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62" r:id="rId5"/>
    <p:sldId id="265" r:id="rId6"/>
    <p:sldId id="329" r:id="rId7"/>
    <p:sldId id="258" r:id="rId8"/>
    <p:sldId id="330" r:id="rId9"/>
    <p:sldId id="261" r:id="rId10"/>
    <p:sldId id="263" r:id="rId11"/>
    <p:sldId id="269" r:id="rId12"/>
    <p:sldId id="268" r:id="rId13"/>
    <p:sldId id="276" r:id="rId14"/>
    <p:sldId id="277" r:id="rId15"/>
    <p:sldId id="278" r:id="rId16"/>
    <p:sldId id="280" r:id="rId17"/>
    <p:sldId id="281" r:id="rId18"/>
    <p:sldId id="270" r:id="rId19"/>
    <p:sldId id="272" r:id="rId20"/>
    <p:sldId id="274" r:id="rId21"/>
    <p:sldId id="271" r:id="rId22"/>
    <p:sldId id="283" r:id="rId23"/>
    <p:sldId id="284" r:id="rId24"/>
    <p:sldId id="285" r:id="rId25"/>
    <p:sldId id="323" r:id="rId26"/>
    <p:sldId id="324" r:id="rId27"/>
    <p:sldId id="320" r:id="rId28"/>
    <p:sldId id="286" r:id="rId29"/>
    <p:sldId id="287" r:id="rId30"/>
    <p:sldId id="288" r:id="rId31"/>
    <p:sldId id="291" r:id="rId32"/>
    <p:sldId id="289" r:id="rId33"/>
    <p:sldId id="325" r:id="rId34"/>
    <p:sldId id="327" r:id="rId35"/>
    <p:sldId id="328" r:id="rId36"/>
    <p:sldId id="326" r:id="rId37"/>
    <p:sldId id="310" r:id="rId38"/>
    <p:sldId id="311" r:id="rId39"/>
    <p:sldId id="312" r:id="rId40"/>
    <p:sldId id="313" r:id="rId41"/>
    <p:sldId id="314" r:id="rId42"/>
    <p:sldId id="292" r:id="rId43"/>
    <p:sldId id="294" r:id="rId44"/>
    <p:sldId id="293" r:id="rId45"/>
    <p:sldId id="295" r:id="rId46"/>
    <p:sldId id="296" r:id="rId47"/>
    <p:sldId id="297" r:id="rId48"/>
    <p:sldId id="298" r:id="rId49"/>
    <p:sldId id="299" r:id="rId50"/>
    <p:sldId id="300" r:id="rId51"/>
    <p:sldId id="316" r:id="rId52"/>
    <p:sldId id="317" r:id="rId53"/>
    <p:sldId id="301" r:id="rId54"/>
    <p:sldId id="302" r:id="rId55"/>
    <p:sldId id="303" r:id="rId56"/>
    <p:sldId id="304" r:id="rId57"/>
    <p:sldId id="309" r:id="rId58"/>
    <p:sldId id="318" r:id="rId59"/>
    <p:sldId id="315" r:id="rId60"/>
    <p:sldId id="282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3CF8-97B5-4D4C-92DD-D30533647795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B11E-4AF2-42CE-A50F-164497455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3CF8-97B5-4D4C-92DD-D30533647795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B11E-4AF2-42CE-A50F-164497455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3CF8-97B5-4D4C-92DD-D30533647795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B11E-4AF2-42CE-A50F-164497455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3CF8-97B5-4D4C-92DD-D30533647795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B11E-4AF2-42CE-A50F-164497455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3CF8-97B5-4D4C-92DD-D30533647795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B11E-4AF2-42CE-A50F-164497455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3CF8-97B5-4D4C-92DD-D30533647795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B11E-4AF2-42CE-A50F-164497455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3CF8-97B5-4D4C-92DD-D30533647795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B11E-4AF2-42CE-A50F-164497455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3CF8-97B5-4D4C-92DD-D30533647795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B11E-4AF2-42CE-A50F-164497455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3CF8-97B5-4D4C-92DD-D30533647795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B11E-4AF2-42CE-A50F-164497455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3CF8-97B5-4D4C-92DD-D30533647795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B11E-4AF2-42CE-A50F-164497455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3CF8-97B5-4D4C-92DD-D30533647795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8B11E-4AF2-42CE-A50F-164497455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23CF8-97B5-4D4C-92DD-D30533647795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8B11E-4AF2-42CE-A50F-1644974550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7772400" cy="1470025"/>
          </a:xfrm>
        </p:spPr>
        <p:txBody>
          <a:bodyPr>
            <a:normAutofit/>
          </a:bodyPr>
          <a:lstStyle/>
          <a:p>
            <a:r>
              <a:rPr lang="en-IN" b="1" dirty="0"/>
              <a:t>Digital Restoration of Damaged Mural </a:t>
            </a:r>
            <a:r>
              <a:rPr lang="en-IN" b="1" dirty="0" smtClean="0"/>
              <a:t>images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Pulak</a:t>
            </a:r>
            <a:r>
              <a:rPr lang="en-US" sz="2800" dirty="0" smtClean="0"/>
              <a:t> </a:t>
            </a:r>
            <a:r>
              <a:rPr lang="en-US" sz="2800" dirty="0" err="1" smtClean="0"/>
              <a:t>Purkait</a:t>
            </a:r>
            <a:r>
              <a:rPr lang="en-US" sz="2800" dirty="0" smtClean="0"/>
              <a:t> and </a:t>
            </a:r>
            <a:r>
              <a:rPr lang="en-US" sz="2800" dirty="0" err="1" smtClean="0"/>
              <a:t>Bhabatosh</a:t>
            </a:r>
            <a:r>
              <a:rPr lang="en-US" sz="2800" dirty="0" smtClean="0"/>
              <a:t> </a:t>
            </a:r>
            <a:r>
              <a:rPr lang="en-US" sz="2800" dirty="0" err="1" smtClean="0"/>
              <a:t>Chanda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Indian Statistical Institute</a:t>
            </a:r>
            <a:br>
              <a:rPr lang="en-US" sz="2800" dirty="0" smtClean="0"/>
            </a:br>
            <a:r>
              <a:rPr lang="en-US" sz="2800" dirty="0" smtClean="0"/>
              <a:t>Kolkata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Painting Restore?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362200"/>
            <a:ext cx="6019800" cy="2209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/>
              <a:t>   If we don’t know anything about the paintings then how the hell we restore (digitally) them?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Painting Restore?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29000" y="2057400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our language (Image Restoration)</a:t>
            </a:r>
            <a:br>
              <a:rPr lang="en-US" sz="2400" dirty="0" smtClean="0"/>
            </a:br>
            <a:r>
              <a:rPr lang="en-US" sz="2400" dirty="0" smtClean="0"/>
              <a:t>Common People : Good Image – Look Good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1981200"/>
            <a:ext cx="243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 restore them in our own way !!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676400" y="3886200"/>
            <a:ext cx="647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We apologies to the Artist for use the term RESTORATION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dirty="0" smtClean="0"/>
              <a:t>What we actually Do?</a:t>
            </a:r>
            <a:endParaRPr lang="en-US" dirty="0"/>
          </a:p>
        </p:txBody>
      </p:sp>
      <p:pic>
        <p:nvPicPr>
          <p:cNvPr id="9218" name="Picture 2" descr="F:\ICVGIP 2012\icvgip2012_template\Suplementary Material\Image\paint2\Alch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9500"/>
            <a:ext cx="9144000" cy="5778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" y="1106269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DAMAGED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dirty="0" smtClean="0"/>
              <a:t>What we actually Do?</a:t>
            </a:r>
            <a:endParaRPr lang="en-US" dirty="0"/>
          </a:p>
        </p:txBody>
      </p:sp>
      <p:pic>
        <p:nvPicPr>
          <p:cNvPr id="10242" name="Picture 2" descr="F:\ICVGIP 2012\icvgip2012_template\Suplementary Material\Image\paint2\Alchi-restorati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1"/>
            <a:ext cx="9144000" cy="5791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" y="1106269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RESTORED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F:\ICVGIP 2012\icvgip2012_template\Suplementary Material\Image\paint\new_mural_shear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6106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1524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DAMAGED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F:\ICVGIP 2012\icvgip2012_template\Suplementary Material\Image\paint\out-texture20-restora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6106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1524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RESTORED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are WRONG…!!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You think those are made by Photoshop/advance image editing tools after hours of laborious process. </a:t>
            </a:r>
          </a:p>
          <a:p>
            <a:r>
              <a:rPr lang="en-US" dirty="0" smtClean="0"/>
              <a:t>Even then some cases output is not </a:t>
            </a:r>
            <a:r>
              <a:rPr lang="en-US" dirty="0" err="1" smtClean="0"/>
              <a:t>upto</a:t>
            </a:r>
            <a:r>
              <a:rPr lang="en-US" dirty="0" smtClean="0"/>
              <a:t> that mark.  </a:t>
            </a:r>
          </a:p>
          <a:p>
            <a:r>
              <a:rPr lang="en-US" dirty="0" smtClean="0"/>
              <a:t>Those are actually </a:t>
            </a:r>
            <a:r>
              <a:rPr lang="en-US" dirty="0" smtClean="0">
                <a:solidFill>
                  <a:srgbClr val="C00000"/>
                </a:solidFill>
              </a:rPr>
              <a:t>automatic generated images </a:t>
            </a:r>
            <a:r>
              <a:rPr lang="en-US" dirty="0" smtClean="0"/>
              <a:t>with little user intervention. </a:t>
            </a:r>
          </a:p>
          <a:p>
            <a:r>
              <a:rPr lang="en-US" dirty="0" smtClean="0"/>
              <a:t>User Just have to select the region which are corrupt and in some cases source texture/ destination texture with drag and drop interface.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How does it work?</a:t>
            </a:r>
            <a:endParaRPr lang="en-US" dirty="0"/>
          </a:p>
        </p:txBody>
      </p:sp>
      <p:pic>
        <p:nvPicPr>
          <p:cNvPr id="13314" name="Picture 2" descr="F:\ICVGIP 2012\icvgip2012_template\pdflatexVersion\Images\paint1\cropped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143000"/>
            <a:ext cx="2895600" cy="2667000"/>
          </a:xfrm>
          <a:prstGeom prst="rect">
            <a:avLst/>
          </a:prstGeom>
          <a:noFill/>
        </p:spPr>
      </p:pic>
      <p:pic>
        <p:nvPicPr>
          <p:cNvPr id="13315" name="Picture 3" descr="F:\ICVGIP 2012\icvgip2012_template\pdflatexVersion\Images\paint1\cropped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143000"/>
            <a:ext cx="3048000" cy="2667000"/>
          </a:xfrm>
          <a:prstGeom prst="rect">
            <a:avLst/>
          </a:prstGeom>
          <a:noFill/>
        </p:spPr>
      </p:pic>
      <p:pic>
        <p:nvPicPr>
          <p:cNvPr id="13316" name="Picture 4" descr="F:\ICVGIP 2012\icvgip2012_template\pdflatexVersion\Images\paint1\cropped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143000"/>
            <a:ext cx="2895600" cy="2667000"/>
          </a:xfrm>
          <a:prstGeom prst="rect">
            <a:avLst/>
          </a:prstGeom>
          <a:noFill/>
        </p:spPr>
      </p:pic>
      <p:pic>
        <p:nvPicPr>
          <p:cNvPr id="13317" name="Picture 5" descr="F:\ICVGIP 2012\icvgip2012_template\pdflatexVersion\Images\paint1\cropped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3886200"/>
            <a:ext cx="2895600" cy="2895600"/>
          </a:xfrm>
          <a:prstGeom prst="rect">
            <a:avLst/>
          </a:prstGeom>
          <a:noFill/>
        </p:spPr>
      </p:pic>
      <p:pic>
        <p:nvPicPr>
          <p:cNvPr id="13318" name="Picture 6" descr="F:\ICVGIP 2012\icvgip2012_template\pdflatexVersion\Images\paint1\cropped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3886200"/>
            <a:ext cx="3048000" cy="2895600"/>
          </a:xfrm>
          <a:prstGeom prst="rect">
            <a:avLst/>
          </a:prstGeom>
          <a:noFill/>
        </p:spPr>
      </p:pic>
      <p:pic>
        <p:nvPicPr>
          <p:cNvPr id="13319" name="Picture 7" descr="F:\ICVGIP 2012\icvgip2012_template\pdflatexVersion\Images\paint1\cropped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3886200"/>
            <a:ext cx="2895600" cy="2895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" y="12192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DAMAGED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24600" y="39624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RESTORED</a:t>
            </a:r>
            <a:r>
              <a:rPr lang="en-US" dirty="0" smtClean="0"/>
              <a:t>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these Images?</a:t>
            </a:r>
            <a:endParaRPr lang="en-US" dirty="0"/>
          </a:p>
        </p:txBody>
      </p:sp>
      <p:pic>
        <p:nvPicPr>
          <p:cNvPr id="6146" name="Picture 2" descr="E:\Documents and Settings\Pulak\Desktop\images_mural\bangalore_city_murals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905000"/>
            <a:ext cx="7620000" cy="4343400"/>
          </a:xfrm>
          <a:prstGeom prst="rect">
            <a:avLst/>
          </a:prstGeom>
          <a:noFill/>
        </p:spPr>
      </p:pic>
      <p:sp>
        <p:nvSpPr>
          <p:cNvPr id="4" name="Down Arrow 3"/>
          <p:cNvSpPr/>
          <p:nvPr/>
        </p:nvSpPr>
        <p:spPr>
          <a:xfrm rot="2882805">
            <a:off x="2969271" y="3628127"/>
            <a:ext cx="381000" cy="572865"/>
          </a:xfrm>
          <a:prstGeom prst="downArrow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these Images?</a:t>
            </a:r>
            <a:endParaRPr lang="en-US" dirty="0"/>
          </a:p>
        </p:txBody>
      </p:sp>
      <p:pic>
        <p:nvPicPr>
          <p:cNvPr id="6146" name="Picture 2" descr="E:\Documents and Settings\Pulak\Desktop\images_mural\bangalore_city_murals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905000"/>
            <a:ext cx="7620000" cy="4343400"/>
          </a:xfrm>
          <a:prstGeom prst="rect">
            <a:avLst/>
          </a:prstGeom>
          <a:noFill/>
        </p:spPr>
      </p:pic>
      <p:pic>
        <p:nvPicPr>
          <p:cNvPr id="7170" name="Picture 2" descr="E:\Documents and Settings\Pulak\Desktop\images_mural\bangalore_city_murals_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600200"/>
            <a:ext cx="5486400" cy="3657600"/>
          </a:xfrm>
          <a:prstGeom prst="rect">
            <a:avLst/>
          </a:prstGeom>
          <a:noFill/>
        </p:spPr>
      </p:pic>
      <p:sp>
        <p:nvSpPr>
          <p:cNvPr id="6" name="Down Arrow 5"/>
          <p:cNvSpPr/>
          <p:nvPr/>
        </p:nvSpPr>
        <p:spPr>
          <a:xfrm rot="2882805">
            <a:off x="2054871" y="3170928"/>
            <a:ext cx="381000" cy="572865"/>
          </a:xfrm>
          <a:prstGeom prst="downArrow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ocuments and Settings\Pulak\Desktop\images_mural\7666112900_4ec7dd6cef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0"/>
            <a:ext cx="58674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447800"/>
            <a:ext cx="3276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Painting is fun Right?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Sometimes it says a lot of stuff that can not be expressed in words.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/>
              <a:t>Understandable by everyone. (Sometimes not)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these Images?</a:t>
            </a:r>
            <a:endParaRPr lang="en-US" dirty="0"/>
          </a:p>
        </p:txBody>
      </p:sp>
      <p:pic>
        <p:nvPicPr>
          <p:cNvPr id="6146" name="Picture 2" descr="E:\Documents and Settings\Pulak\Desktop\images_mural\bangalore_city_murals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905000"/>
            <a:ext cx="7620000" cy="4343400"/>
          </a:xfrm>
          <a:prstGeom prst="rect">
            <a:avLst/>
          </a:prstGeom>
          <a:noFill/>
        </p:spPr>
      </p:pic>
      <p:pic>
        <p:nvPicPr>
          <p:cNvPr id="7170" name="Picture 2" descr="E:\Documents and Settings\Pulak\Desktop\images_mural\bangalore_city_murals_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600200"/>
            <a:ext cx="5486400" cy="3657600"/>
          </a:xfrm>
          <a:prstGeom prst="rect">
            <a:avLst/>
          </a:prstGeom>
          <a:noFill/>
        </p:spPr>
      </p:pic>
      <p:pic>
        <p:nvPicPr>
          <p:cNvPr id="8194" name="Picture 2" descr="E:\Documents and Settings\Pulak\Desktop\images_mural\bangalore_city_murals_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1600200"/>
            <a:ext cx="5105400" cy="5048250"/>
          </a:xfrm>
          <a:prstGeom prst="rect">
            <a:avLst/>
          </a:prstGeom>
          <a:noFill/>
        </p:spPr>
      </p:pic>
      <p:sp>
        <p:nvSpPr>
          <p:cNvPr id="6" name="Down Arrow 5"/>
          <p:cNvSpPr/>
          <p:nvPr/>
        </p:nvSpPr>
        <p:spPr>
          <a:xfrm rot="18913909">
            <a:off x="7004465" y="3708682"/>
            <a:ext cx="381000" cy="572865"/>
          </a:xfrm>
          <a:prstGeom prst="downArrow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38400"/>
          </a:xfrm>
        </p:spPr>
        <p:txBody>
          <a:bodyPr/>
          <a:lstStyle/>
          <a:p>
            <a:r>
              <a:rPr lang="en-US" dirty="0" smtClean="0"/>
              <a:t>This is just an image completion problem and standard </a:t>
            </a:r>
            <a:r>
              <a:rPr lang="en-US" dirty="0" err="1" smtClean="0"/>
              <a:t>inpainting</a:t>
            </a:r>
            <a:r>
              <a:rPr lang="en-US" dirty="0" smtClean="0"/>
              <a:t> method can be used to restore the image.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41148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What is </a:t>
            </a:r>
            <a:r>
              <a:rPr lang="en-US" sz="3600" i="1" dirty="0" err="1" smtClean="0">
                <a:solidFill>
                  <a:schemeClr val="accent2"/>
                </a:solidFill>
              </a:rPr>
              <a:t>Inpainting</a:t>
            </a:r>
            <a:r>
              <a:rPr lang="en-US" sz="3600" i="1" dirty="0" smtClean="0">
                <a:solidFill>
                  <a:schemeClr val="accent2"/>
                </a:solidFill>
              </a:rPr>
              <a:t>?</a:t>
            </a:r>
            <a:endParaRPr lang="en-US" sz="3600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04800"/>
            <a:ext cx="4267200" cy="1143000"/>
          </a:xfrm>
        </p:spPr>
        <p:txBody>
          <a:bodyPr/>
          <a:lstStyle/>
          <a:p>
            <a:r>
              <a:rPr lang="en-US" dirty="0" err="1" smtClean="0"/>
              <a:t>Inpainting</a:t>
            </a:r>
            <a:endParaRPr lang="en-US" dirty="0"/>
          </a:p>
        </p:txBody>
      </p:sp>
      <p:pic>
        <p:nvPicPr>
          <p:cNvPr id="1027" name="Picture 3" descr="F:\NNF (Nearest Neighbour Field)\ADOBE_PatchMatch\PatchMatch\inpainting\ma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752600"/>
            <a:ext cx="6858000" cy="4876800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2438400" y="2209800"/>
            <a:ext cx="1524000" cy="7620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UNWANTED OBJECT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 rot="18913909">
            <a:off x="3956465" y="2946680"/>
            <a:ext cx="381000" cy="572865"/>
          </a:xfrm>
          <a:prstGeom prst="downArrow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F:\NNF (Nearest Neighbour Field)\ADOBE_PatchMatch\PatchMatch\inpainting\man_mark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752599"/>
            <a:ext cx="6858000" cy="4876801"/>
          </a:xfrm>
          <a:prstGeom prst="rect">
            <a:avLst/>
          </a:prstGeom>
          <a:noFill/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6705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Mark the region to be filled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F:\NNF (Nearest Neighbour Field)\ADOBE_PatchMatch\PatchMatch\inpainting\man-ou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752599"/>
            <a:ext cx="6858000" cy="4876801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010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Fill the mark region by the surrounding texture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20574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RESTORED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5105400"/>
            <a:ext cx="1600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Image retargeting </a:t>
            </a:r>
            <a:r>
              <a:rPr lang="en-US" dirty="0" smtClean="0"/>
              <a:t>Courtesy </a:t>
            </a:r>
            <a:r>
              <a:rPr lang="en-US" dirty="0" smtClean="0"/>
              <a:t>: </a:t>
            </a:r>
            <a:r>
              <a:rPr lang="en-US" dirty="0" err="1" smtClean="0"/>
              <a:t>Vidya</a:t>
            </a:r>
            <a:r>
              <a:rPr lang="en-US" dirty="0" smtClean="0"/>
              <a:t> </a:t>
            </a:r>
            <a:r>
              <a:rPr lang="en-US" dirty="0" err="1" smtClean="0"/>
              <a:t>Setur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5240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</a:t>
            </a:r>
            <a:r>
              <a:rPr lang="en-US" dirty="0" err="1" smtClean="0"/>
              <a:t>Inpainting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5362" name="Picture 2" descr="F:\ICVGIP 2012\Slides\Vidya Setu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4724400"/>
            <a:ext cx="7391400" cy="205787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" y="3124200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Seam Curving</a:t>
            </a:r>
          </a:p>
          <a:p>
            <a:r>
              <a:rPr lang="en-US" dirty="0" smtClean="0"/>
              <a:t>Courtesy </a:t>
            </a:r>
            <a:r>
              <a:rPr lang="en-US" dirty="0" smtClean="0"/>
              <a:t>:  </a:t>
            </a:r>
            <a:r>
              <a:rPr lang="en-US" dirty="0" err="1" smtClean="0"/>
              <a:t>Avidan</a:t>
            </a:r>
            <a:r>
              <a:rPr lang="en-US" dirty="0" smtClean="0"/>
              <a:t> S</a:t>
            </a:r>
          </a:p>
        </p:txBody>
      </p:sp>
      <p:pic>
        <p:nvPicPr>
          <p:cNvPr id="15364" name="Picture 4" descr="F:\NNF (Nearest Neighbour Field)\ADOBE_PatchMatch\PatchMatch\inpainting\ma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914400"/>
            <a:ext cx="2397808" cy="1600200"/>
          </a:xfrm>
          <a:prstGeom prst="rect">
            <a:avLst/>
          </a:prstGeom>
          <a:noFill/>
        </p:spPr>
      </p:pic>
      <p:pic>
        <p:nvPicPr>
          <p:cNvPr id="15365" name="Picture 5" descr="F:\NNF (Nearest Neighbour Field)\ADOBE_PatchMatch\PatchMatch\inpainting\man_mark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914400"/>
            <a:ext cx="2397807" cy="1600200"/>
          </a:xfrm>
          <a:prstGeom prst="rect">
            <a:avLst/>
          </a:prstGeom>
          <a:noFill/>
        </p:spPr>
      </p:pic>
      <p:pic>
        <p:nvPicPr>
          <p:cNvPr id="15366" name="Picture 6" descr="F:\NNF (Nearest Neighbour Field)\ADOBE_PatchMatch\PatchMatch\inpainting\man-ou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914400"/>
            <a:ext cx="2397805" cy="1600199"/>
          </a:xfrm>
          <a:prstGeom prst="rect">
            <a:avLst/>
          </a:prstGeom>
          <a:noFill/>
        </p:spPr>
      </p:pic>
      <p:pic>
        <p:nvPicPr>
          <p:cNvPr id="15367" name="Picture 7" descr="E:\Documents and Settings\Pulak\Desktop\images_mural\image0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8800" y="2632324"/>
            <a:ext cx="7162800" cy="201587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914400" y="1524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Similar Methods of Modern Image Processing 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6705600" y="9144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Object Removed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2200" y="266253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Resized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62800" y="540573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Resized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5105400"/>
            <a:ext cx="1600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Image retargeting Curtsey : </a:t>
            </a:r>
            <a:r>
              <a:rPr lang="en-US" dirty="0" err="1" smtClean="0"/>
              <a:t>Vidya</a:t>
            </a:r>
            <a:r>
              <a:rPr lang="en-US" dirty="0" smtClean="0"/>
              <a:t> </a:t>
            </a:r>
            <a:r>
              <a:rPr lang="en-US" dirty="0" err="1" smtClean="0"/>
              <a:t>Setur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5240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</a:t>
            </a:r>
            <a:r>
              <a:rPr lang="en-US" dirty="0" err="1" smtClean="0"/>
              <a:t>Inpainting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5362" name="Picture 2" descr="F:\ICVGIP 2012\Slides\Vidya Setu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4724400"/>
            <a:ext cx="7391400" cy="205787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" y="3124200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Seam Curving</a:t>
            </a:r>
          </a:p>
          <a:p>
            <a:r>
              <a:rPr lang="en-US" dirty="0" smtClean="0"/>
              <a:t>Curtsey :  </a:t>
            </a:r>
            <a:r>
              <a:rPr lang="en-US" dirty="0" err="1" smtClean="0"/>
              <a:t>Avidan</a:t>
            </a:r>
            <a:r>
              <a:rPr lang="en-US" dirty="0" smtClean="0"/>
              <a:t> S</a:t>
            </a:r>
          </a:p>
        </p:txBody>
      </p:sp>
      <p:pic>
        <p:nvPicPr>
          <p:cNvPr id="15364" name="Picture 4" descr="F:\NNF (Nearest Neighbour Field)\ADOBE_PatchMatch\PatchMatch\inpainting\ma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914400"/>
            <a:ext cx="2397808" cy="1600200"/>
          </a:xfrm>
          <a:prstGeom prst="rect">
            <a:avLst/>
          </a:prstGeom>
          <a:noFill/>
        </p:spPr>
      </p:pic>
      <p:pic>
        <p:nvPicPr>
          <p:cNvPr id="15365" name="Picture 5" descr="F:\NNF (Nearest Neighbour Field)\ADOBE_PatchMatch\PatchMatch\inpainting\man_mark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914400"/>
            <a:ext cx="2397807" cy="1600200"/>
          </a:xfrm>
          <a:prstGeom prst="rect">
            <a:avLst/>
          </a:prstGeom>
          <a:noFill/>
        </p:spPr>
      </p:pic>
      <p:pic>
        <p:nvPicPr>
          <p:cNvPr id="15366" name="Picture 6" descr="F:\NNF (Nearest Neighbour Field)\ADOBE_PatchMatch\PatchMatch\inpainting\man-ou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914400"/>
            <a:ext cx="2397805" cy="1600199"/>
          </a:xfrm>
          <a:prstGeom prst="rect">
            <a:avLst/>
          </a:prstGeom>
          <a:noFill/>
        </p:spPr>
      </p:pic>
      <p:pic>
        <p:nvPicPr>
          <p:cNvPr id="15367" name="Picture 7" descr="E:\Documents and Settings\Pulak\Desktop\images_mural\image0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8800" y="2632324"/>
            <a:ext cx="7162800" cy="201587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914400" y="1524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Similar  Methods of Modern Image Processing </a:t>
            </a:r>
            <a:endParaRPr lang="en-US" sz="2800" dirty="0"/>
          </a:p>
        </p:txBody>
      </p:sp>
      <p:sp>
        <p:nvSpPr>
          <p:cNvPr id="11" name="Rounded Rectangle 10"/>
          <p:cNvSpPr/>
          <p:nvPr/>
        </p:nvSpPr>
        <p:spPr>
          <a:xfrm>
            <a:off x="3352800" y="3810000"/>
            <a:ext cx="5257800" cy="1676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THOSE ARE BASICALLY CONTENT AWARE IMAGE RESIZING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6705600" y="9144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Object Removed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266253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Resized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62800" y="540573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Resized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6934200" cy="1905000"/>
          </a:xfrm>
          <a:ln w="19050"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Among different methods </a:t>
            </a:r>
            <a:r>
              <a:rPr lang="en-US" dirty="0" err="1" smtClean="0"/>
              <a:t>Inpainting</a:t>
            </a:r>
            <a:r>
              <a:rPr lang="en-US" dirty="0" smtClean="0"/>
              <a:t> Serves Best of our Purpose</a:t>
            </a:r>
            <a:endParaRPr lang="en-US" dirty="0"/>
          </a:p>
        </p:txBody>
      </p:sp>
      <p:pic>
        <p:nvPicPr>
          <p:cNvPr id="14338" name="Picture 2" descr="F:\NNF (Nearest Neighbour Field)\ADOBE_PatchMatch\PatchMatch\inpainting\Road_Trip_mark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257550"/>
            <a:ext cx="4394200" cy="3295650"/>
          </a:xfrm>
          <a:prstGeom prst="rect">
            <a:avLst/>
          </a:prstGeom>
          <a:noFill/>
        </p:spPr>
      </p:pic>
      <p:pic>
        <p:nvPicPr>
          <p:cNvPr id="6" name="Picture 3" descr="F:\NNF (Nearest Neighbour Field)\ADOBE_PatchMatch\PatchMatch\inpainting\Road_Trip-ou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295650"/>
            <a:ext cx="4343400" cy="32575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24400" y="3392269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RESTORED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More examples..!!</a:t>
            </a:r>
            <a:endParaRPr lang="en-US" dirty="0"/>
          </a:p>
        </p:txBody>
      </p:sp>
      <p:pic>
        <p:nvPicPr>
          <p:cNvPr id="2050" name="Picture 2" descr="F:\NNF (Nearest Neighbour Field)\ADOBE_PatchMatch\PatchMatch\inpainting\new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143000"/>
            <a:ext cx="7620000" cy="5715000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2743200" y="1981200"/>
            <a:ext cx="1524000" cy="7620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UNWANTED OBJECTS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 rot="19691023">
            <a:off x="4032666" y="3099082"/>
            <a:ext cx="381000" cy="572865"/>
          </a:xfrm>
          <a:prstGeom prst="downArrow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403826">
            <a:off x="3221018" y="2947279"/>
            <a:ext cx="381000" cy="572865"/>
          </a:xfrm>
          <a:prstGeom prst="downArrow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8177969">
            <a:off x="4725474" y="2848656"/>
            <a:ext cx="381000" cy="572865"/>
          </a:xfrm>
          <a:prstGeom prst="downArrow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NF (Nearest Neighbour Field)\ADOBE_PatchMatch\PatchMatch\inpainting\new1-ou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143000"/>
            <a:ext cx="7620000" cy="5715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More examples..!!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3716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RESTORED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Paintings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95600" y="1828800"/>
            <a:ext cx="5867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Painting is the practice </a:t>
            </a:r>
            <a:r>
              <a:rPr lang="en-US" sz="2400" dirty="0" smtClean="0"/>
              <a:t>of applying</a:t>
            </a:r>
            <a:r>
              <a:rPr lang="en-US" sz="2400" dirty="0"/>
              <a:t> </a:t>
            </a:r>
            <a:r>
              <a:rPr lang="en-US" sz="2400" dirty="0" smtClean="0"/>
              <a:t>paint, pigment, color</a:t>
            </a:r>
            <a:r>
              <a:rPr lang="en-US" sz="2400" dirty="0"/>
              <a:t> or other </a:t>
            </a:r>
            <a:r>
              <a:rPr lang="en-US" sz="2400" dirty="0" smtClean="0"/>
              <a:t>medium</a:t>
            </a:r>
            <a:r>
              <a:rPr lang="en-US" sz="2400" dirty="0"/>
              <a:t> to a surface (support base). The medium is commonly applied to the base with a brush but other objects can be used. </a:t>
            </a:r>
            <a:r>
              <a:rPr lang="en-US" sz="2400" dirty="0" smtClean="0"/>
              <a:t> Paintings </a:t>
            </a:r>
            <a:r>
              <a:rPr lang="en-US" sz="2400" dirty="0"/>
              <a:t>may have for their support such </a:t>
            </a:r>
            <a:r>
              <a:rPr lang="en-US" sz="2400" dirty="0" smtClean="0"/>
              <a:t>surfaces as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walls, paper, canvas, wood, glass, lacquer, clay, leaf, copper or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concrete</a:t>
            </a:r>
            <a:r>
              <a:rPr lang="en-US" sz="2400" dirty="0" smtClean="0"/>
              <a:t>, and </a:t>
            </a:r>
            <a:r>
              <a:rPr lang="en-US" sz="2400" dirty="0"/>
              <a:t>may incorporate multiple other materials including sand, </a:t>
            </a:r>
            <a:r>
              <a:rPr lang="en-US" sz="2400" dirty="0" smtClean="0"/>
              <a:t>clay, paper, gold </a:t>
            </a:r>
            <a:r>
              <a:rPr lang="en-US" sz="2400" dirty="0"/>
              <a:t>leaf as well as objects.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16002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Wiki Says</a:t>
            </a:r>
            <a:endParaRPr lang="en-US" sz="32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Crack Filling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 descr="F:\NNF (Nearest Neighbour Field)\ADOBE_PatchMatch\PatchMatch\inpainting\Alch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31899"/>
            <a:ext cx="8443913" cy="56261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1258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ORIGINAL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NNF (Nearest Neighbour Field)\ADOBE_PatchMatch\PatchMatch\inpainting\Alchi_mark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19200"/>
            <a:ext cx="8458200" cy="56388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Crack Filling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258669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MARKED THE CRACK LOCATIONS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F:\ICVGIP 2012\icvgip2012_template\Suplementary Material\Image\paint2\Alchi-restorati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19200"/>
            <a:ext cx="8464562" cy="56388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Crack Filling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258669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RESTORED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Revisit this classic Example</a:t>
            </a:r>
            <a:endParaRPr lang="en-US" dirty="0"/>
          </a:p>
        </p:txBody>
      </p:sp>
      <p:pic>
        <p:nvPicPr>
          <p:cNvPr id="13314" name="Picture 2" descr="F:\ICVGIP 2012\icvgip2012_template\pdflatexVersion\Images\paint1\cropped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143000"/>
            <a:ext cx="2895600" cy="2667000"/>
          </a:xfrm>
          <a:prstGeom prst="rect">
            <a:avLst/>
          </a:prstGeom>
          <a:noFill/>
        </p:spPr>
      </p:pic>
      <p:pic>
        <p:nvPicPr>
          <p:cNvPr id="13315" name="Picture 3" descr="F:\ICVGIP 2012\icvgip2012_template\pdflatexVersion\Images\paint1\cropped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143000"/>
            <a:ext cx="3048000" cy="2667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0" y="4343400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We Mark the corrupted Region to be filled. 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Select the area where texture to be generated (blue lines) and the source unaffected and similar texture.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Revisit this classic Example</a:t>
            </a:r>
            <a:endParaRPr lang="en-US" dirty="0"/>
          </a:p>
        </p:txBody>
      </p:sp>
      <p:pic>
        <p:nvPicPr>
          <p:cNvPr id="13314" name="Picture 2" descr="F:\ICVGIP 2012\icvgip2012_template\pdflatexVersion\Images\paint1\cropped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143000"/>
            <a:ext cx="2895600" cy="2667000"/>
          </a:xfrm>
          <a:prstGeom prst="rect">
            <a:avLst/>
          </a:prstGeom>
          <a:noFill/>
        </p:spPr>
      </p:pic>
      <p:pic>
        <p:nvPicPr>
          <p:cNvPr id="13315" name="Picture 3" descr="F:\ICVGIP 2012\icvgip2012_template\pdflatexVersion\Images\paint1\cropped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143000"/>
            <a:ext cx="3048000" cy="2667000"/>
          </a:xfrm>
          <a:prstGeom prst="rect">
            <a:avLst/>
          </a:prstGeom>
          <a:noFill/>
        </p:spPr>
      </p:pic>
      <p:pic>
        <p:nvPicPr>
          <p:cNvPr id="13316" name="Picture 4" descr="F:\ICVGIP 2012\icvgip2012_template\pdflatexVersion\Images\paint1\cropped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143000"/>
            <a:ext cx="2895600" cy="2667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0" y="4343400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We Mark the corrupted Region to be filled.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Select the area where texture to be generated (blue lines) and the source unaffected and similar texture.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Repeat the process of selection.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Revisit this classic Example</a:t>
            </a:r>
            <a:endParaRPr lang="en-US" dirty="0"/>
          </a:p>
        </p:txBody>
      </p:sp>
      <p:pic>
        <p:nvPicPr>
          <p:cNvPr id="13314" name="Picture 2" descr="F:\ICVGIP 2012\icvgip2012_template\pdflatexVersion\Images\paint1\cropped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143000"/>
            <a:ext cx="2895600" cy="2667000"/>
          </a:xfrm>
          <a:prstGeom prst="rect">
            <a:avLst/>
          </a:prstGeom>
          <a:noFill/>
        </p:spPr>
      </p:pic>
      <p:pic>
        <p:nvPicPr>
          <p:cNvPr id="13315" name="Picture 3" descr="F:\ICVGIP 2012\icvgip2012_template\pdflatexVersion\Images\paint1\cropped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143000"/>
            <a:ext cx="3048000" cy="2667000"/>
          </a:xfrm>
          <a:prstGeom prst="rect">
            <a:avLst/>
          </a:prstGeom>
          <a:noFill/>
        </p:spPr>
      </p:pic>
      <p:pic>
        <p:nvPicPr>
          <p:cNvPr id="13316" name="Picture 4" descr="F:\ICVGIP 2012\icvgip2012_template\pdflatexVersion\Images\paint1\cropped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143000"/>
            <a:ext cx="2895600" cy="2667000"/>
          </a:xfrm>
          <a:prstGeom prst="rect">
            <a:avLst/>
          </a:prstGeom>
          <a:noFill/>
        </p:spPr>
      </p:pic>
      <p:pic>
        <p:nvPicPr>
          <p:cNvPr id="13317" name="Picture 5" descr="F:\ICVGIP 2012\icvgip2012_template\pdflatexVersion\Images\paint1\cropped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3886200"/>
            <a:ext cx="2895600" cy="2895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0" y="4343400"/>
            <a:ext cx="548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We Mark the corrupted Region to be filled.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Select the area where texture to be generated (blue lines) and the source unaffected and similar texture.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Repeat the process of selection.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Only Circular and rectangular selection has been implemented.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Revisit this classic Example</a:t>
            </a:r>
            <a:endParaRPr lang="en-US" dirty="0"/>
          </a:p>
        </p:txBody>
      </p:sp>
      <p:pic>
        <p:nvPicPr>
          <p:cNvPr id="13314" name="Picture 2" descr="F:\ICVGIP 2012\icvgip2012_template\pdflatexVersion\Images\paint1\cropped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143000"/>
            <a:ext cx="2895600" cy="2667000"/>
          </a:xfrm>
          <a:prstGeom prst="rect">
            <a:avLst/>
          </a:prstGeom>
          <a:noFill/>
        </p:spPr>
      </p:pic>
      <p:pic>
        <p:nvPicPr>
          <p:cNvPr id="13315" name="Picture 3" descr="F:\ICVGIP 2012\icvgip2012_template\pdflatexVersion\Images\paint1\cropped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143000"/>
            <a:ext cx="3048000" cy="2667000"/>
          </a:xfrm>
          <a:prstGeom prst="rect">
            <a:avLst/>
          </a:prstGeom>
          <a:noFill/>
        </p:spPr>
      </p:pic>
      <p:pic>
        <p:nvPicPr>
          <p:cNvPr id="13316" name="Picture 4" descr="F:\ICVGIP 2012\icvgip2012_template\pdflatexVersion\Images\paint1\cropped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143000"/>
            <a:ext cx="2895600" cy="2667000"/>
          </a:xfrm>
          <a:prstGeom prst="rect">
            <a:avLst/>
          </a:prstGeom>
          <a:noFill/>
        </p:spPr>
      </p:pic>
      <p:pic>
        <p:nvPicPr>
          <p:cNvPr id="13317" name="Picture 5" descr="F:\ICVGIP 2012\icvgip2012_template\pdflatexVersion\Images\paint1\cropped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3886200"/>
            <a:ext cx="2895600" cy="2895600"/>
          </a:xfrm>
          <a:prstGeom prst="rect">
            <a:avLst/>
          </a:prstGeom>
          <a:noFill/>
        </p:spPr>
      </p:pic>
      <p:pic>
        <p:nvPicPr>
          <p:cNvPr id="13318" name="Picture 6" descr="F:\ICVGIP 2012\icvgip2012_template\pdflatexVersion\Images\paint1\cropped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3886200"/>
            <a:ext cx="3048000" cy="2895600"/>
          </a:xfrm>
          <a:prstGeom prst="rect">
            <a:avLst/>
          </a:prstGeom>
          <a:noFill/>
        </p:spPr>
      </p:pic>
      <p:pic>
        <p:nvPicPr>
          <p:cNvPr id="13319" name="Picture 7" descr="F:\ICVGIP 2012\icvgip2012_template\pdflatexVersion\Images\paint1\cropped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3886200"/>
            <a:ext cx="2895600" cy="2895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248400" y="3849469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RESTORED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12192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DAMAGED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ICVGIP 2012\icvgip2012_template\Suplementary Material\Image\paint2\paint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9144000" cy="2060877"/>
          </a:xfrm>
          <a:prstGeom prst="rect">
            <a:avLst/>
          </a:prstGeom>
          <a:noFill/>
        </p:spPr>
      </p:pic>
      <p:pic>
        <p:nvPicPr>
          <p:cNvPr id="3" name="Picture 2" descr="F:\ICVGIP 2012\icvgip2012_template\Suplementary Material\Image\paint2\paint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0"/>
            <a:ext cx="9144000" cy="20986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47800" y="22860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Restoration using a pair of Images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0" y="33528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Damaged Mural Texture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0" y="60314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Mural Texture : Overall OK Type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F:\ICVGIP 2012\icvgip2012_template\Suplementary Material\Image\paint2\paint1_mark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9144000" cy="2060878"/>
          </a:xfrm>
          <a:prstGeom prst="rect">
            <a:avLst/>
          </a:prstGeom>
          <a:noFill/>
        </p:spPr>
      </p:pic>
      <p:pic>
        <p:nvPicPr>
          <p:cNvPr id="11266" name="Picture 2" descr="F:\ICVGIP 2012\icvgip2012_template\Suplementary Material\Image\paint2\paint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0"/>
            <a:ext cx="9144000" cy="20986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47800" y="22860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Restoration using a pair of Images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0" y="33528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Marked Mural Texture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0" y="60314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Mural Texture : Overall OK Type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F:\ICVGIP 2012\icvgip2012_template\Suplementary Material\Image\paint2\out-texture25-restora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4000" cy="2057400"/>
          </a:xfrm>
          <a:prstGeom prst="rect">
            <a:avLst/>
          </a:prstGeom>
          <a:noFill/>
        </p:spPr>
      </p:pic>
      <p:pic>
        <p:nvPicPr>
          <p:cNvPr id="5" name="Picture 2" descr="F:\ICVGIP 2012\icvgip2012_template\Suplementary Material\Image\paint2\paint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0"/>
            <a:ext cx="9144000" cy="20986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47800" y="22860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Restoration using a pair of Images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33528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Restored Mural Texture : Textures are selected from the below mural image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60314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Mural Texture : Overall OK Type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Documents and Settings\Pulak\Desktop\images_mural\surikov_strelts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66800" y="5791200"/>
            <a:ext cx="76962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“Painting </a:t>
            </a:r>
            <a:r>
              <a:rPr lang="en-US" sz="2800" dirty="0"/>
              <a:t>is just another way of keeping a diary</a:t>
            </a:r>
            <a:r>
              <a:rPr lang="en-US" sz="2800" dirty="0" smtClean="0"/>
              <a:t>.”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			- </a:t>
            </a:r>
            <a:r>
              <a:rPr lang="en-US" dirty="0"/>
              <a:t>Pablo </a:t>
            </a:r>
            <a:r>
              <a:rPr lang="en-US" dirty="0" smtClean="0"/>
              <a:t>Picasso</a:t>
            </a:r>
            <a:r>
              <a:rPr lang="en-US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ICVGIP 2012\icvgip2012_template\Suplementary Material\Image\paint2\paint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9144000" cy="2060877"/>
          </a:xfrm>
          <a:prstGeom prst="rect">
            <a:avLst/>
          </a:prstGeom>
          <a:noFill/>
        </p:spPr>
      </p:pic>
      <p:pic>
        <p:nvPicPr>
          <p:cNvPr id="5" name="Picture 2" descr="F:\ICVGIP 2012\icvgip2012_template\Suplementary Material\Image\paint2\paint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0"/>
            <a:ext cx="9144000" cy="20986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47800" y="22860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Restoration using a pair of Images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0" y="33528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Damaged Mural Texture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60314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Mural Texture : Overall OK Type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F:\ICVGIP 2012\icvgip2012_template\Suplementary Material\Image\paint2\out-texture25-restorati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9144000" cy="2057400"/>
          </a:xfrm>
          <a:prstGeom prst="rect">
            <a:avLst/>
          </a:prstGeom>
          <a:noFill/>
        </p:spPr>
      </p:pic>
      <p:pic>
        <p:nvPicPr>
          <p:cNvPr id="5" name="Picture 2" descr="F:\ICVGIP 2012\icvgip2012_template\Suplementary Material\Image\paint2\paint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0"/>
            <a:ext cx="9144000" cy="20986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47800" y="22860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Restoration using a pair of Images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60314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Mural Texture : Overall OK Type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33528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Restored Mural Texture : Textures are selected from the below mural image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2192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RESTORED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en-US" dirty="0" smtClean="0"/>
              <a:t>What about this one?</a:t>
            </a:r>
            <a:endParaRPr lang="en-US" dirty="0"/>
          </a:p>
        </p:txBody>
      </p:sp>
      <p:pic>
        <p:nvPicPr>
          <p:cNvPr id="4098" name="Picture 2" descr="F:\ICVGIP 2012\icvgip2012_template\Suplementary Material\Image\paint3\new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9162777" cy="3657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66800" y="541020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This is damaged but nothing to be filled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029200" y="541020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 use the stuff called </a:t>
            </a:r>
            <a:r>
              <a:rPr lang="en-US" sz="2400" dirty="0" smtClean="0">
                <a:solidFill>
                  <a:schemeClr val="accent2"/>
                </a:solidFill>
              </a:rPr>
              <a:t>anisotropic diffusion </a:t>
            </a:r>
            <a:r>
              <a:rPr lang="en-US" sz="2400" dirty="0" smtClean="0"/>
              <a:t>to make it more realistic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Diffusion?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1295400"/>
            <a:ext cx="2286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is a kind of PDE based </a:t>
            </a:r>
            <a:r>
              <a:rPr lang="en-US" dirty="0" err="1" smtClean="0"/>
              <a:t>denoising</a:t>
            </a:r>
            <a:r>
              <a:rPr lang="en-US" dirty="0" smtClean="0"/>
              <a:t> technique. </a:t>
            </a:r>
          </a:p>
          <a:p>
            <a:endParaRPr lang="en-US" dirty="0" smtClean="0"/>
          </a:p>
          <a:p>
            <a:r>
              <a:rPr lang="en-US" dirty="0" smtClean="0"/>
              <a:t>Best part of it is that it locally decides how strongly a pixel has to be smoothed and in which direction.</a:t>
            </a:r>
            <a:endParaRPr lang="en-US" dirty="0"/>
          </a:p>
        </p:txBody>
      </p:sp>
      <p:pic>
        <p:nvPicPr>
          <p:cNvPr id="5122" name="Picture 2" descr="F:\NNF (Nearest Neighbour Field)\ADOBE_PatchMatch\PatchMatch\Diffused\fac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2514600"/>
            <a:ext cx="5852369" cy="417618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57800" y="18288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Input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Diffusion?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1295400"/>
            <a:ext cx="2286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is a kind of PDE based </a:t>
            </a:r>
            <a:r>
              <a:rPr lang="en-US" dirty="0" err="1" smtClean="0"/>
              <a:t>denoising</a:t>
            </a:r>
            <a:r>
              <a:rPr lang="en-US" dirty="0" smtClean="0"/>
              <a:t> technique. </a:t>
            </a:r>
          </a:p>
          <a:p>
            <a:endParaRPr lang="en-US" dirty="0" smtClean="0"/>
          </a:p>
          <a:p>
            <a:r>
              <a:rPr lang="en-US" dirty="0" smtClean="0"/>
              <a:t>Best part of it is that it locally decides how strongly a pixel has to be smoothed and in which direction.</a:t>
            </a:r>
            <a:endParaRPr lang="en-US" dirty="0"/>
          </a:p>
        </p:txBody>
      </p:sp>
      <p:pic>
        <p:nvPicPr>
          <p:cNvPr id="5123" name="Picture 3" descr="F:\NNF (Nearest Neighbour Field)\ADOBE_PatchMatch\PatchMatch\Diffused\face2-Denoised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2514600"/>
            <a:ext cx="5869235" cy="4191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38200" y="40386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Painting Realization from a Image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5124" name="Picture 4" descr="E:\Documents and Settings\Pulak\Desktop\images_mural\005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5334000"/>
            <a:ext cx="1371600" cy="119786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257800" y="18288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Diffused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:\NNF (Nearest Neighbour Field)\ADOBE_PatchMatch\PatchMatch\Diffused\portrait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0"/>
            <a:ext cx="44958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62000" y="16764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More Example of </a:t>
            </a:r>
            <a:r>
              <a:rPr lang="en-US" sz="2400" dirty="0" smtClean="0">
                <a:solidFill>
                  <a:srgbClr val="C00000"/>
                </a:solidFill>
              </a:rPr>
              <a:t>Diffusion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358914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Input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F:\NNF (Nearest Neighbour Field)\ADOBE_PatchMatch\PatchMatch\Diffused\Potrait-Denoised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9" y="0"/>
            <a:ext cx="4495801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0" y="16764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More Example of </a:t>
            </a:r>
            <a:r>
              <a:rPr lang="en-US" sz="2400" dirty="0" smtClean="0">
                <a:solidFill>
                  <a:srgbClr val="C00000"/>
                </a:solidFill>
              </a:rPr>
              <a:t>Diffusion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358914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Diffused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:\NNF (Nearest Neighbour Field)\ADOBE_PatchMatch\PatchMatch\Diffused\portrait2.jpg"/>
          <p:cNvPicPr>
            <a:picLocks noChangeAspect="1" noChangeArrowheads="1"/>
          </p:cNvPicPr>
          <p:nvPr/>
        </p:nvPicPr>
        <p:blipFill>
          <a:blip r:embed="rId2"/>
          <a:srcRect t="21111" r="42373" b="31111"/>
          <a:stretch>
            <a:fillRect/>
          </a:stretch>
        </p:blipFill>
        <p:spPr bwMode="auto">
          <a:xfrm>
            <a:off x="3046229" y="1"/>
            <a:ext cx="5411971" cy="68445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1676400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Lets Take a Close Look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358914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Input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:\NNF (Nearest Neighbour Field)\ADOBE_PatchMatch\PatchMatch\Diffused\Potrait-Denoised10.png"/>
          <p:cNvPicPr>
            <a:picLocks noChangeAspect="1" noChangeArrowheads="1"/>
          </p:cNvPicPr>
          <p:nvPr/>
        </p:nvPicPr>
        <p:blipFill>
          <a:blip r:embed="rId2"/>
          <a:srcRect t="21111" r="42373" b="30000"/>
          <a:stretch>
            <a:fillRect/>
          </a:stretch>
        </p:blipFill>
        <p:spPr bwMode="auto">
          <a:xfrm>
            <a:off x="3048000" y="-1"/>
            <a:ext cx="5410200" cy="700143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0" y="1676400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Lets Take a Close Look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35814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This Motivates us to use Diffusion for Painting Realization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724400"/>
            <a:ext cx="2209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Only Problem is that some edge got Blurred. We develop edge-enhancing anisotropic Diffusion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358914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Diffused</a:t>
            </a:r>
            <a:endParaRPr lang="en-US" sz="4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94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Proposed Diffusion on Mural Paintings</a:t>
            </a:r>
            <a:endParaRPr lang="en-US" dirty="0"/>
          </a:p>
        </p:txBody>
      </p:sp>
      <p:pic>
        <p:nvPicPr>
          <p:cNvPr id="7170" name="Picture 2" descr="F:\ICVGIP 2012\icvgip2012_template\Suplementary Material\Image\paint3\new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51" y="1828800"/>
            <a:ext cx="9321851" cy="37211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19812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Input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Wall paintings : Mural Image</a:t>
            </a:r>
            <a:endParaRPr lang="en-US" sz="3600" dirty="0"/>
          </a:p>
        </p:txBody>
      </p:sp>
      <p:pic>
        <p:nvPicPr>
          <p:cNvPr id="5123" name="Picture 3" descr="E:\Documents and Settings\Pulak\Desktop\images_mural\ceiling_mur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947" y="1600200"/>
            <a:ext cx="5585053" cy="44958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248400" y="1854875"/>
            <a:ext cx="2514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Ceiling</a:t>
            </a:r>
            <a:r>
              <a:rPr lang="fr-FR" dirty="0" smtClean="0"/>
              <a:t> painting, by Jean-André </a:t>
            </a:r>
            <a:r>
              <a:rPr lang="fr-FR" dirty="0" err="1" smtClean="0"/>
              <a:t>Rixens</a:t>
            </a:r>
            <a:r>
              <a:rPr lang="fr-FR" dirty="0" smtClean="0"/>
              <a:t>. Salle des Illustres, Le Capitole, Toulouse, France. (</a:t>
            </a:r>
            <a:r>
              <a:rPr lang="en-US" dirty="0" smtClean="0"/>
              <a:t>The heart of the municipal administration of the French city of Toulouse. Est. 1190</a:t>
            </a:r>
            <a:r>
              <a:rPr lang="fr-FR" dirty="0" smtClean="0"/>
              <a:t>)</a:t>
            </a:r>
            <a:endParaRPr lang="en-US" dirty="0"/>
          </a:p>
        </p:txBody>
      </p:sp>
      <p:pic>
        <p:nvPicPr>
          <p:cNvPr id="2050" name="Picture 2" descr="E:\Documents and Settings\Pulak\Desktop\images_mural\300px-Toulouse_Capitole_Night_Wikimedia_Common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4267200"/>
            <a:ext cx="2917623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F:\ICVGIP 2012\icvgip2012_template\Suplementary Material\Image\paint3\new7_restoration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199" y="1851661"/>
            <a:ext cx="9296398" cy="3710939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5794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Proposed Diffusion on Mural Paintings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19812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Diffused</a:t>
            </a:r>
            <a:endParaRPr lang="en-US" sz="4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ICVGIP 2012\icvgip2012_template\Suplementary Material\Image\paint3\budh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1" y="-418820"/>
            <a:ext cx="5261892" cy="78864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0" y="1882914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Input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F:\ICVGIP 2012\icvgip2012_template\Suplementary Material\Image\paint3\budha_restorati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-418833"/>
            <a:ext cx="5261730" cy="788643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" y="19812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Diffused</a:t>
            </a:r>
            <a:endParaRPr lang="en-US" sz="4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:\NNF (Nearest Neighbour Field)\ADOBE_PatchMatch\PatchMatch\Diffused\new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7686724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38200" y="5334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Input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F:\NNF (Nearest Neighbour Field)\ADOBE_PatchMatch\PatchMatch\Diffused\new2-Diffus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1999" y="0"/>
            <a:ext cx="7686725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38200" y="511314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Diffused</a:t>
            </a:r>
            <a:endParaRPr lang="en-US" sz="4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ICVGIP 2012\icvgip2012_template\Suplementary Material\Image\paint3\3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-24238"/>
            <a:ext cx="7027127" cy="688223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5334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Input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F:\ICVGIP 2012\icvgip2012_template\Suplementary Material\Image\paint3\31_restoration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1" y="-76200"/>
            <a:ext cx="7065365" cy="6934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" y="5334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Diffused</a:t>
            </a:r>
            <a:endParaRPr lang="en-US" sz="4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Failure..!!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F:\ICVGIP 2012\icvgip2012_template\Suplementary Material\Image\paint2\o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938257"/>
            <a:ext cx="7848600" cy="591974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12954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Input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286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Failure..!!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4" descr="F:\NNF (Nearest Neighbour Field)\ADOBE_PatchMatch\PatchMatch\inpainting\paint\ox-Inpainted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399" y="914400"/>
            <a:ext cx="7879774" cy="5943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" y="1295400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Inpainted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Failure..??</a:t>
            </a:r>
            <a:endParaRPr lang="en-US" dirty="0"/>
          </a:p>
        </p:txBody>
      </p:sp>
      <p:pic>
        <p:nvPicPr>
          <p:cNvPr id="12291" name="Picture 3" descr="F:\ICVGIP 2012\icvgip2012_template\Suplementary Material\Image\paint2\ox-restoration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1" y="914399"/>
            <a:ext cx="7924800" cy="59775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" y="1295400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Diffused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E:\Documents and Settings\Pulak\Desktop\images_mural\St_Nicholas_church_in_Braşov_(Kronstadt._Brassó)_-_old_mur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97688"/>
            <a:ext cx="6019800" cy="4498312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Wall paintings : Mural Image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6629400" y="2057400"/>
            <a:ext cx="213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Old mural - exterior of St. </a:t>
            </a:r>
            <a:r>
              <a:rPr lang="en-US" dirty="0" err="1" smtClean="0"/>
              <a:t>Nocholas</a:t>
            </a:r>
            <a:r>
              <a:rPr lang="en-US" dirty="0" smtClean="0"/>
              <a:t> church in </a:t>
            </a:r>
            <a:r>
              <a:rPr lang="en-US" dirty="0" err="1" smtClean="0"/>
              <a:t>Braşov</a:t>
            </a:r>
            <a:r>
              <a:rPr lang="en-US" dirty="0" smtClean="0"/>
              <a:t>, Est. 1292</a:t>
            </a:r>
            <a:endParaRPr lang="en-US" dirty="0"/>
          </a:p>
        </p:txBody>
      </p:sp>
      <p:pic>
        <p:nvPicPr>
          <p:cNvPr id="1026" name="Picture 2" descr="E:\Documents and Settings\Pulak\Desktop\images_mural\BRASOV.BISERICA_SFANTU_NICOL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3429000"/>
            <a:ext cx="1973263" cy="263101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3400" y="107846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 Example of Damaged Painting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/>
          <a:lstStyle/>
          <a:p>
            <a:r>
              <a:rPr lang="en-US" dirty="0" smtClean="0"/>
              <a:t>THANKS !!</a:t>
            </a:r>
            <a:endParaRPr lang="en-US" dirty="0"/>
          </a:p>
        </p:txBody>
      </p:sp>
      <p:pic>
        <p:nvPicPr>
          <p:cNvPr id="14338" name="Picture 2" descr="E:\Documents and Settings\Pulak\Desktop\images_mural\tumblr_ldfppwzgqW1qf4mh6o1_12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981200"/>
            <a:ext cx="6477000" cy="3908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Documents and Settings\Pulak\Desktop\images_mural\Ajanta_Padmapan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46482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257800" y="1524000"/>
            <a:ext cx="3581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Murals preserved from this time belong to the oldest monuments of painted art in India.</a:t>
            </a:r>
          </a:p>
          <a:p>
            <a:r>
              <a:rPr lang="en-US" sz="2400" dirty="0" smtClean="0"/>
              <a:t>Paintings appear on almost every surface of the cave except for the floor.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3048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Ajanta Caves:  Mural Arts</a:t>
            </a:r>
            <a:endParaRPr lang="en-US" sz="2800" dirty="0"/>
          </a:p>
        </p:txBody>
      </p:sp>
      <p:pic>
        <p:nvPicPr>
          <p:cNvPr id="3074" name="Picture 2" descr="E:\Documents and Settings\Pulak\Desktop\images_mural\200px-Aurangabad_-_Ajanta_Caves_(57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4419600"/>
            <a:ext cx="2971800" cy="2228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:\Documents and Settings\Pulak\Desktop\images_mural\429px-Indischer_Maler_des_7._Jahrhunderts_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44958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181600" y="3048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Ajanta Caves:  Mural Arts</a:t>
            </a:r>
            <a:endParaRPr lang="en-US" sz="2800" dirty="0"/>
          </a:p>
        </p:txBody>
      </p:sp>
      <p:pic>
        <p:nvPicPr>
          <p:cNvPr id="4098" name="Picture 2" descr="E:\Documents and Settings\Pulak\Desktop\images_mural\250px-Ajanta_(6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4343400"/>
            <a:ext cx="3175000" cy="2387600"/>
          </a:xfrm>
          <a:prstGeom prst="rect">
            <a:avLst/>
          </a:prstGeom>
          <a:noFill/>
        </p:spPr>
      </p:pic>
      <p:pic>
        <p:nvPicPr>
          <p:cNvPr id="4099" name="Picture 3" descr="E:\Documents and Settings\Pulak\Desktop\images_mural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2286000"/>
            <a:ext cx="2305050" cy="19907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34000" y="12192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 Built during the period 100 BCE to 100 CE around the </a:t>
            </a:r>
            <a:r>
              <a:rPr lang="en-US" dirty="0" err="1" smtClean="0"/>
              <a:t>Waghora</a:t>
            </a:r>
            <a:r>
              <a:rPr lang="en-US" dirty="0" smtClean="0"/>
              <a:t> River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762000"/>
          </a:xfrm>
        </p:spPr>
        <p:txBody>
          <a:bodyPr/>
          <a:lstStyle/>
          <a:p>
            <a:r>
              <a:rPr lang="en-US" dirty="0" smtClean="0"/>
              <a:t>Paintings</a:t>
            </a:r>
            <a:endParaRPr lang="en-US" dirty="0"/>
          </a:p>
        </p:txBody>
      </p:sp>
      <p:pic>
        <p:nvPicPr>
          <p:cNvPr id="2051" name="Picture 3" descr="E:\Documents and Settings\Pulak\Desktop\images_mural\402px-Mona_Lisa,_by_Leonardo_da_Vinci,_from_C2RMF_retouch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1143000"/>
            <a:ext cx="3886200" cy="5486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33400" y="1600200"/>
            <a:ext cx="3124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The Mona Lisa, by Italian painter Leonardo </a:t>
            </a:r>
            <a:r>
              <a:rPr lang="en-US" b="1" dirty="0" err="1" smtClean="0"/>
              <a:t>da</a:t>
            </a:r>
            <a:r>
              <a:rPr lang="en-US" b="1" dirty="0" smtClean="0"/>
              <a:t> Vinci, is one of the most recognizable artistic paintings in the world.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3429000"/>
            <a:ext cx="426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We know round zero about paintings/murals.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We don’t even knew why this painting is so famous?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447800" y="46482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</a:t>
            </a:r>
            <a:r>
              <a:rPr lang="en-US" dirty="0"/>
              <a:t>contains many hidden secrets about </a:t>
            </a:r>
            <a:r>
              <a:rPr lang="en-US" dirty="0" smtClean="0"/>
              <a:t>Jesus </a:t>
            </a:r>
            <a:r>
              <a:rPr lang="en-US" dirty="0"/>
              <a:t>and the secret society.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4800600"/>
            <a:ext cx="1066800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Google Says..!!</a:t>
            </a:r>
            <a:endParaRPr lang="en-US" dirty="0"/>
          </a:p>
        </p:txBody>
      </p:sp>
      <p:pic>
        <p:nvPicPr>
          <p:cNvPr id="2052" name="Picture 4" descr="E:\Documents and Settings\Pulak\Desktop\images_mural\Surprised-larg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5410200"/>
            <a:ext cx="809625" cy="1000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896</Words>
  <Application>Microsoft Office PowerPoint</Application>
  <PresentationFormat>On-screen Show (4:3)</PresentationFormat>
  <Paragraphs>156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Digital Restoration of Damaged Mural images</vt:lpstr>
      <vt:lpstr>Slide 2</vt:lpstr>
      <vt:lpstr>Paintings</vt:lpstr>
      <vt:lpstr>Slide 4</vt:lpstr>
      <vt:lpstr>Wall paintings : Mural Image</vt:lpstr>
      <vt:lpstr>Wall paintings : Mural Image</vt:lpstr>
      <vt:lpstr>Slide 7</vt:lpstr>
      <vt:lpstr>Slide 8</vt:lpstr>
      <vt:lpstr>Paintings</vt:lpstr>
      <vt:lpstr>Painting Restore?</vt:lpstr>
      <vt:lpstr>Painting Restore?</vt:lpstr>
      <vt:lpstr>What we actually Do?</vt:lpstr>
      <vt:lpstr>What we actually Do?</vt:lpstr>
      <vt:lpstr>Slide 14</vt:lpstr>
      <vt:lpstr>Slide 15</vt:lpstr>
      <vt:lpstr>You are WRONG…!!</vt:lpstr>
      <vt:lpstr>How does it work?</vt:lpstr>
      <vt:lpstr>What about these Images?</vt:lpstr>
      <vt:lpstr>What about these Images?</vt:lpstr>
      <vt:lpstr>What about these Images?</vt:lpstr>
      <vt:lpstr>Slide 21</vt:lpstr>
      <vt:lpstr>Inpainting</vt:lpstr>
      <vt:lpstr>Mark the region to be filled</vt:lpstr>
      <vt:lpstr>Fill the mark region by the surrounding texture</vt:lpstr>
      <vt:lpstr>Slide 25</vt:lpstr>
      <vt:lpstr>Slide 26</vt:lpstr>
      <vt:lpstr>Among different methods Inpainting Serves Best of our Purpose</vt:lpstr>
      <vt:lpstr>More examples..!!</vt:lpstr>
      <vt:lpstr>More examples..!!</vt:lpstr>
      <vt:lpstr>Crack Filling</vt:lpstr>
      <vt:lpstr>Crack Filling</vt:lpstr>
      <vt:lpstr>Slide 32</vt:lpstr>
      <vt:lpstr>Revisit this classic Example</vt:lpstr>
      <vt:lpstr>Revisit this classic Example</vt:lpstr>
      <vt:lpstr>Revisit this classic Example</vt:lpstr>
      <vt:lpstr>Revisit this classic Example</vt:lpstr>
      <vt:lpstr>Slide 37</vt:lpstr>
      <vt:lpstr>Slide 38</vt:lpstr>
      <vt:lpstr>Slide 39</vt:lpstr>
      <vt:lpstr>Slide 40</vt:lpstr>
      <vt:lpstr>Slide 41</vt:lpstr>
      <vt:lpstr>What about this one?</vt:lpstr>
      <vt:lpstr>Image Diffusion?</vt:lpstr>
      <vt:lpstr>Image Diffusion?</vt:lpstr>
      <vt:lpstr>Slide 45</vt:lpstr>
      <vt:lpstr>Slide 46</vt:lpstr>
      <vt:lpstr>Slide 47</vt:lpstr>
      <vt:lpstr>Slide 48</vt:lpstr>
      <vt:lpstr>Proposed Diffusion on Mural Paintings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Failure..!!</vt:lpstr>
      <vt:lpstr>Slide 58</vt:lpstr>
      <vt:lpstr>Failure..??</vt:lpstr>
      <vt:lpstr>THANKS !!</vt:lpstr>
    </vt:vector>
  </TitlesOfParts>
  <Company>ECSU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Pulak-virtual</dc:creator>
  <cp:lastModifiedBy>Pulak-virtual</cp:lastModifiedBy>
  <cp:revision>148</cp:revision>
  <dcterms:created xsi:type="dcterms:W3CDTF">2012-09-21T11:49:58Z</dcterms:created>
  <dcterms:modified xsi:type="dcterms:W3CDTF">2012-09-24T13:32:11Z</dcterms:modified>
</cp:coreProperties>
</file>