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tiff" ContentType="image/tif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7" r:id="rId2"/>
    <p:sldId id="258" r:id="rId3"/>
    <p:sldId id="281" r:id="rId4"/>
    <p:sldId id="259" r:id="rId5"/>
    <p:sldId id="260" r:id="rId6"/>
    <p:sldId id="312" r:id="rId7"/>
    <p:sldId id="313" r:id="rId8"/>
    <p:sldId id="314" r:id="rId9"/>
    <p:sldId id="261" r:id="rId10"/>
    <p:sldId id="325" r:id="rId11"/>
    <p:sldId id="263" r:id="rId12"/>
    <p:sldId id="262" r:id="rId13"/>
    <p:sldId id="330" r:id="rId14"/>
    <p:sldId id="331" r:id="rId15"/>
    <p:sldId id="317" r:id="rId16"/>
    <p:sldId id="294" r:id="rId17"/>
    <p:sldId id="326" r:id="rId18"/>
    <p:sldId id="319" r:id="rId19"/>
    <p:sldId id="320" r:id="rId20"/>
    <p:sldId id="322" r:id="rId21"/>
    <p:sldId id="323" r:id="rId22"/>
    <p:sldId id="324" r:id="rId23"/>
    <p:sldId id="301" r:id="rId24"/>
    <p:sldId id="302" r:id="rId25"/>
    <p:sldId id="303" r:id="rId26"/>
    <p:sldId id="304" r:id="rId27"/>
    <p:sldId id="305" r:id="rId28"/>
    <p:sldId id="306" r:id="rId29"/>
    <p:sldId id="307" r:id="rId30"/>
    <p:sldId id="310" r:id="rId31"/>
    <p:sldId id="279" r:id="rId32"/>
    <p:sldId id="280" r:id="rId33"/>
    <p:sldId id="327"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A10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21" autoAdjust="0"/>
    <p:restoredTop sz="94660"/>
  </p:normalViewPr>
  <p:slideViewPr>
    <p:cSldViewPr snapToGrid="0" snapToObjects="1">
      <p:cViewPr varScale="1">
        <p:scale>
          <a:sx n="68" d="100"/>
          <a:sy n="68" d="100"/>
        </p:scale>
        <p:origin x="-14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4D9D25-58B6-41B2-8025-C4E69DAE4DAE}" type="datetimeFigureOut">
              <a:rPr lang="en-US" smtClean="0"/>
              <a:pPr/>
              <a:t>25-Nov-20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C9AD2-9B0F-4D44-BA7D-84D9F3B41076}" type="slidenum">
              <a:rPr lang="en-US" smtClean="0"/>
              <a:pPr/>
              <a:t>‹#›</a:t>
            </a:fld>
            <a:endParaRPr lang="en-US"/>
          </a:p>
        </p:txBody>
      </p:sp>
    </p:spTree>
    <p:extLst>
      <p:ext uri="{BB962C8B-B14F-4D97-AF65-F5344CB8AC3E}">
        <p14:creationId xmlns="" xmlns:p14="http://schemas.microsoft.com/office/powerpoint/2010/main" val="3500781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AEF113A5-2E5F-FD4F-ACE7-C40FFE727918}" type="slidenum">
              <a:rPr lang="en-US" altLang="en-US" sz="1200">
                <a:latin typeface="Arial" charset="0"/>
              </a:rPr>
              <a:pPr algn="r" eaLnBrk="1" hangingPunct="1"/>
              <a:t>10</a:t>
            </a:fld>
            <a:endParaRPr lang="en-US" altLang="en-US" sz="1200">
              <a:latin typeface="Arial" charset="0"/>
            </a:endParaRPr>
          </a:p>
        </p:txBody>
      </p:sp>
      <p:sp>
        <p:nvSpPr>
          <p:cNvPr id="17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7412"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2459307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B3B8E51A-588E-6149-877E-A8D6DC87BBC1}" type="slidenum">
              <a:rPr lang="en-US" altLang="en-US" sz="1200">
                <a:latin typeface="Arial" charset="0"/>
              </a:rPr>
              <a:pPr algn="r" eaLnBrk="1" hangingPunct="1"/>
              <a:t>14</a:t>
            </a:fld>
            <a:endParaRPr lang="en-US" altLang="en-US" sz="1200">
              <a:latin typeface="Arial" charset="0"/>
            </a:endParaRPr>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1508"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14255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A2405E8E-181F-E646-981C-920D227DC0AD}" type="slidenum">
              <a:rPr lang="en-US" altLang="en-US" sz="1200">
                <a:latin typeface="Arial" charset="0"/>
              </a:rPr>
              <a:pPr algn="r" eaLnBrk="1" hangingPunct="1"/>
              <a:t>15</a:t>
            </a:fld>
            <a:endParaRPr lang="en-US" altLang="en-US" sz="1200">
              <a:latin typeface="Arial" charset="0"/>
            </a:endParaRPr>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3081614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1A30D50E-4EDA-2D4F-9A14-08CAC5216E91}" type="slidenum">
              <a:rPr lang="en-US" altLang="en-US" sz="1200">
                <a:latin typeface="Arial" charset="0"/>
              </a:rPr>
              <a:pPr algn="r" eaLnBrk="1" hangingPunct="1"/>
              <a:t>16</a:t>
            </a:fld>
            <a:endParaRPr lang="en-US" altLang="en-US" sz="1200">
              <a:latin typeface="Arial"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6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902200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E4A917B9-9497-DA41-B565-0AB5C81BB9FA}" type="slidenum">
              <a:rPr lang="en-US" altLang="en-US" sz="1200">
                <a:latin typeface="Arial" charset="0"/>
              </a:rPr>
              <a:pPr algn="r" eaLnBrk="1" hangingPunct="1"/>
              <a:t>18</a:t>
            </a:fld>
            <a:endParaRPr lang="en-US" altLang="en-US" sz="1200">
              <a:latin typeface="Arial" charset="0"/>
            </a:endParaRPr>
          </a:p>
        </p:txBody>
      </p:sp>
      <p:sp>
        <p:nvSpPr>
          <p:cNvPr id="204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484"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132216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06078101-5A55-A24B-B046-5075C917E50E}" type="slidenum">
              <a:rPr lang="en-US" altLang="en-US" sz="1200">
                <a:latin typeface="Arial" charset="0"/>
              </a:rPr>
              <a:pPr algn="r" eaLnBrk="1" hangingPunct="1"/>
              <a:t>19</a:t>
            </a:fld>
            <a:endParaRPr lang="en-US" altLang="en-US" sz="1200">
              <a:latin typeface="Arial" charset="0"/>
            </a:endParaRPr>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2"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244909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r" eaLnBrk="1" hangingPunct="1"/>
            <a:fld id="{40F734FE-3239-2043-907F-05FCE16D0D10}" type="slidenum">
              <a:rPr lang="en-US" altLang="en-US" sz="1200">
                <a:latin typeface="Arial" charset="0"/>
              </a:rPr>
              <a:pPr algn="r" eaLnBrk="1" hangingPunct="1"/>
              <a:t>20</a:t>
            </a:fld>
            <a:endParaRPr lang="en-US" altLang="en-US" sz="1200">
              <a:latin typeface="Arial"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355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 xmlns:p14="http://schemas.microsoft.com/office/powerpoint/2010/main" val="2572447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eaLnBrk="1" hangingPunct="1"/>
            <a:fld id="{BB17CF25-69BB-434F-8F31-2F7A23E80701}" type="slidenum">
              <a:rPr lang="en-US" altLang="en-US" sz="1200"/>
              <a:pPr eaLnBrk="1" hangingPunct="1"/>
              <a:t>21</a:t>
            </a:fld>
            <a:endParaRPr lang="en-US" altLang="en-US" sz="120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ltLang="en-US">
              <a:latin typeface="Times New Roman" charset="0"/>
            </a:endParaRPr>
          </a:p>
        </p:txBody>
      </p:sp>
    </p:spTree>
    <p:extLst>
      <p:ext uri="{BB962C8B-B14F-4D97-AF65-F5344CB8AC3E}">
        <p14:creationId xmlns="" xmlns:p14="http://schemas.microsoft.com/office/powerpoint/2010/main" val="1028669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eaLnBrk="1" hangingPunct="1"/>
            <a:fld id="{055933E8-D770-6149-A960-BCE6C7A0F070}" type="slidenum">
              <a:rPr lang="en-US" altLang="en-US" sz="1200"/>
              <a:pPr eaLnBrk="1" hangingPunct="1"/>
              <a:t>22</a:t>
            </a:fld>
            <a:endParaRPr lang="en-US" altLang="en-US"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eaLnBrk="1" hangingPunct="1"/>
            <a:endParaRPr lang="en-US" altLang="en-US">
              <a:latin typeface="Times New Roman" charset="0"/>
            </a:endParaRPr>
          </a:p>
        </p:txBody>
      </p:sp>
    </p:spTree>
    <p:extLst>
      <p:ext uri="{BB962C8B-B14F-4D97-AF65-F5344CB8AC3E}">
        <p14:creationId xmlns="" xmlns:p14="http://schemas.microsoft.com/office/powerpoint/2010/main" val="3758483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4B6D9D-E688-5D46-BBEF-104251DAF841}" type="datetimeFigureOut">
              <a:rPr lang="en-US" smtClean="0"/>
              <a:pPr/>
              <a:t>25-Nov-20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2341871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4B6D9D-E688-5D46-BBEF-104251DAF841}" type="datetimeFigureOut">
              <a:rPr lang="en-US" smtClean="0"/>
              <a:pPr/>
              <a:t>25-Nov-20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26683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4B6D9D-E688-5D46-BBEF-104251DAF841}" type="datetimeFigureOut">
              <a:rPr lang="en-US" smtClean="0"/>
              <a:pPr/>
              <a:t>25-Nov-20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3253664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84B6D9D-E688-5D46-BBEF-104251DAF841}" type="datetimeFigureOut">
              <a:rPr lang="en-US" smtClean="0"/>
              <a:pPr/>
              <a:t>25-Nov-20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1312345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4B6D9D-E688-5D46-BBEF-104251DAF841}" type="datetimeFigureOut">
              <a:rPr lang="en-US" smtClean="0"/>
              <a:pPr/>
              <a:t>25-Nov-20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1830667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84B6D9D-E688-5D46-BBEF-104251DAF841}" type="datetimeFigureOut">
              <a:rPr lang="en-US" smtClean="0"/>
              <a:pPr/>
              <a:t>25-Nov-20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499185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4B6D9D-E688-5D46-BBEF-104251DAF841}" type="datetimeFigureOut">
              <a:rPr lang="en-US" smtClean="0"/>
              <a:pPr/>
              <a:t>25-Nov-20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401991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4B6D9D-E688-5D46-BBEF-104251DAF841}" type="datetimeFigureOut">
              <a:rPr lang="en-US" smtClean="0"/>
              <a:pPr/>
              <a:t>25-Nov-20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2721347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4B6D9D-E688-5D46-BBEF-104251DAF841}" type="datetimeFigureOut">
              <a:rPr lang="en-US" smtClean="0"/>
              <a:pPr/>
              <a:t>25-Nov-20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1863843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4B6D9D-E688-5D46-BBEF-104251DAF841}" type="datetimeFigureOut">
              <a:rPr lang="en-US" smtClean="0"/>
              <a:pPr/>
              <a:t>25-Nov-20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204299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4B6D9D-E688-5D46-BBEF-104251DAF841}" type="datetimeFigureOut">
              <a:rPr lang="en-US" smtClean="0"/>
              <a:pPr/>
              <a:t>25-Nov-20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3740654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B6D9D-E688-5D46-BBEF-104251DAF841}" type="datetimeFigureOut">
              <a:rPr lang="en-US" smtClean="0"/>
              <a:pPr/>
              <a:t>25-Nov-20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277BFB-EA8E-874D-9183-96511ED9C3B4}" type="slidenum">
              <a:rPr lang="en-US" smtClean="0"/>
              <a:pPr/>
              <a:t>‹#›</a:t>
            </a:fld>
            <a:endParaRPr lang="en-US"/>
          </a:p>
        </p:txBody>
      </p:sp>
    </p:spTree>
    <p:extLst>
      <p:ext uri="{BB962C8B-B14F-4D97-AF65-F5344CB8AC3E}">
        <p14:creationId xmlns="" xmlns:p14="http://schemas.microsoft.com/office/powerpoint/2010/main" val="2041728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12" Type="http://schemas.openxmlformats.org/officeDocument/2006/relationships/image" Target="../media/image3.png"/><Relationship Id="rId2" Type="http://schemas.openxmlformats.org/officeDocument/2006/relationships/hyperlink" Target="http://www.i-scholar.in/" TargetMode="External"/><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jpeg"/><Relationship Id="rId4" Type="http://schemas.openxmlformats.org/officeDocument/2006/relationships/hyperlink" Target="http://www.ibid.informindia.co.in/" TargetMode="External"/><Relationship Id="rId9" Type="http://schemas.openxmlformats.org/officeDocument/2006/relationships/image" Target="../media/image44.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outdoor object&#10;&#10;Description generated with very high confidence">
            <a:extLst>
              <a:ext uri="{FF2B5EF4-FFF2-40B4-BE49-F238E27FC236}">
                <a16:creationId xmlns="" xmlns:a16="http://schemas.microsoft.com/office/drawing/2014/main" id="{032A1F60-A942-467F-9B7B-A2E475D05B39}"/>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pic>
        <p:nvPicPr>
          <p:cNvPr id="5" name="Picture 4" descr="A picture containing clipart&#10;&#10;Description generated with very high confidence">
            <a:extLst>
              <a:ext uri="{FF2B5EF4-FFF2-40B4-BE49-F238E27FC236}">
                <a16:creationId xmlns="" xmlns:a16="http://schemas.microsoft.com/office/drawing/2014/main" id="{76F0D6AA-58A4-4B69-B077-FB51C71E5DAE}"/>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780229" y="4993088"/>
            <a:ext cx="1598608" cy="736200"/>
          </a:xfrm>
          <a:prstGeom prst="rect">
            <a:avLst/>
          </a:prstGeom>
        </p:spPr>
      </p:pic>
      <p:sp>
        <p:nvSpPr>
          <p:cNvPr id="8" name="TextBox 7">
            <a:extLst>
              <a:ext uri="{FF2B5EF4-FFF2-40B4-BE49-F238E27FC236}">
                <a16:creationId xmlns="" xmlns:a16="http://schemas.microsoft.com/office/drawing/2014/main" id="{C1CE52AA-F242-450B-BBD1-60EEF26AC73C}"/>
              </a:ext>
            </a:extLst>
          </p:cNvPr>
          <p:cNvSpPr txBox="1"/>
          <p:nvPr/>
        </p:nvSpPr>
        <p:spPr>
          <a:xfrm>
            <a:off x="1391218" y="2090474"/>
            <a:ext cx="3539364" cy="1569660"/>
          </a:xfrm>
          <a:prstGeom prst="rect">
            <a:avLst/>
          </a:prstGeom>
          <a:noFill/>
        </p:spPr>
        <p:txBody>
          <a:bodyPr wrap="square" rtlCol="0">
            <a:spAutoFit/>
          </a:bodyPr>
          <a:lstStyle/>
          <a:p>
            <a:r>
              <a:rPr lang="en-IN" sz="9600" b="1" dirty="0">
                <a:solidFill>
                  <a:schemeClr val="bg1"/>
                </a:solidFill>
                <a:latin typeface="Bebas Neue" panose="020B0606020202050201" pitchFamily="34" charset="0"/>
              </a:rPr>
              <a:t>J-Gate</a:t>
            </a:r>
          </a:p>
        </p:txBody>
      </p:sp>
      <p:cxnSp>
        <p:nvCxnSpPr>
          <p:cNvPr id="10" name="Straight Connector 9">
            <a:extLst>
              <a:ext uri="{FF2B5EF4-FFF2-40B4-BE49-F238E27FC236}">
                <a16:creationId xmlns="" xmlns:a16="http://schemas.microsoft.com/office/drawing/2014/main" id="{8CAE016C-9203-4DDC-85F2-2D0BAB6661A4}"/>
              </a:ext>
            </a:extLst>
          </p:cNvPr>
          <p:cNvCxnSpPr>
            <a:cxnSpLocks/>
          </p:cNvCxnSpPr>
          <p:nvPr/>
        </p:nvCxnSpPr>
        <p:spPr>
          <a:xfrm>
            <a:off x="4876799" y="2438402"/>
            <a:ext cx="0" cy="1166192"/>
          </a:xfrm>
          <a:prstGeom prst="line">
            <a:avLst/>
          </a:prstGeom>
          <a:ln>
            <a:solidFill>
              <a:srgbClr val="FEC23E"/>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 xmlns:a16="http://schemas.microsoft.com/office/drawing/2014/main" id="{F939486D-D8DE-48F5-8093-6E9039B719EA}"/>
              </a:ext>
            </a:extLst>
          </p:cNvPr>
          <p:cNvSpPr txBox="1"/>
          <p:nvPr/>
        </p:nvSpPr>
        <p:spPr>
          <a:xfrm>
            <a:off x="5122482" y="2565474"/>
            <a:ext cx="3790276" cy="523220"/>
          </a:xfrm>
          <a:prstGeom prst="rect">
            <a:avLst/>
          </a:prstGeom>
          <a:noFill/>
        </p:spPr>
        <p:txBody>
          <a:bodyPr wrap="square" rtlCol="0">
            <a:spAutoFit/>
          </a:bodyPr>
          <a:lstStyle/>
          <a:p>
            <a:r>
              <a:rPr lang="en-IN" sz="2800" dirty="0">
                <a:solidFill>
                  <a:schemeClr val="bg1"/>
                </a:solidFill>
                <a:latin typeface="Bebas Neue" panose="020B0606020202050201" pitchFamily="34" charset="0"/>
              </a:rPr>
              <a:t>TRAINING &amp; PRODUCT</a:t>
            </a:r>
          </a:p>
        </p:txBody>
      </p:sp>
      <p:sp>
        <p:nvSpPr>
          <p:cNvPr id="14" name="Rectangle 13">
            <a:extLst>
              <a:ext uri="{FF2B5EF4-FFF2-40B4-BE49-F238E27FC236}">
                <a16:creationId xmlns="" xmlns:a16="http://schemas.microsoft.com/office/drawing/2014/main" id="{B38C8F75-05D9-4BFE-B428-2749B13616E6}"/>
              </a:ext>
            </a:extLst>
          </p:cNvPr>
          <p:cNvSpPr/>
          <p:nvPr/>
        </p:nvSpPr>
        <p:spPr>
          <a:xfrm>
            <a:off x="5378837" y="3007813"/>
            <a:ext cx="2902402" cy="615553"/>
          </a:xfrm>
          <a:prstGeom prst="rect">
            <a:avLst/>
          </a:prstGeom>
        </p:spPr>
        <p:txBody>
          <a:bodyPr wrap="square">
            <a:spAutoFit/>
          </a:bodyPr>
          <a:lstStyle/>
          <a:p>
            <a:r>
              <a:rPr lang="en-IN" sz="3400" dirty="0">
                <a:solidFill>
                  <a:schemeClr val="bg1"/>
                </a:solidFill>
                <a:latin typeface="Bebas Neue" panose="020B0606020202050201" pitchFamily="34" charset="0"/>
              </a:rPr>
              <a:t>PRESENTATION</a:t>
            </a:r>
          </a:p>
        </p:txBody>
      </p:sp>
      <p:sp>
        <p:nvSpPr>
          <p:cNvPr id="15" name="TextBox 14">
            <a:extLst>
              <a:ext uri="{FF2B5EF4-FFF2-40B4-BE49-F238E27FC236}">
                <a16:creationId xmlns="" xmlns:a16="http://schemas.microsoft.com/office/drawing/2014/main" id="{C83C6803-7E99-4AD6-BAA7-8636778ED0EE}"/>
              </a:ext>
            </a:extLst>
          </p:cNvPr>
          <p:cNvSpPr txBox="1"/>
          <p:nvPr/>
        </p:nvSpPr>
        <p:spPr>
          <a:xfrm>
            <a:off x="1563756" y="3689340"/>
            <a:ext cx="6016487" cy="1077218"/>
          </a:xfrm>
          <a:prstGeom prst="rect">
            <a:avLst/>
          </a:prstGeom>
          <a:noFill/>
        </p:spPr>
        <p:txBody>
          <a:bodyPr wrap="square" rtlCol="0">
            <a:spAutoFit/>
          </a:bodyPr>
          <a:lstStyle/>
          <a:p>
            <a:pPr algn="ctr"/>
            <a:r>
              <a:rPr lang="en-IN" sz="1600" dirty="0">
                <a:solidFill>
                  <a:schemeClr val="bg1"/>
                </a:solidFill>
                <a:latin typeface="Century Gothic" panose="020B0502020202020204" pitchFamily="34" charset="0"/>
              </a:rPr>
              <a:t>Information overload has been an increasing problem since the Renaissance period. Therefore, in this digital age it is crucial to validate and find relevant information from the vast number of available sources.</a:t>
            </a:r>
          </a:p>
        </p:txBody>
      </p:sp>
      <p:sp>
        <p:nvSpPr>
          <p:cNvPr id="3" name="Rectangle 2"/>
          <p:cNvSpPr/>
          <p:nvPr/>
        </p:nvSpPr>
        <p:spPr>
          <a:xfrm>
            <a:off x="0" y="296643"/>
            <a:ext cx="9144000" cy="1460721"/>
          </a:xfrm>
          <a:prstGeom prst="rect">
            <a:avLst/>
          </a:prstGeom>
          <a:gradFill>
            <a:gsLst>
              <a:gs pos="0">
                <a:schemeClr val="accent1">
                  <a:tint val="50000"/>
                  <a:satMod val="300000"/>
                  <a:alpha val="12000"/>
                </a:schemeClr>
              </a:gs>
              <a:gs pos="35000">
                <a:schemeClr val="accent1">
                  <a:tint val="37000"/>
                  <a:satMod val="300000"/>
                </a:schemeClr>
              </a:gs>
              <a:gs pos="100000">
                <a:schemeClr val="accent1">
                  <a:tint val="15000"/>
                  <a:satMod val="350000"/>
                </a:schemeClr>
              </a:gs>
            </a:gsLst>
          </a:gra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247727" y="742869"/>
            <a:ext cx="2665031" cy="571078"/>
          </a:xfrm>
          <a:prstGeom prst="rect">
            <a:avLst/>
          </a:prstGeom>
        </p:spPr>
      </p:pic>
      <p:sp>
        <p:nvSpPr>
          <p:cNvPr id="17" name="TextBox 16">
            <a:extLst>
              <a:ext uri="{FF2B5EF4-FFF2-40B4-BE49-F238E27FC236}">
                <a16:creationId xmlns="" xmlns:a16="http://schemas.microsoft.com/office/drawing/2014/main" id="{C83C6803-7E99-4AD6-BAA7-8636778ED0EE}"/>
              </a:ext>
            </a:extLst>
          </p:cNvPr>
          <p:cNvSpPr txBox="1"/>
          <p:nvPr/>
        </p:nvSpPr>
        <p:spPr>
          <a:xfrm>
            <a:off x="2387677" y="5770567"/>
            <a:ext cx="4356032" cy="584775"/>
          </a:xfrm>
          <a:prstGeom prst="rect">
            <a:avLst/>
          </a:prstGeom>
          <a:solidFill>
            <a:schemeClr val="accent3">
              <a:alpha val="50000"/>
            </a:schemeClr>
          </a:solidFill>
        </p:spPr>
        <p:txBody>
          <a:bodyPr wrap="square" rtlCol="0">
            <a:spAutoFit/>
          </a:bodyPr>
          <a:lstStyle/>
          <a:p>
            <a:pPr algn="ctr"/>
            <a:r>
              <a:rPr lang="en-IN" sz="3200" b="1" dirty="0">
                <a:solidFill>
                  <a:schemeClr val="bg1"/>
                </a:solidFill>
                <a:latin typeface="Century Gothic" panose="020B0502020202020204" pitchFamily="34" charset="0"/>
              </a:rPr>
              <a:t>www.jgateplus.com</a:t>
            </a:r>
          </a:p>
        </p:txBody>
      </p:sp>
    </p:spTree>
    <p:extLst>
      <p:ext uri="{BB962C8B-B14F-4D97-AF65-F5344CB8AC3E}">
        <p14:creationId xmlns="" xmlns:p14="http://schemas.microsoft.com/office/powerpoint/2010/main" val="660559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hing, toy, LEGO&#10;&#10;Description generated with very high confidence">
            <a:extLst>
              <a:ext uri="{FF2B5EF4-FFF2-40B4-BE49-F238E27FC236}">
                <a16:creationId xmlns="" xmlns:a16="http://schemas.microsoft.com/office/drawing/2014/main" id="{5ECD44F5-8972-4F38-A871-8D7F6B47180D}"/>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6" name="TextBox 5">
            <a:extLst>
              <a:ext uri="{FF2B5EF4-FFF2-40B4-BE49-F238E27FC236}">
                <a16:creationId xmlns="" xmlns:a16="http://schemas.microsoft.com/office/drawing/2014/main" id="{6377D951-99E9-48A7-8C0A-5D38E02F846E}"/>
              </a:ext>
            </a:extLst>
          </p:cNvPr>
          <p:cNvSpPr txBox="1"/>
          <p:nvPr/>
        </p:nvSpPr>
        <p:spPr>
          <a:xfrm>
            <a:off x="1855304" y="344557"/>
            <a:ext cx="5539409" cy="923330"/>
          </a:xfrm>
          <a:prstGeom prst="rect">
            <a:avLst/>
          </a:prstGeom>
          <a:noFill/>
        </p:spPr>
        <p:txBody>
          <a:bodyPr wrap="square" rtlCol="0">
            <a:spAutoFit/>
          </a:bodyPr>
          <a:lstStyle/>
          <a:p>
            <a:r>
              <a:rPr lang="en-IN" sz="5400" b="1" dirty="0">
                <a:solidFill>
                  <a:srgbClr val="232346"/>
                </a:solidFill>
                <a:latin typeface="Bebas Neue" panose="020B0606020202050201" pitchFamily="34" charset="0"/>
              </a:rPr>
              <a:t>What is Research?</a:t>
            </a:r>
          </a:p>
        </p:txBody>
      </p:sp>
      <p:pic>
        <p:nvPicPr>
          <p:cNvPr id="7" name="Picture 6" descr="A picture containing clipart&#10;&#10;Description generated with very high confidence">
            <a:extLst>
              <a:ext uri="{FF2B5EF4-FFF2-40B4-BE49-F238E27FC236}">
                <a16:creationId xmlns="" xmlns:a16="http://schemas.microsoft.com/office/drawing/2014/main" id="{71BC2771-D2F3-4C64-976B-5E81A09C7B74}"/>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77717" y="129821"/>
            <a:ext cx="869150" cy="400266"/>
          </a:xfrm>
          <a:prstGeom prst="rect">
            <a:avLst/>
          </a:prstGeom>
        </p:spPr>
      </p:pic>
      <p:sp>
        <p:nvSpPr>
          <p:cNvPr id="8" name="TextBox 7">
            <a:extLst>
              <a:ext uri="{FF2B5EF4-FFF2-40B4-BE49-F238E27FC236}">
                <a16:creationId xmlns="" xmlns:a16="http://schemas.microsoft.com/office/drawing/2014/main" id="{667EB54B-8948-4F2C-AAD6-63537E3C16D7}"/>
              </a:ext>
            </a:extLst>
          </p:cNvPr>
          <p:cNvSpPr txBox="1"/>
          <p:nvPr/>
        </p:nvSpPr>
        <p:spPr>
          <a:xfrm>
            <a:off x="2054085" y="1567789"/>
            <a:ext cx="5035827" cy="369332"/>
          </a:xfrm>
          <a:prstGeom prst="rect">
            <a:avLst/>
          </a:prstGeom>
          <a:noFill/>
        </p:spPr>
        <p:txBody>
          <a:bodyPr wrap="square" rtlCol="0">
            <a:spAutoFit/>
          </a:bodyPr>
          <a:lstStyle/>
          <a:p>
            <a:pPr algn="ctr"/>
            <a:r>
              <a:rPr lang="en-IN" dirty="0">
                <a:solidFill>
                  <a:srgbClr val="232346"/>
                </a:solidFill>
                <a:latin typeface="Century Gothic" panose="020B0502020202020204" pitchFamily="34" charset="0"/>
              </a:rPr>
              <a:t>The study of materials and sources </a:t>
            </a:r>
          </a:p>
        </p:txBody>
      </p:sp>
      <p:sp>
        <p:nvSpPr>
          <p:cNvPr id="9" name="TextBox 8">
            <a:extLst>
              <a:ext uri="{FF2B5EF4-FFF2-40B4-BE49-F238E27FC236}">
                <a16:creationId xmlns="" xmlns:a16="http://schemas.microsoft.com/office/drawing/2014/main" id="{E36609B2-A00D-4280-9F4C-8FD774D79C02}"/>
              </a:ext>
            </a:extLst>
          </p:cNvPr>
          <p:cNvSpPr txBox="1"/>
          <p:nvPr/>
        </p:nvSpPr>
        <p:spPr>
          <a:xfrm>
            <a:off x="1855304" y="1937121"/>
            <a:ext cx="5539409" cy="369332"/>
          </a:xfrm>
          <a:prstGeom prst="rect">
            <a:avLst/>
          </a:prstGeom>
          <a:noFill/>
        </p:spPr>
        <p:txBody>
          <a:bodyPr wrap="square" rtlCol="0">
            <a:spAutoFit/>
          </a:bodyPr>
          <a:lstStyle/>
          <a:p>
            <a:r>
              <a:rPr lang="en-IN" dirty="0">
                <a:solidFill>
                  <a:srgbClr val="232346"/>
                </a:solidFill>
                <a:latin typeface="Century Gothic" panose="020B0502020202020204" pitchFamily="34" charset="0"/>
              </a:rPr>
              <a:t> to establish facts and reach new conclusions.</a:t>
            </a:r>
          </a:p>
        </p:txBody>
      </p:sp>
      <p:pic>
        <p:nvPicPr>
          <p:cNvPr id="10" name="Graphic 9">
            <a:extLst>
              <a:ext uri="{FF2B5EF4-FFF2-40B4-BE49-F238E27FC236}">
                <a16:creationId xmlns="" xmlns:a16="http://schemas.microsoft.com/office/drawing/2014/main" id="{A3AA4865-3921-4A0D-8640-2C7803153A2F}"/>
              </a:ext>
            </a:extLst>
          </p:cNvPr>
          <p:cNvPicPr>
            <a:picLocks noChangeAspect="1"/>
          </p:cNvPicPr>
          <p:nvPr/>
        </p:nvPicPr>
        <p:blipFill>
          <a:blip>
            <a:extLst/>
          </a:blip>
          <a:stretch>
            <a:fillRect/>
          </a:stretch>
        </p:blipFill>
        <p:spPr>
          <a:xfrm>
            <a:off x="408247" y="2472304"/>
            <a:ext cx="8298431" cy="637433"/>
          </a:xfrm>
          <a:prstGeom prst="rect">
            <a:avLst/>
          </a:prstGeom>
        </p:spPr>
      </p:pic>
      <p:sp>
        <p:nvSpPr>
          <p:cNvPr id="11" name="TextBox 10">
            <a:extLst>
              <a:ext uri="{FF2B5EF4-FFF2-40B4-BE49-F238E27FC236}">
                <a16:creationId xmlns="" xmlns:a16="http://schemas.microsoft.com/office/drawing/2014/main" id="{FF1F494C-AA0C-4B97-8ABC-010A50FF5456}"/>
              </a:ext>
            </a:extLst>
          </p:cNvPr>
          <p:cNvSpPr txBox="1"/>
          <p:nvPr/>
        </p:nvSpPr>
        <p:spPr>
          <a:xfrm>
            <a:off x="-213320" y="3228945"/>
            <a:ext cx="1696278" cy="523220"/>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Begin </a:t>
            </a:r>
          </a:p>
          <a:p>
            <a:pPr algn="ctr"/>
            <a:r>
              <a:rPr lang="en-IN" sz="1400" b="1" dirty="0">
                <a:solidFill>
                  <a:srgbClr val="232346"/>
                </a:solidFill>
                <a:latin typeface="Century Gothic" panose="020B0502020202020204" pitchFamily="34" charset="0"/>
              </a:rPr>
              <a:t>research</a:t>
            </a:r>
          </a:p>
        </p:txBody>
      </p:sp>
      <p:sp>
        <p:nvSpPr>
          <p:cNvPr id="12" name="TextBox 11">
            <a:extLst>
              <a:ext uri="{FF2B5EF4-FFF2-40B4-BE49-F238E27FC236}">
                <a16:creationId xmlns="" xmlns:a16="http://schemas.microsoft.com/office/drawing/2014/main" id="{AB770D86-FF72-4FCE-B0C2-4C43FC9C6336}"/>
              </a:ext>
            </a:extLst>
          </p:cNvPr>
          <p:cNvSpPr txBox="1"/>
          <p:nvPr/>
        </p:nvSpPr>
        <p:spPr>
          <a:xfrm>
            <a:off x="1269638" y="3228945"/>
            <a:ext cx="1762539" cy="738664"/>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 Identify keywords, </a:t>
            </a:r>
          </a:p>
          <a:p>
            <a:pPr algn="ctr"/>
            <a:r>
              <a:rPr lang="en-IN" sz="1400" b="1" dirty="0">
                <a:solidFill>
                  <a:srgbClr val="232346"/>
                </a:solidFill>
                <a:latin typeface="Century Gothic" panose="020B0502020202020204" pitchFamily="34" charset="0"/>
              </a:rPr>
              <a:t>topics, matter</a:t>
            </a:r>
          </a:p>
        </p:txBody>
      </p:sp>
      <p:sp>
        <p:nvSpPr>
          <p:cNvPr id="13" name="TextBox 12">
            <a:extLst>
              <a:ext uri="{FF2B5EF4-FFF2-40B4-BE49-F238E27FC236}">
                <a16:creationId xmlns="" xmlns:a16="http://schemas.microsoft.com/office/drawing/2014/main" id="{D13AD623-5E7E-447E-A0A4-488FCECBC331}"/>
              </a:ext>
            </a:extLst>
          </p:cNvPr>
          <p:cNvSpPr txBox="1"/>
          <p:nvPr/>
        </p:nvSpPr>
        <p:spPr>
          <a:xfrm>
            <a:off x="2417235" y="3228945"/>
            <a:ext cx="1762539" cy="307777"/>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Study</a:t>
            </a:r>
          </a:p>
        </p:txBody>
      </p:sp>
      <p:sp>
        <p:nvSpPr>
          <p:cNvPr id="14" name="TextBox 13">
            <a:extLst>
              <a:ext uri="{FF2B5EF4-FFF2-40B4-BE49-F238E27FC236}">
                <a16:creationId xmlns="" xmlns:a16="http://schemas.microsoft.com/office/drawing/2014/main" id="{8697A170-BBBD-4A2B-801C-285FA63C9851}"/>
              </a:ext>
            </a:extLst>
          </p:cNvPr>
          <p:cNvSpPr txBox="1"/>
          <p:nvPr/>
        </p:nvSpPr>
        <p:spPr>
          <a:xfrm>
            <a:off x="3420545" y="3228944"/>
            <a:ext cx="1762539" cy="307777"/>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Understand</a:t>
            </a:r>
          </a:p>
        </p:txBody>
      </p:sp>
      <p:sp>
        <p:nvSpPr>
          <p:cNvPr id="15" name="TextBox 14">
            <a:extLst>
              <a:ext uri="{FF2B5EF4-FFF2-40B4-BE49-F238E27FC236}">
                <a16:creationId xmlns="" xmlns:a16="http://schemas.microsoft.com/office/drawing/2014/main" id="{3580F066-86C8-4FDF-B5AE-416AA020F85B}"/>
              </a:ext>
            </a:extLst>
          </p:cNvPr>
          <p:cNvSpPr txBox="1"/>
          <p:nvPr/>
        </p:nvSpPr>
        <p:spPr>
          <a:xfrm>
            <a:off x="4515134" y="3228943"/>
            <a:ext cx="1762539" cy="307777"/>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Analyse</a:t>
            </a:r>
          </a:p>
        </p:txBody>
      </p:sp>
      <p:sp>
        <p:nvSpPr>
          <p:cNvPr id="16" name="TextBox 15">
            <a:extLst>
              <a:ext uri="{FF2B5EF4-FFF2-40B4-BE49-F238E27FC236}">
                <a16:creationId xmlns="" xmlns:a16="http://schemas.microsoft.com/office/drawing/2014/main" id="{FBF63558-9057-466D-9B06-C0D48953AA8E}"/>
              </a:ext>
            </a:extLst>
          </p:cNvPr>
          <p:cNvSpPr txBox="1"/>
          <p:nvPr/>
        </p:nvSpPr>
        <p:spPr>
          <a:xfrm>
            <a:off x="5505390" y="3228942"/>
            <a:ext cx="1762539" cy="307777"/>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Discover</a:t>
            </a:r>
          </a:p>
        </p:txBody>
      </p:sp>
      <p:sp>
        <p:nvSpPr>
          <p:cNvPr id="17" name="TextBox 16">
            <a:extLst>
              <a:ext uri="{FF2B5EF4-FFF2-40B4-BE49-F238E27FC236}">
                <a16:creationId xmlns="" xmlns:a16="http://schemas.microsoft.com/office/drawing/2014/main" id="{9B8CB926-B49D-4CE9-B160-D0E66A371839}"/>
              </a:ext>
            </a:extLst>
          </p:cNvPr>
          <p:cNvSpPr txBox="1"/>
          <p:nvPr/>
        </p:nvSpPr>
        <p:spPr>
          <a:xfrm>
            <a:off x="6511812" y="3228941"/>
            <a:ext cx="1762539" cy="307777"/>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Document</a:t>
            </a:r>
          </a:p>
        </p:txBody>
      </p:sp>
      <p:sp>
        <p:nvSpPr>
          <p:cNvPr id="18" name="TextBox 17">
            <a:extLst>
              <a:ext uri="{FF2B5EF4-FFF2-40B4-BE49-F238E27FC236}">
                <a16:creationId xmlns="" xmlns:a16="http://schemas.microsoft.com/office/drawing/2014/main" id="{5190752C-7019-4E64-A2AB-1E4E1FC91835}"/>
              </a:ext>
            </a:extLst>
          </p:cNvPr>
          <p:cNvSpPr txBox="1"/>
          <p:nvPr/>
        </p:nvSpPr>
        <p:spPr>
          <a:xfrm>
            <a:off x="7606774" y="3228941"/>
            <a:ext cx="1762539" cy="307777"/>
          </a:xfrm>
          <a:prstGeom prst="rect">
            <a:avLst/>
          </a:prstGeom>
          <a:noFill/>
        </p:spPr>
        <p:txBody>
          <a:bodyPr wrap="square" rtlCol="0">
            <a:spAutoFit/>
          </a:bodyPr>
          <a:lstStyle/>
          <a:p>
            <a:pPr algn="ctr"/>
            <a:r>
              <a:rPr lang="en-IN" sz="1400" b="1" dirty="0">
                <a:solidFill>
                  <a:srgbClr val="232346"/>
                </a:solidFill>
                <a:latin typeface="Century Gothic" panose="020B0502020202020204" pitchFamily="34" charset="0"/>
              </a:rPr>
              <a:t>Report</a:t>
            </a:r>
          </a:p>
        </p:txBody>
      </p:sp>
    </p:spTree>
    <p:extLst>
      <p:ext uri="{BB962C8B-B14F-4D97-AF65-F5344CB8AC3E}">
        <p14:creationId xmlns="" xmlns:p14="http://schemas.microsoft.com/office/powerpoint/2010/main" val="3197336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9EC9849-4C58-41BC-BFF0-F7593D9D21AF}"/>
              </a:ext>
            </a:extLst>
          </p:cNvPr>
          <p:cNvSpPr/>
          <p:nvPr/>
        </p:nvSpPr>
        <p:spPr>
          <a:xfrm>
            <a:off x="0" y="0"/>
            <a:ext cx="9143999" cy="685800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descr="A picture containing clipart&#10;&#10;Description generated with very high confidence">
            <a:extLst>
              <a:ext uri="{FF2B5EF4-FFF2-40B4-BE49-F238E27FC236}">
                <a16:creationId xmlns="" xmlns:a16="http://schemas.microsoft.com/office/drawing/2014/main" id="{B35EC2AB-2798-4C74-9A4B-4CDEA4BFB114}"/>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8077717" y="129821"/>
            <a:ext cx="869150" cy="400266"/>
          </a:xfrm>
          <a:prstGeom prst="rect">
            <a:avLst/>
          </a:prstGeom>
        </p:spPr>
      </p:pic>
      <p:sp>
        <p:nvSpPr>
          <p:cNvPr id="3" name="TextBox 2">
            <a:extLst>
              <a:ext uri="{FF2B5EF4-FFF2-40B4-BE49-F238E27FC236}">
                <a16:creationId xmlns="" xmlns:a16="http://schemas.microsoft.com/office/drawing/2014/main" id="{9CEE283E-9DBB-4682-B0A4-B21C4FBC6F61}"/>
              </a:ext>
            </a:extLst>
          </p:cNvPr>
          <p:cNvSpPr txBox="1"/>
          <p:nvPr/>
        </p:nvSpPr>
        <p:spPr>
          <a:xfrm>
            <a:off x="1798106" y="608652"/>
            <a:ext cx="5605669" cy="1107996"/>
          </a:xfrm>
          <a:prstGeom prst="rect">
            <a:avLst/>
          </a:prstGeom>
          <a:noFill/>
        </p:spPr>
        <p:txBody>
          <a:bodyPr wrap="square" rtlCol="0">
            <a:spAutoFit/>
          </a:bodyPr>
          <a:lstStyle/>
          <a:p>
            <a:pPr algn="ctr"/>
            <a:r>
              <a:rPr lang="en-IN" sz="6600" dirty="0">
                <a:solidFill>
                  <a:srgbClr val="FEC23E"/>
                </a:solidFill>
                <a:latin typeface="Bebas Neue" panose="020B0606020202050201" pitchFamily="34" charset="0"/>
              </a:rPr>
              <a:t>Key Concepts</a:t>
            </a:r>
          </a:p>
        </p:txBody>
      </p:sp>
      <p:grpSp>
        <p:nvGrpSpPr>
          <p:cNvPr id="10" name="Group 9">
            <a:extLst>
              <a:ext uri="{FF2B5EF4-FFF2-40B4-BE49-F238E27FC236}">
                <a16:creationId xmlns="" xmlns:a16="http://schemas.microsoft.com/office/drawing/2014/main" id="{F38A63D7-38C9-49E0-9B33-39592A4F8531}"/>
              </a:ext>
            </a:extLst>
          </p:cNvPr>
          <p:cNvGrpSpPr/>
          <p:nvPr/>
        </p:nvGrpSpPr>
        <p:grpSpPr>
          <a:xfrm rot="16200000">
            <a:off x="2961443" y="-240337"/>
            <a:ext cx="3226236" cy="8630490"/>
            <a:chOff x="1732306" y="1976599"/>
            <a:chExt cx="1186399" cy="3173731"/>
          </a:xfrm>
          <a:solidFill>
            <a:srgbClr val="FEC23E"/>
          </a:solidFill>
        </p:grpSpPr>
        <p:sp>
          <p:nvSpPr>
            <p:cNvPr id="11" name="Freeform: Shape 10">
              <a:extLst>
                <a:ext uri="{FF2B5EF4-FFF2-40B4-BE49-F238E27FC236}">
                  <a16:creationId xmlns="" xmlns:a16="http://schemas.microsoft.com/office/drawing/2014/main" id="{C0D96477-0D75-44F5-90CB-84EB327C9507}"/>
                </a:ext>
              </a:extLst>
            </p:cNvPr>
            <p:cNvSpPr/>
            <p:nvPr/>
          </p:nvSpPr>
          <p:spPr>
            <a:xfrm>
              <a:off x="1976087" y="1976599"/>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1581" tIns="142134" rIns="131582" bIns="14213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13" name="Freeform: Shape 12">
              <a:extLst>
                <a:ext uri="{FF2B5EF4-FFF2-40B4-BE49-F238E27FC236}">
                  <a16:creationId xmlns="" xmlns:a16="http://schemas.microsoft.com/office/drawing/2014/main" id="{9ECD73EF-F0A7-4275-92A9-63AE13EF784E}"/>
                </a:ext>
              </a:extLst>
            </p:cNvPr>
            <p:cNvSpPr/>
            <p:nvPr/>
          </p:nvSpPr>
          <p:spPr>
            <a:xfrm>
              <a:off x="2465523" y="1976599"/>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sp>
          <p:nvSpPr>
            <p:cNvPr id="14" name="Freeform: Shape 13">
              <a:extLst>
                <a:ext uri="{FF2B5EF4-FFF2-40B4-BE49-F238E27FC236}">
                  <a16:creationId xmlns="" xmlns:a16="http://schemas.microsoft.com/office/drawing/2014/main" id="{40C13787-7C9B-4BDF-A449-01CEA63AE619}"/>
                </a:ext>
              </a:extLst>
            </p:cNvPr>
            <p:cNvSpPr/>
            <p:nvPr/>
          </p:nvSpPr>
          <p:spPr>
            <a:xfrm>
              <a:off x="2221742" y="2418738"/>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1101" tIns="111654" rIns="101102" bIns="111653" numCol="1" spcCol="1270" anchor="ctr" anchorCtr="0">
              <a:noAutofit/>
            </a:bodyPr>
            <a:lstStyle/>
            <a:p>
              <a:pPr marL="0" lvl="0" indent="0" algn="ctr" defTabSz="355600">
                <a:lnSpc>
                  <a:spcPct val="90000"/>
                </a:lnSpc>
                <a:spcBef>
                  <a:spcPct val="0"/>
                </a:spcBef>
                <a:spcAft>
                  <a:spcPct val="35000"/>
                </a:spcAft>
                <a:buNone/>
              </a:pPr>
              <a:endParaRPr lang="en-US" sz="800" kern="1200"/>
            </a:p>
          </p:txBody>
        </p:sp>
        <p:sp>
          <p:nvSpPr>
            <p:cNvPr id="16" name="Freeform: Shape 15">
              <a:extLst>
                <a:ext uri="{FF2B5EF4-FFF2-40B4-BE49-F238E27FC236}">
                  <a16:creationId xmlns="" xmlns:a16="http://schemas.microsoft.com/office/drawing/2014/main" id="{27A21476-45E1-4641-BB3A-F7AD2D059CB8}"/>
                </a:ext>
              </a:extLst>
            </p:cNvPr>
            <p:cNvSpPr/>
            <p:nvPr/>
          </p:nvSpPr>
          <p:spPr>
            <a:xfrm>
              <a:off x="1732306" y="2418738"/>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sp>
          <p:nvSpPr>
            <p:cNvPr id="17" name="Freeform: Shape 16">
              <a:extLst>
                <a:ext uri="{FF2B5EF4-FFF2-40B4-BE49-F238E27FC236}">
                  <a16:creationId xmlns="" xmlns:a16="http://schemas.microsoft.com/office/drawing/2014/main" id="{26A6CAD4-5566-432A-8480-11F1093A9693}"/>
                </a:ext>
              </a:extLst>
            </p:cNvPr>
            <p:cNvSpPr/>
            <p:nvPr/>
          </p:nvSpPr>
          <p:spPr>
            <a:xfrm>
              <a:off x="1976087" y="2860876"/>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1581" tIns="142134" rIns="131582" bIns="14213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19" name="Freeform: Shape 18">
              <a:extLst>
                <a:ext uri="{FF2B5EF4-FFF2-40B4-BE49-F238E27FC236}">
                  <a16:creationId xmlns="" xmlns:a16="http://schemas.microsoft.com/office/drawing/2014/main" id="{D8A07421-D275-4A35-BE0C-1EE4333345F2}"/>
                </a:ext>
              </a:extLst>
            </p:cNvPr>
            <p:cNvSpPr/>
            <p:nvPr/>
          </p:nvSpPr>
          <p:spPr>
            <a:xfrm>
              <a:off x="2465523" y="2860876"/>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sp>
          <p:nvSpPr>
            <p:cNvPr id="20" name="Freeform: Shape 19">
              <a:extLst>
                <a:ext uri="{FF2B5EF4-FFF2-40B4-BE49-F238E27FC236}">
                  <a16:creationId xmlns="" xmlns:a16="http://schemas.microsoft.com/office/drawing/2014/main" id="{5BDA0F9E-DED3-43AC-A7AD-4CCD0814B439}"/>
                </a:ext>
              </a:extLst>
            </p:cNvPr>
            <p:cNvSpPr/>
            <p:nvPr/>
          </p:nvSpPr>
          <p:spPr>
            <a:xfrm>
              <a:off x="2221742" y="3303015"/>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1581" tIns="142134" rIns="131582" bIns="14213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22" name="Freeform: Shape 21">
              <a:extLst>
                <a:ext uri="{FF2B5EF4-FFF2-40B4-BE49-F238E27FC236}">
                  <a16:creationId xmlns="" xmlns:a16="http://schemas.microsoft.com/office/drawing/2014/main" id="{EFDB8B6E-8E78-4C19-B79D-179635BFBB01}"/>
                </a:ext>
              </a:extLst>
            </p:cNvPr>
            <p:cNvSpPr/>
            <p:nvPr/>
          </p:nvSpPr>
          <p:spPr>
            <a:xfrm>
              <a:off x="1732306" y="3303015"/>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sp>
          <p:nvSpPr>
            <p:cNvPr id="23" name="Freeform: Shape 22">
              <a:extLst>
                <a:ext uri="{FF2B5EF4-FFF2-40B4-BE49-F238E27FC236}">
                  <a16:creationId xmlns="" xmlns:a16="http://schemas.microsoft.com/office/drawing/2014/main" id="{C9BF975E-5794-4549-82A8-4000F468EACB}"/>
                </a:ext>
              </a:extLst>
            </p:cNvPr>
            <p:cNvSpPr/>
            <p:nvPr/>
          </p:nvSpPr>
          <p:spPr>
            <a:xfrm>
              <a:off x="1976087" y="3745154"/>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1581" tIns="142134" rIns="131582" bIns="14213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25" name="Freeform: Shape 24">
              <a:extLst>
                <a:ext uri="{FF2B5EF4-FFF2-40B4-BE49-F238E27FC236}">
                  <a16:creationId xmlns="" xmlns:a16="http://schemas.microsoft.com/office/drawing/2014/main" id="{B904330D-EDCF-4CD6-A9B1-D011E3227616}"/>
                </a:ext>
              </a:extLst>
            </p:cNvPr>
            <p:cNvSpPr/>
            <p:nvPr/>
          </p:nvSpPr>
          <p:spPr>
            <a:xfrm>
              <a:off x="2465523" y="3745154"/>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sp>
          <p:nvSpPr>
            <p:cNvPr id="26" name="Freeform: Shape 25">
              <a:extLst>
                <a:ext uri="{FF2B5EF4-FFF2-40B4-BE49-F238E27FC236}">
                  <a16:creationId xmlns="" xmlns:a16="http://schemas.microsoft.com/office/drawing/2014/main" id="{001B9C92-C838-4C0F-926B-643438DF367E}"/>
                </a:ext>
              </a:extLst>
            </p:cNvPr>
            <p:cNvSpPr/>
            <p:nvPr/>
          </p:nvSpPr>
          <p:spPr>
            <a:xfrm>
              <a:off x="2221742" y="4187292"/>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1581" tIns="142134" rIns="131582" bIns="14213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28" name="Freeform: Shape 27">
              <a:extLst>
                <a:ext uri="{FF2B5EF4-FFF2-40B4-BE49-F238E27FC236}">
                  <a16:creationId xmlns="" xmlns:a16="http://schemas.microsoft.com/office/drawing/2014/main" id="{99D43B74-A8A7-4D1F-97F0-383CF71AB5C4}"/>
                </a:ext>
              </a:extLst>
            </p:cNvPr>
            <p:cNvSpPr/>
            <p:nvPr/>
          </p:nvSpPr>
          <p:spPr>
            <a:xfrm>
              <a:off x="1732306" y="4187292"/>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sp>
          <p:nvSpPr>
            <p:cNvPr id="29" name="Freeform: Shape 28">
              <a:extLst>
                <a:ext uri="{FF2B5EF4-FFF2-40B4-BE49-F238E27FC236}">
                  <a16:creationId xmlns="" xmlns:a16="http://schemas.microsoft.com/office/drawing/2014/main" id="{0BA33F49-199B-4CE3-95C1-E6F4B7790DD2}"/>
                </a:ext>
              </a:extLst>
            </p:cNvPr>
            <p:cNvSpPr/>
            <p:nvPr/>
          </p:nvSpPr>
          <p:spPr>
            <a:xfrm>
              <a:off x="1976087" y="4629431"/>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1581" tIns="142134" rIns="131582" bIns="142133" numCol="1" spcCol="1270" anchor="ctr" anchorCtr="0">
              <a:noAutofit/>
            </a:bodyPr>
            <a:lstStyle/>
            <a:p>
              <a:pPr marL="0" lvl="0" indent="0" algn="ctr" defTabSz="711200">
                <a:lnSpc>
                  <a:spcPct val="90000"/>
                </a:lnSpc>
                <a:spcBef>
                  <a:spcPct val="0"/>
                </a:spcBef>
                <a:spcAft>
                  <a:spcPct val="35000"/>
                </a:spcAft>
                <a:buNone/>
              </a:pPr>
              <a:endParaRPr lang="en-US" sz="1600" kern="1200"/>
            </a:p>
          </p:txBody>
        </p:sp>
        <p:sp>
          <p:nvSpPr>
            <p:cNvPr id="31" name="Freeform: Shape 30">
              <a:extLst>
                <a:ext uri="{FF2B5EF4-FFF2-40B4-BE49-F238E27FC236}">
                  <a16:creationId xmlns="" xmlns:a16="http://schemas.microsoft.com/office/drawing/2014/main" id="{4E69EA11-0EBC-4B3B-8A02-E9D308A923EA}"/>
                </a:ext>
              </a:extLst>
            </p:cNvPr>
            <p:cNvSpPr/>
            <p:nvPr/>
          </p:nvSpPr>
          <p:spPr>
            <a:xfrm>
              <a:off x="2465523" y="4629431"/>
              <a:ext cx="453182" cy="520899"/>
            </a:xfrm>
            <a:custGeom>
              <a:avLst/>
              <a:gdLst>
                <a:gd name="connsiteX0" fmla="*/ 0 w 520898"/>
                <a:gd name="connsiteY0" fmla="*/ 226591 h 453181"/>
                <a:gd name="connsiteX1" fmla="*/ 113295 w 520898"/>
                <a:gd name="connsiteY1" fmla="*/ 0 h 453181"/>
                <a:gd name="connsiteX2" fmla="*/ 407603 w 520898"/>
                <a:gd name="connsiteY2" fmla="*/ 0 h 453181"/>
                <a:gd name="connsiteX3" fmla="*/ 520898 w 520898"/>
                <a:gd name="connsiteY3" fmla="*/ 226591 h 453181"/>
                <a:gd name="connsiteX4" fmla="*/ 407603 w 520898"/>
                <a:gd name="connsiteY4" fmla="*/ 453181 h 453181"/>
                <a:gd name="connsiteX5" fmla="*/ 113295 w 520898"/>
                <a:gd name="connsiteY5" fmla="*/ 453181 h 453181"/>
                <a:gd name="connsiteX6" fmla="*/ 0 w 520898"/>
                <a:gd name="connsiteY6" fmla="*/ 226591 h 45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0898" h="453181">
                  <a:moveTo>
                    <a:pt x="260448" y="0"/>
                  </a:moveTo>
                  <a:lnTo>
                    <a:pt x="520897" y="98567"/>
                  </a:lnTo>
                  <a:lnTo>
                    <a:pt x="520897" y="354614"/>
                  </a:lnTo>
                  <a:lnTo>
                    <a:pt x="260448" y="453181"/>
                  </a:lnTo>
                  <a:lnTo>
                    <a:pt x="1" y="354614"/>
                  </a:lnTo>
                  <a:lnTo>
                    <a:pt x="1" y="98567"/>
                  </a:lnTo>
                  <a:lnTo>
                    <a:pt x="260448" y="0"/>
                  </a:lnTo>
                  <a:close/>
                </a:path>
              </a:pathLst>
            </a:custGeom>
            <a:grp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70621" tIns="81174" rIns="70622" bIns="81173" numCol="1" spcCol="1270" anchor="ctr" anchorCtr="0">
              <a:noAutofit/>
            </a:bodyPr>
            <a:lstStyle/>
            <a:p>
              <a:pPr marL="0" lvl="0" indent="0" algn="ctr" defTabSz="1111250">
                <a:lnSpc>
                  <a:spcPct val="90000"/>
                </a:lnSpc>
                <a:spcBef>
                  <a:spcPct val="0"/>
                </a:spcBef>
                <a:spcAft>
                  <a:spcPct val="35000"/>
                </a:spcAft>
                <a:buNone/>
              </a:pPr>
              <a:endParaRPr lang="en-US" sz="2500" kern="1200"/>
            </a:p>
          </p:txBody>
        </p:sp>
      </p:grpSp>
      <p:sp>
        <p:nvSpPr>
          <p:cNvPr id="38" name="Rectangle 37">
            <a:extLst>
              <a:ext uri="{FF2B5EF4-FFF2-40B4-BE49-F238E27FC236}">
                <a16:creationId xmlns="" xmlns:a16="http://schemas.microsoft.com/office/drawing/2014/main" id="{FC6DE47E-9143-48A6-BD65-D41E9BAEEC8A}"/>
              </a:ext>
            </a:extLst>
          </p:cNvPr>
          <p:cNvSpPr/>
          <p:nvPr/>
        </p:nvSpPr>
        <p:spPr>
          <a:xfrm>
            <a:off x="552115" y="2890757"/>
            <a:ext cx="819455" cy="307777"/>
          </a:xfrm>
          <a:prstGeom prst="rect">
            <a:avLst/>
          </a:prstGeom>
        </p:spPr>
        <p:txBody>
          <a:bodyPr wrap="none">
            <a:spAutoFit/>
          </a:bodyPr>
          <a:lstStyle/>
          <a:p>
            <a:pPr algn="ctr"/>
            <a:r>
              <a:rPr lang="en-IN" sz="1400" b="1" dirty="0">
                <a:solidFill>
                  <a:srgbClr val="333F50"/>
                </a:solidFill>
                <a:latin typeface="Century Gothic" panose="020B0502020202020204" pitchFamily="34" charset="0"/>
              </a:rPr>
              <a:t>Journal</a:t>
            </a:r>
          </a:p>
        </p:txBody>
      </p:sp>
      <p:sp>
        <p:nvSpPr>
          <p:cNvPr id="39" name="Rectangle 38">
            <a:extLst>
              <a:ext uri="{FF2B5EF4-FFF2-40B4-BE49-F238E27FC236}">
                <a16:creationId xmlns="" xmlns:a16="http://schemas.microsoft.com/office/drawing/2014/main" id="{836B59CD-2457-4464-823B-E9847552C065}"/>
              </a:ext>
            </a:extLst>
          </p:cNvPr>
          <p:cNvSpPr/>
          <p:nvPr/>
        </p:nvSpPr>
        <p:spPr>
          <a:xfrm>
            <a:off x="473493" y="4224253"/>
            <a:ext cx="1011815" cy="307777"/>
          </a:xfrm>
          <a:prstGeom prst="rect">
            <a:avLst/>
          </a:prstGeom>
        </p:spPr>
        <p:txBody>
          <a:bodyPr wrap="none">
            <a:spAutoFit/>
          </a:bodyPr>
          <a:lstStyle/>
          <a:p>
            <a:pPr algn="ctr"/>
            <a:r>
              <a:rPr lang="en-IN" sz="1400" b="1" dirty="0">
                <a:solidFill>
                  <a:srgbClr val="333F50"/>
                </a:solidFill>
                <a:latin typeface="Century Gothic" panose="020B0502020202020204" pitchFamily="34" charset="0"/>
              </a:rPr>
              <a:t>e-Journal</a:t>
            </a:r>
          </a:p>
        </p:txBody>
      </p:sp>
      <p:sp>
        <p:nvSpPr>
          <p:cNvPr id="40" name="Rectangle 39">
            <a:extLst>
              <a:ext uri="{FF2B5EF4-FFF2-40B4-BE49-F238E27FC236}">
                <a16:creationId xmlns="" xmlns:a16="http://schemas.microsoft.com/office/drawing/2014/main" id="{CCFF9FB5-97DD-433C-A1FF-C58F0384DA83}"/>
              </a:ext>
            </a:extLst>
          </p:cNvPr>
          <p:cNvSpPr/>
          <p:nvPr/>
        </p:nvSpPr>
        <p:spPr>
          <a:xfrm>
            <a:off x="1637908" y="3549549"/>
            <a:ext cx="1055097" cy="307777"/>
          </a:xfrm>
          <a:prstGeom prst="rect">
            <a:avLst/>
          </a:prstGeom>
        </p:spPr>
        <p:txBody>
          <a:bodyPr wrap="none">
            <a:spAutoFit/>
          </a:bodyPr>
          <a:lstStyle/>
          <a:p>
            <a:pPr algn="ctr"/>
            <a:r>
              <a:rPr lang="en-IN" sz="1400" b="1" dirty="0">
                <a:solidFill>
                  <a:srgbClr val="333F50"/>
                </a:solidFill>
                <a:latin typeface="Century Gothic" panose="020B0502020202020204" pitchFamily="34" charset="0"/>
              </a:rPr>
              <a:t>Magazine</a:t>
            </a:r>
          </a:p>
        </p:txBody>
      </p:sp>
      <p:sp>
        <p:nvSpPr>
          <p:cNvPr id="41" name="Rectangle 40">
            <a:extLst>
              <a:ext uri="{FF2B5EF4-FFF2-40B4-BE49-F238E27FC236}">
                <a16:creationId xmlns="" xmlns:a16="http://schemas.microsoft.com/office/drawing/2014/main" id="{D74562A3-7F91-45C5-B3B6-602F582520D4}"/>
              </a:ext>
            </a:extLst>
          </p:cNvPr>
          <p:cNvSpPr/>
          <p:nvPr/>
        </p:nvSpPr>
        <p:spPr>
          <a:xfrm>
            <a:off x="1646358" y="4887179"/>
            <a:ext cx="1047082" cy="307777"/>
          </a:xfrm>
          <a:prstGeom prst="rect">
            <a:avLst/>
          </a:prstGeom>
        </p:spPr>
        <p:txBody>
          <a:bodyPr wrap="none">
            <a:spAutoFit/>
          </a:bodyPr>
          <a:lstStyle/>
          <a:p>
            <a:pPr algn="ctr"/>
            <a:r>
              <a:rPr lang="en-IN" sz="1400" b="1" dirty="0">
                <a:solidFill>
                  <a:srgbClr val="333F50"/>
                </a:solidFill>
                <a:latin typeface="Century Gothic" panose="020B0502020202020204" pitchFamily="34" charset="0"/>
              </a:rPr>
              <a:t>Periodical</a:t>
            </a:r>
          </a:p>
        </p:txBody>
      </p:sp>
      <p:sp>
        <p:nvSpPr>
          <p:cNvPr id="42" name="Rectangle 41">
            <a:extLst>
              <a:ext uri="{FF2B5EF4-FFF2-40B4-BE49-F238E27FC236}">
                <a16:creationId xmlns="" xmlns:a16="http://schemas.microsoft.com/office/drawing/2014/main" id="{D6ED7754-D019-4ECD-9493-BA86A402D318}"/>
              </a:ext>
            </a:extLst>
          </p:cNvPr>
          <p:cNvSpPr/>
          <p:nvPr/>
        </p:nvSpPr>
        <p:spPr>
          <a:xfrm>
            <a:off x="2873399" y="4230531"/>
            <a:ext cx="1082348" cy="307777"/>
          </a:xfrm>
          <a:prstGeom prst="rect">
            <a:avLst/>
          </a:prstGeom>
        </p:spPr>
        <p:txBody>
          <a:bodyPr wrap="none">
            <a:spAutoFit/>
          </a:bodyPr>
          <a:lstStyle/>
          <a:p>
            <a:pPr algn="ctr"/>
            <a:r>
              <a:rPr lang="en-IN" sz="1400" b="1" dirty="0">
                <a:solidFill>
                  <a:srgbClr val="333F50"/>
                </a:solidFill>
                <a:latin typeface="Century Gothic" panose="020B0502020202020204" pitchFamily="34" charset="0"/>
              </a:rPr>
              <a:t>Metadata</a:t>
            </a:r>
          </a:p>
        </p:txBody>
      </p:sp>
      <p:sp>
        <p:nvSpPr>
          <p:cNvPr id="7" name="TextBox 6">
            <a:extLst>
              <a:ext uri="{FF2B5EF4-FFF2-40B4-BE49-F238E27FC236}">
                <a16:creationId xmlns="" xmlns:a16="http://schemas.microsoft.com/office/drawing/2014/main" id="{2B86088C-0785-4A8D-9C45-3CB151F04113}"/>
              </a:ext>
            </a:extLst>
          </p:cNvPr>
          <p:cNvSpPr txBox="1"/>
          <p:nvPr/>
        </p:nvSpPr>
        <p:spPr>
          <a:xfrm>
            <a:off x="2639857" y="2890757"/>
            <a:ext cx="1490874" cy="307777"/>
          </a:xfrm>
          <a:prstGeom prst="rect">
            <a:avLst/>
          </a:prstGeom>
          <a:noFill/>
        </p:spPr>
        <p:txBody>
          <a:bodyPr wrap="square" rtlCol="0">
            <a:spAutoFit/>
          </a:bodyPr>
          <a:lstStyle/>
          <a:p>
            <a:pPr algn="ctr"/>
            <a:r>
              <a:rPr lang="en-IN" sz="1400" b="1" dirty="0">
                <a:solidFill>
                  <a:srgbClr val="333F50"/>
                </a:solidFill>
                <a:latin typeface="Century Gothic" panose="020B0502020202020204" pitchFamily="34" charset="0"/>
              </a:rPr>
              <a:t>Bibliography</a:t>
            </a:r>
          </a:p>
        </p:txBody>
      </p:sp>
      <p:sp>
        <p:nvSpPr>
          <p:cNvPr id="43" name="Rectangle 42">
            <a:extLst>
              <a:ext uri="{FF2B5EF4-FFF2-40B4-BE49-F238E27FC236}">
                <a16:creationId xmlns="" xmlns:a16="http://schemas.microsoft.com/office/drawing/2014/main" id="{59A001BB-56B4-474D-8C47-3CE1A5015097}"/>
              </a:ext>
            </a:extLst>
          </p:cNvPr>
          <p:cNvSpPr/>
          <p:nvPr/>
        </p:nvSpPr>
        <p:spPr>
          <a:xfrm>
            <a:off x="4238502" y="3563679"/>
            <a:ext cx="724878" cy="307777"/>
          </a:xfrm>
          <a:prstGeom prst="rect">
            <a:avLst/>
          </a:prstGeom>
        </p:spPr>
        <p:txBody>
          <a:bodyPr wrap="none">
            <a:spAutoFit/>
          </a:bodyPr>
          <a:lstStyle/>
          <a:p>
            <a:r>
              <a:rPr lang="en-IN" sz="1400" b="1" dirty="0">
                <a:solidFill>
                  <a:srgbClr val="333F50"/>
                </a:solidFill>
                <a:latin typeface="Century Gothic" panose="020B0502020202020204" pitchFamily="34" charset="0"/>
              </a:rPr>
              <a:t>OPAC</a:t>
            </a:r>
          </a:p>
        </p:txBody>
      </p:sp>
      <p:sp>
        <p:nvSpPr>
          <p:cNvPr id="44" name="Rectangle 43">
            <a:extLst>
              <a:ext uri="{FF2B5EF4-FFF2-40B4-BE49-F238E27FC236}">
                <a16:creationId xmlns="" xmlns:a16="http://schemas.microsoft.com/office/drawing/2014/main" id="{DB259385-A90D-4729-8726-78D4319D2740}"/>
              </a:ext>
            </a:extLst>
          </p:cNvPr>
          <p:cNvSpPr/>
          <p:nvPr/>
        </p:nvSpPr>
        <p:spPr>
          <a:xfrm>
            <a:off x="4080482" y="4913346"/>
            <a:ext cx="957313" cy="307777"/>
          </a:xfrm>
          <a:prstGeom prst="rect">
            <a:avLst/>
          </a:prstGeom>
        </p:spPr>
        <p:txBody>
          <a:bodyPr wrap="none">
            <a:spAutoFit/>
          </a:bodyPr>
          <a:lstStyle/>
          <a:p>
            <a:r>
              <a:rPr lang="en-IN" sz="1400" b="1" dirty="0">
                <a:solidFill>
                  <a:srgbClr val="333F50"/>
                </a:solidFill>
                <a:latin typeface="Century Gothic" panose="020B0502020202020204" pitchFamily="34" charset="0"/>
              </a:rPr>
              <a:t>Publisher</a:t>
            </a:r>
          </a:p>
        </p:txBody>
      </p:sp>
      <p:sp>
        <p:nvSpPr>
          <p:cNvPr id="45" name="Rectangle 44">
            <a:extLst>
              <a:ext uri="{FF2B5EF4-FFF2-40B4-BE49-F238E27FC236}">
                <a16:creationId xmlns="" xmlns:a16="http://schemas.microsoft.com/office/drawing/2014/main" id="{761A8B53-7F9B-41D1-B955-133F01A764D6}"/>
              </a:ext>
            </a:extLst>
          </p:cNvPr>
          <p:cNvSpPr/>
          <p:nvPr/>
        </p:nvSpPr>
        <p:spPr>
          <a:xfrm>
            <a:off x="6545672" y="4887179"/>
            <a:ext cx="825867" cy="307777"/>
          </a:xfrm>
          <a:prstGeom prst="rect">
            <a:avLst/>
          </a:prstGeom>
        </p:spPr>
        <p:txBody>
          <a:bodyPr wrap="none">
            <a:spAutoFit/>
          </a:bodyPr>
          <a:lstStyle/>
          <a:p>
            <a:r>
              <a:rPr lang="en-IN" sz="1400" b="1" dirty="0">
                <a:solidFill>
                  <a:srgbClr val="333F50"/>
                </a:solidFill>
                <a:latin typeface="Century Gothic" panose="020B0502020202020204" pitchFamily="34" charset="0"/>
              </a:rPr>
              <a:t>Society</a:t>
            </a:r>
          </a:p>
        </p:txBody>
      </p:sp>
      <p:sp>
        <p:nvSpPr>
          <p:cNvPr id="46" name="Rectangle 45">
            <a:extLst>
              <a:ext uri="{FF2B5EF4-FFF2-40B4-BE49-F238E27FC236}">
                <a16:creationId xmlns="" xmlns:a16="http://schemas.microsoft.com/office/drawing/2014/main" id="{CDB0F9B1-C3BD-479A-95F2-467E4FF64839}"/>
              </a:ext>
            </a:extLst>
          </p:cNvPr>
          <p:cNvSpPr/>
          <p:nvPr/>
        </p:nvSpPr>
        <p:spPr>
          <a:xfrm>
            <a:off x="5161524" y="2924081"/>
            <a:ext cx="1265090" cy="307777"/>
          </a:xfrm>
          <a:prstGeom prst="rect">
            <a:avLst/>
          </a:prstGeom>
        </p:spPr>
        <p:txBody>
          <a:bodyPr wrap="none">
            <a:spAutoFit/>
          </a:bodyPr>
          <a:lstStyle/>
          <a:p>
            <a:r>
              <a:rPr lang="en-IN" sz="1400" b="1" dirty="0">
                <a:solidFill>
                  <a:srgbClr val="333F50"/>
                </a:solidFill>
                <a:latin typeface="Century Gothic" panose="020B0502020202020204" pitchFamily="34" charset="0"/>
              </a:rPr>
              <a:t>Commercial</a:t>
            </a:r>
          </a:p>
        </p:txBody>
      </p:sp>
      <p:sp>
        <p:nvSpPr>
          <p:cNvPr id="47" name="Rectangle 46">
            <a:extLst>
              <a:ext uri="{FF2B5EF4-FFF2-40B4-BE49-F238E27FC236}">
                <a16:creationId xmlns="" xmlns:a16="http://schemas.microsoft.com/office/drawing/2014/main" id="{52DD2730-FE15-4C34-B474-7FEF8CF8FD17}"/>
              </a:ext>
            </a:extLst>
          </p:cNvPr>
          <p:cNvSpPr/>
          <p:nvPr/>
        </p:nvSpPr>
        <p:spPr>
          <a:xfrm>
            <a:off x="6492195" y="3551433"/>
            <a:ext cx="946093" cy="307777"/>
          </a:xfrm>
          <a:prstGeom prst="rect">
            <a:avLst/>
          </a:prstGeom>
        </p:spPr>
        <p:txBody>
          <a:bodyPr wrap="none">
            <a:spAutoFit/>
          </a:bodyPr>
          <a:lstStyle/>
          <a:p>
            <a:r>
              <a:rPr lang="en-IN" sz="1400" b="1" dirty="0">
                <a:solidFill>
                  <a:srgbClr val="333F50"/>
                </a:solidFill>
                <a:latin typeface="Century Gothic" panose="020B0502020202020204" pitchFamily="34" charset="0"/>
              </a:rPr>
              <a:t>Indexing</a:t>
            </a:r>
          </a:p>
        </p:txBody>
      </p:sp>
      <p:sp>
        <p:nvSpPr>
          <p:cNvPr id="48" name="Rectangle 47">
            <a:extLst>
              <a:ext uri="{FF2B5EF4-FFF2-40B4-BE49-F238E27FC236}">
                <a16:creationId xmlns="" xmlns:a16="http://schemas.microsoft.com/office/drawing/2014/main" id="{22B8AFDA-B2DA-404E-A7C9-B7014B910DD7}"/>
              </a:ext>
            </a:extLst>
          </p:cNvPr>
          <p:cNvSpPr/>
          <p:nvPr/>
        </p:nvSpPr>
        <p:spPr>
          <a:xfrm>
            <a:off x="5329810" y="4225791"/>
            <a:ext cx="923651" cy="307777"/>
          </a:xfrm>
          <a:prstGeom prst="rect">
            <a:avLst/>
          </a:prstGeom>
        </p:spPr>
        <p:txBody>
          <a:bodyPr wrap="none">
            <a:spAutoFit/>
          </a:bodyPr>
          <a:lstStyle/>
          <a:p>
            <a:r>
              <a:rPr lang="en-IN" sz="1400" b="1" dirty="0">
                <a:solidFill>
                  <a:srgbClr val="333F50"/>
                </a:solidFill>
                <a:latin typeface="Century Gothic" panose="020B0502020202020204" pitchFamily="34" charset="0"/>
              </a:rPr>
              <a:t>Abstract</a:t>
            </a:r>
          </a:p>
        </p:txBody>
      </p:sp>
      <p:sp>
        <p:nvSpPr>
          <p:cNvPr id="49" name="Rectangle 48">
            <a:extLst>
              <a:ext uri="{FF2B5EF4-FFF2-40B4-BE49-F238E27FC236}">
                <a16:creationId xmlns="" xmlns:a16="http://schemas.microsoft.com/office/drawing/2014/main" id="{FD3E571C-565D-4DF7-9E59-7C4B4FAAA93E}"/>
              </a:ext>
            </a:extLst>
          </p:cNvPr>
          <p:cNvSpPr/>
          <p:nvPr/>
        </p:nvSpPr>
        <p:spPr>
          <a:xfrm>
            <a:off x="7904872" y="2890757"/>
            <a:ext cx="553357" cy="307777"/>
          </a:xfrm>
          <a:prstGeom prst="rect">
            <a:avLst/>
          </a:prstGeom>
        </p:spPr>
        <p:txBody>
          <a:bodyPr wrap="none">
            <a:spAutoFit/>
          </a:bodyPr>
          <a:lstStyle/>
          <a:p>
            <a:r>
              <a:rPr lang="en-IN" sz="1400" b="1" dirty="0">
                <a:solidFill>
                  <a:srgbClr val="333F50"/>
                </a:solidFill>
                <a:latin typeface="Century Gothic" panose="020B0502020202020204" pitchFamily="34" charset="0"/>
              </a:rPr>
              <a:t>ISSN</a:t>
            </a:r>
          </a:p>
        </p:txBody>
      </p:sp>
      <p:sp>
        <p:nvSpPr>
          <p:cNvPr id="8" name="TextBox 7">
            <a:extLst>
              <a:ext uri="{FF2B5EF4-FFF2-40B4-BE49-F238E27FC236}">
                <a16:creationId xmlns="" xmlns:a16="http://schemas.microsoft.com/office/drawing/2014/main" id="{0289B955-035E-4ABD-8739-D34C3C2F3A0F}"/>
              </a:ext>
            </a:extLst>
          </p:cNvPr>
          <p:cNvSpPr txBox="1"/>
          <p:nvPr/>
        </p:nvSpPr>
        <p:spPr>
          <a:xfrm>
            <a:off x="7790612" y="4224253"/>
            <a:ext cx="781878" cy="307777"/>
          </a:xfrm>
          <a:prstGeom prst="rect">
            <a:avLst/>
          </a:prstGeom>
          <a:noFill/>
        </p:spPr>
        <p:txBody>
          <a:bodyPr wrap="square" rtlCol="0">
            <a:spAutoFit/>
          </a:bodyPr>
          <a:lstStyle/>
          <a:p>
            <a:r>
              <a:rPr lang="en-IN" sz="1400" b="1" dirty="0">
                <a:solidFill>
                  <a:srgbClr val="333F50"/>
                </a:solidFill>
                <a:latin typeface="Century Gothic" panose="020B0502020202020204" pitchFamily="34" charset="0"/>
              </a:rPr>
              <a:t>eBook</a:t>
            </a:r>
          </a:p>
        </p:txBody>
      </p:sp>
    </p:spTree>
    <p:extLst>
      <p:ext uri="{BB962C8B-B14F-4D97-AF65-F5344CB8AC3E}">
        <p14:creationId xmlns="" xmlns:p14="http://schemas.microsoft.com/office/powerpoint/2010/main" val="1054833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6850C5B-C01B-456A-B7A2-A18E2D99ECC3}"/>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4273744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0950E174-5ADF-4196-BA4F-2FC31F74FB45}"/>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 xmlns:p14="http://schemas.microsoft.com/office/powerpoint/2010/main" val="3978103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n 6"/>
          <p:cNvSpPr/>
          <p:nvPr/>
        </p:nvSpPr>
        <p:spPr>
          <a:xfrm>
            <a:off x="2941320" y="1049217"/>
            <a:ext cx="2907792" cy="829056"/>
          </a:xfrm>
          <a:prstGeom prst="can">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a:t>LIBRARY</a:t>
            </a:r>
          </a:p>
        </p:txBody>
      </p:sp>
      <p:sp>
        <p:nvSpPr>
          <p:cNvPr id="8" name="Rounded Rectangle 7"/>
          <p:cNvSpPr/>
          <p:nvPr/>
        </p:nvSpPr>
        <p:spPr>
          <a:xfrm>
            <a:off x="1853184" y="201168"/>
            <a:ext cx="5084064" cy="585216"/>
          </a:xfrm>
          <a:prstGeom prst="roundRect">
            <a:avLst/>
          </a:prstGeom>
          <a:gradFill>
            <a:gsLst>
              <a:gs pos="0">
                <a:schemeClr val="accent4"/>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Keywords/Topics/Matter</a:t>
            </a:r>
          </a:p>
        </p:txBody>
      </p:sp>
      <p:sp>
        <p:nvSpPr>
          <p:cNvPr id="9" name="Can 8"/>
          <p:cNvSpPr/>
          <p:nvPr/>
        </p:nvSpPr>
        <p:spPr>
          <a:xfrm>
            <a:off x="942524" y="2040966"/>
            <a:ext cx="1219200" cy="930345"/>
          </a:xfrm>
          <a:prstGeom prst="can">
            <a:avLst/>
          </a:prstGeom>
          <a:gradFill>
            <a:gsLst>
              <a:gs pos="0">
                <a:schemeClr val="accent6"/>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OPAC</a:t>
            </a:r>
          </a:p>
        </p:txBody>
      </p:sp>
      <p:sp>
        <p:nvSpPr>
          <p:cNvPr id="14" name="Snip Diagonal Corner Rectangle 13"/>
          <p:cNvSpPr/>
          <p:nvPr/>
        </p:nvSpPr>
        <p:spPr>
          <a:xfrm>
            <a:off x="3450202" y="2267211"/>
            <a:ext cx="1890027" cy="966625"/>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BIBLIOGRAPHIC </a:t>
            </a:r>
          </a:p>
          <a:p>
            <a:pPr algn="ctr"/>
            <a:r>
              <a:rPr lang="en-US" dirty="0"/>
              <a:t>INDEX</a:t>
            </a:r>
          </a:p>
        </p:txBody>
      </p:sp>
      <p:sp>
        <p:nvSpPr>
          <p:cNvPr id="15" name="Can 14"/>
          <p:cNvSpPr/>
          <p:nvPr/>
        </p:nvSpPr>
        <p:spPr>
          <a:xfrm>
            <a:off x="6629985" y="2141106"/>
            <a:ext cx="1215360" cy="930345"/>
          </a:xfrm>
          <a:prstGeom prst="can">
            <a:avLst>
              <a:gd name="adj" fmla="val 23689"/>
            </a:avLst>
          </a:prstGeom>
          <a:gradFill>
            <a:gsLst>
              <a:gs pos="0">
                <a:srgbClr val="FFC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Catalogue </a:t>
            </a:r>
          </a:p>
          <a:p>
            <a:pPr algn="ctr"/>
            <a:r>
              <a:rPr lang="en-US" dirty="0"/>
              <a:t>Card</a:t>
            </a:r>
          </a:p>
        </p:txBody>
      </p:sp>
      <p:sp>
        <p:nvSpPr>
          <p:cNvPr id="16" name="Bevel 15"/>
          <p:cNvSpPr/>
          <p:nvPr/>
        </p:nvSpPr>
        <p:spPr>
          <a:xfrm>
            <a:off x="1133123" y="3396511"/>
            <a:ext cx="6649944" cy="713460"/>
          </a:xfrm>
          <a:prstGeom prst="bevel">
            <a:avLst/>
          </a:prstGeom>
          <a:gradFill>
            <a:gsLst>
              <a:gs pos="0">
                <a:srgbClr val="00B050"/>
              </a:gs>
              <a:gs pos="100000">
                <a:srgbClr val="92D05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STARTING POINT OF RESEARCH IS A </a:t>
            </a:r>
            <a:r>
              <a:rPr lang="en-US" b="1" dirty="0"/>
              <a:t>“BIBLIOGRAPHIC DATABASE”</a:t>
            </a:r>
          </a:p>
        </p:txBody>
      </p:sp>
      <p:sp>
        <p:nvSpPr>
          <p:cNvPr id="17" name="Snip Single Corner Rectangle 16"/>
          <p:cNvSpPr/>
          <p:nvPr/>
        </p:nvSpPr>
        <p:spPr>
          <a:xfrm>
            <a:off x="703988" y="4360438"/>
            <a:ext cx="727784" cy="837413"/>
          </a:xfrm>
          <a:prstGeom prst="snip1Rect">
            <a:avLst/>
          </a:prstGeom>
          <a:gradFill>
            <a:gsLst>
              <a:gs pos="0">
                <a:schemeClr val="bg1">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1</a:t>
            </a:r>
          </a:p>
        </p:txBody>
      </p:sp>
      <p:sp>
        <p:nvSpPr>
          <p:cNvPr id="18" name="Snip Single Corner Rectangle 17"/>
          <p:cNvSpPr/>
          <p:nvPr/>
        </p:nvSpPr>
        <p:spPr>
          <a:xfrm>
            <a:off x="7817678" y="4360435"/>
            <a:ext cx="727784" cy="837413"/>
          </a:xfrm>
          <a:prstGeom prst="snip1Rect">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50</a:t>
            </a:r>
          </a:p>
        </p:txBody>
      </p:sp>
      <p:sp>
        <p:nvSpPr>
          <p:cNvPr id="19" name="Snip Single Corner Rectangle 18"/>
          <p:cNvSpPr/>
          <p:nvPr/>
        </p:nvSpPr>
        <p:spPr>
          <a:xfrm>
            <a:off x="1889072" y="4372496"/>
            <a:ext cx="727784" cy="837413"/>
          </a:xfrm>
          <a:prstGeom prst="snip1Rect">
            <a:avLst/>
          </a:prstGeom>
          <a:gradFill>
            <a:gsLst>
              <a:gs pos="0">
                <a:schemeClr val="bg2">
                  <a:lumMod val="2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2</a:t>
            </a:r>
          </a:p>
        </p:txBody>
      </p:sp>
      <p:sp>
        <p:nvSpPr>
          <p:cNvPr id="20" name="Snip Single Corner Rectangle 19"/>
          <p:cNvSpPr/>
          <p:nvPr/>
        </p:nvSpPr>
        <p:spPr>
          <a:xfrm>
            <a:off x="3077342" y="4372496"/>
            <a:ext cx="727784" cy="837413"/>
          </a:xfrm>
          <a:prstGeom prst="snip1Rect">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3</a:t>
            </a:r>
          </a:p>
        </p:txBody>
      </p:sp>
      <p:sp>
        <p:nvSpPr>
          <p:cNvPr id="21" name="Snip Single Corner Rectangle 20"/>
          <p:cNvSpPr/>
          <p:nvPr/>
        </p:nvSpPr>
        <p:spPr>
          <a:xfrm>
            <a:off x="6632594" y="4372496"/>
            <a:ext cx="727784" cy="837413"/>
          </a:xfrm>
          <a:prstGeom prst="snip1Rect">
            <a:avLst/>
          </a:prstGeom>
          <a:gradFill>
            <a:gsLst>
              <a:gs pos="0">
                <a:schemeClr val="accent4">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49</a:t>
            </a:r>
          </a:p>
        </p:txBody>
      </p:sp>
      <p:sp>
        <p:nvSpPr>
          <p:cNvPr id="22" name="Snip Single Corner Rectangle 21"/>
          <p:cNvSpPr/>
          <p:nvPr/>
        </p:nvSpPr>
        <p:spPr>
          <a:xfrm>
            <a:off x="523327"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Snip Single Corner Rectangle 22"/>
          <p:cNvSpPr/>
          <p:nvPr/>
        </p:nvSpPr>
        <p:spPr>
          <a:xfrm>
            <a:off x="4262426" y="4372496"/>
            <a:ext cx="727784" cy="837413"/>
          </a:xfrm>
          <a:prstGeom prst="snip1Rect">
            <a:avLst/>
          </a:prstGeom>
          <a:gradFill>
            <a:gsLst>
              <a:gs pos="0">
                <a:schemeClr val="accent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4</a:t>
            </a:r>
          </a:p>
        </p:txBody>
      </p:sp>
      <p:sp>
        <p:nvSpPr>
          <p:cNvPr id="24" name="Snip Single Corner Rectangle 23"/>
          <p:cNvSpPr/>
          <p:nvPr/>
        </p:nvSpPr>
        <p:spPr>
          <a:xfrm>
            <a:off x="5447510" y="4360436"/>
            <a:ext cx="727784" cy="837413"/>
          </a:xfrm>
          <a:prstGeom prst="snip1Rect">
            <a:avLst/>
          </a:prstGeom>
          <a:gradFill>
            <a:gsLst>
              <a:gs pos="0">
                <a:srgbClr val="00B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a:t>
            </a:r>
            <a:r>
              <a:rPr lang="is-IS" sz="1000" dirty="0"/>
              <a:t>…...</a:t>
            </a:r>
            <a:endParaRPr lang="en-US" sz="1000" dirty="0"/>
          </a:p>
        </p:txBody>
      </p:sp>
      <p:sp>
        <p:nvSpPr>
          <p:cNvPr id="25" name="Snip Single Corner Rectangle 24"/>
          <p:cNvSpPr/>
          <p:nvPr/>
        </p:nvSpPr>
        <p:spPr>
          <a:xfrm>
            <a:off x="1629458"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Snip Single Corner Rectangle 25"/>
          <p:cNvSpPr/>
          <p:nvPr/>
        </p:nvSpPr>
        <p:spPr>
          <a:xfrm>
            <a:off x="1762191"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Snip Single Corner Rectangle 26"/>
          <p:cNvSpPr/>
          <p:nvPr/>
        </p:nvSpPr>
        <p:spPr>
          <a:xfrm>
            <a:off x="1924418"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5</a:t>
            </a:r>
          </a:p>
        </p:txBody>
      </p:sp>
      <p:sp>
        <p:nvSpPr>
          <p:cNvPr id="28" name="Snip Single Corner Rectangle 27"/>
          <p:cNvSpPr/>
          <p:nvPr/>
        </p:nvSpPr>
        <p:spPr>
          <a:xfrm>
            <a:off x="3045295"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Snip Single Corner Rectangle 28"/>
          <p:cNvSpPr/>
          <p:nvPr/>
        </p:nvSpPr>
        <p:spPr>
          <a:xfrm>
            <a:off x="3192776"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nip Single Corner Rectangle 29"/>
          <p:cNvSpPr/>
          <p:nvPr/>
        </p:nvSpPr>
        <p:spPr>
          <a:xfrm>
            <a:off x="3340265"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Snip Single Corner Rectangle 30"/>
          <p:cNvSpPr/>
          <p:nvPr/>
        </p:nvSpPr>
        <p:spPr>
          <a:xfrm>
            <a:off x="3487750"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9</a:t>
            </a:r>
          </a:p>
        </p:txBody>
      </p:sp>
      <p:sp>
        <p:nvSpPr>
          <p:cNvPr id="32" name="Snip Single Corner Rectangle 31"/>
          <p:cNvSpPr/>
          <p:nvPr/>
        </p:nvSpPr>
        <p:spPr>
          <a:xfrm>
            <a:off x="7783067"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Snip Single Corner Rectangle 32"/>
          <p:cNvSpPr/>
          <p:nvPr/>
        </p:nvSpPr>
        <p:spPr>
          <a:xfrm>
            <a:off x="7945295"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Snip Single Corner Rectangle 33"/>
          <p:cNvSpPr/>
          <p:nvPr/>
        </p:nvSpPr>
        <p:spPr>
          <a:xfrm>
            <a:off x="8078039"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100</a:t>
            </a:r>
          </a:p>
        </p:txBody>
      </p:sp>
      <p:sp>
        <p:nvSpPr>
          <p:cNvPr id="35" name="Snip Single Corner Rectangle 34"/>
          <p:cNvSpPr/>
          <p:nvPr/>
        </p:nvSpPr>
        <p:spPr>
          <a:xfrm>
            <a:off x="675727" y="552819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a:t>
            </a:r>
          </a:p>
        </p:txBody>
      </p:sp>
      <p:sp>
        <p:nvSpPr>
          <p:cNvPr id="36" name="Snip Single Corner Rectangle 35"/>
          <p:cNvSpPr/>
          <p:nvPr/>
        </p:nvSpPr>
        <p:spPr>
          <a:xfrm>
            <a:off x="4547755"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Snip Single Corner Rectangle 36"/>
          <p:cNvSpPr/>
          <p:nvPr/>
        </p:nvSpPr>
        <p:spPr>
          <a:xfrm>
            <a:off x="4695236"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Snip Single Corner Rectangle 37"/>
          <p:cNvSpPr/>
          <p:nvPr/>
        </p:nvSpPr>
        <p:spPr>
          <a:xfrm>
            <a:off x="4842725"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Snip Single Corner Rectangle 38"/>
          <p:cNvSpPr/>
          <p:nvPr/>
        </p:nvSpPr>
        <p:spPr>
          <a:xfrm>
            <a:off x="4990210"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14</a:t>
            </a:r>
          </a:p>
        </p:txBody>
      </p:sp>
      <p:sp>
        <p:nvSpPr>
          <p:cNvPr id="40" name="Snip Single Corner Rectangle 39"/>
          <p:cNvSpPr/>
          <p:nvPr/>
        </p:nvSpPr>
        <p:spPr>
          <a:xfrm>
            <a:off x="6108823"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Snip Single Corner Rectangle 40"/>
          <p:cNvSpPr/>
          <p:nvPr/>
        </p:nvSpPr>
        <p:spPr>
          <a:xfrm>
            <a:off x="6256304"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Snip Single Corner Rectangle 41"/>
          <p:cNvSpPr/>
          <p:nvPr/>
        </p:nvSpPr>
        <p:spPr>
          <a:xfrm>
            <a:off x="6403793"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Snip Single Corner Rectangle 42"/>
          <p:cNvSpPr/>
          <p:nvPr/>
        </p:nvSpPr>
        <p:spPr>
          <a:xfrm>
            <a:off x="6551278" y="5523271"/>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s-IS" dirty="0"/>
              <a:t>….</a:t>
            </a:r>
            <a:endParaRPr lang="en-US" dirty="0"/>
          </a:p>
        </p:txBody>
      </p:sp>
      <p:cxnSp>
        <p:nvCxnSpPr>
          <p:cNvPr id="47" name="Straight Arrow Connector 46"/>
          <p:cNvCxnSpPr>
            <a:stCxn id="8" idx="2"/>
            <a:endCxn id="7" idx="0"/>
          </p:cNvCxnSpPr>
          <p:nvPr/>
        </p:nvCxnSpPr>
        <p:spPr>
          <a:xfrm>
            <a:off x="4395216" y="786384"/>
            <a:ext cx="0" cy="4700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Elbow Connector 51"/>
          <p:cNvCxnSpPr>
            <a:stCxn id="7" idx="2"/>
            <a:endCxn id="9" idx="1"/>
          </p:cNvCxnSpPr>
          <p:nvPr/>
        </p:nvCxnSpPr>
        <p:spPr>
          <a:xfrm rot="10800000" flipV="1">
            <a:off x="1552124" y="1463744"/>
            <a:ext cx="1389196" cy="57722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Elbow Connector 53"/>
          <p:cNvCxnSpPr>
            <a:stCxn id="7" idx="4"/>
            <a:endCxn id="15" idx="1"/>
          </p:cNvCxnSpPr>
          <p:nvPr/>
        </p:nvCxnSpPr>
        <p:spPr>
          <a:xfrm>
            <a:off x="5849112" y="1463745"/>
            <a:ext cx="1388553" cy="67736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7" idx="3"/>
            <a:endCxn id="14" idx="3"/>
          </p:cNvCxnSpPr>
          <p:nvPr/>
        </p:nvCxnSpPr>
        <p:spPr>
          <a:xfrm>
            <a:off x="4395216" y="1878273"/>
            <a:ext cx="0" cy="3889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Elbow Connector 66"/>
          <p:cNvCxnSpPr>
            <a:stCxn id="19" idx="1"/>
            <a:endCxn id="27" idx="3"/>
          </p:cNvCxnSpPr>
          <p:nvPr/>
        </p:nvCxnSpPr>
        <p:spPr>
          <a:xfrm rot="16200000" flipH="1">
            <a:off x="2113956" y="5348917"/>
            <a:ext cx="313362" cy="3534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Elbow Connector 71"/>
          <p:cNvCxnSpPr/>
          <p:nvPr/>
        </p:nvCxnSpPr>
        <p:spPr>
          <a:xfrm rot="16200000" flipH="1">
            <a:off x="893526" y="5340355"/>
            <a:ext cx="313362" cy="3534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3" name="Elbow Connector 72"/>
          <p:cNvCxnSpPr/>
          <p:nvPr/>
        </p:nvCxnSpPr>
        <p:spPr>
          <a:xfrm rot="16200000" flipH="1">
            <a:off x="3334386" y="5348917"/>
            <a:ext cx="313362" cy="3534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4" name="Elbow Connector 73"/>
          <p:cNvCxnSpPr/>
          <p:nvPr/>
        </p:nvCxnSpPr>
        <p:spPr>
          <a:xfrm rot="16200000" flipH="1">
            <a:off x="4693767" y="5360977"/>
            <a:ext cx="313362" cy="3534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5" name="Elbow Connector 74"/>
          <p:cNvCxnSpPr/>
          <p:nvPr/>
        </p:nvCxnSpPr>
        <p:spPr>
          <a:xfrm rot="16200000" flipH="1">
            <a:off x="6794997" y="5340355"/>
            <a:ext cx="313362" cy="3534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6" name="Elbow Connector 75"/>
          <p:cNvCxnSpPr/>
          <p:nvPr/>
        </p:nvCxnSpPr>
        <p:spPr>
          <a:xfrm rot="16200000" flipH="1">
            <a:off x="8066824" y="5336856"/>
            <a:ext cx="313362" cy="3534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77" name="Can 76"/>
          <p:cNvSpPr/>
          <p:nvPr/>
        </p:nvSpPr>
        <p:spPr>
          <a:xfrm>
            <a:off x="114995" y="5151116"/>
            <a:ext cx="273351" cy="1581722"/>
          </a:xfrm>
          <a:prstGeom prst="can">
            <a:avLst/>
          </a:prstGeom>
          <a:gradFill>
            <a:gsLst>
              <a:gs pos="0">
                <a:srgbClr val="FFC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t>ARTCILES</a:t>
            </a:r>
          </a:p>
        </p:txBody>
      </p:sp>
      <p:sp>
        <p:nvSpPr>
          <p:cNvPr id="78" name="Footer Placeholder 77"/>
          <p:cNvSpPr>
            <a:spLocks noGrp="1"/>
          </p:cNvSpPr>
          <p:nvPr>
            <p:ph type="ftr" sz="quarter" idx="11"/>
          </p:nvPr>
        </p:nvSpPr>
        <p:spPr/>
        <p:txBody>
          <a:bodyPr/>
          <a:lstStyle/>
          <a:p>
            <a:r>
              <a:rPr lang="en-US"/>
              <a:t>© Informatics Publishing Limited - 2016</a:t>
            </a:r>
          </a:p>
        </p:txBody>
      </p:sp>
      <p:sp>
        <p:nvSpPr>
          <p:cNvPr id="79" name="Slide Number Placeholder 78"/>
          <p:cNvSpPr>
            <a:spLocks noGrp="1"/>
          </p:cNvSpPr>
          <p:nvPr>
            <p:ph type="sldNum" sz="quarter" idx="12"/>
          </p:nvPr>
        </p:nvSpPr>
        <p:spPr/>
        <p:txBody>
          <a:bodyPr/>
          <a:lstStyle/>
          <a:p>
            <a:fld id="{1B277BFB-EA8E-874D-9183-96511ED9C3B4}" type="slidenum">
              <a:rPr lang="en-US" smtClean="0"/>
              <a:pPr/>
              <a:t>6</a:t>
            </a:fld>
            <a:endParaRPr lang="en-US"/>
          </a:p>
        </p:txBody>
      </p:sp>
    </p:spTree>
    <p:extLst>
      <p:ext uri="{BB962C8B-B14F-4D97-AF65-F5344CB8AC3E}">
        <p14:creationId xmlns="" xmlns:p14="http://schemas.microsoft.com/office/powerpoint/2010/main" val="3521685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 Informatics Publishing Limited - 2016</a:t>
            </a:r>
          </a:p>
        </p:txBody>
      </p:sp>
      <p:sp>
        <p:nvSpPr>
          <p:cNvPr id="6" name="Slide Number Placeholder 5"/>
          <p:cNvSpPr>
            <a:spLocks noGrp="1"/>
          </p:cNvSpPr>
          <p:nvPr>
            <p:ph type="sldNum" sz="quarter" idx="12"/>
          </p:nvPr>
        </p:nvSpPr>
        <p:spPr/>
        <p:txBody>
          <a:bodyPr/>
          <a:lstStyle/>
          <a:p>
            <a:fld id="{1B277BFB-EA8E-874D-9183-96511ED9C3B4}" type="slidenum">
              <a:rPr lang="en-US" smtClean="0"/>
              <a:pPr/>
              <a:t>7</a:t>
            </a:fld>
            <a:endParaRPr lang="en-US"/>
          </a:p>
        </p:txBody>
      </p:sp>
      <p:pic>
        <p:nvPicPr>
          <p:cNvPr id="7" name="Picture 6"/>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001102" y="990419"/>
            <a:ext cx="5152599" cy="3963540"/>
          </a:xfrm>
          <a:prstGeom prst="rect">
            <a:avLst/>
          </a:prstGeom>
        </p:spPr>
      </p:pic>
      <p:cxnSp>
        <p:nvCxnSpPr>
          <p:cNvPr id="8" name="Straight Connector 7"/>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17602" y="5239215"/>
            <a:ext cx="7308796" cy="523220"/>
          </a:xfrm>
          <a:prstGeom prst="rect">
            <a:avLst/>
          </a:prstGeom>
          <a:noFill/>
        </p:spPr>
        <p:txBody>
          <a:bodyPr wrap="none" rtlCol="0">
            <a:spAutoFit/>
          </a:bodyPr>
          <a:lstStyle/>
          <a:p>
            <a:r>
              <a:rPr lang="en-US" sz="2800" b="1" dirty="0"/>
              <a:t>IS THERE A NEED FOR A DISCOVERY SOLUTION ?</a:t>
            </a:r>
          </a:p>
        </p:txBody>
      </p:sp>
    </p:spTree>
    <p:extLst>
      <p:ext uri="{BB962C8B-B14F-4D97-AF65-F5344CB8AC3E}">
        <p14:creationId xmlns="" xmlns:p14="http://schemas.microsoft.com/office/powerpoint/2010/main" val="4000254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Oval 75"/>
          <p:cNvSpPr/>
          <p:nvPr/>
        </p:nvSpPr>
        <p:spPr>
          <a:xfrm>
            <a:off x="1370304" y="3437623"/>
            <a:ext cx="6379556" cy="2402004"/>
          </a:xfrm>
          <a:prstGeom prst="ellipse">
            <a:avLst/>
          </a:prstGeom>
          <a:gradFill flip="none" rotWithShape="1">
            <a:gsLst>
              <a:gs pos="0">
                <a:srgbClr val="FFC000">
                  <a:alpha val="67000"/>
                </a:srgbClr>
              </a:gs>
              <a:gs pos="100000">
                <a:schemeClr val="accent6">
                  <a:lumMod val="75000"/>
                </a:schemeClr>
              </a:gs>
            </a:gsLst>
            <a:lin ang="27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nip Single Corner Rectangle 3"/>
          <p:cNvSpPr/>
          <p:nvPr/>
        </p:nvSpPr>
        <p:spPr>
          <a:xfrm>
            <a:off x="807227" y="171399"/>
            <a:ext cx="727784" cy="837413"/>
          </a:xfrm>
          <a:prstGeom prst="snip1Rect">
            <a:avLst/>
          </a:prstGeom>
          <a:gradFill>
            <a:gsLst>
              <a:gs pos="0">
                <a:schemeClr val="bg1">
                  <a:lumMod val="5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1</a:t>
            </a:r>
          </a:p>
        </p:txBody>
      </p:sp>
      <p:sp>
        <p:nvSpPr>
          <p:cNvPr id="5" name="Snip Single Corner Rectangle 4"/>
          <p:cNvSpPr/>
          <p:nvPr/>
        </p:nvSpPr>
        <p:spPr>
          <a:xfrm>
            <a:off x="7920917" y="171396"/>
            <a:ext cx="727784" cy="837413"/>
          </a:xfrm>
          <a:prstGeom prst="snip1Rect">
            <a:avLst/>
          </a:prstGeom>
          <a:gradFill>
            <a:gsLst>
              <a:gs pos="0">
                <a:schemeClr val="accent6">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50</a:t>
            </a:r>
          </a:p>
        </p:txBody>
      </p:sp>
      <p:sp>
        <p:nvSpPr>
          <p:cNvPr id="6" name="Snip Single Corner Rectangle 5"/>
          <p:cNvSpPr/>
          <p:nvPr/>
        </p:nvSpPr>
        <p:spPr>
          <a:xfrm>
            <a:off x="1992311" y="183457"/>
            <a:ext cx="727784" cy="837413"/>
          </a:xfrm>
          <a:prstGeom prst="snip1Rect">
            <a:avLst/>
          </a:prstGeom>
          <a:gradFill>
            <a:gsLst>
              <a:gs pos="0">
                <a:schemeClr val="bg2">
                  <a:lumMod val="2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2</a:t>
            </a:r>
          </a:p>
        </p:txBody>
      </p:sp>
      <p:sp>
        <p:nvSpPr>
          <p:cNvPr id="7" name="Snip Single Corner Rectangle 6"/>
          <p:cNvSpPr/>
          <p:nvPr/>
        </p:nvSpPr>
        <p:spPr>
          <a:xfrm>
            <a:off x="3180581" y="183457"/>
            <a:ext cx="727784" cy="837413"/>
          </a:xfrm>
          <a:prstGeom prst="snip1Rect">
            <a:avLst/>
          </a:prstGeom>
          <a:gradFill>
            <a:gsLst>
              <a:gs pos="0">
                <a:schemeClr val="tx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3</a:t>
            </a:r>
          </a:p>
        </p:txBody>
      </p:sp>
      <p:sp>
        <p:nvSpPr>
          <p:cNvPr id="8" name="Snip Single Corner Rectangle 7"/>
          <p:cNvSpPr/>
          <p:nvPr/>
        </p:nvSpPr>
        <p:spPr>
          <a:xfrm>
            <a:off x="6735833" y="183457"/>
            <a:ext cx="727784" cy="837413"/>
          </a:xfrm>
          <a:prstGeom prst="snip1Rect">
            <a:avLst/>
          </a:prstGeom>
          <a:gradFill>
            <a:gsLst>
              <a:gs pos="0">
                <a:schemeClr val="accent4">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49</a:t>
            </a:r>
          </a:p>
        </p:txBody>
      </p:sp>
      <p:sp>
        <p:nvSpPr>
          <p:cNvPr id="9" name="Snip Single Corner Rectangle 8"/>
          <p:cNvSpPr/>
          <p:nvPr/>
        </p:nvSpPr>
        <p:spPr>
          <a:xfrm>
            <a:off x="626566"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nip Single Corner Rectangle 9"/>
          <p:cNvSpPr/>
          <p:nvPr/>
        </p:nvSpPr>
        <p:spPr>
          <a:xfrm>
            <a:off x="4365665" y="183457"/>
            <a:ext cx="727784" cy="837413"/>
          </a:xfrm>
          <a:prstGeom prst="snip1Rect">
            <a:avLst/>
          </a:prstGeom>
          <a:gradFill>
            <a:gsLst>
              <a:gs pos="0">
                <a:schemeClr val="accent2">
                  <a:lumMod val="60000"/>
                  <a:lumOff val="4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4</a:t>
            </a:r>
          </a:p>
        </p:txBody>
      </p:sp>
      <p:sp>
        <p:nvSpPr>
          <p:cNvPr id="11" name="Snip Single Corner Rectangle 10"/>
          <p:cNvSpPr/>
          <p:nvPr/>
        </p:nvSpPr>
        <p:spPr>
          <a:xfrm>
            <a:off x="5550749" y="171397"/>
            <a:ext cx="727784" cy="837413"/>
          </a:xfrm>
          <a:prstGeom prst="snip1Rect">
            <a:avLst/>
          </a:prstGeom>
          <a:gradFill>
            <a:gsLst>
              <a:gs pos="0">
                <a:srgbClr val="00B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JOURNAL </a:t>
            </a:r>
            <a:r>
              <a:rPr lang="is-IS" sz="1000" dirty="0"/>
              <a:t>…...</a:t>
            </a:r>
            <a:endParaRPr lang="en-US" sz="1000" dirty="0"/>
          </a:p>
        </p:txBody>
      </p:sp>
      <p:sp>
        <p:nvSpPr>
          <p:cNvPr id="12" name="Snip Single Corner Rectangle 11"/>
          <p:cNvSpPr/>
          <p:nvPr/>
        </p:nvSpPr>
        <p:spPr>
          <a:xfrm>
            <a:off x="1732697"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nip Single Corner Rectangle 12"/>
          <p:cNvSpPr/>
          <p:nvPr/>
        </p:nvSpPr>
        <p:spPr>
          <a:xfrm>
            <a:off x="1865430"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Snip Single Corner Rectangle 13"/>
          <p:cNvSpPr/>
          <p:nvPr/>
        </p:nvSpPr>
        <p:spPr>
          <a:xfrm>
            <a:off x="2027657"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5</a:t>
            </a:r>
          </a:p>
        </p:txBody>
      </p:sp>
      <p:sp>
        <p:nvSpPr>
          <p:cNvPr id="15" name="Snip Single Corner Rectangle 14"/>
          <p:cNvSpPr/>
          <p:nvPr/>
        </p:nvSpPr>
        <p:spPr>
          <a:xfrm>
            <a:off x="3148534"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nip Single Corner Rectangle 15"/>
          <p:cNvSpPr/>
          <p:nvPr/>
        </p:nvSpPr>
        <p:spPr>
          <a:xfrm>
            <a:off x="3296015"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Snip Single Corner Rectangle 16"/>
          <p:cNvSpPr/>
          <p:nvPr/>
        </p:nvSpPr>
        <p:spPr>
          <a:xfrm>
            <a:off x="3443504"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Snip Single Corner Rectangle 17"/>
          <p:cNvSpPr/>
          <p:nvPr/>
        </p:nvSpPr>
        <p:spPr>
          <a:xfrm>
            <a:off x="3590989"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9</a:t>
            </a:r>
          </a:p>
        </p:txBody>
      </p:sp>
      <p:sp>
        <p:nvSpPr>
          <p:cNvPr id="19" name="Snip Single Corner Rectangle 18"/>
          <p:cNvSpPr/>
          <p:nvPr/>
        </p:nvSpPr>
        <p:spPr>
          <a:xfrm>
            <a:off x="7886306"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Snip Single Corner Rectangle 19"/>
          <p:cNvSpPr/>
          <p:nvPr/>
        </p:nvSpPr>
        <p:spPr>
          <a:xfrm>
            <a:off x="8048534"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Snip Single Corner Rectangle 20"/>
          <p:cNvSpPr/>
          <p:nvPr/>
        </p:nvSpPr>
        <p:spPr>
          <a:xfrm>
            <a:off x="8181278"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100</a:t>
            </a:r>
          </a:p>
        </p:txBody>
      </p:sp>
      <p:sp>
        <p:nvSpPr>
          <p:cNvPr id="22" name="Snip Single Corner Rectangle 21"/>
          <p:cNvSpPr/>
          <p:nvPr/>
        </p:nvSpPr>
        <p:spPr>
          <a:xfrm>
            <a:off x="778966" y="133915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a:t>
            </a:r>
          </a:p>
        </p:txBody>
      </p:sp>
      <p:sp>
        <p:nvSpPr>
          <p:cNvPr id="23" name="Snip Single Corner Rectangle 22"/>
          <p:cNvSpPr/>
          <p:nvPr/>
        </p:nvSpPr>
        <p:spPr>
          <a:xfrm>
            <a:off x="4650994"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Snip Single Corner Rectangle 23"/>
          <p:cNvSpPr/>
          <p:nvPr/>
        </p:nvSpPr>
        <p:spPr>
          <a:xfrm>
            <a:off x="4798475"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Snip Single Corner Rectangle 24"/>
          <p:cNvSpPr/>
          <p:nvPr/>
        </p:nvSpPr>
        <p:spPr>
          <a:xfrm>
            <a:off x="4945964"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Snip Single Corner Rectangle 25"/>
          <p:cNvSpPr/>
          <p:nvPr/>
        </p:nvSpPr>
        <p:spPr>
          <a:xfrm>
            <a:off x="5093449"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14</a:t>
            </a:r>
          </a:p>
        </p:txBody>
      </p:sp>
      <p:sp>
        <p:nvSpPr>
          <p:cNvPr id="27" name="Snip Single Corner Rectangle 26"/>
          <p:cNvSpPr/>
          <p:nvPr/>
        </p:nvSpPr>
        <p:spPr>
          <a:xfrm>
            <a:off x="6212062"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Snip Single Corner Rectangle 27"/>
          <p:cNvSpPr/>
          <p:nvPr/>
        </p:nvSpPr>
        <p:spPr>
          <a:xfrm>
            <a:off x="6359543"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Snip Single Corner Rectangle 28"/>
          <p:cNvSpPr/>
          <p:nvPr/>
        </p:nvSpPr>
        <p:spPr>
          <a:xfrm>
            <a:off x="6507032"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nip Single Corner Rectangle 29"/>
          <p:cNvSpPr/>
          <p:nvPr/>
        </p:nvSpPr>
        <p:spPr>
          <a:xfrm>
            <a:off x="6654517" y="1334232"/>
            <a:ext cx="727784" cy="837413"/>
          </a:xfrm>
          <a:prstGeom prst="snip1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s-IS" dirty="0"/>
              <a:t>….</a:t>
            </a:r>
            <a:endParaRPr lang="en-US" dirty="0"/>
          </a:p>
        </p:txBody>
      </p:sp>
      <p:sp>
        <p:nvSpPr>
          <p:cNvPr id="37" name="Can 36"/>
          <p:cNvSpPr/>
          <p:nvPr/>
        </p:nvSpPr>
        <p:spPr>
          <a:xfrm>
            <a:off x="218234" y="1154184"/>
            <a:ext cx="246104" cy="1197507"/>
          </a:xfrm>
          <a:prstGeom prst="can">
            <a:avLst/>
          </a:prstGeom>
          <a:gradFill>
            <a:gsLst>
              <a:gs pos="0">
                <a:srgbClr val="FFC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b="1" dirty="0"/>
              <a:t>ARTCILES</a:t>
            </a:r>
          </a:p>
        </p:txBody>
      </p:sp>
      <p:cxnSp>
        <p:nvCxnSpPr>
          <p:cNvPr id="104" name="Straight Arrow Connector 103"/>
          <p:cNvCxnSpPr>
            <a:stCxn id="4" idx="1"/>
          </p:cNvCxnSpPr>
          <p:nvPr/>
        </p:nvCxnSpPr>
        <p:spPr>
          <a:xfrm>
            <a:off x="1171119" y="1008812"/>
            <a:ext cx="0" cy="325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a:off x="2339170" y="1020870"/>
            <a:ext cx="0" cy="325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p:nvPr/>
        </p:nvCxnSpPr>
        <p:spPr>
          <a:xfrm>
            <a:off x="3592069" y="1037102"/>
            <a:ext cx="0" cy="325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a:off x="4922464" y="1020870"/>
            <a:ext cx="0" cy="325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9" name="Straight Arrow Connector 108"/>
          <p:cNvCxnSpPr/>
          <p:nvPr/>
        </p:nvCxnSpPr>
        <p:spPr>
          <a:xfrm>
            <a:off x="7087327" y="1020870"/>
            <a:ext cx="0" cy="325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0" name="Straight Arrow Connector 109"/>
          <p:cNvCxnSpPr/>
          <p:nvPr/>
        </p:nvCxnSpPr>
        <p:spPr>
          <a:xfrm>
            <a:off x="8412426" y="1008812"/>
            <a:ext cx="0" cy="325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1" name="Down Arrow 110"/>
          <p:cNvSpPr/>
          <p:nvPr/>
        </p:nvSpPr>
        <p:spPr>
          <a:xfrm>
            <a:off x="2243274" y="2514958"/>
            <a:ext cx="380171" cy="922666"/>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Down Arrow 111"/>
          <p:cNvSpPr/>
          <p:nvPr/>
        </p:nvSpPr>
        <p:spPr>
          <a:xfrm>
            <a:off x="3266028" y="2514957"/>
            <a:ext cx="380171" cy="786017"/>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Down Arrow 112"/>
          <p:cNvSpPr/>
          <p:nvPr/>
        </p:nvSpPr>
        <p:spPr>
          <a:xfrm>
            <a:off x="4284269" y="2514958"/>
            <a:ext cx="380171" cy="786016"/>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Down Arrow 113"/>
          <p:cNvSpPr/>
          <p:nvPr/>
        </p:nvSpPr>
        <p:spPr>
          <a:xfrm>
            <a:off x="5299748" y="2506905"/>
            <a:ext cx="380171" cy="794069"/>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Down Arrow 114"/>
          <p:cNvSpPr/>
          <p:nvPr/>
        </p:nvSpPr>
        <p:spPr>
          <a:xfrm>
            <a:off x="6320752" y="2506907"/>
            <a:ext cx="380171" cy="930716"/>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Down Arrow 115"/>
          <p:cNvSpPr/>
          <p:nvPr/>
        </p:nvSpPr>
        <p:spPr>
          <a:xfrm>
            <a:off x="7343506" y="2514956"/>
            <a:ext cx="380171" cy="1453607"/>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Down Arrow 116"/>
          <p:cNvSpPr/>
          <p:nvPr/>
        </p:nvSpPr>
        <p:spPr>
          <a:xfrm>
            <a:off x="1227978" y="2514957"/>
            <a:ext cx="380171" cy="1453607"/>
          </a:xfrm>
          <a:prstGeom prst="downArrow">
            <a:avLst/>
          </a:prstGeom>
          <a:gradFill>
            <a:gsLst>
              <a:gs pos="0">
                <a:srgbClr val="92D050"/>
              </a:gs>
              <a:gs pos="100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Footer Placeholder 117"/>
          <p:cNvSpPr>
            <a:spLocks noGrp="1"/>
          </p:cNvSpPr>
          <p:nvPr>
            <p:ph type="ftr" sz="quarter" idx="11"/>
          </p:nvPr>
        </p:nvSpPr>
        <p:spPr/>
        <p:txBody>
          <a:bodyPr/>
          <a:lstStyle/>
          <a:p>
            <a:r>
              <a:rPr lang="en-US"/>
              <a:t>© Informatics Publishing Limited - 2016</a:t>
            </a:r>
          </a:p>
        </p:txBody>
      </p:sp>
      <p:sp>
        <p:nvSpPr>
          <p:cNvPr id="119" name="Slide Number Placeholder 118"/>
          <p:cNvSpPr>
            <a:spLocks noGrp="1"/>
          </p:cNvSpPr>
          <p:nvPr>
            <p:ph type="sldNum" sz="quarter" idx="12"/>
          </p:nvPr>
        </p:nvSpPr>
        <p:spPr/>
        <p:txBody>
          <a:bodyPr/>
          <a:lstStyle/>
          <a:p>
            <a:fld id="{1B277BFB-EA8E-874D-9183-96511ED9C3B4}" type="slidenum">
              <a:rPr lang="en-US" smtClean="0"/>
              <a:pPr/>
              <a:t>8</a:t>
            </a:fld>
            <a:endParaRPr lang="en-US"/>
          </a:p>
        </p:txBody>
      </p:sp>
      <p:pic>
        <p:nvPicPr>
          <p:cNvPr id="47" name="Picture 46" descr="A picture containing clipart&#10;&#10;Description generated with very high confidence">
            <a:extLst>
              <a:ext uri="{FF2B5EF4-FFF2-40B4-BE49-F238E27FC236}">
                <a16:creationId xmlns="" xmlns:a16="http://schemas.microsoft.com/office/drawing/2014/main" id="{71BC2771-D2F3-4C64-976B-5E81A09C7B74}"/>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546370" y="4166488"/>
            <a:ext cx="2061531" cy="949388"/>
          </a:xfrm>
          <a:prstGeom prst="rect">
            <a:avLst/>
          </a:prstGeom>
        </p:spPr>
      </p:pic>
    </p:spTree>
    <p:extLst>
      <p:ext uri="{BB962C8B-B14F-4D97-AF65-F5344CB8AC3E}">
        <p14:creationId xmlns="" xmlns:p14="http://schemas.microsoft.com/office/powerpoint/2010/main" val="1450851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C4F075D-8E13-4744-86F1-2766CE2C836B}"/>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8"/>
            <a:ext cx="9144000" cy="6858000"/>
          </a:xfrm>
          <a:prstGeom prst="rect">
            <a:avLst/>
          </a:prstGeom>
        </p:spPr>
      </p:pic>
      <p:sp>
        <p:nvSpPr>
          <p:cNvPr id="7" name="Rectangle 6">
            <a:extLst>
              <a:ext uri="{FF2B5EF4-FFF2-40B4-BE49-F238E27FC236}">
                <a16:creationId xmlns="" xmlns:a16="http://schemas.microsoft.com/office/drawing/2014/main" id="{73B4A5B0-C536-4BC2-B316-86A9E187DF57}"/>
              </a:ext>
            </a:extLst>
          </p:cNvPr>
          <p:cNvSpPr/>
          <p:nvPr/>
        </p:nvSpPr>
        <p:spPr>
          <a:xfrm>
            <a:off x="-1" y="-1522"/>
            <a:ext cx="9144000" cy="1565280"/>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75000"/>
                </a:schemeClr>
              </a:solidFill>
            </a:endParaRPr>
          </a:p>
        </p:txBody>
      </p:sp>
      <p:sp>
        <p:nvSpPr>
          <p:cNvPr id="2" name="TextBox 1">
            <a:extLst>
              <a:ext uri="{FF2B5EF4-FFF2-40B4-BE49-F238E27FC236}">
                <a16:creationId xmlns="" xmlns:a16="http://schemas.microsoft.com/office/drawing/2014/main" id="{79F4BEF4-EACF-4DC4-ACEA-CC77114A4609}"/>
              </a:ext>
            </a:extLst>
          </p:cNvPr>
          <p:cNvSpPr txBox="1"/>
          <p:nvPr/>
        </p:nvSpPr>
        <p:spPr>
          <a:xfrm>
            <a:off x="808383" y="431025"/>
            <a:ext cx="7023651" cy="830997"/>
          </a:xfrm>
          <a:prstGeom prst="rect">
            <a:avLst/>
          </a:prstGeom>
          <a:noFill/>
        </p:spPr>
        <p:txBody>
          <a:bodyPr wrap="square" rtlCol="0" anchor="ctr">
            <a:spAutoFit/>
          </a:bodyPr>
          <a:lstStyle/>
          <a:p>
            <a:pPr algn="ctr"/>
            <a:r>
              <a:rPr lang="en-IN" sz="4800" b="1" dirty="0">
                <a:solidFill>
                  <a:srgbClr val="FEC23E"/>
                </a:solidFill>
                <a:latin typeface="Bebas Neue" panose="020B0606020202050201" pitchFamily="34" charset="0"/>
              </a:rPr>
              <a:t>SOLUTION : J-Gate</a:t>
            </a:r>
          </a:p>
        </p:txBody>
      </p:sp>
      <p:sp>
        <p:nvSpPr>
          <p:cNvPr id="3" name="TextBox 2">
            <a:extLst>
              <a:ext uri="{FF2B5EF4-FFF2-40B4-BE49-F238E27FC236}">
                <a16:creationId xmlns="" xmlns:a16="http://schemas.microsoft.com/office/drawing/2014/main" id="{592E8A6C-C257-4A65-A791-AB29F7FA2ECF}"/>
              </a:ext>
            </a:extLst>
          </p:cNvPr>
          <p:cNvSpPr txBox="1"/>
          <p:nvPr/>
        </p:nvSpPr>
        <p:spPr>
          <a:xfrm>
            <a:off x="552047" y="1905387"/>
            <a:ext cx="8110329" cy="830997"/>
          </a:xfrm>
          <a:prstGeom prst="rect">
            <a:avLst/>
          </a:prstGeom>
          <a:noFill/>
        </p:spPr>
        <p:txBody>
          <a:bodyPr wrap="square" rtlCol="0">
            <a:spAutoFit/>
          </a:bodyPr>
          <a:lstStyle/>
          <a:p>
            <a:r>
              <a:rPr lang="en-IN" sz="1600" dirty="0">
                <a:solidFill>
                  <a:schemeClr val="tx1">
                    <a:lumMod val="85000"/>
                    <a:lumOff val="15000"/>
                  </a:schemeClr>
                </a:solidFill>
                <a:latin typeface="Century Gothic" panose="020B0502020202020204" pitchFamily="34" charset="0"/>
              </a:rPr>
              <a:t>J-Gate is an access gateway for the discovery of all global e-journals. Launched in 2001 by Informatics Publishing Limited, J-Gate is the world’s largest database of journal articles.</a:t>
            </a:r>
          </a:p>
        </p:txBody>
      </p:sp>
      <p:sp>
        <p:nvSpPr>
          <p:cNvPr id="8" name="Oval 7">
            <a:extLst>
              <a:ext uri="{FF2B5EF4-FFF2-40B4-BE49-F238E27FC236}">
                <a16:creationId xmlns="" xmlns:a16="http://schemas.microsoft.com/office/drawing/2014/main" id="{122F467E-B61D-40D8-ACB4-F501CACC97F1}"/>
              </a:ext>
            </a:extLst>
          </p:cNvPr>
          <p:cNvSpPr/>
          <p:nvPr/>
        </p:nvSpPr>
        <p:spPr>
          <a:xfrm>
            <a:off x="552047" y="4192329"/>
            <a:ext cx="1311966" cy="1311966"/>
          </a:xfrm>
          <a:prstGeom prst="ellipse">
            <a:avLst/>
          </a:prstGeom>
          <a:solidFill>
            <a:srgbClr val="FEC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 xmlns:a16="http://schemas.microsoft.com/office/drawing/2014/main" id="{9608C797-A482-43F1-88E4-A6465538E9DA}"/>
              </a:ext>
            </a:extLst>
          </p:cNvPr>
          <p:cNvSpPr/>
          <p:nvPr/>
        </p:nvSpPr>
        <p:spPr>
          <a:xfrm>
            <a:off x="7255562" y="3279410"/>
            <a:ext cx="1311966" cy="1311966"/>
          </a:xfrm>
          <a:prstGeom prst="ellipse">
            <a:avLst/>
          </a:prstGeom>
          <a:solidFill>
            <a:srgbClr val="FEC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a:extLst>
              <a:ext uri="{FF2B5EF4-FFF2-40B4-BE49-F238E27FC236}">
                <a16:creationId xmlns="" xmlns:a16="http://schemas.microsoft.com/office/drawing/2014/main" id="{6BE10E65-D2DF-4953-87FE-A19043DE159D}"/>
              </a:ext>
            </a:extLst>
          </p:cNvPr>
          <p:cNvSpPr/>
          <p:nvPr/>
        </p:nvSpPr>
        <p:spPr>
          <a:xfrm>
            <a:off x="6950764" y="5087447"/>
            <a:ext cx="1311966" cy="1311966"/>
          </a:xfrm>
          <a:prstGeom prst="ellipse">
            <a:avLst/>
          </a:prstGeom>
          <a:solidFill>
            <a:srgbClr val="FEC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 xmlns:a16="http://schemas.microsoft.com/office/drawing/2014/main" id="{352FC641-F8EF-44B5-9481-C9A900D851E4}"/>
              </a:ext>
            </a:extLst>
          </p:cNvPr>
          <p:cNvSpPr txBox="1"/>
          <p:nvPr/>
        </p:nvSpPr>
        <p:spPr>
          <a:xfrm>
            <a:off x="379770" y="4401453"/>
            <a:ext cx="1749287" cy="461665"/>
          </a:xfrm>
          <a:prstGeom prst="rect">
            <a:avLst/>
          </a:prstGeom>
          <a:noFill/>
        </p:spPr>
        <p:txBody>
          <a:bodyPr wrap="square" rtlCol="0">
            <a:spAutoFit/>
          </a:bodyPr>
          <a:lstStyle/>
          <a:p>
            <a:pPr algn="ctr"/>
            <a:r>
              <a:rPr lang="en-IN" sz="2400" dirty="0">
                <a:solidFill>
                  <a:schemeClr val="tx1">
                    <a:lumMod val="95000"/>
                    <a:lumOff val="5000"/>
                  </a:schemeClr>
                </a:solidFill>
                <a:latin typeface="Bebas Neue" panose="020B0606020202050201" pitchFamily="34" charset="0"/>
              </a:rPr>
              <a:t>47,000+</a:t>
            </a:r>
          </a:p>
        </p:txBody>
      </p:sp>
      <p:sp>
        <p:nvSpPr>
          <p:cNvPr id="13" name="Rectangle 12">
            <a:extLst>
              <a:ext uri="{FF2B5EF4-FFF2-40B4-BE49-F238E27FC236}">
                <a16:creationId xmlns="" xmlns:a16="http://schemas.microsoft.com/office/drawing/2014/main" id="{13C9041F-4C78-4D73-847D-4E081447EEBF}"/>
              </a:ext>
            </a:extLst>
          </p:cNvPr>
          <p:cNvSpPr/>
          <p:nvPr/>
        </p:nvSpPr>
        <p:spPr>
          <a:xfrm>
            <a:off x="675859" y="4775966"/>
            <a:ext cx="1064342" cy="523220"/>
          </a:xfrm>
          <a:prstGeom prst="rect">
            <a:avLst/>
          </a:prstGeom>
        </p:spPr>
        <p:txBody>
          <a:bodyPr wrap="square">
            <a:spAutoFit/>
          </a:bodyPr>
          <a:lstStyle/>
          <a:p>
            <a:pPr algn="ctr"/>
            <a:r>
              <a:rPr lang="en-IN" sz="1400" b="1" dirty="0">
                <a:solidFill>
                  <a:schemeClr val="tx1">
                    <a:lumMod val="95000"/>
                    <a:lumOff val="5000"/>
                  </a:schemeClr>
                </a:solidFill>
                <a:latin typeface="Century Gothic" panose="020B0502020202020204" pitchFamily="34" charset="0"/>
              </a:rPr>
              <a:t> Indexed Journals</a:t>
            </a:r>
          </a:p>
        </p:txBody>
      </p:sp>
      <p:sp>
        <p:nvSpPr>
          <p:cNvPr id="15" name="TextBox 14">
            <a:extLst>
              <a:ext uri="{FF2B5EF4-FFF2-40B4-BE49-F238E27FC236}">
                <a16:creationId xmlns="" xmlns:a16="http://schemas.microsoft.com/office/drawing/2014/main" id="{5EBB8FD9-2B9D-485C-8113-85B77AE3EEDA}"/>
              </a:ext>
            </a:extLst>
          </p:cNvPr>
          <p:cNvSpPr txBox="1"/>
          <p:nvPr/>
        </p:nvSpPr>
        <p:spPr>
          <a:xfrm>
            <a:off x="7036901" y="3574720"/>
            <a:ext cx="1749287" cy="461665"/>
          </a:xfrm>
          <a:prstGeom prst="rect">
            <a:avLst/>
          </a:prstGeom>
          <a:noFill/>
        </p:spPr>
        <p:txBody>
          <a:bodyPr wrap="square" rtlCol="0">
            <a:spAutoFit/>
          </a:bodyPr>
          <a:lstStyle/>
          <a:p>
            <a:pPr algn="ctr"/>
            <a:r>
              <a:rPr lang="en-IN" sz="2400" dirty="0">
                <a:solidFill>
                  <a:schemeClr val="tx1">
                    <a:lumMod val="95000"/>
                    <a:lumOff val="5000"/>
                  </a:schemeClr>
                </a:solidFill>
                <a:latin typeface="Bebas Neue" panose="020B0606020202050201" pitchFamily="34" charset="0"/>
              </a:rPr>
              <a:t>51 million</a:t>
            </a:r>
          </a:p>
        </p:txBody>
      </p:sp>
      <p:sp>
        <p:nvSpPr>
          <p:cNvPr id="16" name="Rectangle 15">
            <a:extLst>
              <a:ext uri="{FF2B5EF4-FFF2-40B4-BE49-F238E27FC236}">
                <a16:creationId xmlns="" xmlns:a16="http://schemas.microsoft.com/office/drawing/2014/main" id="{F62BAC3A-B5FA-4F97-A125-D8D428CE4DE4}"/>
              </a:ext>
            </a:extLst>
          </p:cNvPr>
          <p:cNvSpPr/>
          <p:nvPr/>
        </p:nvSpPr>
        <p:spPr>
          <a:xfrm>
            <a:off x="7268620" y="3933622"/>
            <a:ext cx="1332040" cy="523220"/>
          </a:xfrm>
          <a:prstGeom prst="rect">
            <a:avLst/>
          </a:prstGeom>
        </p:spPr>
        <p:txBody>
          <a:bodyPr wrap="square">
            <a:spAutoFit/>
          </a:bodyPr>
          <a:lstStyle/>
          <a:p>
            <a:pPr algn="ctr"/>
            <a:r>
              <a:rPr lang="en-IN" sz="1400" b="1" dirty="0">
                <a:solidFill>
                  <a:schemeClr val="tx1">
                    <a:lumMod val="95000"/>
                    <a:lumOff val="5000"/>
                  </a:schemeClr>
                </a:solidFill>
                <a:latin typeface="Century Gothic" panose="020B0502020202020204" pitchFamily="34" charset="0"/>
              </a:rPr>
              <a:t>Journal Articles</a:t>
            </a:r>
          </a:p>
        </p:txBody>
      </p:sp>
      <p:sp>
        <p:nvSpPr>
          <p:cNvPr id="17" name="TextBox 16">
            <a:extLst>
              <a:ext uri="{FF2B5EF4-FFF2-40B4-BE49-F238E27FC236}">
                <a16:creationId xmlns="" xmlns:a16="http://schemas.microsoft.com/office/drawing/2014/main" id="{9EFAA8A9-6410-40CC-99BB-67B370E94ED1}"/>
              </a:ext>
            </a:extLst>
          </p:cNvPr>
          <p:cNvSpPr txBox="1"/>
          <p:nvPr/>
        </p:nvSpPr>
        <p:spPr>
          <a:xfrm>
            <a:off x="6781794" y="5299186"/>
            <a:ext cx="1749287" cy="461665"/>
          </a:xfrm>
          <a:prstGeom prst="rect">
            <a:avLst/>
          </a:prstGeom>
          <a:noFill/>
        </p:spPr>
        <p:txBody>
          <a:bodyPr wrap="square" rtlCol="0">
            <a:spAutoFit/>
          </a:bodyPr>
          <a:lstStyle/>
          <a:p>
            <a:pPr algn="ctr"/>
            <a:r>
              <a:rPr lang="en-IN" sz="2400" dirty="0">
                <a:solidFill>
                  <a:schemeClr val="tx1">
                    <a:lumMod val="95000"/>
                    <a:lumOff val="5000"/>
                  </a:schemeClr>
                </a:solidFill>
                <a:latin typeface="Bebas Neue" panose="020B0606020202050201" pitchFamily="34" charset="0"/>
              </a:rPr>
              <a:t>13,000+</a:t>
            </a:r>
          </a:p>
        </p:txBody>
      </p:sp>
      <p:sp>
        <p:nvSpPr>
          <p:cNvPr id="18" name="Rectangle 17">
            <a:extLst>
              <a:ext uri="{FF2B5EF4-FFF2-40B4-BE49-F238E27FC236}">
                <a16:creationId xmlns="" xmlns:a16="http://schemas.microsoft.com/office/drawing/2014/main" id="{0A865786-23D1-4486-BA72-53DEE75F7867}"/>
              </a:ext>
            </a:extLst>
          </p:cNvPr>
          <p:cNvSpPr/>
          <p:nvPr/>
        </p:nvSpPr>
        <p:spPr>
          <a:xfrm>
            <a:off x="7070029" y="5682089"/>
            <a:ext cx="1172819" cy="523220"/>
          </a:xfrm>
          <a:prstGeom prst="rect">
            <a:avLst/>
          </a:prstGeom>
        </p:spPr>
        <p:txBody>
          <a:bodyPr wrap="square">
            <a:spAutoFit/>
          </a:bodyPr>
          <a:lstStyle/>
          <a:p>
            <a:pPr algn="ctr"/>
            <a:r>
              <a:rPr lang="en-IN" sz="1400" b="1" dirty="0">
                <a:solidFill>
                  <a:schemeClr val="tx1">
                    <a:lumMod val="95000"/>
                    <a:lumOff val="5000"/>
                  </a:schemeClr>
                </a:solidFill>
                <a:latin typeface="Century Gothic" panose="020B0502020202020204" pitchFamily="34" charset="0"/>
              </a:rPr>
              <a:t> Publishers Indexed</a:t>
            </a:r>
          </a:p>
        </p:txBody>
      </p:sp>
      <p:pic>
        <p:nvPicPr>
          <p:cNvPr id="22" name="Picture 21" descr="A picture containing clipart&#10;&#10;Description generated with very high confidence">
            <a:extLst>
              <a:ext uri="{FF2B5EF4-FFF2-40B4-BE49-F238E27FC236}">
                <a16:creationId xmlns="" xmlns:a16="http://schemas.microsoft.com/office/drawing/2014/main" id="{E2ED0D5F-59DE-443A-A831-86E683BF33F1}"/>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77717" y="129821"/>
            <a:ext cx="869150" cy="400266"/>
          </a:xfrm>
          <a:prstGeom prst="rect">
            <a:avLst/>
          </a:prstGeom>
        </p:spPr>
      </p:pic>
    </p:spTree>
    <p:extLst>
      <p:ext uri="{BB962C8B-B14F-4D97-AF65-F5344CB8AC3E}">
        <p14:creationId xmlns="" xmlns:p14="http://schemas.microsoft.com/office/powerpoint/2010/main" val="288278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7079" t="18341" r="1098" b="5635"/>
          <a:stretch/>
        </p:blipFill>
        <p:spPr>
          <a:xfrm>
            <a:off x="1" y="1143000"/>
            <a:ext cx="9144000" cy="5715000"/>
          </a:xfrm>
          <a:prstGeom prst="rect">
            <a:avLst/>
          </a:prstGeom>
        </p:spPr>
      </p:pic>
      <p:cxnSp>
        <p:nvCxnSpPr>
          <p:cNvPr id="8" name="Straight Connector 7"/>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 name="Hexagon 2"/>
          <p:cNvSpPr/>
          <p:nvPr/>
        </p:nvSpPr>
        <p:spPr>
          <a:xfrm>
            <a:off x="2305373" y="5052447"/>
            <a:ext cx="4533254" cy="911266"/>
          </a:xfrm>
          <a:prstGeom prst="hexagon">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IN" altLang="en-US" sz="2400" b="1" dirty="0">
                <a:solidFill>
                  <a:schemeClr val="tx1"/>
                </a:solidFill>
              </a:rPr>
              <a:t>Website URL: </a:t>
            </a:r>
            <a:r>
              <a:rPr lang="en-IN" altLang="en-US" sz="2800" b="1" u="sng" dirty="0">
                <a:solidFill>
                  <a:schemeClr val="tx1"/>
                </a:solidFill>
              </a:rPr>
              <a:t>https://</a:t>
            </a:r>
            <a:r>
              <a:rPr lang="en-IN" altLang="en-US" sz="2800" b="1" u="sng" dirty="0" err="1">
                <a:solidFill>
                  <a:schemeClr val="tx1"/>
                </a:solidFill>
              </a:rPr>
              <a:t>jgateplus.com</a:t>
            </a:r>
            <a:r>
              <a:rPr lang="en-IN" altLang="en-US" sz="2800" b="1" u="sng" dirty="0">
                <a:solidFill>
                  <a:schemeClr val="tx1"/>
                </a:solidFill>
              </a:rPr>
              <a:t>/</a:t>
            </a:r>
          </a:p>
        </p:txBody>
      </p:sp>
      <p:cxnSp>
        <p:nvCxnSpPr>
          <p:cNvPr id="6" name="Straight Connector 5"/>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7" name="Title 1"/>
          <p:cNvSpPr txBox="1">
            <a:spLocks/>
          </p:cNvSpPr>
          <p:nvPr/>
        </p:nvSpPr>
        <p:spPr>
          <a:xfrm>
            <a:off x="380999" y="0"/>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3200" b="1" dirty="0"/>
              <a:t>Easy Access and Discovery of Journals Through</a:t>
            </a:r>
          </a:p>
          <a:p>
            <a:r>
              <a:rPr lang="en-IN" altLang="en-US" sz="3200" b="1" dirty="0"/>
              <a:t>J-Gate</a:t>
            </a:r>
          </a:p>
        </p:txBody>
      </p:sp>
    </p:spTree>
    <p:extLst>
      <p:ext uri="{BB962C8B-B14F-4D97-AF65-F5344CB8AC3E}">
        <p14:creationId xmlns="" xmlns:p14="http://schemas.microsoft.com/office/powerpoint/2010/main" val="1566992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close up of a logo&#10;&#10;Description generated with very high confidence">
            <a:extLst>
              <a:ext uri="{FF2B5EF4-FFF2-40B4-BE49-F238E27FC236}">
                <a16:creationId xmlns="" xmlns:a16="http://schemas.microsoft.com/office/drawing/2014/main" id="{A570D97C-1E82-46C2-8D42-F6E7A3462CE7}"/>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TextBox 1">
            <a:extLst>
              <a:ext uri="{FF2B5EF4-FFF2-40B4-BE49-F238E27FC236}">
                <a16:creationId xmlns="" xmlns:a16="http://schemas.microsoft.com/office/drawing/2014/main" id="{F026FD77-5A3D-413A-96F4-448ED3388BAA}"/>
              </a:ext>
            </a:extLst>
          </p:cNvPr>
          <p:cNvSpPr txBox="1"/>
          <p:nvPr/>
        </p:nvSpPr>
        <p:spPr>
          <a:xfrm>
            <a:off x="4621689" y="5468194"/>
            <a:ext cx="2862468" cy="738664"/>
          </a:xfrm>
          <a:prstGeom prst="rect">
            <a:avLst/>
          </a:prstGeom>
          <a:noFill/>
        </p:spPr>
        <p:txBody>
          <a:bodyPr wrap="square" rtlCol="0">
            <a:spAutoFit/>
          </a:bodyPr>
          <a:lstStyle/>
          <a:p>
            <a:pPr algn="ctr"/>
            <a:r>
              <a:rPr lang="en-US" altLang="en-US" sz="1400" dirty="0">
                <a:solidFill>
                  <a:schemeClr val="bg1"/>
                </a:solidFill>
                <a:latin typeface="Century Gothic" panose="020B0502020202020204" pitchFamily="34" charset="0"/>
              </a:rPr>
              <a:t>Customized Access to Personal  Library</a:t>
            </a:r>
          </a:p>
          <a:p>
            <a:pPr algn="ctr"/>
            <a:endParaRPr lang="en-IN" sz="1400" dirty="0">
              <a:solidFill>
                <a:schemeClr val="bg1"/>
              </a:solidFill>
              <a:latin typeface="Century Gothic" panose="020B0502020202020204" pitchFamily="34" charset="0"/>
            </a:endParaRPr>
          </a:p>
        </p:txBody>
      </p:sp>
      <p:sp>
        <p:nvSpPr>
          <p:cNvPr id="3" name="TextBox 2">
            <a:extLst>
              <a:ext uri="{FF2B5EF4-FFF2-40B4-BE49-F238E27FC236}">
                <a16:creationId xmlns="" xmlns:a16="http://schemas.microsoft.com/office/drawing/2014/main" id="{A24E8832-DA0E-415E-991D-C6D8F7A92DB0}"/>
              </a:ext>
            </a:extLst>
          </p:cNvPr>
          <p:cNvSpPr txBox="1"/>
          <p:nvPr/>
        </p:nvSpPr>
        <p:spPr>
          <a:xfrm>
            <a:off x="159025" y="102741"/>
            <a:ext cx="4651513" cy="523220"/>
          </a:xfrm>
          <a:prstGeom prst="rect">
            <a:avLst/>
          </a:prstGeom>
          <a:noFill/>
        </p:spPr>
        <p:txBody>
          <a:bodyPr wrap="square" rtlCol="0">
            <a:spAutoFit/>
          </a:bodyPr>
          <a:lstStyle/>
          <a:p>
            <a:r>
              <a:rPr lang="en-IN" sz="2800" dirty="0">
                <a:solidFill>
                  <a:schemeClr val="bg1">
                    <a:lumMod val="65000"/>
                  </a:schemeClr>
                </a:solidFill>
                <a:latin typeface="Bebas Neue" panose="020B0606020202050201" pitchFamily="34" charset="0"/>
              </a:rPr>
              <a:t>User Module</a:t>
            </a:r>
          </a:p>
        </p:txBody>
      </p:sp>
      <p:sp>
        <p:nvSpPr>
          <p:cNvPr id="4" name="TextBox 3">
            <a:extLst>
              <a:ext uri="{FF2B5EF4-FFF2-40B4-BE49-F238E27FC236}">
                <a16:creationId xmlns="" xmlns:a16="http://schemas.microsoft.com/office/drawing/2014/main" id="{1F6330C5-C3AD-477E-8C7D-2E37471F8976}"/>
              </a:ext>
            </a:extLst>
          </p:cNvPr>
          <p:cNvSpPr txBox="1"/>
          <p:nvPr/>
        </p:nvSpPr>
        <p:spPr>
          <a:xfrm>
            <a:off x="1815547" y="555180"/>
            <a:ext cx="5512905" cy="1107996"/>
          </a:xfrm>
          <a:prstGeom prst="rect">
            <a:avLst/>
          </a:prstGeom>
          <a:noFill/>
        </p:spPr>
        <p:txBody>
          <a:bodyPr wrap="square" rtlCol="0">
            <a:spAutoFit/>
          </a:bodyPr>
          <a:lstStyle/>
          <a:p>
            <a:pPr algn="ctr"/>
            <a:r>
              <a:rPr lang="en-IN" sz="6600" dirty="0">
                <a:solidFill>
                  <a:srgbClr val="FEC23E"/>
                </a:solidFill>
                <a:latin typeface="Bebas Neue" panose="020B0606020202050201" pitchFamily="34" charset="0"/>
              </a:rPr>
              <a:t>Benefits </a:t>
            </a:r>
          </a:p>
        </p:txBody>
      </p:sp>
      <p:pic>
        <p:nvPicPr>
          <p:cNvPr id="6" name="Graphic 5" descr="Magnifying glass">
            <a:extLst>
              <a:ext uri="{FF2B5EF4-FFF2-40B4-BE49-F238E27FC236}">
                <a16:creationId xmlns="" xmlns:a16="http://schemas.microsoft.com/office/drawing/2014/main" id="{01246FD7-D87B-4442-8F86-17641AB52BF1}"/>
              </a:ext>
            </a:extLst>
          </p:cNvPr>
          <p:cNvPicPr>
            <a:picLocks noChangeAspect="1"/>
          </p:cNvPicPr>
          <p:nvPr/>
        </p:nvPicPr>
        <p:blipFill>
          <a:blip cstate="print">
            <a:extLst>
              <a:ext uri="{28A0092B-C50C-407E-A947-70E740481C1C}">
                <a14:useLocalDpi xmlns="" xmlns:a14="http://schemas.microsoft.com/office/drawing/2010/main" val="0"/>
              </a:ext>
            </a:extLst>
          </a:blip>
          <a:stretch>
            <a:fillRect/>
          </a:stretch>
        </p:blipFill>
        <p:spPr>
          <a:xfrm>
            <a:off x="1398104" y="2165827"/>
            <a:ext cx="914400" cy="914400"/>
          </a:xfrm>
          <a:prstGeom prst="rect">
            <a:avLst/>
          </a:prstGeom>
        </p:spPr>
      </p:pic>
      <p:sp>
        <p:nvSpPr>
          <p:cNvPr id="7" name="Rectangle 6">
            <a:extLst>
              <a:ext uri="{FF2B5EF4-FFF2-40B4-BE49-F238E27FC236}">
                <a16:creationId xmlns="" xmlns:a16="http://schemas.microsoft.com/office/drawing/2014/main" id="{2E9B6FE0-2783-41DF-A77C-BE6E8AD3C2B2}"/>
              </a:ext>
            </a:extLst>
          </p:cNvPr>
          <p:cNvSpPr/>
          <p:nvPr/>
        </p:nvSpPr>
        <p:spPr>
          <a:xfrm>
            <a:off x="848139" y="3283668"/>
            <a:ext cx="1974575" cy="523220"/>
          </a:xfrm>
          <a:prstGeom prst="rect">
            <a:avLst/>
          </a:prstGeom>
        </p:spPr>
        <p:txBody>
          <a:bodyPr wrap="square">
            <a:spAutoFit/>
          </a:bodyPr>
          <a:lstStyle/>
          <a:p>
            <a:pPr algn="ctr"/>
            <a:r>
              <a:rPr lang="en-US" altLang="en-US" sz="1400" dirty="0">
                <a:solidFill>
                  <a:schemeClr val="bg1"/>
                </a:solidFill>
                <a:latin typeface="Century Gothic" panose="020B0502020202020204" pitchFamily="34" charset="0"/>
              </a:rPr>
              <a:t>Single Point Access for all journals</a:t>
            </a:r>
          </a:p>
        </p:txBody>
      </p:sp>
      <p:sp>
        <p:nvSpPr>
          <p:cNvPr id="8" name="Rectangle 7">
            <a:extLst>
              <a:ext uri="{FF2B5EF4-FFF2-40B4-BE49-F238E27FC236}">
                <a16:creationId xmlns="" xmlns:a16="http://schemas.microsoft.com/office/drawing/2014/main" id="{093B86D7-A9A8-45B6-859F-87B526480AED}"/>
              </a:ext>
            </a:extLst>
          </p:cNvPr>
          <p:cNvSpPr/>
          <p:nvPr/>
        </p:nvSpPr>
        <p:spPr>
          <a:xfrm>
            <a:off x="3474953" y="3283668"/>
            <a:ext cx="1968801" cy="307777"/>
          </a:xfrm>
          <a:prstGeom prst="rect">
            <a:avLst/>
          </a:prstGeom>
        </p:spPr>
        <p:txBody>
          <a:bodyPr wrap="square">
            <a:spAutoFit/>
          </a:bodyPr>
          <a:lstStyle/>
          <a:p>
            <a:pPr algn="ctr"/>
            <a:r>
              <a:rPr lang="en-US" altLang="en-US" sz="1400" dirty="0">
                <a:solidFill>
                  <a:schemeClr val="bg1"/>
                </a:solidFill>
                <a:latin typeface="Century Gothic" panose="020B0502020202020204" pitchFamily="34" charset="0"/>
              </a:rPr>
              <a:t>Find In a Library</a:t>
            </a:r>
          </a:p>
        </p:txBody>
      </p:sp>
      <p:pic>
        <p:nvPicPr>
          <p:cNvPr id="10" name="Graphic 9" descr="Network">
            <a:extLst>
              <a:ext uri="{FF2B5EF4-FFF2-40B4-BE49-F238E27FC236}">
                <a16:creationId xmlns="" xmlns:a16="http://schemas.microsoft.com/office/drawing/2014/main" id="{43FCC208-E30A-4057-8789-618E455BD37E}"/>
              </a:ext>
            </a:extLst>
          </p:cNvPr>
          <p:cNvPicPr>
            <a:picLocks noChangeAspect="1"/>
          </p:cNvPicPr>
          <p:nvPr/>
        </p:nvPicPr>
        <p:blipFill>
          <a:blip cstate="print">
            <a:extLst>
              <a:ext uri="{28A0092B-C50C-407E-A947-70E740481C1C}">
                <a14:useLocalDpi xmlns="" xmlns:a14="http://schemas.microsoft.com/office/drawing/2010/main" val="0"/>
              </a:ext>
            </a:extLst>
          </a:blip>
          <a:stretch>
            <a:fillRect/>
          </a:stretch>
        </p:blipFill>
        <p:spPr>
          <a:xfrm>
            <a:off x="4002153" y="2127600"/>
            <a:ext cx="914400" cy="914400"/>
          </a:xfrm>
          <a:prstGeom prst="rect">
            <a:avLst/>
          </a:prstGeom>
        </p:spPr>
      </p:pic>
      <p:sp>
        <p:nvSpPr>
          <p:cNvPr id="11" name="Rectangle 10">
            <a:extLst>
              <a:ext uri="{FF2B5EF4-FFF2-40B4-BE49-F238E27FC236}">
                <a16:creationId xmlns="" xmlns:a16="http://schemas.microsoft.com/office/drawing/2014/main" id="{661784F8-B098-448F-83CA-534BE3483808}"/>
              </a:ext>
            </a:extLst>
          </p:cNvPr>
          <p:cNvSpPr/>
          <p:nvPr/>
        </p:nvSpPr>
        <p:spPr>
          <a:xfrm>
            <a:off x="6321281" y="3283668"/>
            <a:ext cx="1789051" cy="523220"/>
          </a:xfrm>
          <a:prstGeom prst="rect">
            <a:avLst/>
          </a:prstGeom>
        </p:spPr>
        <p:txBody>
          <a:bodyPr wrap="square">
            <a:spAutoFit/>
          </a:bodyPr>
          <a:lstStyle/>
          <a:p>
            <a:pPr algn="ctr"/>
            <a:r>
              <a:rPr lang="en-US" altLang="en-US" sz="1400" dirty="0">
                <a:solidFill>
                  <a:schemeClr val="bg1"/>
                </a:solidFill>
                <a:latin typeface="Century Gothic" panose="020B0502020202020204" pitchFamily="34" charset="0"/>
              </a:rPr>
              <a:t>Multiple Ways to Discover Full Text</a:t>
            </a:r>
          </a:p>
        </p:txBody>
      </p:sp>
      <p:pic>
        <p:nvPicPr>
          <p:cNvPr id="13" name="Graphic 12" descr="Hierarchy">
            <a:extLst>
              <a:ext uri="{FF2B5EF4-FFF2-40B4-BE49-F238E27FC236}">
                <a16:creationId xmlns="" xmlns:a16="http://schemas.microsoft.com/office/drawing/2014/main" id="{0C668CC0-A1A6-4F6E-B3AD-3DE712445257}"/>
              </a:ext>
            </a:extLst>
          </p:cNvPr>
          <p:cNvPicPr>
            <a:picLocks noChangeAspect="1"/>
          </p:cNvPicPr>
          <p:nvPr/>
        </p:nvPicPr>
        <p:blipFill>
          <a:blip cstate="print">
            <a:extLst>
              <a:ext uri="{28A0092B-C50C-407E-A947-70E740481C1C}">
                <a14:useLocalDpi xmlns="" xmlns:a14="http://schemas.microsoft.com/office/drawing/2010/main" val="0"/>
              </a:ext>
            </a:extLst>
          </a:blip>
          <a:stretch>
            <a:fillRect/>
          </a:stretch>
        </p:blipFill>
        <p:spPr>
          <a:xfrm>
            <a:off x="6758606" y="2165827"/>
            <a:ext cx="914400" cy="914400"/>
          </a:xfrm>
          <a:prstGeom prst="rect">
            <a:avLst/>
          </a:prstGeom>
        </p:spPr>
      </p:pic>
      <p:sp>
        <p:nvSpPr>
          <p:cNvPr id="14" name="Rectangle 13">
            <a:extLst>
              <a:ext uri="{FF2B5EF4-FFF2-40B4-BE49-F238E27FC236}">
                <a16:creationId xmlns="" xmlns:a16="http://schemas.microsoft.com/office/drawing/2014/main" id="{CD61D30F-EA29-4485-8E1A-73DB5B846D55}"/>
              </a:ext>
            </a:extLst>
          </p:cNvPr>
          <p:cNvSpPr/>
          <p:nvPr/>
        </p:nvSpPr>
        <p:spPr>
          <a:xfrm>
            <a:off x="1858616" y="5468194"/>
            <a:ext cx="2515036" cy="523220"/>
          </a:xfrm>
          <a:prstGeom prst="rect">
            <a:avLst/>
          </a:prstGeom>
        </p:spPr>
        <p:txBody>
          <a:bodyPr wrap="square">
            <a:spAutoFit/>
          </a:bodyPr>
          <a:lstStyle/>
          <a:p>
            <a:pPr algn="ctr"/>
            <a:r>
              <a:rPr lang="en-US" altLang="en-US" sz="1400" dirty="0">
                <a:solidFill>
                  <a:schemeClr val="bg1"/>
                </a:solidFill>
                <a:latin typeface="Century Gothic" panose="020B0502020202020204" pitchFamily="34" charset="0"/>
              </a:rPr>
              <a:t>Customized Access to Library Subscribed Journals</a:t>
            </a:r>
          </a:p>
        </p:txBody>
      </p:sp>
      <p:pic>
        <p:nvPicPr>
          <p:cNvPr id="16" name="Graphic 15" descr="Court">
            <a:extLst>
              <a:ext uri="{FF2B5EF4-FFF2-40B4-BE49-F238E27FC236}">
                <a16:creationId xmlns="" xmlns:a16="http://schemas.microsoft.com/office/drawing/2014/main" id="{118BF1F7-8F45-439F-B15E-F189DD3F3262}"/>
              </a:ext>
            </a:extLst>
          </p:cNvPr>
          <p:cNvPicPr>
            <a:picLocks noChangeAspect="1"/>
          </p:cNvPicPr>
          <p:nvPr/>
        </p:nvPicPr>
        <p:blipFill>
          <a:blip cstate="print">
            <a:extLst>
              <a:ext uri="{28A0092B-C50C-407E-A947-70E740481C1C}">
                <a14:useLocalDpi xmlns="" xmlns:a14="http://schemas.microsoft.com/office/drawing/2010/main" val="0"/>
              </a:ext>
            </a:extLst>
          </a:blip>
          <a:stretch>
            <a:fillRect/>
          </a:stretch>
        </p:blipFill>
        <p:spPr>
          <a:xfrm>
            <a:off x="2658934" y="4434348"/>
            <a:ext cx="914400" cy="914400"/>
          </a:xfrm>
          <a:prstGeom prst="rect">
            <a:avLst/>
          </a:prstGeom>
        </p:spPr>
      </p:pic>
      <p:pic>
        <p:nvPicPr>
          <p:cNvPr id="18" name="Graphic 17" descr="Schoolhouse">
            <a:extLst>
              <a:ext uri="{FF2B5EF4-FFF2-40B4-BE49-F238E27FC236}">
                <a16:creationId xmlns="" xmlns:a16="http://schemas.microsoft.com/office/drawing/2014/main" id="{0BD32A57-DA54-470A-A56F-B4A5D0F9F65B}"/>
              </a:ext>
            </a:extLst>
          </p:cNvPr>
          <p:cNvPicPr>
            <a:picLocks noChangeAspect="1"/>
          </p:cNvPicPr>
          <p:nvPr/>
        </p:nvPicPr>
        <p:blipFill>
          <a:blip cstate="print">
            <a:extLst>
              <a:ext uri="{28A0092B-C50C-407E-A947-70E740481C1C}">
                <a14:useLocalDpi xmlns="" xmlns:a14="http://schemas.microsoft.com/office/drawing/2010/main" val="0"/>
              </a:ext>
            </a:extLst>
          </a:blip>
          <a:stretch>
            <a:fillRect/>
          </a:stretch>
        </p:blipFill>
        <p:spPr>
          <a:xfrm>
            <a:off x="5595723" y="4434348"/>
            <a:ext cx="914400" cy="914400"/>
          </a:xfrm>
          <a:prstGeom prst="rect">
            <a:avLst/>
          </a:prstGeom>
        </p:spPr>
      </p:pic>
      <p:pic>
        <p:nvPicPr>
          <p:cNvPr id="19" name="Picture 18" descr="A picture containing clipart&#10;&#10;Description generated with very high confidence">
            <a:extLst>
              <a:ext uri="{FF2B5EF4-FFF2-40B4-BE49-F238E27FC236}">
                <a16:creationId xmlns="" xmlns:a16="http://schemas.microsoft.com/office/drawing/2014/main" id="{235BABD5-81C6-49A7-80A3-08D4B673E263}"/>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77717" y="129821"/>
            <a:ext cx="869150" cy="400266"/>
          </a:xfrm>
          <a:prstGeom prst="rect">
            <a:avLst/>
          </a:prstGeom>
        </p:spPr>
      </p:pic>
    </p:spTree>
    <p:extLst>
      <p:ext uri="{BB962C8B-B14F-4D97-AF65-F5344CB8AC3E}">
        <p14:creationId xmlns="" xmlns:p14="http://schemas.microsoft.com/office/powerpoint/2010/main" val="1679092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025D9BB-5896-4C10-9D13-1F3BBA325966}"/>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TextBox 3">
            <a:extLst>
              <a:ext uri="{FF2B5EF4-FFF2-40B4-BE49-F238E27FC236}">
                <a16:creationId xmlns="" xmlns:a16="http://schemas.microsoft.com/office/drawing/2014/main" id="{0652BD3F-3A6F-4A64-8C78-B971190DC703}"/>
              </a:ext>
            </a:extLst>
          </p:cNvPr>
          <p:cNvSpPr txBox="1"/>
          <p:nvPr/>
        </p:nvSpPr>
        <p:spPr>
          <a:xfrm>
            <a:off x="1875182" y="955314"/>
            <a:ext cx="5393635" cy="1107996"/>
          </a:xfrm>
          <a:prstGeom prst="rect">
            <a:avLst/>
          </a:prstGeom>
          <a:noFill/>
        </p:spPr>
        <p:txBody>
          <a:bodyPr wrap="square" rtlCol="0">
            <a:spAutoFit/>
          </a:bodyPr>
          <a:lstStyle/>
          <a:p>
            <a:pPr algn="ctr"/>
            <a:r>
              <a:rPr lang="en-IN" sz="6600" b="1" dirty="0">
                <a:solidFill>
                  <a:srgbClr val="FEC23E"/>
                </a:solidFill>
                <a:latin typeface="Bebas Neue" panose="020B0606020202050201" pitchFamily="34" charset="0"/>
              </a:rPr>
              <a:t>User Module</a:t>
            </a:r>
          </a:p>
        </p:txBody>
      </p:sp>
      <p:pic>
        <p:nvPicPr>
          <p:cNvPr id="5" name="Picture 4" descr="A picture containing clipart&#10;&#10;Description generated with very high confidence">
            <a:extLst>
              <a:ext uri="{FF2B5EF4-FFF2-40B4-BE49-F238E27FC236}">
                <a16:creationId xmlns="" xmlns:a16="http://schemas.microsoft.com/office/drawing/2014/main" id="{786AD205-086F-483E-808D-A365D866A419}"/>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77717" y="129821"/>
            <a:ext cx="869150" cy="400266"/>
          </a:xfrm>
          <a:prstGeom prst="rect">
            <a:avLst/>
          </a:prstGeom>
        </p:spPr>
      </p:pic>
    </p:spTree>
    <p:extLst>
      <p:ext uri="{BB962C8B-B14F-4D97-AF65-F5344CB8AC3E}">
        <p14:creationId xmlns="" xmlns:p14="http://schemas.microsoft.com/office/powerpoint/2010/main" val="938248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4960962" y="1811740"/>
            <a:ext cx="3814549" cy="43706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457200" y="1678"/>
            <a:ext cx="8229600" cy="1143000"/>
          </a:xfrm>
        </p:spPr>
        <p:txBody>
          <a:bodyPr>
            <a:normAutofit/>
          </a:bodyPr>
          <a:lstStyle/>
          <a:p>
            <a:r>
              <a:rPr lang="en-US" sz="3600" b="1" dirty="0"/>
              <a:t>Create Your One Time User Profile Easily</a:t>
            </a:r>
          </a:p>
        </p:txBody>
      </p:sp>
      <p:sp>
        <p:nvSpPr>
          <p:cNvPr id="3" name="Content Placeholder 2"/>
          <p:cNvSpPr>
            <a:spLocks noGrp="1"/>
          </p:cNvSpPr>
          <p:nvPr>
            <p:ph idx="1"/>
          </p:nvPr>
        </p:nvSpPr>
        <p:spPr>
          <a:xfrm>
            <a:off x="5121325" y="2187777"/>
            <a:ext cx="3623481" cy="3885676"/>
          </a:xfrm>
        </p:spPr>
        <p:txBody>
          <a:bodyPr>
            <a:normAutofit lnSpcReduction="10000"/>
          </a:bodyPr>
          <a:lstStyle/>
          <a:p>
            <a:pPr>
              <a:buFont typeface="Wingdings" panose="05000000000000000000" pitchFamily="2" charset="2"/>
              <a:buChar char="ü"/>
            </a:pPr>
            <a:r>
              <a:rPr lang="en-US" sz="1700" dirty="0"/>
              <a:t>Save and Retrieve Search History.</a:t>
            </a:r>
          </a:p>
          <a:p>
            <a:pPr>
              <a:buFont typeface="Wingdings" panose="05000000000000000000" pitchFamily="2" charset="2"/>
              <a:buChar char="ü"/>
            </a:pPr>
            <a:r>
              <a:rPr lang="en-US" sz="1700" dirty="0">
                <a:ea typeface="Yu Gothic UI Semibold" pitchFamily="34" charset="-128"/>
              </a:rPr>
              <a:t>Save / Store your favorite articles in personalized folders.</a:t>
            </a:r>
            <a:endParaRPr lang="en-US" sz="1700" dirty="0"/>
          </a:p>
          <a:p>
            <a:pPr>
              <a:buFont typeface="Wingdings" panose="05000000000000000000" pitchFamily="2" charset="2"/>
              <a:buChar char="ü"/>
            </a:pPr>
            <a:r>
              <a:rPr lang="en-US" sz="1700" dirty="0"/>
              <a:t>Receive Email alerts and/or RSS Feeds.</a:t>
            </a:r>
          </a:p>
          <a:p>
            <a:pPr lvl="1">
              <a:buFont typeface="Wingdings" panose="05000000000000000000" pitchFamily="2" charset="2"/>
              <a:buChar char="ü"/>
            </a:pPr>
            <a:r>
              <a:rPr lang="en-US" sz="1700" dirty="0"/>
              <a:t>Journal alerts</a:t>
            </a:r>
          </a:p>
          <a:p>
            <a:pPr lvl="1">
              <a:buFont typeface="Wingdings" panose="05000000000000000000" pitchFamily="2" charset="2"/>
              <a:buChar char="ü"/>
            </a:pPr>
            <a:r>
              <a:rPr lang="en-US" sz="1700" dirty="0"/>
              <a:t>Subject alerts</a:t>
            </a:r>
          </a:p>
          <a:p>
            <a:pPr>
              <a:buFont typeface="Wingdings" panose="05000000000000000000" pitchFamily="2" charset="2"/>
              <a:buChar char="ü"/>
            </a:pPr>
            <a:r>
              <a:rPr lang="en-US" sz="1700" dirty="0"/>
              <a:t>Create My Favorite Journals.</a:t>
            </a:r>
          </a:p>
          <a:p>
            <a:pPr>
              <a:buFont typeface="Wingdings" panose="05000000000000000000" pitchFamily="2" charset="2"/>
              <a:buChar char="ü"/>
            </a:pPr>
            <a:r>
              <a:rPr lang="en-US" sz="1700" dirty="0"/>
              <a:t>Save your Favorite articles.</a:t>
            </a:r>
          </a:p>
          <a:p>
            <a:pPr>
              <a:buFont typeface="Wingdings" panose="05000000000000000000" pitchFamily="2" charset="2"/>
              <a:buChar char="ü"/>
            </a:pPr>
            <a:r>
              <a:rPr lang="en-US" sz="1700" dirty="0"/>
              <a:t>Share your Favorite articles with your peers.</a:t>
            </a:r>
          </a:p>
          <a:p>
            <a:pPr>
              <a:buFont typeface="Wingdings" panose="05000000000000000000" pitchFamily="2" charset="2"/>
              <a:buChar char="ü"/>
            </a:pPr>
            <a:r>
              <a:rPr lang="en-US" sz="1700" dirty="0"/>
              <a:t>View the articles shared with you.</a:t>
            </a:r>
          </a:p>
          <a:p>
            <a:pPr>
              <a:buFont typeface="Wingdings" panose="05000000000000000000" pitchFamily="2" charset="2"/>
              <a:buChar char="ü"/>
            </a:pPr>
            <a:r>
              <a:rPr lang="en-US" sz="1700" dirty="0"/>
              <a:t>Access J-Gate Bibliographic Content from Anywhere.</a:t>
            </a:r>
          </a:p>
          <a:p>
            <a:pPr marL="0" indent="0">
              <a:buNone/>
            </a:pPr>
            <a:endParaRPr lang="en-US" dirty="0"/>
          </a:p>
        </p:txBody>
      </p:sp>
      <p:pic>
        <p:nvPicPr>
          <p:cNvPr id="5" name="Picture 4"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63774" y="1188060"/>
            <a:ext cx="3862316" cy="2123677"/>
          </a:xfrm>
          <a:prstGeom prst="rect">
            <a:avLst/>
          </a:prstGeom>
        </p:spPr>
      </p:pic>
      <p:sp>
        <p:nvSpPr>
          <p:cNvPr id="6" name="Oval 5"/>
          <p:cNvSpPr/>
          <p:nvPr/>
        </p:nvSpPr>
        <p:spPr>
          <a:xfrm>
            <a:off x="180832" y="2853491"/>
            <a:ext cx="1139589" cy="411652"/>
          </a:xfrm>
          <a:prstGeom prst="ellipse">
            <a:avLst/>
          </a:prstGeom>
          <a:gradFill>
            <a:gsLst>
              <a:gs pos="6400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583141" y="2948351"/>
            <a:ext cx="3275464" cy="2725703"/>
          </a:xfrm>
          <a:prstGeom prst="rect">
            <a:avLst/>
          </a:prstGeom>
        </p:spPr>
      </p:pic>
      <p:sp>
        <p:nvSpPr>
          <p:cNvPr id="8" name="Flowchart: Alternate Process 7"/>
          <p:cNvSpPr/>
          <p:nvPr/>
        </p:nvSpPr>
        <p:spPr>
          <a:xfrm>
            <a:off x="5442045" y="1345009"/>
            <a:ext cx="2852382" cy="623680"/>
          </a:xfrm>
          <a:prstGeom prst="flowChartAlternateProcess">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3200" b="1" dirty="0"/>
              <a:t>BENEFITS</a:t>
            </a:r>
          </a:p>
        </p:txBody>
      </p:sp>
      <p:sp>
        <p:nvSpPr>
          <p:cNvPr id="9" name="Oval 8"/>
          <p:cNvSpPr/>
          <p:nvPr/>
        </p:nvSpPr>
        <p:spPr>
          <a:xfrm>
            <a:off x="3809430" y="5248754"/>
            <a:ext cx="760863" cy="411652"/>
          </a:xfrm>
          <a:prstGeom prst="ellipse">
            <a:avLst/>
          </a:prstGeom>
          <a:gradFill>
            <a:gsLst>
              <a:gs pos="6400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lowchart: Alternate Process 9"/>
          <p:cNvSpPr/>
          <p:nvPr/>
        </p:nvSpPr>
        <p:spPr>
          <a:xfrm>
            <a:off x="295436" y="5936776"/>
            <a:ext cx="4665526" cy="491319"/>
          </a:xfrm>
          <a:prstGeom prst="flowChartAlternateProcess">
            <a:avLst/>
          </a:prstGeom>
          <a:gradFill>
            <a:gsLst>
              <a:gs pos="0">
                <a:schemeClr val="accent6">
                  <a:tint val="50000"/>
                  <a:satMod val="300000"/>
                  <a:alpha val="0"/>
                </a:schemeClr>
              </a:gs>
              <a:gs pos="35000">
                <a:schemeClr val="accent6">
                  <a:tint val="37000"/>
                  <a:satMod val="300000"/>
                </a:schemeClr>
              </a:gs>
              <a:gs pos="100000">
                <a:schemeClr val="accent6">
                  <a:tint val="15000"/>
                  <a:satMod val="350000"/>
                </a:schemeClr>
              </a:gs>
            </a:gsLst>
          </a:gra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chemeClr val="tx1"/>
                </a:solidFill>
              </a:rPr>
              <a:t>Choose Your Own Password for Instant Access</a:t>
            </a:r>
          </a:p>
        </p:txBody>
      </p:sp>
    </p:spTree>
    <p:extLst>
      <p:ext uri="{BB962C8B-B14F-4D97-AF65-F5344CB8AC3E}">
        <p14:creationId xmlns="" xmlns:p14="http://schemas.microsoft.com/office/powerpoint/2010/main" val="3795577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224876"/>
            <a:ext cx="4587717" cy="2727857"/>
          </a:xfrm>
          <a:prstGeom prst="rect">
            <a:avLst/>
          </a:prstGeom>
        </p:spPr>
      </p:pic>
      <p:sp>
        <p:nvSpPr>
          <p:cNvPr id="9" name="TextBox 2"/>
          <p:cNvSpPr txBox="1">
            <a:spLocks noChangeArrowheads="1"/>
          </p:cNvSpPr>
          <p:nvPr/>
        </p:nvSpPr>
        <p:spPr bwMode="auto">
          <a:xfrm>
            <a:off x="4602997" y="1224875"/>
            <a:ext cx="4541003"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eaLnBrk="1" hangingPunct="1"/>
            <a:endParaRPr lang="en-IN" altLang="en-US" b="1" dirty="0">
              <a:solidFill>
                <a:schemeClr val="bg1"/>
              </a:solidFill>
              <a:latin typeface="+mn-lt"/>
            </a:endParaRPr>
          </a:p>
        </p:txBody>
      </p:sp>
      <p:cxnSp>
        <p:nvCxnSpPr>
          <p:cNvPr id="10" name="Straight Connector 9"/>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11" name="Title 1"/>
          <p:cNvSpPr txBox="1">
            <a:spLocks/>
          </p:cNvSpPr>
          <p:nvPr/>
        </p:nvSpPr>
        <p:spPr>
          <a:xfrm>
            <a:off x="380999" y="0"/>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2400" b="1" dirty="0"/>
              <a:t>Register Profile for a Personalised Access to</a:t>
            </a:r>
          </a:p>
          <a:p>
            <a:r>
              <a:rPr lang="en-IN" altLang="en-US" sz="2400" b="1" dirty="0"/>
              <a:t> “My Favourite Journals” and Personalisation Features</a:t>
            </a:r>
          </a:p>
        </p:txBody>
      </p:sp>
      <p:sp>
        <p:nvSpPr>
          <p:cNvPr id="18" name="Content Placeholder 2"/>
          <p:cNvSpPr txBox="1">
            <a:spLocks/>
          </p:cNvSpPr>
          <p:nvPr/>
        </p:nvSpPr>
        <p:spPr>
          <a:xfrm>
            <a:off x="4107051" y="1999289"/>
            <a:ext cx="5036949" cy="4525963"/>
          </a:xfrm>
          <a:prstGeom prst="rect">
            <a:avLst/>
          </a:prstGeom>
        </p:spPr>
        <p:txBody>
          <a:bodyPr anchor="ctr">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spcAft>
                <a:spcPts val="0"/>
              </a:spcAft>
            </a:pPr>
            <a:r>
              <a:rPr lang="en-IN" sz="1800" b="1" dirty="0">
                <a:ea typeface="Calibri" charset="0"/>
                <a:cs typeface="Times New Roman" charset="0"/>
              </a:rPr>
              <a:t>Create and Manage Email &amp; RSS alerts for latest Journal Table of Content.</a:t>
            </a:r>
            <a:endParaRPr lang="en-GB" sz="1800" b="1" dirty="0">
              <a:ea typeface="Calibri" charset="0"/>
              <a:cs typeface="Times New Roman" charset="0"/>
            </a:endParaRPr>
          </a:p>
          <a:p>
            <a:pPr lvl="1">
              <a:spcAft>
                <a:spcPts val="0"/>
              </a:spcAft>
            </a:pPr>
            <a:r>
              <a:rPr lang="en-IN" sz="1800" b="1" dirty="0">
                <a:ea typeface="Calibri" charset="0"/>
                <a:cs typeface="Times New Roman" charset="0"/>
              </a:rPr>
              <a:t>Save / Store your favourite articles in personalised folders for quick and easy reference.</a:t>
            </a:r>
            <a:endParaRPr lang="en-GB" sz="1800" b="1" dirty="0">
              <a:ea typeface="Calibri" charset="0"/>
              <a:cs typeface="Times New Roman" charset="0"/>
            </a:endParaRPr>
          </a:p>
          <a:p>
            <a:pPr lvl="1">
              <a:spcAft>
                <a:spcPts val="0"/>
              </a:spcAft>
            </a:pPr>
            <a:r>
              <a:rPr lang="en-IN" sz="1800" b="1" dirty="0">
                <a:ea typeface="Calibri" charset="0"/>
                <a:cs typeface="Times New Roman" charset="0"/>
              </a:rPr>
              <a:t>Mark Favourite Journals from the Journal Finder page.</a:t>
            </a:r>
            <a:endParaRPr lang="en-GB" sz="1800" b="1" dirty="0">
              <a:ea typeface="Calibri" charset="0"/>
              <a:cs typeface="Times New Roman" charset="0"/>
            </a:endParaRPr>
          </a:p>
          <a:p>
            <a:pPr lvl="1">
              <a:spcAft>
                <a:spcPts val="0"/>
              </a:spcAft>
            </a:pPr>
            <a:r>
              <a:rPr lang="en-IN" sz="1800" b="1" dirty="0">
                <a:ea typeface="Calibri" charset="0"/>
                <a:cs typeface="Times New Roman" charset="0"/>
              </a:rPr>
              <a:t>Share your personalised folders with your fellow researchers / peers for collaboration and knowledge sharing.</a:t>
            </a:r>
            <a:endParaRPr lang="en-GB" sz="1800" b="1" dirty="0">
              <a:ea typeface="Calibri" charset="0"/>
              <a:cs typeface="Times New Roman" charset="0"/>
            </a:endParaRPr>
          </a:p>
          <a:p>
            <a:pPr lvl="1">
              <a:spcAft>
                <a:spcPts val="1000"/>
              </a:spcAft>
            </a:pPr>
            <a:r>
              <a:rPr lang="en-IN" sz="1800" b="1" dirty="0">
                <a:ea typeface="Calibri" charset="0"/>
                <a:cs typeface="Times New Roman" charset="0"/>
              </a:rPr>
              <a:t>Download / e-Mail / Print individual reference, directly from the search result page.</a:t>
            </a:r>
          </a:p>
          <a:p>
            <a:pPr lvl="1">
              <a:spcAft>
                <a:spcPts val="1000"/>
              </a:spcAft>
            </a:pPr>
            <a:r>
              <a:rPr lang="en-IN" altLang="en-US" sz="1800" b="1" dirty="0"/>
              <a:t>Off Campus access to Bibliographic Content of J-Gate.</a:t>
            </a:r>
          </a:p>
          <a:p>
            <a:pPr lvl="1">
              <a:lnSpc>
                <a:spcPct val="115000"/>
              </a:lnSpc>
              <a:spcAft>
                <a:spcPts val="1000"/>
              </a:spcAft>
              <a:buFont typeface="+mj-lt"/>
              <a:buAutoNum type="alphaLcPeriod"/>
            </a:pPr>
            <a:endParaRPr lang="en-GB" sz="1400" dirty="0">
              <a:latin typeface="Calibri" charset="0"/>
              <a:ea typeface="Calibri" charset="0"/>
              <a:cs typeface="Times New Roman" charset="0"/>
            </a:endParaRPr>
          </a:p>
          <a:p>
            <a:endParaRPr lang="en-US" sz="1400" dirty="0"/>
          </a:p>
        </p:txBody>
      </p:sp>
      <p:sp>
        <p:nvSpPr>
          <p:cNvPr id="19" name="TextBox 2"/>
          <p:cNvSpPr txBox="1">
            <a:spLocks noChangeArrowheads="1"/>
          </p:cNvSpPr>
          <p:nvPr/>
        </p:nvSpPr>
        <p:spPr bwMode="auto">
          <a:xfrm>
            <a:off x="4602996" y="5964032"/>
            <a:ext cx="4541003" cy="369332"/>
          </a:xfrm>
          <a:prstGeom prst="rect">
            <a:avLst/>
          </a:prstGeom>
          <a:solidFill>
            <a:srgbClr val="FF6600">
              <a:alpha val="68000"/>
            </a:srgbClr>
          </a:solidFill>
          <a:ln>
            <a:noFill/>
          </a:ln>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eaLnBrk="1" hangingPunct="1"/>
            <a:endParaRPr lang="en-IN" altLang="en-US" b="1" dirty="0">
              <a:solidFill>
                <a:schemeClr val="bg1"/>
              </a:solidFill>
              <a:latin typeface="+mn-lt"/>
            </a:endParaRPr>
          </a:p>
        </p:txBody>
      </p:sp>
      <p:pic>
        <p:nvPicPr>
          <p:cNvPr id="8" name="Picture 7"/>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5280" y="3952733"/>
            <a:ext cx="4587717" cy="2370576"/>
          </a:xfrm>
          <a:prstGeom prst="rect">
            <a:avLst/>
          </a:prstGeom>
        </p:spPr>
      </p:pic>
      <p:sp>
        <p:nvSpPr>
          <p:cNvPr id="2" name="Oval 1"/>
          <p:cNvSpPr/>
          <p:nvPr/>
        </p:nvSpPr>
        <p:spPr>
          <a:xfrm>
            <a:off x="1339054" y="2768177"/>
            <a:ext cx="393671" cy="816170"/>
          </a:xfrm>
          <a:prstGeom prst="ellipse">
            <a:avLst/>
          </a:prstGeom>
          <a:solidFill>
            <a:srgbClr val="FFFF00">
              <a:alpha val="21000"/>
            </a:srgb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2" name="Oval 11"/>
          <p:cNvSpPr/>
          <p:nvPr/>
        </p:nvSpPr>
        <p:spPr>
          <a:xfrm>
            <a:off x="-44717" y="1999289"/>
            <a:ext cx="1055370" cy="1184556"/>
          </a:xfrm>
          <a:prstGeom prst="ellipse">
            <a:avLst/>
          </a:prstGeom>
          <a:solidFill>
            <a:srgbClr val="FFFF00">
              <a:alpha val="21000"/>
            </a:srgb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3" name="Oval 12"/>
          <p:cNvSpPr/>
          <p:nvPr/>
        </p:nvSpPr>
        <p:spPr>
          <a:xfrm>
            <a:off x="1171429" y="5954304"/>
            <a:ext cx="1122592" cy="342966"/>
          </a:xfrm>
          <a:prstGeom prst="ellipse">
            <a:avLst/>
          </a:prstGeom>
          <a:solidFill>
            <a:srgbClr val="FFFF00">
              <a:alpha val="21000"/>
            </a:srgb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Tree>
    <p:extLst>
      <p:ext uri="{BB962C8B-B14F-4D97-AF65-F5344CB8AC3E}">
        <p14:creationId xmlns="" xmlns:p14="http://schemas.microsoft.com/office/powerpoint/2010/main" val="3744155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srcRect l="14254" t="18466" r="15354" b="7182"/>
          <a:stretch/>
        </p:blipFill>
        <p:spPr>
          <a:xfrm>
            <a:off x="-35719" y="1143000"/>
            <a:ext cx="9215437" cy="5696567"/>
          </a:xfrm>
          <a:prstGeom prst="rect">
            <a:avLst/>
          </a:prstGeom>
        </p:spPr>
      </p:pic>
      <p:cxnSp>
        <p:nvCxnSpPr>
          <p:cNvPr id="11" name="Straight Connector 10"/>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195" name="TextBox 2"/>
          <p:cNvSpPr txBox="1">
            <a:spLocks noChangeArrowheads="1"/>
          </p:cNvSpPr>
          <p:nvPr/>
        </p:nvSpPr>
        <p:spPr bwMode="auto">
          <a:xfrm>
            <a:off x="5268132" y="2650331"/>
            <a:ext cx="2078064" cy="369887"/>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Refining  Results</a:t>
            </a:r>
          </a:p>
        </p:txBody>
      </p:sp>
      <p:sp>
        <p:nvSpPr>
          <p:cNvPr id="8196" name="TextBox 2"/>
          <p:cNvSpPr txBox="1">
            <a:spLocks noChangeArrowheads="1"/>
          </p:cNvSpPr>
          <p:nvPr/>
        </p:nvSpPr>
        <p:spPr bwMode="auto">
          <a:xfrm>
            <a:off x="0" y="2737432"/>
            <a:ext cx="2624138"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Filter Search Results</a:t>
            </a:r>
          </a:p>
        </p:txBody>
      </p:sp>
      <p:sp>
        <p:nvSpPr>
          <p:cNvPr id="8197" name="TextBox 2"/>
          <p:cNvSpPr txBox="1">
            <a:spLocks noChangeArrowheads="1"/>
          </p:cNvSpPr>
          <p:nvPr/>
        </p:nvSpPr>
        <p:spPr bwMode="auto">
          <a:xfrm>
            <a:off x="7229906" y="4040288"/>
            <a:ext cx="1898596"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Sorting Options</a:t>
            </a:r>
          </a:p>
        </p:txBody>
      </p:sp>
      <p:sp>
        <p:nvSpPr>
          <p:cNvPr id="8198" name="TextBox 2"/>
          <p:cNvSpPr txBox="1">
            <a:spLocks noChangeArrowheads="1"/>
          </p:cNvSpPr>
          <p:nvPr/>
        </p:nvSpPr>
        <p:spPr bwMode="auto">
          <a:xfrm>
            <a:off x="3974670" y="5085571"/>
            <a:ext cx="4664988" cy="369376"/>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Lateral Searches to Perform New Searches</a:t>
            </a:r>
          </a:p>
        </p:txBody>
      </p:sp>
      <p:cxnSp>
        <p:nvCxnSpPr>
          <p:cNvPr id="9" name="Straight Connector 8"/>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10" name="Title 1"/>
          <p:cNvSpPr txBox="1">
            <a:spLocks/>
          </p:cNvSpPr>
          <p:nvPr/>
        </p:nvSpPr>
        <p:spPr>
          <a:xfrm>
            <a:off x="380999" y="0"/>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IN" altLang="en-US" sz="3200" b="1" dirty="0"/>
              <a:t>Discover Journal Articles Related to Your Research</a:t>
            </a:r>
          </a:p>
        </p:txBody>
      </p:sp>
      <p:sp>
        <p:nvSpPr>
          <p:cNvPr id="12" name="Oval 11"/>
          <p:cNvSpPr/>
          <p:nvPr/>
        </p:nvSpPr>
        <p:spPr>
          <a:xfrm>
            <a:off x="1978989" y="2436809"/>
            <a:ext cx="869739" cy="350927"/>
          </a:xfrm>
          <a:prstGeom prst="ellipse">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4147994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1664111"/>
            <a:ext cx="9144000" cy="4690201"/>
          </a:xfrm>
          <a:prstGeom prst="rect">
            <a:avLst/>
          </a:prstGeom>
        </p:spPr>
      </p:pic>
      <p:sp>
        <p:nvSpPr>
          <p:cNvPr id="9219" name="TextBox 2"/>
          <p:cNvSpPr txBox="1">
            <a:spLocks noChangeArrowheads="1"/>
          </p:cNvSpPr>
          <p:nvPr/>
        </p:nvSpPr>
        <p:spPr bwMode="auto">
          <a:xfrm>
            <a:off x="991892" y="1228364"/>
            <a:ext cx="3285640"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Online Using Full-Text Links</a:t>
            </a:r>
          </a:p>
        </p:txBody>
      </p:sp>
      <p:sp>
        <p:nvSpPr>
          <p:cNvPr id="9220" name="TextBox 2"/>
          <p:cNvSpPr txBox="1">
            <a:spLocks noChangeArrowheads="1"/>
          </p:cNvSpPr>
          <p:nvPr/>
        </p:nvSpPr>
        <p:spPr bwMode="auto">
          <a:xfrm>
            <a:off x="5407616" y="1228364"/>
            <a:ext cx="2868479"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Print Available in Library </a:t>
            </a:r>
          </a:p>
        </p:txBody>
      </p:sp>
      <p:sp>
        <p:nvSpPr>
          <p:cNvPr id="9221" name="TextBox 2"/>
          <p:cNvSpPr txBox="1">
            <a:spLocks noChangeArrowheads="1"/>
          </p:cNvSpPr>
          <p:nvPr/>
        </p:nvSpPr>
        <p:spPr bwMode="auto">
          <a:xfrm>
            <a:off x="4401518" y="6187281"/>
            <a:ext cx="4587498"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Inter Library Loan Using Request Article</a:t>
            </a:r>
          </a:p>
        </p:txBody>
      </p:sp>
      <p:cxnSp>
        <p:nvCxnSpPr>
          <p:cNvPr id="10" name="Straight Connector 9"/>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 name="Title 1"/>
          <p:cNvSpPr txBox="1">
            <a:spLocks/>
          </p:cNvSpPr>
          <p:nvPr/>
        </p:nvSpPr>
        <p:spPr>
          <a:xfrm>
            <a:off x="267991" y="16124"/>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3200" b="1" dirty="0"/>
              <a:t>View Bibliographic Data and Access Full-Text </a:t>
            </a:r>
          </a:p>
        </p:txBody>
      </p:sp>
      <p:sp>
        <p:nvSpPr>
          <p:cNvPr id="3" name="Oval 2"/>
          <p:cNvSpPr/>
          <p:nvPr/>
        </p:nvSpPr>
        <p:spPr>
          <a:xfrm>
            <a:off x="8741046" y="3772810"/>
            <a:ext cx="371958" cy="379814"/>
          </a:xfrm>
          <a:prstGeom prst="ellipse">
            <a:avLst/>
          </a:prstGeom>
          <a:solidFill>
            <a:schemeClr val="accent6">
              <a:alpha val="4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2"/>
          <p:cNvSpPr txBox="1">
            <a:spLocks noChangeArrowheads="1"/>
          </p:cNvSpPr>
          <p:nvPr/>
        </p:nvSpPr>
        <p:spPr bwMode="auto">
          <a:xfrm>
            <a:off x="4815540" y="4533397"/>
            <a:ext cx="1735385"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Request Author</a:t>
            </a:r>
          </a:p>
        </p:txBody>
      </p:sp>
      <p:cxnSp>
        <p:nvCxnSpPr>
          <p:cNvPr id="12" name="Straight Connector 11"/>
          <p:cNvCxnSpPr>
            <a:cxnSpLocks noChangeShapeType="1"/>
          </p:cNvCxnSpPr>
          <p:nvPr/>
        </p:nvCxnSpPr>
        <p:spPr bwMode="auto">
          <a:xfrm>
            <a:off x="0" y="1100136"/>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Tree>
    <p:extLst>
      <p:ext uri="{BB962C8B-B14F-4D97-AF65-F5344CB8AC3E}">
        <p14:creationId xmlns="" xmlns:p14="http://schemas.microsoft.com/office/powerpoint/2010/main" val="501918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2662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485231" y="1131888"/>
            <a:ext cx="4173537" cy="5573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6629" name="Picture 2" descr="logo"/>
          <p:cNvPicPr>
            <a:picLocks noChangeAspect="1" noChangeArrowheads="1"/>
          </p:cNvPicPr>
          <p:nvPr/>
        </p:nvPicPr>
        <p:blipFill>
          <a:blip r:embed="rId3">
            <a:extLst>
              <a:ext uri="{28A0092B-C50C-407E-A947-70E740481C1C}">
                <a14:useLocalDpi xmlns="" xmlns:a14="http://schemas.microsoft.com/office/drawing/2010/main" val="0"/>
              </a:ext>
            </a:extLst>
          </a:blip>
          <a:srcRect t="-2" r="55461" b="28986"/>
          <a:stretch>
            <a:fillRect/>
          </a:stretch>
        </p:blipFill>
        <p:spPr bwMode="auto">
          <a:xfrm>
            <a:off x="7980363" y="6324600"/>
            <a:ext cx="11430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fontScale="90000"/>
          </a:bodyPr>
          <a:lstStyle/>
          <a:p>
            <a:pPr>
              <a:defRPr/>
            </a:pPr>
            <a:r>
              <a:rPr lang="en-IN" sz="3600" b="1" dirty="0"/>
              <a:t>DRM: </a:t>
            </a:r>
            <a:br>
              <a:rPr lang="en-IN" sz="3600" b="1" dirty="0"/>
            </a:br>
            <a:r>
              <a:rPr lang="en-IN" sz="3600" b="1" dirty="0"/>
              <a:t>Watermarking the document shared via DDR.</a:t>
            </a:r>
            <a:r>
              <a:rPr lang="en-IN" dirty="0">
                <a:solidFill>
                  <a:srgbClr val="0000CC"/>
                </a:solidFill>
                <a:latin typeface="Constantia" pitchFamily="18" charset="0"/>
              </a:rPr>
              <a:t/>
            </a:r>
            <a:br>
              <a:rPr lang="en-IN" dirty="0">
                <a:solidFill>
                  <a:srgbClr val="0000CC"/>
                </a:solidFill>
                <a:latin typeface="Constantia" pitchFamily="18" charset="0"/>
              </a:rPr>
            </a:br>
            <a:endParaRPr lang="en-US" dirty="0"/>
          </a:p>
        </p:txBody>
      </p:sp>
    </p:spTree>
    <p:extLst>
      <p:ext uri="{BB962C8B-B14F-4D97-AF65-F5344CB8AC3E}">
        <p14:creationId xmlns="" xmlns:p14="http://schemas.microsoft.com/office/powerpoint/2010/main" val="449833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srcRect l="13869" t="18363" r="14743" b="8756"/>
          <a:stretch/>
        </p:blipFill>
        <p:spPr>
          <a:xfrm>
            <a:off x="1" y="1143000"/>
            <a:ext cx="9144000" cy="5748559"/>
          </a:xfrm>
          <a:prstGeom prst="rect">
            <a:avLst/>
          </a:prstGeom>
        </p:spPr>
      </p:pic>
      <p:cxnSp>
        <p:nvCxnSpPr>
          <p:cNvPr id="10" name="Straight Connector 9"/>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14" name="Title 1"/>
          <p:cNvSpPr txBox="1">
            <a:spLocks/>
          </p:cNvSpPr>
          <p:nvPr/>
        </p:nvSpPr>
        <p:spPr>
          <a:xfrm>
            <a:off x="380999" y="-68240"/>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4000" b="1" dirty="0"/>
              <a:t>Journal Finder</a:t>
            </a:r>
          </a:p>
          <a:p>
            <a:r>
              <a:rPr lang="en-IN" altLang="en-US" sz="2400" b="1" dirty="0"/>
              <a:t>Browse Table of Contents</a:t>
            </a:r>
          </a:p>
        </p:txBody>
      </p:sp>
      <p:sp>
        <p:nvSpPr>
          <p:cNvPr id="4" name="Oval 3"/>
          <p:cNvSpPr/>
          <p:nvPr/>
        </p:nvSpPr>
        <p:spPr>
          <a:xfrm>
            <a:off x="2665709" y="3067509"/>
            <a:ext cx="1363851" cy="499820"/>
          </a:xfrm>
          <a:prstGeom prst="ellipse">
            <a:avLst/>
          </a:prstGeom>
          <a:solidFill>
            <a:srgbClr val="FF66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029560" y="3067509"/>
            <a:ext cx="1518833" cy="499820"/>
          </a:xfrm>
          <a:prstGeom prst="ellipse">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548393" y="3052011"/>
            <a:ext cx="1782305" cy="499820"/>
          </a:xfrm>
          <a:prstGeom prst="ellipse">
            <a:avLst/>
          </a:prstGeom>
          <a:solidFill>
            <a:srgbClr val="00B0F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330698" y="3052011"/>
            <a:ext cx="1518833" cy="499820"/>
          </a:xfrm>
          <a:prstGeom prst="ellipse">
            <a:avLst/>
          </a:prstGeom>
          <a:solidFill>
            <a:srgbClr val="92D05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0" y="2286000"/>
            <a:ext cx="2820692" cy="7516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Browse By </a:t>
            </a:r>
          </a:p>
          <a:p>
            <a:pPr algn="ctr"/>
            <a:r>
              <a:rPr lang="en-US" dirty="0"/>
              <a:t>Category / Subjects</a:t>
            </a:r>
          </a:p>
        </p:txBody>
      </p:sp>
    </p:spTree>
    <p:extLst>
      <p:ext uri="{BB962C8B-B14F-4D97-AF65-F5344CB8AC3E}">
        <p14:creationId xmlns="" xmlns:p14="http://schemas.microsoft.com/office/powerpoint/2010/main" val="474867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flipV="1">
            <a:off x="1" y="465031"/>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621875" y="2836190"/>
            <a:ext cx="6522125" cy="4021810"/>
          </a:xfrm>
          <a:prstGeom prst="rect">
            <a:avLst/>
          </a:prstGeom>
        </p:spPr>
      </p:pic>
      <p:sp>
        <p:nvSpPr>
          <p:cNvPr id="12291" name="TextBox 2"/>
          <p:cNvSpPr txBox="1">
            <a:spLocks noChangeArrowheads="1"/>
          </p:cNvSpPr>
          <p:nvPr/>
        </p:nvSpPr>
        <p:spPr bwMode="auto">
          <a:xfrm>
            <a:off x="0" y="5141244"/>
            <a:ext cx="6886416" cy="369332"/>
          </a:xfrm>
          <a:prstGeom prst="rect">
            <a:avLst/>
          </a:prstGeom>
          <a:solidFill>
            <a:srgbClr val="FF6600">
              <a:alpha val="57000"/>
            </a:srgbClr>
          </a:solidFill>
          <a:ln>
            <a:noFill/>
          </a:ln>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eaLnBrk="1" hangingPunct="1"/>
            <a:r>
              <a:rPr lang="en-IN" altLang="en-US" b="1" dirty="0">
                <a:latin typeface="+mn-lt"/>
              </a:rPr>
              <a:t>Discover Authors related to the research field of the known author</a:t>
            </a:r>
          </a:p>
        </p:txBody>
      </p:sp>
      <p:cxnSp>
        <p:nvCxnSpPr>
          <p:cNvPr id="6" name="Straight Connector 5"/>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7" name="Title 1"/>
          <p:cNvSpPr txBox="1">
            <a:spLocks/>
          </p:cNvSpPr>
          <p:nvPr/>
        </p:nvSpPr>
        <p:spPr>
          <a:xfrm>
            <a:off x="380999" y="0"/>
            <a:ext cx="8608017" cy="968991"/>
          </a:xfrm>
          <a:prstGeom prst="rect">
            <a:avLst/>
          </a:prstGeom>
          <a:extLst>
            <a:ext uri="{909E8E84-426E-40DD-AFC4-6F175D3DCCD1}">
              <a14:hiddenFill xmlns="" xmlns:a14="http://schemas.microsoft.com/office/drawing/2010/main">
                <a:solidFill>
                  <a:schemeClr val="bg1"/>
                </a:solidFill>
              </a14:hiddenFill>
            </a:ext>
          </a:extLst>
        </p:spPr>
        <p:txBody>
          <a:bodyPr anchor="ctr">
            <a:normAutofit fontScale="9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4000" b="1" dirty="0"/>
              <a:t>Author Finder</a:t>
            </a:r>
          </a:p>
          <a:p>
            <a:r>
              <a:rPr lang="en-IN" altLang="en-US" sz="2400" b="1" dirty="0"/>
              <a:t>Read Articles of Your Favourite Author</a:t>
            </a:r>
          </a:p>
        </p:txBody>
      </p:sp>
      <p:pic>
        <p:nvPicPr>
          <p:cNvPr id="3" name="Picture 2"/>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0" y="1189494"/>
            <a:ext cx="4943959" cy="2536421"/>
          </a:xfrm>
          <a:prstGeom prst="rect">
            <a:avLst/>
          </a:prstGeom>
        </p:spPr>
      </p:pic>
      <p:sp>
        <p:nvSpPr>
          <p:cNvPr id="10" name="TextBox 2"/>
          <p:cNvSpPr txBox="1">
            <a:spLocks noChangeArrowheads="1"/>
          </p:cNvSpPr>
          <p:nvPr/>
        </p:nvSpPr>
        <p:spPr bwMode="auto">
          <a:xfrm>
            <a:off x="5067943" y="1744896"/>
            <a:ext cx="3998563" cy="646331"/>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eaLnBrk="1" hangingPunct="1"/>
            <a:r>
              <a:rPr lang="en-IN" altLang="en-US" b="1" dirty="0">
                <a:solidFill>
                  <a:schemeClr val="bg1"/>
                </a:solidFill>
                <a:latin typeface="+mn-lt"/>
              </a:rPr>
              <a:t>Discover Articles citing Names in Different Ways</a:t>
            </a:r>
          </a:p>
        </p:txBody>
      </p:sp>
      <p:sp>
        <p:nvSpPr>
          <p:cNvPr id="12" name="TextBox 2"/>
          <p:cNvSpPr txBox="1">
            <a:spLocks noChangeArrowheads="1"/>
          </p:cNvSpPr>
          <p:nvPr/>
        </p:nvSpPr>
        <p:spPr bwMode="auto">
          <a:xfrm>
            <a:off x="1" y="4704006"/>
            <a:ext cx="3368298"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Discover Co-Authored Articles</a:t>
            </a:r>
          </a:p>
        </p:txBody>
      </p:sp>
    </p:spTree>
    <p:extLst>
      <p:ext uri="{BB962C8B-B14F-4D97-AF65-F5344CB8AC3E}">
        <p14:creationId xmlns="" xmlns:p14="http://schemas.microsoft.com/office/powerpoint/2010/main" val="3486129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rotWithShape="1">
          <a:blip r:embed="rId3">
            <a:extLst>
              <a:ext uri="{28A0092B-C50C-407E-A947-70E740481C1C}">
                <a14:useLocalDpi xmlns="" xmlns:a14="http://schemas.microsoft.com/office/drawing/2010/main" val="0"/>
              </a:ext>
            </a:extLst>
          </a:blip>
          <a:srcRect t="7662"/>
          <a:stretch/>
        </p:blipFill>
        <p:spPr>
          <a:xfrm>
            <a:off x="0" y="1143000"/>
            <a:ext cx="9144000" cy="5729287"/>
          </a:xfrm>
          <a:prstGeom prst="rect">
            <a:avLst/>
          </a:prstGeom>
        </p:spPr>
      </p:pic>
      <p:sp>
        <p:nvSpPr>
          <p:cNvPr id="12291" name="TextBox 2"/>
          <p:cNvSpPr txBox="1">
            <a:spLocks noChangeArrowheads="1"/>
          </p:cNvSpPr>
          <p:nvPr/>
        </p:nvSpPr>
        <p:spPr bwMode="auto">
          <a:xfrm>
            <a:off x="5846575" y="2885206"/>
            <a:ext cx="2259040"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Field Directed Search</a:t>
            </a:r>
          </a:p>
        </p:txBody>
      </p:sp>
      <p:sp>
        <p:nvSpPr>
          <p:cNvPr id="5" name="TextBox 2"/>
          <p:cNvSpPr txBox="1">
            <a:spLocks noChangeArrowheads="1"/>
          </p:cNvSpPr>
          <p:nvPr/>
        </p:nvSpPr>
        <p:spPr bwMode="auto">
          <a:xfrm>
            <a:off x="854049" y="3864972"/>
            <a:ext cx="5128297" cy="369332"/>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Use Boolean Operators to Construct Search Query</a:t>
            </a:r>
          </a:p>
        </p:txBody>
      </p:sp>
      <p:sp>
        <p:nvSpPr>
          <p:cNvPr id="6" name="TextBox 2"/>
          <p:cNvSpPr txBox="1">
            <a:spLocks noChangeArrowheads="1"/>
          </p:cNvSpPr>
          <p:nvPr/>
        </p:nvSpPr>
        <p:spPr bwMode="auto">
          <a:xfrm>
            <a:off x="4963976" y="4713925"/>
            <a:ext cx="4025040" cy="369086"/>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b="1" dirty="0">
                <a:solidFill>
                  <a:schemeClr val="bg1"/>
                </a:solidFill>
                <a:latin typeface="+mn-lt"/>
              </a:rPr>
              <a:t>Pre- Search Limits for Better Relevancy</a:t>
            </a:r>
          </a:p>
        </p:txBody>
      </p:sp>
      <p:cxnSp>
        <p:nvCxnSpPr>
          <p:cNvPr id="8" name="Straight Connector 7"/>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9" name="Title 1"/>
          <p:cNvSpPr txBox="1">
            <a:spLocks/>
          </p:cNvSpPr>
          <p:nvPr/>
        </p:nvSpPr>
        <p:spPr>
          <a:xfrm>
            <a:off x="380999" y="0"/>
            <a:ext cx="8608017" cy="1007691"/>
          </a:xfrm>
          <a:prstGeom prst="rect">
            <a:avLst/>
          </a:prstGeom>
          <a:extLst>
            <a:ext uri="{909E8E84-426E-40DD-AFC4-6F175D3DCCD1}">
              <a14:hiddenFill xmlns="" xmlns:a14="http://schemas.microsoft.com/office/drawing/2010/main">
                <a:solidFill>
                  <a:schemeClr val="bg1"/>
                </a:solidFill>
              </a14:hiddenFill>
            </a:ext>
          </a:extLst>
        </p:spPr>
        <p:txBody>
          <a:bodyPr anchor="ct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4000" b="1" dirty="0"/>
              <a:t>Advanced Search</a:t>
            </a:r>
          </a:p>
          <a:p>
            <a:r>
              <a:rPr lang="en-IN" altLang="en-US" sz="2400" b="1" dirty="0"/>
              <a:t>Advanced Searches For Complex Search Query</a:t>
            </a:r>
          </a:p>
        </p:txBody>
      </p:sp>
      <p:sp>
        <p:nvSpPr>
          <p:cNvPr id="12" name="TextBox 2"/>
          <p:cNvSpPr txBox="1">
            <a:spLocks noChangeArrowheads="1"/>
          </p:cNvSpPr>
          <p:nvPr/>
        </p:nvSpPr>
        <p:spPr bwMode="auto">
          <a:xfrm>
            <a:off x="158698" y="5387051"/>
            <a:ext cx="2851688" cy="400110"/>
          </a:xfrm>
          <a:prstGeom prst="rect">
            <a:avLst/>
          </a:prstGeom>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eaLnBrk="0" fontAlgn="base" hangingPunct="0">
              <a:spcBef>
                <a:spcPct val="0"/>
              </a:spcBef>
              <a:spcAft>
                <a:spcPct val="0"/>
              </a:spcAft>
              <a:defRPr>
                <a:solidFill>
                  <a:schemeClr val="tx1"/>
                </a:solidFill>
                <a:latin typeface="Palatino Linotype" pitchFamily="18" charset="0"/>
              </a:defRPr>
            </a:lvl6pPr>
            <a:lvl7pPr marL="2971800" indent="-228600" eaLnBrk="0" fontAlgn="base" hangingPunct="0">
              <a:spcBef>
                <a:spcPct val="0"/>
              </a:spcBef>
              <a:spcAft>
                <a:spcPct val="0"/>
              </a:spcAft>
              <a:defRPr>
                <a:solidFill>
                  <a:schemeClr val="tx1"/>
                </a:solidFill>
                <a:latin typeface="Palatino Linotype" pitchFamily="18" charset="0"/>
              </a:defRPr>
            </a:lvl7pPr>
            <a:lvl8pPr marL="3429000" indent="-228600" eaLnBrk="0" fontAlgn="base" hangingPunct="0">
              <a:spcBef>
                <a:spcPct val="0"/>
              </a:spcBef>
              <a:spcAft>
                <a:spcPct val="0"/>
              </a:spcAft>
              <a:defRPr>
                <a:solidFill>
                  <a:schemeClr val="tx1"/>
                </a:solidFill>
                <a:latin typeface="Palatino Linotype" pitchFamily="18" charset="0"/>
              </a:defRPr>
            </a:lvl8pPr>
            <a:lvl9pPr marL="3886200" indent="-228600" eaLnBrk="0" fontAlgn="base" hangingPunct="0">
              <a:spcBef>
                <a:spcPct val="0"/>
              </a:spcBef>
              <a:spcAft>
                <a:spcPct val="0"/>
              </a:spcAft>
              <a:defRPr>
                <a:solidFill>
                  <a:schemeClr val="tx1"/>
                </a:solidFill>
                <a:latin typeface="Palatino Linotype" pitchFamily="18" charset="0"/>
              </a:defRPr>
            </a:lvl9pPr>
          </a:lstStyle>
          <a:p>
            <a:pPr algn="ctr" eaLnBrk="1" hangingPunct="1">
              <a:defRPr/>
            </a:pPr>
            <a:r>
              <a:rPr lang="en-IN" sz="2000" b="1" dirty="0">
                <a:solidFill>
                  <a:srgbClr val="FF0000"/>
                </a:solidFill>
                <a:latin typeface="+mn-lt"/>
              </a:rPr>
              <a:t>Singular Plural Searches</a:t>
            </a:r>
          </a:p>
        </p:txBody>
      </p:sp>
      <p:sp>
        <p:nvSpPr>
          <p:cNvPr id="14" name="TextBox 2"/>
          <p:cNvSpPr txBox="1">
            <a:spLocks noChangeArrowheads="1"/>
          </p:cNvSpPr>
          <p:nvPr/>
        </p:nvSpPr>
        <p:spPr bwMode="auto">
          <a:xfrm>
            <a:off x="158698" y="5922470"/>
            <a:ext cx="2851688" cy="400110"/>
          </a:xfrm>
          <a:prstGeom prst="rect">
            <a:avLst/>
          </a:prstGeom>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defRPr>
                <a:solidFill>
                  <a:schemeClr val="tx1"/>
                </a:solidFill>
                <a:latin typeface="Palatino Linotype" pitchFamily="18" charset="0"/>
              </a:defRPr>
            </a:lvl1pPr>
            <a:lvl2pPr marL="742950" indent="-285750" eaLnBrk="0" hangingPunct="0">
              <a:defRPr>
                <a:solidFill>
                  <a:schemeClr val="tx1"/>
                </a:solidFill>
                <a:latin typeface="Palatino Linotype" pitchFamily="18" charset="0"/>
              </a:defRPr>
            </a:lvl2pPr>
            <a:lvl3pPr marL="1143000" indent="-228600" eaLnBrk="0" hangingPunct="0">
              <a:defRPr>
                <a:solidFill>
                  <a:schemeClr val="tx1"/>
                </a:solidFill>
                <a:latin typeface="Palatino Linotype" pitchFamily="18" charset="0"/>
              </a:defRPr>
            </a:lvl3pPr>
            <a:lvl4pPr marL="1600200" indent="-228600" eaLnBrk="0" hangingPunct="0">
              <a:defRPr>
                <a:solidFill>
                  <a:schemeClr val="tx1"/>
                </a:solidFill>
                <a:latin typeface="Palatino Linotype" pitchFamily="18" charset="0"/>
              </a:defRPr>
            </a:lvl4pPr>
            <a:lvl5pPr marL="2057400" indent="-228600" eaLnBrk="0" hangingPunct="0">
              <a:defRPr>
                <a:solidFill>
                  <a:schemeClr val="tx1"/>
                </a:solidFill>
                <a:latin typeface="Palatino Linotype" pitchFamily="18" charset="0"/>
              </a:defRPr>
            </a:lvl5pPr>
            <a:lvl6pPr marL="2514600" indent="-228600" eaLnBrk="0" fontAlgn="base" hangingPunct="0">
              <a:spcBef>
                <a:spcPct val="0"/>
              </a:spcBef>
              <a:spcAft>
                <a:spcPct val="0"/>
              </a:spcAft>
              <a:defRPr>
                <a:solidFill>
                  <a:schemeClr val="tx1"/>
                </a:solidFill>
                <a:latin typeface="Palatino Linotype" pitchFamily="18" charset="0"/>
              </a:defRPr>
            </a:lvl6pPr>
            <a:lvl7pPr marL="2971800" indent="-228600" eaLnBrk="0" fontAlgn="base" hangingPunct="0">
              <a:spcBef>
                <a:spcPct val="0"/>
              </a:spcBef>
              <a:spcAft>
                <a:spcPct val="0"/>
              </a:spcAft>
              <a:defRPr>
                <a:solidFill>
                  <a:schemeClr val="tx1"/>
                </a:solidFill>
                <a:latin typeface="Palatino Linotype" pitchFamily="18" charset="0"/>
              </a:defRPr>
            </a:lvl7pPr>
            <a:lvl8pPr marL="3429000" indent="-228600" eaLnBrk="0" fontAlgn="base" hangingPunct="0">
              <a:spcBef>
                <a:spcPct val="0"/>
              </a:spcBef>
              <a:spcAft>
                <a:spcPct val="0"/>
              </a:spcAft>
              <a:defRPr>
                <a:solidFill>
                  <a:schemeClr val="tx1"/>
                </a:solidFill>
                <a:latin typeface="Palatino Linotype" pitchFamily="18" charset="0"/>
              </a:defRPr>
            </a:lvl8pPr>
            <a:lvl9pPr marL="3886200" indent="-228600" eaLnBrk="0" fontAlgn="base" hangingPunct="0">
              <a:spcBef>
                <a:spcPct val="0"/>
              </a:spcBef>
              <a:spcAft>
                <a:spcPct val="0"/>
              </a:spcAft>
              <a:defRPr>
                <a:solidFill>
                  <a:schemeClr val="tx1"/>
                </a:solidFill>
                <a:latin typeface="Palatino Linotype" pitchFamily="18" charset="0"/>
              </a:defRPr>
            </a:lvl9pPr>
          </a:lstStyle>
          <a:p>
            <a:pPr algn="ctr" eaLnBrk="1" hangingPunct="1"/>
            <a:r>
              <a:rPr lang="en-IN" altLang="en-US" sz="2000" b="1" dirty="0">
                <a:solidFill>
                  <a:srgbClr val="FF0000"/>
                </a:solidFill>
                <a:latin typeface="+mn-lt"/>
              </a:rPr>
              <a:t>Search US/UK Variants</a:t>
            </a:r>
          </a:p>
        </p:txBody>
      </p:sp>
    </p:spTree>
    <p:extLst>
      <p:ext uri="{BB962C8B-B14F-4D97-AF65-F5344CB8AC3E}">
        <p14:creationId xmlns="" xmlns:p14="http://schemas.microsoft.com/office/powerpoint/2010/main" val="744086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052" name="Rectangle 3"/>
          <p:cNvSpPr>
            <a:spLocks noGrp="1" noChangeArrowheads="1"/>
          </p:cNvSpPr>
          <p:nvPr>
            <p:ph idx="1"/>
          </p:nvPr>
        </p:nvSpPr>
        <p:spPr>
          <a:xfrm>
            <a:off x="523068" y="1589484"/>
            <a:ext cx="8097864" cy="1705957"/>
          </a:xfrm>
        </p:spPr>
        <p:txBody>
          <a:bodyPr/>
          <a:lstStyle/>
          <a:p>
            <a:pPr marL="0" indent="0" algn="ctr" eaLnBrk="1" hangingPunct="1">
              <a:buNone/>
            </a:pPr>
            <a:r>
              <a:rPr lang="en-US" altLang="en-US" dirty="0"/>
              <a:t>A student/faculty comes comes up with a topic </a:t>
            </a:r>
          </a:p>
          <a:p>
            <a:pPr algn="ctr">
              <a:buNone/>
            </a:pPr>
            <a:r>
              <a:rPr lang="en-US" altLang="en-US" dirty="0"/>
              <a:t>“</a:t>
            </a:r>
            <a:r>
              <a:rPr lang="en-US" altLang="en-US" b="1" i="1" dirty="0">
                <a:solidFill>
                  <a:srgbClr val="FF0000"/>
                </a:solidFill>
              </a:rPr>
              <a:t>Role of Fertilizer in Growth of Crops</a:t>
            </a:r>
            <a:r>
              <a:rPr lang="en-US" altLang="en-US" dirty="0"/>
              <a:t>”</a:t>
            </a:r>
          </a:p>
        </p:txBody>
      </p:sp>
      <p:cxnSp>
        <p:nvCxnSpPr>
          <p:cNvPr id="5" name="Straight Connector 4"/>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pic>
        <p:nvPicPr>
          <p:cNvPr id="2" name="Picture 1"/>
          <p:cNvPicPr>
            <a:picLocks noChangeAspect="1"/>
          </p:cNvPicPr>
          <p:nvPr/>
        </p:nvPicPr>
        <p:blipFill>
          <a:blip r:embed="rId3">
            <a:alphaModFix amt="77000"/>
            <a:extLst>
              <a:ext uri="{28A0092B-C50C-407E-A947-70E740481C1C}">
                <a14:useLocalDpi xmlns="" xmlns:a14="http://schemas.microsoft.com/office/drawing/2010/main" val="0"/>
              </a:ext>
            </a:extLst>
          </a:blip>
          <a:stretch>
            <a:fillRect/>
          </a:stretch>
        </p:blipFill>
        <p:spPr>
          <a:xfrm>
            <a:off x="0" y="3082230"/>
            <a:ext cx="4370522" cy="3805934"/>
          </a:xfrm>
          <a:prstGeom prst="rect">
            <a:avLst/>
          </a:prstGeom>
          <a:noFill/>
        </p:spPr>
      </p:pic>
      <p:sp>
        <p:nvSpPr>
          <p:cNvPr id="8" name="Rectangle 3"/>
          <p:cNvSpPr txBox="1">
            <a:spLocks noChangeArrowheads="1"/>
          </p:cNvSpPr>
          <p:nvPr/>
        </p:nvSpPr>
        <p:spPr>
          <a:xfrm>
            <a:off x="4386020" y="3082230"/>
            <a:ext cx="4742482" cy="377309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en-US" b="1" dirty="0"/>
              <a:t>How does he/she find relevant articles ?</a:t>
            </a:r>
          </a:p>
          <a:p>
            <a:pPr marL="0" indent="0" algn="ctr">
              <a:buNone/>
            </a:pPr>
            <a:endParaRPr lang="en-US" altLang="en-US" dirty="0"/>
          </a:p>
          <a:p>
            <a:pPr marL="0" indent="0" algn="ctr">
              <a:buNone/>
            </a:pPr>
            <a:r>
              <a:rPr lang="en-US" altLang="en-US" b="1" dirty="0"/>
              <a:t>How do you a keyword search help him/her ?</a:t>
            </a:r>
          </a:p>
        </p:txBody>
      </p:sp>
      <p:sp>
        <p:nvSpPr>
          <p:cNvPr id="9" name="Title 1"/>
          <p:cNvSpPr txBox="1">
            <a:spLocks/>
          </p:cNvSpPr>
          <p:nvPr/>
        </p:nvSpPr>
        <p:spPr>
          <a:xfrm>
            <a:off x="380999" y="0"/>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IN" altLang="en-US" sz="3200" b="1" dirty="0"/>
              <a:t>Constructing a Query to Derive Better Results</a:t>
            </a:r>
          </a:p>
        </p:txBody>
      </p:sp>
    </p:spTree>
    <p:extLst>
      <p:ext uri="{BB962C8B-B14F-4D97-AF65-F5344CB8AC3E}">
        <p14:creationId xmlns="" xmlns:p14="http://schemas.microsoft.com/office/powerpoint/2010/main" val="3749876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076" name="Rectangle 3"/>
          <p:cNvSpPr>
            <a:spLocks noGrp="1" noChangeArrowheads="1"/>
          </p:cNvSpPr>
          <p:nvPr>
            <p:ph idx="1"/>
          </p:nvPr>
        </p:nvSpPr>
        <p:spPr>
          <a:xfrm>
            <a:off x="457199" y="1311275"/>
            <a:ext cx="8299343" cy="554977"/>
          </a:xfrm>
        </p:spPr>
        <p:txBody>
          <a:bodyPr>
            <a:normAutofit/>
          </a:bodyPr>
          <a:lstStyle/>
          <a:p>
            <a:pPr marL="0" indent="0" eaLnBrk="1" hangingPunct="1">
              <a:buNone/>
            </a:pPr>
            <a:r>
              <a:rPr lang="en-US" altLang="en-US" sz="1800" b="1" dirty="0"/>
              <a:t>Think of key words that best describe the topic</a:t>
            </a:r>
          </a:p>
          <a:p>
            <a:pPr eaLnBrk="1" hangingPunct="1">
              <a:buFontTx/>
              <a:buNone/>
            </a:pPr>
            <a:endParaRPr lang="en-US" altLang="en-US" sz="1800" b="1" dirty="0"/>
          </a:p>
        </p:txBody>
      </p:sp>
      <p:sp>
        <p:nvSpPr>
          <p:cNvPr id="3077" name="Rectangle 6"/>
          <p:cNvSpPr>
            <a:spLocks noChangeArrowheads="1"/>
          </p:cNvSpPr>
          <p:nvPr/>
        </p:nvSpPr>
        <p:spPr bwMode="auto">
          <a:xfrm>
            <a:off x="1546225" y="2856854"/>
            <a:ext cx="6665671"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a:spcBef>
                <a:spcPct val="50000"/>
              </a:spcBef>
            </a:pPr>
            <a:r>
              <a:rPr lang="en-GB" altLang="en-US" sz="2800" dirty="0">
                <a:latin typeface="Trebuchet MS" charset="0"/>
              </a:rPr>
              <a:t>Role  </a:t>
            </a:r>
            <a:r>
              <a:rPr lang="en-GB" altLang="en-US" sz="2800" dirty="0">
                <a:solidFill>
                  <a:srgbClr val="FF0000"/>
                </a:solidFill>
                <a:latin typeface="Trebuchet MS" charset="0"/>
              </a:rPr>
              <a:t>of  </a:t>
            </a:r>
            <a:r>
              <a:rPr lang="en-GB" altLang="en-US" sz="2800" dirty="0">
                <a:latin typeface="Trebuchet MS" charset="0"/>
              </a:rPr>
              <a:t>Fertilizer  </a:t>
            </a:r>
            <a:r>
              <a:rPr lang="en-GB" altLang="en-US" sz="2800" dirty="0">
                <a:solidFill>
                  <a:srgbClr val="FF0000"/>
                </a:solidFill>
                <a:latin typeface="Trebuchet MS" charset="0"/>
              </a:rPr>
              <a:t>in</a:t>
            </a:r>
            <a:r>
              <a:rPr lang="en-GB" altLang="en-US" sz="2800" dirty="0">
                <a:latin typeface="Trebuchet MS" charset="0"/>
              </a:rPr>
              <a:t>  Growth  </a:t>
            </a:r>
            <a:r>
              <a:rPr lang="en-GB" altLang="en-US" sz="2800" dirty="0">
                <a:solidFill>
                  <a:srgbClr val="FF0000"/>
                </a:solidFill>
                <a:latin typeface="Trebuchet MS" charset="0"/>
              </a:rPr>
              <a:t>of </a:t>
            </a:r>
            <a:r>
              <a:rPr lang="en-GB" altLang="en-US" sz="2800" dirty="0">
                <a:latin typeface="Trebuchet MS" charset="0"/>
              </a:rPr>
              <a:t> Crops</a:t>
            </a:r>
          </a:p>
        </p:txBody>
      </p:sp>
      <p:sp>
        <p:nvSpPr>
          <p:cNvPr id="3078" name="Oval 7"/>
          <p:cNvSpPr>
            <a:spLocks noChangeArrowheads="1"/>
          </p:cNvSpPr>
          <p:nvPr/>
        </p:nvSpPr>
        <p:spPr bwMode="auto">
          <a:xfrm>
            <a:off x="1511082" y="2856853"/>
            <a:ext cx="914400" cy="570845"/>
          </a:xfrm>
          <a:prstGeom prst="ellipse">
            <a:avLst/>
          </a:prstGeom>
          <a:noFill/>
          <a:ln w="38100">
            <a:solidFill>
              <a:srgbClr val="FF66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eaLnBrk="1" hangingPunct="1"/>
            <a:endParaRPr lang="en-US" altLang="en-US"/>
          </a:p>
        </p:txBody>
      </p:sp>
      <p:sp>
        <p:nvSpPr>
          <p:cNvPr id="3079" name="Oval 8"/>
          <p:cNvSpPr>
            <a:spLocks noChangeArrowheads="1"/>
          </p:cNvSpPr>
          <p:nvPr/>
        </p:nvSpPr>
        <p:spPr bwMode="auto">
          <a:xfrm>
            <a:off x="2951134" y="2810196"/>
            <a:ext cx="1677959" cy="685800"/>
          </a:xfrm>
          <a:prstGeom prst="ellipse">
            <a:avLst/>
          </a:prstGeom>
          <a:noFill/>
          <a:ln w="38100">
            <a:solidFill>
              <a:srgbClr val="FF66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eaLnBrk="1" hangingPunct="1"/>
            <a:endParaRPr lang="en-US" altLang="en-US"/>
          </a:p>
        </p:txBody>
      </p:sp>
      <p:sp>
        <p:nvSpPr>
          <p:cNvPr id="3080" name="Oval 9"/>
          <p:cNvSpPr>
            <a:spLocks noChangeArrowheads="1"/>
          </p:cNvSpPr>
          <p:nvPr/>
        </p:nvSpPr>
        <p:spPr bwMode="auto">
          <a:xfrm>
            <a:off x="7065935" y="2870907"/>
            <a:ext cx="1090489" cy="533400"/>
          </a:xfrm>
          <a:prstGeom prst="ellipse">
            <a:avLst/>
          </a:prstGeom>
          <a:noFill/>
          <a:ln w="38100">
            <a:solidFill>
              <a:srgbClr val="FF66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eaLnBrk="1" hangingPunct="1"/>
            <a:endParaRPr lang="en-US" altLang="en-US"/>
          </a:p>
        </p:txBody>
      </p:sp>
      <p:sp>
        <p:nvSpPr>
          <p:cNvPr id="3087" name="Oval 16"/>
          <p:cNvSpPr>
            <a:spLocks noChangeArrowheads="1"/>
          </p:cNvSpPr>
          <p:nvPr/>
        </p:nvSpPr>
        <p:spPr bwMode="auto">
          <a:xfrm>
            <a:off x="1882397" y="1779409"/>
            <a:ext cx="1635343" cy="602977"/>
          </a:xfrm>
          <a:prstGeom prst="ellipse">
            <a:avLst/>
          </a:prstGeom>
          <a:solidFill>
            <a:srgbClr val="FFFF00"/>
          </a:solidFill>
          <a:ln w="9525">
            <a:solidFill>
              <a:srgbClr val="FF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algn="ctr" eaLnBrk="1" hangingPunct="1">
              <a:spcBef>
                <a:spcPct val="20000"/>
              </a:spcBef>
            </a:pPr>
            <a:r>
              <a:rPr lang="en-US" altLang="en-US" sz="1400" b="1">
                <a:latin typeface="Trebuchet MS" charset="0"/>
                <a:ea typeface="Times New Roman" charset="0"/>
                <a:cs typeface="Times New Roman" charset="0"/>
              </a:rPr>
              <a:t>STOPWORD</a:t>
            </a:r>
          </a:p>
          <a:p>
            <a:pPr algn="ctr" eaLnBrk="1" hangingPunct="1">
              <a:spcBef>
                <a:spcPct val="20000"/>
              </a:spcBef>
            </a:pPr>
            <a:r>
              <a:rPr lang="en-US" altLang="en-US" sz="1400" b="1">
                <a:latin typeface="Trebuchet MS" charset="0"/>
                <a:ea typeface="Times New Roman" charset="0"/>
                <a:cs typeface="Times New Roman" charset="0"/>
              </a:rPr>
              <a:t>insignificant</a:t>
            </a:r>
          </a:p>
        </p:txBody>
      </p:sp>
      <p:cxnSp>
        <p:nvCxnSpPr>
          <p:cNvPr id="19" name="Straight Connector 18"/>
          <p:cNvCxnSpPr>
            <a:cxnSpLocks noChangeShapeType="1"/>
          </p:cNvCxnSpPr>
          <p:nvPr/>
        </p:nvCxnSpPr>
        <p:spPr bwMode="auto">
          <a:xfrm>
            <a:off x="0" y="1143000"/>
            <a:ext cx="9144000" cy="0"/>
          </a:xfrm>
          <a:prstGeom prst="line">
            <a:avLst/>
          </a:prstGeom>
          <a:noFill/>
          <a:ln w="38100">
            <a:solidFill>
              <a:srgbClr val="00B050"/>
            </a:solidFill>
            <a:round/>
            <a:headEnd/>
            <a:tailEnd/>
          </a:ln>
          <a:effectLst>
            <a:outerShdw blurRad="40000" dist="23000" dir="5400000" rotWithShape="0">
              <a:srgbClr val="000000">
                <a:alpha val="34999"/>
              </a:srgbClr>
            </a:outerShdw>
          </a:effectLst>
          <a:extLst>
            <a:ext uri="{909E8E84-426E-40DD-AFC4-6F175D3DCCD1}">
              <a14:hiddenFill xmlns="" xmlns:a14="http://schemas.microsoft.com/office/drawing/2010/main">
                <a:noFill/>
              </a14:hiddenFill>
            </a:ext>
          </a:extLst>
        </p:spPr>
      </p:cxnSp>
      <p:sp>
        <p:nvSpPr>
          <p:cNvPr id="20" name="Title 1"/>
          <p:cNvSpPr txBox="1">
            <a:spLocks/>
          </p:cNvSpPr>
          <p:nvPr/>
        </p:nvSpPr>
        <p:spPr>
          <a:xfrm>
            <a:off x="380999" y="0"/>
            <a:ext cx="8608017" cy="1143000"/>
          </a:xfrm>
          <a:prstGeom prst="rect">
            <a:avLst/>
          </a:prstGeom>
          <a:extLst>
            <a:ext uri="{909E8E84-426E-40DD-AFC4-6F175D3DCCD1}">
              <a14:hiddenFill xmlns="" xmlns:a14="http://schemas.microsoft.com/office/drawing/2010/main">
                <a:solidFill>
                  <a:schemeClr val="bg1"/>
                </a:solidFill>
              </a14:hiddenFill>
            </a:ext>
          </a:extLst>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3200" b="1" dirty="0"/>
              <a:t>Building the Search Keyword/Phrase</a:t>
            </a:r>
            <a:endParaRPr lang="en-IN" altLang="en-US" sz="3200" b="1" dirty="0"/>
          </a:p>
        </p:txBody>
      </p:sp>
      <p:sp>
        <p:nvSpPr>
          <p:cNvPr id="22" name="Oval 9"/>
          <p:cNvSpPr>
            <a:spLocks noChangeArrowheads="1"/>
          </p:cNvSpPr>
          <p:nvPr/>
        </p:nvSpPr>
        <p:spPr bwMode="auto">
          <a:xfrm>
            <a:off x="5145419" y="2865889"/>
            <a:ext cx="1394864" cy="555515"/>
          </a:xfrm>
          <a:prstGeom prst="ellipse">
            <a:avLst/>
          </a:prstGeom>
          <a:noFill/>
          <a:ln w="38100">
            <a:solidFill>
              <a:srgbClr val="FF66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2000">
                <a:solidFill>
                  <a:schemeClr val="tx1"/>
                </a:solidFill>
                <a:latin typeface="Times New Roman" charset="0"/>
              </a:defRPr>
            </a:lvl1pPr>
            <a:lvl2pPr marL="742950" indent="-285750" eaLnBrk="0" hangingPunct="0">
              <a:defRPr sz="2000">
                <a:solidFill>
                  <a:schemeClr val="tx1"/>
                </a:solidFill>
                <a:latin typeface="Times New Roman" charset="0"/>
              </a:defRPr>
            </a:lvl2pPr>
            <a:lvl3pPr marL="1143000" indent="-228600" eaLnBrk="0" hangingPunct="0">
              <a:defRPr sz="2000">
                <a:solidFill>
                  <a:schemeClr val="tx1"/>
                </a:solidFill>
                <a:latin typeface="Times New Roman" charset="0"/>
              </a:defRPr>
            </a:lvl3pPr>
            <a:lvl4pPr marL="1600200" indent="-228600" eaLnBrk="0" hangingPunct="0">
              <a:defRPr sz="2000">
                <a:solidFill>
                  <a:schemeClr val="tx1"/>
                </a:solidFill>
                <a:latin typeface="Times New Roman" charset="0"/>
              </a:defRPr>
            </a:lvl4pPr>
            <a:lvl5pPr marL="2057400" indent="-228600" eaLnBrk="0" hangingPunct="0">
              <a:defRPr sz="2000">
                <a:solidFill>
                  <a:schemeClr val="tx1"/>
                </a:solidFill>
                <a:latin typeface="Times New Roman" charset="0"/>
              </a:defRPr>
            </a:lvl5pPr>
            <a:lvl6pPr marL="2514600" indent="-228600" eaLnBrk="0" fontAlgn="base" hangingPunct="0">
              <a:spcBef>
                <a:spcPct val="0"/>
              </a:spcBef>
              <a:spcAft>
                <a:spcPct val="0"/>
              </a:spcAft>
              <a:defRPr sz="2000">
                <a:solidFill>
                  <a:schemeClr val="tx1"/>
                </a:solidFill>
                <a:latin typeface="Times New Roman" charset="0"/>
              </a:defRPr>
            </a:lvl6pPr>
            <a:lvl7pPr marL="2971800" indent="-228600" eaLnBrk="0" fontAlgn="base" hangingPunct="0">
              <a:spcBef>
                <a:spcPct val="0"/>
              </a:spcBef>
              <a:spcAft>
                <a:spcPct val="0"/>
              </a:spcAft>
              <a:defRPr sz="2000">
                <a:solidFill>
                  <a:schemeClr val="tx1"/>
                </a:solidFill>
                <a:latin typeface="Times New Roman" charset="0"/>
              </a:defRPr>
            </a:lvl7pPr>
            <a:lvl8pPr marL="3429000" indent="-228600" eaLnBrk="0" fontAlgn="base" hangingPunct="0">
              <a:spcBef>
                <a:spcPct val="0"/>
              </a:spcBef>
              <a:spcAft>
                <a:spcPct val="0"/>
              </a:spcAft>
              <a:defRPr sz="2000">
                <a:solidFill>
                  <a:schemeClr val="tx1"/>
                </a:solidFill>
                <a:latin typeface="Times New Roman" charset="0"/>
              </a:defRPr>
            </a:lvl8pPr>
            <a:lvl9pPr marL="3886200" indent="-228600" eaLnBrk="0" fontAlgn="base" hangingPunct="0">
              <a:spcBef>
                <a:spcPct val="0"/>
              </a:spcBef>
              <a:spcAft>
                <a:spcPct val="0"/>
              </a:spcAft>
              <a:defRPr sz="2000">
                <a:solidFill>
                  <a:schemeClr val="tx1"/>
                </a:solidFill>
                <a:latin typeface="Times New Roman" charset="0"/>
              </a:defRPr>
            </a:lvl9pPr>
          </a:lstStyle>
          <a:p>
            <a:pPr eaLnBrk="1" hangingPunct="1"/>
            <a:endParaRPr lang="en-US" altLang="en-US"/>
          </a:p>
        </p:txBody>
      </p:sp>
      <p:cxnSp>
        <p:nvCxnSpPr>
          <p:cNvPr id="4" name="Straight Arrow Connector 3"/>
          <p:cNvCxnSpPr>
            <a:endCxn id="3077" idx="0"/>
          </p:cNvCxnSpPr>
          <p:nvPr/>
        </p:nvCxnSpPr>
        <p:spPr>
          <a:xfrm>
            <a:off x="3502242" y="2165985"/>
            <a:ext cx="1376819" cy="6908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3087" idx="4"/>
          </p:cNvCxnSpPr>
          <p:nvPr/>
        </p:nvCxnSpPr>
        <p:spPr>
          <a:xfrm flipH="1">
            <a:off x="2682498" y="2382386"/>
            <a:ext cx="17571" cy="5698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ectangle 3"/>
          <p:cNvSpPr txBox="1">
            <a:spLocks noChangeArrowheads="1"/>
          </p:cNvSpPr>
          <p:nvPr/>
        </p:nvSpPr>
        <p:spPr>
          <a:xfrm>
            <a:off x="1" y="3934954"/>
            <a:ext cx="9144000" cy="19699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buFont typeface="Wingdings" charset="2"/>
              <a:buChar char="v"/>
            </a:pPr>
            <a:r>
              <a:rPr lang="en-US" sz="1800" b="1" dirty="0"/>
              <a:t>(role) and (fertilizer) and (growth) and (yield) and (quality) and (crops or fruits) : 66</a:t>
            </a:r>
          </a:p>
          <a:p>
            <a:pPr>
              <a:lnSpc>
                <a:spcPct val="150000"/>
              </a:lnSpc>
              <a:buFont typeface="Wingdings" charset="2"/>
              <a:buChar char="v"/>
            </a:pPr>
            <a:r>
              <a:rPr lang="en-US" sz="1800" b="1" dirty="0"/>
              <a:t>(role) and (</a:t>
            </a:r>
            <a:r>
              <a:rPr lang="en-US" sz="1800" b="1" dirty="0" err="1"/>
              <a:t>pgr</a:t>
            </a:r>
            <a:r>
              <a:rPr lang="en-US" sz="1800" b="1" dirty="0"/>
              <a:t> or fertilizer) and (growth) and (yield) and (quality) and (crops or fruits) : 279</a:t>
            </a:r>
          </a:p>
          <a:p>
            <a:pPr>
              <a:lnSpc>
                <a:spcPct val="150000"/>
              </a:lnSpc>
              <a:buFont typeface="Wingdings" charset="2"/>
              <a:buChar char="v"/>
            </a:pPr>
            <a:r>
              <a:rPr lang="en-US" sz="1800" b="1" dirty="0"/>
              <a:t>(role or effect) and (foliar or </a:t>
            </a:r>
            <a:r>
              <a:rPr lang="en-US" sz="1800" b="1" dirty="0" err="1"/>
              <a:t>pgr</a:t>
            </a:r>
            <a:r>
              <a:rPr lang="en-US" sz="1800" b="1" dirty="0"/>
              <a:t> or "plant growth regulator" or </a:t>
            </a:r>
            <a:r>
              <a:rPr lang="en-US" sz="1800" b="1" dirty="0" err="1"/>
              <a:t>fertiliser</a:t>
            </a:r>
            <a:r>
              <a:rPr lang="en-US" sz="1800" b="1" dirty="0"/>
              <a:t> or fertilizer) and (growth or development) and (yield) and (quality) and (plants or crops or fruits): 2094</a:t>
            </a:r>
          </a:p>
        </p:txBody>
      </p:sp>
      <p:sp>
        <p:nvSpPr>
          <p:cNvPr id="34" name="TextBox 2"/>
          <p:cNvSpPr txBox="1">
            <a:spLocks noChangeArrowheads="1"/>
          </p:cNvSpPr>
          <p:nvPr/>
        </p:nvSpPr>
        <p:spPr bwMode="auto">
          <a:xfrm>
            <a:off x="5470902" y="1370215"/>
            <a:ext cx="3285640" cy="800219"/>
          </a:xfrm>
          <a:prstGeom prst="rect">
            <a:avLst/>
          </a:prstGeom>
          <a:solidFill>
            <a:srgbClr val="FF66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Palatino Linotype" charset="0"/>
              </a:defRPr>
            </a:lvl1pPr>
            <a:lvl2pPr marL="742950" indent="-285750" eaLnBrk="0" hangingPunct="0">
              <a:defRPr>
                <a:solidFill>
                  <a:schemeClr val="tx1"/>
                </a:solidFill>
                <a:latin typeface="Palatino Linotype" charset="0"/>
              </a:defRPr>
            </a:lvl2pPr>
            <a:lvl3pPr marL="1143000" indent="-228600" eaLnBrk="0" hangingPunct="0">
              <a:defRPr>
                <a:solidFill>
                  <a:schemeClr val="tx1"/>
                </a:solidFill>
                <a:latin typeface="Palatino Linotype" charset="0"/>
              </a:defRPr>
            </a:lvl3pPr>
            <a:lvl4pPr marL="1600200" indent="-228600" eaLnBrk="0" hangingPunct="0">
              <a:defRPr>
                <a:solidFill>
                  <a:schemeClr val="tx1"/>
                </a:solidFill>
                <a:latin typeface="Palatino Linotype" charset="0"/>
              </a:defRPr>
            </a:lvl4pPr>
            <a:lvl5pPr marL="2057400" indent="-228600" eaLnBrk="0" hangingPunct="0">
              <a:defRPr>
                <a:solidFill>
                  <a:schemeClr val="tx1"/>
                </a:solidFill>
                <a:latin typeface="Palatino Linotype" charset="0"/>
              </a:defRPr>
            </a:lvl5pPr>
            <a:lvl6pPr marL="2514600" indent="-228600" eaLnBrk="0" fontAlgn="base" hangingPunct="0">
              <a:spcBef>
                <a:spcPct val="0"/>
              </a:spcBef>
              <a:spcAft>
                <a:spcPct val="0"/>
              </a:spcAft>
              <a:defRPr>
                <a:solidFill>
                  <a:schemeClr val="tx1"/>
                </a:solidFill>
                <a:latin typeface="Palatino Linotype" charset="0"/>
              </a:defRPr>
            </a:lvl6pPr>
            <a:lvl7pPr marL="2971800" indent="-228600" eaLnBrk="0" fontAlgn="base" hangingPunct="0">
              <a:spcBef>
                <a:spcPct val="0"/>
              </a:spcBef>
              <a:spcAft>
                <a:spcPct val="0"/>
              </a:spcAft>
              <a:defRPr>
                <a:solidFill>
                  <a:schemeClr val="tx1"/>
                </a:solidFill>
                <a:latin typeface="Palatino Linotype" charset="0"/>
              </a:defRPr>
            </a:lvl7pPr>
            <a:lvl8pPr marL="3429000" indent="-228600" eaLnBrk="0" fontAlgn="base" hangingPunct="0">
              <a:spcBef>
                <a:spcPct val="0"/>
              </a:spcBef>
              <a:spcAft>
                <a:spcPct val="0"/>
              </a:spcAft>
              <a:defRPr>
                <a:solidFill>
                  <a:schemeClr val="tx1"/>
                </a:solidFill>
                <a:latin typeface="Palatino Linotype" charset="0"/>
              </a:defRPr>
            </a:lvl8pPr>
            <a:lvl9pPr marL="3886200" indent="-228600" eaLnBrk="0" fontAlgn="base" hangingPunct="0">
              <a:spcBef>
                <a:spcPct val="0"/>
              </a:spcBef>
              <a:spcAft>
                <a:spcPct val="0"/>
              </a:spcAft>
              <a:defRPr>
                <a:solidFill>
                  <a:schemeClr val="tx1"/>
                </a:solidFill>
                <a:latin typeface="Palatino Linotype" charset="0"/>
              </a:defRPr>
            </a:lvl9pPr>
          </a:lstStyle>
          <a:p>
            <a:pPr algn="ctr" eaLnBrk="1" hangingPunct="1"/>
            <a:r>
              <a:rPr lang="en-IN" altLang="en-US" sz="2800" b="1" dirty="0">
                <a:latin typeface="+mn-lt"/>
              </a:rPr>
              <a:t>Boolean</a:t>
            </a:r>
            <a:r>
              <a:rPr lang="en-IN" altLang="en-US" sz="2800" b="1" dirty="0">
                <a:solidFill>
                  <a:schemeClr val="bg1"/>
                </a:solidFill>
                <a:latin typeface="+mn-lt"/>
              </a:rPr>
              <a:t> Operators</a:t>
            </a:r>
          </a:p>
          <a:p>
            <a:pPr algn="ctr" eaLnBrk="1" hangingPunct="1"/>
            <a:r>
              <a:rPr lang="en-IN" altLang="en-US" b="1" dirty="0">
                <a:solidFill>
                  <a:schemeClr val="bg1"/>
                </a:solidFill>
                <a:latin typeface="+mn-lt"/>
              </a:rPr>
              <a:t>AND        OR        NOT</a:t>
            </a:r>
          </a:p>
        </p:txBody>
      </p:sp>
    </p:spTree>
    <p:extLst>
      <p:ext uri="{BB962C8B-B14F-4D97-AF65-F5344CB8AC3E}">
        <p14:creationId xmlns="" xmlns:p14="http://schemas.microsoft.com/office/powerpoint/2010/main" val="2814957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57200" y="988609"/>
            <a:ext cx="8229600" cy="772805"/>
          </a:xfrm>
        </p:spPr>
        <p:txBody>
          <a:bodyPr>
            <a:normAutofit/>
          </a:bodyPr>
          <a:lstStyle/>
          <a:p>
            <a:pPr marL="0" lvl="1" indent="0" algn="ctr">
              <a:buNone/>
            </a:pPr>
            <a:r>
              <a:rPr lang="en-US" sz="2000" b="1" dirty="0">
                <a:ea typeface="Yu Gothic UI Semibold" pitchFamily="34" charset="-128"/>
              </a:rPr>
              <a:t>1.</a:t>
            </a:r>
          </a:p>
          <a:p>
            <a:pPr marL="0" lvl="1" indent="0" algn="ctr">
              <a:buNone/>
            </a:pPr>
            <a:r>
              <a:rPr lang="en-US" sz="2000" b="1" dirty="0">
                <a:ea typeface="Yu Gothic UI Semibold" pitchFamily="34" charset="-128"/>
              </a:rPr>
              <a:t>Create and Manage Email &amp; RSS alerts for latest Journal Table of Content</a:t>
            </a:r>
          </a:p>
          <a:p>
            <a:pPr algn="ctr"/>
            <a:endParaRPr lang="en-US" sz="1600" dirty="0"/>
          </a:p>
        </p:txBody>
      </p:sp>
      <p:sp>
        <p:nvSpPr>
          <p:cNvPr id="4" name="Title 1"/>
          <p:cNvSpPr txBox="1">
            <a:spLocks/>
          </p:cNvSpPr>
          <p:nvPr/>
        </p:nvSpPr>
        <p:spPr>
          <a:xfrm>
            <a:off x="457200" y="-106"/>
            <a:ext cx="8229600"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t>Personalization in J-Gate</a:t>
            </a:r>
          </a:p>
        </p:txBody>
      </p:sp>
      <p:pic>
        <p:nvPicPr>
          <p:cNvPr id="5" name="Picture 4"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82054" y="1761414"/>
            <a:ext cx="7253986" cy="4478225"/>
          </a:xfrm>
          <a:prstGeom prst="rect">
            <a:avLst/>
          </a:prstGeom>
          <a:solidFill>
            <a:srgbClr val="92D050">
              <a:alpha val="94000"/>
            </a:srgbClr>
          </a:solidFill>
        </p:spPr>
      </p:pic>
      <p:sp>
        <p:nvSpPr>
          <p:cNvPr id="10" name="Oval 9"/>
          <p:cNvSpPr/>
          <p:nvPr/>
        </p:nvSpPr>
        <p:spPr>
          <a:xfrm>
            <a:off x="3347097" y="4770936"/>
            <a:ext cx="517840" cy="1071610"/>
          </a:xfrm>
          <a:prstGeom prst="ellipse">
            <a:avLst/>
          </a:prstGeom>
          <a:solidFill>
            <a:srgbClr val="FFC000">
              <a:alpha val="7000"/>
            </a:srgbClr>
          </a:solidFill>
          <a:ln w="38100">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lowchart: Alternate Process 15"/>
          <p:cNvSpPr/>
          <p:nvPr/>
        </p:nvSpPr>
        <p:spPr>
          <a:xfrm>
            <a:off x="2208286" y="3993006"/>
            <a:ext cx="3007056" cy="491319"/>
          </a:xfrm>
          <a:prstGeom prst="flowChartAlternateProcess">
            <a:avLst/>
          </a:prstGeom>
          <a:ln w="31750"/>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solidFill>
                  <a:schemeClr val="tx1"/>
                </a:solidFill>
              </a:rPr>
              <a:t>Click to Set Email / RSS Alert</a:t>
            </a:r>
          </a:p>
        </p:txBody>
      </p:sp>
      <p:pic>
        <p:nvPicPr>
          <p:cNvPr id="23" name="Picture 22"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920896" y="4165881"/>
            <a:ext cx="2564545" cy="1614953"/>
          </a:xfrm>
          <a:prstGeom prst="rect">
            <a:avLst/>
          </a:prstGeom>
          <a:ln>
            <a:noFill/>
          </a:ln>
          <a:effectLst>
            <a:outerShdw blurRad="292100" dist="139700" dir="2700000" algn="tl" rotWithShape="0">
              <a:srgbClr val="333333">
                <a:alpha val="65000"/>
              </a:srgbClr>
            </a:outerShdw>
          </a:effectLst>
        </p:spPr>
      </p:pic>
      <p:cxnSp>
        <p:nvCxnSpPr>
          <p:cNvPr id="29" name="Straight Arrow Connector 28"/>
          <p:cNvCxnSpPr>
            <a:stCxn id="16" idx="2"/>
            <a:endCxn id="30" idx="2"/>
          </p:cNvCxnSpPr>
          <p:nvPr/>
        </p:nvCxnSpPr>
        <p:spPr>
          <a:xfrm>
            <a:off x="3711814" y="4484325"/>
            <a:ext cx="2858524" cy="10359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6570338" y="5271667"/>
            <a:ext cx="721277" cy="497271"/>
          </a:xfrm>
          <a:prstGeom prst="ellipse">
            <a:avLst/>
          </a:prstGeom>
          <a:gradFill>
            <a:gsLst>
              <a:gs pos="64000">
                <a:schemeClr val="accent1">
                  <a:tint val="100000"/>
                  <a:shade val="100000"/>
                  <a:satMod val="130000"/>
                  <a:alpha val="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1" name="Picture 30"/>
          <p:cNvPicPr/>
          <p:nvPr/>
        </p:nvPicPr>
        <p:blipFill>
          <a:blip r:embed="rId4">
            <a:extLst>
              <a:ext uri="{28A0092B-C50C-407E-A947-70E740481C1C}">
                <a14:useLocalDpi xmlns="" xmlns:a14="http://schemas.microsoft.com/office/drawing/2010/main" val="0"/>
              </a:ext>
            </a:extLst>
          </a:blip>
          <a:srcRect/>
          <a:stretch>
            <a:fillRect/>
          </a:stretch>
        </p:blipFill>
        <p:spPr bwMode="auto">
          <a:xfrm>
            <a:off x="3546599" y="4942194"/>
            <a:ext cx="165215" cy="207110"/>
          </a:xfrm>
          <a:prstGeom prst="rect">
            <a:avLst/>
          </a:prstGeom>
          <a:noFill/>
          <a:ln>
            <a:noFill/>
          </a:ln>
        </p:spPr>
      </p:pic>
      <p:pic>
        <p:nvPicPr>
          <p:cNvPr id="32" name="Picture 31"/>
          <p:cNvPicPr/>
          <p:nvPr/>
        </p:nvPicPr>
        <p:blipFill>
          <a:blip r:embed="rId4">
            <a:extLst>
              <a:ext uri="{28A0092B-C50C-407E-A947-70E740481C1C}">
                <a14:useLocalDpi xmlns="" xmlns:a14="http://schemas.microsoft.com/office/drawing/2010/main" val="0"/>
              </a:ext>
            </a:extLst>
          </a:blip>
          <a:srcRect/>
          <a:stretch>
            <a:fillRect/>
          </a:stretch>
        </p:blipFill>
        <p:spPr bwMode="auto">
          <a:xfrm>
            <a:off x="3546599" y="5573724"/>
            <a:ext cx="165215" cy="207110"/>
          </a:xfrm>
          <a:prstGeom prst="rect">
            <a:avLst/>
          </a:prstGeom>
          <a:noFill/>
          <a:ln>
            <a:noFill/>
          </a:ln>
        </p:spPr>
      </p:pic>
      <p:cxnSp>
        <p:nvCxnSpPr>
          <p:cNvPr id="57" name="Straight Arrow Connector 56"/>
          <p:cNvCxnSpPr>
            <a:stCxn id="10" idx="0"/>
            <a:endCxn id="16" idx="2"/>
          </p:cNvCxnSpPr>
          <p:nvPr/>
        </p:nvCxnSpPr>
        <p:spPr>
          <a:xfrm flipV="1">
            <a:off x="3606017" y="4484325"/>
            <a:ext cx="105797" cy="2866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86220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ontent Placeholder 2"/>
          <p:cNvSpPr txBox="1">
            <a:spLocks/>
          </p:cNvSpPr>
          <p:nvPr/>
        </p:nvSpPr>
        <p:spPr>
          <a:xfrm>
            <a:off x="457200" y="231956"/>
            <a:ext cx="8229600" cy="77280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ctr">
              <a:buFont typeface="Arial"/>
              <a:buNone/>
            </a:pPr>
            <a:r>
              <a:rPr lang="en-US" sz="2000" b="1" dirty="0">
                <a:ea typeface="Yu Gothic UI Semibold" pitchFamily="34" charset="-128"/>
              </a:rPr>
              <a:t>2.</a:t>
            </a:r>
          </a:p>
          <a:p>
            <a:pPr marL="457200" lvl="1" indent="0" algn="ctr">
              <a:buNone/>
            </a:pPr>
            <a:r>
              <a:rPr lang="en-US" sz="2000" b="1" dirty="0">
                <a:ea typeface="Yu Gothic UI Semibold" pitchFamily="34" charset="-128"/>
              </a:rPr>
              <a:t>Mark Favorite Journals from the Journal Finder page.</a:t>
            </a:r>
            <a:endParaRPr lang="en-IN" sz="2000" b="1" dirty="0">
              <a:ea typeface="Yu Gothic UI Semibold" pitchFamily="34" charset="-128"/>
            </a:endParaRPr>
          </a:p>
          <a:p>
            <a:pPr algn="ctr"/>
            <a:endParaRPr lang="en-US" sz="1600" dirty="0"/>
          </a:p>
        </p:txBody>
      </p:sp>
      <p:pic>
        <p:nvPicPr>
          <p:cNvPr id="5" name="Picture 4"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45007" y="1267928"/>
            <a:ext cx="7253986" cy="4478225"/>
          </a:xfrm>
          <a:prstGeom prst="rect">
            <a:avLst/>
          </a:prstGeom>
          <a:solidFill>
            <a:srgbClr val="92D050">
              <a:alpha val="94000"/>
            </a:srgbClr>
          </a:solidFill>
        </p:spPr>
      </p:pic>
      <p:sp>
        <p:nvSpPr>
          <p:cNvPr id="6" name="Oval 5"/>
          <p:cNvSpPr/>
          <p:nvPr/>
        </p:nvSpPr>
        <p:spPr>
          <a:xfrm>
            <a:off x="7219085" y="4311210"/>
            <a:ext cx="517840" cy="1071610"/>
          </a:xfrm>
          <a:prstGeom prst="ellipse">
            <a:avLst/>
          </a:prstGeom>
          <a:solidFill>
            <a:srgbClr val="FFC000">
              <a:alpha val="3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5-Point Star 6"/>
          <p:cNvSpPr/>
          <p:nvPr/>
        </p:nvSpPr>
        <p:spPr>
          <a:xfrm>
            <a:off x="7365338" y="4416317"/>
            <a:ext cx="207135" cy="214324"/>
          </a:xfrm>
          <a:prstGeom prst="star5">
            <a:avLst/>
          </a:prstGeom>
          <a:gradFill>
            <a:gsLst>
              <a:gs pos="0">
                <a:srgbClr val="FFC000"/>
              </a:gs>
              <a:gs pos="10000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p:cNvSpPr/>
          <p:nvPr/>
        </p:nvSpPr>
        <p:spPr>
          <a:xfrm>
            <a:off x="7365337" y="5108674"/>
            <a:ext cx="207135" cy="214324"/>
          </a:xfrm>
          <a:prstGeom prst="star5">
            <a:avLst/>
          </a:prstGeom>
          <a:gradFill>
            <a:gsLst>
              <a:gs pos="0">
                <a:srgbClr val="FFC000"/>
              </a:gs>
              <a:gs pos="100000">
                <a:srgbClr val="FFFF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lowchart: Alternate Process 8"/>
          <p:cNvSpPr/>
          <p:nvPr/>
        </p:nvSpPr>
        <p:spPr>
          <a:xfrm>
            <a:off x="4037404" y="4831679"/>
            <a:ext cx="2620370" cy="491319"/>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chemeClr val="tx1"/>
                </a:solidFill>
              </a:rPr>
              <a:t>Select to Mark Favorite</a:t>
            </a:r>
          </a:p>
        </p:txBody>
      </p:sp>
      <p:cxnSp>
        <p:nvCxnSpPr>
          <p:cNvPr id="13" name="Elbow Connector 12"/>
          <p:cNvCxnSpPr>
            <a:stCxn id="6" idx="0"/>
            <a:endCxn id="9" idx="0"/>
          </p:cNvCxnSpPr>
          <p:nvPr/>
        </p:nvCxnSpPr>
        <p:spPr>
          <a:xfrm rot="16200000" flipH="1" flipV="1">
            <a:off x="6152562" y="3506236"/>
            <a:ext cx="520469" cy="2130416"/>
          </a:xfrm>
          <a:prstGeom prst="bentConnector3">
            <a:avLst>
              <a:gd name="adj1" fmla="val -43922"/>
            </a:avLst>
          </a:prstGeom>
          <a:ln w="38100">
            <a:solidFill>
              <a:srgbClr val="FFC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62669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ontent Placeholder 2"/>
          <p:cNvSpPr txBox="1">
            <a:spLocks/>
          </p:cNvSpPr>
          <p:nvPr/>
        </p:nvSpPr>
        <p:spPr>
          <a:xfrm>
            <a:off x="0" y="126078"/>
            <a:ext cx="9144000" cy="7728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ctr">
              <a:buFont typeface="Arial"/>
              <a:buNone/>
            </a:pPr>
            <a:r>
              <a:rPr lang="en-US" sz="2000" b="1" dirty="0">
                <a:ea typeface="Yu Gothic UI Semibold" pitchFamily="34" charset="-128"/>
              </a:rPr>
              <a:t>3.</a:t>
            </a:r>
          </a:p>
          <a:p>
            <a:pPr marL="0" lvl="1" indent="0" algn="ctr">
              <a:buNone/>
            </a:pPr>
            <a:r>
              <a:rPr lang="en-US" sz="1950" b="1" dirty="0">
                <a:ea typeface="Yu Gothic UI Semibold" pitchFamily="34" charset="-128"/>
              </a:rPr>
              <a:t>Save / Store your favorite articles in personalized folders for quick and easy reference </a:t>
            </a:r>
            <a:endParaRPr lang="en-IN" sz="1950" b="1" dirty="0">
              <a:ea typeface="Yu Gothic UI Semibold" pitchFamily="34" charset="-128"/>
            </a:endParaRPr>
          </a:p>
          <a:p>
            <a:pPr marL="0" lvl="1" indent="0" algn="ctr">
              <a:buFont typeface="Arial"/>
              <a:buNone/>
            </a:pPr>
            <a:endParaRPr lang="en-US" sz="2000" b="1" dirty="0">
              <a:ea typeface="Yu Gothic UI Semibold" pitchFamily="34" charset="-128"/>
            </a:endParaRPr>
          </a:p>
          <a:p>
            <a:pPr algn="ctr"/>
            <a:endParaRPr lang="en-US" sz="1800" dirty="0"/>
          </a:p>
        </p:txBody>
      </p:sp>
      <p:pic>
        <p:nvPicPr>
          <p:cNvPr id="8" name="Picture 7"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115684"/>
            <a:ext cx="6300289" cy="3371039"/>
          </a:xfrm>
          <a:prstGeom prst="rect">
            <a:avLst/>
          </a:prstGeom>
          <a:ln>
            <a:noFill/>
          </a:ln>
          <a:effectLst>
            <a:outerShdw blurRad="292100" dist="139700" dir="2700000" algn="tl" rotWithShape="0">
              <a:srgbClr val="333333">
                <a:alpha val="65000"/>
              </a:srgbClr>
            </a:outerShdw>
          </a:effectLst>
        </p:spPr>
      </p:pic>
      <p:sp>
        <p:nvSpPr>
          <p:cNvPr id="9" name="Rectangular Callout 8"/>
          <p:cNvSpPr/>
          <p:nvPr/>
        </p:nvSpPr>
        <p:spPr>
          <a:xfrm rot="5400000">
            <a:off x="2586248" y="2660026"/>
            <a:ext cx="436379" cy="2197643"/>
          </a:xfrm>
          <a:prstGeom prst="wedgeRectCallout">
            <a:avLst>
              <a:gd name="adj1" fmla="val -12403"/>
              <a:gd name="adj2" fmla="val 73583"/>
            </a:avLst>
          </a:prstGeom>
          <a:ln w="41275"/>
        </p:spPr>
        <p:style>
          <a:lnRef idx="2">
            <a:schemeClr val="accent3"/>
          </a:lnRef>
          <a:fillRef idx="1">
            <a:schemeClr val="lt1"/>
          </a:fillRef>
          <a:effectRef idx="0">
            <a:schemeClr val="accent3"/>
          </a:effectRef>
          <a:fontRef idx="minor">
            <a:schemeClr val="dk1"/>
          </a:fontRef>
        </p:style>
        <p:txBody>
          <a:bodyPr vert="vert270" rtlCol="0" anchor="ctr"/>
          <a:lstStyle/>
          <a:p>
            <a:pPr algn="ctr"/>
            <a:r>
              <a:rPr lang="en-US" b="1" dirty="0"/>
              <a:t>Click on Folder Icon</a:t>
            </a:r>
          </a:p>
        </p:txBody>
      </p:sp>
      <p:pic>
        <p:nvPicPr>
          <p:cNvPr id="10" name="Picture 9"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066928" y="3200795"/>
            <a:ext cx="4995184" cy="2722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Flowchart: Alternate Process 10"/>
          <p:cNvSpPr/>
          <p:nvPr/>
        </p:nvSpPr>
        <p:spPr>
          <a:xfrm>
            <a:off x="4816152" y="2998482"/>
            <a:ext cx="2374711" cy="1488241"/>
          </a:xfrm>
          <a:prstGeom prst="flowChartAlternateProcess">
            <a:avLst/>
          </a:prstGeom>
          <a:noFill/>
          <a:ln w="69850">
            <a:solidFill>
              <a:srgbClr val="92D05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cxnSp>
        <p:nvCxnSpPr>
          <p:cNvPr id="19" name="Elbow Connector 18"/>
          <p:cNvCxnSpPr>
            <a:stCxn id="9" idx="1"/>
            <a:endCxn id="11" idx="0"/>
          </p:cNvCxnSpPr>
          <p:nvPr/>
        </p:nvCxnSpPr>
        <p:spPr>
          <a:xfrm rot="5400000" flipH="1" flipV="1">
            <a:off x="4132884" y="1670035"/>
            <a:ext cx="542176" cy="3199071"/>
          </a:xfrm>
          <a:prstGeom prst="bentConnector3">
            <a:avLst>
              <a:gd name="adj1" fmla="val 204589"/>
            </a:avLst>
          </a:prstGeom>
          <a:ln w="53975">
            <a:solidFill>
              <a:srgbClr val="FFC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619827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0" y="1683"/>
            <a:ext cx="5834418" cy="1143000"/>
          </a:xfrm>
        </p:spPr>
        <p:txBody>
          <a:bodyPr>
            <a:normAutofit/>
          </a:bodyPr>
          <a:lstStyle/>
          <a:p>
            <a:r>
              <a:rPr lang="en-US" sz="3600" b="1" dirty="0"/>
              <a:t>To Access Your Saved Folders</a:t>
            </a:r>
          </a:p>
        </p:txBody>
      </p:sp>
      <p:pic>
        <p:nvPicPr>
          <p:cNvPr id="4" name="Picture 3"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1144683"/>
            <a:ext cx="6418079" cy="2895054"/>
          </a:xfrm>
          <a:prstGeom prst="rect">
            <a:avLst/>
          </a:prstGeom>
          <a:ln>
            <a:noFill/>
          </a:ln>
          <a:effectLst>
            <a:outerShdw blurRad="292100" dist="139700" dir="2700000" algn="tl" rotWithShape="0">
              <a:srgbClr val="333333">
                <a:alpha val="65000"/>
              </a:srgbClr>
            </a:outerShdw>
          </a:effectLst>
        </p:spPr>
      </p:pic>
      <p:pic>
        <p:nvPicPr>
          <p:cNvPr id="5" name="Picture 4"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165759" y="3435379"/>
            <a:ext cx="6790089" cy="2686314"/>
          </a:xfrm>
          <a:prstGeom prst="rect">
            <a:avLst/>
          </a:prstGeom>
        </p:spPr>
      </p:pic>
      <p:sp>
        <p:nvSpPr>
          <p:cNvPr id="6" name="Rectangular Callout 5"/>
          <p:cNvSpPr/>
          <p:nvPr/>
        </p:nvSpPr>
        <p:spPr>
          <a:xfrm rot="5400000">
            <a:off x="7515811" y="388396"/>
            <a:ext cx="585295" cy="2070581"/>
          </a:xfrm>
          <a:prstGeom prst="wedgeRectCallout">
            <a:avLst>
              <a:gd name="adj1" fmla="val 2549"/>
              <a:gd name="adj2" fmla="val 111049"/>
            </a:avLst>
          </a:prstGeom>
          <a:ln w="41275"/>
        </p:spPr>
        <p:style>
          <a:lnRef idx="2">
            <a:schemeClr val="accent3"/>
          </a:lnRef>
          <a:fillRef idx="1">
            <a:schemeClr val="lt1"/>
          </a:fillRef>
          <a:effectRef idx="0">
            <a:schemeClr val="accent3"/>
          </a:effectRef>
          <a:fontRef idx="minor">
            <a:schemeClr val="dk1"/>
          </a:fontRef>
        </p:style>
        <p:txBody>
          <a:bodyPr vert="vert270" rtlCol="0" anchor="ctr"/>
          <a:lstStyle/>
          <a:p>
            <a:pPr algn="ctr"/>
            <a:r>
              <a:rPr lang="en-US" b="1" dirty="0"/>
              <a:t>Click on Manage Alerts / Folders</a:t>
            </a:r>
          </a:p>
        </p:txBody>
      </p:sp>
      <p:sp>
        <p:nvSpPr>
          <p:cNvPr id="7" name="Flowchart: Alternate Process 6"/>
          <p:cNvSpPr/>
          <p:nvPr/>
        </p:nvSpPr>
        <p:spPr>
          <a:xfrm>
            <a:off x="1966622" y="3247325"/>
            <a:ext cx="2168650" cy="3044291"/>
          </a:xfrm>
          <a:prstGeom prst="flowChartAlternateProcess">
            <a:avLst/>
          </a:prstGeom>
          <a:noFill/>
          <a:ln w="69850">
            <a:solidFill>
              <a:srgbClr val="92D05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8" name="Oval 7"/>
          <p:cNvSpPr/>
          <p:nvPr/>
        </p:nvSpPr>
        <p:spPr>
          <a:xfrm rot="5400000">
            <a:off x="2686491" y="3532653"/>
            <a:ext cx="736979" cy="1778444"/>
          </a:xfrm>
          <a:prstGeom prst="ellipse">
            <a:avLst/>
          </a:prstGeom>
          <a:solidFill>
            <a:srgbClr val="FFC000">
              <a:alpha val="7000"/>
            </a:srgbClr>
          </a:solidFill>
          <a:ln w="254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726949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5" name="Content Placeholder 4" descr="Screen Clipping"/>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378725" y="1273737"/>
            <a:ext cx="8229600" cy="3732225"/>
          </a:xfrm>
        </p:spPr>
      </p:pic>
      <p:sp>
        <p:nvSpPr>
          <p:cNvPr id="4" name="Content Placeholder 2"/>
          <p:cNvSpPr txBox="1">
            <a:spLocks/>
          </p:cNvSpPr>
          <p:nvPr/>
        </p:nvSpPr>
        <p:spPr>
          <a:xfrm>
            <a:off x="378725" y="-37226"/>
            <a:ext cx="8386549" cy="7728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ctr">
              <a:buFont typeface="Arial"/>
              <a:buNone/>
            </a:pPr>
            <a:r>
              <a:rPr lang="en-US" sz="2000" b="1" dirty="0">
                <a:ea typeface="Yu Gothic UI Semibold" pitchFamily="34" charset="-128"/>
              </a:rPr>
              <a:t>4.</a:t>
            </a:r>
          </a:p>
          <a:p>
            <a:pPr marL="0" lvl="1" indent="0" algn="ctr">
              <a:buNone/>
            </a:pPr>
            <a:r>
              <a:rPr lang="en-US" sz="2000" b="1" dirty="0">
                <a:ea typeface="Yu Gothic UI Semibold" pitchFamily="34" charset="-128"/>
              </a:rPr>
              <a:t>Share your personalized folders with your fellow researchers or peers for collaboration and knowledge sharing.</a:t>
            </a:r>
            <a:endParaRPr lang="en-IN" sz="2000" b="1" dirty="0">
              <a:ea typeface="Yu Gothic UI Semibold" pitchFamily="34" charset="-128"/>
            </a:endParaRPr>
          </a:p>
          <a:p>
            <a:pPr marL="0" lvl="1" indent="0" algn="ctr">
              <a:buNone/>
            </a:pPr>
            <a:r>
              <a:rPr lang="en-US" sz="1800" b="1" dirty="0">
                <a:ea typeface="Yu Gothic UI Semibold" pitchFamily="34" charset="-128"/>
              </a:rPr>
              <a:t> </a:t>
            </a:r>
            <a:endParaRPr lang="en-IN" sz="1800" b="1" dirty="0">
              <a:ea typeface="Yu Gothic UI Semibold" pitchFamily="34" charset="-128"/>
            </a:endParaRPr>
          </a:p>
          <a:p>
            <a:pPr marL="0" lvl="1" indent="0" algn="ctr">
              <a:buFont typeface="Arial"/>
              <a:buNone/>
            </a:pPr>
            <a:endParaRPr lang="en-US" sz="1800" b="1" dirty="0">
              <a:ea typeface="Yu Gothic UI Semibold" pitchFamily="34" charset="-128"/>
            </a:endParaRPr>
          </a:p>
          <a:p>
            <a:pPr algn="ctr"/>
            <a:endParaRPr lang="en-US" sz="1800" dirty="0"/>
          </a:p>
        </p:txBody>
      </p:sp>
      <p:pic>
        <p:nvPicPr>
          <p:cNvPr id="6" name="Picture 5"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551829" y="2744280"/>
            <a:ext cx="3714300" cy="2404246"/>
          </a:xfrm>
          <a:prstGeom prst="rect">
            <a:avLst/>
          </a:prstGeom>
          <a:ln>
            <a:noFill/>
          </a:ln>
          <a:effectLst>
            <a:outerShdw blurRad="292100" dist="139700" dir="2700000" algn="tl" rotWithShape="0">
              <a:srgbClr val="333333">
                <a:alpha val="65000"/>
              </a:srgbClr>
            </a:outerShdw>
          </a:effectLst>
        </p:spPr>
      </p:pic>
      <p:sp>
        <p:nvSpPr>
          <p:cNvPr id="7" name="Flowchart: Alternate Process 6"/>
          <p:cNvSpPr/>
          <p:nvPr/>
        </p:nvSpPr>
        <p:spPr>
          <a:xfrm>
            <a:off x="931459" y="5291090"/>
            <a:ext cx="2620370" cy="491319"/>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b="1" dirty="0">
                <a:solidFill>
                  <a:schemeClr val="tx1"/>
                </a:solidFill>
              </a:rPr>
              <a:t>Click Here to Manage Folder</a:t>
            </a:r>
          </a:p>
        </p:txBody>
      </p:sp>
      <p:sp>
        <p:nvSpPr>
          <p:cNvPr id="8" name="Oval 7"/>
          <p:cNvSpPr/>
          <p:nvPr/>
        </p:nvSpPr>
        <p:spPr>
          <a:xfrm rot="5400000">
            <a:off x="2009633" y="3621366"/>
            <a:ext cx="464023" cy="536498"/>
          </a:xfrm>
          <a:prstGeom prst="ellipse">
            <a:avLst/>
          </a:prstGeom>
          <a:solidFill>
            <a:srgbClr val="FFC000">
              <a:alpha val="7000"/>
            </a:srgbClr>
          </a:solidFill>
          <a:ln w="6032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Arrow Connector 19"/>
          <p:cNvCxnSpPr>
            <a:stCxn id="7" idx="0"/>
            <a:endCxn id="8" idx="6"/>
          </p:cNvCxnSpPr>
          <p:nvPr/>
        </p:nvCxnSpPr>
        <p:spPr>
          <a:xfrm flipV="1">
            <a:off x="2241644" y="4121627"/>
            <a:ext cx="1" cy="1169463"/>
          </a:xfrm>
          <a:prstGeom prst="straightConnector1">
            <a:avLst/>
          </a:prstGeom>
          <a:ln w="50800">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Elbow Connector 21"/>
          <p:cNvCxnSpPr>
            <a:stCxn id="8" idx="2"/>
            <a:endCxn id="6" idx="0"/>
          </p:cNvCxnSpPr>
          <p:nvPr/>
        </p:nvCxnSpPr>
        <p:spPr>
          <a:xfrm rot="5400000" flipH="1" flipV="1">
            <a:off x="3368650" y="1617275"/>
            <a:ext cx="913324" cy="3167334"/>
          </a:xfrm>
          <a:prstGeom prst="bentConnector3">
            <a:avLst>
              <a:gd name="adj1" fmla="val 125029"/>
            </a:avLst>
          </a:prstGeom>
          <a:ln w="50800">
            <a:solidFill>
              <a:srgbClr val="FFC000"/>
            </a:solidFill>
            <a:tailEnd type="triangle"/>
          </a:ln>
        </p:spPr>
        <p:style>
          <a:lnRef idx="2">
            <a:schemeClr val="accent1"/>
          </a:lnRef>
          <a:fillRef idx="0">
            <a:schemeClr val="accent1"/>
          </a:fillRef>
          <a:effectRef idx="1">
            <a:schemeClr val="accent1"/>
          </a:effectRef>
          <a:fontRef idx="minor">
            <a:schemeClr val="tx1"/>
          </a:fontRef>
        </p:style>
      </p:cxnSp>
      <p:pic>
        <p:nvPicPr>
          <p:cNvPr id="25" name="Picture 24" descr="Screen Clipping"/>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965569" y="4127636"/>
            <a:ext cx="1943317" cy="2491433"/>
          </a:xfrm>
          <a:prstGeom prst="rect">
            <a:avLst/>
          </a:prstGeom>
        </p:spPr>
      </p:pic>
      <p:sp>
        <p:nvSpPr>
          <p:cNvPr id="26" name="Flowchart: Alternate Process 25"/>
          <p:cNvSpPr/>
          <p:nvPr/>
        </p:nvSpPr>
        <p:spPr>
          <a:xfrm>
            <a:off x="6771014" y="3944202"/>
            <a:ext cx="2277450" cy="2828089"/>
          </a:xfrm>
          <a:prstGeom prst="flowChartAlternateProcess">
            <a:avLst/>
          </a:prstGeom>
          <a:noFill/>
          <a:ln w="69850">
            <a:solidFill>
              <a:srgbClr val="92D05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7" name="Oval 26"/>
          <p:cNvSpPr/>
          <p:nvPr/>
        </p:nvSpPr>
        <p:spPr>
          <a:xfrm rot="5400000">
            <a:off x="7586038" y="4702697"/>
            <a:ext cx="736979" cy="1778444"/>
          </a:xfrm>
          <a:prstGeom prst="ellipse">
            <a:avLst/>
          </a:prstGeom>
          <a:solidFill>
            <a:srgbClr val="FFC000">
              <a:alpha val="7000"/>
            </a:srgbClr>
          </a:solidFill>
          <a:ln w="25400">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lowchart: Alternate Process 28"/>
          <p:cNvSpPr/>
          <p:nvPr/>
        </p:nvSpPr>
        <p:spPr>
          <a:xfrm>
            <a:off x="3552356" y="3073409"/>
            <a:ext cx="485107" cy="255066"/>
          </a:xfrm>
          <a:prstGeom prst="flowChartAlternateProcess">
            <a:avLst/>
          </a:prstGeom>
          <a:solidFill>
            <a:schemeClr val="lt1">
              <a:alpha val="0"/>
            </a:schemeClr>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lowchart: Alternate Process 29"/>
          <p:cNvSpPr/>
          <p:nvPr/>
        </p:nvSpPr>
        <p:spPr>
          <a:xfrm>
            <a:off x="4127838" y="3075681"/>
            <a:ext cx="485107" cy="255066"/>
          </a:xfrm>
          <a:prstGeom prst="flowChartAlternateProcess">
            <a:avLst/>
          </a:prstGeom>
          <a:solidFill>
            <a:schemeClr val="lt1">
              <a:alpha val="0"/>
            </a:schemeClr>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lowchart: Alternate Process 30"/>
          <p:cNvSpPr/>
          <p:nvPr/>
        </p:nvSpPr>
        <p:spPr>
          <a:xfrm>
            <a:off x="4701038" y="3075681"/>
            <a:ext cx="485107" cy="255066"/>
          </a:xfrm>
          <a:prstGeom prst="flowChartAlternateProcess">
            <a:avLst/>
          </a:prstGeom>
          <a:solidFill>
            <a:schemeClr val="lt1">
              <a:alpha val="0"/>
            </a:schemeClr>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lowchart: Alternate Process 31"/>
          <p:cNvSpPr/>
          <p:nvPr/>
        </p:nvSpPr>
        <p:spPr>
          <a:xfrm>
            <a:off x="5274246" y="3089329"/>
            <a:ext cx="485107" cy="255066"/>
          </a:xfrm>
          <a:prstGeom prst="flowChartAlternateProcess">
            <a:avLst/>
          </a:prstGeom>
          <a:solidFill>
            <a:schemeClr val="lt1">
              <a:alpha val="0"/>
            </a:schemeClr>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256011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ontent Placeholder 2"/>
          <p:cNvSpPr txBox="1">
            <a:spLocks/>
          </p:cNvSpPr>
          <p:nvPr/>
        </p:nvSpPr>
        <p:spPr>
          <a:xfrm>
            <a:off x="378725" y="88236"/>
            <a:ext cx="8386549" cy="7728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ctr">
              <a:buFont typeface="Arial"/>
              <a:buNone/>
            </a:pPr>
            <a:r>
              <a:rPr lang="en-US" sz="2000" b="1" dirty="0">
                <a:ea typeface="Yu Gothic UI Semibold" pitchFamily="34" charset="-128"/>
              </a:rPr>
              <a:t>5.</a:t>
            </a:r>
          </a:p>
          <a:p>
            <a:pPr marL="0" lvl="1" indent="0" algn="ctr">
              <a:buNone/>
            </a:pPr>
            <a:r>
              <a:rPr lang="en-US" sz="1800" b="1" dirty="0">
                <a:ea typeface="Yu Gothic UI Semibold" pitchFamily="34" charset="-128"/>
              </a:rPr>
              <a:t>Download / e-mail / print individual reference, directly from the search result page.</a:t>
            </a:r>
            <a:endParaRPr lang="en-IN" sz="1800" b="1" dirty="0">
              <a:ea typeface="Yu Gothic UI Semibold" pitchFamily="34" charset="-128"/>
            </a:endParaRPr>
          </a:p>
          <a:p>
            <a:pPr marL="0" lvl="1" indent="0" algn="ctr">
              <a:buFont typeface="Arial"/>
              <a:buNone/>
            </a:pPr>
            <a:endParaRPr lang="en-US" sz="1800" b="1" dirty="0">
              <a:ea typeface="Yu Gothic UI Semibold" pitchFamily="34" charset="-128"/>
            </a:endParaRPr>
          </a:p>
          <a:p>
            <a:pPr algn="ctr"/>
            <a:endParaRPr lang="en-US" sz="1800" dirty="0"/>
          </a:p>
        </p:txBody>
      </p:sp>
      <p:pic>
        <p:nvPicPr>
          <p:cNvPr id="6" name="Picture 5"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78725" y="1088625"/>
            <a:ext cx="6099535" cy="3938233"/>
          </a:xfrm>
          <a:prstGeom prst="rect">
            <a:avLst/>
          </a:prstGeom>
        </p:spPr>
      </p:pic>
      <p:sp>
        <p:nvSpPr>
          <p:cNvPr id="7" name="Flowchart: Alternate Process 6"/>
          <p:cNvSpPr/>
          <p:nvPr/>
        </p:nvSpPr>
        <p:spPr>
          <a:xfrm>
            <a:off x="2021594" y="4698671"/>
            <a:ext cx="1144687" cy="397980"/>
          </a:xfrm>
          <a:prstGeom prst="flowChartAlternateProcess">
            <a:avLst/>
          </a:prstGeom>
          <a:noFill/>
          <a:ln w="69850">
            <a:solidFill>
              <a:srgbClr val="FFC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8" name="Flowchart: Alternate Process 7"/>
          <p:cNvSpPr/>
          <p:nvPr/>
        </p:nvSpPr>
        <p:spPr>
          <a:xfrm>
            <a:off x="3857890" y="5181978"/>
            <a:ext cx="4726552" cy="932219"/>
          </a:xfrm>
          <a:prstGeom prst="flowChartAlternateProcess">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solidFill>
                  <a:schemeClr val="tx1"/>
                </a:solidFill>
              </a:rPr>
              <a:t>Selecting Individual Articles and Navigating to “View Marked Results” is Not Required.</a:t>
            </a:r>
          </a:p>
        </p:txBody>
      </p:sp>
    </p:spTree>
    <p:extLst>
      <p:ext uri="{BB962C8B-B14F-4D97-AF65-F5344CB8AC3E}">
        <p14:creationId xmlns="" xmlns:p14="http://schemas.microsoft.com/office/powerpoint/2010/main" val="3398939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0" y="477875"/>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4" name="Content Placeholder 2"/>
          <p:cNvSpPr txBox="1">
            <a:spLocks/>
          </p:cNvSpPr>
          <p:nvPr/>
        </p:nvSpPr>
        <p:spPr>
          <a:xfrm>
            <a:off x="140677" y="215804"/>
            <a:ext cx="8526123" cy="7728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ctr">
              <a:buFont typeface="Arial"/>
              <a:buNone/>
            </a:pPr>
            <a:r>
              <a:rPr lang="en-US" sz="1800" b="1" dirty="0">
                <a:ea typeface="Yu Gothic UI Semibold" pitchFamily="34" charset="-128"/>
              </a:rPr>
              <a:t>6.</a:t>
            </a:r>
          </a:p>
          <a:p>
            <a:pPr marL="457200" lvl="1" indent="0" algn="ctr">
              <a:buNone/>
            </a:pPr>
            <a:r>
              <a:rPr lang="en-US" sz="2000" b="1" dirty="0">
                <a:ea typeface="Yu Gothic UI Semibold" pitchFamily="34" charset="-128"/>
              </a:rPr>
              <a:t>Create and manage new article alert for the saved searches (RSS &amp; Email).</a:t>
            </a:r>
          </a:p>
          <a:p>
            <a:pPr marL="0" lvl="1" indent="0" algn="ctr">
              <a:buFont typeface="Arial"/>
              <a:buNone/>
            </a:pPr>
            <a:endParaRPr lang="en-US" sz="2000" b="1" dirty="0">
              <a:ea typeface="Yu Gothic UI Semibold" pitchFamily="34" charset="-128"/>
            </a:endParaRPr>
          </a:p>
          <a:p>
            <a:pPr algn="ctr"/>
            <a:endParaRPr lang="en-US" sz="1800" dirty="0"/>
          </a:p>
        </p:txBody>
      </p:sp>
      <p:pic>
        <p:nvPicPr>
          <p:cNvPr id="5" name="Picture 4" descr="Screen Clippi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93676" y="1331069"/>
            <a:ext cx="7961384" cy="4223568"/>
          </a:xfrm>
          <a:prstGeom prst="rect">
            <a:avLst/>
          </a:prstGeom>
        </p:spPr>
      </p:pic>
      <p:sp>
        <p:nvSpPr>
          <p:cNvPr id="6" name="Oval 5"/>
          <p:cNvSpPr/>
          <p:nvPr/>
        </p:nvSpPr>
        <p:spPr>
          <a:xfrm rot="5400000">
            <a:off x="7240692" y="3691004"/>
            <a:ext cx="496675" cy="549787"/>
          </a:xfrm>
          <a:prstGeom prst="ellipse">
            <a:avLst/>
          </a:prstGeom>
          <a:solidFill>
            <a:srgbClr val="FFC000">
              <a:alpha val="7000"/>
            </a:srgbClr>
          </a:solidFill>
          <a:ln w="6032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p:cNvCxnSpPr>
            <a:stCxn id="6" idx="4"/>
          </p:cNvCxnSpPr>
          <p:nvPr/>
        </p:nvCxnSpPr>
        <p:spPr>
          <a:xfrm flipH="1">
            <a:off x="5884752" y="3965898"/>
            <a:ext cx="1329384" cy="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276829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16042" y="461833"/>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25604"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8567" r="5333"/>
          <a:stretch/>
        </p:blipFill>
        <p:spPr bwMode="auto">
          <a:xfrm>
            <a:off x="5694948" y="2307484"/>
            <a:ext cx="2518968" cy="25867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5605" name="Picture 2" descr="logo"/>
          <p:cNvPicPr>
            <a:picLocks noChangeAspect="1" noChangeArrowheads="1"/>
          </p:cNvPicPr>
          <p:nvPr/>
        </p:nvPicPr>
        <p:blipFill>
          <a:blip r:embed="rId3">
            <a:extLst>
              <a:ext uri="{28A0092B-C50C-407E-A947-70E740481C1C}">
                <a14:useLocalDpi xmlns="" xmlns:a14="http://schemas.microsoft.com/office/drawing/2010/main" val="0"/>
              </a:ext>
            </a:extLst>
          </a:blip>
          <a:srcRect t="-2" r="55461" b="28986"/>
          <a:stretch>
            <a:fillRect/>
          </a:stretch>
        </p:blipFill>
        <p:spPr bwMode="auto">
          <a:xfrm>
            <a:off x="7980363" y="6324600"/>
            <a:ext cx="1143000"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Content Placeholder 2"/>
          <p:cNvSpPr txBox="1">
            <a:spLocks/>
          </p:cNvSpPr>
          <p:nvPr/>
        </p:nvSpPr>
        <p:spPr>
          <a:xfrm>
            <a:off x="192506" y="104316"/>
            <a:ext cx="8731670" cy="7728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lgn="ctr">
              <a:buFont typeface="Arial"/>
              <a:buNone/>
            </a:pPr>
            <a:r>
              <a:rPr lang="en-US" sz="1800" b="1" dirty="0">
                <a:ea typeface="Yu Gothic UI Semibold" pitchFamily="34" charset="-128"/>
              </a:rPr>
              <a:t>7.</a:t>
            </a:r>
          </a:p>
          <a:p>
            <a:pPr marL="0" indent="0" algn="ctr">
              <a:buNone/>
              <a:defRPr/>
            </a:pPr>
            <a:r>
              <a:rPr lang="en-US" sz="2000" b="1" dirty="0">
                <a:ea typeface="Yu Gothic UI Semibold" pitchFamily="34" charset="-128"/>
              </a:rPr>
              <a:t>Display of </a:t>
            </a:r>
            <a:r>
              <a:rPr lang="en-US" sz="2000" b="1" dirty="0" err="1">
                <a:ea typeface="Yu Gothic UI Semibold" pitchFamily="34" charset="-128"/>
              </a:rPr>
              <a:t>Scimago</a:t>
            </a:r>
            <a:r>
              <a:rPr lang="en-US" sz="2000" b="1" dirty="0">
                <a:ea typeface="Yu Gothic UI Semibold" pitchFamily="34" charset="-128"/>
              </a:rPr>
              <a:t> Journal Ranking Citations, H-Index and NAAS Rating</a:t>
            </a:r>
          </a:p>
          <a:p>
            <a:pPr algn="ctr"/>
            <a:endParaRPr lang="en-US" sz="1800" dirty="0"/>
          </a:p>
        </p:txBody>
      </p:sp>
      <p:pic>
        <p:nvPicPr>
          <p:cNvPr id="2" name="Picture 1"/>
          <p:cNvPicPr>
            <a:picLocks noChangeAspect="1"/>
          </p:cNvPicPr>
          <p:nvPr/>
        </p:nvPicPr>
        <p:blipFill rotWithShape="1">
          <a:blip r:embed="rId4"/>
          <a:srcRect l="34588" t="12336" r="15478" b="5208"/>
          <a:stretch/>
        </p:blipFill>
        <p:spPr>
          <a:xfrm>
            <a:off x="497306" y="1478549"/>
            <a:ext cx="4572000" cy="4244623"/>
          </a:xfrm>
          <a:prstGeom prst="rect">
            <a:avLst/>
          </a:prstGeom>
        </p:spPr>
      </p:pic>
    </p:spTree>
    <p:extLst>
      <p:ext uri="{BB962C8B-B14F-4D97-AF65-F5344CB8AC3E}">
        <p14:creationId xmlns="" xmlns:p14="http://schemas.microsoft.com/office/powerpoint/2010/main" val="735535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generated with very high confidence">
            <a:extLst>
              <a:ext uri="{FF2B5EF4-FFF2-40B4-BE49-F238E27FC236}">
                <a16:creationId xmlns="" xmlns:a16="http://schemas.microsoft.com/office/drawing/2014/main" id="{E7F2C2A8-73BA-4753-8BE0-DCF5ECFBC7BC}"/>
              </a:ext>
            </a:extLst>
          </p:cNvPr>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4" name="Rectangle 3">
            <a:extLst>
              <a:ext uri="{FF2B5EF4-FFF2-40B4-BE49-F238E27FC236}">
                <a16:creationId xmlns="" xmlns:a16="http://schemas.microsoft.com/office/drawing/2014/main" id="{266FBA9D-83B7-4794-8498-DC36DBC4D4E8}"/>
              </a:ext>
            </a:extLst>
          </p:cNvPr>
          <p:cNvSpPr/>
          <p:nvPr/>
        </p:nvSpPr>
        <p:spPr>
          <a:xfrm>
            <a:off x="636098" y="783949"/>
            <a:ext cx="7871792" cy="5592851"/>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2" name="Rectangle 1">
            <a:extLst>
              <a:ext uri="{FF2B5EF4-FFF2-40B4-BE49-F238E27FC236}">
                <a16:creationId xmlns="" xmlns:a16="http://schemas.microsoft.com/office/drawing/2014/main" id="{96C4A982-7128-487A-9204-9DA292800FEA}"/>
              </a:ext>
            </a:extLst>
          </p:cNvPr>
          <p:cNvSpPr/>
          <p:nvPr/>
        </p:nvSpPr>
        <p:spPr>
          <a:xfrm>
            <a:off x="934272" y="1324978"/>
            <a:ext cx="7275443" cy="1107996"/>
          </a:xfrm>
          <a:prstGeom prst="rect">
            <a:avLst/>
          </a:prstGeom>
        </p:spPr>
        <p:txBody>
          <a:bodyPr wrap="square">
            <a:spAutoFit/>
          </a:bodyPr>
          <a:lstStyle/>
          <a:p>
            <a:pPr algn="ctr"/>
            <a:r>
              <a:rPr lang="en-IN" sz="6600" b="1" dirty="0">
                <a:solidFill>
                  <a:srgbClr val="FEC23E"/>
                </a:solidFill>
                <a:latin typeface="Bebas Neue" panose="020B0606020202050201" pitchFamily="34" charset="0"/>
              </a:rPr>
              <a:t>About Informatics</a:t>
            </a:r>
          </a:p>
        </p:txBody>
      </p:sp>
      <p:sp>
        <p:nvSpPr>
          <p:cNvPr id="5" name="Rectangle 4">
            <a:extLst>
              <a:ext uri="{FF2B5EF4-FFF2-40B4-BE49-F238E27FC236}">
                <a16:creationId xmlns="" xmlns:a16="http://schemas.microsoft.com/office/drawing/2014/main" id="{ECA97D3E-32E6-4D46-8106-CD186A2630BF}"/>
              </a:ext>
            </a:extLst>
          </p:cNvPr>
          <p:cNvSpPr/>
          <p:nvPr/>
        </p:nvSpPr>
        <p:spPr>
          <a:xfrm>
            <a:off x="438971" y="2810835"/>
            <a:ext cx="8507896" cy="3170099"/>
          </a:xfrm>
          <a:prstGeom prst="rect">
            <a:avLst/>
          </a:prstGeom>
        </p:spPr>
        <p:txBody>
          <a:bodyPr wrap="square">
            <a:spAutoFit/>
          </a:bodyPr>
          <a:lstStyle/>
          <a:p>
            <a:pPr algn="ctr"/>
            <a:r>
              <a:rPr lang="en-IN" sz="2000" dirty="0">
                <a:solidFill>
                  <a:schemeClr val="bg1"/>
                </a:solidFill>
                <a:latin typeface="Century Gothic" panose="020B0502020202020204" pitchFamily="34" charset="0"/>
              </a:rPr>
              <a:t>Incorporated in 1980, Informatics is an early pioneer </a:t>
            </a:r>
          </a:p>
          <a:p>
            <a:pPr algn="ctr"/>
            <a:r>
              <a:rPr lang="en-IN" sz="2000" dirty="0">
                <a:solidFill>
                  <a:schemeClr val="bg1"/>
                </a:solidFill>
                <a:latin typeface="Century Gothic" panose="020B0502020202020204" pitchFamily="34" charset="0"/>
              </a:rPr>
              <a:t>in the business of e-Information in India. Built on nearly </a:t>
            </a:r>
          </a:p>
          <a:p>
            <a:pPr algn="ctr"/>
            <a:r>
              <a:rPr lang="en-IN" sz="2000" dirty="0">
                <a:solidFill>
                  <a:schemeClr val="bg1"/>
                </a:solidFill>
                <a:latin typeface="Century Gothic" panose="020B0502020202020204" pitchFamily="34" charset="0"/>
              </a:rPr>
              <a:t>4 decades of trust , driven by excellence, we pride </a:t>
            </a:r>
          </a:p>
          <a:p>
            <a:pPr algn="ctr"/>
            <a:r>
              <a:rPr lang="en-IN" sz="2000" dirty="0">
                <a:solidFill>
                  <a:schemeClr val="bg1"/>
                </a:solidFill>
                <a:latin typeface="Century Gothic" panose="020B0502020202020204" pitchFamily="34" charset="0"/>
              </a:rPr>
              <a:t>ourselves on providing a passage to knowledge and </a:t>
            </a:r>
          </a:p>
          <a:p>
            <a:pPr algn="ctr"/>
            <a:r>
              <a:rPr lang="en-IN" sz="2000" dirty="0">
                <a:solidFill>
                  <a:schemeClr val="bg1"/>
                </a:solidFill>
                <a:latin typeface="Century Gothic" panose="020B0502020202020204" pitchFamily="34" charset="0"/>
              </a:rPr>
              <a:t>a one stop solution for e-information worldwide. </a:t>
            </a:r>
          </a:p>
          <a:p>
            <a:pPr algn="ctr"/>
            <a:r>
              <a:rPr lang="en-IN" sz="2000" dirty="0">
                <a:solidFill>
                  <a:schemeClr val="bg1"/>
                </a:solidFill>
                <a:latin typeface="Century Gothic" panose="020B0502020202020204" pitchFamily="34" charset="0"/>
              </a:rPr>
              <a:t/>
            </a:r>
            <a:br>
              <a:rPr lang="en-IN" sz="2000" dirty="0">
                <a:solidFill>
                  <a:schemeClr val="bg1"/>
                </a:solidFill>
                <a:latin typeface="Century Gothic" panose="020B0502020202020204" pitchFamily="34" charset="0"/>
              </a:rPr>
            </a:br>
            <a:endParaRPr lang="en-IN" sz="2000" dirty="0">
              <a:solidFill>
                <a:schemeClr val="bg1"/>
              </a:solidFill>
              <a:latin typeface="Century Gothic" panose="020B0502020202020204" pitchFamily="34" charset="0"/>
            </a:endParaRPr>
          </a:p>
          <a:p>
            <a:pPr algn="ctr"/>
            <a:endParaRPr lang="en-IN" sz="2000" dirty="0">
              <a:solidFill>
                <a:schemeClr val="bg1"/>
              </a:solidFill>
              <a:latin typeface="Century Gothic" panose="020B0502020202020204" pitchFamily="34" charset="0"/>
            </a:endParaRPr>
          </a:p>
          <a:p>
            <a:pPr algn="ctr"/>
            <a:endParaRPr lang="en-IN" sz="2000" dirty="0">
              <a:solidFill>
                <a:schemeClr val="bg1"/>
              </a:solidFill>
              <a:latin typeface="Century Gothic" panose="020B0502020202020204" pitchFamily="34" charset="0"/>
            </a:endParaRPr>
          </a:p>
          <a:p>
            <a:pPr lvl="0" algn="ctr"/>
            <a:endParaRPr lang="en-US" sz="2000" dirty="0">
              <a:solidFill>
                <a:schemeClr val="bg1"/>
              </a:solidFill>
              <a:latin typeface="Century Gothic" panose="020B0502020202020204" pitchFamily="34" charset="0"/>
            </a:endParaRPr>
          </a:p>
        </p:txBody>
      </p:sp>
      <p:pic>
        <p:nvPicPr>
          <p:cNvPr id="8" name="Picture 7" descr="A picture containing clipart&#10;&#10;Description generated with very high confidence">
            <a:extLst>
              <a:ext uri="{FF2B5EF4-FFF2-40B4-BE49-F238E27FC236}">
                <a16:creationId xmlns="" xmlns:a16="http://schemas.microsoft.com/office/drawing/2014/main" id="{68245D18-80FC-49EA-A89E-9FE3228D8ECE}"/>
              </a:ext>
            </a:extLst>
          </p:cNvPr>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77717" y="129821"/>
            <a:ext cx="869150" cy="400266"/>
          </a:xfrm>
          <a:prstGeom prst="rect">
            <a:avLst/>
          </a:prstGeom>
        </p:spPr>
      </p:pic>
      <p:pic>
        <p:nvPicPr>
          <p:cNvPr id="7" name="Picture 6" descr="A picture containing object, thing, clock&#10;&#10;Description generated with very high confidence">
            <a:extLst>
              <a:ext uri="{FF2B5EF4-FFF2-40B4-BE49-F238E27FC236}">
                <a16:creationId xmlns="" xmlns:a16="http://schemas.microsoft.com/office/drawing/2014/main" id="{69E73643-9A32-404A-9F4D-BC0FE0BC7F6B}"/>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3048000" y="4921956"/>
            <a:ext cx="3003962" cy="643706"/>
          </a:xfrm>
          <a:prstGeom prst="rect">
            <a:avLst/>
          </a:prstGeom>
        </p:spPr>
      </p:pic>
    </p:spTree>
    <p:extLst>
      <p:ext uri="{BB962C8B-B14F-4D97-AF65-F5344CB8AC3E}">
        <p14:creationId xmlns="" xmlns:p14="http://schemas.microsoft.com/office/powerpoint/2010/main" val="18311363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p:cNvCxnSpPr/>
          <p:nvPr/>
        </p:nvCxnSpPr>
        <p:spPr>
          <a:xfrm flipV="1">
            <a:off x="-16042" y="461833"/>
            <a:ext cx="9144000" cy="25688"/>
          </a:xfrm>
          <a:prstGeom prst="line">
            <a:avLst/>
          </a:prstGeom>
          <a:ln w="1016000">
            <a:solidFill>
              <a:srgbClr val="FFC00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 xmlns:a16="http://schemas.microsoft.com/office/drawing/2014/main" id="{D9A2F0EF-8EE1-47A7-8839-42A70946BE3B}"/>
              </a:ext>
            </a:extLst>
          </p:cNvPr>
          <p:cNvSpPr/>
          <p:nvPr/>
        </p:nvSpPr>
        <p:spPr>
          <a:xfrm>
            <a:off x="0" y="3161626"/>
            <a:ext cx="9144000" cy="603550"/>
          </a:xfrm>
          <a:prstGeom prst="rect">
            <a:avLst/>
          </a:prstGeom>
          <a:solidFill>
            <a:srgbClr val="FEC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Rectangle 1">
            <a:extLst>
              <a:ext uri="{FF2B5EF4-FFF2-40B4-BE49-F238E27FC236}">
                <a16:creationId xmlns="" xmlns:a16="http://schemas.microsoft.com/office/drawing/2014/main" id="{1A4F533F-C3F3-45C5-B87B-7C6C830F5644}"/>
              </a:ext>
            </a:extLst>
          </p:cNvPr>
          <p:cNvSpPr/>
          <p:nvPr/>
        </p:nvSpPr>
        <p:spPr>
          <a:xfrm>
            <a:off x="934278" y="30023"/>
            <a:ext cx="7275443" cy="923330"/>
          </a:xfrm>
          <a:prstGeom prst="rect">
            <a:avLst/>
          </a:prstGeom>
        </p:spPr>
        <p:txBody>
          <a:bodyPr wrap="square">
            <a:spAutoFit/>
          </a:bodyPr>
          <a:lstStyle/>
          <a:p>
            <a:pPr algn="ctr"/>
            <a:r>
              <a:rPr lang="en-IN" sz="5400" b="1" dirty="0">
                <a:solidFill>
                  <a:srgbClr val="333F50"/>
                </a:solidFill>
                <a:latin typeface="Bebas Neue" panose="020B0606020202050201" pitchFamily="34" charset="0"/>
              </a:rPr>
              <a:t>Products of Informatics</a:t>
            </a:r>
          </a:p>
        </p:txBody>
      </p:sp>
      <p:sp>
        <p:nvSpPr>
          <p:cNvPr id="8" name="Text Placeholder 4">
            <a:extLst>
              <a:ext uri="{FF2B5EF4-FFF2-40B4-BE49-F238E27FC236}">
                <a16:creationId xmlns="" xmlns:a16="http://schemas.microsoft.com/office/drawing/2014/main" id="{4D34C7C6-FBFF-4580-81DC-9366921503DD}"/>
              </a:ext>
            </a:extLst>
          </p:cNvPr>
          <p:cNvSpPr txBox="1">
            <a:spLocks/>
          </p:cNvSpPr>
          <p:nvPr/>
        </p:nvSpPr>
        <p:spPr>
          <a:xfrm>
            <a:off x="2550318" y="3248690"/>
            <a:ext cx="4041775" cy="639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232346"/>
                </a:solidFill>
                <a:latin typeface="Century Gothic" panose="020B0502020202020204" pitchFamily="34" charset="0"/>
              </a:rPr>
              <a:t>Publishing Services:</a:t>
            </a:r>
          </a:p>
        </p:txBody>
      </p:sp>
      <p:pic>
        <p:nvPicPr>
          <p:cNvPr id="9" name="Picture 34" descr="Logo ver6">
            <a:hlinkClick r:id="rId2"/>
            <a:extLst>
              <a:ext uri="{FF2B5EF4-FFF2-40B4-BE49-F238E27FC236}">
                <a16:creationId xmlns="" xmlns:a16="http://schemas.microsoft.com/office/drawing/2014/main" id="{8995337C-F09D-4781-8345-A6BE891140FA}"/>
              </a:ext>
            </a:extLst>
          </p:cNvPr>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8177" y="1430619"/>
            <a:ext cx="1490425" cy="624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14" descr="header">
            <a:hlinkClick r:id="rId4"/>
            <a:extLst>
              <a:ext uri="{FF2B5EF4-FFF2-40B4-BE49-F238E27FC236}">
                <a16:creationId xmlns="" xmlns:a16="http://schemas.microsoft.com/office/drawing/2014/main" id="{9E2E6F9D-F48A-4D35-AA35-1B92955CA6D0}"/>
              </a:ext>
            </a:extLst>
          </p:cNvPr>
          <p:cNvPicPr>
            <a:picLocks noChangeAspect="1" noChangeArrowheads="1"/>
          </p:cNvPicPr>
          <p:nvPr/>
        </p:nvPicPr>
        <p:blipFill>
          <a:blip r:embed="rId5">
            <a:extLst>
              <a:ext uri="{28A0092B-C50C-407E-A947-70E740481C1C}">
                <a14:useLocalDpi xmlns="" xmlns:a14="http://schemas.microsoft.com/office/drawing/2010/main" val="0"/>
              </a:ext>
            </a:extLst>
          </a:blip>
          <a:srcRect l="28143" t="24873" r="23953" b="18039"/>
          <a:stretch>
            <a:fillRect/>
          </a:stretch>
        </p:blipFill>
        <p:spPr bwMode="auto">
          <a:xfrm>
            <a:off x="2562810" y="1638515"/>
            <a:ext cx="1568340" cy="290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4" descr="EzProxy">
            <a:extLst>
              <a:ext uri="{FF2B5EF4-FFF2-40B4-BE49-F238E27FC236}">
                <a16:creationId xmlns="" xmlns:a16="http://schemas.microsoft.com/office/drawing/2014/main" id="{2A3BD97B-8644-4C64-A6B3-C29EF8C2DE94}"/>
              </a:ext>
            </a:extLst>
          </p:cNvPr>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2562810" y="2488699"/>
            <a:ext cx="1568340" cy="450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 xmlns:a16="http://schemas.microsoft.com/office/drawing/2014/main" id="{106B7B21-7E7A-4952-B2EA-A7E66A366376}"/>
              </a:ext>
            </a:extLst>
          </p:cNvPr>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4921189" y="1544184"/>
            <a:ext cx="1568340" cy="407301"/>
          </a:xfrm>
          <a:prstGeom prst="rect">
            <a:avLst/>
          </a:prstGeom>
        </p:spPr>
      </p:pic>
      <p:pic>
        <p:nvPicPr>
          <p:cNvPr id="13" name="Content Placeholder 3">
            <a:extLst>
              <a:ext uri="{FF2B5EF4-FFF2-40B4-BE49-F238E27FC236}">
                <a16:creationId xmlns="" xmlns:a16="http://schemas.microsoft.com/office/drawing/2014/main" id="{E7B07824-DE49-45D0-995D-C98DF3FAEF96}"/>
              </a:ext>
            </a:extLst>
          </p:cNvPr>
          <p:cNvPicPr>
            <a:picLocks noChangeAspect="1"/>
          </p:cNvPicPr>
          <p:nvPr/>
        </p:nvPicPr>
        <p:blipFill>
          <a:blip r:embed="rId8">
            <a:extLst>
              <a:ext uri="{28A0092B-C50C-407E-A947-70E740481C1C}">
                <a14:useLocalDpi xmlns="" xmlns:a14="http://schemas.microsoft.com/office/drawing/2010/main" val="0"/>
              </a:ext>
            </a:extLst>
          </a:blip>
          <a:stretch>
            <a:fillRect/>
          </a:stretch>
        </p:blipFill>
        <p:spPr>
          <a:xfrm>
            <a:off x="4921189" y="2482318"/>
            <a:ext cx="1568340" cy="436353"/>
          </a:xfrm>
          <a:prstGeom prst="rect">
            <a:avLst/>
          </a:prstGeom>
        </p:spPr>
      </p:pic>
      <p:pic>
        <p:nvPicPr>
          <p:cNvPr id="14" name="Picture 13">
            <a:extLst>
              <a:ext uri="{FF2B5EF4-FFF2-40B4-BE49-F238E27FC236}">
                <a16:creationId xmlns="" xmlns:a16="http://schemas.microsoft.com/office/drawing/2014/main" id="{7E25040C-23AC-421B-93CD-04CD9E20DF0C}"/>
              </a:ext>
            </a:extLst>
          </p:cNvPr>
          <p:cNvPicPr>
            <a:picLocks noChangeAspect="1"/>
          </p:cNvPicPr>
          <p:nvPr/>
        </p:nvPicPr>
        <p:blipFill>
          <a:blip r:embed="rId9"/>
          <a:stretch>
            <a:fillRect/>
          </a:stretch>
        </p:blipFill>
        <p:spPr>
          <a:xfrm>
            <a:off x="325303" y="2289193"/>
            <a:ext cx="1484204" cy="702523"/>
          </a:xfrm>
          <a:prstGeom prst="rect">
            <a:avLst/>
          </a:prstGeom>
        </p:spPr>
      </p:pic>
      <p:sp>
        <p:nvSpPr>
          <p:cNvPr id="16" name="TextBox 15">
            <a:extLst>
              <a:ext uri="{FF2B5EF4-FFF2-40B4-BE49-F238E27FC236}">
                <a16:creationId xmlns="" xmlns:a16="http://schemas.microsoft.com/office/drawing/2014/main" id="{C080E778-4E97-4BD8-9C3A-BB34B0606F0C}"/>
              </a:ext>
            </a:extLst>
          </p:cNvPr>
          <p:cNvSpPr txBox="1">
            <a:spLocks noChangeArrowheads="1"/>
          </p:cNvSpPr>
          <p:nvPr/>
        </p:nvSpPr>
        <p:spPr bwMode="auto">
          <a:xfrm>
            <a:off x="5406854" y="5050721"/>
            <a:ext cx="2165350" cy="615950"/>
          </a:xfrm>
          <a:prstGeom prst="rect">
            <a:avLst/>
          </a:prstGeom>
          <a:solidFill>
            <a:srgbClr val="F0CF42"/>
          </a:solidFill>
          <a:ln>
            <a:noFill/>
          </a:ln>
          <a:effectLst>
            <a:outerShdw blurRad="63500" dist="27940" dir="5400000" algn="ctr" rotWithShape="0">
              <a:srgbClr val="000000">
                <a:alpha val="31999"/>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r>
              <a:rPr lang="en-US" altLang="en-US" sz="3400" b="1" dirty="0">
                <a:solidFill>
                  <a:schemeClr val="bg1"/>
                </a:solidFill>
                <a:effectLst>
                  <a:outerShdw blurRad="38100" dist="38100" dir="2700000" algn="tl">
                    <a:srgbClr val="000000"/>
                  </a:outerShdw>
                </a:effectLst>
              </a:rPr>
              <a:t>OJMS</a:t>
            </a:r>
            <a:endParaRPr lang="en-IN" altLang="en-US" sz="3400" b="1" dirty="0">
              <a:solidFill>
                <a:schemeClr val="bg1"/>
              </a:solidFill>
              <a:effectLst>
                <a:outerShdw blurRad="38100" dist="38100" dir="2700000" algn="tl">
                  <a:srgbClr val="000000"/>
                </a:outerShdw>
              </a:effectLst>
            </a:endParaRPr>
          </a:p>
        </p:txBody>
      </p:sp>
      <p:sp>
        <p:nvSpPr>
          <p:cNvPr id="17" name="TextBox 16">
            <a:extLst>
              <a:ext uri="{FF2B5EF4-FFF2-40B4-BE49-F238E27FC236}">
                <a16:creationId xmlns="" xmlns:a16="http://schemas.microsoft.com/office/drawing/2014/main" id="{537BE409-169F-4A5C-8CBB-953BA0C9226F}"/>
              </a:ext>
            </a:extLst>
          </p:cNvPr>
          <p:cNvSpPr txBox="1"/>
          <p:nvPr/>
        </p:nvSpPr>
        <p:spPr>
          <a:xfrm>
            <a:off x="1528328" y="4073816"/>
            <a:ext cx="2801985" cy="646331"/>
          </a:xfrm>
          <a:prstGeom prst="rect">
            <a:avLst/>
          </a:prstGeom>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eaLnBrk="1" hangingPunct="1">
              <a:defRPr/>
            </a:pPr>
            <a:r>
              <a:rPr lang="en-US" sz="3600" b="1" dirty="0">
                <a:solidFill>
                  <a:schemeClr val="bg1"/>
                </a:solidFill>
                <a:effectLst>
                  <a:outerShdw blurRad="38100" dist="38100" dir="2700000" algn="tl">
                    <a:srgbClr val="000000">
                      <a:alpha val="43137"/>
                    </a:srgbClr>
                  </a:outerShdw>
                </a:effectLst>
                <a:ea typeface="+mn-ea"/>
              </a:rPr>
              <a:t>Digitization</a:t>
            </a:r>
            <a:endParaRPr lang="en-IN" sz="3600" b="1" dirty="0">
              <a:solidFill>
                <a:schemeClr val="bg1"/>
              </a:solidFill>
              <a:effectLst>
                <a:outerShdw blurRad="38100" dist="38100" dir="2700000" algn="tl">
                  <a:srgbClr val="000000">
                    <a:alpha val="43137"/>
                  </a:srgbClr>
                </a:outerShdw>
              </a:effectLst>
              <a:ea typeface="+mn-ea"/>
            </a:endParaRPr>
          </a:p>
        </p:txBody>
      </p:sp>
      <p:pic>
        <p:nvPicPr>
          <p:cNvPr id="18" name="Picture 6" descr="dspace">
            <a:extLst>
              <a:ext uri="{FF2B5EF4-FFF2-40B4-BE49-F238E27FC236}">
                <a16:creationId xmlns="" xmlns:a16="http://schemas.microsoft.com/office/drawing/2014/main" id="{322F0E4B-E88D-4D14-A448-336963D0858B}"/>
              </a:ext>
            </a:extLst>
          </p:cNvPr>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5994466" y="3939620"/>
            <a:ext cx="967299" cy="846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 xmlns:a16="http://schemas.microsoft.com/office/drawing/2014/main" id="{24425D9B-4016-47A2-AA9D-99DAA32F227C}"/>
              </a:ext>
            </a:extLst>
          </p:cNvPr>
          <p:cNvPicPr>
            <a:picLocks noChangeAspect="1"/>
          </p:cNvPicPr>
          <p:nvPr/>
        </p:nvPicPr>
        <p:blipFill>
          <a:blip r:embed="rId11">
            <a:extLst>
              <a:ext uri="{28A0092B-C50C-407E-A947-70E740481C1C}">
                <a14:useLocalDpi xmlns="" xmlns:a14="http://schemas.microsoft.com/office/drawing/2010/main" val="0"/>
              </a:ext>
            </a:extLst>
          </a:blip>
          <a:stretch>
            <a:fillRect/>
          </a:stretch>
        </p:blipFill>
        <p:spPr>
          <a:xfrm>
            <a:off x="1869787" y="5068146"/>
            <a:ext cx="2460526" cy="533400"/>
          </a:xfrm>
          <a:prstGeom prst="rect">
            <a:avLst/>
          </a:prstGeom>
        </p:spPr>
      </p:pic>
      <p:cxnSp>
        <p:nvCxnSpPr>
          <p:cNvPr id="23" name="Straight Connector 22">
            <a:extLst>
              <a:ext uri="{FF2B5EF4-FFF2-40B4-BE49-F238E27FC236}">
                <a16:creationId xmlns="" xmlns:a16="http://schemas.microsoft.com/office/drawing/2014/main" id="{48377F25-3FE4-46BC-86AC-E362235D37F6}"/>
              </a:ext>
            </a:extLst>
          </p:cNvPr>
          <p:cNvCxnSpPr/>
          <p:nvPr/>
        </p:nvCxnSpPr>
        <p:spPr>
          <a:xfrm>
            <a:off x="1258957" y="4890057"/>
            <a:ext cx="71694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 xmlns:a16="http://schemas.microsoft.com/office/drawing/2014/main" id="{238695E2-C40F-448B-BF35-82400BE3E346}"/>
              </a:ext>
            </a:extLst>
          </p:cNvPr>
          <p:cNvCxnSpPr/>
          <p:nvPr/>
        </p:nvCxnSpPr>
        <p:spPr>
          <a:xfrm>
            <a:off x="4831764" y="4073816"/>
            <a:ext cx="0" cy="173064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 xmlns:a16="http://schemas.microsoft.com/office/drawing/2014/main" id="{655D467A-8379-408B-A97B-9FC06F5336A0}"/>
              </a:ext>
            </a:extLst>
          </p:cNvPr>
          <p:cNvCxnSpPr>
            <a:cxnSpLocks/>
          </p:cNvCxnSpPr>
          <p:nvPr/>
        </p:nvCxnSpPr>
        <p:spPr>
          <a:xfrm>
            <a:off x="313354" y="2206492"/>
            <a:ext cx="65704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 xmlns:a16="http://schemas.microsoft.com/office/drawing/2014/main" id="{3043ADA8-FCD4-47FA-8985-3204CF3FBD2D}"/>
              </a:ext>
            </a:extLst>
          </p:cNvPr>
          <p:cNvCxnSpPr>
            <a:cxnSpLocks/>
          </p:cNvCxnSpPr>
          <p:nvPr/>
        </p:nvCxnSpPr>
        <p:spPr>
          <a:xfrm>
            <a:off x="2201207" y="1430884"/>
            <a:ext cx="0" cy="15746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 xmlns:a16="http://schemas.microsoft.com/office/drawing/2014/main" id="{92C52D14-A6D2-47BA-AE03-B56047419575}"/>
              </a:ext>
            </a:extLst>
          </p:cNvPr>
          <p:cNvCxnSpPr>
            <a:cxnSpLocks/>
          </p:cNvCxnSpPr>
          <p:nvPr/>
        </p:nvCxnSpPr>
        <p:spPr>
          <a:xfrm>
            <a:off x="4526964" y="1430884"/>
            <a:ext cx="0" cy="154891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 xmlns:a16="http://schemas.microsoft.com/office/drawing/2014/main" id="{B9623BD2-6987-480B-B6A5-924B2922CC71}"/>
              </a:ext>
            </a:extLst>
          </p:cNvPr>
          <p:cNvCxnSpPr>
            <a:cxnSpLocks/>
          </p:cNvCxnSpPr>
          <p:nvPr/>
        </p:nvCxnSpPr>
        <p:spPr>
          <a:xfrm>
            <a:off x="6885101" y="1430884"/>
            <a:ext cx="0" cy="15746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41" name="Picture 40" descr="A picture containing clipart&#10;&#10;Description generated with very high confidence">
            <a:extLst>
              <a:ext uri="{FF2B5EF4-FFF2-40B4-BE49-F238E27FC236}">
                <a16:creationId xmlns="" xmlns:a16="http://schemas.microsoft.com/office/drawing/2014/main" id="{AE1BDDCB-05E7-48E9-A153-801443075F5B}"/>
              </a:ext>
            </a:extLst>
          </p:cNvPr>
          <p:cNvPicPr>
            <a:picLocks noChangeAspect="1"/>
          </p:cNvPicPr>
          <p:nvPr/>
        </p:nvPicPr>
        <p:blipFill>
          <a:blip r:embed="rId12">
            <a:extLst>
              <a:ext uri="{28A0092B-C50C-407E-A947-70E740481C1C}">
                <a14:useLocalDpi xmlns="" xmlns:a14="http://schemas.microsoft.com/office/drawing/2010/main" val="0"/>
              </a:ext>
            </a:extLst>
          </a:blip>
          <a:stretch>
            <a:fillRect/>
          </a:stretch>
        </p:blipFill>
        <p:spPr>
          <a:xfrm>
            <a:off x="7279568" y="1867013"/>
            <a:ext cx="1447800" cy="666750"/>
          </a:xfrm>
          <a:prstGeom prst="rect">
            <a:avLst/>
          </a:prstGeom>
        </p:spPr>
      </p:pic>
    </p:spTree>
    <p:extLst>
      <p:ext uri="{BB962C8B-B14F-4D97-AF65-F5344CB8AC3E}">
        <p14:creationId xmlns="" xmlns:p14="http://schemas.microsoft.com/office/powerpoint/2010/main" val="1327179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C83C6803-7E99-4AD6-BAA7-8636778ED0EE}"/>
              </a:ext>
            </a:extLst>
          </p:cNvPr>
          <p:cNvSpPr txBox="1"/>
          <p:nvPr/>
        </p:nvSpPr>
        <p:spPr>
          <a:xfrm>
            <a:off x="705852" y="3623318"/>
            <a:ext cx="7728458" cy="76944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IN" sz="4400" b="1" dirty="0">
              <a:latin typeface="Century Gothic" panose="020B0502020202020204" pitchFamily="34" charset="0"/>
            </a:endParaRPr>
          </a:p>
        </p:txBody>
      </p:sp>
      <p:sp>
        <p:nvSpPr>
          <p:cNvPr id="2" name="Rectangle 1">
            <a:extLst>
              <a:ext uri="{FF2B5EF4-FFF2-40B4-BE49-F238E27FC236}">
                <a16:creationId xmlns="" xmlns:a16="http://schemas.microsoft.com/office/drawing/2014/main" id="{1A4F533F-C3F3-45C5-B87B-7C6C830F5644}"/>
              </a:ext>
            </a:extLst>
          </p:cNvPr>
          <p:cNvSpPr/>
          <p:nvPr/>
        </p:nvSpPr>
        <p:spPr>
          <a:xfrm>
            <a:off x="705852" y="2176033"/>
            <a:ext cx="7728458" cy="2154436"/>
          </a:xfrm>
          <a:prstGeom prst="rect">
            <a:avLst/>
          </a:prstGeom>
        </p:spPr>
        <p:txBody>
          <a:bodyPr wrap="square">
            <a:spAutoFit/>
          </a:bodyPr>
          <a:lstStyle/>
          <a:p>
            <a:pPr algn="ctr"/>
            <a:r>
              <a:rPr lang="en-IN" sz="6600" b="1" dirty="0">
                <a:solidFill>
                  <a:srgbClr val="333F50"/>
                </a:solidFill>
                <a:latin typeface="Bebas Neue" panose="020B0606020202050201" pitchFamily="34" charset="0"/>
              </a:rPr>
              <a:t>ANY QUERIES???</a:t>
            </a:r>
          </a:p>
          <a:p>
            <a:pPr algn="ctr"/>
            <a:endParaRPr lang="en-IN" sz="2800" b="1" dirty="0">
              <a:solidFill>
                <a:srgbClr val="333F50"/>
              </a:solidFill>
              <a:latin typeface="Bebas Neue" panose="020B0606020202050201" pitchFamily="34" charset="0"/>
            </a:endParaRPr>
          </a:p>
          <a:p>
            <a:pPr algn="ctr"/>
            <a:r>
              <a:rPr lang="en-IN" sz="4000" b="1" dirty="0">
                <a:solidFill>
                  <a:schemeClr val="tx2">
                    <a:lumMod val="50000"/>
                  </a:schemeClr>
                </a:solidFill>
                <a:latin typeface="Bebas Neue" panose="020B0606020202050201" pitchFamily="34" charset="0"/>
              </a:rPr>
              <a:t>jcoordinator@informaticsglobal.com</a:t>
            </a:r>
          </a:p>
        </p:txBody>
      </p:sp>
      <p:sp>
        <p:nvSpPr>
          <p:cNvPr id="3" name="TextBox 2">
            <a:extLst>
              <a:ext uri="{FF2B5EF4-FFF2-40B4-BE49-F238E27FC236}">
                <a16:creationId xmlns="" xmlns:a16="http://schemas.microsoft.com/office/drawing/2014/main" id="{C83C6803-7E99-4AD6-BAA7-8636778ED0EE}"/>
              </a:ext>
            </a:extLst>
          </p:cNvPr>
          <p:cNvSpPr txBox="1"/>
          <p:nvPr/>
        </p:nvSpPr>
        <p:spPr>
          <a:xfrm>
            <a:off x="1664131" y="1063336"/>
            <a:ext cx="5815738" cy="769441"/>
          </a:xfrm>
          <a:prstGeom prst="rect">
            <a:avLst/>
          </a:prstGeom>
          <a:solidFill>
            <a:schemeClr val="accent3">
              <a:alpha val="50000"/>
            </a:schemeClr>
          </a:solidFill>
        </p:spPr>
        <p:txBody>
          <a:bodyPr wrap="square" rtlCol="0">
            <a:spAutoFit/>
          </a:bodyPr>
          <a:lstStyle/>
          <a:p>
            <a:pPr algn="ctr"/>
            <a:r>
              <a:rPr lang="en-IN" sz="4400" b="1" dirty="0">
                <a:latin typeface="Century Gothic" panose="020B0502020202020204" pitchFamily="34" charset="0"/>
              </a:rPr>
              <a:t>www.jgateplus.com</a:t>
            </a:r>
          </a:p>
        </p:txBody>
      </p:sp>
    </p:spTree>
    <p:extLst>
      <p:ext uri="{BB962C8B-B14F-4D97-AF65-F5344CB8AC3E}">
        <p14:creationId xmlns="" xmlns:p14="http://schemas.microsoft.com/office/powerpoint/2010/main" val="955329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914</Words>
  <Application>Microsoft Office PowerPoint</Application>
  <PresentationFormat>On-screen Show (4:3)</PresentationFormat>
  <Paragraphs>207</Paragraphs>
  <Slides>33</Slides>
  <Notes>9</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Create Your One Time User Profile Easily</vt:lpstr>
      <vt:lpstr>Slide 14</vt:lpstr>
      <vt:lpstr>Slide 15</vt:lpstr>
      <vt:lpstr>Slide 16</vt:lpstr>
      <vt:lpstr>DRM:  Watermarking the document shared via DDR. </vt:lpstr>
      <vt:lpstr>Slide 18</vt:lpstr>
      <vt:lpstr>Slide 19</vt:lpstr>
      <vt:lpstr>Slide 20</vt:lpstr>
      <vt:lpstr>Slide 21</vt:lpstr>
      <vt:lpstr>Slide 22</vt:lpstr>
      <vt:lpstr>Slide 23</vt:lpstr>
      <vt:lpstr>Slide 24</vt:lpstr>
      <vt:lpstr>Slide 25</vt:lpstr>
      <vt:lpstr>To Access Your Saved Folders</vt:lpstr>
      <vt:lpstr>Slide 27</vt:lpstr>
      <vt:lpstr>Slide 28</vt:lpstr>
      <vt:lpstr>Slide 29</vt:lpstr>
      <vt:lpstr>Slide 30</vt:lpstr>
      <vt:lpstr>Slide 31</vt:lpstr>
      <vt:lpstr>Slide 32</vt:lpstr>
      <vt:lpstr>Slide 33</vt:lpstr>
    </vt:vector>
  </TitlesOfParts>
  <Company>Informatics India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Sathyanarayana</dc:creator>
  <cp:lastModifiedBy>CE</cp:lastModifiedBy>
  <cp:revision>63</cp:revision>
  <dcterms:created xsi:type="dcterms:W3CDTF">2016-02-22T11:47:49Z</dcterms:created>
  <dcterms:modified xsi:type="dcterms:W3CDTF">2020-11-25T13:47:24Z</dcterms:modified>
</cp:coreProperties>
</file>