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56"/>
  </p:notesMasterIdLst>
  <p:handoutMasterIdLst>
    <p:handoutMasterId r:id="rId57"/>
  </p:handoutMasterIdLst>
  <p:sldIdLst>
    <p:sldId id="256" r:id="rId5"/>
    <p:sldId id="308" r:id="rId6"/>
    <p:sldId id="309" r:id="rId7"/>
    <p:sldId id="313" r:id="rId8"/>
    <p:sldId id="257" r:id="rId9"/>
    <p:sldId id="259" r:id="rId10"/>
    <p:sldId id="318" r:id="rId11"/>
    <p:sldId id="261" r:id="rId12"/>
    <p:sldId id="262" r:id="rId13"/>
    <p:sldId id="263" r:id="rId14"/>
    <p:sldId id="264" r:id="rId15"/>
    <p:sldId id="319" r:id="rId16"/>
    <p:sldId id="267" r:id="rId17"/>
    <p:sldId id="310" r:id="rId18"/>
    <p:sldId id="311" r:id="rId19"/>
    <p:sldId id="305" r:id="rId20"/>
    <p:sldId id="312" r:id="rId21"/>
    <p:sldId id="306" r:id="rId22"/>
    <p:sldId id="301" r:id="rId23"/>
    <p:sldId id="296" r:id="rId24"/>
    <p:sldId id="297" r:id="rId25"/>
    <p:sldId id="268" r:id="rId26"/>
    <p:sldId id="302" r:id="rId27"/>
    <p:sldId id="322" r:id="rId28"/>
    <p:sldId id="288" r:id="rId29"/>
    <p:sldId id="316" r:id="rId30"/>
    <p:sldId id="317" r:id="rId31"/>
    <p:sldId id="290" r:id="rId32"/>
    <p:sldId id="292" r:id="rId33"/>
    <p:sldId id="320" r:id="rId34"/>
    <p:sldId id="271" r:id="rId35"/>
    <p:sldId id="272" r:id="rId36"/>
    <p:sldId id="273" r:id="rId37"/>
    <p:sldId id="274" r:id="rId38"/>
    <p:sldId id="275" r:id="rId39"/>
    <p:sldId id="276" r:id="rId40"/>
    <p:sldId id="277" r:id="rId41"/>
    <p:sldId id="278" r:id="rId42"/>
    <p:sldId id="279" r:id="rId43"/>
    <p:sldId id="321" r:id="rId44"/>
    <p:sldId id="280" r:id="rId45"/>
    <p:sldId id="307" r:id="rId46"/>
    <p:sldId id="281" r:id="rId47"/>
    <p:sldId id="314" r:id="rId48"/>
    <p:sldId id="287" r:id="rId49"/>
    <p:sldId id="282" r:id="rId50"/>
    <p:sldId id="283" r:id="rId51"/>
    <p:sldId id="315" r:id="rId52"/>
    <p:sldId id="293" r:id="rId53"/>
    <p:sldId id="285" r:id="rId54"/>
    <p:sldId id="286" r:id="rId55"/>
  </p:sldIdLst>
  <p:sldSz cx="10080625" cy="7559675"/>
  <p:notesSz cx="7559675" cy="10691813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970323"/>
    <a:srgbClr val="FF00FF"/>
    <a:srgbClr val="FF3399"/>
    <a:srgbClr val="FF0066"/>
    <a:srgbClr val="66FF66"/>
    <a:srgbClr val="C8571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06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3390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5F35FF-EEE3-471B-841C-BCC6182450E0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E4FAB92-17B9-491D-B0CE-A64A72B31508}">
      <dgm:prSet custT="1"/>
      <dgm:spPr/>
      <dgm:t>
        <a:bodyPr/>
        <a:lstStyle/>
        <a:p>
          <a:pPr marL="0" marR="0" lvl="0" indent="0" algn="ctr" defTabSz="4572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Document</a:t>
          </a:r>
        </a:p>
        <a:p>
          <a:pPr marL="0" marR="0" lvl="0" indent="0" algn="ctr" defTabSz="4572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Clustering</a:t>
          </a:r>
        </a:p>
      </dgm:t>
    </dgm:pt>
    <dgm:pt modelId="{23E6E580-00A4-4AFB-8A1E-974219735268}" type="parTrans" cxnId="{DCED33C7-EAD7-4C4A-A12A-5069F2DF685C}">
      <dgm:prSet/>
      <dgm:spPr/>
      <dgm:t>
        <a:bodyPr/>
        <a:lstStyle/>
        <a:p>
          <a:endParaRPr lang="en-IN"/>
        </a:p>
      </dgm:t>
    </dgm:pt>
    <dgm:pt modelId="{F8DE4FE6-AC0B-4E50-AE31-58C78884D031}" type="sibTrans" cxnId="{DCED33C7-EAD7-4C4A-A12A-5069F2DF685C}">
      <dgm:prSet/>
      <dgm:spPr/>
      <dgm:t>
        <a:bodyPr/>
        <a:lstStyle/>
        <a:p>
          <a:endParaRPr lang="en-IN"/>
        </a:p>
      </dgm:t>
    </dgm:pt>
    <dgm:pt modelId="{9266B326-51E6-4C7D-B4BA-3A267F7619E8}">
      <dgm:prSet custT="1"/>
      <dgm:spPr/>
      <dgm:t>
        <a:bodyPr/>
        <a:lstStyle/>
        <a:p>
          <a:pPr marL="0" marR="0" lvl="0" indent="0" algn="ctr" defTabSz="4572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Hierarchical</a:t>
          </a:r>
        </a:p>
        <a:p>
          <a:pPr marL="0" marR="0" lvl="0" indent="0" algn="ctr" defTabSz="4572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cap="none" normalizeH="0" baseline="0" smtClean="0">
              <a:ln/>
              <a:effectLst/>
              <a:latin typeface="Times New Roman" pitchFamily="18" charset="0"/>
              <a:cs typeface="Times New Roman" pitchFamily="18" charset="0"/>
            </a:rPr>
            <a:t> Agglomerative </a:t>
          </a:r>
          <a:endParaRPr kumimoji="0" lang="en-US" sz="1600" b="0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gm:t>
    </dgm:pt>
    <dgm:pt modelId="{C073B3A4-3D7E-4E02-AC5C-9A107E323752}" type="parTrans" cxnId="{7E747E82-2884-4EAF-A2C1-CB81937CBD25}">
      <dgm:prSet/>
      <dgm:spPr/>
      <dgm:t>
        <a:bodyPr/>
        <a:lstStyle/>
        <a:p>
          <a:endParaRPr lang="en-IN"/>
        </a:p>
      </dgm:t>
    </dgm:pt>
    <dgm:pt modelId="{561BA7E1-DB64-4642-8134-1E0F5CF1A5F6}" type="sibTrans" cxnId="{7E747E82-2884-4EAF-A2C1-CB81937CBD25}">
      <dgm:prSet/>
      <dgm:spPr/>
      <dgm:t>
        <a:bodyPr/>
        <a:lstStyle/>
        <a:p>
          <a:endParaRPr lang="en-IN"/>
        </a:p>
      </dgm:t>
    </dgm:pt>
    <dgm:pt modelId="{81495ED8-6517-421B-9F48-8AD7AD5E4A7B}">
      <dgm:prSet custT="1"/>
      <dgm:spPr/>
      <dgm:t>
        <a:bodyPr/>
        <a:lstStyle/>
        <a:p>
          <a:pPr marL="0" marR="0" lvl="0" indent="0" algn="ctr" defTabSz="4572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Partitional</a:t>
          </a:r>
          <a:endParaRPr kumimoji="0" lang="en-US" sz="1600" b="0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gm:t>
    </dgm:pt>
    <dgm:pt modelId="{75C7EBDB-0DBB-4A64-9671-CF7D4B0B70C9}" type="parTrans" cxnId="{E4D1D100-D23F-4405-A368-622AF794262E}">
      <dgm:prSet/>
      <dgm:spPr/>
      <dgm:t>
        <a:bodyPr/>
        <a:lstStyle/>
        <a:p>
          <a:endParaRPr lang="en-IN"/>
        </a:p>
      </dgm:t>
    </dgm:pt>
    <dgm:pt modelId="{B2829F39-B9FF-4061-8253-4B5F96026AE6}" type="sibTrans" cxnId="{E4D1D100-D23F-4405-A368-622AF794262E}">
      <dgm:prSet/>
      <dgm:spPr/>
      <dgm:t>
        <a:bodyPr/>
        <a:lstStyle/>
        <a:p>
          <a:endParaRPr lang="en-IN"/>
        </a:p>
      </dgm:t>
    </dgm:pt>
    <dgm:pt modelId="{1046B8C2-07F5-4C58-95B8-23105D7A1AA8}">
      <dgm:prSet custT="1"/>
      <dgm:spPr/>
      <dgm:t>
        <a:bodyPr/>
        <a:lstStyle/>
        <a:p>
          <a:pPr marL="0" marR="0" lvl="0" indent="0" algn="ctr" defTabSz="4572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1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k</a:t>
          </a:r>
          <a:r>
            <a:rPr kumimoji="0" lang="en-US" sz="1600" b="0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-means</a:t>
          </a:r>
        </a:p>
      </dgm:t>
    </dgm:pt>
    <dgm:pt modelId="{E629A042-6891-4F33-B13A-1B4895D9EA4E}" type="parTrans" cxnId="{BE8CC7D7-87CB-46C3-A87A-1916846F44F0}">
      <dgm:prSet/>
      <dgm:spPr/>
      <dgm:t>
        <a:bodyPr/>
        <a:lstStyle/>
        <a:p>
          <a:endParaRPr lang="en-IN"/>
        </a:p>
      </dgm:t>
    </dgm:pt>
    <dgm:pt modelId="{E2CDC08E-04B3-4736-804D-60C9C7769124}" type="sibTrans" cxnId="{BE8CC7D7-87CB-46C3-A87A-1916846F44F0}">
      <dgm:prSet/>
      <dgm:spPr/>
      <dgm:t>
        <a:bodyPr/>
        <a:lstStyle/>
        <a:p>
          <a:endParaRPr lang="en-IN"/>
        </a:p>
      </dgm:t>
    </dgm:pt>
    <dgm:pt modelId="{A4465CB5-B7AF-46B9-AD30-81C10F5992A0}">
      <dgm:prSet custT="1"/>
      <dgm:spPr/>
      <dgm:t>
        <a:bodyPr/>
        <a:lstStyle/>
        <a:p>
          <a:pPr marL="0" marR="0" lvl="0" indent="0" algn="ctr" defTabSz="4572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Bisecting </a:t>
          </a:r>
        </a:p>
        <a:p>
          <a:pPr marL="0" marR="0" lvl="0" indent="0" algn="ctr" defTabSz="4572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1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k</a:t>
          </a:r>
          <a:r>
            <a:rPr kumimoji="0" lang="en-US" sz="1600" b="0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-means</a:t>
          </a:r>
        </a:p>
      </dgm:t>
    </dgm:pt>
    <dgm:pt modelId="{D7A04B7A-9C51-4E3F-B54E-6E3C8673048E}" type="parTrans" cxnId="{97D56528-E2A3-4BF6-9992-1B425EFC9B40}">
      <dgm:prSet/>
      <dgm:spPr/>
      <dgm:t>
        <a:bodyPr/>
        <a:lstStyle/>
        <a:p>
          <a:endParaRPr lang="en-IN"/>
        </a:p>
      </dgm:t>
    </dgm:pt>
    <dgm:pt modelId="{017BE3FC-9BB2-4FAC-B057-48664DE2C48B}" type="sibTrans" cxnId="{97D56528-E2A3-4BF6-9992-1B425EFC9B40}">
      <dgm:prSet/>
      <dgm:spPr/>
      <dgm:t>
        <a:bodyPr/>
        <a:lstStyle/>
        <a:p>
          <a:endParaRPr lang="en-IN"/>
        </a:p>
      </dgm:t>
    </dgm:pt>
    <dgm:pt modelId="{669CDC4F-26A7-482B-8925-EC7990A97A8F}">
      <dgm:prSet custT="1"/>
      <dgm:spPr/>
      <dgm:t>
        <a:bodyPr/>
        <a:lstStyle/>
        <a:p>
          <a:pPr marL="0" marR="0" lvl="0" indent="0" algn="ctr" defTabSz="4572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Buckshot</a:t>
          </a:r>
        </a:p>
      </dgm:t>
    </dgm:pt>
    <dgm:pt modelId="{841EA87D-E462-4726-ADDD-BF75DE75F0E9}" type="parTrans" cxnId="{91B78708-8501-4318-A21C-5554C822C3ED}">
      <dgm:prSet/>
      <dgm:spPr/>
      <dgm:t>
        <a:bodyPr/>
        <a:lstStyle/>
        <a:p>
          <a:endParaRPr lang="en-IN"/>
        </a:p>
      </dgm:t>
    </dgm:pt>
    <dgm:pt modelId="{9614E669-44E2-4094-BCF6-FB2891FD8FB4}" type="sibTrans" cxnId="{91B78708-8501-4318-A21C-5554C822C3ED}">
      <dgm:prSet/>
      <dgm:spPr/>
      <dgm:t>
        <a:bodyPr/>
        <a:lstStyle/>
        <a:p>
          <a:endParaRPr lang="en-IN"/>
        </a:p>
      </dgm:t>
    </dgm:pt>
    <dgm:pt modelId="{42118A37-1C77-40EE-B84F-27574B9B0577}">
      <dgm:prSet custT="1"/>
      <dgm:spPr/>
      <dgm:t>
        <a:bodyPr/>
        <a:lstStyle/>
        <a:p>
          <a:pPr marL="0" marR="0" lvl="0" indent="0" algn="ctr" defTabSz="4572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Single</a:t>
          </a:r>
        </a:p>
        <a:p>
          <a:pPr marL="0" marR="0" lvl="0" indent="0" algn="ctr" defTabSz="4572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 Linkage</a:t>
          </a:r>
        </a:p>
      </dgm:t>
    </dgm:pt>
    <dgm:pt modelId="{F14DC120-6F5F-4D0A-AD17-D97C8725FC5D}" type="sibTrans" cxnId="{FD530DD3-3CEA-464E-B776-11E00CB023AA}">
      <dgm:prSet/>
      <dgm:spPr/>
      <dgm:t>
        <a:bodyPr/>
        <a:lstStyle/>
        <a:p>
          <a:endParaRPr lang="en-IN"/>
        </a:p>
      </dgm:t>
    </dgm:pt>
    <dgm:pt modelId="{B224E2D8-7EE2-4FB0-A89D-7E89C4C8786E}" type="parTrans" cxnId="{FD530DD3-3CEA-464E-B776-11E00CB023AA}">
      <dgm:prSet/>
      <dgm:spPr/>
      <dgm:t>
        <a:bodyPr/>
        <a:lstStyle/>
        <a:p>
          <a:endParaRPr lang="en-IN"/>
        </a:p>
      </dgm:t>
    </dgm:pt>
    <dgm:pt modelId="{1159326B-7621-4169-9ACE-1F9F8ACC2D2B}">
      <dgm:prSet custT="1"/>
      <dgm:spPr/>
      <dgm:t>
        <a:bodyPr/>
        <a:lstStyle/>
        <a:p>
          <a:pPr marL="0" marR="0" lvl="0" indent="0" algn="ctr" defTabSz="4572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Complete</a:t>
          </a:r>
        </a:p>
        <a:p>
          <a:pPr marL="0" marR="0" lvl="0" indent="0" algn="ctr" defTabSz="4572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Linkage</a:t>
          </a:r>
        </a:p>
      </dgm:t>
    </dgm:pt>
    <dgm:pt modelId="{40E838D1-A321-4491-9234-0CAB0D9F7859}" type="sibTrans" cxnId="{E1CB5769-5900-443A-9B8D-E22945F48CA8}">
      <dgm:prSet/>
      <dgm:spPr/>
      <dgm:t>
        <a:bodyPr/>
        <a:lstStyle/>
        <a:p>
          <a:endParaRPr lang="en-IN"/>
        </a:p>
      </dgm:t>
    </dgm:pt>
    <dgm:pt modelId="{EB4EEEC5-DB3D-4825-8130-385970991059}" type="parTrans" cxnId="{E1CB5769-5900-443A-9B8D-E22945F48CA8}">
      <dgm:prSet/>
      <dgm:spPr/>
      <dgm:t>
        <a:bodyPr/>
        <a:lstStyle/>
        <a:p>
          <a:endParaRPr lang="en-IN"/>
        </a:p>
      </dgm:t>
    </dgm:pt>
    <dgm:pt modelId="{60E23FE0-9C09-4527-A63D-18804AD2394C}">
      <dgm:prSet custT="1"/>
      <dgm:spPr/>
      <dgm:t>
        <a:bodyPr/>
        <a:lstStyle/>
        <a:p>
          <a:pPr marL="0" marR="0" lvl="0" indent="0" algn="ctr" defTabSz="4572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Group</a:t>
          </a:r>
        </a:p>
        <a:p>
          <a:pPr marL="0" marR="0" lvl="0" indent="0" algn="ctr" defTabSz="4572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 Average</a:t>
          </a:r>
        </a:p>
      </dgm:t>
    </dgm:pt>
    <dgm:pt modelId="{BBAF8E54-ECA8-402A-A50A-74CD6E2164B3}" type="sibTrans" cxnId="{6777CB60-327D-452A-B82A-AAEF7BB1297F}">
      <dgm:prSet/>
      <dgm:spPr/>
      <dgm:t>
        <a:bodyPr/>
        <a:lstStyle/>
        <a:p>
          <a:endParaRPr lang="en-IN"/>
        </a:p>
      </dgm:t>
    </dgm:pt>
    <dgm:pt modelId="{F7328308-BFDF-4426-996D-12E1880017FE}" type="parTrans" cxnId="{6777CB60-327D-452A-B82A-AAEF7BB1297F}">
      <dgm:prSet/>
      <dgm:spPr/>
      <dgm:t>
        <a:bodyPr/>
        <a:lstStyle/>
        <a:p>
          <a:endParaRPr lang="en-IN"/>
        </a:p>
      </dgm:t>
    </dgm:pt>
    <dgm:pt modelId="{9588ED6C-7DF1-4853-B1A6-EB1DB72BDDB1}" type="pres">
      <dgm:prSet presAssocID="{5C5F35FF-EEE3-471B-841C-BCC6182450E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24EDCFC4-6D3F-4CA0-9FD7-4B1844640A01}" type="pres">
      <dgm:prSet presAssocID="{7E4FAB92-17B9-491D-B0CE-A64A72B31508}" presName="hierRoot1" presStyleCnt="0">
        <dgm:presLayoutVars>
          <dgm:hierBranch/>
        </dgm:presLayoutVars>
      </dgm:prSet>
      <dgm:spPr/>
    </dgm:pt>
    <dgm:pt modelId="{CE3CB50B-7112-4E9C-8A7A-D2886001F4C2}" type="pres">
      <dgm:prSet presAssocID="{7E4FAB92-17B9-491D-B0CE-A64A72B31508}" presName="rootComposite1" presStyleCnt="0"/>
      <dgm:spPr/>
    </dgm:pt>
    <dgm:pt modelId="{D54053D6-B654-490E-B370-B6DBF798EE14}" type="pres">
      <dgm:prSet presAssocID="{7E4FAB92-17B9-491D-B0CE-A64A72B31508}" presName="rootText1" presStyleLbl="node0" presStyleIdx="0" presStyleCnt="1" custLinFactY="-100000" custLinFactNeighborX="-3487" custLinFactNeighborY="-107863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8B5B7930-9721-4A0D-92F8-8D07762DB1E9}" type="pres">
      <dgm:prSet presAssocID="{7E4FAB92-17B9-491D-B0CE-A64A72B31508}" presName="rootConnector1" presStyleLbl="node1" presStyleIdx="0" presStyleCnt="0"/>
      <dgm:spPr/>
      <dgm:t>
        <a:bodyPr/>
        <a:lstStyle/>
        <a:p>
          <a:endParaRPr lang="en-IN"/>
        </a:p>
      </dgm:t>
    </dgm:pt>
    <dgm:pt modelId="{7E1F524E-2504-4CBC-8545-A559A166A0C5}" type="pres">
      <dgm:prSet presAssocID="{7E4FAB92-17B9-491D-B0CE-A64A72B31508}" presName="hierChild2" presStyleCnt="0"/>
      <dgm:spPr/>
    </dgm:pt>
    <dgm:pt modelId="{B70A5822-1EED-446C-8B35-86AED15A24D2}" type="pres">
      <dgm:prSet presAssocID="{C073B3A4-3D7E-4E02-AC5C-9A107E323752}" presName="Name35" presStyleLbl="parChTrans1D2" presStyleIdx="0" presStyleCnt="2"/>
      <dgm:spPr/>
      <dgm:t>
        <a:bodyPr/>
        <a:lstStyle/>
        <a:p>
          <a:endParaRPr lang="en-IN"/>
        </a:p>
      </dgm:t>
    </dgm:pt>
    <dgm:pt modelId="{1E7AF915-BBAE-4912-BC79-A8F3E8069D69}" type="pres">
      <dgm:prSet presAssocID="{9266B326-51E6-4C7D-B4BA-3A267F7619E8}" presName="hierRoot2" presStyleCnt="0">
        <dgm:presLayoutVars>
          <dgm:hierBranch/>
        </dgm:presLayoutVars>
      </dgm:prSet>
      <dgm:spPr/>
    </dgm:pt>
    <dgm:pt modelId="{DF933E23-F7CC-4937-9515-F70CC7D4BA0B}" type="pres">
      <dgm:prSet presAssocID="{9266B326-51E6-4C7D-B4BA-3A267F7619E8}" presName="rootComposite" presStyleCnt="0"/>
      <dgm:spPr/>
    </dgm:pt>
    <dgm:pt modelId="{E854DE44-E201-4961-BA78-955EF64C1B11}" type="pres">
      <dgm:prSet presAssocID="{9266B326-51E6-4C7D-B4BA-3A267F7619E8}" presName="rootText" presStyleLbl="node2" presStyleIdx="0" presStyleCnt="2" custScaleX="141187" custLinFactNeighborX="-36234" custLinFactNeighborY="-94429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14666F47-D869-4D92-AA98-1690B57DFA5F}" type="pres">
      <dgm:prSet presAssocID="{9266B326-51E6-4C7D-B4BA-3A267F7619E8}" presName="rootConnector" presStyleLbl="node2" presStyleIdx="0" presStyleCnt="2"/>
      <dgm:spPr/>
      <dgm:t>
        <a:bodyPr/>
        <a:lstStyle/>
        <a:p>
          <a:endParaRPr lang="en-IN"/>
        </a:p>
      </dgm:t>
    </dgm:pt>
    <dgm:pt modelId="{C4F2666B-06EC-4D44-9893-BE3026DAD2AC}" type="pres">
      <dgm:prSet presAssocID="{9266B326-51E6-4C7D-B4BA-3A267F7619E8}" presName="hierChild4" presStyleCnt="0"/>
      <dgm:spPr/>
    </dgm:pt>
    <dgm:pt modelId="{567CD8FD-3C87-4683-9E00-EAD16E202479}" type="pres">
      <dgm:prSet presAssocID="{B224E2D8-7EE2-4FB0-A89D-7E89C4C8786E}" presName="Name35" presStyleLbl="parChTrans1D3" presStyleIdx="0" presStyleCnt="6"/>
      <dgm:spPr/>
      <dgm:t>
        <a:bodyPr/>
        <a:lstStyle/>
        <a:p>
          <a:endParaRPr lang="en-IN"/>
        </a:p>
      </dgm:t>
    </dgm:pt>
    <dgm:pt modelId="{F802C055-5D89-4808-8B34-C9FFD1501A57}" type="pres">
      <dgm:prSet presAssocID="{42118A37-1C77-40EE-B84F-27574B9B0577}" presName="hierRoot2" presStyleCnt="0">
        <dgm:presLayoutVars>
          <dgm:hierBranch val="r"/>
        </dgm:presLayoutVars>
      </dgm:prSet>
      <dgm:spPr/>
    </dgm:pt>
    <dgm:pt modelId="{4BFE1FAA-2983-40B5-B242-D10AA136B08C}" type="pres">
      <dgm:prSet presAssocID="{42118A37-1C77-40EE-B84F-27574B9B0577}" presName="rootComposite" presStyleCnt="0"/>
      <dgm:spPr/>
    </dgm:pt>
    <dgm:pt modelId="{EE7F69C1-2954-4710-8180-B3A3AC2966DC}" type="pres">
      <dgm:prSet presAssocID="{42118A37-1C77-40EE-B84F-27574B9B0577}" presName="rootText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F4808FA9-2295-4D3F-8C63-9526AEAC7FDB}" type="pres">
      <dgm:prSet presAssocID="{42118A37-1C77-40EE-B84F-27574B9B0577}" presName="rootConnector" presStyleLbl="node3" presStyleIdx="0" presStyleCnt="6"/>
      <dgm:spPr/>
      <dgm:t>
        <a:bodyPr/>
        <a:lstStyle/>
        <a:p>
          <a:endParaRPr lang="en-IN"/>
        </a:p>
      </dgm:t>
    </dgm:pt>
    <dgm:pt modelId="{E2865C08-AE27-4402-A71D-5B753F55638E}" type="pres">
      <dgm:prSet presAssocID="{42118A37-1C77-40EE-B84F-27574B9B0577}" presName="hierChild4" presStyleCnt="0"/>
      <dgm:spPr/>
    </dgm:pt>
    <dgm:pt modelId="{ACCC2C2F-B4E2-4C2E-855D-3072FC398D10}" type="pres">
      <dgm:prSet presAssocID="{42118A37-1C77-40EE-B84F-27574B9B0577}" presName="hierChild5" presStyleCnt="0"/>
      <dgm:spPr/>
    </dgm:pt>
    <dgm:pt modelId="{926DEE04-2AAB-498A-91DA-40C96D12777E}" type="pres">
      <dgm:prSet presAssocID="{EB4EEEC5-DB3D-4825-8130-385970991059}" presName="Name35" presStyleLbl="parChTrans1D3" presStyleIdx="1" presStyleCnt="6"/>
      <dgm:spPr/>
      <dgm:t>
        <a:bodyPr/>
        <a:lstStyle/>
        <a:p>
          <a:endParaRPr lang="en-IN"/>
        </a:p>
      </dgm:t>
    </dgm:pt>
    <dgm:pt modelId="{C79148A7-FEA2-4772-944D-DA59C9106EEA}" type="pres">
      <dgm:prSet presAssocID="{1159326B-7621-4169-9ACE-1F9F8ACC2D2B}" presName="hierRoot2" presStyleCnt="0">
        <dgm:presLayoutVars>
          <dgm:hierBranch val="r"/>
        </dgm:presLayoutVars>
      </dgm:prSet>
      <dgm:spPr/>
    </dgm:pt>
    <dgm:pt modelId="{2006E03C-4D11-4B57-A318-AD5BB239C801}" type="pres">
      <dgm:prSet presAssocID="{1159326B-7621-4169-9ACE-1F9F8ACC2D2B}" presName="rootComposite" presStyleCnt="0"/>
      <dgm:spPr/>
    </dgm:pt>
    <dgm:pt modelId="{D67B6AC6-7A32-476C-9498-E2544F8F1F3B}" type="pres">
      <dgm:prSet presAssocID="{1159326B-7621-4169-9ACE-1F9F8ACC2D2B}" presName="rootText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FE548A2C-2942-46DD-9971-139285F29EED}" type="pres">
      <dgm:prSet presAssocID="{1159326B-7621-4169-9ACE-1F9F8ACC2D2B}" presName="rootConnector" presStyleLbl="node3" presStyleIdx="1" presStyleCnt="6"/>
      <dgm:spPr/>
      <dgm:t>
        <a:bodyPr/>
        <a:lstStyle/>
        <a:p>
          <a:endParaRPr lang="en-IN"/>
        </a:p>
      </dgm:t>
    </dgm:pt>
    <dgm:pt modelId="{007050B7-0543-43F1-A411-404B074BF6EA}" type="pres">
      <dgm:prSet presAssocID="{1159326B-7621-4169-9ACE-1F9F8ACC2D2B}" presName="hierChild4" presStyleCnt="0"/>
      <dgm:spPr/>
    </dgm:pt>
    <dgm:pt modelId="{4B46DAA3-732E-4B5E-9C55-A9D7D518B8ED}" type="pres">
      <dgm:prSet presAssocID="{1159326B-7621-4169-9ACE-1F9F8ACC2D2B}" presName="hierChild5" presStyleCnt="0"/>
      <dgm:spPr/>
    </dgm:pt>
    <dgm:pt modelId="{163F7753-7FF0-49B9-AD5F-AE27865989AA}" type="pres">
      <dgm:prSet presAssocID="{F7328308-BFDF-4426-996D-12E1880017FE}" presName="Name35" presStyleLbl="parChTrans1D3" presStyleIdx="2" presStyleCnt="6"/>
      <dgm:spPr/>
      <dgm:t>
        <a:bodyPr/>
        <a:lstStyle/>
        <a:p>
          <a:endParaRPr lang="en-IN"/>
        </a:p>
      </dgm:t>
    </dgm:pt>
    <dgm:pt modelId="{5EF7BDB1-5B07-4F2F-8932-493FD41A61FF}" type="pres">
      <dgm:prSet presAssocID="{60E23FE0-9C09-4527-A63D-18804AD2394C}" presName="hierRoot2" presStyleCnt="0">
        <dgm:presLayoutVars>
          <dgm:hierBranch val="r"/>
        </dgm:presLayoutVars>
      </dgm:prSet>
      <dgm:spPr/>
    </dgm:pt>
    <dgm:pt modelId="{DB8A3621-45F7-40AC-904F-049F689AAF91}" type="pres">
      <dgm:prSet presAssocID="{60E23FE0-9C09-4527-A63D-18804AD2394C}" presName="rootComposite" presStyleCnt="0"/>
      <dgm:spPr/>
    </dgm:pt>
    <dgm:pt modelId="{A54F31CC-36E2-4A93-BF86-4ABC8712D26E}" type="pres">
      <dgm:prSet presAssocID="{60E23FE0-9C09-4527-A63D-18804AD2394C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133EA3D3-78BD-4338-85CF-80D993F9802D}" type="pres">
      <dgm:prSet presAssocID="{60E23FE0-9C09-4527-A63D-18804AD2394C}" presName="rootConnector" presStyleLbl="node3" presStyleIdx="2" presStyleCnt="6"/>
      <dgm:spPr/>
      <dgm:t>
        <a:bodyPr/>
        <a:lstStyle/>
        <a:p>
          <a:endParaRPr lang="en-IN"/>
        </a:p>
      </dgm:t>
    </dgm:pt>
    <dgm:pt modelId="{7E0EFF94-1216-4DEB-AE61-A8CFF760DCD5}" type="pres">
      <dgm:prSet presAssocID="{60E23FE0-9C09-4527-A63D-18804AD2394C}" presName="hierChild4" presStyleCnt="0"/>
      <dgm:spPr/>
    </dgm:pt>
    <dgm:pt modelId="{D25A47BA-4223-4586-BAFA-CF0C1B4B5AD4}" type="pres">
      <dgm:prSet presAssocID="{60E23FE0-9C09-4527-A63D-18804AD2394C}" presName="hierChild5" presStyleCnt="0"/>
      <dgm:spPr/>
    </dgm:pt>
    <dgm:pt modelId="{830A097D-371C-4195-88D9-C5ED5101A558}" type="pres">
      <dgm:prSet presAssocID="{9266B326-51E6-4C7D-B4BA-3A267F7619E8}" presName="hierChild5" presStyleCnt="0"/>
      <dgm:spPr/>
    </dgm:pt>
    <dgm:pt modelId="{F10BB571-A2DE-4A99-B33E-A2F7A56A5448}" type="pres">
      <dgm:prSet presAssocID="{75C7EBDB-0DBB-4A64-9671-CF7D4B0B70C9}" presName="Name35" presStyleLbl="parChTrans1D2" presStyleIdx="1" presStyleCnt="2"/>
      <dgm:spPr/>
      <dgm:t>
        <a:bodyPr/>
        <a:lstStyle/>
        <a:p>
          <a:endParaRPr lang="en-IN"/>
        </a:p>
      </dgm:t>
    </dgm:pt>
    <dgm:pt modelId="{145B3109-818F-4BA2-B2E2-75243333FD11}" type="pres">
      <dgm:prSet presAssocID="{81495ED8-6517-421B-9F48-8AD7AD5E4A7B}" presName="hierRoot2" presStyleCnt="0">
        <dgm:presLayoutVars>
          <dgm:hierBranch/>
        </dgm:presLayoutVars>
      </dgm:prSet>
      <dgm:spPr/>
    </dgm:pt>
    <dgm:pt modelId="{A6D6884D-6764-47BB-92EE-0933F4DAA025}" type="pres">
      <dgm:prSet presAssocID="{81495ED8-6517-421B-9F48-8AD7AD5E4A7B}" presName="rootComposite" presStyleCnt="0"/>
      <dgm:spPr/>
    </dgm:pt>
    <dgm:pt modelId="{45932E39-43A0-44AD-8A35-CA13DD650EFE}" type="pres">
      <dgm:prSet presAssocID="{81495ED8-6517-421B-9F48-8AD7AD5E4A7B}" presName="rootText" presStyleLbl="node2" presStyleIdx="1" presStyleCnt="2" custLinFactNeighborX="37159" custLinFactNeighborY="-94429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6AE01A9E-1795-4D8C-B16B-5B5980CEB268}" type="pres">
      <dgm:prSet presAssocID="{81495ED8-6517-421B-9F48-8AD7AD5E4A7B}" presName="rootConnector" presStyleLbl="node2" presStyleIdx="1" presStyleCnt="2"/>
      <dgm:spPr/>
      <dgm:t>
        <a:bodyPr/>
        <a:lstStyle/>
        <a:p>
          <a:endParaRPr lang="en-IN"/>
        </a:p>
      </dgm:t>
    </dgm:pt>
    <dgm:pt modelId="{A34B8E47-70F0-4B8B-BAB1-F7EF2EE5FB45}" type="pres">
      <dgm:prSet presAssocID="{81495ED8-6517-421B-9F48-8AD7AD5E4A7B}" presName="hierChild4" presStyleCnt="0"/>
      <dgm:spPr/>
    </dgm:pt>
    <dgm:pt modelId="{A9462E1B-67A2-4838-997E-A8A9E25DCF3C}" type="pres">
      <dgm:prSet presAssocID="{E629A042-6891-4F33-B13A-1B4895D9EA4E}" presName="Name35" presStyleLbl="parChTrans1D3" presStyleIdx="3" presStyleCnt="6"/>
      <dgm:spPr/>
      <dgm:t>
        <a:bodyPr/>
        <a:lstStyle/>
        <a:p>
          <a:endParaRPr lang="en-IN"/>
        </a:p>
      </dgm:t>
    </dgm:pt>
    <dgm:pt modelId="{02ABEFA5-788F-4D62-8F68-310CDA57F9E4}" type="pres">
      <dgm:prSet presAssocID="{1046B8C2-07F5-4C58-95B8-23105D7A1AA8}" presName="hierRoot2" presStyleCnt="0">
        <dgm:presLayoutVars>
          <dgm:hierBranch val="r"/>
        </dgm:presLayoutVars>
      </dgm:prSet>
      <dgm:spPr/>
    </dgm:pt>
    <dgm:pt modelId="{01A171CD-B1A8-4E57-A6C1-E9BD29570331}" type="pres">
      <dgm:prSet presAssocID="{1046B8C2-07F5-4C58-95B8-23105D7A1AA8}" presName="rootComposite" presStyleCnt="0"/>
      <dgm:spPr/>
    </dgm:pt>
    <dgm:pt modelId="{5DA21EDB-6A80-4148-8C99-01CC3896671F}" type="pres">
      <dgm:prSet presAssocID="{1046B8C2-07F5-4C58-95B8-23105D7A1AA8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4D1435C8-336F-4D73-A377-7A2420041450}" type="pres">
      <dgm:prSet presAssocID="{1046B8C2-07F5-4C58-95B8-23105D7A1AA8}" presName="rootConnector" presStyleLbl="node3" presStyleIdx="3" presStyleCnt="6"/>
      <dgm:spPr/>
      <dgm:t>
        <a:bodyPr/>
        <a:lstStyle/>
        <a:p>
          <a:endParaRPr lang="en-IN"/>
        </a:p>
      </dgm:t>
    </dgm:pt>
    <dgm:pt modelId="{25FC8BA8-73B9-43ED-A2F6-727CC637BDED}" type="pres">
      <dgm:prSet presAssocID="{1046B8C2-07F5-4C58-95B8-23105D7A1AA8}" presName="hierChild4" presStyleCnt="0"/>
      <dgm:spPr/>
    </dgm:pt>
    <dgm:pt modelId="{C7080A23-DE2C-43E9-AB59-A3893B653A79}" type="pres">
      <dgm:prSet presAssocID="{1046B8C2-07F5-4C58-95B8-23105D7A1AA8}" presName="hierChild5" presStyleCnt="0"/>
      <dgm:spPr/>
    </dgm:pt>
    <dgm:pt modelId="{A410CA94-E522-46FE-B832-83AD70184BAC}" type="pres">
      <dgm:prSet presAssocID="{D7A04B7A-9C51-4E3F-B54E-6E3C8673048E}" presName="Name35" presStyleLbl="parChTrans1D3" presStyleIdx="4" presStyleCnt="6"/>
      <dgm:spPr/>
      <dgm:t>
        <a:bodyPr/>
        <a:lstStyle/>
        <a:p>
          <a:endParaRPr lang="en-IN"/>
        </a:p>
      </dgm:t>
    </dgm:pt>
    <dgm:pt modelId="{D5838B2E-EC8F-412B-ADA4-802FEBA1F9FB}" type="pres">
      <dgm:prSet presAssocID="{A4465CB5-B7AF-46B9-AD30-81C10F5992A0}" presName="hierRoot2" presStyleCnt="0">
        <dgm:presLayoutVars>
          <dgm:hierBranch val="r"/>
        </dgm:presLayoutVars>
      </dgm:prSet>
      <dgm:spPr/>
    </dgm:pt>
    <dgm:pt modelId="{E4F2E89D-DAFB-475B-8E0D-A30103006CD0}" type="pres">
      <dgm:prSet presAssocID="{A4465CB5-B7AF-46B9-AD30-81C10F5992A0}" presName="rootComposite" presStyleCnt="0"/>
      <dgm:spPr/>
    </dgm:pt>
    <dgm:pt modelId="{8B10ABC1-68FC-4B6A-9101-1A57CB566D9D}" type="pres">
      <dgm:prSet presAssocID="{A4465CB5-B7AF-46B9-AD30-81C10F5992A0}" presName="rootText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EE5D36E0-E5EE-401A-AF34-BBA9857161C8}" type="pres">
      <dgm:prSet presAssocID="{A4465CB5-B7AF-46B9-AD30-81C10F5992A0}" presName="rootConnector" presStyleLbl="node3" presStyleIdx="4" presStyleCnt="6"/>
      <dgm:spPr/>
      <dgm:t>
        <a:bodyPr/>
        <a:lstStyle/>
        <a:p>
          <a:endParaRPr lang="en-IN"/>
        </a:p>
      </dgm:t>
    </dgm:pt>
    <dgm:pt modelId="{904AE476-3E60-44EE-955F-7081E546ABD7}" type="pres">
      <dgm:prSet presAssocID="{A4465CB5-B7AF-46B9-AD30-81C10F5992A0}" presName="hierChild4" presStyleCnt="0"/>
      <dgm:spPr/>
    </dgm:pt>
    <dgm:pt modelId="{4F8A2FF7-7E3F-4B1B-B32C-354953E564A5}" type="pres">
      <dgm:prSet presAssocID="{A4465CB5-B7AF-46B9-AD30-81C10F5992A0}" presName="hierChild5" presStyleCnt="0"/>
      <dgm:spPr/>
    </dgm:pt>
    <dgm:pt modelId="{CCF82C9D-2E65-4FB4-A602-301E043C8E5F}" type="pres">
      <dgm:prSet presAssocID="{841EA87D-E462-4726-ADDD-BF75DE75F0E9}" presName="Name35" presStyleLbl="parChTrans1D3" presStyleIdx="5" presStyleCnt="6"/>
      <dgm:spPr/>
      <dgm:t>
        <a:bodyPr/>
        <a:lstStyle/>
        <a:p>
          <a:endParaRPr lang="en-IN"/>
        </a:p>
      </dgm:t>
    </dgm:pt>
    <dgm:pt modelId="{167D3F5B-323D-4400-B51C-333FCF22F77C}" type="pres">
      <dgm:prSet presAssocID="{669CDC4F-26A7-482B-8925-EC7990A97A8F}" presName="hierRoot2" presStyleCnt="0">
        <dgm:presLayoutVars>
          <dgm:hierBranch val="r"/>
        </dgm:presLayoutVars>
      </dgm:prSet>
      <dgm:spPr/>
    </dgm:pt>
    <dgm:pt modelId="{89F01295-FC7A-4398-B0F3-4D58EF66B2F3}" type="pres">
      <dgm:prSet presAssocID="{669CDC4F-26A7-482B-8925-EC7990A97A8F}" presName="rootComposite" presStyleCnt="0"/>
      <dgm:spPr/>
    </dgm:pt>
    <dgm:pt modelId="{885A48AA-A0CB-4E00-840B-28BC988BAE8C}" type="pres">
      <dgm:prSet presAssocID="{669CDC4F-26A7-482B-8925-EC7990A97A8F}" presName="rootText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BECFB6EC-1738-48E5-9272-CECF1D86EBD9}" type="pres">
      <dgm:prSet presAssocID="{669CDC4F-26A7-482B-8925-EC7990A97A8F}" presName="rootConnector" presStyleLbl="node3" presStyleIdx="5" presStyleCnt="6"/>
      <dgm:spPr/>
      <dgm:t>
        <a:bodyPr/>
        <a:lstStyle/>
        <a:p>
          <a:endParaRPr lang="en-IN"/>
        </a:p>
      </dgm:t>
    </dgm:pt>
    <dgm:pt modelId="{0BCEAE11-8DE1-4FF6-AFCC-F164BC3AA006}" type="pres">
      <dgm:prSet presAssocID="{669CDC4F-26A7-482B-8925-EC7990A97A8F}" presName="hierChild4" presStyleCnt="0"/>
      <dgm:spPr/>
    </dgm:pt>
    <dgm:pt modelId="{72860FBD-BA40-495E-A846-084B14CFC13D}" type="pres">
      <dgm:prSet presAssocID="{669CDC4F-26A7-482B-8925-EC7990A97A8F}" presName="hierChild5" presStyleCnt="0"/>
      <dgm:spPr/>
    </dgm:pt>
    <dgm:pt modelId="{AF101318-AE5B-451A-8F3F-6AA616688095}" type="pres">
      <dgm:prSet presAssocID="{81495ED8-6517-421B-9F48-8AD7AD5E4A7B}" presName="hierChild5" presStyleCnt="0"/>
      <dgm:spPr/>
    </dgm:pt>
    <dgm:pt modelId="{2535BC9F-F8D2-44DD-B0AB-CC82D36A41E8}" type="pres">
      <dgm:prSet presAssocID="{7E4FAB92-17B9-491D-B0CE-A64A72B31508}" presName="hierChild3" presStyleCnt="0"/>
      <dgm:spPr/>
    </dgm:pt>
  </dgm:ptLst>
  <dgm:cxnLst>
    <dgm:cxn modelId="{ECF9A5D9-2BFF-433F-9B7B-ED893EFCA9E8}" type="presOf" srcId="{1046B8C2-07F5-4C58-95B8-23105D7A1AA8}" destId="{4D1435C8-336F-4D73-A377-7A2420041450}" srcOrd="1" destOrd="0" presId="urn:microsoft.com/office/officeart/2005/8/layout/orgChart1"/>
    <dgm:cxn modelId="{B3513D62-EA3D-4486-A293-666C4EE4AE75}" type="presOf" srcId="{A4465CB5-B7AF-46B9-AD30-81C10F5992A0}" destId="{8B10ABC1-68FC-4B6A-9101-1A57CB566D9D}" srcOrd="0" destOrd="0" presId="urn:microsoft.com/office/officeart/2005/8/layout/orgChart1"/>
    <dgm:cxn modelId="{756C3944-CCD4-4D17-B406-52E2398C58FC}" type="presOf" srcId="{1159326B-7621-4169-9ACE-1F9F8ACC2D2B}" destId="{D67B6AC6-7A32-476C-9498-E2544F8F1F3B}" srcOrd="0" destOrd="0" presId="urn:microsoft.com/office/officeart/2005/8/layout/orgChart1"/>
    <dgm:cxn modelId="{27BEAD72-BE28-4582-92FF-5D1CB00B252D}" type="presOf" srcId="{E629A042-6891-4F33-B13A-1B4895D9EA4E}" destId="{A9462E1B-67A2-4838-997E-A8A9E25DCF3C}" srcOrd="0" destOrd="0" presId="urn:microsoft.com/office/officeart/2005/8/layout/orgChart1"/>
    <dgm:cxn modelId="{E4D1D100-D23F-4405-A368-622AF794262E}" srcId="{7E4FAB92-17B9-491D-B0CE-A64A72B31508}" destId="{81495ED8-6517-421B-9F48-8AD7AD5E4A7B}" srcOrd="1" destOrd="0" parTransId="{75C7EBDB-0DBB-4A64-9671-CF7D4B0B70C9}" sibTransId="{B2829F39-B9FF-4061-8253-4B5F96026AE6}"/>
    <dgm:cxn modelId="{AEE074EC-3067-42B2-B221-E87CEACB447A}" type="presOf" srcId="{841EA87D-E462-4726-ADDD-BF75DE75F0E9}" destId="{CCF82C9D-2E65-4FB4-A602-301E043C8E5F}" srcOrd="0" destOrd="0" presId="urn:microsoft.com/office/officeart/2005/8/layout/orgChart1"/>
    <dgm:cxn modelId="{40C7F865-0C3E-4692-A34D-C9430FC872DD}" type="presOf" srcId="{669CDC4F-26A7-482B-8925-EC7990A97A8F}" destId="{885A48AA-A0CB-4E00-840B-28BC988BAE8C}" srcOrd="0" destOrd="0" presId="urn:microsoft.com/office/officeart/2005/8/layout/orgChart1"/>
    <dgm:cxn modelId="{A07C3ADD-F8A7-4EB6-AF60-1B3FDF463700}" type="presOf" srcId="{1046B8C2-07F5-4C58-95B8-23105D7A1AA8}" destId="{5DA21EDB-6A80-4148-8C99-01CC3896671F}" srcOrd="0" destOrd="0" presId="urn:microsoft.com/office/officeart/2005/8/layout/orgChart1"/>
    <dgm:cxn modelId="{34D97C18-2649-4584-A02B-43E12DE62AAC}" type="presOf" srcId="{81495ED8-6517-421B-9F48-8AD7AD5E4A7B}" destId="{45932E39-43A0-44AD-8A35-CA13DD650EFE}" srcOrd="0" destOrd="0" presId="urn:microsoft.com/office/officeart/2005/8/layout/orgChart1"/>
    <dgm:cxn modelId="{E1D02960-D853-4B42-9BD4-B58F08729B93}" type="presOf" srcId="{42118A37-1C77-40EE-B84F-27574B9B0577}" destId="{F4808FA9-2295-4D3F-8C63-9526AEAC7FDB}" srcOrd="1" destOrd="0" presId="urn:microsoft.com/office/officeart/2005/8/layout/orgChart1"/>
    <dgm:cxn modelId="{C31E678D-80E9-4072-AF53-A3CA19A906BA}" type="presOf" srcId="{7E4FAB92-17B9-491D-B0CE-A64A72B31508}" destId="{D54053D6-B654-490E-B370-B6DBF798EE14}" srcOrd="0" destOrd="0" presId="urn:microsoft.com/office/officeart/2005/8/layout/orgChart1"/>
    <dgm:cxn modelId="{6777CB60-327D-452A-B82A-AAEF7BB1297F}" srcId="{9266B326-51E6-4C7D-B4BA-3A267F7619E8}" destId="{60E23FE0-9C09-4527-A63D-18804AD2394C}" srcOrd="2" destOrd="0" parTransId="{F7328308-BFDF-4426-996D-12E1880017FE}" sibTransId="{BBAF8E54-ECA8-402A-A50A-74CD6E2164B3}"/>
    <dgm:cxn modelId="{3FB59C73-3821-4381-BFA8-37513D876212}" type="presOf" srcId="{5C5F35FF-EEE3-471B-841C-BCC6182450E0}" destId="{9588ED6C-7DF1-4853-B1A6-EB1DB72BDDB1}" srcOrd="0" destOrd="0" presId="urn:microsoft.com/office/officeart/2005/8/layout/orgChart1"/>
    <dgm:cxn modelId="{26EC1417-8B0D-42C0-9641-BE338B6F3F04}" type="presOf" srcId="{75C7EBDB-0DBB-4A64-9671-CF7D4B0B70C9}" destId="{F10BB571-A2DE-4A99-B33E-A2F7A56A5448}" srcOrd="0" destOrd="0" presId="urn:microsoft.com/office/officeart/2005/8/layout/orgChart1"/>
    <dgm:cxn modelId="{97D56528-E2A3-4BF6-9992-1B425EFC9B40}" srcId="{81495ED8-6517-421B-9F48-8AD7AD5E4A7B}" destId="{A4465CB5-B7AF-46B9-AD30-81C10F5992A0}" srcOrd="1" destOrd="0" parTransId="{D7A04B7A-9C51-4E3F-B54E-6E3C8673048E}" sibTransId="{017BE3FC-9BB2-4FAC-B057-48664DE2C48B}"/>
    <dgm:cxn modelId="{5E5D320D-23AA-4A36-BA39-C9B43C75ECAD}" type="presOf" srcId="{669CDC4F-26A7-482B-8925-EC7990A97A8F}" destId="{BECFB6EC-1738-48E5-9272-CECF1D86EBD9}" srcOrd="1" destOrd="0" presId="urn:microsoft.com/office/officeart/2005/8/layout/orgChart1"/>
    <dgm:cxn modelId="{E1CB5769-5900-443A-9B8D-E22945F48CA8}" srcId="{9266B326-51E6-4C7D-B4BA-3A267F7619E8}" destId="{1159326B-7621-4169-9ACE-1F9F8ACC2D2B}" srcOrd="1" destOrd="0" parTransId="{EB4EEEC5-DB3D-4825-8130-385970991059}" sibTransId="{40E838D1-A321-4491-9234-0CAB0D9F7859}"/>
    <dgm:cxn modelId="{634CE9BE-F506-47C3-9B9A-1E3C610B3A78}" type="presOf" srcId="{F7328308-BFDF-4426-996D-12E1880017FE}" destId="{163F7753-7FF0-49B9-AD5F-AE27865989AA}" srcOrd="0" destOrd="0" presId="urn:microsoft.com/office/officeart/2005/8/layout/orgChart1"/>
    <dgm:cxn modelId="{57F4F4E3-8054-401A-BBBC-E20C408336F6}" type="presOf" srcId="{D7A04B7A-9C51-4E3F-B54E-6E3C8673048E}" destId="{A410CA94-E522-46FE-B832-83AD70184BAC}" srcOrd="0" destOrd="0" presId="urn:microsoft.com/office/officeart/2005/8/layout/orgChart1"/>
    <dgm:cxn modelId="{DCED33C7-EAD7-4C4A-A12A-5069F2DF685C}" srcId="{5C5F35FF-EEE3-471B-841C-BCC6182450E0}" destId="{7E4FAB92-17B9-491D-B0CE-A64A72B31508}" srcOrd="0" destOrd="0" parTransId="{23E6E580-00A4-4AFB-8A1E-974219735268}" sibTransId="{F8DE4FE6-AC0B-4E50-AE31-58C78884D031}"/>
    <dgm:cxn modelId="{D0841E82-7C9D-4D79-AC74-5B57A2F9103E}" type="presOf" srcId="{C073B3A4-3D7E-4E02-AC5C-9A107E323752}" destId="{B70A5822-1EED-446C-8B35-86AED15A24D2}" srcOrd="0" destOrd="0" presId="urn:microsoft.com/office/officeart/2005/8/layout/orgChart1"/>
    <dgm:cxn modelId="{F7920017-8D23-48DB-9FD5-FB32B53A4407}" type="presOf" srcId="{7E4FAB92-17B9-491D-B0CE-A64A72B31508}" destId="{8B5B7930-9721-4A0D-92F8-8D07762DB1E9}" srcOrd="1" destOrd="0" presId="urn:microsoft.com/office/officeart/2005/8/layout/orgChart1"/>
    <dgm:cxn modelId="{EA1FCD96-D183-41A6-A789-15D3A26962C0}" type="presOf" srcId="{B224E2D8-7EE2-4FB0-A89D-7E89C4C8786E}" destId="{567CD8FD-3C87-4683-9E00-EAD16E202479}" srcOrd="0" destOrd="0" presId="urn:microsoft.com/office/officeart/2005/8/layout/orgChart1"/>
    <dgm:cxn modelId="{4CAFCC2D-1E8F-4639-8674-C7165E87E7BE}" type="presOf" srcId="{60E23FE0-9C09-4527-A63D-18804AD2394C}" destId="{A54F31CC-36E2-4A93-BF86-4ABC8712D26E}" srcOrd="0" destOrd="0" presId="urn:microsoft.com/office/officeart/2005/8/layout/orgChart1"/>
    <dgm:cxn modelId="{DCB9AC4B-0B68-4197-BCA3-83C47C0CD642}" type="presOf" srcId="{42118A37-1C77-40EE-B84F-27574B9B0577}" destId="{EE7F69C1-2954-4710-8180-B3A3AC2966DC}" srcOrd="0" destOrd="0" presId="urn:microsoft.com/office/officeart/2005/8/layout/orgChart1"/>
    <dgm:cxn modelId="{CC74AFCF-7FB3-4D54-B142-787774AA4530}" type="presOf" srcId="{60E23FE0-9C09-4527-A63D-18804AD2394C}" destId="{133EA3D3-78BD-4338-85CF-80D993F9802D}" srcOrd="1" destOrd="0" presId="urn:microsoft.com/office/officeart/2005/8/layout/orgChart1"/>
    <dgm:cxn modelId="{63C4FC27-9151-49AE-83F2-F84353DCE787}" type="presOf" srcId="{1159326B-7621-4169-9ACE-1F9F8ACC2D2B}" destId="{FE548A2C-2942-46DD-9971-139285F29EED}" srcOrd="1" destOrd="0" presId="urn:microsoft.com/office/officeart/2005/8/layout/orgChart1"/>
    <dgm:cxn modelId="{6DF03FAA-C659-4427-A3C9-563A62FB2999}" type="presOf" srcId="{9266B326-51E6-4C7D-B4BA-3A267F7619E8}" destId="{E854DE44-E201-4961-BA78-955EF64C1B11}" srcOrd="0" destOrd="0" presId="urn:microsoft.com/office/officeart/2005/8/layout/orgChart1"/>
    <dgm:cxn modelId="{91B78708-8501-4318-A21C-5554C822C3ED}" srcId="{81495ED8-6517-421B-9F48-8AD7AD5E4A7B}" destId="{669CDC4F-26A7-482B-8925-EC7990A97A8F}" srcOrd="2" destOrd="0" parTransId="{841EA87D-E462-4726-ADDD-BF75DE75F0E9}" sibTransId="{9614E669-44E2-4094-BCF6-FB2891FD8FB4}"/>
    <dgm:cxn modelId="{FD530DD3-3CEA-464E-B776-11E00CB023AA}" srcId="{9266B326-51E6-4C7D-B4BA-3A267F7619E8}" destId="{42118A37-1C77-40EE-B84F-27574B9B0577}" srcOrd="0" destOrd="0" parTransId="{B224E2D8-7EE2-4FB0-A89D-7E89C4C8786E}" sibTransId="{F14DC120-6F5F-4D0A-AD17-D97C8725FC5D}"/>
    <dgm:cxn modelId="{B8111DF8-DF5C-4E58-AEFE-4A7DD00F7E5B}" type="presOf" srcId="{EB4EEEC5-DB3D-4825-8130-385970991059}" destId="{926DEE04-2AAB-498A-91DA-40C96D12777E}" srcOrd="0" destOrd="0" presId="urn:microsoft.com/office/officeart/2005/8/layout/orgChart1"/>
    <dgm:cxn modelId="{A17740CE-B317-419E-9356-1B15F0984230}" type="presOf" srcId="{A4465CB5-B7AF-46B9-AD30-81C10F5992A0}" destId="{EE5D36E0-E5EE-401A-AF34-BBA9857161C8}" srcOrd="1" destOrd="0" presId="urn:microsoft.com/office/officeart/2005/8/layout/orgChart1"/>
    <dgm:cxn modelId="{BE8CC7D7-87CB-46C3-A87A-1916846F44F0}" srcId="{81495ED8-6517-421B-9F48-8AD7AD5E4A7B}" destId="{1046B8C2-07F5-4C58-95B8-23105D7A1AA8}" srcOrd="0" destOrd="0" parTransId="{E629A042-6891-4F33-B13A-1B4895D9EA4E}" sibTransId="{E2CDC08E-04B3-4736-804D-60C9C7769124}"/>
    <dgm:cxn modelId="{7E747E82-2884-4EAF-A2C1-CB81937CBD25}" srcId="{7E4FAB92-17B9-491D-B0CE-A64A72B31508}" destId="{9266B326-51E6-4C7D-B4BA-3A267F7619E8}" srcOrd="0" destOrd="0" parTransId="{C073B3A4-3D7E-4E02-AC5C-9A107E323752}" sibTransId="{561BA7E1-DB64-4642-8134-1E0F5CF1A5F6}"/>
    <dgm:cxn modelId="{512659E4-C5DA-437A-B8F4-7522F16EECBB}" type="presOf" srcId="{9266B326-51E6-4C7D-B4BA-3A267F7619E8}" destId="{14666F47-D869-4D92-AA98-1690B57DFA5F}" srcOrd="1" destOrd="0" presId="urn:microsoft.com/office/officeart/2005/8/layout/orgChart1"/>
    <dgm:cxn modelId="{1B29DD4C-4235-490D-B6B7-9E53E6FD007C}" type="presOf" srcId="{81495ED8-6517-421B-9F48-8AD7AD5E4A7B}" destId="{6AE01A9E-1795-4D8C-B16B-5B5980CEB268}" srcOrd="1" destOrd="0" presId="urn:microsoft.com/office/officeart/2005/8/layout/orgChart1"/>
    <dgm:cxn modelId="{25FA8437-64BA-4694-8EF0-767CC1DB1F8B}" type="presParOf" srcId="{9588ED6C-7DF1-4853-B1A6-EB1DB72BDDB1}" destId="{24EDCFC4-6D3F-4CA0-9FD7-4B1844640A01}" srcOrd="0" destOrd="0" presId="urn:microsoft.com/office/officeart/2005/8/layout/orgChart1"/>
    <dgm:cxn modelId="{FA94FC59-AFD3-4F56-BE8F-5FD335733929}" type="presParOf" srcId="{24EDCFC4-6D3F-4CA0-9FD7-4B1844640A01}" destId="{CE3CB50B-7112-4E9C-8A7A-D2886001F4C2}" srcOrd="0" destOrd="0" presId="urn:microsoft.com/office/officeart/2005/8/layout/orgChart1"/>
    <dgm:cxn modelId="{C26DBDAA-B2C5-4AC3-91A4-351CE6782CDF}" type="presParOf" srcId="{CE3CB50B-7112-4E9C-8A7A-D2886001F4C2}" destId="{D54053D6-B654-490E-B370-B6DBF798EE14}" srcOrd="0" destOrd="0" presId="urn:microsoft.com/office/officeart/2005/8/layout/orgChart1"/>
    <dgm:cxn modelId="{9883CD8C-CEF4-4CCB-842E-11CEA9ABAD4C}" type="presParOf" srcId="{CE3CB50B-7112-4E9C-8A7A-D2886001F4C2}" destId="{8B5B7930-9721-4A0D-92F8-8D07762DB1E9}" srcOrd="1" destOrd="0" presId="urn:microsoft.com/office/officeart/2005/8/layout/orgChart1"/>
    <dgm:cxn modelId="{7FB0FB13-D1B9-41FC-9DD9-97552750C1B8}" type="presParOf" srcId="{24EDCFC4-6D3F-4CA0-9FD7-4B1844640A01}" destId="{7E1F524E-2504-4CBC-8545-A559A166A0C5}" srcOrd="1" destOrd="0" presId="urn:microsoft.com/office/officeart/2005/8/layout/orgChart1"/>
    <dgm:cxn modelId="{65C20D4D-F930-4869-AFA5-B989932AE143}" type="presParOf" srcId="{7E1F524E-2504-4CBC-8545-A559A166A0C5}" destId="{B70A5822-1EED-446C-8B35-86AED15A24D2}" srcOrd="0" destOrd="0" presId="urn:microsoft.com/office/officeart/2005/8/layout/orgChart1"/>
    <dgm:cxn modelId="{819D1484-3029-4DF4-99DF-3C848F5BAF0D}" type="presParOf" srcId="{7E1F524E-2504-4CBC-8545-A559A166A0C5}" destId="{1E7AF915-BBAE-4912-BC79-A8F3E8069D69}" srcOrd="1" destOrd="0" presId="urn:microsoft.com/office/officeart/2005/8/layout/orgChart1"/>
    <dgm:cxn modelId="{F909DC02-012D-4A60-93F2-C1E8EC39301C}" type="presParOf" srcId="{1E7AF915-BBAE-4912-BC79-A8F3E8069D69}" destId="{DF933E23-F7CC-4937-9515-F70CC7D4BA0B}" srcOrd="0" destOrd="0" presId="urn:microsoft.com/office/officeart/2005/8/layout/orgChart1"/>
    <dgm:cxn modelId="{FE5B6C42-0241-47CB-94EB-DA68EAF87CCB}" type="presParOf" srcId="{DF933E23-F7CC-4937-9515-F70CC7D4BA0B}" destId="{E854DE44-E201-4961-BA78-955EF64C1B11}" srcOrd="0" destOrd="0" presId="urn:microsoft.com/office/officeart/2005/8/layout/orgChart1"/>
    <dgm:cxn modelId="{C89A8F4A-5E9E-4D56-81CC-F9C1E12AAFB8}" type="presParOf" srcId="{DF933E23-F7CC-4937-9515-F70CC7D4BA0B}" destId="{14666F47-D869-4D92-AA98-1690B57DFA5F}" srcOrd="1" destOrd="0" presId="urn:microsoft.com/office/officeart/2005/8/layout/orgChart1"/>
    <dgm:cxn modelId="{A9B3AE0E-69AB-4D2A-812C-C053DF7EC75C}" type="presParOf" srcId="{1E7AF915-BBAE-4912-BC79-A8F3E8069D69}" destId="{C4F2666B-06EC-4D44-9893-BE3026DAD2AC}" srcOrd="1" destOrd="0" presId="urn:microsoft.com/office/officeart/2005/8/layout/orgChart1"/>
    <dgm:cxn modelId="{0BAE9506-60F7-47EF-B96F-B06C8CF0A16B}" type="presParOf" srcId="{C4F2666B-06EC-4D44-9893-BE3026DAD2AC}" destId="{567CD8FD-3C87-4683-9E00-EAD16E202479}" srcOrd="0" destOrd="0" presId="urn:microsoft.com/office/officeart/2005/8/layout/orgChart1"/>
    <dgm:cxn modelId="{89188700-6CFE-4091-8C87-451FF3D0F77D}" type="presParOf" srcId="{C4F2666B-06EC-4D44-9893-BE3026DAD2AC}" destId="{F802C055-5D89-4808-8B34-C9FFD1501A57}" srcOrd="1" destOrd="0" presId="urn:microsoft.com/office/officeart/2005/8/layout/orgChart1"/>
    <dgm:cxn modelId="{5F6977EA-1951-4E08-AA99-AC32318FE40E}" type="presParOf" srcId="{F802C055-5D89-4808-8B34-C9FFD1501A57}" destId="{4BFE1FAA-2983-40B5-B242-D10AA136B08C}" srcOrd="0" destOrd="0" presId="urn:microsoft.com/office/officeart/2005/8/layout/orgChart1"/>
    <dgm:cxn modelId="{183880E6-47FA-48B3-BFD4-41B35A1A2F7E}" type="presParOf" srcId="{4BFE1FAA-2983-40B5-B242-D10AA136B08C}" destId="{EE7F69C1-2954-4710-8180-B3A3AC2966DC}" srcOrd="0" destOrd="0" presId="urn:microsoft.com/office/officeart/2005/8/layout/orgChart1"/>
    <dgm:cxn modelId="{C374F24D-0231-435D-8676-74390DD7394A}" type="presParOf" srcId="{4BFE1FAA-2983-40B5-B242-D10AA136B08C}" destId="{F4808FA9-2295-4D3F-8C63-9526AEAC7FDB}" srcOrd="1" destOrd="0" presId="urn:microsoft.com/office/officeart/2005/8/layout/orgChart1"/>
    <dgm:cxn modelId="{73A2E961-751E-4327-8600-BEE50FC85399}" type="presParOf" srcId="{F802C055-5D89-4808-8B34-C9FFD1501A57}" destId="{E2865C08-AE27-4402-A71D-5B753F55638E}" srcOrd="1" destOrd="0" presId="urn:microsoft.com/office/officeart/2005/8/layout/orgChart1"/>
    <dgm:cxn modelId="{B15524A5-2A51-4717-87B5-6DE7BB2C4826}" type="presParOf" srcId="{F802C055-5D89-4808-8B34-C9FFD1501A57}" destId="{ACCC2C2F-B4E2-4C2E-855D-3072FC398D10}" srcOrd="2" destOrd="0" presId="urn:microsoft.com/office/officeart/2005/8/layout/orgChart1"/>
    <dgm:cxn modelId="{655D63C2-7BAF-4060-BB36-437B5E158B2C}" type="presParOf" srcId="{C4F2666B-06EC-4D44-9893-BE3026DAD2AC}" destId="{926DEE04-2AAB-498A-91DA-40C96D12777E}" srcOrd="2" destOrd="0" presId="urn:microsoft.com/office/officeart/2005/8/layout/orgChart1"/>
    <dgm:cxn modelId="{ABED5C71-4C27-4CFE-B620-7087210B1A1D}" type="presParOf" srcId="{C4F2666B-06EC-4D44-9893-BE3026DAD2AC}" destId="{C79148A7-FEA2-4772-944D-DA59C9106EEA}" srcOrd="3" destOrd="0" presId="urn:microsoft.com/office/officeart/2005/8/layout/orgChart1"/>
    <dgm:cxn modelId="{71C3DDA2-79E7-41FA-9648-8C5096D6F036}" type="presParOf" srcId="{C79148A7-FEA2-4772-944D-DA59C9106EEA}" destId="{2006E03C-4D11-4B57-A318-AD5BB239C801}" srcOrd="0" destOrd="0" presId="urn:microsoft.com/office/officeart/2005/8/layout/orgChart1"/>
    <dgm:cxn modelId="{1C92BA53-1EA6-4EBE-8763-5AED052DFD6C}" type="presParOf" srcId="{2006E03C-4D11-4B57-A318-AD5BB239C801}" destId="{D67B6AC6-7A32-476C-9498-E2544F8F1F3B}" srcOrd="0" destOrd="0" presId="urn:microsoft.com/office/officeart/2005/8/layout/orgChart1"/>
    <dgm:cxn modelId="{A88DD7AA-1EEC-4BB4-9768-31051A8C3560}" type="presParOf" srcId="{2006E03C-4D11-4B57-A318-AD5BB239C801}" destId="{FE548A2C-2942-46DD-9971-139285F29EED}" srcOrd="1" destOrd="0" presId="urn:microsoft.com/office/officeart/2005/8/layout/orgChart1"/>
    <dgm:cxn modelId="{FCEB283F-4BEF-45B3-9E63-5769303C8B3B}" type="presParOf" srcId="{C79148A7-FEA2-4772-944D-DA59C9106EEA}" destId="{007050B7-0543-43F1-A411-404B074BF6EA}" srcOrd="1" destOrd="0" presId="urn:microsoft.com/office/officeart/2005/8/layout/orgChart1"/>
    <dgm:cxn modelId="{747F68AE-8B5C-4E86-9E8F-E634FE2491E8}" type="presParOf" srcId="{C79148A7-FEA2-4772-944D-DA59C9106EEA}" destId="{4B46DAA3-732E-4B5E-9C55-A9D7D518B8ED}" srcOrd="2" destOrd="0" presId="urn:microsoft.com/office/officeart/2005/8/layout/orgChart1"/>
    <dgm:cxn modelId="{25B61990-129F-4D08-9A63-164DA978B4CD}" type="presParOf" srcId="{C4F2666B-06EC-4D44-9893-BE3026DAD2AC}" destId="{163F7753-7FF0-49B9-AD5F-AE27865989AA}" srcOrd="4" destOrd="0" presId="urn:microsoft.com/office/officeart/2005/8/layout/orgChart1"/>
    <dgm:cxn modelId="{12CBD37F-66E1-4AC6-8961-EFB8E09B46A5}" type="presParOf" srcId="{C4F2666B-06EC-4D44-9893-BE3026DAD2AC}" destId="{5EF7BDB1-5B07-4F2F-8932-493FD41A61FF}" srcOrd="5" destOrd="0" presId="urn:microsoft.com/office/officeart/2005/8/layout/orgChart1"/>
    <dgm:cxn modelId="{545E193B-2851-4B10-8B7B-45471D09F0EE}" type="presParOf" srcId="{5EF7BDB1-5B07-4F2F-8932-493FD41A61FF}" destId="{DB8A3621-45F7-40AC-904F-049F689AAF91}" srcOrd="0" destOrd="0" presId="urn:microsoft.com/office/officeart/2005/8/layout/orgChart1"/>
    <dgm:cxn modelId="{800A4598-3C2B-43F5-AA10-B6DA37CB0251}" type="presParOf" srcId="{DB8A3621-45F7-40AC-904F-049F689AAF91}" destId="{A54F31CC-36E2-4A93-BF86-4ABC8712D26E}" srcOrd="0" destOrd="0" presId="urn:microsoft.com/office/officeart/2005/8/layout/orgChart1"/>
    <dgm:cxn modelId="{579B3794-F443-4A69-AFAD-07129957939E}" type="presParOf" srcId="{DB8A3621-45F7-40AC-904F-049F689AAF91}" destId="{133EA3D3-78BD-4338-85CF-80D993F9802D}" srcOrd="1" destOrd="0" presId="urn:microsoft.com/office/officeart/2005/8/layout/orgChart1"/>
    <dgm:cxn modelId="{EF2E60B9-D3A7-4A9F-8FE1-6E9290C25560}" type="presParOf" srcId="{5EF7BDB1-5B07-4F2F-8932-493FD41A61FF}" destId="{7E0EFF94-1216-4DEB-AE61-A8CFF760DCD5}" srcOrd="1" destOrd="0" presId="urn:microsoft.com/office/officeart/2005/8/layout/orgChart1"/>
    <dgm:cxn modelId="{5286E392-3737-4851-97E9-ED41F9F42403}" type="presParOf" srcId="{5EF7BDB1-5B07-4F2F-8932-493FD41A61FF}" destId="{D25A47BA-4223-4586-BAFA-CF0C1B4B5AD4}" srcOrd="2" destOrd="0" presId="urn:microsoft.com/office/officeart/2005/8/layout/orgChart1"/>
    <dgm:cxn modelId="{AE27FA35-B414-4E5B-ADBA-F5DCDC27A485}" type="presParOf" srcId="{1E7AF915-BBAE-4912-BC79-A8F3E8069D69}" destId="{830A097D-371C-4195-88D9-C5ED5101A558}" srcOrd="2" destOrd="0" presId="urn:microsoft.com/office/officeart/2005/8/layout/orgChart1"/>
    <dgm:cxn modelId="{D8D5FD24-6C1D-4300-9390-1811EC48B165}" type="presParOf" srcId="{7E1F524E-2504-4CBC-8545-A559A166A0C5}" destId="{F10BB571-A2DE-4A99-B33E-A2F7A56A5448}" srcOrd="2" destOrd="0" presId="urn:microsoft.com/office/officeart/2005/8/layout/orgChart1"/>
    <dgm:cxn modelId="{B0F02E63-6A15-49F1-BFBE-02AFE526D585}" type="presParOf" srcId="{7E1F524E-2504-4CBC-8545-A559A166A0C5}" destId="{145B3109-818F-4BA2-B2E2-75243333FD11}" srcOrd="3" destOrd="0" presId="urn:microsoft.com/office/officeart/2005/8/layout/orgChart1"/>
    <dgm:cxn modelId="{2BDC4379-C3F7-4C81-8C6F-2C46DB50BC8D}" type="presParOf" srcId="{145B3109-818F-4BA2-B2E2-75243333FD11}" destId="{A6D6884D-6764-47BB-92EE-0933F4DAA025}" srcOrd="0" destOrd="0" presId="urn:microsoft.com/office/officeart/2005/8/layout/orgChart1"/>
    <dgm:cxn modelId="{F8C1F9FE-7CDB-432F-9246-603E076C6C73}" type="presParOf" srcId="{A6D6884D-6764-47BB-92EE-0933F4DAA025}" destId="{45932E39-43A0-44AD-8A35-CA13DD650EFE}" srcOrd="0" destOrd="0" presId="urn:microsoft.com/office/officeart/2005/8/layout/orgChart1"/>
    <dgm:cxn modelId="{1FB65228-9F00-40AC-B597-613423E88A88}" type="presParOf" srcId="{A6D6884D-6764-47BB-92EE-0933F4DAA025}" destId="{6AE01A9E-1795-4D8C-B16B-5B5980CEB268}" srcOrd="1" destOrd="0" presId="urn:microsoft.com/office/officeart/2005/8/layout/orgChart1"/>
    <dgm:cxn modelId="{9EC4C957-3B31-4A6A-B0B1-0E99AB061238}" type="presParOf" srcId="{145B3109-818F-4BA2-B2E2-75243333FD11}" destId="{A34B8E47-70F0-4B8B-BAB1-F7EF2EE5FB45}" srcOrd="1" destOrd="0" presId="urn:microsoft.com/office/officeart/2005/8/layout/orgChart1"/>
    <dgm:cxn modelId="{4A37E590-561E-4789-84C3-B57F7EE15F32}" type="presParOf" srcId="{A34B8E47-70F0-4B8B-BAB1-F7EF2EE5FB45}" destId="{A9462E1B-67A2-4838-997E-A8A9E25DCF3C}" srcOrd="0" destOrd="0" presId="urn:microsoft.com/office/officeart/2005/8/layout/orgChart1"/>
    <dgm:cxn modelId="{719C459F-44B5-4A1C-AA5A-CA9118F74ED5}" type="presParOf" srcId="{A34B8E47-70F0-4B8B-BAB1-F7EF2EE5FB45}" destId="{02ABEFA5-788F-4D62-8F68-310CDA57F9E4}" srcOrd="1" destOrd="0" presId="urn:microsoft.com/office/officeart/2005/8/layout/orgChart1"/>
    <dgm:cxn modelId="{1B03E46D-48E7-4C89-9179-8DAD2B6EF03B}" type="presParOf" srcId="{02ABEFA5-788F-4D62-8F68-310CDA57F9E4}" destId="{01A171CD-B1A8-4E57-A6C1-E9BD29570331}" srcOrd="0" destOrd="0" presId="urn:microsoft.com/office/officeart/2005/8/layout/orgChart1"/>
    <dgm:cxn modelId="{ED097E61-8551-4608-9017-15CA6BD1A035}" type="presParOf" srcId="{01A171CD-B1A8-4E57-A6C1-E9BD29570331}" destId="{5DA21EDB-6A80-4148-8C99-01CC3896671F}" srcOrd="0" destOrd="0" presId="urn:microsoft.com/office/officeart/2005/8/layout/orgChart1"/>
    <dgm:cxn modelId="{EC7867C5-65DD-4FD5-8445-01A700AE85E2}" type="presParOf" srcId="{01A171CD-B1A8-4E57-A6C1-E9BD29570331}" destId="{4D1435C8-336F-4D73-A377-7A2420041450}" srcOrd="1" destOrd="0" presId="urn:microsoft.com/office/officeart/2005/8/layout/orgChart1"/>
    <dgm:cxn modelId="{5ED65526-25B9-45C2-9CD5-91155759D4DC}" type="presParOf" srcId="{02ABEFA5-788F-4D62-8F68-310CDA57F9E4}" destId="{25FC8BA8-73B9-43ED-A2F6-727CC637BDED}" srcOrd="1" destOrd="0" presId="urn:microsoft.com/office/officeart/2005/8/layout/orgChart1"/>
    <dgm:cxn modelId="{D52E2035-754F-478E-A17D-0A1C44510F20}" type="presParOf" srcId="{02ABEFA5-788F-4D62-8F68-310CDA57F9E4}" destId="{C7080A23-DE2C-43E9-AB59-A3893B653A79}" srcOrd="2" destOrd="0" presId="urn:microsoft.com/office/officeart/2005/8/layout/orgChart1"/>
    <dgm:cxn modelId="{C84D6041-1619-45FF-AA5C-B46FED1BD4DD}" type="presParOf" srcId="{A34B8E47-70F0-4B8B-BAB1-F7EF2EE5FB45}" destId="{A410CA94-E522-46FE-B832-83AD70184BAC}" srcOrd="2" destOrd="0" presId="urn:microsoft.com/office/officeart/2005/8/layout/orgChart1"/>
    <dgm:cxn modelId="{2CEF3025-6A84-4710-BDC9-DBEBA847B53D}" type="presParOf" srcId="{A34B8E47-70F0-4B8B-BAB1-F7EF2EE5FB45}" destId="{D5838B2E-EC8F-412B-ADA4-802FEBA1F9FB}" srcOrd="3" destOrd="0" presId="urn:microsoft.com/office/officeart/2005/8/layout/orgChart1"/>
    <dgm:cxn modelId="{375E1510-E86D-42F2-9176-EB3B71AEF82C}" type="presParOf" srcId="{D5838B2E-EC8F-412B-ADA4-802FEBA1F9FB}" destId="{E4F2E89D-DAFB-475B-8E0D-A30103006CD0}" srcOrd="0" destOrd="0" presId="urn:microsoft.com/office/officeart/2005/8/layout/orgChart1"/>
    <dgm:cxn modelId="{6E0B8DCB-3C94-45F9-8B80-85F66A14947C}" type="presParOf" srcId="{E4F2E89D-DAFB-475B-8E0D-A30103006CD0}" destId="{8B10ABC1-68FC-4B6A-9101-1A57CB566D9D}" srcOrd="0" destOrd="0" presId="urn:microsoft.com/office/officeart/2005/8/layout/orgChart1"/>
    <dgm:cxn modelId="{5FFB7691-0177-460E-A1A0-AB81672A61AB}" type="presParOf" srcId="{E4F2E89D-DAFB-475B-8E0D-A30103006CD0}" destId="{EE5D36E0-E5EE-401A-AF34-BBA9857161C8}" srcOrd="1" destOrd="0" presId="urn:microsoft.com/office/officeart/2005/8/layout/orgChart1"/>
    <dgm:cxn modelId="{C6976203-2A5D-4A50-B080-7F4822AC948E}" type="presParOf" srcId="{D5838B2E-EC8F-412B-ADA4-802FEBA1F9FB}" destId="{904AE476-3E60-44EE-955F-7081E546ABD7}" srcOrd="1" destOrd="0" presId="urn:microsoft.com/office/officeart/2005/8/layout/orgChart1"/>
    <dgm:cxn modelId="{343B5844-2639-4961-9C1A-31D0293E8D60}" type="presParOf" srcId="{D5838B2E-EC8F-412B-ADA4-802FEBA1F9FB}" destId="{4F8A2FF7-7E3F-4B1B-B32C-354953E564A5}" srcOrd="2" destOrd="0" presId="urn:microsoft.com/office/officeart/2005/8/layout/orgChart1"/>
    <dgm:cxn modelId="{7FA5BDD7-AFAD-47C5-8E54-4E5E03C9433B}" type="presParOf" srcId="{A34B8E47-70F0-4B8B-BAB1-F7EF2EE5FB45}" destId="{CCF82C9D-2E65-4FB4-A602-301E043C8E5F}" srcOrd="4" destOrd="0" presId="urn:microsoft.com/office/officeart/2005/8/layout/orgChart1"/>
    <dgm:cxn modelId="{9CC9D6C7-DDED-498C-B5CD-6203BA065D88}" type="presParOf" srcId="{A34B8E47-70F0-4B8B-BAB1-F7EF2EE5FB45}" destId="{167D3F5B-323D-4400-B51C-333FCF22F77C}" srcOrd="5" destOrd="0" presId="urn:microsoft.com/office/officeart/2005/8/layout/orgChart1"/>
    <dgm:cxn modelId="{9794DFC0-2767-4BC5-B7BF-3ED0F84C6EEE}" type="presParOf" srcId="{167D3F5B-323D-4400-B51C-333FCF22F77C}" destId="{89F01295-FC7A-4398-B0F3-4D58EF66B2F3}" srcOrd="0" destOrd="0" presId="urn:microsoft.com/office/officeart/2005/8/layout/orgChart1"/>
    <dgm:cxn modelId="{52DB1DBB-761B-4448-A43D-91386CAB12A5}" type="presParOf" srcId="{89F01295-FC7A-4398-B0F3-4D58EF66B2F3}" destId="{885A48AA-A0CB-4E00-840B-28BC988BAE8C}" srcOrd="0" destOrd="0" presId="urn:microsoft.com/office/officeart/2005/8/layout/orgChart1"/>
    <dgm:cxn modelId="{46FFCDA9-5AD5-4F8A-A38E-7843D8D0409C}" type="presParOf" srcId="{89F01295-FC7A-4398-B0F3-4D58EF66B2F3}" destId="{BECFB6EC-1738-48E5-9272-CECF1D86EBD9}" srcOrd="1" destOrd="0" presId="urn:microsoft.com/office/officeart/2005/8/layout/orgChart1"/>
    <dgm:cxn modelId="{859395CD-A60C-4687-AF3C-66D776FB3D23}" type="presParOf" srcId="{167D3F5B-323D-4400-B51C-333FCF22F77C}" destId="{0BCEAE11-8DE1-4FF6-AFCC-F164BC3AA006}" srcOrd="1" destOrd="0" presId="urn:microsoft.com/office/officeart/2005/8/layout/orgChart1"/>
    <dgm:cxn modelId="{D6568321-8DE7-4941-A3E9-E261BF04973C}" type="presParOf" srcId="{167D3F5B-323D-4400-B51C-333FCF22F77C}" destId="{72860FBD-BA40-495E-A846-084B14CFC13D}" srcOrd="2" destOrd="0" presId="urn:microsoft.com/office/officeart/2005/8/layout/orgChart1"/>
    <dgm:cxn modelId="{E6B3922B-CF85-4D1F-B1DA-2D04C44FAE4B}" type="presParOf" srcId="{145B3109-818F-4BA2-B2E2-75243333FD11}" destId="{AF101318-AE5B-451A-8F3F-6AA616688095}" srcOrd="2" destOrd="0" presId="urn:microsoft.com/office/officeart/2005/8/layout/orgChart1"/>
    <dgm:cxn modelId="{80A80F7C-D946-409E-AAF0-F5E6B5C9D795}" type="presParOf" srcId="{24EDCFC4-6D3F-4CA0-9FD7-4B1844640A01}" destId="{2535BC9F-F8D2-44DD-B0AB-CC82D36A41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F82C9D-2E65-4FB4-A602-301E043C8E5F}">
      <dsp:nvSpPr>
        <dsp:cNvPr id="0" name=""/>
        <dsp:cNvSpPr/>
      </dsp:nvSpPr>
      <dsp:spPr>
        <a:xfrm>
          <a:off x="6859789" y="2286001"/>
          <a:ext cx="1006561" cy="8189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2897"/>
              </a:lnTo>
              <a:lnTo>
                <a:pt x="1006561" y="692897"/>
              </a:lnTo>
              <a:lnTo>
                <a:pt x="1006561" y="8189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10CA94-E522-46FE-B832-83AD70184BAC}">
      <dsp:nvSpPr>
        <dsp:cNvPr id="0" name=""/>
        <dsp:cNvSpPr/>
      </dsp:nvSpPr>
      <dsp:spPr>
        <a:xfrm>
          <a:off x="6413673" y="2286001"/>
          <a:ext cx="446116" cy="818956"/>
        </a:xfrm>
        <a:custGeom>
          <a:avLst/>
          <a:gdLst/>
          <a:ahLst/>
          <a:cxnLst/>
          <a:rect l="0" t="0" r="0" b="0"/>
          <a:pathLst>
            <a:path>
              <a:moveTo>
                <a:pt x="446116" y="0"/>
              </a:moveTo>
              <a:lnTo>
                <a:pt x="446116" y="692897"/>
              </a:lnTo>
              <a:lnTo>
                <a:pt x="0" y="692897"/>
              </a:lnTo>
              <a:lnTo>
                <a:pt x="0" y="8189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462E1B-67A2-4838-997E-A8A9E25DCF3C}">
      <dsp:nvSpPr>
        <dsp:cNvPr id="0" name=""/>
        <dsp:cNvSpPr/>
      </dsp:nvSpPr>
      <dsp:spPr>
        <a:xfrm>
          <a:off x="4960995" y="2286001"/>
          <a:ext cx="1898794" cy="818956"/>
        </a:xfrm>
        <a:custGeom>
          <a:avLst/>
          <a:gdLst/>
          <a:ahLst/>
          <a:cxnLst/>
          <a:rect l="0" t="0" r="0" b="0"/>
          <a:pathLst>
            <a:path>
              <a:moveTo>
                <a:pt x="1898794" y="0"/>
              </a:moveTo>
              <a:lnTo>
                <a:pt x="1898794" y="692897"/>
              </a:lnTo>
              <a:lnTo>
                <a:pt x="0" y="692897"/>
              </a:lnTo>
              <a:lnTo>
                <a:pt x="0" y="8189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0BB571-A2DE-4A99-B33E-A2F7A56A5448}">
      <dsp:nvSpPr>
        <dsp:cNvPr id="0" name=""/>
        <dsp:cNvSpPr/>
      </dsp:nvSpPr>
      <dsp:spPr>
        <a:xfrm>
          <a:off x="4069174" y="752681"/>
          <a:ext cx="2790615" cy="9330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6980"/>
              </a:lnTo>
              <a:lnTo>
                <a:pt x="2790615" y="806980"/>
              </a:lnTo>
              <a:lnTo>
                <a:pt x="2790615" y="9330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3F7753-7FF0-49B9-AD5F-AE27865989AA}">
      <dsp:nvSpPr>
        <dsp:cNvPr id="0" name=""/>
        <dsp:cNvSpPr/>
      </dsp:nvSpPr>
      <dsp:spPr>
        <a:xfrm>
          <a:off x="1620628" y="2286001"/>
          <a:ext cx="1887688" cy="8189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2897"/>
              </a:lnTo>
              <a:lnTo>
                <a:pt x="1887688" y="692897"/>
              </a:lnTo>
              <a:lnTo>
                <a:pt x="1887688" y="8189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6DEE04-2AAB-498A-91DA-40C96D12777E}">
      <dsp:nvSpPr>
        <dsp:cNvPr id="0" name=""/>
        <dsp:cNvSpPr/>
      </dsp:nvSpPr>
      <dsp:spPr>
        <a:xfrm>
          <a:off x="1620628" y="2286001"/>
          <a:ext cx="435011" cy="8189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2897"/>
              </a:lnTo>
              <a:lnTo>
                <a:pt x="435011" y="692897"/>
              </a:lnTo>
              <a:lnTo>
                <a:pt x="435011" y="8189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7CD8FD-3C87-4683-9E00-EAD16E202479}">
      <dsp:nvSpPr>
        <dsp:cNvPr id="0" name=""/>
        <dsp:cNvSpPr/>
      </dsp:nvSpPr>
      <dsp:spPr>
        <a:xfrm>
          <a:off x="602961" y="2286001"/>
          <a:ext cx="1017666" cy="818956"/>
        </a:xfrm>
        <a:custGeom>
          <a:avLst/>
          <a:gdLst/>
          <a:ahLst/>
          <a:cxnLst/>
          <a:rect l="0" t="0" r="0" b="0"/>
          <a:pathLst>
            <a:path>
              <a:moveTo>
                <a:pt x="1017666" y="0"/>
              </a:moveTo>
              <a:lnTo>
                <a:pt x="1017666" y="692897"/>
              </a:lnTo>
              <a:lnTo>
                <a:pt x="0" y="692897"/>
              </a:lnTo>
              <a:lnTo>
                <a:pt x="0" y="81895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0A5822-1EED-446C-8B35-86AED15A24D2}">
      <dsp:nvSpPr>
        <dsp:cNvPr id="0" name=""/>
        <dsp:cNvSpPr/>
      </dsp:nvSpPr>
      <dsp:spPr>
        <a:xfrm>
          <a:off x="1620628" y="752681"/>
          <a:ext cx="2448545" cy="933039"/>
        </a:xfrm>
        <a:custGeom>
          <a:avLst/>
          <a:gdLst/>
          <a:ahLst/>
          <a:cxnLst/>
          <a:rect l="0" t="0" r="0" b="0"/>
          <a:pathLst>
            <a:path>
              <a:moveTo>
                <a:pt x="2448545" y="0"/>
              </a:moveTo>
              <a:lnTo>
                <a:pt x="2448545" y="806980"/>
              </a:lnTo>
              <a:lnTo>
                <a:pt x="0" y="806980"/>
              </a:lnTo>
              <a:lnTo>
                <a:pt x="0" y="9330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4053D6-B654-490E-B370-B6DBF798EE14}">
      <dsp:nvSpPr>
        <dsp:cNvPr id="0" name=""/>
        <dsp:cNvSpPr/>
      </dsp:nvSpPr>
      <dsp:spPr>
        <a:xfrm>
          <a:off x="3468894" y="152401"/>
          <a:ext cx="1200560" cy="6002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4572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Document</a:t>
          </a:r>
        </a:p>
        <a:p>
          <a:pPr marL="0" marR="0" lvl="0" indent="0" algn="ctr" defTabSz="4572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Clustering</a:t>
          </a:r>
        </a:p>
      </dsp:txBody>
      <dsp:txXfrm>
        <a:off x="3468894" y="152401"/>
        <a:ext cx="1200560" cy="600280"/>
      </dsp:txXfrm>
    </dsp:sp>
    <dsp:sp modelId="{E854DE44-E201-4961-BA78-955EF64C1B11}">
      <dsp:nvSpPr>
        <dsp:cNvPr id="0" name=""/>
        <dsp:cNvSpPr/>
      </dsp:nvSpPr>
      <dsp:spPr>
        <a:xfrm>
          <a:off x="773111" y="1685721"/>
          <a:ext cx="1695035" cy="6002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4572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Hierarchical</a:t>
          </a:r>
        </a:p>
        <a:p>
          <a:pPr marL="0" marR="0" lvl="0" indent="0" algn="ctr" defTabSz="4572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kern="1200" cap="none" normalizeH="0" baseline="0" smtClean="0">
              <a:ln/>
              <a:effectLst/>
              <a:latin typeface="Times New Roman" pitchFamily="18" charset="0"/>
              <a:cs typeface="Times New Roman" pitchFamily="18" charset="0"/>
            </a:rPr>
            <a:t> Agglomerative </a:t>
          </a:r>
          <a:endParaRPr kumimoji="0" lang="en-US" sz="1600" b="0" i="0" u="none" strike="noStrike" kern="1200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773111" y="1685721"/>
        <a:ext cx="1695035" cy="600280"/>
      </dsp:txXfrm>
    </dsp:sp>
    <dsp:sp modelId="{EE7F69C1-2954-4710-8180-B3A3AC2966DC}">
      <dsp:nvSpPr>
        <dsp:cNvPr id="0" name=""/>
        <dsp:cNvSpPr/>
      </dsp:nvSpPr>
      <dsp:spPr>
        <a:xfrm>
          <a:off x="2681" y="3104957"/>
          <a:ext cx="1200560" cy="6002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4572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Single</a:t>
          </a:r>
        </a:p>
        <a:p>
          <a:pPr marL="0" marR="0" lvl="0" indent="0" algn="ctr" defTabSz="4572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 Linkage</a:t>
          </a:r>
        </a:p>
      </dsp:txBody>
      <dsp:txXfrm>
        <a:off x="2681" y="3104957"/>
        <a:ext cx="1200560" cy="600280"/>
      </dsp:txXfrm>
    </dsp:sp>
    <dsp:sp modelId="{D67B6AC6-7A32-476C-9498-E2544F8F1F3B}">
      <dsp:nvSpPr>
        <dsp:cNvPr id="0" name=""/>
        <dsp:cNvSpPr/>
      </dsp:nvSpPr>
      <dsp:spPr>
        <a:xfrm>
          <a:off x="1455359" y="3104957"/>
          <a:ext cx="1200560" cy="6002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4572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Complete</a:t>
          </a:r>
        </a:p>
        <a:p>
          <a:pPr marL="0" marR="0" lvl="0" indent="0" algn="ctr" defTabSz="4572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Linkage</a:t>
          </a:r>
        </a:p>
      </dsp:txBody>
      <dsp:txXfrm>
        <a:off x="1455359" y="3104957"/>
        <a:ext cx="1200560" cy="600280"/>
      </dsp:txXfrm>
    </dsp:sp>
    <dsp:sp modelId="{A54F31CC-36E2-4A93-BF86-4ABC8712D26E}">
      <dsp:nvSpPr>
        <dsp:cNvPr id="0" name=""/>
        <dsp:cNvSpPr/>
      </dsp:nvSpPr>
      <dsp:spPr>
        <a:xfrm>
          <a:off x="2908037" y="3104957"/>
          <a:ext cx="1200560" cy="6002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4572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Group</a:t>
          </a:r>
        </a:p>
        <a:p>
          <a:pPr marL="0" marR="0" lvl="0" indent="0" algn="ctr" defTabSz="4572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 Average</a:t>
          </a:r>
        </a:p>
      </dsp:txBody>
      <dsp:txXfrm>
        <a:off x="2908037" y="3104957"/>
        <a:ext cx="1200560" cy="600280"/>
      </dsp:txXfrm>
    </dsp:sp>
    <dsp:sp modelId="{45932E39-43A0-44AD-8A35-CA13DD650EFE}">
      <dsp:nvSpPr>
        <dsp:cNvPr id="0" name=""/>
        <dsp:cNvSpPr/>
      </dsp:nvSpPr>
      <dsp:spPr>
        <a:xfrm>
          <a:off x="6259509" y="1685721"/>
          <a:ext cx="1200560" cy="6002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4572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kern="1200" cap="none" normalizeH="0" baseline="0" dirty="0" err="1" smtClean="0">
              <a:ln/>
              <a:effectLst/>
              <a:latin typeface="Times New Roman" pitchFamily="18" charset="0"/>
              <a:cs typeface="Times New Roman" pitchFamily="18" charset="0"/>
            </a:rPr>
            <a:t>Partitional</a:t>
          </a:r>
          <a:endParaRPr kumimoji="0" lang="en-US" sz="1600" b="0" i="0" u="none" strike="noStrike" kern="1200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6259509" y="1685721"/>
        <a:ext cx="1200560" cy="600280"/>
      </dsp:txXfrm>
    </dsp:sp>
    <dsp:sp modelId="{5DA21EDB-6A80-4148-8C99-01CC3896671F}">
      <dsp:nvSpPr>
        <dsp:cNvPr id="0" name=""/>
        <dsp:cNvSpPr/>
      </dsp:nvSpPr>
      <dsp:spPr>
        <a:xfrm>
          <a:off x="4360715" y="3104957"/>
          <a:ext cx="1200560" cy="6002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4572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1" u="none" strike="noStrike" kern="1200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k</a:t>
          </a:r>
          <a:r>
            <a:rPr kumimoji="0" lang="en-US" sz="16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-means</a:t>
          </a:r>
        </a:p>
      </dsp:txBody>
      <dsp:txXfrm>
        <a:off x="4360715" y="3104957"/>
        <a:ext cx="1200560" cy="600280"/>
      </dsp:txXfrm>
    </dsp:sp>
    <dsp:sp modelId="{8B10ABC1-68FC-4B6A-9101-1A57CB566D9D}">
      <dsp:nvSpPr>
        <dsp:cNvPr id="0" name=""/>
        <dsp:cNvSpPr/>
      </dsp:nvSpPr>
      <dsp:spPr>
        <a:xfrm>
          <a:off x="5813393" y="3104957"/>
          <a:ext cx="1200560" cy="6002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4572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Bisecting </a:t>
          </a:r>
        </a:p>
        <a:p>
          <a:pPr marL="0" marR="0" lvl="0" indent="0" algn="ctr" defTabSz="4572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1" u="none" strike="noStrike" kern="1200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k</a:t>
          </a:r>
          <a:r>
            <a:rPr kumimoji="0" lang="en-US" sz="16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-means</a:t>
          </a:r>
        </a:p>
      </dsp:txBody>
      <dsp:txXfrm>
        <a:off x="5813393" y="3104957"/>
        <a:ext cx="1200560" cy="600280"/>
      </dsp:txXfrm>
    </dsp:sp>
    <dsp:sp modelId="{885A48AA-A0CB-4E00-840B-28BC988BAE8C}">
      <dsp:nvSpPr>
        <dsp:cNvPr id="0" name=""/>
        <dsp:cNvSpPr/>
      </dsp:nvSpPr>
      <dsp:spPr>
        <a:xfrm>
          <a:off x="7266071" y="3104957"/>
          <a:ext cx="1200560" cy="6002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4572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0" i="0" u="none" strike="noStrike" kern="1200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Buckshot</a:t>
          </a:r>
        </a:p>
      </dsp:txBody>
      <dsp:txXfrm>
        <a:off x="7266071" y="3104957"/>
        <a:ext cx="1200560" cy="600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FD0E0-E357-4579-B2A2-9CF869B2E658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E116A-0FED-4C4F-819C-887797D233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7896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30825" cy="3997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5128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37263" cy="480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http://glaros.dtc.umn.edu/gkhome/index.php</a:t>
            </a:r>
          </a:p>
          <a:p>
            <a:pPr lvl="0"/>
            <a:endParaRPr lang="en-US" noProof="0" dirty="0" smtClean="0"/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0" y="0"/>
            <a:ext cx="3271838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4278313" y="0"/>
            <a:ext cx="3271837" cy="525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0" y="10155238"/>
            <a:ext cx="3271838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5238"/>
            <a:ext cx="3270250" cy="523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388AD9B-621F-4061-A880-249976D1E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FE8DD96-D6B0-4F07-8AD1-CF1A443DC707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38915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71837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eaLnBrk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D8B59D27-083F-4CBC-88DD-9ACF336C3DF8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3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</a:t>
            </a:fld>
            <a:endParaRPr lang="en-US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16" name="Text Box 2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38850" cy="4802187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D7FD399-2AF4-407C-B741-515A26004B3D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0179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71837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eaLnBrk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C2F56F1-E716-42A6-9D86-257D6117A1A5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3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13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38850" cy="48021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DFDC51-F1F8-4E88-81D2-D0AF7571AAD6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9165F70-A07F-4759-ADDF-447D762E0B02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9155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71837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eaLnBrk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A1B4127-ED90-4001-8E57-B4EAB0C673AB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3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19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9156" name="Text Box 2"/>
          <p:cNvSpPr txBox="1">
            <a:spLocks noChangeArrowheads="1"/>
          </p:cNvSpPr>
          <p:nvPr/>
        </p:nvSpPr>
        <p:spPr bwMode="auto">
          <a:xfrm>
            <a:off x="1106488" y="812800"/>
            <a:ext cx="5341937" cy="40052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38850" cy="48021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0A0792-04AB-4B5C-AD1C-8412D2DA461E}" type="slidenum">
              <a:rPr lang="en-US"/>
              <a:pPr/>
              <a:t>20</a:t>
            </a:fld>
            <a:endParaRPr lang="en-US"/>
          </a:p>
        </p:txBody>
      </p:sp>
      <p:sp>
        <p:nvSpPr>
          <p:cNvPr id="138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6558AA-4927-4B03-B1C7-D3DF3ED2D1D5}" type="slidenum">
              <a:rPr lang="en-US"/>
              <a:pPr/>
              <a:t>21</a:t>
            </a:fld>
            <a:endParaRPr lang="en-US"/>
          </a:p>
        </p:txBody>
      </p:sp>
      <p:sp>
        <p:nvSpPr>
          <p:cNvPr id="140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371AB39-90C9-4CB1-88DA-9CE6512C6D9C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71837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eaLnBrk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E5AF8C88-8BC7-4386-845B-AB707F3FB471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3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22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1204" name="Text Box 2"/>
          <p:cNvSpPr txBox="1">
            <a:spLocks noChangeArrowheads="1"/>
          </p:cNvSpPr>
          <p:nvPr/>
        </p:nvSpPr>
        <p:spPr bwMode="auto">
          <a:xfrm>
            <a:off x="1106488" y="812800"/>
            <a:ext cx="5338762" cy="40020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38850" cy="48021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12F4C8-B1AC-431F-8882-0CB344B3A26E}" type="slidenum">
              <a:rPr lang="en-US"/>
              <a:pPr/>
              <a:t>23</a:t>
            </a:fld>
            <a:endParaRPr lang="en-US"/>
          </a:p>
        </p:txBody>
      </p:sp>
      <p:sp>
        <p:nvSpPr>
          <p:cNvPr id="138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3E0F7A8-AD9E-4F8D-B15A-4EB1CD7E37A6}" type="slidenum">
              <a:rPr lang="en-US"/>
              <a:pPr/>
              <a:t>25</a:t>
            </a:fld>
            <a:endParaRPr lang="en-US"/>
          </a:p>
        </p:txBody>
      </p:sp>
      <p:sp>
        <p:nvSpPr>
          <p:cNvPr id="52225" name="AutoShape 1"/>
          <p:cNvSpPr>
            <a:spLocks noChangeArrowheads="1"/>
          </p:cNvSpPr>
          <p:nvPr/>
        </p:nvSpPr>
        <p:spPr bwMode="auto">
          <a:xfrm>
            <a:off x="4278313" y="10155238"/>
            <a:ext cx="3270250" cy="523875"/>
          </a:xfrm>
          <a:custGeom>
            <a:avLst/>
            <a:gdLst>
              <a:gd name="T0" fmla="*/ 1635125 w 21600"/>
              <a:gd name="T1" fmla="*/ 0 h 21600"/>
              <a:gd name="T2" fmla="*/ 3270250 w 21600"/>
              <a:gd name="T3" fmla="*/ 261938 h 21600"/>
              <a:gd name="T4" fmla="*/ 1635125 w 21600"/>
              <a:gd name="T5" fmla="*/ 523875 h 21600"/>
              <a:gd name="T6" fmla="*/ 0 w 21600"/>
              <a:gd name="T7" fmla="*/ 261938 h 21600"/>
              <a:gd name="T8" fmla="*/ 0 w 21600"/>
              <a:gd name="T9" fmla="*/ 0 h 21600"/>
              <a:gd name="T10" fmla="*/ 21600 w 21600"/>
              <a:gd name="T1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0E787996-5266-4A6B-8391-E9E621A614A6}" type="slidenum">
              <a:rPr lang="en-US" sz="140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DejaVu Sans" charset="0"/>
              </a:rPr>
              <a:pPr algn="r">
                <a:lnSpc>
                  <a:spcPct val="93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25</a:t>
            </a:fld>
            <a:endParaRPr lang="en-US" sz="1400">
              <a:solidFill>
                <a:srgbClr val="000000"/>
              </a:solidFill>
              <a:latin typeface="Times New Roman" pitchFamily="18" charset="0"/>
              <a:ea typeface="DejaVu Sans" charset="0"/>
              <a:cs typeface="DejaVu Sans" charset="0"/>
            </a:endParaRPr>
          </a:p>
        </p:txBody>
      </p:sp>
      <p:sp>
        <p:nvSpPr>
          <p:cNvPr id="52226" name="Freeform 2"/>
          <p:cNvSpPr>
            <a:spLocks noChangeArrowheads="1"/>
          </p:cNvSpPr>
          <p:nvPr/>
        </p:nvSpPr>
        <p:spPr bwMode="auto">
          <a:xfrm>
            <a:off x="1108075" y="812800"/>
            <a:ext cx="5332413" cy="3998913"/>
          </a:xfrm>
          <a:custGeom>
            <a:avLst/>
            <a:gdLst>
              <a:gd name="T0" fmla="*/ 2666207 w 21600"/>
              <a:gd name="T1" fmla="*/ 0 h 21600"/>
              <a:gd name="T2" fmla="*/ 5332413 w 21600"/>
              <a:gd name="T3" fmla="*/ 1999457 h 21600"/>
              <a:gd name="T4" fmla="*/ 2666207 w 21600"/>
              <a:gd name="T5" fmla="*/ 3998913 h 21600"/>
              <a:gd name="T6" fmla="*/ 0 w 21600"/>
              <a:gd name="T7" fmla="*/ 199945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52227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34088" cy="479742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ea typeface="WenQuanYi Zen Hei" charset="0"/>
              <a:cs typeface="WenQuanYi Zen He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2F2716-EFDC-4A5B-825E-3654D7F7F197}" type="slidenum">
              <a:rPr lang="en-US"/>
              <a:pPr/>
              <a:t>27</a:t>
            </a:fld>
            <a:endParaRPr lang="en-US"/>
          </a:p>
        </p:txBody>
      </p:sp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30825" cy="3997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37263" cy="48006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C238529-5A57-4AC4-978A-285376AD6506}" type="slidenum">
              <a:rPr lang="en-US"/>
              <a:pPr/>
              <a:t>28</a:t>
            </a:fld>
            <a:endParaRPr lang="en-US"/>
          </a:p>
        </p:txBody>
      </p:sp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8075" y="812800"/>
            <a:ext cx="5330825" cy="3997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37263" cy="48006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388AD9B-621F-4061-A880-249976D1EA3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4BD87E3-8271-4388-A29C-2CC44757C20A}" type="slidenum">
              <a:rPr lang="en-US" smtClean="0"/>
              <a:pPr/>
              <a:t>31</a:t>
            </a:fld>
            <a:endParaRPr lang="en-US" dirty="0" smtClean="0"/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6A5A42D-6508-4B3D-A9D6-EE6CCA482E50}" type="slidenum">
              <a:rPr lang="en-US" smtClean="0"/>
              <a:pPr/>
              <a:t>32</a:t>
            </a:fld>
            <a:endParaRPr lang="en-US" dirty="0" smtClean="0"/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043EAC5-5166-484C-8FBE-333BA0E45A74}" type="slidenum">
              <a:rPr lang="en-US" smtClean="0"/>
              <a:pPr/>
              <a:t>33</a:t>
            </a:fld>
            <a:endParaRPr lang="en-US" dirty="0" smtClean="0"/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762B956-0399-49CA-9810-B648C21CD555}" type="slidenum">
              <a:rPr lang="en-US" smtClean="0"/>
              <a:pPr/>
              <a:t>34</a:t>
            </a:fld>
            <a:endParaRPr lang="en-US" dirty="0" smtClean="0"/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BDC2454-4F3E-4B52-8586-3E7BBA3A6B4A}" type="slidenum">
              <a:rPr lang="en-US" smtClean="0"/>
              <a:pPr/>
              <a:t>35</a:t>
            </a:fld>
            <a:endParaRPr lang="en-US" dirty="0" smtClean="0"/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664A85E-E44D-4D31-BC8F-E8B5DACA8111}" type="slidenum">
              <a:rPr lang="en-US" smtClean="0"/>
              <a:pPr/>
              <a:t>36</a:t>
            </a:fld>
            <a:endParaRPr lang="en-US" dirty="0" smtClean="0"/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7DABBD6-B09E-4690-B038-5EF262E91F25}" type="slidenum">
              <a:rPr lang="en-US" smtClean="0"/>
              <a:pPr/>
              <a:t>37</a:t>
            </a:fld>
            <a:endParaRPr lang="en-US" dirty="0" smtClean="0"/>
          </a:p>
        </p:txBody>
      </p:sp>
      <p:sp>
        <p:nvSpPr>
          <p:cNvPr id="60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EDD3503-DF8A-4383-82C5-C938ADD4CDB0}" type="slidenum">
              <a:rPr lang="en-US" smtClean="0"/>
              <a:pPr/>
              <a:t>38</a:t>
            </a:fld>
            <a:endParaRPr lang="en-US" dirty="0" smtClean="0"/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53B37A2-F6BF-4D31-BDAA-76C7B2B4718F}" type="slidenum">
              <a:rPr lang="en-US" smtClean="0"/>
              <a:pPr/>
              <a:t>39</a:t>
            </a:fld>
            <a:endParaRPr lang="en-US" dirty="0" smtClean="0"/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24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3F2EF47-6465-4E8A-8FDF-24AC005C8CA0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71837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eaLnBrk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8483410-4A2F-4B48-A14B-0BB128ED5192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3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41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492" name="Text Box 2"/>
          <p:cNvSpPr txBox="1">
            <a:spLocks noChangeArrowheads="1"/>
          </p:cNvSpPr>
          <p:nvPr/>
        </p:nvSpPr>
        <p:spPr bwMode="auto">
          <a:xfrm>
            <a:off x="1106488" y="812800"/>
            <a:ext cx="5338762" cy="40020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38850" cy="48021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D24BA01-4608-4B32-BDAC-F2D2B7C2CBE7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1075930E-BF1F-44EE-A231-18B702A9902B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64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45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8894ADE-E599-4F48-BFE3-76AD90E61FE6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65539" name="Text Box 2"/>
          <p:cNvSpPr txBox="1">
            <a:spLocks noChangeArrowheads="1"/>
          </p:cNvSpPr>
          <p:nvPr/>
        </p:nvSpPr>
        <p:spPr bwMode="auto">
          <a:xfrm>
            <a:off x="4278313" y="10155238"/>
            <a:ext cx="3271837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eaLnBrk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ED07388A-AF05-4AFE-8504-7586F80D76B3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3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45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40" name="Text Box 3"/>
          <p:cNvSpPr txBox="1">
            <a:spLocks noChangeArrowheads="1"/>
          </p:cNvSpPr>
          <p:nvPr/>
        </p:nvSpPr>
        <p:spPr bwMode="auto">
          <a:xfrm>
            <a:off x="1108075" y="812800"/>
            <a:ext cx="5334000" cy="4000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5541" name="Rectangle 4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38850" cy="48021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0A21334-C185-4635-B587-AAA2E06A53BA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66563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71837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eaLnBrk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990386A0-0CA7-441C-93B5-4241C51080B9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3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46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564" name="Text Box 2"/>
          <p:cNvSpPr txBox="1">
            <a:spLocks noChangeArrowheads="1"/>
          </p:cNvSpPr>
          <p:nvPr/>
        </p:nvSpPr>
        <p:spPr bwMode="auto">
          <a:xfrm>
            <a:off x="1108075" y="812800"/>
            <a:ext cx="5334000" cy="4000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38850" cy="48021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82E7725-9C20-4AED-8468-9B106C7655E0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67587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71837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eaLnBrk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7D15D9A1-A4A8-409B-B749-E9C80CE21799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3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47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7588" name="Text Box 2"/>
          <p:cNvSpPr txBox="1">
            <a:spLocks noChangeArrowheads="1"/>
          </p:cNvSpPr>
          <p:nvPr/>
        </p:nvSpPr>
        <p:spPr bwMode="auto">
          <a:xfrm>
            <a:off x="1108075" y="812800"/>
            <a:ext cx="5334000" cy="4000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38850" cy="48021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4D2B339-D807-4EF4-91FB-B0A8DA29CF9B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696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96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845D8FB-7949-4157-A3A1-1F555CD84DC4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706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06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A6D4C66-EEBC-4527-89F5-97C4E5092958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71837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eaLnBrk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B2A1314E-8BB4-4868-9FEC-5C1C443669CA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3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6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988" name="Text Box 2"/>
          <p:cNvSpPr txBox="1">
            <a:spLocks noChangeArrowheads="1"/>
          </p:cNvSpPr>
          <p:nvPr/>
        </p:nvSpPr>
        <p:spPr bwMode="auto">
          <a:xfrm>
            <a:off x="1106488" y="812800"/>
            <a:ext cx="5343525" cy="4006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38850" cy="48021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C29D6D8-3EA1-4057-B892-EA8D37B5D23D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71837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eaLnBrk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2383D4A1-3962-423D-AD33-48817DBB9F51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3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8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4036" name="Text Box 2"/>
          <p:cNvSpPr txBox="1">
            <a:spLocks noChangeArrowheads="1"/>
          </p:cNvSpPr>
          <p:nvPr/>
        </p:nvSpPr>
        <p:spPr bwMode="auto">
          <a:xfrm>
            <a:off x="1106488" y="812800"/>
            <a:ext cx="5338762" cy="40020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38850" cy="48021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FFE558C-0B56-40E3-9372-BD841237E485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71837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eaLnBrk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A4BC3967-AC22-4DF6-8E51-2760DF3B0911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3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9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5060" name="Text Box 2"/>
          <p:cNvSpPr txBox="1">
            <a:spLocks noChangeArrowheads="1"/>
          </p:cNvSpPr>
          <p:nvPr/>
        </p:nvSpPr>
        <p:spPr bwMode="auto">
          <a:xfrm>
            <a:off x="1306513" y="809625"/>
            <a:ext cx="4946650" cy="3994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38850" cy="48021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497D112-652E-4EEA-9D20-CAC7AC602DF9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71837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eaLnBrk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889D585-8BD6-454A-BE5E-405F158F4E67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3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10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084" name="Text Box 2"/>
          <p:cNvSpPr txBox="1">
            <a:spLocks noChangeArrowheads="1"/>
          </p:cNvSpPr>
          <p:nvPr/>
        </p:nvSpPr>
        <p:spPr bwMode="auto">
          <a:xfrm>
            <a:off x="1108075" y="812800"/>
            <a:ext cx="5334000" cy="4000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38850" cy="48021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112BCE6-2250-49FA-95FB-917926669F16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4278313" y="10155238"/>
            <a:ext cx="3271837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eaLnBrk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F66AD98-944E-420C-8266-36F6690329B1}" type="slidenum">
              <a:rPr lang="en-US" sz="1400">
                <a:solidFill>
                  <a:srgbClr val="000000"/>
                </a:solidFill>
                <a:latin typeface="Times New Roman" pitchFamily="18" charset="0"/>
              </a:rPr>
              <a:pPr algn="r" eaLnBrk="1">
                <a:lnSpc>
                  <a:spcPct val="93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11</a:t>
            </a:fld>
            <a:endParaRPr lang="en-US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7108" name="Text Box 2"/>
          <p:cNvSpPr txBox="1">
            <a:spLocks noChangeArrowheads="1"/>
          </p:cNvSpPr>
          <p:nvPr/>
        </p:nvSpPr>
        <p:spPr bwMode="auto">
          <a:xfrm>
            <a:off x="1106488" y="812800"/>
            <a:ext cx="5338762" cy="40020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38850" cy="48021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2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8CCCB91-A84D-4A29-95C8-7FD5CF3DE867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2413" cy="39989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38850" cy="48021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33492-5908-4A30-95EC-9E63C8A76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56342-8861-41C2-927B-260EF0E51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09563"/>
            <a:ext cx="2266950" cy="6661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9563"/>
            <a:ext cx="6653212" cy="6661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FB0E3-5CA6-4977-BC72-3A3294FEC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44850-A6DB-479D-A599-D09DC18B0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EAC92-355E-4BD8-A2D2-C113B18DA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38A9C-9534-46F2-B344-51CECBAF3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2133600"/>
            <a:ext cx="4459287" cy="4837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2133600"/>
            <a:ext cx="4460875" cy="4837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42196-384E-4D34-8C85-8805C7DA9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26415-43D3-4A03-8822-1DA52D3A5B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BC0B1-1FB6-4B26-A677-3A830D78B8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EE3A2-D963-49BE-9A17-365996732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455DC-B56A-406A-A901-21444E789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AF2DE-2489-4432-A945-4259E3A75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A85F1-EA9A-448F-B17D-BA4185AD2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08CEF-B96E-44CD-8B05-056A5EF54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09563"/>
            <a:ext cx="2266950" cy="6661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9563"/>
            <a:ext cx="6653212" cy="6661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D5502-4A0F-4917-970C-30D92374A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CEE78-B014-46EB-A01D-BCCB3285F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0C544-AB24-40F1-9C80-0276E2473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8121C-E5E7-4DCC-B72B-0738995E0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2133600"/>
            <a:ext cx="4459287" cy="4837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2133600"/>
            <a:ext cx="4460875" cy="4837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E1CC9-680D-4322-A461-0FC30B545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83E24-CC70-435D-8448-12C8A0A87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5C32E-B01F-4017-AA00-29E0A7C4F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BBD23-424F-4BB7-8076-60AC224F7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0576F-F7C4-4365-B016-DA942B8503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5C2EE-A7E5-4D97-A19D-4FBB9A1CCC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E7C89-EDB3-4DE8-898D-CCA40838A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3AD0E-5FE7-498E-8E6B-5EB37ED6E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09563"/>
            <a:ext cx="2266950" cy="6661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9563"/>
            <a:ext cx="6653212" cy="6661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985D3-7570-4BCE-BD85-3E0C2CAA1D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87919-712A-4E96-8DB2-3614F7039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9F0E7-6CF8-4DFC-BF8B-D3CB0B6D2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14DC1-2B72-41CB-AF06-FA8CB7FD6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2133600"/>
            <a:ext cx="4459287" cy="4837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2133600"/>
            <a:ext cx="4460875" cy="4837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EC7AF-0212-458C-BC69-696850254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DC83E-C1C7-4790-8229-BBE325587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32550-E93E-4E86-B8D2-24AF8D55B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2133600"/>
            <a:ext cx="4459287" cy="4837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2133600"/>
            <a:ext cx="4460875" cy="4837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E4CBC-72FC-4135-8C20-379C313E5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E716B-A8B2-4891-B617-A50017C53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3573D-D079-4B0D-AE3C-AE72E198E3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11A76-DB49-42BE-8F49-6BCAE615D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092D7-078E-4D2E-9598-7BDFD37302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09563"/>
            <a:ext cx="2266950" cy="66611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9563"/>
            <a:ext cx="6653212" cy="66611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71E1B-5DFA-4584-9506-091DFF115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19E59-E482-41BB-95A5-41AE9580B8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2744D-3596-48AD-B5C1-6EF3D459F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95D56-3F7C-47DD-95FE-A7901E982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84FF2-7055-40B1-A257-208DE35A13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7627F-C6F5-4D2C-9645-4B16B9455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/>
          <p:cNvSpPr>
            <a:spLocks noChangeArrowheads="1"/>
          </p:cNvSpPr>
          <p:nvPr/>
        </p:nvSpPr>
        <p:spPr bwMode="auto">
          <a:xfrm>
            <a:off x="-11113" y="-7938"/>
            <a:ext cx="10102851" cy="1147763"/>
          </a:xfrm>
          <a:custGeom>
            <a:avLst/>
            <a:gdLst>
              <a:gd name="T0" fmla="*/ 6 w 5772"/>
              <a:gd name="T1" fmla="*/ 2 h 656"/>
              <a:gd name="T2" fmla="*/ 2542 w 5772"/>
              <a:gd name="T3" fmla="*/ 0 h 656"/>
              <a:gd name="T4" fmla="*/ 4374 w 5772"/>
              <a:gd name="T5" fmla="*/ 367 h 656"/>
              <a:gd name="T6" fmla="*/ 5766 w 5772"/>
              <a:gd name="T7" fmla="*/ 55 h 656"/>
              <a:gd name="T8" fmla="*/ 5772 w 5772"/>
              <a:gd name="T9" fmla="*/ 213 h 656"/>
              <a:gd name="T10" fmla="*/ 4302 w 5772"/>
              <a:gd name="T11" fmla="*/ 439 h 656"/>
              <a:gd name="T12" fmla="*/ 1488 w 5772"/>
              <a:gd name="T13" fmla="*/ 201 h 656"/>
              <a:gd name="T14" fmla="*/ 0 w 5772"/>
              <a:gd name="T15" fmla="*/ 656 h 656"/>
              <a:gd name="T16" fmla="*/ 6 w 5772"/>
              <a:gd name="T17" fmla="*/ 2 h 656"/>
              <a:gd name="T18" fmla="*/ 0 w 5772"/>
              <a:gd name="T19" fmla="*/ 0 h 656"/>
              <a:gd name="T20" fmla="*/ 5772 w 5772"/>
              <a:gd name="T21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T18" t="T19" r="T20" b="T21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/>
              </a:gs>
              <a:gs pos="100000">
                <a:srgbClr val="00EBF8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4830763" y="-7938"/>
            <a:ext cx="5249862" cy="703263"/>
          </a:xfrm>
          <a:custGeom>
            <a:avLst/>
            <a:gdLst>
              <a:gd name="T0" fmla="*/ 0 w 3000"/>
              <a:gd name="T1" fmla="*/ 0 h 595"/>
              <a:gd name="T2" fmla="*/ 1668 w 3000"/>
              <a:gd name="T3" fmla="*/ 564 h 595"/>
              <a:gd name="T4" fmla="*/ 3000 w 3000"/>
              <a:gd name="T5" fmla="*/ 186 h 595"/>
              <a:gd name="T6" fmla="*/ 3000 w 3000"/>
              <a:gd name="T7" fmla="*/ 6 h 595"/>
              <a:gd name="T8" fmla="*/ 0 w 3000"/>
              <a:gd name="T9" fmla="*/ 0 h 595"/>
              <a:gd name="T10" fmla="*/ 0 w 3000"/>
              <a:gd name="T11" fmla="*/ 0 h 595"/>
              <a:gd name="T12" fmla="*/ 3000 w 3000"/>
              <a:gd name="T13" fmla="*/ 59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DB6"/>
              </a:gs>
              <a:gs pos="100000">
                <a:srgbClr val="009BE5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9563"/>
            <a:ext cx="9072562" cy="172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5040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2133600"/>
            <a:ext cx="9072562" cy="4837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100800" tIns="50400" rIns="100800" bIns="504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503238" y="7007225"/>
            <a:ext cx="2351087" cy="400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30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2940050" y="7007225"/>
            <a:ext cx="3695700" cy="401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8736013" y="7007225"/>
            <a:ext cx="839787" cy="400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30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4D95680B-13A0-4FF7-96A5-6CCDB412F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7177" name="Group 8"/>
          <p:cNvGrpSpPr>
            <a:grpSpLocks/>
          </p:cNvGrpSpPr>
          <p:nvPr/>
        </p:nvGrpSpPr>
        <p:grpSpPr bwMode="auto">
          <a:xfrm>
            <a:off x="-20638" y="223838"/>
            <a:ext cx="10118726" cy="712787"/>
            <a:chOff x="-13" y="141"/>
            <a:chExt cx="6374" cy="449"/>
          </a:xfrm>
        </p:grpSpPr>
        <p:grpSp>
          <p:nvGrpSpPr>
            <p:cNvPr id="7178" name="Group 9"/>
            <p:cNvGrpSpPr>
              <a:grpSpLocks/>
            </p:cNvGrpSpPr>
            <p:nvPr/>
          </p:nvGrpSpPr>
          <p:grpSpPr bwMode="auto">
            <a:xfrm>
              <a:off x="-13" y="141"/>
              <a:ext cx="6359" cy="449"/>
              <a:chOff x="-13" y="141"/>
              <a:chExt cx="6359" cy="449"/>
            </a:xfrm>
          </p:grpSpPr>
          <p:pic>
            <p:nvPicPr>
              <p:cNvPr id="7182" name="Picture 10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3" y="141"/>
                <a:ext cx="6344" cy="4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1035" name="Text Box 11"/>
              <p:cNvSpPr txBox="1">
                <a:spLocks noChangeArrowheads="1"/>
              </p:cNvSpPr>
              <p:nvPr/>
            </p:nvSpPr>
            <p:spPr bwMode="auto">
              <a:xfrm rot="21420000">
                <a:off x="-13" y="334"/>
                <a:ext cx="1" cy="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179" name="Group 12"/>
            <p:cNvGrpSpPr>
              <a:grpSpLocks/>
            </p:cNvGrpSpPr>
            <p:nvPr/>
          </p:nvGrpSpPr>
          <p:grpSpPr bwMode="auto">
            <a:xfrm>
              <a:off x="-13" y="174"/>
              <a:ext cx="6374" cy="387"/>
              <a:chOff x="-13" y="174"/>
              <a:chExt cx="6374" cy="387"/>
            </a:xfrm>
          </p:grpSpPr>
          <p:pic>
            <p:nvPicPr>
              <p:cNvPr id="7180" name="Picture 13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-2" y="174"/>
                <a:ext cx="6364" cy="38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1038" name="Text Box 14"/>
              <p:cNvSpPr txBox="1">
                <a:spLocks noChangeArrowheads="1"/>
              </p:cNvSpPr>
              <p:nvPr/>
            </p:nvSpPr>
            <p:spPr bwMode="auto">
              <a:xfrm rot="21420000">
                <a:off x="-13" y="365"/>
                <a:ext cx="1" cy="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500">
          <a:solidFill>
            <a:srgbClr val="04617B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500">
          <a:solidFill>
            <a:srgbClr val="04617B"/>
          </a:solidFill>
          <a:latin typeface="Calibri" pitchFamily="32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500">
          <a:solidFill>
            <a:srgbClr val="04617B"/>
          </a:solidFill>
          <a:latin typeface="Calibri" pitchFamily="32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500">
          <a:solidFill>
            <a:srgbClr val="04617B"/>
          </a:solidFill>
          <a:latin typeface="Calibri" pitchFamily="32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500">
          <a:solidFill>
            <a:srgbClr val="04617B"/>
          </a:solidFill>
          <a:latin typeface="Calibri" pitchFamily="32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500">
          <a:solidFill>
            <a:srgbClr val="04617B"/>
          </a:solidFill>
          <a:latin typeface="Calibri" pitchFamily="32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500">
          <a:solidFill>
            <a:srgbClr val="04617B"/>
          </a:solidFill>
          <a:latin typeface="Calibri" pitchFamily="32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500">
          <a:solidFill>
            <a:srgbClr val="04617B"/>
          </a:solidFill>
          <a:latin typeface="Calibri" pitchFamily="32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500">
          <a:solidFill>
            <a:srgbClr val="04617B"/>
          </a:solidFill>
          <a:latin typeface="Calibri" pitchFamily="32" charset="0"/>
        </a:defRPr>
      </a:lvl9pPr>
    </p:titleStyle>
    <p:bodyStyle>
      <a:lvl1pPr marL="342900" indent="-342900" algn="l" defTabSz="457200" rtl="0" eaLnBrk="0" fontAlgn="base" hangingPunct="0">
        <a:spcBef>
          <a:spcPts val="7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300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</a:defRPr>
      </a:lvl5pPr>
      <a:lvl6pPr marL="2514600" indent="-22860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</a:defRPr>
      </a:lvl6pPr>
      <a:lvl7pPr marL="2971800" indent="-22860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</a:defRPr>
      </a:lvl7pPr>
      <a:lvl8pPr marL="3429000" indent="-22860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</a:defRPr>
      </a:lvl8pPr>
      <a:lvl9pPr marL="3886200" indent="-22860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-11113" y="-7938"/>
            <a:ext cx="10102851" cy="1147763"/>
          </a:xfrm>
          <a:custGeom>
            <a:avLst/>
            <a:gdLst>
              <a:gd name="T0" fmla="*/ 6 w 5772"/>
              <a:gd name="T1" fmla="*/ 2 h 656"/>
              <a:gd name="T2" fmla="*/ 2542 w 5772"/>
              <a:gd name="T3" fmla="*/ 0 h 656"/>
              <a:gd name="T4" fmla="*/ 4374 w 5772"/>
              <a:gd name="T5" fmla="*/ 367 h 656"/>
              <a:gd name="T6" fmla="*/ 5766 w 5772"/>
              <a:gd name="T7" fmla="*/ 55 h 656"/>
              <a:gd name="T8" fmla="*/ 5772 w 5772"/>
              <a:gd name="T9" fmla="*/ 213 h 656"/>
              <a:gd name="T10" fmla="*/ 4302 w 5772"/>
              <a:gd name="T11" fmla="*/ 439 h 656"/>
              <a:gd name="T12" fmla="*/ 1488 w 5772"/>
              <a:gd name="T13" fmla="*/ 201 h 656"/>
              <a:gd name="T14" fmla="*/ 0 w 5772"/>
              <a:gd name="T15" fmla="*/ 656 h 656"/>
              <a:gd name="T16" fmla="*/ 6 w 5772"/>
              <a:gd name="T17" fmla="*/ 2 h 656"/>
              <a:gd name="T18" fmla="*/ 0 w 5772"/>
              <a:gd name="T19" fmla="*/ 0 h 656"/>
              <a:gd name="T20" fmla="*/ 5772 w 5772"/>
              <a:gd name="T21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T18" t="T19" r="T20" b="T21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/>
              </a:gs>
              <a:gs pos="100000">
                <a:srgbClr val="00EBF8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4830763" y="-7938"/>
            <a:ext cx="5249862" cy="703263"/>
          </a:xfrm>
          <a:custGeom>
            <a:avLst/>
            <a:gdLst>
              <a:gd name="T0" fmla="*/ 0 w 3000"/>
              <a:gd name="T1" fmla="*/ 0 h 595"/>
              <a:gd name="T2" fmla="*/ 1668 w 3000"/>
              <a:gd name="T3" fmla="*/ 564 h 595"/>
              <a:gd name="T4" fmla="*/ 3000 w 3000"/>
              <a:gd name="T5" fmla="*/ 186 h 595"/>
              <a:gd name="T6" fmla="*/ 3000 w 3000"/>
              <a:gd name="T7" fmla="*/ 6 h 595"/>
              <a:gd name="T8" fmla="*/ 0 w 3000"/>
              <a:gd name="T9" fmla="*/ 0 h 595"/>
              <a:gd name="T10" fmla="*/ 0 w 3000"/>
              <a:gd name="T11" fmla="*/ 0 h 595"/>
              <a:gd name="T12" fmla="*/ 3000 w 3000"/>
              <a:gd name="T13" fmla="*/ 59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DB6"/>
              </a:gs>
              <a:gs pos="100000">
                <a:srgbClr val="009BE5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8196" name="Group 3"/>
          <p:cNvGrpSpPr>
            <a:grpSpLocks/>
          </p:cNvGrpSpPr>
          <p:nvPr/>
        </p:nvGrpSpPr>
        <p:grpSpPr bwMode="auto">
          <a:xfrm>
            <a:off x="-20638" y="223838"/>
            <a:ext cx="10118726" cy="712787"/>
            <a:chOff x="-13" y="141"/>
            <a:chExt cx="6374" cy="449"/>
          </a:xfrm>
        </p:grpSpPr>
        <p:grpSp>
          <p:nvGrpSpPr>
            <p:cNvPr id="8202" name="Group 4"/>
            <p:cNvGrpSpPr>
              <a:grpSpLocks/>
            </p:cNvGrpSpPr>
            <p:nvPr/>
          </p:nvGrpSpPr>
          <p:grpSpPr bwMode="auto">
            <a:xfrm>
              <a:off x="-13" y="141"/>
              <a:ext cx="6359" cy="449"/>
              <a:chOff x="-13" y="141"/>
              <a:chExt cx="6359" cy="449"/>
            </a:xfrm>
          </p:grpSpPr>
          <p:pic>
            <p:nvPicPr>
              <p:cNvPr id="8206" name="Picture 5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3" y="141"/>
                <a:ext cx="6344" cy="4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2054" name="Text Box 6"/>
              <p:cNvSpPr txBox="1">
                <a:spLocks noChangeArrowheads="1"/>
              </p:cNvSpPr>
              <p:nvPr/>
            </p:nvSpPr>
            <p:spPr bwMode="auto">
              <a:xfrm rot="21420000">
                <a:off x="-13" y="334"/>
                <a:ext cx="1" cy="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8203" name="Group 7"/>
            <p:cNvGrpSpPr>
              <a:grpSpLocks/>
            </p:cNvGrpSpPr>
            <p:nvPr/>
          </p:nvGrpSpPr>
          <p:grpSpPr bwMode="auto">
            <a:xfrm>
              <a:off x="-13" y="174"/>
              <a:ext cx="6374" cy="387"/>
              <a:chOff x="-13" y="174"/>
              <a:chExt cx="6374" cy="387"/>
            </a:xfrm>
          </p:grpSpPr>
          <p:pic>
            <p:nvPicPr>
              <p:cNvPr id="8204" name="Picture 8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-2" y="174"/>
                <a:ext cx="6364" cy="38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2057" name="Text Box 9"/>
              <p:cNvSpPr txBox="1">
                <a:spLocks noChangeArrowheads="1"/>
              </p:cNvSpPr>
              <p:nvPr/>
            </p:nvSpPr>
            <p:spPr bwMode="auto">
              <a:xfrm rot="21420000">
                <a:off x="-13" y="365"/>
                <a:ext cx="1" cy="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819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9563"/>
            <a:ext cx="9072562" cy="172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5040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819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2133600"/>
            <a:ext cx="9072562" cy="4837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100800" tIns="50400" rIns="100800" bIns="504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dt"/>
          </p:nvPr>
        </p:nvSpPr>
        <p:spPr bwMode="auto">
          <a:xfrm>
            <a:off x="503238" y="7007225"/>
            <a:ext cx="2351087" cy="400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tabLst>
                <a:tab pos="723900" algn="l"/>
                <a:tab pos="1447800" algn="l"/>
                <a:tab pos="2171700" algn="l"/>
              </a:tabLst>
              <a:defRPr sz="1300">
                <a:solidFill>
                  <a:srgbClr val="D1EAEE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2940050" y="7007225"/>
            <a:ext cx="3695700" cy="401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ldNum"/>
          </p:nvPr>
        </p:nvSpPr>
        <p:spPr bwMode="auto">
          <a:xfrm>
            <a:off x="8736013" y="7007225"/>
            <a:ext cx="839787" cy="400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tabLst>
                <a:tab pos="723900" algn="l"/>
              </a:tabLst>
              <a:defRPr sz="1300">
                <a:solidFill>
                  <a:srgbClr val="D1EAEE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E778D77-E41D-4A88-887C-2AE421010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500">
          <a:solidFill>
            <a:srgbClr val="DBF5F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500">
          <a:solidFill>
            <a:srgbClr val="DBF5F9"/>
          </a:solidFill>
          <a:latin typeface="Calibri" pitchFamily="32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500">
          <a:solidFill>
            <a:srgbClr val="DBF5F9"/>
          </a:solidFill>
          <a:latin typeface="Calibri" pitchFamily="32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500">
          <a:solidFill>
            <a:srgbClr val="DBF5F9"/>
          </a:solidFill>
          <a:latin typeface="Calibri" pitchFamily="32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500">
          <a:solidFill>
            <a:srgbClr val="DBF5F9"/>
          </a:solidFill>
          <a:latin typeface="Calibri" pitchFamily="32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500">
          <a:solidFill>
            <a:srgbClr val="DBF5F9"/>
          </a:solidFill>
          <a:latin typeface="Calibri" pitchFamily="32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500">
          <a:solidFill>
            <a:srgbClr val="DBF5F9"/>
          </a:solidFill>
          <a:latin typeface="Calibri" pitchFamily="32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500">
          <a:solidFill>
            <a:srgbClr val="DBF5F9"/>
          </a:solidFill>
          <a:latin typeface="Calibri" pitchFamily="32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500">
          <a:solidFill>
            <a:srgbClr val="DBF5F9"/>
          </a:solidFill>
          <a:latin typeface="Calibri" pitchFamily="32" charset="0"/>
        </a:defRPr>
      </a:lvl9pPr>
    </p:titleStyle>
    <p:bodyStyle>
      <a:lvl1pPr marL="342900" indent="-342900" algn="l" defTabSz="457200" rtl="0" eaLnBrk="0" fontAlgn="base" hangingPunct="0">
        <a:spcBef>
          <a:spcPts val="7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9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FFFFFF"/>
          </a:solidFill>
          <a:latin typeface="+mn-lt"/>
        </a:defRPr>
      </a:lvl2pPr>
      <a:lvl3pPr marL="1143000" indent="-228600" algn="l" defTabSz="457200" rtl="0" eaLnBrk="0" fontAlgn="base" hangingPunct="0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300">
          <a:solidFill>
            <a:srgbClr val="FFFFFF"/>
          </a:solidFill>
          <a:latin typeface="+mn-lt"/>
        </a:defRPr>
      </a:lvl3pPr>
      <a:lvl4pPr marL="1600200" indent="-22860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FFFFFF"/>
          </a:solidFill>
          <a:latin typeface="+mn-lt"/>
        </a:defRPr>
      </a:lvl4pPr>
      <a:lvl5pPr marL="2057400" indent="-22860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FFFFFF"/>
          </a:solidFill>
          <a:latin typeface="+mn-lt"/>
        </a:defRPr>
      </a:lvl5pPr>
      <a:lvl6pPr marL="2514600" indent="-22860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FFFFFF"/>
          </a:solidFill>
          <a:latin typeface="+mn-lt"/>
        </a:defRPr>
      </a:lvl6pPr>
      <a:lvl7pPr marL="2971800" indent="-22860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FFFFFF"/>
          </a:solidFill>
          <a:latin typeface="+mn-lt"/>
        </a:defRPr>
      </a:lvl7pPr>
      <a:lvl8pPr marL="3429000" indent="-22860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FFFFFF"/>
          </a:solidFill>
          <a:latin typeface="+mn-lt"/>
        </a:defRPr>
      </a:lvl8pPr>
      <a:lvl9pPr marL="3886200" indent="-22860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-11113" y="-7938"/>
            <a:ext cx="10102851" cy="1147763"/>
          </a:xfrm>
          <a:custGeom>
            <a:avLst/>
            <a:gdLst>
              <a:gd name="T0" fmla="*/ 6 w 5772"/>
              <a:gd name="T1" fmla="*/ 2 h 656"/>
              <a:gd name="T2" fmla="*/ 2542 w 5772"/>
              <a:gd name="T3" fmla="*/ 0 h 656"/>
              <a:gd name="T4" fmla="*/ 4374 w 5772"/>
              <a:gd name="T5" fmla="*/ 367 h 656"/>
              <a:gd name="T6" fmla="*/ 5766 w 5772"/>
              <a:gd name="T7" fmla="*/ 55 h 656"/>
              <a:gd name="T8" fmla="*/ 5772 w 5772"/>
              <a:gd name="T9" fmla="*/ 213 h 656"/>
              <a:gd name="T10" fmla="*/ 4302 w 5772"/>
              <a:gd name="T11" fmla="*/ 439 h 656"/>
              <a:gd name="T12" fmla="*/ 1488 w 5772"/>
              <a:gd name="T13" fmla="*/ 201 h 656"/>
              <a:gd name="T14" fmla="*/ 0 w 5772"/>
              <a:gd name="T15" fmla="*/ 656 h 656"/>
              <a:gd name="T16" fmla="*/ 6 w 5772"/>
              <a:gd name="T17" fmla="*/ 2 h 656"/>
              <a:gd name="T18" fmla="*/ 0 w 5772"/>
              <a:gd name="T19" fmla="*/ 0 h 656"/>
              <a:gd name="T20" fmla="*/ 5772 w 5772"/>
              <a:gd name="T21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T18" t="T19" r="T20" b="T21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/>
              </a:gs>
              <a:gs pos="100000">
                <a:srgbClr val="00EBF8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4830763" y="-7938"/>
            <a:ext cx="5249862" cy="703263"/>
          </a:xfrm>
          <a:custGeom>
            <a:avLst/>
            <a:gdLst>
              <a:gd name="T0" fmla="*/ 0 w 3000"/>
              <a:gd name="T1" fmla="*/ 0 h 595"/>
              <a:gd name="T2" fmla="*/ 1668 w 3000"/>
              <a:gd name="T3" fmla="*/ 564 h 595"/>
              <a:gd name="T4" fmla="*/ 3000 w 3000"/>
              <a:gd name="T5" fmla="*/ 186 h 595"/>
              <a:gd name="T6" fmla="*/ 3000 w 3000"/>
              <a:gd name="T7" fmla="*/ 6 h 595"/>
              <a:gd name="T8" fmla="*/ 0 w 3000"/>
              <a:gd name="T9" fmla="*/ 0 h 595"/>
              <a:gd name="T10" fmla="*/ 0 w 3000"/>
              <a:gd name="T11" fmla="*/ 0 h 595"/>
              <a:gd name="T12" fmla="*/ 3000 w 3000"/>
              <a:gd name="T13" fmla="*/ 59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DB6"/>
              </a:gs>
              <a:gs pos="100000">
                <a:srgbClr val="009BE5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9220" name="Group 3"/>
          <p:cNvGrpSpPr>
            <a:grpSpLocks/>
          </p:cNvGrpSpPr>
          <p:nvPr/>
        </p:nvGrpSpPr>
        <p:grpSpPr bwMode="auto">
          <a:xfrm>
            <a:off x="-20638" y="223838"/>
            <a:ext cx="10118726" cy="712787"/>
            <a:chOff x="-13" y="141"/>
            <a:chExt cx="6374" cy="449"/>
          </a:xfrm>
        </p:grpSpPr>
        <p:grpSp>
          <p:nvGrpSpPr>
            <p:cNvPr id="9226" name="Group 4"/>
            <p:cNvGrpSpPr>
              <a:grpSpLocks/>
            </p:cNvGrpSpPr>
            <p:nvPr/>
          </p:nvGrpSpPr>
          <p:grpSpPr bwMode="auto">
            <a:xfrm>
              <a:off x="-13" y="141"/>
              <a:ext cx="6359" cy="449"/>
              <a:chOff x="-13" y="141"/>
              <a:chExt cx="6359" cy="449"/>
            </a:xfrm>
          </p:grpSpPr>
          <p:pic>
            <p:nvPicPr>
              <p:cNvPr id="9230" name="Picture 5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3" y="141"/>
                <a:ext cx="6344" cy="45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3078" name="Text Box 6"/>
              <p:cNvSpPr txBox="1">
                <a:spLocks noChangeArrowheads="1"/>
              </p:cNvSpPr>
              <p:nvPr/>
            </p:nvSpPr>
            <p:spPr bwMode="auto">
              <a:xfrm rot="21420000">
                <a:off x="-13" y="334"/>
                <a:ext cx="1" cy="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9227" name="Group 7"/>
            <p:cNvGrpSpPr>
              <a:grpSpLocks/>
            </p:cNvGrpSpPr>
            <p:nvPr/>
          </p:nvGrpSpPr>
          <p:grpSpPr bwMode="auto">
            <a:xfrm>
              <a:off x="-13" y="174"/>
              <a:ext cx="6374" cy="387"/>
              <a:chOff x="-13" y="174"/>
              <a:chExt cx="6374" cy="387"/>
            </a:xfrm>
          </p:grpSpPr>
          <p:pic>
            <p:nvPicPr>
              <p:cNvPr id="9228" name="Picture 8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-2" y="174"/>
                <a:ext cx="6364" cy="38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</p:pic>
          <p:sp>
            <p:nvSpPr>
              <p:cNvPr id="3081" name="Text Box 9"/>
              <p:cNvSpPr txBox="1">
                <a:spLocks noChangeArrowheads="1"/>
              </p:cNvSpPr>
              <p:nvPr/>
            </p:nvSpPr>
            <p:spPr bwMode="auto">
              <a:xfrm rot="21420000">
                <a:off x="-13" y="365"/>
                <a:ext cx="1" cy="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922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9563"/>
            <a:ext cx="9072562" cy="172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5040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9222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2133600"/>
            <a:ext cx="9072562" cy="4837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100800" tIns="50400" rIns="100800" bIns="504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dt"/>
          </p:nvPr>
        </p:nvSpPr>
        <p:spPr bwMode="auto">
          <a:xfrm>
            <a:off x="503238" y="7007225"/>
            <a:ext cx="2351087" cy="400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tabLst>
                <a:tab pos="723900" algn="l"/>
                <a:tab pos="1447800" algn="l"/>
                <a:tab pos="2171700" algn="l"/>
              </a:tabLst>
              <a:defRPr sz="1300">
                <a:solidFill>
                  <a:srgbClr val="D1EAEE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2940050" y="7007225"/>
            <a:ext cx="3695700" cy="401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sldNum"/>
          </p:nvPr>
        </p:nvSpPr>
        <p:spPr bwMode="auto">
          <a:xfrm>
            <a:off x="8736013" y="7007225"/>
            <a:ext cx="839787" cy="400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tabLst>
                <a:tab pos="723900" algn="l"/>
              </a:tabLst>
              <a:defRPr sz="1300">
                <a:solidFill>
                  <a:srgbClr val="D1EAEE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9BA85ED-3DDC-4C22-85D5-AA412A5BD1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500">
          <a:solidFill>
            <a:srgbClr val="DBF5F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500">
          <a:solidFill>
            <a:srgbClr val="DBF5F9"/>
          </a:solidFill>
          <a:latin typeface="Calibri" pitchFamily="32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500">
          <a:solidFill>
            <a:srgbClr val="DBF5F9"/>
          </a:solidFill>
          <a:latin typeface="Calibri" pitchFamily="32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500">
          <a:solidFill>
            <a:srgbClr val="DBF5F9"/>
          </a:solidFill>
          <a:latin typeface="Calibri" pitchFamily="32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500">
          <a:solidFill>
            <a:srgbClr val="DBF5F9"/>
          </a:solidFill>
          <a:latin typeface="Calibri" pitchFamily="32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500">
          <a:solidFill>
            <a:srgbClr val="DBF5F9"/>
          </a:solidFill>
          <a:latin typeface="Calibri" pitchFamily="32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500">
          <a:solidFill>
            <a:srgbClr val="DBF5F9"/>
          </a:solidFill>
          <a:latin typeface="Calibri" pitchFamily="32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500">
          <a:solidFill>
            <a:srgbClr val="DBF5F9"/>
          </a:solidFill>
          <a:latin typeface="Calibri" pitchFamily="32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500">
          <a:solidFill>
            <a:srgbClr val="DBF5F9"/>
          </a:solidFill>
          <a:latin typeface="Calibri" pitchFamily="32" charset="0"/>
        </a:defRPr>
      </a:lvl9pPr>
    </p:titleStyle>
    <p:bodyStyle>
      <a:lvl1pPr marL="342900" indent="-342900" algn="l" defTabSz="457200" rtl="0" eaLnBrk="0" fontAlgn="base" hangingPunct="0">
        <a:spcBef>
          <a:spcPts val="7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9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FFFFFF"/>
          </a:solidFill>
          <a:latin typeface="+mn-lt"/>
        </a:defRPr>
      </a:lvl2pPr>
      <a:lvl3pPr marL="1143000" indent="-228600" algn="l" defTabSz="457200" rtl="0" eaLnBrk="0" fontAlgn="base" hangingPunct="0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300">
          <a:solidFill>
            <a:srgbClr val="FFFFFF"/>
          </a:solidFill>
          <a:latin typeface="+mn-lt"/>
        </a:defRPr>
      </a:lvl3pPr>
      <a:lvl4pPr marL="1600200" indent="-22860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FFFFFF"/>
          </a:solidFill>
          <a:latin typeface="+mn-lt"/>
        </a:defRPr>
      </a:lvl4pPr>
      <a:lvl5pPr marL="2057400" indent="-22860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FFFFFF"/>
          </a:solidFill>
          <a:latin typeface="+mn-lt"/>
        </a:defRPr>
      </a:lvl5pPr>
      <a:lvl6pPr marL="2514600" indent="-22860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FFFFFF"/>
          </a:solidFill>
          <a:latin typeface="+mn-lt"/>
        </a:defRPr>
      </a:lvl6pPr>
      <a:lvl7pPr marL="2971800" indent="-22860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FFFFFF"/>
          </a:solidFill>
          <a:latin typeface="+mn-lt"/>
        </a:defRPr>
      </a:lvl7pPr>
      <a:lvl8pPr marL="3429000" indent="-22860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FFFFFF"/>
          </a:solidFill>
          <a:latin typeface="+mn-lt"/>
        </a:defRPr>
      </a:lvl8pPr>
      <a:lvl9pPr marL="3886200" indent="-22860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/>
          <p:cNvSpPr>
            <a:spLocks noChangeArrowheads="1"/>
          </p:cNvSpPr>
          <p:nvPr/>
        </p:nvSpPr>
        <p:spPr bwMode="auto">
          <a:xfrm rot="420000" flipV="1">
            <a:off x="3489325" y="1220788"/>
            <a:ext cx="5797550" cy="4537075"/>
          </a:xfrm>
          <a:custGeom>
            <a:avLst/>
            <a:gdLst>
              <a:gd name="T0" fmla="*/ 5797550 w 5797550"/>
              <a:gd name="T1" fmla="*/ 2268538 h 4537075"/>
              <a:gd name="T2" fmla="*/ 2898775 w 5797550"/>
              <a:gd name="T3" fmla="*/ 4537075 h 4537075"/>
              <a:gd name="T4" fmla="*/ 0 w 5797550"/>
              <a:gd name="T5" fmla="*/ 2268538 h 4537075"/>
              <a:gd name="T6" fmla="*/ 2898775 w 5797550"/>
              <a:gd name="T7" fmla="*/ 0 h 4537075"/>
              <a:gd name="T8" fmla="*/ 0 w 5797550"/>
              <a:gd name="T9" fmla="*/ 0 h 4537075"/>
              <a:gd name="T10" fmla="*/ 5714836 w 5797550"/>
              <a:gd name="T11" fmla="*/ 4537075 h 45370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5797550" h="4537075">
                <a:moveTo>
                  <a:pt x="0" y="0"/>
                </a:moveTo>
                <a:lnTo>
                  <a:pt x="5632128" y="0"/>
                </a:lnTo>
                <a:lnTo>
                  <a:pt x="5797550" y="165422"/>
                </a:lnTo>
                <a:lnTo>
                  <a:pt x="5797550" y="4537075"/>
                </a:lnTo>
                <a:lnTo>
                  <a:pt x="0" y="45370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240">
            <a:solidFill>
              <a:srgbClr val="C0C0C0"/>
            </a:solidFill>
            <a:miter lim="800000"/>
            <a:headEnd/>
            <a:tailEnd/>
          </a:ln>
          <a:effectLst>
            <a:outerShdw dist="38547" dir="7483740" algn="ctr" rotWithShape="0">
              <a:srgbClr val="000000">
                <a:alpha val="2504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 rot="420000" flipV="1">
            <a:off x="8823325" y="5910263"/>
            <a:ext cx="171450" cy="171450"/>
          </a:xfrm>
          <a:prstGeom prst="rtTriangle">
            <a:avLst/>
          </a:prstGeom>
          <a:solidFill>
            <a:srgbClr val="FFFFFF"/>
          </a:solidFill>
          <a:ln w="12600">
            <a:solidFill>
              <a:srgbClr val="FFFFFF"/>
            </a:solidFill>
            <a:bevel/>
            <a:headEnd/>
            <a:tailEnd/>
          </a:ln>
          <a:effectLst>
            <a:outerShdw dist="6194" dir="12932261" algn="ctr" rotWithShape="0">
              <a:srgbClr val="000000">
                <a:alpha val="47029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 flipV="1">
            <a:off x="-11113" y="6411913"/>
            <a:ext cx="10102851" cy="1147762"/>
          </a:xfrm>
          <a:custGeom>
            <a:avLst/>
            <a:gdLst>
              <a:gd name="T0" fmla="*/ 6 w 5772"/>
              <a:gd name="T1" fmla="*/ 2 h 656"/>
              <a:gd name="T2" fmla="*/ 2542 w 5772"/>
              <a:gd name="T3" fmla="*/ 0 h 656"/>
              <a:gd name="T4" fmla="*/ 4374 w 5772"/>
              <a:gd name="T5" fmla="*/ 367 h 656"/>
              <a:gd name="T6" fmla="*/ 5766 w 5772"/>
              <a:gd name="T7" fmla="*/ 55 h 656"/>
              <a:gd name="T8" fmla="*/ 5772 w 5772"/>
              <a:gd name="T9" fmla="*/ 213 h 656"/>
              <a:gd name="T10" fmla="*/ 4302 w 5772"/>
              <a:gd name="T11" fmla="*/ 439 h 656"/>
              <a:gd name="T12" fmla="*/ 1488 w 5772"/>
              <a:gd name="T13" fmla="*/ 201 h 656"/>
              <a:gd name="T14" fmla="*/ 0 w 5772"/>
              <a:gd name="T15" fmla="*/ 656 h 656"/>
              <a:gd name="T16" fmla="*/ 6 w 5772"/>
              <a:gd name="T17" fmla="*/ 2 h 656"/>
              <a:gd name="T18" fmla="*/ 0 w 5772"/>
              <a:gd name="T19" fmla="*/ 0 h 656"/>
              <a:gd name="T20" fmla="*/ 5772 w 5772"/>
              <a:gd name="T21" fmla="*/ 656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T18" t="T19" r="T20" b="T21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/>
              </a:gs>
              <a:gs pos="100000">
                <a:srgbClr val="00EBF8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 flipV="1">
            <a:off x="4830763" y="6856413"/>
            <a:ext cx="5249862" cy="703262"/>
          </a:xfrm>
          <a:custGeom>
            <a:avLst/>
            <a:gdLst>
              <a:gd name="T0" fmla="*/ 0 w 3000"/>
              <a:gd name="T1" fmla="*/ 0 h 595"/>
              <a:gd name="T2" fmla="*/ 1668 w 3000"/>
              <a:gd name="T3" fmla="*/ 564 h 595"/>
              <a:gd name="T4" fmla="*/ 3000 w 3000"/>
              <a:gd name="T5" fmla="*/ 186 h 595"/>
              <a:gd name="T6" fmla="*/ 3000 w 3000"/>
              <a:gd name="T7" fmla="*/ 6 h 595"/>
              <a:gd name="T8" fmla="*/ 0 w 3000"/>
              <a:gd name="T9" fmla="*/ 0 h 595"/>
              <a:gd name="T10" fmla="*/ 0 w 3000"/>
              <a:gd name="T11" fmla="*/ 0 h 595"/>
              <a:gd name="T12" fmla="*/ 3000 w 3000"/>
              <a:gd name="T13" fmla="*/ 59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ADB6"/>
              </a:gs>
              <a:gs pos="100000">
                <a:srgbClr val="009BE5">
                  <a:alpha val="4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4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9563"/>
            <a:ext cx="9072562" cy="172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5040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4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2133600"/>
            <a:ext cx="9072562" cy="4837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100800" tIns="50400" rIns="100800" bIns="504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503238" y="7007225"/>
            <a:ext cx="2351087" cy="400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tabLst>
                <a:tab pos="723900" algn="l"/>
                <a:tab pos="1447800" algn="l"/>
                <a:tab pos="2171700" algn="l"/>
              </a:tabLst>
              <a:defRPr sz="1300">
                <a:solidFill>
                  <a:srgbClr val="045C75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940050" y="7007225"/>
            <a:ext cx="3695700" cy="401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8904288" y="7007225"/>
            <a:ext cx="671512" cy="400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rgbClr val="045C75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DEECFF2-B392-4824-8A73-877526D35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500">
          <a:solidFill>
            <a:srgbClr val="04617B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500">
          <a:solidFill>
            <a:srgbClr val="04617B"/>
          </a:solidFill>
          <a:latin typeface="Calibri" pitchFamily="32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500">
          <a:solidFill>
            <a:srgbClr val="04617B"/>
          </a:solidFill>
          <a:latin typeface="Calibri" pitchFamily="32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500">
          <a:solidFill>
            <a:srgbClr val="04617B"/>
          </a:solidFill>
          <a:latin typeface="Calibri" pitchFamily="32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500">
          <a:solidFill>
            <a:srgbClr val="04617B"/>
          </a:solidFill>
          <a:latin typeface="Calibri" pitchFamily="32" charset="0"/>
        </a:defRPr>
      </a:lvl5pPr>
      <a:lvl6pPr marL="25146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500">
          <a:solidFill>
            <a:srgbClr val="04617B"/>
          </a:solidFill>
          <a:latin typeface="Calibri" pitchFamily="32" charset="0"/>
        </a:defRPr>
      </a:lvl6pPr>
      <a:lvl7pPr marL="29718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500">
          <a:solidFill>
            <a:srgbClr val="04617B"/>
          </a:solidFill>
          <a:latin typeface="Calibri" pitchFamily="32" charset="0"/>
        </a:defRPr>
      </a:lvl7pPr>
      <a:lvl8pPr marL="34290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500">
          <a:solidFill>
            <a:srgbClr val="04617B"/>
          </a:solidFill>
          <a:latin typeface="Calibri" pitchFamily="32" charset="0"/>
        </a:defRPr>
      </a:lvl8pPr>
      <a:lvl9pPr marL="3886200" indent="-22860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5500">
          <a:solidFill>
            <a:srgbClr val="04617B"/>
          </a:solidFill>
          <a:latin typeface="Calibri" pitchFamily="32" charset="0"/>
        </a:defRPr>
      </a:lvl9pPr>
    </p:titleStyle>
    <p:bodyStyle>
      <a:lvl1pPr marL="342900" indent="-342900" algn="l" defTabSz="457200" rtl="0" eaLnBrk="0" fontAlgn="base" hangingPunct="0">
        <a:spcBef>
          <a:spcPts val="72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300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</a:defRPr>
      </a:lvl5pPr>
      <a:lvl6pPr marL="2514600" indent="-22860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</a:defRPr>
      </a:lvl6pPr>
      <a:lvl7pPr marL="2971800" indent="-22860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</a:defRPr>
      </a:lvl7pPr>
      <a:lvl8pPr marL="3429000" indent="-22860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</a:defRPr>
      </a:lvl8pPr>
      <a:lvl9pPr marL="3886200" indent="-228600" algn="l" defTabSz="457200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oleObject" Target="../embeddings/oleObject7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1001712" y="731837"/>
            <a:ext cx="8286750" cy="1247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 dirty="0" smtClean="0">
                <a:solidFill>
                  <a:srgbClr val="333399"/>
                </a:solidFill>
              </a:rPr>
              <a:t>Text </a:t>
            </a:r>
            <a:r>
              <a:rPr lang="en-US" sz="4400" dirty="0">
                <a:solidFill>
                  <a:srgbClr val="333399"/>
                </a:solidFill>
              </a:rPr>
              <a:t>Document </a:t>
            </a:r>
            <a:r>
              <a:rPr lang="en-US" sz="4400" dirty="0" smtClean="0">
                <a:solidFill>
                  <a:srgbClr val="333399"/>
                </a:solidFill>
              </a:rPr>
              <a:t>Clustering</a:t>
            </a:r>
            <a:endParaRPr lang="en-US" sz="4400" dirty="0">
              <a:solidFill>
                <a:srgbClr val="333399"/>
              </a:solidFill>
            </a:endParaRP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839912" y="2103437"/>
            <a:ext cx="6335713" cy="164025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eaLnBrk="1" hangingPunct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2400" dirty="0">
              <a:solidFill>
                <a:srgbClr val="6699FF"/>
              </a:solidFill>
            </a:endParaRPr>
          </a:p>
          <a:p>
            <a:pPr algn="ctr" eaLnBrk="1" hangingPunct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C. A. Murthy</a:t>
            </a:r>
          </a:p>
          <a:p>
            <a:pPr algn="ctr" eaLnBrk="1" hangingPunct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Machine Intelligence Unit</a:t>
            </a:r>
          </a:p>
          <a:p>
            <a:pPr algn="ctr" eaLnBrk="1" hangingPunct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Indian Statistical Institute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63712" y="5684837"/>
            <a:ext cx="6335713" cy="8387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2400" dirty="0">
              <a:solidFill>
                <a:srgbClr val="6699FF"/>
              </a:solidFill>
            </a:endParaRPr>
          </a:p>
          <a:p>
            <a:pPr algn="ctr" eaLnBrk="1" hangingPunct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Text Mining Workshop 2014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709613" y="173038"/>
            <a:ext cx="8597900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50400" rIns="0" bIns="0" anchor="b"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 smtClean="0">
                <a:solidFill>
                  <a:srgbClr val="280099"/>
                </a:solidFill>
                <a:latin typeface="Calibri" pitchFamily="32" charset="0"/>
              </a:rPr>
              <a:t>Example</a:t>
            </a:r>
            <a:endParaRPr lang="en-US" sz="4400" dirty="0">
              <a:solidFill>
                <a:srgbClr val="280099"/>
              </a:solidFill>
              <a:latin typeface="Calibri" pitchFamily="32" charset="0"/>
            </a:endParaRPr>
          </a:p>
        </p:txBody>
      </p:sp>
      <p:graphicFrame>
        <p:nvGraphicFramePr>
          <p:cNvPr id="13314" name="Group 2"/>
          <p:cNvGraphicFramePr>
            <a:graphicFrameLocks noGrp="1"/>
          </p:cNvGraphicFramePr>
          <p:nvPr/>
        </p:nvGraphicFramePr>
        <p:xfrm>
          <a:off x="1077913" y="1868488"/>
          <a:ext cx="7545387" cy="4833940"/>
        </p:xfrm>
        <a:graphic>
          <a:graphicData uri="http://schemas.openxmlformats.org/drawingml/2006/table">
            <a:tbl>
              <a:tblPr/>
              <a:tblGrid>
                <a:gridCol w="722312"/>
                <a:gridCol w="722313"/>
                <a:gridCol w="722312"/>
                <a:gridCol w="722313"/>
                <a:gridCol w="723900"/>
                <a:gridCol w="722312"/>
                <a:gridCol w="722313"/>
                <a:gridCol w="722312"/>
                <a:gridCol w="882650"/>
                <a:gridCol w="882650"/>
              </a:tblGrid>
              <a:tr h="8080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Word</a:t>
                      </a:r>
                    </a:p>
                  </a:txBody>
                  <a:tcPr marT="5895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Doc1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 tf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T="5895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Doc2( tf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T="5895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Doc2( tf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T="5895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Doc4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 tf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T="5895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Doc5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 tf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T="5895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Doc6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 tf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T="5895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Doc7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 tf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T="5895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df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5895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idf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(N/</a:t>
                      </a: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df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T="5895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5895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5895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5895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5895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5895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5895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5895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5895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5895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4/7</a:t>
                      </a:r>
                    </a:p>
                  </a:txBody>
                  <a:tcPr marT="5895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5895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5895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T="5895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5895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5895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5895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5895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5895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5895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3/7</a:t>
                      </a:r>
                    </a:p>
                  </a:txBody>
                  <a:tcPr marT="5895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5895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5895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5895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5895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5895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5895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T="5895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5895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5895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3/7</a:t>
                      </a:r>
                    </a:p>
                  </a:txBody>
                  <a:tcPr marT="5895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5895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5895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5895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5895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T="5895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5895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5895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T="5895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5895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5/7</a:t>
                      </a:r>
                    </a:p>
                  </a:txBody>
                  <a:tcPr marT="5895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5895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5895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5895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5895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5895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5895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5895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5895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5895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4/7</a:t>
                      </a:r>
                    </a:p>
                  </a:txBody>
                  <a:tcPr marT="5895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5895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5895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5895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5895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5895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5895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5895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5895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5895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2/7</a:t>
                      </a:r>
                    </a:p>
                  </a:txBody>
                  <a:tcPr marT="5895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501" name="Text Box 230"/>
          <p:cNvSpPr txBox="1">
            <a:spLocks noChangeArrowheads="1"/>
          </p:cNvSpPr>
          <p:nvPr/>
        </p:nvSpPr>
        <p:spPr bwMode="auto">
          <a:xfrm>
            <a:off x="1154112" y="1341437"/>
            <a:ext cx="7467600" cy="3785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700" dirty="0">
                <a:solidFill>
                  <a:srgbClr val="000000"/>
                </a:solidFill>
              </a:rPr>
              <a:t>	</a:t>
            </a:r>
            <a:r>
              <a:rPr lang="en-US" sz="1700" dirty="0" smtClean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Number of terms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6,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Number </a:t>
            </a: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 documents = 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FFB95D56-3F7C-47DD-95FE-A7901E982E3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1"/>
          <p:cNvSpPr txBox="1">
            <a:spLocks noChangeArrowheads="1"/>
          </p:cNvSpPr>
          <p:nvPr/>
        </p:nvSpPr>
        <p:spPr bwMode="auto">
          <a:xfrm>
            <a:off x="473075" y="122238"/>
            <a:ext cx="9063038" cy="1255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50400" rIns="0" bIns="0" anchor="b"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>
                <a:solidFill>
                  <a:srgbClr val="280099"/>
                </a:solidFill>
                <a:latin typeface="Calibri" pitchFamily="32" charset="0"/>
              </a:rPr>
              <a:t>Document Similarity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631950" y="1797050"/>
          <a:ext cx="6588125" cy="4954588"/>
        </p:xfrm>
        <a:graphic>
          <a:graphicData uri="http://schemas.openxmlformats.org/presentationml/2006/ole">
            <p:oleObj spid="_x0000_s2050" name="Equation" r:id="rId4" imgW="2171520" imgH="2260440" progId="Equation.3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FFB95D56-3F7C-47DD-95FE-A7901E982E3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3" name="Text Box 1"/>
          <p:cNvSpPr txBox="1">
            <a:spLocks noChangeArrowheads="1"/>
          </p:cNvSpPr>
          <p:nvPr/>
        </p:nvSpPr>
        <p:spPr bwMode="auto">
          <a:xfrm>
            <a:off x="504825" y="301625"/>
            <a:ext cx="9059863" cy="1116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50400" rIns="0" bIns="0" anchor="b"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 smtClean="0">
                <a:solidFill>
                  <a:srgbClr val="280099"/>
                </a:solidFill>
                <a:latin typeface="Calibri" pitchFamily="32" charset="0"/>
              </a:rPr>
              <a:t>Some Document </a:t>
            </a:r>
            <a:r>
              <a:rPr lang="en-US" sz="4400" dirty="0">
                <a:solidFill>
                  <a:srgbClr val="280099"/>
                </a:solidFill>
                <a:latin typeface="Calibri" pitchFamily="32" charset="0"/>
              </a:rPr>
              <a:t>Clustering </a:t>
            </a:r>
            <a:r>
              <a:rPr lang="en-US" sz="4400" dirty="0" smtClean="0">
                <a:solidFill>
                  <a:srgbClr val="280099"/>
                </a:solidFill>
                <a:latin typeface="Calibri" pitchFamily="32" charset="0"/>
              </a:rPr>
              <a:t>Methods</a:t>
            </a:r>
            <a:endParaRPr lang="en-US" sz="4400" dirty="0">
              <a:solidFill>
                <a:srgbClr val="280099"/>
              </a:solidFill>
              <a:latin typeface="Calibri" pitchFamily="32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838200" y="1646238"/>
          <a:ext cx="8469313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FFB95D56-3F7C-47DD-95FE-A7901E982E3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468313" y="400049"/>
            <a:ext cx="9069387" cy="788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50400" rIns="0" bIns="0" anchor="b"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 err="1">
                <a:solidFill>
                  <a:srgbClr val="280099"/>
                </a:solidFill>
                <a:latin typeface="Calibri" pitchFamily="32" charset="0"/>
                <a:cs typeface="Arial" charset="0"/>
              </a:rPr>
              <a:t>Partitional</a:t>
            </a:r>
            <a:r>
              <a:rPr lang="en-US" sz="4400" dirty="0">
                <a:solidFill>
                  <a:srgbClr val="280099"/>
                </a:solidFill>
                <a:latin typeface="Calibri" pitchFamily="32" charset="0"/>
                <a:cs typeface="Arial" charset="0"/>
              </a:rPr>
              <a:t> Clustering </a:t>
            </a: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849312" y="1722437"/>
            <a:ext cx="8610600" cy="533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eaLnBrk="1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Method:</a:t>
            </a:r>
          </a:p>
          <a:p>
            <a:pPr eaLnBrk="1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Input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D: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{d</a:t>
            </a:r>
            <a:r>
              <a:rPr lang="en-US" sz="24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,d</a:t>
            </a:r>
            <a:r>
              <a:rPr lang="en-US" sz="24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};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the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cluster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number</a:t>
            </a:r>
          </a:p>
          <a:p>
            <a:pPr eaLnBrk="1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Steps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Select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 document vectors as the initial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centroids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	 clusters 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	 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Repeat	</a:t>
            </a:r>
          </a:p>
          <a:p>
            <a:pPr eaLnBrk="1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			For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1,2,….n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	Compute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similarities between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i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centroids.</a:t>
            </a:r>
          </a:p>
          <a:p>
            <a:pPr eaLnBrk="1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	Put </a:t>
            </a:r>
            <a:r>
              <a:rPr lang="en-US" sz="24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i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the closest cluster </a:t>
            </a: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		 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End for</a:t>
            </a:r>
          </a:p>
          <a:p>
            <a:pPr eaLnBrk="1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		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Recompute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centroids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of the clusters </a:t>
            </a:r>
          </a:p>
          <a:p>
            <a:pPr eaLnBrk="1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Until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centroids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don’t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change</a:t>
            </a:r>
          </a:p>
          <a:p>
            <a:pPr eaLnBrk="1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Output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	</a:t>
            </a:r>
            <a:r>
              <a:rPr lang="en-US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clusters of documents</a:t>
            </a:r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773113" y="1112838"/>
            <a:ext cx="2057400" cy="56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i="1" dirty="0" smtClean="0">
                <a:solidFill>
                  <a:srgbClr val="280099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 dirty="0" smtClean="0">
                <a:solidFill>
                  <a:srgbClr val="280099"/>
                </a:solidFill>
                <a:latin typeface="Times New Roman" pitchFamily="18" charset="0"/>
                <a:cs typeface="Times New Roman" pitchFamily="18" charset="0"/>
              </a:rPr>
              <a:t>-means</a:t>
            </a:r>
            <a:r>
              <a:rPr lang="en-US" sz="4400" dirty="0" smtClean="0">
                <a:solidFill>
                  <a:srgbClr val="280099"/>
                </a:solidFill>
              </a:rPr>
              <a:t> </a:t>
            </a:r>
            <a:endParaRPr lang="en-US" sz="4400" dirty="0">
              <a:solidFill>
                <a:srgbClr val="28009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FFB95D56-3F7C-47DD-95FE-A7901E982E3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90318" y="1931917"/>
            <a:ext cx="8106503" cy="4460559"/>
            <a:chOff x="623" y="1104"/>
            <a:chExt cx="4632" cy="2549"/>
          </a:xfrm>
        </p:grpSpPr>
        <p:sp>
          <p:nvSpPr>
            <p:cNvPr id="37937" name="Line 4"/>
            <p:cNvSpPr>
              <a:spLocks noChangeShapeType="1"/>
            </p:cNvSpPr>
            <p:nvPr/>
          </p:nvSpPr>
          <p:spPr bwMode="auto">
            <a:xfrm flipV="1">
              <a:off x="624" y="1104"/>
              <a:ext cx="0" cy="25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en-IN"/>
            </a:p>
          </p:txBody>
        </p:sp>
        <p:sp>
          <p:nvSpPr>
            <p:cNvPr id="37938" name="Line 5"/>
            <p:cNvSpPr>
              <a:spLocks noChangeShapeType="1"/>
            </p:cNvSpPr>
            <p:nvPr/>
          </p:nvSpPr>
          <p:spPr bwMode="auto">
            <a:xfrm>
              <a:off x="623" y="3653"/>
              <a:ext cx="46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en-IN"/>
            </a:p>
          </p:txBody>
        </p:sp>
      </p:grpSp>
      <p:sp>
        <p:nvSpPr>
          <p:cNvPr id="37892" name="Oval 6"/>
          <p:cNvSpPr>
            <a:spLocks noChangeArrowheads="1"/>
          </p:cNvSpPr>
          <p:nvPr/>
        </p:nvSpPr>
        <p:spPr bwMode="auto">
          <a:xfrm>
            <a:off x="2100131" y="3468958"/>
            <a:ext cx="281823" cy="53601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9207" tIns="51588" rIns="99207" bIns="51588" anchor="ctr">
            <a:spAutoFit/>
          </a:bodyPr>
          <a:lstStyle/>
          <a:p>
            <a:endParaRPr lang="en-US"/>
          </a:p>
        </p:txBody>
      </p:sp>
      <p:sp>
        <p:nvSpPr>
          <p:cNvPr id="37893" name="Oval 7"/>
          <p:cNvSpPr>
            <a:spLocks noChangeArrowheads="1"/>
          </p:cNvSpPr>
          <p:nvPr/>
        </p:nvSpPr>
        <p:spPr bwMode="auto">
          <a:xfrm>
            <a:off x="2352146" y="3972936"/>
            <a:ext cx="281823" cy="53601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9207" tIns="51588" rIns="99207" bIns="51588" anchor="ctr">
            <a:spAutoFit/>
          </a:bodyPr>
          <a:lstStyle/>
          <a:p>
            <a:endParaRPr lang="en-US"/>
          </a:p>
        </p:txBody>
      </p:sp>
      <p:sp>
        <p:nvSpPr>
          <p:cNvPr id="37894" name="Oval 8"/>
          <p:cNvSpPr>
            <a:spLocks noChangeArrowheads="1"/>
          </p:cNvSpPr>
          <p:nvPr/>
        </p:nvSpPr>
        <p:spPr bwMode="auto">
          <a:xfrm>
            <a:off x="2604162" y="3636950"/>
            <a:ext cx="281823" cy="53601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9207" tIns="51588" rIns="99207" bIns="51588" anchor="ctr">
            <a:spAutoFit/>
          </a:bodyPr>
          <a:lstStyle/>
          <a:p>
            <a:endParaRPr lang="en-US"/>
          </a:p>
        </p:txBody>
      </p:sp>
      <p:sp>
        <p:nvSpPr>
          <p:cNvPr id="37895" name="Oval 9"/>
          <p:cNvSpPr>
            <a:spLocks noChangeArrowheads="1"/>
          </p:cNvSpPr>
          <p:nvPr/>
        </p:nvSpPr>
        <p:spPr bwMode="auto">
          <a:xfrm>
            <a:off x="1848115" y="4392918"/>
            <a:ext cx="281823" cy="53601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9207" tIns="51588" rIns="99207" bIns="51588" anchor="ctr">
            <a:spAutoFit/>
          </a:bodyPr>
          <a:lstStyle/>
          <a:p>
            <a:endParaRPr lang="en-US"/>
          </a:p>
        </p:txBody>
      </p:sp>
      <p:sp>
        <p:nvSpPr>
          <p:cNvPr id="37896" name="Oval 10"/>
          <p:cNvSpPr>
            <a:spLocks noChangeArrowheads="1"/>
          </p:cNvSpPr>
          <p:nvPr/>
        </p:nvSpPr>
        <p:spPr bwMode="auto">
          <a:xfrm>
            <a:off x="2604162" y="4728904"/>
            <a:ext cx="281823" cy="53601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9207" tIns="51588" rIns="99207" bIns="51588" anchor="ctr">
            <a:spAutoFit/>
          </a:bodyPr>
          <a:lstStyle/>
          <a:p>
            <a:endParaRPr lang="en-US"/>
          </a:p>
        </p:txBody>
      </p:sp>
      <p:sp>
        <p:nvSpPr>
          <p:cNvPr id="37897" name="Oval 11"/>
          <p:cNvSpPr>
            <a:spLocks noChangeArrowheads="1"/>
          </p:cNvSpPr>
          <p:nvPr/>
        </p:nvSpPr>
        <p:spPr bwMode="auto">
          <a:xfrm>
            <a:off x="6048375" y="3048976"/>
            <a:ext cx="281823" cy="53601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9207" tIns="51588" rIns="99207" bIns="51588" anchor="ctr">
            <a:spAutoFit/>
          </a:bodyPr>
          <a:lstStyle/>
          <a:p>
            <a:endParaRPr lang="en-US"/>
          </a:p>
        </p:txBody>
      </p:sp>
      <p:sp>
        <p:nvSpPr>
          <p:cNvPr id="37898" name="Oval 12"/>
          <p:cNvSpPr>
            <a:spLocks noChangeArrowheads="1"/>
          </p:cNvSpPr>
          <p:nvPr/>
        </p:nvSpPr>
        <p:spPr bwMode="auto">
          <a:xfrm>
            <a:off x="5964370" y="3468958"/>
            <a:ext cx="281823" cy="53601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9207" tIns="51588" rIns="99207" bIns="51588" anchor="ctr">
            <a:spAutoFit/>
          </a:bodyPr>
          <a:lstStyle/>
          <a:p>
            <a:endParaRPr lang="en-US"/>
          </a:p>
        </p:txBody>
      </p:sp>
      <p:sp>
        <p:nvSpPr>
          <p:cNvPr id="37899" name="Oval 13"/>
          <p:cNvSpPr>
            <a:spLocks noChangeArrowheads="1"/>
          </p:cNvSpPr>
          <p:nvPr/>
        </p:nvSpPr>
        <p:spPr bwMode="auto">
          <a:xfrm>
            <a:off x="4284266" y="3552954"/>
            <a:ext cx="281823" cy="53601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9207" tIns="51588" rIns="99207" bIns="51588" anchor="ctr">
            <a:spAutoFit/>
          </a:bodyPr>
          <a:lstStyle/>
          <a:p>
            <a:endParaRPr lang="en-US"/>
          </a:p>
        </p:txBody>
      </p:sp>
      <p:sp>
        <p:nvSpPr>
          <p:cNvPr id="37900" name="Oval 14"/>
          <p:cNvSpPr>
            <a:spLocks noChangeArrowheads="1"/>
          </p:cNvSpPr>
          <p:nvPr/>
        </p:nvSpPr>
        <p:spPr bwMode="auto">
          <a:xfrm>
            <a:off x="5292329" y="3972936"/>
            <a:ext cx="281823" cy="53601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9207" tIns="51588" rIns="99207" bIns="51588" anchor="ctr">
            <a:spAutoFit/>
          </a:bodyPr>
          <a:lstStyle/>
          <a:p>
            <a:endParaRPr lang="en-US"/>
          </a:p>
        </p:txBody>
      </p:sp>
      <p:sp>
        <p:nvSpPr>
          <p:cNvPr id="37901" name="Oval 15"/>
          <p:cNvSpPr>
            <a:spLocks noChangeArrowheads="1"/>
          </p:cNvSpPr>
          <p:nvPr/>
        </p:nvSpPr>
        <p:spPr bwMode="auto">
          <a:xfrm>
            <a:off x="4704292" y="4308922"/>
            <a:ext cx="281823" cy="53601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9207" tIns="51588" rIns="99207" bIns="51588" anchor="ctr">
            <a:spAutoFit/>
          </a:bodyPr>
          <a:lstStyle/>
          <a:p>
            <a:endParaRPr lang="en-US"/>
          </a:p>
        </p:txBody>
      </p:sp>
      <p:sp>
        <p:nvSpPr>
          <p:cNvPr id="37902" name="Oval 16"/>
          <p:cNvSpPr>
            <a:spLocks noChangeArrowheads="1"/>
          </p:cNvSpPr>
          <p:nvPr/>
        </p:nvSpPr>
        <p:spPr bwMode="auto">
          <a:xfrm>
            <a:off x="1764110" y="3048976"/>
            <a:ext cx="281823" cy="53601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9207" tIns="51588" rIns="99207" bIns="51588" anchor="ctr">
            <a:spAutoFit/>
          </a:bodyPr>
          <a:lstStyle/>
          <a:p>
            <a:endParaRPr lang="en-US"/>
          </a:p>
        </p:txBody>
      </p:sp>
      <p:sp>
        <p:nvSpPr>
          <p:cNvPr id="37903" name="Oval 17"/>
          <p:cNvSpPr>
            <a:spLocks noChangeArrowheads="1"/>
          </p:cNvSpPr>
          <p:nvPr/>
        </p:nvSpPr>
        <p:spPr bwMode="auto">
          <a:xfrm>
            <a:off x="4872302" y="3552954"/>
            <a:ext cx="281823" cy="53601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9207" tIns="51588" rIns="99207" bIns="51588" anchor="ctr">
            <a:spAutoFit/>
          </a:bodyPr>
          <a:lstStyle/>
          <a:p>
            <a:endParaRPr lang="en-US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4872302" y="1625681"/>
            <a:ext cx="3752232" cy="2876877"/>
            <a:chOff x="2784" y="929"/>
            <a:chExt cx="2144" cy="1644"/>
          </a:xfrm>
        </p:grpSpPr>
        <p:sp>
          <p:nvSpPr>
            <p:cNvPr id="37934" name="Text Box 19"/>
            <p:cNvSpPr txBox="1">
              <a:spLocks noChangeArrowheads="1"/>
            </p:cNvSpPr>
            <p:nvPr/>
          </p:nvSpPr>
          <p:spPr bwMode="auto">
            <a:xfrm>
              <a:off x="4210" y="929"/>
              <a:ext cx="718" cy="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2"/>
                  </a:solidFill>
                  <a:latin typeface="Times New Roman" pitchFamily="18" charset="0"/>
                </a:rPr>
                <a:t>Pick seeds</a:t>
              </a:r>
            </a:p>
          </p:txBody>
        </p:sp>
        <p:sp>
          <p:nvSpPr>
            <p:cNvPr id="37935" name="Oval 20"/>
            <p:cNvSpPr>
              <a:spLocks noChangeArrowheads="1"/>
            </p:cNvSpPr>
            <p:nvPr/>
          </p:nvSpPr>
          <p:spPr bwMode="auto">
            <a:xfrm>
              <a:off x="3024" y="2274"/>
              <a:ext cx="146" cy="299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37936" name="Oval 21"/>
            <p:cNvSpPr>
              <a:spLocks noChangeArrowheads="1"/>
            </p:cNvSpPr>
            <p:nvPr/>
          </p:nvSpPr>
          <p:spPr bwMode="auto">
            <a:xfrm>
              <a:off x="2784" y="2034"/>
              <a:ext cx="146" cy="2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1764110" y="2129660"/>
            <a:ext cx="7584970" cy="3128866"/>
            <a:chOff x="1008" y="1217"/>
            <a:chExt cx="4334" cy="1788"/>
          </a:xfrm>
        </p:grpSpPr>
        <p:sp>
          <p:nvSpPr>
            <p:cNvPr id="37923" name="Oval 23"/>
            <p:cNvSpPr>
              <a:spLocks noChangeArrowheads="1"/>
            </p:cNvSpPr>
            <p:nvPr/>
          </p:nvSpPr>
          <p:spPr bwMode="auto">
            <a:xfrm>
              <a:off x="2688" y="2466"/>
              <a:ext cx="146" cy="299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37924" name="Oval 24"/>
            <p:cNvSpPr>
              <a:spLocks noChangeArrowheads="1"/>
            </p:cNvSpPr>
            <p:nvPr/>
          </p:nvSpPr>
          <p:spPr bwMode="auto">
            <a:xfrm>
              <a:off x="2448" y="2034"/>
              <a:ext cx="146" cy="2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37925" name="Oval 25"/>
            <p:cNvSpPr>
              <a:spLocks noChangeArrowheads="1"/>
            </p:cNvSpPr>
            <p:nvPr/>
          </p:nvSpPr>
          <p:spPr bwMode="auto">
            <a:xfrm>
              <a:off x="3456" y="1746"/>
              <a:ext cx="146" cy="2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37926" name="Oval 26"/>
            <p:cNvSpPr>
              <a:spLocks noChangeArrowheads="1"/>
            </p:cNvSpPr>
            <p:nvPr/>
          </p:nvSpPr>
          <p:spPr bwMode="auto">
            <a:xfrm>
              <a:off x="1008" y="1746"/>
              <a:ext cx="146" cy="2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37927" name="Oval 27"/>
            <p:cNvSpPr>
              <a:spLocks noChangeArrowheads="1"/>
            </p:cNvSpPr>
            <p:nvPr/>
          </p:nvSpPr>
          <p:spPr bwMode="auto">
            <a:xfrm>
              <a:off x="1200" y="1986"/>
              <a:ext cx="146" cy="2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37928" name="Oval 28"/>
            <p:cNvSpPr>
              <a:spLocks noChangeArrowheads="1"/>
            </p:cNvSpPr>
            <p:nvPr/>
          </p:nvSpPr>
          <p:spPr bwMode="auto">
            <a:xfrm>
              <a:off x="1488" y="2082"/>
              <a:ext cx="146" cy="2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37929" name="Oval 29"/>
            <p:cNvSpPr>
              <a:spLocks noChangeArrowheads="1"/>
            </p:cNvSpPr>
            <p:nvPr/>
          </p:nvSpPr>
          <p:spPr bwMode="auto">
            <a:xfrm>
              <a:off x="1344" y="2274"/>
              <a:ext cx="146" cy="2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37930" name="Oval 30"/>
            <p:cNvSpPr>
              <a:spLocks noChangeArrowheads="1"/>
            </p:cNvSpPr>
            <p:nvPr/>
          </p:nvSpPr>
          <p:spPr bwMode="auto">
            <a:xfrm>
              <a:off x="3408" y="1986"/>
              <a:ext cx="146" cy="299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37931" name="Oval 31"/>
            <p:cNvSpPr>
              <a:spLocks noChangeArrowheads="1"/>
            </p:cNvSpPr>
            <p:nvPr/>
          </p:nvSpPr>
          <p:spPr bwMode="auto">
            <a:xfrm>
              <a:off x="1488" y="2706"/>
              <a:ext cx="146" cy="2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37932" name="Oval 32"/>
            <p:cNvSpPr>
              <a:spLocks noChangeArrowheads="1"/>
            </p:cNvSpPr>
            <p:nvPr/>
          </p:nvSpPr>
          <p:spPr bwMode="auto">
            <a:xfrm>
              <a:off x="1056" y="2514"/>
              <a:ext cx="146" cy="2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37933" name="Text Box 33"/>
            <p:cNvSpPr txBox="1">
              <a:spLocks noChangeArrowheads="1"/>
            </p:cNvSpPr>
            <p:nvPr/>
          </p:nvSpPr>
          <p:spPr bwMode="auto">
            <a:xfrm>
              <a:off x="4227" y="1217"/>
              <a:ext cx="1115" cy="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2"/>
                  </a:solidFill>
                  <a:latin typeface="Times New Roman" pitchFamily="18" charset="0"/>
                </a:rPr>
                <a:t>Reassign clusters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2864927" y="2633638"/>
            <a:ext cx="6695916" cy="1746424"/>
            <a:chOff x="1637" y="1505"/>
            <a:chExt cx="3826" cy="998"/>
          </a:xfrm>
        </p:grpSpPr>
        <p:sp>
          <p:nvSpPr>
            <p:cNvPr id="37920" name="Text Box 35"/>
            <p:cNvSpPr txBox="1">
              <a:spLocks noChangeArrowheads="1"/>
            </p:cNvSpPr>
            <p:nvPr/>
          </p:nvSpPr>
          <p:spPr bwMode="auto">
            <a:xfrm>
              <a:off x="4250" y="1505"/>
              <a:ext cx="1213" cy="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2"/>
                  </a:solidFill>
                  <a:latin typeface="Times New Roman" pitchFamily="18" charset="0"/>
                </a:rPr>
                <a:t>Compute </a:t>
              </a:r>
              <a:r>
                <a:rPr lang="en-US" sz="2000" dirty="0" err="1">
                  <a:solidFill>
                    <a:schemeClr val="tx2"/>
                  </a:solidFill>
                  <a:latin typeface="Times New Roman" pitchFamily="18" charset="0"/>
                </a:rPr>
                <a:t>centroids</a:t>
              </a:r>
              <a:endParaRPr lang="en-US" sz="2000" dirty="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37921" name="Text Box 36"/>
            <p:cNvSpPr txBox="1">
              <a:spLocks noChangeArrowheads="1"/>
            </p:cNvSpPr>
            <p:nvPr/>
          </p:nvSpPr>
          <p:spPr bwMode="auto">
            <a:xfrm>
              <a:off x="1637" y="2064"/>
              <a:ext cx="184" cy="24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37922" name="Text Box 37"/>
            <p:cNvSpPr txBox="1">
              <a:spLocks noChangeArrowheads="1"/>
            </p:cNvSpPr>
            <p:nvPr/>
          </p:nvSpPr>
          <p:spPr bwMode="auto">
            <a:xfrm>
              <a:off x="3029" y="2256"/>
              <a:ext cx="184" cy="24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Times New Roman" pitchFamily="18" charset="0"/>
                </a:rPr>
                <a:t>x</a:t>
              </a:r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4284265" y="3055372"/>
            <a:ext cx="5119068" cy="1027207"/>
            <a:chOff x="2448" y="1746"/>
            <a:chExt cx="2925" cy="587"/>
          </a:xfrm>
        </p:grpSpPr>
        <p:sp>
          <p:nvSpPr>
            <p:cNvPr id="37916" name="Oval 39"/>
            <p:cNvSpPr>
              <a:spLocks noChangeArrowheads="1"/>
            </p:cNvSpPr>
            <p:nvPr/>
          </p:nvSpPr>
          <p:spPr bwMode="auto">
            <a:xfrm>
              <a:off x="2784" y="2034"/>
              <a:ext cx="146" cy="299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37917" name="Oval 40"/>
            <p:cNvSpPr>
              <a:spLocks noChangeArrowheads="1"/>
            </p:cNvSpPr>
            <p:nvPr/>
          </p:nvSpPr>
          <p:spPr bwMode="auto">
            <a:xfrm>
              <a:off x="3456" y="1746"/>
              <a:ext cx="146" cy="299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37918" name="Oval 41"/>
            <p:cNvSpPr>
              <a:spLocks noChangeArrowheads="1"/>
            </p:cNvSpPr>
            <p:nvPr/>
          </p:nvSpPr>
          <p:spPr bwMode="auto">
            <a:xfrm>
              <a:off x="2448" y="2034"/>
              <a:ext cx="146" cy="299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en-US"/>
            </a:p>
          </p:txBody>
        </p:sp>
        <p:sp>
          <p:nvSpPr>
            <p:cNvPr id="37919" name="Text Box 42"/>
            <p:cNvSpPr txBox="1">
              <a:spLocks noChangeArrowheads="1"/>
            </p:cNvSpPr>
            <p:nvPr/>
          </p:nvSpPr>
          <p:spPr bwMode="auto">
            <a:xfrm>
              <a:off x="4258" y="1793"/>
              <a:ext cx="1115" cy="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2"/>
                  </a:solidFill>
                  <a:latin typeface="Times New Roman" pitchFamily="18" charset="0"/>
                </a:rPr>
                <a:t>Reassign clusters</a:t>
              </a:r>
            </a:p>
          </p:txBody>
        </p:sp>
      </p:grp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1898867" y="3611844"/>
            <a:ext cx="7661974" cy="516228"/>
            <a:chOff x="1085" y="2064"/>
            <a:chExt cx="4378" cy="295"/>
          </a:xfrm>
        </p:grpSpPr>
        <p:sp>
          <p:nvSpPr>
            <p:cNvPr id="37912" name="Text Box 45"/>
            <p:cNvSpPr txBox="1">
              <a:spLocks noChangeArrowheads="1"/>
            </p:cNvSpPr>
            <p:nvPr/>
          </p:nvSpPr>
          <p:spPr bwMode="auto">
            <a:xfrm>
              <a:off x="1637" y="2064"/>
              <a:ext cx="184" cy="24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sz="2200" dirty="0"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37913" name="Text Box 46"/>
            <p:cNvSpPr txBox="1">
              <a:spLocks noChangeArrowheads="1"/>
            </p:cNvSpPr>
            <p:nvPr/>
          </p:nvSpPr>
          <p:spPr bwMode="auto">
            <a:xfrm>
              <a:off x="2885" y="2112"/>
              <a:ext cx="184" cy="24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tx2"/>
                  </a:solidFill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37914" name="Text Box 47"/>
            <p:cNvSpPr txBox="1">
              <a:spLocks noChangeArrowheads="1"/>
            </p:cNvSpPr>
            <p:nvPr/>
          </p:nvSpPr>
          <p:spPr bwMode="auto">
            <a:xfrm>
              <a:off x="1085" y="2073"/>
              <a:ext cx="184" cy="24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0000"/>
                  </a:solidFill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37915" name="Text Box 48"/>
            <p:cNvSpPr txBox="1">
              <a:spLocks noChangeArrowheads="1"/>
            </p:cNvSpPr>
            <p:nvPr/>
          </p:nvSpPr>
          <p:spPr bwMode="auto">
            <a:xfrm>
              <a:off x="4250" y="2081"/>
              <a:ext cx="1213" cy="2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2"/>
                  </a:solidFill>
                  <a:latin typeface="Times New Roman" pitchFamily="18" charset="0"/>
                </a:rPr>
                <a:t>Compute </a:t>
              </a:r>
              <a:r>
                <a:rPr lang="en-US" sz="2000" dirty="0" err="1">
                  <a:solidFill>
                    <a:schemeClr val="tx2"/>
                  </a:solidFill>
                  <a:latin typeface="Times New Roman" pitchFamily="18" charset="0"/>
                </a:rPr>
                <a:t>centroids</a:t>
              </a:r>
              <a:endParaRPr lang="en-US" sz="2000" dirty="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</p:grpSp>
      <p:sp>
        <p:nvSpPr>
          <p:cNvPr id="658481" name="Text Box 49"/>
          <p:cNvSpPr txBox="1">
            <a:spLocks noChangeArrowheads="1"/>
          </p:cNvSpPr>
          <p:nvPr/>
        </p:nvSpPr>
        <p:spPr bwMode="auto">
          <a:xfrm>
            <a:off x="7308453" y="4145572"/>
            <a:ext cx="1970067" cy="4119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9207" tIns="51588" rIns="99207" bIns="51588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Times New Roman" pitchFamily="18" charset="0"/>
              </a:rPr>
              <a:t>Reassign clusters</a:t>
            </a:r>
          </a:p>
        </p:txBody>
      </p:sp>
      <p:sp>
        <p:nvSpPr>
          <p:cNvPr id="658482" name="Text Box 50"/>
          <p:cNvSpPr txBox="1">
            <a:spLocks noChangeArrowheads="1"/>
          </p:cNvSpPr>
          <p:nvPr/>
        </p:nvSpPr>
        <p:spPr bwMode="auto">
          <a:xfrm>
            <a:off x="7366749" y="4733547"/>
            <a:ext cx="1406003" cy="4119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9207" tIns="51588" rIns="99207" bIns="51588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Converged!</a:t>
            </a:r>
          </a:p>
        </p:txBody>
      </p:sp>
      <p:sp>
        <p:nvSpPr>
          <p:cNvPr id="52" name="Rectangle 4"/>
          <p:cNvSpPr>
            <a:spLocks noChangeArrowheads="1"/>
          </p:cNvSpPr>
          <p:nvPr/>
        </p:nvSpPr>
        <p:spPr bwMode="auto">
          <a:xfrm>
            <a:off x="1001712" y="960437"/>
            <a:ext cx="5410200" cy="56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dirty="0" smtClean="0">
                <a:solidFill>
                  <a:srgbClr val="280099"/>
                </a:solidFill>
                <a:latin typeface="Times New Roman" pitchFamily="18" charset="0"/>
                <a:cs typeface="Times New Roman" pitchFamily="18" charset="0"/>
              </a:rPr>
              <a:t>Example of  </a:t>
            </a:r>
            <a:r>
              <a:rPr lang="en-US" sz="3200" i="1" dirty="0" smtClean="0">
                <a:solidFill>
                  <a:srgbClr val="280099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 dirty="0" smtClean="0">
                <a:solidFill>
                  <a:srgbClr val="280099"/>
                </a:solidFill>
                <a:latin typeface="Times New Roman" pitchFamily="18" charset="0"/>
                <a:cs typeface="Times New Roman" pitchFamily="18" charset="0"/>
              </a:rPr>
              <a:t>-means Clustering</a:t>
            </a:r>
            <a:r>
              <a:rPr lang="en-US" sz="4400" dirty="0" smtClean="0">
                <a:solidFill>
                  <a:srgbClr val="280099"/>
                </a:solidFill>
              </a:rPr>
              <a:t> </a:t>
            </a:r>
            <a:endParaRPr lang="en-US" sz="4400" dirty="0">
              <a:solidFill>
                <a:srgbClr val="280099"/>
              </a:solidFill>
            </a:endParaRPr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1292744D-3596-48AD-B5C1-6EF3D459F71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4" name="Date Placeholder 5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8481" grpId="0" autoUpdateAnimBg="0"/>
      <p:bldP spid="65848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25512" y="2332037"/>
            <a:ext cx="8458200" cy="4038600"/>
          </a:xfrm>
        </p:spPr>
        <p:txBody>
          <a:bodyPr>
            <a:normAutofit/>
          </a:bodyPr>
          <a:lstStyle/>
          <a:p>
            <a:pPr marL="342900" lvl="2" indent="-342900" eaLnBrk="1" hangingPunct="1">
              <a:lnSpc>
                <a:spcPct val="90000"/>
              </a:lnSpc>
              <a:spcBef>
                <a:spcPts val="725"/>
              </a:spcBef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Linear time complexity </a:t>
            </a:r>
          </a:p>
          <a:p>
            <a:pPr marL="342900" lvl="2" indent="-342900" eaLnBrk="1" hangingPunct="1">
              <a:lnSpc>
                <a:spcPct val="90000"/>
              </a:lnSpc>
              <a:spcBef>
                <a:spcPts val="725"/>
              </a:spcBef>
              <a:buFont typeface="Wingdings" pitchFamily="2" charset="2"/>
              <a:buChar char="q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2" indent="-342900" eaLnBrk="1" hangingPunct="1">
              <a:lnSpc>
                <a:spcPct val="90000"/>
              </a:lnSpc>
              <a:spcBef>
                <a:spcPts val="725"/>
              </a:spcBef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Works relatively well in low dimensional space</a:t>
            </a:r>
          </a:p>
          <a:p>
            <a:pPr marL="342900" lvl="8" indent="-342900" eaLnBrk="1" hangingPunct="1">
              <a:lnSpc>
                <a:spcPct val="90000"/>
              </a:lnSpc>
              <a:spcBef>
                <a:spcPts val="725"/>
              </a:spcBef>
              <a:buFont typeface="Wingdings" pitchFamily="2" charset="2"/>
              <a:buChar char="q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2" indent="-342900" eaLnBrk="1" hangingPunct="1">
              <a:lnSpc>
                <a:spcPct val="90000"/>
              </a:lnSpc>
              <a:spcBef>
                <a:spcPts val="725"/>
              </a:spcBef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Initial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centroids affect the quality of clusters</a:t>
            </a:r>
          </a:p>
          <a:p>
            <a:pPr marL="342900" lvl="2" indent="-342900" eaLnBrk="1" hangingPunct="1">
              <a:lnSpc>
                <a:spcPct val="90000"/>
              </a:lnSpc>
              <a:spcBef>
                <a:spcPts val="725"/>
              </a:spcBef>
              <a:buFont typeface="Wingdings" pitchFamily="2" charset="2"/>
              <a:buChar char="q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2" indent="-342900" eaLnBrk="1" hangingPunct="1">
              <a:lnSpc>
                <a:spcPct val="90000"/>
              </a:lnSpc>
              <a:spcBef>
                <a:spcPts val="725"/>
              </a:spcBef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Centroid vectors may not well summarize the cluster documents</a:t>
            </a:r>
          </a:p>
          <a:p>
            <a:pPr marL="342900" lvl="2" indent="-342900" eaLnBrk="1" hangingPunct="1">
              <a:lnSpc>
                <a:spcPct val="90000"/>
              </a:lnSpc>
              <a:spcBef>
                <a:spcPts val="725"/>
              </a:spcBef>
              <a:buFont typeface="Wingdings" pitchFamily="2" charset="2"/>
              <a:buChar char="q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Assumes clusters are spherical in vector space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 typeface="Courier New" pitchFamily="49" charset="0"/>
              <a:buChar char="o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001712" y="1085850"/>
            <a:ext cx="4114800" cy="56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dirty="0" smtClean="0">
                <a:solidFill>
                  <a:srgbClr val="280099"/>
                </a:solidFill>
                <a:latin typeface="Times New Roman" pitchFamily="18" charset="0"/>
                <a:cs typeface="Times New Roman" pitchFamily="18" charset="0"/>
              </a:rPr>
              <a:t>K-means properties</a:t>
            </a:r>
            <a:endParaRPr lang="en-US" sz="4400" dirty="0">
              <a:solidFill>
                <a:srgbClr val="28009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0E6AF2DE-2489-4432-A945-4259E3A758B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January 08,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773112" y="2027237"/>
            <a:ext cx="8077200" cy="3998913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Build a tree-based hierarchical taxonomy (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dendrogram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from a set of  unlabeled examples.</a:t>
            </a:r>
          </a:p>
          <a:p>
            <a:pPr eaLnBrk="1" hangingPunct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3100" dirty="0" smtClean="0"/>
          </a:p>
          <a:p>
            <a:pPr eaLnBrk="1" hangingPunct="1">
              <a:buFontTx/>
              <a:buNone/>
            </a:pPr>
            <a:endParaRPr lang="en-US" sz="3100" dirty="0" smtClean="0"/>
          </a:p>
          <a:p>
            <a:pPr eaLnBrk="1" hangingPunct="1"/>
            <a:endParaRPr lang="en-US" sz="3100" dirty="0" smtClean="0"/>
          </a:p>
          <a:p>
            <a:pPr eaLnBrk="1" hangingPunct="1"/>
            <a:endParaRPr lang="en-US" sz="3100" dirty="0" smtClean="0"/>
          </a:p>
          <a:p>
            <a:pPr eaLnBrk="1" hangingPunct="1"/>
            <a:endParaRPr lang="en-US" sz="3100" dirty="0" smtClean="0"/>
          </a:p>
          <a:p>
            <a:pPr eaLnBrk="1" hangingPunct="1"/>
            <a:endParaRPr lang="en-US" sz="3100" dirty="0" smtClean="0"/>
          </a:p>
          <a:p>
            <a:pPr eaLnBrk="1" hangingPunct="1"/>
            <a:endParaRPr lang="en-US" sz="3100" dirty="0" smtClean="0"/>
          </a:p>
        </p:txBody>
      </p:sp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1839912" y="3475037"/>
            <a:ext cx="6517406" cy="2183906"/>
            <a:chOff x="1100" y="1536"/>
            <a:chExt cx="3724" cy="1248"/>
          </a:xfrm>
        </p:grpSpPr>
        <p:sp>
          <p:nvSpPr>
            <p:cNvPr id="24582" name="Text Box 22"/>
            <p:cNvSpPr txBox="1">
              <a:spLocks noChangeArrowheads="1"/>
            </p:cNvSpPr>
            <p:nvPr/>
          </p:nvSpPr>
          <p:spPr bwMode="auto">
            <a:xfrm>
              <a:off x="2688" y="1536"/>
              <a:ext cx="864" cy="21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chemeClr val="tx2"/>
                  </a:solidFill>
                </a:rPr>
                <a:t>animal</a:t>
              </a:r>
            </a:p>
          </p:txBody>
        </p:sp>
        <p:sp>
          <p:nvSpPr>
            <p:cNvPr id="24583" name="Text Box 23"/>
            <p:cNvSpPr txBox="1">
              <a:spLocks noChangeArrowheads="1"/>
            </p:cNvSpPr>
            <p:nvPr/>
          </p:nvSpPr>
          <p:spPr bwMode="auto">
            <a:xfrm>
              <a:off x="1728" y="1872"/>
              <a:ext cx="697" cy="21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</a:rPr>
                <a:t>vertebrate</a:t>
              </a:r>
            </a:p>
          </p:txBody>
        </p:sp>
        <p:sp>
          <p:nvSpPr>
            <p:cNvPr id="24584" name="Text Box 55"/>
            <p:cNvSpPr txBox="1">
              <a:spLocks noChangeArrowheads="1"/>
            </p:cNvSpPr>
            <p:nvPr/>
          </p:nvSpPr>
          <p:spPr bwMode="auto">
            <a:xfrm>
              <a:off x="1100" y="2276"/>
              <a:ext cx="3724" cy="21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fish </a:t>
              </a:r>
              <a:r>
                <a:rPr lang="en-US" dirty="0" smtClean="0">
                  <a:solidFill>
                    <a:schemeClr val="tx2"/>
                  </a:solidFill>
                </a:rPr>
                <a:t> reptile  </a:t>
              </a:r>
              <a:r>
                <a:rPr lang="en-US" dirty="0" err="1" smtClean="0">
                  <a:solidFill>
                    <a:schemeClr val="tx2"/>
                  </a:solidFill>
                </a:rPr>
                <a:t>amphib</a:t>
              </a:r>
              <a:r>
                <a:rPr lang="en-US" dirty="0" smtClean="0">
                  <a:solidFill>
                    <a:schemeClr val="tx2"/>
                  </a:solidFill>
                </a:rPr>
                <a:t>   </a:t>
              </a:r>
              <a:r>
                <a:rPr lang="en-US" dirty="0">
                  <a:solidFill>
                    <a:schemeClr val="tx2"/>
                  </a:solidFill>
                </a:rPr>
                <a:t>mammal      </a:t>
              </a:r>
              <a:r>
                <a:rPr lang="en-US" dirty="0" smtClean="0">
                  <a:solidFill>
                    <a:schemeClr val="tx2"/>
                  </a:solidFill>
                </a:rPr>
                <a:t>   worm  insect  crustacean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4585" name="Text Box 57"/>
            <p:cNvSpPr txBox="1">
              <a:spLocks noChangeArrowheads="1"/>
            </p:cNvSpPr>
            <p:nvPr/>
          </p:nvSpPr>
          <p:spPr bwMode="auto">
            <a:xfrm>
              <a:off x="3312" y="1872"/>
              <a:ext cx="800" cy="212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</a:rPr>
                <a:t>invertebrate</a:t>
              </a:r>
            </a:p>
          </p:txBody>
        </p:sp>
        <p:sp>
          <p:nvSpPr>
            <p:cNvPr id="24586" name="Line 58"/>
            <p:cNvSpPr>
              <a:spLocks noChangeShapeType="1"/>
            </p:cNvSpPr>
            <p:nvPr/>
          </p:nvSpPr>
          <p:spPr bwMode="auto">
            <a:xfrm flipH="1">
              <a:off x="2124" y="1736"/>
              <a:ext cx="962" cy="2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en-IN"/>
            </a:p>
          </p:txBody>
        </p:sp>
        <p:sp>
          <p:nvSpPr>
            <p:cNvPr id="24587" name="Line 59"/>
            <p:cNvSpPr>
              <a:spLocks noChangeShapeType="1"/>
            </p:cNvSpPr>
            <p:nvPr/>
          </p:nvSpPr>
          <p:spPr bwMode="auto">
            <a:xfrm>
              <a:off x="3094" y="1736"/>
              <a:ext cx="639" cy="2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en-IN"/>
            </a:p>
          </p:txBody>
        </p:sp>
        <p:sp>
          <p:nvSpPr>
            <p:cNvPr id="24588" name="Line 60"/>
            <p:cNvSpPr>
              <a:spLocks noChangeShapeType="1"/>
            </p:cNvSpPr>
            <p:nvPr/>
          </p:nvSpPr>
          <p:spPr bwMode="auto">
            <a:xfrm flipH="1">
              <a:off x="1232" y="2059"/>
              <a:ext cx="876" cy="2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en-IN"/>
            </a:p>
          </p:txBody>
        </p:sp>
        <p:sp>
          <p:nvSpPr>
            <p:cNvPr id="24589" name="Line 61"/>
            <p:cNvSpPr>
              <a:spLocks noChangeShapeType="1"/>
            </p:cNvSpPr>
            <p:nvPr/>
          </p:nvSpPr>
          <p:spPr bwMode="auto">
            <a:xfrm flipH="1">
              <a:off x="1635" y="2059"/>
              <a:ext cx="473" cy="27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en-IN"/>
            </a:p>
          </p:txBody>
        </p:sp>
        <p:sp>
          <p:nvSpPr>
            <p:cNvPr id="24590" name="Line 62"/>
            <p:cNvSpPr>
              <a:spLocks noChangeShapeType="1"/>
            </p:cNvSpPr>
            <p:nvPr/>
          </p:nvSpPr>
          <p:spPr bwMode="auto">
            <a:xfrm>
              <a:off x="2108" y="2059"/>
              <a:ext cx="0" cy="3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en-IN"/>
            </a:p>
          </p:txBody>
        </p:sp>
        <p:sp>
          <p:nvSpPr>
            <p:cNvPr id="24591" name="Line 63"/>
            <p:cNvSpPr>
              <a:spLocks noChangeShapeType="1"/>
            </p:cNvSpPr>
            <p:nvPr/>
          </p:nvSpPr>
          <p:spPr bwMode="auto">
            <a:xfrm>
              <a:off x="2108" y="2059"/>
              <a:ext cx="513" cy="2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en-IN"/>
            </a:p>
          </p:txBody>
        </p:sp>
        <p:sp>
          <p:nvSpPr>
            <p:cNvPr id="24592" name="Line 64"/>
            <p:cNvSpPr>
              <a:spLocks noChangeShapeType="1"/>
            </p:cNvSpPr>
            <p:nvPr/>
          </p:nvSpPr>
          <p:spPr bwMode="auto">
            <a:xfrm flipH="1">
              <a:off x="3386" y="2044"/>
              <a:ext cx="347" cy="30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en-IN"/>
            </a:p>
          </p:txBody>
        </p:sp>
        <p:sp>
          <p:nvSpPr>
            <p:cNvPr id="24593" name="Line 65"/>
            <p:cNvSpPr>
              <a:spLocks noChangeShapeType="1"/>
            </p:cNvSpPr>
            <p:nvPr/>
          </p:nvSpPr>
          <p:spPr bwMode="auto">
            <a:xfrm>
              <a:off x="3733" y="2052"/>
              <a:ext cx="0" cy="30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en-IN"/>
            </a:p>
          </p:txBody>
        </p:sp>
        <p:sp>
          <p:nvSpPr>
            <p:cNvPr id="24594" name="Line 66"/>
            <p:cNvSpPr>
              <a:spLocks noChangeShapeType="1"/>
            </p:cNvSpPr>
            <p:nvPr/>
          </p:nvSpPr>
          <p:spPr bwMode="auto">
            <a:xfrm>
              <a:off x="3733" y="2059"/>
              <a:ext cx="537" cy="2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en-IN"/>
            </a:p>
          </p:txBody>
        </p:sp>
        <p:grpSp>
          <p:nvGrpSpPr>
            <p:cNvPr id="3" name="Group 72"/>
            <p:cNvGrpSpPr>
              <a:grpSpLocks/>
            </p:cNvGrpSpPr>
            <p:nvPr/>
          </p:nvGrpSpPr>
          <p:grpSpPr bwMode="auto">
            <a:xfrm>
              <a:off x="1104" y="2448"/>
              <a:ext cx="192" cy="336"/>
              <a:chOff x="1104" y="2448"/>
              <a:chExt cx="192" cy="336"/>
            </a:xfrm>
          </p:grpSpPr>
          <p:sp>
            <p:nvSpPr>
              <p:cNvPr id="24614" name="Line 69"/>
              <p:cNvSpPr>
                <a:spLocks noChangeShapeType="1"/>
              </p:cNvSpPr>
              <p:nvPr/>
            </p:nvSpPr>
            <p:spPr bwMode="auto">
              <a:xfrm flipH="1">
                <a:off x="1104" y="2448"/>
                <a:ext cx="96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IN"/>
              </a:p>
            </p:txBody>
          </p:sp>
          <p:sp>
            <p:nvSpPr>
              <p:cNvPr id="24615" name="Line 70"/>
              <p:cNvSpPr>
                <a:spLocks noChangeShapeType="1"/>
              </p:cNvSpPr>
              <p:nvPr/>
            </p:nvSpPr>
            <p:spPr bwMode="auto">
              <a:xfrm>
                <a:off x="1207" y="2454"/>
                <a:ext cx="89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endParaRPr lang="en-IN"/>
              </a:p>
            </p:txBody>
          </p:sp>
        </p:grpSp>
        <p:grpSp>
          <p:nvGrpSpPr>
            <p:cNvPr id="4" name="Group 73"/>
            <p:cNvGrpSpPr>
              <a:grpSpLocks/>
            </p:cNvGrpSpPr>
            <p:nvPr/>
          </p:nvGrpSpPr>
          <p:grpSpPr bwMode="auto">
            <a:xfrm>
              <a:off x="1440" y="2448"/>
              <a:ext cx="192" cy="336"/>
              <a:chOff x="1104" y="2448"/>
              <a:chExt cx="192" cy="336"/>
            </a:xfrm>
          </p:grpSpPr>
          <p:sp>
            <p:nvSpPr>
              <p:cNvPr id="24612" name="Line 74"/>
              <p:cNvSpPr>
                <a:spLocks noChangeShapeType="1"/>
              </p:cNvSpPr>
              <p:nvPr/>
            </p:nvSpPr>
            <p:spPr bwMode="auto">
              <a:xfrm flipH="1">
                <a:off x="1104" y="2448"/>
                <a:ext cx="96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IN"/>
              </a:p>
            </p:txBody>
          </p:sp>
          <p:sp>
            <p:nvSpPr>
              <p:cNvPr id="24613" name="Line 75"/>
              <p:cNvSpPr>
                <a:spLocks noChangeShapeType="1"/>
              </p:cNvSpPr>
              <p:nvPr/>
            </p:nvSpPr>
            <p:spPr bwMode="auto">
              <a:xfrm>
                <a:off x="1207" y="2454"/>
                <a:ext cx="89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endParaRPr lang="en-IN"/>
              </a:p>
            </p:txBody>
          </p:sp>
        </p:grpSp>
        <p:grpSp>
          <p:nvGrpSpPr>
            <p:cNvPr id="5" name="Group 76"/>
            <p:cNvGrpSpPr>
              <a:grpSpLocks/>
            </p:cNvGrpSpPr>
            <p:nvPr/>
          </p:nvGrpSpPr>
          <p:grpSpPr bwMode="auto">
            <a:xfrm>
              <a:off x="1968" y="2448"/>
              <a:ext cx="192" cy="336"/>
              <a:chOff x="1104" y="2448"/>
              <a:chExt cx="192" cy="336"/>
            </a:xfrm>
          </p:grpSpPr>
          <p:sp>
            <p:nvSpPr>
              <p:cNvPr id="24610" name="Line 77"/>
              <p:cNvSpPr>
                <a:spLocks noChangeShapeType="1"/>
              </p:cNvSpPr>
              <p:nvPr/>
            </p:nvSpPr>
            <p:spPr bwMode="auto">
              <a:xfrm flipH="1">
                <a:off x="1104" y="2448"/>
                <a:ext cx="96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IN"/>
              </a:p>
            </p:txBody>
          </p:sp>
          <p:sp>
            <p:nvSpPr>
              <p:cNvPr id="24611" name="Line 78"/>
              <p:cNvSpPr>
                <a:spLocks noChangeShapeType="1"/>
              </p:cNvSpPr>
              <p:nvPr/>
            </p:nvSpPr>
            <p:spPr bwMode="auto">
              <a:xfrm>
                <a:off x="1207" y="2454"/>
                <a:ext cx="89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endParaRPr lang="en-IN"/>
              </a:p>
            </p:txBody>
          </p:sp>
        </p:grpSp>
        <p:grpSp>
          <p:nvGrpSpPr>
            <p:cNvPr id="6" name="Group 79"/>
            <p:cNvGrpSpPr>
              <a:grpSpLocks/>
            </p:cNvGrpSpPr>
            <p:nvPr/>
          </p:nvGrpSpPr>
          <p:grpSpPr bwMode="auto">
            <a:xfrm>
              <a:off x="2544" y="2448"/>
              <a:ext cx="192" cy="336"/>
              <a:chOff x="1104" y="2448"/>
              <a:chExt cx="192" cy="336"/>
            </a:xfrm>
          </p:grpSpPr>
          <p:sp>
            <p:nvSpPr>
              <p:cNvPr id="24608" name="Line 80"/>
              <p:cNvSpPr>
                <a:spLocks noChangeShapeType="1"/>
              </p:cNvSpPr>
              <p:nvPr/>
            </p:nvSpPr>
            <p:spPr bwMode="auto">
              <a:xfrm flipH="1">
                <a:off x="1104" y="2448"/>
                <a:ext cx="96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IN"/>
              </a:p>
            </p:txBody>
          </p:sp>
          <p:sp>
            <p:nvSpPr>
              <p:cNvPr id="24609" name="Line 81"/>
              <p:cNvSpPr>
                <a:spLocks noChangeShapeType="1"/>
              </p:cNvSpPr>
              <p:nvPr/>
            </p:nvSpPr>
            <p:spPr bwMode="auto">
              <a:xfrm>
                <a:off x="1207" y="2454"/>
                <a:ext cx="89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endParaRPr lang="en-IN"/>
              </a:p>
            </p:txBody>
          </p:sp>
        </p:grpSp>
        <p:grpSp>
          <p:nvGrpSpPr>
            <p:cNvPr id="7" name="Group 82"/>
            <p:cNvGrpSpPr>
              <a:grpSpLocks/>
            </p:cNvGrpSpPr>
            <p:nvPr/>
          </p:nvGrpSpPr>
          <p:grpSpPr bwMode="auto">
            <a:xfrm>
              <a:off x="3264" y="2448"/>
              <a:ext cx="192" cy="336"/>
              <a:chOff x="1104" y="2448"/>
              <a:chExt cx="192" cy="336"/>
            </a:xfrm>
          </p:grpSpPr>
          <p:sp>
            <p:nvSpPr>
              <p:cNvPr id="24606" name="Line 83"/>
              <p:cNvSpPr>
                <a:spLocks noChangeShapeType="1"/>
              </p:cNvSpPr>
              <p:nvPr/>
            </p:nvSpPr>
            <p:spPr bwMode="auto">
              <a:xfrm flipH="1">
                <a:off x="1104" y="2448"/>
                <a:ext cx="96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IN"/>
              </a:p>
            </p:txBody>
          </p:sp>
          <p:sp>
            <p:nvSpPr>
              <p:cNvPr id="24607" name="Line 84"/>
              <p:cNvSpPr>
                <a:spLocks noChangeShapeType="1"/>
              </p:cNvSpPr>
              <p:nvPr/>
            </p:nvSpPr>
            <p:spPr bwMode="auto">
              <a:xfrm>
                <a:off x="1207" y="2454"/>
                <a:ext cx="89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endParaRPr lang="en-IN"/>
              </a:p>
            </p:txBody>
          </p:sp>
        </p:grpSp>
        <p:grpSp>
          <p:nvGrpSpPr>
            <p:cNvPr id="8" name="Group 85"/>
            <p:cNvGrpSpPr>
              <a:grpSpLocks/>
            </p:cNvGrpSpPr>
            <p:nvPr/>
          </p:nvGrpSpPr>
          <p:grpSpPr bwMode="auto">
            <a:xfrm>
              <a:off x="3648" y="2448"/>
              <a:ext cx="192" cy="336"/>
              <a:chOff x="1104" y="2448"/>
              <a:chExt cx="192" cy="336"/>
            </a:xfrm>
          </p:grpSpPr>
          <p:sp>
            <p:nvSpPr>
              <p:cNvPr id="24604" name="Line 86"/>
              <p:cNvSpPr>
                <a:spLocks noChangeShapeType="1"/>
              </p:cNvSpPr>
              <p:nvPr/>
            </p:nvSpPr>
            <p:spPr bwMode="auto">
              <a:xfrm flipH="1">
                <a:off x="1104" y="2448"/>
                <a:ext cx="96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IN"/>
              </a:p>
            </p:txBody>
          </p:sp>
          <p:sp>
            <p:nvSpPr>
              <p:cNvPr id="24605" name="Line 87"/>
              <p:cNvSpPr>
                <a:spLocks noChangeShapeType="1"/>
              </p:cNvSpPr>
              <p:nvPr/>
            </p:nvSpPr>
            <p:spPr bwMode="auto">
              <a:xfrm>
                <a:off x="1207" y="2454"/>
                <a:ext cx="89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endParaRPr lang="en-IN"/>
              </a:p>
            </p:txBody>
          </p:sp>
        </p:grpSp>
        <p:grpSp>
          <p:nvGrpSpPr>
            <p:cNvPr id="9" name="Group 88"/>
            <p:cNvGrpSpPr>
              <a:grpSpLocks/>
            </p:cNvGrpSpPr>
            <p:nvPr/>
          </p:nvGrpSpPr>
          <p:grpSpPr bwMode="auto">
            <a:xfrm>
              <a:off x="4224" y="2448"/>
              <a:ext cx="192" cy="336"/>
              <a:chOff x="1104" y="2448"/>
              <a:chExt cx="192" cy="336"/>
            </a:xfrm>
          </p:grpSpPr>
          <p:sp>
            <p:nvSpPr>
              <p:cNvPr id="24602" name="Line 89"/>
              <p:cNvSpPr>
                <a:spLocks noChangeShapeType="1"/>
              </p:cNvSpPr>
              <p:nvPr/>
            </p:nvSpPr>
            <p:spPr bwMode="auto">
              <a:xfrm flipH="1">
                <a:off x="1104" y="2448"/>
                <a:ext cx="96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endParaRPr lang="en-IN"/>
              </a:p>
            </p:txBody>
          </p:sp>
          <p:sp>
            <p:nvSpPr>
              <p:cNvPr id="24603" name="Line 90"/>
              <p:cNvSpPr>
                <a:spLocks noChangeShapeType="1"/>
              </p:cNvSpPr>
              <p:nvPr/>
            </p:nvSpPr>
            <p:spPr bwMode="auto">
              <a:xfrm>
                <a:off x="1207" y="2454"/>
                <a:ext cx="89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endParaRPr lang="en-IN"/>
              </a:p>
            </p:txBody>
          </p:sp>
        </p:grpSp>
      </p:grpSp>
      <p:sp>
        <p:nvSpPr>
          <p:cNvPr id="41" name="Text Box 1"/>
          <p:cNvSpPr txBox="1">
            <a:spLocks noChangeArrowheads="1"/>
          </p:cNvSpPr>
          <p:nvPr/>
        </p:nvSpPr>
        <p:spPr bwMode="auto">
          <a:xfrm>
            <a:off x="392112" y="884237"/>
            <a:ext cx="9066213" cy="608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50400" rIns="0" bIns="0" anchor="b"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>
                <a:solidFill>
                  <a:srgbClr val="280099"/>
                </a:solidFill>
                <a:latin typeface="Calibri" pitchFamily="32" charset="0"/>
              </a:rPr>
              <a:t>Hierarchical </a:t>
            </a:r>
            <a:r>
              <a:rPr lang="en-US" sz="4400" dirty="0" smtClean="0">
                <a:solidFill>
                  <a:srgbClr val="280099"/>
                </a:solidFill>
                <a:latin typeface="Calibri" pitchFamily="32" charset="0"/>
              </a:rPr>
              <a:t>Clustering</a:t>
            </a:r>
            <a:endParaRPr lang="en-US" sz="4400" dirty="0">
              <a:solidFill>
                <a:srgbClr val="280099"/>
              </a:solidFill>
              <a:latin typeface="Calibri" pitchFamily="32" charset="0"/>
            </a:endParaRPr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0E6AF2DE-2489-4432-A945-4259E3A758B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4" name="Date Placeholder 4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83112" y="1763924"/>
            <a:ext cx="4536281" cy="4703798"/>
            <a:chOff x="288" y="720"/>
            <a:chExt cx="4992" cy="3072"/>
          </a:xfrm>
        </p:grpSpPr>
        <p:sp>
          <p:nvSpPr>
            <p:cNvPr id="51210" name="Oval 3"/>
            <p:cNvSpPr>
              <a:spLocks noChangeArrowheads="1"/>
            </p:cNvSpPr>
            <p:nvPr/>
          </p:nvSpPr>
          <p:spPr bwMode="auto">
            <a:xfrm>
              <a:off x="5184" y="3696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1" name="Oval 4"/>
            <p:cNvSpPr>
              <a:spLocks noChangeArrowheads="1"/>
            </p:cNvSpPr>
            <p:nvPr/>
          </p:nvSpPr>
          <p:spPr bwMode="auto">
            <a:xfrm>
              <a:off x="4512" y="3696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2" name="Oval 5"/>
            <p:cNvSpPr>
              <a:spLocks noChangeArrowheads="1"/>
            </p:cNvSpPr>
            <p:nvPr/>
          </p:nvSpPr>
          <p:spPr bwMode="auto">
            <a:xfrm>
              <a:off x="3888" y="3696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3" name="Oval 6"/>
            <p:cNvSpPr>
              <a:spLocks noChangeArrowheads="1"/>
            </p:cNvSpPr>
            <p:nvPr/>
          </p:nvSpPr>
          <p:spPr bwMode="auto">
            <a:xfrm>
              <a:off x="3312" y="3696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4" name="Oval 7"/>
            <p:cNvSpPr>
              <a:spLocks noChangeArrowheads="1"/>
            </p:cNvSpPr>
            <p:nvPr/>
          </p:nvSpPr>
          <p:spPr bwMode="auto">
            <a:xfrm>
              <a:off x="2688" y="3696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5" name="Oval 8"/>
            <p:cNvSpPr>
              <a:spLocks noChangeArrowheads="1"/>
            </p:cNvSpPr>
            <p:nvPr/>
          </p:nvSpPr>
          <p:spPr bwMode="auto">
            <a:xfrm>
              <a:off x="2064" y="3696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6" name="Oval 9"/>
            <p:cNvSpPr>
              <a:spLocks noChangeArrowheads="1"/>
            </p:cNvSpPr>
            <p:nvPr/>
          </p:nvSpPr>
          <p:spPr bwMode="auto">
            <a:xfrm>
              <a:off x="1488" y="3696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7" name="Oval 10"/>
            <p:cNvSpPr>
              <a:spLocks noChangeArrowheads="1"/>
            </p:cNvSpPr>
            <p:nvPr/>
          </p:nvSpPr>
          <p:spPr bwMode="auto">
            <a:xfrm>
              <a:off x="864" y="3696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8" name="Oval 11"/>
            <p:cNvSpPr>
              <a:spLocks noChangeArrowheads="1"/>
            </p:cNvSpPr>
            <p:nvPr/>
          </p:nvSpPr>
          <p:spPr bwMode="auto">
            <a:xfrm>
              <a:off x="288" y="3696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9" name="Line 12"/>
            <p:cNvSpPr>
              <a:spLocks noChangeShapeType="1"/>
            </p:cNvSpPr>
            <p:nvPr/>
          </p:nvSpPr>
          <p:spPr bwMode="auto">
            <a:xfrm>
              <a:off x="336" y="3168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220" name="Line 13"/>
            <p:cNvSpPr>
              <a:spLocks noChangeShapeType="1"/>
            </p:cNvSpPr>
            <p:nvPr/>
          </p:nvSpPr>
          <p:spPr bwMode="auto">
            <a:xfrm>
              <a:off x="912" y="3168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221" name="Line 14"/>
            <p:cNvSpPr>
              <a:spLocks noChangeShapeType="1"/>
            </p:cNvSpPr>
            <p:nvPr/>
          </p:nvSpPr>
          <p:spPr bwMode="auto">
            <a:xfrm>
              <a:off x="2112" y="3168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222" name="Line 15"/>
            <p:cNvSpPr>
              <a:spLocks noChangeShapeType="1"/>
            </p:cNvSpPr>
            <p:nvPr/>
          </p:nvSpPr>
          <p:spPr bwMode="auto">
            <a:xfrm>
              <a:off x="2112" y="3168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223" name="Line 16"/>
            <p:cNvSpPr>
              <a:spLocks noChangeShapeType="1"/>
            </p:cNvSpPr>
            <p:nvPr/>
          </p:nvSpPr>
          <p:spPr bwMode="auto">
            <a:xfrm>
              <a:off x="2736" y="3168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224" name="Line 17"/>
            <p:cNvSpPr>
              <a:spLocks noChangeShapeType="1"/>
            </p:cNvSpPr>
            <p:nvPr/>
          </p:nvSpPr>
          <p:spPr bwMode="auto">
            <a:xfrm>
              <a:off x="4560" y="3216"/>
              <a:ext cx="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225" name="Line 18"/>
            <p:cNvSpPr>
              <a:spLocks noChangeShapeType="1"/>
            </p:cNvSpPr>
            <p:nvPr/>
          </p:nvSpPr>
          <p:spPr bwMode="auto">
            <a:xfrm>
              <a:off x="4560" y="3216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226" name="Line 19"/>
            <p:cNvSpPr>
              <a:spLocks noChangeShapeType="1"/>
            </p:cNvSpPr>
            <p:nvPr/>
          </p:nvSpPr>
          <p:spPr bwMode="auto">
            <a:xfrm>
              <a:off x="5232" y="3216"/>
              <a:ext cx="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227" name="Line 20"/>
            <p:cNvSpPr>
              <a:spLocks noChangeShapeType="1"/>
            </p:cNvSpPr>
            <p:nvPr/>
          </p:nvSpPr>
          <p:spPr bwMode="auto">
            <a:xfrm>
              <a:off x="624" y="2688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228" name="Line 21"/>
            <p:cNvSpPr>
              <a:spLocks noChangeShapeType="1"/>
            </p:cNvSpPr>
            <p:nvPr/>
          </p:nvSpPr>
          <p:spPr bwMode="auto">
            <a:xfrm>
              <a:off x="624" y="2688"/>
              <a:ext cx="9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229" name="Line 22"/>
            <p:cNvSpPr>
              <a:spLocks noChangeShapeType="1"/>
            </p:cNvSpPr>
            <p:nvPr/>
          </p:nvSpPr>
          <p:spPr bwMode="auto">
            <a:xfrm>
              <a:off x="1536" y="2688"/>
              <a:ext cx="0" cy="10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230" name="Line 23"/>
            <p:cNvSpPr>
              <a:spLocks noChangeShapeType="1"/>
            </p:cNvSpPr>
            <p:nvPr/>
          </p:nvSpPr>
          <p:spPr bwMode="auto">
            <a:xfrm>
              <a:off x="2352" y="2688"/>
              <a:ext cx="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231" name="Line 24"/>
            <p:cNvSpPr>
              <a:spLocks noChangeShapeType="1"/>
            </p:cNvSpPr>
            <p:nvPr/>
          </p:nvSpPr>
          <p:spPr bwMode="auto">
            <a:xfrm>
              <a:off x="2400" y="2688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232" name="Line 25"/>
            <p:cNvSpPr>
              <a:spLocks noChangeShapeType="1"/>
            </p:cNvSpPr>
            <p:nvPr/>
          </p:nvSpPr>
          <p:spPr bwMode="auto">
            <a:xfrm>
              <a:off x="2448" y="2688"/>
              <a:ext cx="9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233" name="Line 26"/>
            <p:cNvSpPr>
              <a:spLocks noChangeShapeType="1"/>
            </p:cNvSpPr>
            <p:nvPr/>
          </p:nvSpPr>
          <p:spPr bwMode="auto">
            <a:xfrm>
              <a:off x="3360" y="2688"/>
              <a:ext cx="0" cy="10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234" name="Line 27"/>
            <p:cNvSpPr>
              <a:spLocks noChangeShapeType="1"/>
            </p:cNvSpPr>
            <p:nvPr/>
          </p:nvSpPr>
          <p:spPr bwMode="auto">
            <a:xfrm>
              <a:off x="2400" y="2688"/>
              <a:ext cx="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235" name="Line 28"/>
            <p:cNvSpPr>
              <a:spLocks noChangeShapeType="1"/>
            </p:cNvSpPr>
            <p:nvPr/>
          </p:nvSpPr>
          <p:spPr bwMode="auto">
            <a:xfrm>
              <a:off x="2880" y="2160"/>
              <a:ext cx="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236" name="Line 29"/>
            <p:cNvSpPr>
              <a:spLocks noChangeShapeType="1"/>
            </p:cNvSpPr>
            <p:nvPr/>
          </p:nvSpPr>
          <p:spPr bwMode="auto">
            <a:xfrm flipV="1">
              <a:off x="3936" y="2160"/>
              <a:ext cx="0" cy="15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237" name="Line 30"/>
            <p:cNvSpPr>
              <a:spLocks noChangeShapeType="1"/>
            </p:cNvSpPr>
            <p:nvPr/>
          </p:nvSpPr>
          <p:spPr bwMode="auto">
            <a:xfrm>
              <a:off x="2880" y="2160"/>
              <a:ext cx="10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238" name="Line 31"/>
            <p:cNvSpPr>
              <a:spLocks noChangeShapeType="1"/>
            </p:cNvSpPr>
            <p:nvPr/>
          </p:nvSpPr>
          <p:spPr bwMode="auto">
            <a:xfrm>
              <a:off x="3408" y="1632"/>
              <a:ext cx="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239" name="Line 32"/>
            <p:cNvSpPr>
              <a:spLocks noChangeShapeType="1"/>
            </p:cNvSpPr>
            <p:nvPr/>
          </p:nvSpPr>
          <p:spPr bwMode="auto">
            <a:xfrm flipV="1">
              <a:off x="4896" y="1584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240" name="Line 33"/>
            <p:cNvSpPr>
              <a:spLocks noChangeShapeType="1"/>
            </p:cNvSpPr>
            <p:nvPr/>
          </p:nvSpPr>
          <p:spPr bwMode="auto">
            <a:xfrm flipH="1">
              <a:off x="3408" y="1584"/>
              <a:ext cx="14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241" name="Line 34"/>
            <p:cNvSpPr>
              <a:spLocks noChangeShapeType="1"/>
            </p:cNvSpPr>
            <p:nvPr/>
          </p:nvSpPr>
          <p:spPr bwMode="auto">
            <a:xfrm flipV="1">
              <a:off x="3408" y="1584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242" name="Line 35"/>
            <p:cNvSpPr>
              <a:spLocks noChangeShapeType="1"/>
            </p:cNvSpPr>
            <p:nvPr/>
          </p:nvSpPr>
          <p:spPr bwMode="auto">
            <a:xfrm>
              <a:off x="4128" y="1008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243" name="Line 36"/>
            <p:cNvSpPr>
              <a:spLocks noChangeShapeType="1"/>
            </p:cNvSpPr>
            <p:nvPr/>
          </p:nvSpPr>
          <p:spPr bwMode="auto">
            <a:xfrm flipH="1">
              <a:off x="1152" y="1008"/>
              <a:ext cx="29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244" name="Line 37"/>
            <p:cNvSpPr>
              <a:spLocks noChangeShapeType="1"/>
            </p:cNvSpPr>
            <p:nvPr/>
          </p:nvSpPr>
          <p:spPr bwMode="auto">
            <a:xfrm flipV="1">
              <a:off x="1056" y="1008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245" name="Line 38"/>
            <p:cNvSpPr>
              <a:spLocks noChangeShapeType="1"/>
            </p:cNvSpPr>
            <p:nvPr/>
          </p:nvSpPr>
          <p:spPr bwMode="auto">
            <a:xfrm>
              <a:off x="1392" y="1008"/>
              <a:ext cx="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246" name="Line 39"/>
            <p:cNvSpPr>
              <a:spLocks noChangeShapeType="1"/>
            </p:cNvSpPr>
            <p:nvPr/>
          </p:nvSpPr>
          <p:spPr bwMode="auto">
            <a:xfrm flipH="1">
              <a:off x="1056" y="1008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247" name="Line 40"/>
            <p:cNvSpPr>
              <a:spLocks noChangeShapeType="1"/>
            </p:cNvSpPr>
            <p:nvPr/>
          </p:nvSpPr>
          <p:spPr bwMode="auto">
            <a:xfrm flipV="1">
              <a:off x="2592" y="720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248" name="Line 41"/>
            <p:cNvSpPr>
              <a:spLocks noChangeShapeType="1"/>
            </p:cNvSpPr>
            <p:nvPr/>
          </p:nvSpPr>
          <p:spPr bwMode="auto">
            <a:xfrm>
              <a:off x="336" y="3168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853034" name="Rectangle 42"/>
          <p:cNvSpPr>
            <a:spLocks noChangeArrowheads="1"/>
          </p:cNvSpPr>
          <p:nvPr/>
        </p:nvSpPr>
        <p:spPr bwMode="auto">
          <a:xfrm>
            <a:off x="696912" y="2332037"/>
            <a:ext cx="4054211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494" tIns="50748" rIns="101494" bIns="50748"/>
          <a:lstStyle/>
          <a:p>
            <a:pPr marL="818954" lvl="1" indent="-314982">
              <a:lnSpc>
                <a:spcPct val="90000"/>
              </a:lnSpc>
              <a:buClr>
                <a:schemeClr val="bg2"/>
              </a:buClr>
            </a:pPr>
            <a:r>
              <a:rPr lang="en-US" altLang="zh-CN" sz="2800" dirty="0" smtClean="0">
                <a:solidFill>
                  <a:srgbClr val="46514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Clustering </a:t>
            </a:r>
            <a:r>
              <a:rPr lang="en-US" altLang="zh-CN" sz="2800" dirty="0">
                <a:solidFill>
                  <a:srgbClr val="46514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obtained </a:t>
            </a:r>
            <a:r>
              <a:rPr lang="en-US" altLang="zh-CN" sz="2800" dirty="0" smtClean="0">
                <a:solidFill>
                  <a:srgbClr val="46514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by cutting </a:t>
            </a:r>
            <a:r>
              <a:rPr lang="en-US" altLang="zh-CN" sz="2800" dirty="0">
                <a:solidFill>
                  <a:srgbClr val="46514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the </a:t>
            </a:r>
            <a:r>
              <a:rPr lang="en-US" altLang="zh-CN" sz="2800" dirty="0" err="1">
                <a:solidFill>
                  <a:srgbClr val="46514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dendrogram</a:t>
            </a:r>
            <a:r>
              <a:rPr lang="en-US" altLang="zh-CN" sz="2800" dirty="0">
                <a:solidFill>
                  <a:srgbClr val="46514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at a desired level: each </a:t>
            </a:r>
            <a:r>
              <a:rPr lang="en-US" altLang="zh-CN" sz="2800" dirty="0">
                <a:solidFill>
                  <a:srgbClr val="4A87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connected</a:t>
            </a:r>
            <a:r>
              <a:rPr lang="en-US" altLang="zh-CN" sz="2800" dirty="0">
                <a:solidFill>
                  <a:srgbClr val="465142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component forms a cluster.</a:t>
            </a:r>
          </a:p>
        </p:txBody>
      </p:sp>
      <p:sp>
        <p:nvSpPr>
          <p:cNvPr id="51205" name="Line 44"/>
          <p:cNvSpPr>
            <a:spLocks noChangeShapeType="1"/>
          </p:cNvSpPr>
          <p:nvPr/>
        </p:nvSpPr>
        <p:spPr bwMode="auto">
          <a:xfrm>
            <a:off x="4870846" y="4367812"/>
            <a:ext cx="4284266" cy="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lgDash"/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IN"/>
          </a:p>
        </p:txBody>
      </p:sp>
      <p:sp>
        <p:nvSpPr>
          <p:cNvPr id="51206" name="Oval 45"/>
          <p:cNvSpPr>
            <a:spLocks noChangeArrowheads="1"/>
          </p:cNvSpPr>
          <p:nvPr/>
        </p:nvSpPr>
        <p:spPr bwMode="auto">
          <a:xfrm>
            <a:off x="4811712" y="6047740"/>
            <a:ext cx="1512094" cy="671971"/>
          </a:xfrm>
          <a:prstGeom prst="ellipse">
            <a:avLst/>
          </a:prstGeom>
          <a:noFill/>
          <a:ln w="38100">
            <a:solidFill>
              <a:srgbClr val="00A000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51207" name="Oval 47"/>
          <p:cNvSpPr>
            <a:spLocks noChangeArrowheads="1"/>
          </p:cNvSpPr>
          <p:nvPr/>
        </p:nvSpPr>
        <p:spPr bwMode="auto">
          <a:xfrm>
            <a:off x="6488112" y="6047740"/>
            <a:ext cx="1428089" cy="671971"/>
          </a:xfrm>
          <a:prstGeom prst="ellipse">
            <a:avLst/>
          </a:prstGeom>
          <a:noFill/>
          <a:ln w="38100">
            <a:solidFill>
              <a:srgbClr val="00A000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51208" name="Oval 48"/>
          <p:cNvSpPr>
            <a:spLocks noChangeArrowheads="1"/>
          </p:cNvSpPr>
          <p:nvPr/>
        </p:nvSpPr>
        <p:spPr bwMode="auto">
          <a:xfrm>
            <a:off x="8049286" y="6087462"/>
            <a:ext cx="420026" cy="587975"/>
          </a:xfrm>
          <a:prstGeom prst="ellipse">
            <a:avLst/>
          </a:prstGeom>
          <a:noFill/>
          <a:ln w="38100">
            <a:solidFill>
              <a:srgbClr val="00A000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51209" name="Oval 49"/>
          <p:cNvSpPr>
            <a:spLocks noChangeArrowheads="1"/>
          </p:cNvSpPr>
          <p:nvPr/>
        </p:nvSpPr>
        <p:spPr bwMode="auto">
          <a:xfrm>
            <a:off x="8697912" y="6047740"/>
            <a:ext cx="924057" cy="587975"/>
          </a:xfrm>
          <a:prstGeom prst="ellipse">
            <a:avLst/>
          </a:prstGeom>
          <a:noFill/>
          <a:ln w="38100">
            <a:solidFill>
              <a:srgbClr val="00A000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1230312" y="1036637"/>
            <a:ext cx="2895600" cy="560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 dirty="0" err="1" smtClean="0">
                <a:solidFill>
                  <a:srgbClr val="280099"/>
                </a:solidFill>
                <a:latin typeface="Times New Roman" pitchFamily="18" charset="0"/>
                <a:cs typeface="Times New Roman" pitchFamily="18" charset="0"/>
              </a:rPr>
              <a:t>Dendrogram</a:t>
            </a:r>
            <a:endParaRPr lang="en-US" sz="3600" dirty="0">
              <a:solidFill>
                <a:srgbClr val="280099"/>
              </a:solidFill>
            </a:endParaRPr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FFB95D56-3F7C-47DD-95FE-A7901E982E3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2" name="Date Placeholder 5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1062"/>
          <p:cNvSpPr>
            <a:spLocks noGrp="1" noChangeArrowheads="1"/>
          </p:cNvSpPr>
          <p:nvPr>
            <p:ph type="body" idx="1"/>
          </p:nvPr>
        </p:nvSpPr>
        <p:spPr>
          <a:xfrm>
            <a:off x="925512" y="2484437"/>
            <a:ext cx="8153400" cy="3429000"/>
          </a:xfrm>
        </p:spPr>
        <p:txBody>
          <a:bodyPr/>
          <a:lstStyle/>
          <a:p>
            <a:pPr eaLnBrk="1" hangingPunct="1"/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Aglommerative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bottom-up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 methods start with each example as  				  a cluster and iteratively combines them to form     				  larger and larger clusters.</a:t>
            </a:r>
          </a:p>
          <a:p>
            <a:pPr eaLnBrk="1" hangingPunct="1"/>
            <a:endParaRPr lang="en-US" sz="2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4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Divisive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top-down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 methods divide one of the existing clusters 		   into two clusters till the desired no. of clusters is 		 		   obtained. </a:t>
            </a: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392112" y="884237"/>
            <a:ext cx="9066213" cy="608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50400" rIns="0" bIns="0" anchor="b"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 smtClean="0">
                <a:solidFill>
                  <a:srgbClr val="280099"/>
                </a:solidFill>
                <a:latin typeface="+mj-lt"/>
              </a:rPr>
              <a:t>Agglomerative  vs. Divisive</a:t>
            </a:r>
            <a:endParaRPr lang="en-US" sz="4000" dirty="0">
              <a:solidFill>
                <a:srgbClr val="280099"/>
              </a:solidFill>
              <a:latin typeface="+mj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0E6AF2DE-2489-4432-A945-4259E3A758B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620712" y="636587"/>
            <a:ext cx="9066213" cy="781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50400" rIns="0" bIns="0" anchor="b"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dirty="0">
                <a:solidFill>
                  <a:srgbClr val="280099"/>
                </a:solidFill>
                <a:latin typeface="+mj-lt"/>
              </a:rPr>
              <a:t>Hierarchical Agglomerative Clustering (HAC)</a:t>
            </a: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838199" y="1646237"/>
            <a:ext cx="9078913" cy="51815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eaLnBrk="1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Method:</a:t>
            </a:r>
          </a:p>
          <a:p>
            <a:pPr eaLnBrk="1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Input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D={d</a:t>
            </a:r>
            <a:r>
              <a:rPr lang="en-US" sz="2400" i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,d</a:t>
            </a:r>
            <a:r>
              <a:rPr lang="en-US" sz="2400" i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en-US" sz="24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i="1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i="1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}</a:t>
            </a:r>
          </a:p>
          <a:p>
            <a:pPr eaLnBrk="1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Steps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Calculate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similarity matrix </a:t>
            </a:r>
            <a:r>
              <a:rPr lang="en-US" sz="24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Sim</a:t>
            </a:r>
            <a:r>
              <a:rPr lang="en-US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4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i,j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 	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Repeat</a:t>
            </a:r>
            <a:endParaRPr lang="en-US" sz="24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eaLnBrk="1">
              <a:lnSpc>
                <a:spcPct val="90000"/>
              </a:lnSpc>
              <a:buFont typeface="Wingdings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Merge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two most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similar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clusters </a:t>
            </a:r>
            <a:r>
              <a:rPr lang="en-US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i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i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 form a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new          cluster </a:t>
            </a:r>
            <a:r>
              <a:rPr lang="en-US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i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0.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eaLnBrk="1">
              <a:lnSpc>
                <a:spcPct val="90000"/>
              </a:lnSpc>
              <a:buFont typeface="Wingdings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Compute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similarities between </a:t>
            </a:r>
            <a:r>
              <a:rPr lang="en-US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i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 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each of the remaining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clusters and update </a:t>
            </a:r>
            <a:r>
              <a:rPr lang="en-US" sz="24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Sim</a:t>
            </a:r>
            <a:r>
              <a:rPr lang="en-US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4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i,j</a:t>
            </a:r>
            <a:r>
              <a:rPr lang="en-US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2" eaLnBrk="1">
              <a:lnSpc>
                <a:spcPct val="90000"/>
              </a:lnSpc>
              <a:buFont typeface="Wingdings" pitchFamily="2" charset="2"/>
              <a:buChar char="§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Until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there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remain(s)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single or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specified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number of cluster(s)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Output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Dendrogram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 clusters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FFB95D56-3F7C-47DD-95FE-A7901E982E3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2449512" y="1036637"/>
            <a:ext cx="4994274" cy="617538"/>
          </a:xfrm>
        </p:spPr>
        <p:txBody>
          <a:bodyPr/>
          <a:lstStyle/>
          <a:p>
            <a:pPr algn="ctr" eaLnBrk="1" hangingPunct="1"/>
            <a:r>
              <a:rPr lang="en-US" sz="4400" dirty="0" smtClean="0">
                <a:solidFill>
                  <a:schemeClr val="accent6"/>
                </a:solidFill>
              </a:rPr>
              <a:t>What is clustering?</a:t>
            </a:r>
          </a:p>
        </p:txBody>
      </p:sp>
      <p:sp>
        <p:nvSpPr>
          <p:cNvPr id="5898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20712" y="1990724"/>
            <a:ext cx="9072562" cy="4837113"/>
          </a:xfrm>
          <a:ln>
            <a:noFill/>
          </a:ln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Clustering provides the natural groupings in the dataset. 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Documents within a cluster should be similar.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Documents from different clusters should be dissimilar.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The commonest form of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unsupervised  learning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Unsupervised learning = learning from raw data, as opposed to supervised data where a classification of examples is given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 common and important task that finds many applications 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in Information Retrieval, Natural Language Processing, Data 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Mining etc.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0E6AF2DE-2489-4432-A945-4259E3A758B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January 08, 2014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5206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026" y="2519892"/>
            <a:ext cx="5789359" cy="327235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245225" name="Picture 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02112" y="3551237"/>
            <a:ext cx="5544344" cy="31586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245226" name="Text Box 42"/>
          <p:cNvSpPr txBox="1">
            <a:spLocks noChangeArrowheads="1"/>
          </p:cNvSpPr>
          <p:nvPr/>
        </p:nvSpPr>
        <p:spPr bwMode="auto">
          <a:xfrm>
            <a:off x="2906712" y="2024995"/>
            <a:ext cx="6248400" cy="840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0794" tIns="50397" rIns="100794" bIns="50397">
            <a:spAutoFit/>
          </a:bodyPr>
          <a:lstStyle/>
          <a:p>
            <a:r>
              <a:rPr lang="en-US" dirty="0" smtClean="0"/>
              <a:t>“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 Single-Link”   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(inter-cluster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distance  =      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distance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between closest pair of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points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245227" name="Text Box 43"/>
          <p:cNvSpPr txBox="1">
            <a:spLocks noChangeArrowheads="1"/>
          </p:cNvSpPr>
          <p:nvPr/>
        </p:nvSpPr>
        <p:spPr bwMode="auto">
          <a:xfrm>
            <a:off x="1763712" y="6292195"/>
            <a:ext cx="8534400" cy="840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0794" tIns="50397" rIns="100794" bIns="50397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“Complete-Link”</a:t>
            </a:r>
          </a:p>
          <a:p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inter-cluster distance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distance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between farthest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pair of points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884237"/>
            <a:ext cx="9072562" cy="4572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280099"/>
                </a:solidFill>
                <a:latin typeface="Calibri" pitchFamily="32" charset="0"/>
                <a:cs typeface="Arial" charset="0"/>
              </a:rPr>
              <a:t>Impact of Cluster Distance Measure</a:t>
            </a:r>
            <a:endParaRPr lang="en-US" sz="3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1292744D-3596-48AD-B5C1-6EF3D459F71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6047" y="2107706"/>
            <a:ext cx="8568531" cy="3958131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Instead of single or complete link, we can consider cluster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distance  in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terms of 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average distance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of all pairs of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documents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from each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cluster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Problem: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similarity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computations for each pair of clusters 				   of size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respectively at each step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99814" name="Object 6"/>
          <p:cNvGraphicFramePr>
            <a:graphicFrameLocks noChangeAspect="1"/>
          </p:cNvGraphicFramePr>
          <p:nvPr/>
        </p:nvGraphicFramePr>
        <p:xfrm>
          <a:off x="2525712" y="3322637"/>
          <a:ext cx="4294188" cy="1122362"/>
        </p:xfrm>
        <a:graphic>
          <a:graphicData uri="http://schemas.openxmlformats.org/presentationml/2006/ole">
            <p:oleObj spid="_x0000_s139266" name="Equation" r:id="rId4" imgW="1650960" imgH="431640" progId="Equation.3">
              <p:embed/>
            </p:oleObj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20712" y="808037"/>
            <a:ext cx="9072562" cy="9144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280099"/>
                </a:solidFill>
                <a:latin typeface="Calibri" pitchFamily="32" charset="0"/>
                <a:cs typeface="Arial" charset="0"/>
              </a:rPr>
              <a:t>Group-average Similarity based </a:t>
            </a:r>
            <a:br>
              <a:rPr lang="en-US" sz="3200" dirty="0" smtClean="0">
                <a:solidFill>
                  <a:srgbClr val="280099"/>
                </a:solidFill>
                <a:latin typeface="Calibri" pitchFamily="32" charset="0"/>
                <a:cs typeface="Arial" charset="0"/>
              </a:rPr>
            </a:br>
            <a:r>
              <a:rPr lang="en-US" sz="3200" dirty="0" smtClean="0">
                <a:solidFill>
                  <a:srgbClr val="280099"/>
                </a:solidFill>
                <a:latin typeface="Calibri" pitchFamily="32" charset="0"/>
                <a:cs typeface="Arial" charset="0"/>
              </a:rPr>
              <a:t>Hierarchical Clustering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0E6AF2DE-2489-4432-A945-4259E3A758B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1077912" y="655637"/>
            <a:ext cx="4800600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50400" rIns="0" bIns="0" anchor="b"/>
          <a:lstStyle/>
          <a:p>
            <a:pPr eaLnBrk="1" hangingPunct="1">
              <a:tabLst>
                <a:tab pos="0" algn="l"/>
                <a:tab pos="457200" algn="l"/>
                <a:tab pos="911225" algn="l"/>
                <a:tab pos="1371600" algn="l"/>
                <a:tab pos="1828800" algn="l"/>
                <a:tab pos="2286000" algn="l"/>
                <a:tab pos="2740025" algn="l"/>
                <a:tab pos="3200400" algn="l"/>
                <a:tab pos="3657600" algn="l"/>
                <a:tab pos="4114800" algn="l"/>
                <a:tab pos="4568825" algn="l"/>
                <a:tab pos="5029200" algn="l"/>
                <a:tab pos="5486400" algn="l"/>
                <a:tab pos="5940425" algn="l"/>
                <a:tab pos="6397625" algn="l"/>
                <a:tab pos="6858000" algn="l"/>
                <a:tab pos="7315200" algn="l"/>
                <a:tab pos="7769225" algn="l"/>
                <a:tab pos="8226425" algn="l"/>
                <a:tab pos="8686800" algn="l"/>
                <a:tab pos="9144000" algn="l"/>
                <a:tab pos="10058400" algn="l"/>
              </a:tabLst>
            </a:pPr>
            <a:r>
              <a:rPr lang="en-US" sz="3200" dirty="0">
                <a:solidFill>
                  <a:srgbClr val="280099"/>
                </a:solidFill>
                <a:latin typeface="Calibri" pitchFamily="32" charset="0"/>
              </a:rPr>
              <a:t>	</a:t>
            </a:r>
            <a:r>
              <a:rPr lang="en-US" sz="3200" dirty="0">
                <a:solidFill>
                  <a:srgbClr val="280099"/>
                </a:solidFill>
                <a:latin typeface="+mj-lt"/>
                <a:cs typeface="Times New Roman" pitchFamily="18" charset="0"/>
              </a:rPr>
              <a:t>Bisecting </a:t>
            </a:r>
            <a:r>
              <a:rPr lang="en-US" sz="3200" i="1" dirty="0" smtClean="0">
                <a:solidFill>
                  <a:srgbClr val="280099"/>
                </a:solidFill>
                <a:latin typeface="+mj-lt"/>
                <a:cs typeface="Times New Roman" pitchFamily="18" charset="0"/>
              </a:rPr>
              <a:t>k</a:t>
            </a:r>
            <a:r>
              <a:rPr lang="en-US" sz="3200" dirty="0" smtClean="0">
                <a:solidFill>
                  <a:srgbClr val="280099"/>
                </a:solidFill>
                <a:latin typeface="+mj-lt"/>
                <a:cs typeface="Times New Roman" pitchFamily="18" charset="0"/>
              </a:rPr>
              <a:t>-means</a:t>
            </a:r>
            <a:endParaRPr lang="en-US" sz="3200" dirty="0">
              <a:solidFill>
                <a:srgbClr val="280099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1001712" y="1265237"/>
            <a:ext cx="8226425" cy="586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eaLnBrk="1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		Divisive 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partitional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clustering technique</a:t>
            </a:r>
          </a:p>
          <a:p>
            <a:pPr eaLnBrk="1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Method:</a:t>
            </a:r>
          </a:p>
          <a:p>
            <a:pPr eaLnBrk="1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Input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D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{d</a:t>
            </a:r>
            <a:r>
              <a:rPr lang="en-US" sz="24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,d</a:t>
            </a:r>
            <a:r>
              <a:rPr lang="en-US" sz="24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aseline="-25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},	</a:t>
            </a:r>
            <a:r>
              <a:rPr lang="en-US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k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No. of clusters</a:t>
            </a:r>
          </a:p>
          <a:p>
            <a:pPr eaLnBrk="1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Steps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Initialize the list of clusters to contain the cluster of all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eaLnBrk="1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      points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  	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Repeat</a:t>
            </a:r>
            <a:endParaRPr lang="en-US" sz="24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  		Select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largest cluster from the list of clusters </a:t>
            </a: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	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Bisect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selected cluster using basic </a:t>
            </a:r>
            <a:r>
              <a:rPr lang="en-US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-means (</a:t>
            </a:r>
            <a:r>
              <a:rPr lang="en-US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2)</a:t>
            </a:r>
          </a:p>
          <a:p>
            <a:pPr eaLnBrk="1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	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	Add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these two clusters in the list of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clusters</a:t>
            </a:r>
          </a:p>
          <a:p>
            <a:pPr eaLnBrk="1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  	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Until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list of clusters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contain </a:t>
            </a:r>
            <a:r>
              <a:rPr lang="en-US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clusters</a:t>
            </a:r>
          </a:p>
          <a:p>
            <a:pPr eaLnBrk="1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3000"/>
              </a:lnSpc>
              <a:spcBef>
                <a:spcPts val="5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Output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	k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clusters of documents</a:t>
            </a:r>
          </a:p>
          <a:p>
            <a:pPr eaLnBrk="1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 eaLnBrk="1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i="1" dirty="0">
              <a:solidFill>
                <a:srgbClr val="000000"/>
              </a:solidFill>
            </a:endParaRPr>
          </a:p>
          <a:p>
            <a:pPr eaLnBrk="1"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FFB95D56-3F7C-47DD-95FE-A7901E982E3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5047" y="1722437"/>
            <a:ext cx="7256065" cy="5486400"/>
          </a:xfrm>
        </p:spPr>
        <p:txBody>
          <a:bodyPr/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	Combines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HAC and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-Means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clustering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Method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Randomly take a sample of documents of size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</a:t>
            </a:r>
            <a:r>
              <a:rPr lang="en-US" sz="24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kn</a:t>
            </a:r>
            <a:endParaRPr lang="en-US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	Run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group-average HAC on this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sample to produce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   clusters,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which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takes only O(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kn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time.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	Use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the results of HAC as initial seeds for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k-means.</a:t>
            </a:r>
          </a:p>
          <a:p>
            <a:pPr>
              <a:buFont typeface="Wingdings" pitchFamily="2" charset="2"/>
              <a:buChar char="v"/>
            </a:pPr>
            <a:endParaRPr lang="en-US" sz="24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Overall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algorithm is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O(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kn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and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tries to avoid the problem  of  bad  seed selection. 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Initial </a:t>
            </a:r>
            <a:r>
              <a:rPr lang="en-US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</a:t>
            </a:r>
            <a:r>
              <a:rPr lang="en-US" sz="2400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kn</a:t>
            </a:r>
            <a:r>
              <a:rPr lang="en-US" sz="2400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</a:t>
            </a:r>
            <a:r>
              <a:rPr lang="en-US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documents may not represent all the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	categories  e.g., where the categories are diverse in size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0068" name="Line 4"/>
          <p:cNvSpPr>
            <a:spLocks noChangeShapeType="1"/>
          </p:cNvSpPr>
          <p:nvPr/>
        </p:nvSpPr>
        <p:spPr bwMode="auto">
          <a:xfrm>
            <a:off x="6792912" y="2713037"/>
            <a:ext cx="381000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  <a:effectLst/>
        </p:spPr>
        <p:txBody>
          <a:bodyPr wrap="square" lIns="99207" tIns="51588" rIns="99207" bIns="51588">
            <a:spAutoFit/>
          </a:bodyPr>
          <a:lstStyle/>
          <a:p>
            <a:endParaRPr lang="en-IN"/>
          </a:p>
        </p:txBody>
      </p:sp>
      <p:sp>
        <p:nvSpPr>
          <p:cNvPr id="1240069" name="Text Box 5"/>
          <p:cNvSpPr txBox="1">
            <a:spLocks noChangeArrowheads="1"/>
          </p:cNvSpPr>
          <p:nvPr/>
        </p:nvSpPr>
        <p:spPr bwMode="auto">
          <a:xfrm rot="19573030">
            <a:off x="273259" y="882322"/>
            <a:ext cx="1752600" cy="37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0794" tIns="50397" rIns="100794" bIns="50397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Hybrid </a:t>
            </a:r>
            <a:r>
              <a:rPr lang="en-US" dirty="0" smtClean="0">
                <a:solidFill>
                  <a:srgbClr val="FF0000"/>
                </a:solidFill>
              </a:rPr>
              <a:t>Method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4007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4474" y="2255837"/>
            <a:ext cx="2275141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40072" name="Freeform 8"/>
          <p:cNvSpPr>
            <a:spLocks/>
          </p:cNvSpPr>
          <p:nvPr/>
        </p:nvSpPr>
        <p:spPr bwMode="auto">
          <a:xfrm>
            <a:off x="8234261" y="2292401"/>
            <a:ext cx="623039" cy="4764036"/>
          </a:xfrm>
          <a:custGeom>
            <a:avLst/>
            <a:gdLst/>
            <a:ahLst/>
            <a:cxnLst>
              <a:cxn ang="0">
                <a:pos x="132" y="0"/>
              </a:cxn>
              <a:cxn ang="0">
                <a:pos x="123" y="40"/>
              </a:cxn>
              <a:cxn ang="0">
                <a:pos x="105" y="145"/>
              </a:cxn>
              <a:cxn ang="0">
                <a:pos x="83" y="326"/>
              </a:cxn>
              <a:cxn ang="0">
                <a:pos x="61" y="524"/>
              </a:cxn>
              <a:cxn ang="0">
                <a:pos x="22" y="1091"/>
              </a:cxn>
              <a:cxn ang="0">
                <a:pos x="0" y="1486"/>
              </a:cxn>
              <a:cxn ang="0">
                <a:pos x="4" y="2049"/>
              </a:cxn>
              <a:cxn ang="0">
                <a:pos x="66" y="2194"/>
              </a:cxn>
              <a:cxn ang="0">
                <a:pos x="136" y="2225"/>
              </a:cxn>
              <a:cxn ang="0">
                <a:pos x="272" y="2199"/>
              </a:cxn>
              <a:cxn ang="0">
                <a:pos x="312" y="2128"/>
              </a:cxn>
              <a:cxn ang="0">
                <a:pos x="264" y="1627"/>
              </a:cxn>
              <a:cxn ang="0">
                <a:pos x="268" y="981"/>
              </a:cxn>
              <a:cxn ang="0">
                <a:pos x="299" y="805"/>
              </a:cxn>
              <a:cxn ang="0">
                <a:pos x="330" y="708"/>
              </a:cxn>
              <a:cxn ang="0">
                <a:pos x="334" y="189"/>
              </a:cxn>
              <a:cxn ang="0">
                <a:pos x="281" y="71"/>
              </a:cxn>
              <a:cxn ang="0">
                <a:pos x="132" y="0"/>
              </a:cxn>
            </a:cxnLst>
            <a:rect l="0" t="0" r="r" b="b"/>
            <a:pathLst>
              <a:path w="356" h="2233">
                <a:moveTo>
                  <a:pt x="132" y="0"/>
                </a:moveTo>
                <a:cubicBezTo>
                  <a:pt x="129" y="13"/>
                  <a:pt x="125" y="27"/>
                  <a:pt x="123" y="40"/>
                </a:cubicBezTo>
                <a:cubicBezTo>
                  <a:pt x="117" y="75"/>
                  <a:pt x="105" y="145"/>
                  <a:pt x="105" y="145"/>
                </a:cubicBezTo>
                <a:cubicBezTo>
                  <a:pt x="101" y="207"/>
                  <a:pt x="89" y="264"/>
                  <a:pt x="83" y="326"/>
                </a:cubicBezTo>
                <a:cubicBezTo>
                  <a:pt x="80" y="396"/>
                  <a:pt x="72" y="456"/>
                  <a:pt x="61" y="524"/>
                </a:cubicBezTo>
                <a:cubicBezTo>
                  <a:pt x="50" y="714"/>
                  <a:pt x="42" y="902"/>
                  <a:pt x="22" y="1091"/>
                </a:cubicBezTo>
                <a:cubicBezTo>
                  <a:pt x="17" y="1223"/>
                  <a:pt x="14" y="1355"/>
                  <a:pt x="0" y="1486"/>
                </a:cubicBezTo>
                <a:cubicBezTo>
                  <a:pt x="1" y="1674"/>
                  <a:pt x="1" y="1861"/>
                  <a:pt x="4" y="2049"/>
                </a:cubicBezTo>
                <a:cubicBezTo>
                  <a:pt x="5" y="2095"/>
                  <a:pt x="12" y="2179"/>
                  <a:pt x="66" y="2194"/>
                </a:cubicBezTo>
                <a:cubicBezTo>
                  <a:pt x="87" y="2208"/>
                  <a:pt x="111" y="2220"/>
                  <a:pt x="136" y="2225"/>
                </a:cubicBezTo>
                <a:cubicBezTo>
                  <a:pt x="241" y="2221"/>
                  <a:pt x="214" y="2233"/>
                  <a:pt x="272" y="2199"/>
                </a:cubicBezTo>
                <a:cubicBezTo>
                  <a:pt x="307" y="2143"/>
                  <a:pt x="296" y="2168"/>
                  <a:pt x="312" y="2128"/>
                </a:cubicBezTo>
                <a:cubicBezTo>
                  <a:pt x="337" y="1939"/>
                  <a:pt x="304" y="1801"/>
                  <a:pt x="264" y="1627"/>
                </a:cubicBezTo>
                <a:cubicBezTo>
                  <a:pt x="240" y="1417"/>
                  <a:pt x="233" y="1188"/>
                  <a:pt x="268" y="981"/>
                </a:cubicBezTo>
                <a:cubicBezTo>
                  <a:pt x="271" y="917"/>
                  <a:pt x="275" y="864"/>
                  <a:pt x="299" y="805"/>
                </a:cubicBezTo>
                <a:cubicBezTo>
                  <a:pt x="303" y="766"/>
                  <a:pt x="310" y="742"/>
                  <a:pt x="330" y="708"/>
                </a:cubicBezTo>
                <a:cubicBezTo>
                  <a:pt x="356" y="511"/>
                  <a:pt x="346" y="503"/>
                  <a:pt x="334" y="189"/>
                </a:cubicBezTo>
                <a:cubicBezTo>
                  <a:pt x="333" y="154"/>
                  <a:pt x="311" y="93"/>
                  <a:pt x="281" y="71"/>
                </a:cubicBezTo>
                <a:cubicBezTo>
                  <a:pt x="251" y="11"/>
                  <a:pt x="192" y="4"/>
                  <a:pt x="132" y="0"/>
                </a:cubicBezTo>
                <a:close/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 lIns="100794" tIns="50397" rIns="100794" bIns="50397"/>
          <a:lstStyle/>
          <a:p>
            <a:endParaRPr lang="en-IN"/>
          </a:p>
        </p:txBody>
      </p:sp>
      <p:sp>
        <p:nvSpPr>
          <p:cNvPr id="1240073" name="Text Box 9"/>
          <p:cNvSpPr txBox="1">
            <a:spLocks noChangeArrowheads="1"/>
          </p:cNvSpPr>
          <p:nvPr/>
        </p:nvSpPr>
        <p:spPr bwMode="auto">
          <a:xfrm>
            <a:off x="8088312" y="1112837"/>
            <a:ext cx="1360925" cy="102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Cut where 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You have k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clusters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830512" y="1036637"/>
            <a:ext cx="3622674" cy="457200"/>
          </a:xfrm>
        </p:spPr>
        <p:txBody>
          <a:bodyPr/>
          <a:lstStyle/>
          <a:p>
            <a:r>
              <a:rPr lang="en-US" sz="3200" dirty="0" smtClean="0">
                <a:solidFill>
                  <a:srgbClr val="280099"/>
                </a:solidFill>
                <a:cs typeface="Arial" charset="0"/>
              </a:rPr>
              <a:t>Buckshot Clustering</a:t>
            </a:r>
            <a:endParaRPr lang="en-US" sz="3200" dirty="0"/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>
            <a:off x="1763712" y="5761037"/>
            <a:ext cx="381000" cy="0"/>
          </a:xfrm>
          <a:prstGeom prst="line">
            <a:avLst/>
          </a:prstGeom>
          <a:noFill/>
          <a:ln w="19050">
            <a:solidFill>
              <a:srgbClr val="0000CC"/>
            </a:solidFill>
            <a:round/>
            <a:headEnd/>
            <a:tailEnd/>
          </a:ln>
          <a:effectLst/>
        </p:spPr>
        <p:txBody>
          <a:bodyPr wrap="square" lIns="99207" tIns="51588" rIns="99207" bIns="51588">
            <a:spAutoFit/>
          </a:bodyPr>
          <a:lstStyle/>
          <a:p>
            <a:endParaRPr lang="en-IN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0E6AF2DE-2489-4432-A945-4259E3A758B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January 08,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FFB95D56-3F7C-47DD-95FE-A7901E982E3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763712" y="884237"/>
            <a:ext cx="6248400" cy="496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50400" rIns="0" bIns="0" anchor="b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dirty="0" smtClean="0">
                <a:solidFill>
                  <a:srgbClr val="280099"/>
                </a:solidFill>
                <a:latin typeface="+mj-lt"/>
                <a:ea typeface="WenQuanYi Zen Hei" charset="0"/>
                <a:cs typeface="Times New Roman" pitchFamily="18" charset="0"/>
              </a:rPr>
              <a:t>Issues related to Cosine Similarity </a:t>
            </a:r>
            <a:endParaRPr lang="en-US" sz="3200" dirty="0">
              <a:solidFill>
                <a:srgbClr val="280099"/>
              </a:solidFill>
              <a:latin typeface="+mj-lt"/>
              <a:ea typeface="WenQuanYi Zen Hei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9312" y="1722437"/>
            <a:ext cx="8305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It has become famous as it is length invariant</a:t>
            </a:r>
          </a:p>
          <a:p>
            <a:pPr lvl="1">
              <a:buFont typeface="Wingdings" pitchFamily="2" charset="2"/>
              <a:buChar char="v"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It measures the content similarity of the documents as the  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number of shared terms. </a:t>
            </a:r>
          </a:p>
          <a:p>
            <a:pPr lvl="1">
              <a:buFont typeface="Wingdings" pitchFamily="2" charset="2"/>
              <a:buChar char="v"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No bound on how many shared terms can identify the  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similarity</a:t>
            </a:r>
          </a:p>
          <a:p>
            <a:pPr lvl="1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Cosine similarity may not represent the following 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 phenomenon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Let a, b, c be three documents. 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If a is related to b and c, then b is somehow related to c. </a:t>
            </a:r>
            <a:endParaRPr lang="en-IN" sz="24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392113" y="2560638"/>
            <a:ext cx="9421812" cy="3886200"/>
          </a:xfrm>
          <a:custGeom>
            <a:avLst/>
            <a:gdLst>
              <a:gd name="T0" fmla="*/ 4710906 w 21600"/>
              <a:gd name="T1" fmla="*/ 0 h 21600"/>
              <a:gd name="T2" fmla="*/ 9421812 w 21600"/>
              <a:gd name="T3" fmla="*/ 1943100 h 21600"/>
              <a:gd name="T4" fmla="*/ 4710906 w 21600"/>
              <a:gd name="T5" fmla="*/ 3886200 h 21600"/>
              <a:gd name="T6" fmla="*/ 0 w 21600"/>
              <a:gd name="T7" fmla="*/ 1943100 h 21600"/>
              <a:gd name="T8" fmla="*/ 0 w 21600"/>
              <a:gd name="T9" fmla="*/ 0 h 21600"/>
              <a:gd name="T10" fmla="*/ 21600 w 21600"/>
              <a:gd name="T1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3000"/>
              </a:lnSpc>
              <a:spcBef>
                <a:spcPts val="613"/>
              </a:spcBef>
              <a:buClrTx/>
              <a:buFontTx/>
              <a:buNone/>
              <a:tabLst>
                <a:tab pos="0" algn="l"/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  <a:tab pos="9593263" algn="l"/>
                <a:tab pos="10050463" algn="l"/>
                <a:tab pos="10507663" algn="l"/>
                <a:tab pos="10515600" algn="l"/>
              </a:tabLst>
            </a:pPr>
            <a:r>
              <a:rPr lang="en-US" sz="2400">
                <a:solidFill>
                  <a:srgbClr val="0066CC"/>
                </a:solidFill>
                <a:latin typeface="Times New Roman" pitchFamily="18" charset="0"/>
                <a:ea typeface="DejaVu Sans" charset="0"/>
                <a:cs typeface="DejaVu Sans" charset="0"/>
              </a:rPr>
              <a:t>	</a:t>
            </a:r>
          </a:p>
          <a:p>
            <a:pPr>
              <a:lnSpc>
                <a:spcPct val="93000"/>
              </a:lnSpc>
              <a:spcBef>
                <a:spcPts val="613"/>
              </a:spcBef>
              <a:buClrTx/>
              <a:buFontTx/>
              <a:buNone/>
              <a:tabLst>
                <a:tab pos="0" algn="l"/>
                <a:tab pos="325438" algn="l"/>
                <a:tab pos="782638" algn="l"/>
                <a:tab pos="1239838" algn="l"/>
                <a:tab pos="1697038" algn="l"/>
                <a:tab pos="2154238" algn="l"/>
                <a:tab pos="2611438" algn="l"/>
                <a:tab pos="3068638" algn="l"/>
                <a:tab pos="3525838" algn="l"/>
                <a:tab pos="3983038" algn="l"/>
                <a:tab pos="4440238" algn="l"/>
                <a:tab pos="4897438" algn="l"/>
                <a:tab pos="5354638" algn="l"/>
                <a:tab pos="5811838" algn="l"/>
                <a:tab pos="6269038" algn="l"/>
                <a:tab pos="6726238" algn="l"/>
                <a:tab pos="7183438" algn="l"/>
                <a:tab pos="7640638" algn="l"/>
                <a:tab pos="8097838" algn="l"/>
                <a:tab pos="8555038" algn="l"/>
                <a:tab pos="9012238" algn="l"/>
                <a:tab pos="9469438" algn="l"/>
                <a:tab pos="9593263" algn="l"/>
                <a:tab pos="10050463" algn="l"/>
                <a:tab pos="10507663" algn="l"/>
                <a:tab pos="10515600" algn="l"/>
              </a:tabLst>
            </a:pPr>
            <a:r>
              <a:rPr lang="en-US" sz="2400">
                <a:solidFill>
                  <a:srgbClr val="0066CC"/>
                </a:solidFill>
                <a:latin typeface="Times New Roman" pitchFamily="18" charset="0"/>
                <a:ea typeface="DejaVu Sans" charset="0"/>
                <a:cs typeface="DejaVu Sans" charset="0"/>
              </a:rPr>
              <a:t>	</a:t>
            </a: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1763712" y="808037"/>
            <a:ext cx="6248400" cy="496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50400" rIns="0" bIns="0" anchor="b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dirty="0" smtClean="0">
                <a:solidFill>
                  <a:srgbClr val="280099"/>
                </a:solidFill>
                <a:latin typeface="+mj-lt"/>
                <a:ea typeface="WenQuanYi Zen Hei" charset="0"/>
                <a:cs typeface="Times New Roman" pitchFamily="18" charset="0"/>
              </a:rPr>
              <a:t>Extensive Similarity </a:t>
            </a:r>
            <a:endParaRPr lang="en-US" sz="3200" dirty="0">
              <a:solidFill>
                <a:srgbClr val="280099"/>
              </a:solidFill>
              <a:latin typeface="+mj-lt"/>
              <a:ea typeface="WenQuanYi Zen Hei" charset="0"/>
              <a:cs typeface="Times New Roman" pitchFamily="18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077912" y="2713038"/>
            <a:ext cx="7467600" cy="533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800" tIns="0" rIns="100800" bIns="50400" anchor="ctr"/>
          <a:lstStyle/>
          <a:p>
            <a:pPr algn="ctr" eaLnBrk="1" hangingPunct="1">
              <a:lnSpc>
                <a:spcPct val="80000"/>
              </a:lnSpc>
              <a:spcBef>
                <a:spcPts val="5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200" dirty="0">
              <a:solidFill>
                <a:srgbClr val="000000"/>
              </a:solidFill>
              <a:latin typeface="Constantia" pitchFamily="16" charset="0"/>
              <a:ea typeface="WenQuanYi Zen Hei" charset="0"/>
              <a:cs typeface="WenQuanYi Zen Hei" charset="0"/>
            </a:endParaRPr>
          </a:p>
          <a:p>
            <a:pPr eaLnBrk="1" hangingPunct="1">
              <a:lnSpc>
                <a:spcPct val="80000"/>
              </a:lnSpc>
              <a:spcBef>
                <a:spcPts val="4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Extensive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Similarity (ES)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between documents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 d</a:t>
            </a:r>
            <a:r>
              <a:rPr lang="en-US" sz="24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algn="ctr" eaLnBrk="1" hangingPunct="1">
              <a:lnSpc>
                <a:spcPct val="80000"/>
              </a:lnSpc>
              <a:spcBef>
                <a:spcPts val="4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535112" y="4618037"/>
            <a:ext cx="61722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3200" dirty="0">
              <a:solidFill>
                <a:srgbClr val="000000"/>
              </a:solidFill>
              <a:ea typeface="WenQuanYi Zen Hei" charset="0"/>
              <a:cs typeface="WenQuanYi Zen Hei" charset="0"/>
            </a:endParaRPr>
          </a:p>
          <a:p>
            <a:pPr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here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dis(d</a:t>
            </a:r>
            <a:r>
              <a:rPr lang="en-US" sz="24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,d</a:t>
            </a:r>
            <a:r>
              <a:rPr lang="en-US" sz="24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is the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distance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between d</a:t>
            </a:r>
            <a:r>
              <a:rPr lang="en-US" sz="24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 cstate="print">
            <a:lum bright="-30000" contrast="45000"/>
          </a:blip>
          <a:srcRect/>
          <a:stretch>
            <a:fillRect/>
          </a:stretch>
        </p:blipFill>
        <p:spPr bwMode="auto">
          <a:xfrm>
            <a:off x="3516312" y="6218237"/>
            <a:ext cx="1104900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449512" y="6065837"/>
            <a:ext cx="11430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3200" dirty="0">
              <a:solidFill>
                <a:srgbClr val="000000"/>
              </a:solidFill>
              <a:ea typeface="WenQuanYi Zen Hei" charset="0"/>
              <a:cs typeface="WenQuanYi Zen Hei" charset="0"/>
            </a:endParaRPr>
          </a:p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here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>
              <a:lnSpc>
                <a:spcPct val="9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4" cstate="print">
            <a:lum bright="-30000" contrast="45000"/>
          </a:blip>
          <a:srcRect/>
          <a:stretch>
            <a:fillRect/>
          </a:stretch>
        </p:blipFill>
        <p:spPr bwMode="auto">
          <a:xfrm>
            <a:off x="1154112" y="3322637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627" name="Picture 3"/>
          <p:cNvPicPr>
            <a:picLocks noChangeAspect="1" noChangeArrowheads="1"/>
          </p:cNvPicPr>
          <p:nvPr/>
        </p:nvPicPr>
        <p:blipFill>
          <a:blip r:embed="rId5" cstate="print">
            <a:lum bright="-30000" contrast="45000"/>
          </a:blip>
          <a:srcRect/>
          <a:stretch>
            <a:fillRect/>
          </a:stretch>
        </p:blipFill>
        <p:spPr bwMode="auto">
          <a:xfrm>
            <a:off x="2220912" y="5115090"/>
            <a:ext cx="4953000" cy="95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lide Number Placeholder 1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FFB95D56-3F7C-47DD-95FE-A7901E982E3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077912" y="1798638"/>
            <a:ext cx="7772400" cy="68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0800" tIns="0" rIns="100800" bIns="50400" anchor="ctr"/>
          <a:lstStyle/>
          <a:p>
            <a:pPr algn="ctr" eaLnBrk="1" hangingPunct="1">
              <a:lnSpc>
                <a:spcPct val="80000"/>
              </a:lnSpc>
              <a:spcBef>
                <a:spcPts val="5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200" dirty="0">
              <a:solidFill>
                <a:srgbClr val="000000"/>
              </a:solidFill>
              <a:latin typeface="Constantia" pitchFamily="16" charset="0"/>
              <a:ea typeface="WenQuanYi Zen Hei" charset="0"/>
              <a:cs typeface="WenQuanYi Zen Hei" charset="0"/>
            </a:endParaRPr>
          </a:p>
          <a:p>
            <a:pPr eaLnBrk="1" hangingPunct="1">
              <a:lnSpc>
                <a:spcPct val="80000"/>
              </a:lnSpc>
              <a:spcBef>
                <a:spcPts val="4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new similarity measure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 introduced to overcome the restrictions of cosine similarity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4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 noGrp="1"/>
          </p:cNvGraphicFramePr>
          <p:nvPr/>
        </p:nvGraphicFramePr>
        <p:xfrm>
          <a:off x="1382711" y="1798637"/>
          <a:ext cx="3048001" cy="2286000"/>
        </p:xfrm>
        <a:graphic>
          <a:graphicData uri="http://schemas.openxmlformats.org/drawingml/2006/table">
            <a:tbl>
              <a:tblPr/>
              <a:tblGrid>
                <a:gridCol w="609600"/>
                <a:gridCol w="609601"/>
                <a:gridCol w="608080"/>
                <a:gridCol w="611120"/>
                <a:gridCol w="609600"/>
              </a:tblGrid>
              <a:tr h="456985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820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0000" marR="90000" marT="820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0000" marR="90000" marT="820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0000" marR="90000" marT="820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6985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82080" marB="46800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820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0.05</a:t>
                      </a:r>
                    </a:p>
                  </a:txBody>
                  <a:tcPr marL="90000" marR="90000" marT="820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0.39</a:t>
                      </a:r>
                    </a:p>
                  </a:txBody>
                  <a:tcPr marL="90000" marR="90000" marT="820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0.47</a:t>
                      </a:r>
                    </a:p>
                  </a:txBody>
                  <a:tcPr marL="90000" marR="90000" marT="820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6985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0000" marR="90000" marT="82080" marB="46800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0.05</a:t>
                      </a:r>
                    </a:p>
                  </a:txBody>
                  <a:tcPr marL="90000" marR="90000" marT="820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820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0.16</a:t>
                      </a:r>
                    </a:p>
                  </a:txBody>
                  <a:tcPr marL="90000" marR="90000" marT="820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0.50</a:t>
                      </a:r>
                    </a:p>
                  </a:txBody>
                  <a:tcPr marL="90000" marR="90000" marT="820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06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0000" marR="90000" marT="82080" marB="46800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0.39</a:t>
                      </a:r>
                    </a:p>
                  </a:txBody>
                  <a:tcPr marL="90000" marR="90000" marT="820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0.16</a:t>
                      </a:r>
                    </a:p>
                  </a:txBody>
                  <a:tcPr marL="90000" marR="90000" marT="820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820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0.43</a:t>
                      </a:r>
                    </a:p>
                  </a:txBody>
                  <a:tcPr marL="90000" marR="90000" marT="820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6985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0000" marR="90000" marT="82080" marB="46800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0.47</a:t>
                      </a:r>
                    </a:p>
                  </a:txBody>
                  <a:tcPr marL="90000" marR="90000" marT="820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0.50</a:t>
                      </a:r>
                    </a:p>
                  </a:txBody>
                  <a:tcPr marL="90000" marR="90000" marT="820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0.43</a:t>
                      </a:r>
                    </a:p>
                  </a:txBody>
                  <a:tcPr marL="90000" marR="90000" marT="820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820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925512" y="539750"/>
            <a:ext cx="3048000" cy="496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50400" rIns="0" bIns="0" anchor="b"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600" dirty="0" smtClean="0">
                <a:solidFill>
                  <a:srgbClr val="280099"/>
                </a:solidFill>
                <a:latin typeface="+mj-lt"/>
                <a:ea typeface="WenQuanYi Zen Hei" charset="0"/>
                <a:cs typeface="Times New Roman" pitchFamily="18" charset="0"/>
              </a:rPr>
              <a:t>Illustration:</a:t>
            </a:r>
            <a:endParaRPr lang="en-US" sz="2600" dirty="0">
              <a:solidFill>
                <a:srgbClr val="280099"/>
              </a:solidFill>
              <a:latin typeface="+mj-lt"/>
              <a:ea typeface="WenQuanYi Zen Hei" charset="0"/>
              <a:cs typeface="Times New Roman" pitchFamily="18" charset="0"/>
            </a:endParaRPr>
          </a:p>
        </p:txBody>
      </p:sp>
      <p:graphicFrame>
        <p:nvGraphicFramePr>
          <p:cNvPr id="7" name="Group 2"/>
          <p:cNvGraphicFramePr>
            <a:graphicFrameLocks noGrp="1"/>
          </p:cNvGraphicFramePr>
          <p:nvPr/>
        </p:nvGraphicFramePr>
        <p:xfrm>
          <a:off x="5649912" y="1798637"/>
          <a:ext cx="3048001" cy="2286000"/>
        </p:xfrm>
        <a:graphic>
          <a:graphicData uri="http://schemas.openxmlformats.org/drawingml/2006/table">
            <a:tbl>
              <a:tblPr/>
              <a:tblGrid>
                <a:gridCol w="609600"/>
                <a:gridCol w="609601"/>
                <a:gridCol w="608080"/>
                <a:gridCol w="611120"/>
                <a:gridCol w="609600"/>
              </a:tblGrid>
              <a:tr h="456985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820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0000" marR="90000" marT="820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0000" marR="90000" marT="820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0000" marR="90000" marT="820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6985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82080" marB="46800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0000" marR="90000" marT="820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820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0000" marR="90000" marT="820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0000" marR="90000" marT="820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6985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0000" marR="90000" marT="82080" marB="46800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820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0000" marR="90000" marT="820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820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0000" marR="90000" marT="820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06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0000" marR="90000" marT="82080" marB="46800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0000" marR="90000" marT="820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820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0000" marR="90000" marT="820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0000" marR="90000" marT="820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6985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0000" marR="90000" marT="82080" marB="46800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0000" marR="90000" marT="820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0000" marR="90000" marT="820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0000" marR="90000" marT="820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0000" marR="90000" marT="820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 Box 326"/>
          <p:cNvSpPr txBox="1">
            <a:spLocks noChangeArrowheads="1"/>
          </p:cNvSpPr>
          <p:nvPr/>
        </p:nvSpPr>
        <p:spPr bwMode="auto">
          <a:xfrm>
            <a:off x="1001712" y="1334791"/>
            <a:ext cx="8686801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Sim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(d</a:t>
            </a:r>
            <a:r>
              <a:rPr lang="en-US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d</a:t>
            </a:r>
            <a:r>
              <a:rPr lang="en-US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: i, j = 1,2,3,4</a:t>
            </a:r>
            <a:r>
              <a:rPr lang="en-US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(d</a:t>
            </a:r>
            <a:r>
              <a:rPr lang="en-US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d</a:t>
            </a:r>
            <a:r>
              <a:rPr lang="en-US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matrix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i, j = 1,2,3,4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</p:txBody>
      </p:sp>
      <p:sp>
        <p:nvSpPr>
          <p:cNvPr id="9" name="Text Box 326"/>
          <p:cNvSpPr txBox="1">
            <a:spLocks noChangeArrowheads="1"/>
          </p:cNvSpPr>
          <p:nvPr/>
        </p:nvSpPr>
        <p:spPr bwMode="auto">
          <a:xfrm>
            <a:off x="2982912" y="4160837"/>
            <a:ext cx="449580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ES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(d</a:t>
            </a:r>
            <a:r>
              <a:rPr lang="en-US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,d</a:t>
            </a:r>
            <a:r>
              <a:rPr lang="en-US" baseline="-25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i, j = 1,2,3,4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	</a:t>
            </a:r>
          </a:p>
        </p:txBody>
      </p:sp>
      <p:graphicFrame>
        <p:nvGraphicFramePr>
          <p:cNvPr id="10" name="Group 164"/>
          <p:cNvGraphicFramePr>
            <a:graphicFrameLocks noGrp="1"/>
          </p:cNvGraphicFramePr>
          <p:nvPr/>
        </p:nvGraphicFramePr>
        <p:xfrm>
          <a:off x="3516313" y="4694236"/>
          <a:ext cx="2971799" cy="2438401"/>
        </p:xfrm>
        <a:graphic>
          <a:graphicData uri="http://schemas.openxmlformats.org/drawingml/2006/table">
            <a:tbl>
              <a:tblPr/>
              <a:tblGrid>
                <a:gridCol w="594360"/>
                <a:gridCol w="594359"/>
                <a:gridCol w="592878"/>
                <a:gridCol w="595842"/>
                <a:gridCol w="594360"/>
              </a:tblGrid>
              <a:tr h="487451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820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0000" marR="90000" marT="820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0000" marR="90000" marT="820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0000" marR="90000" marT="820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451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82080" marB="46800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0000" marR="90000" marT="820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0000" marR="90000" marT="820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820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451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0000" marR="90000" marT="82080" marB="46800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0000" marR="90000" marT="820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0000" marR="90000" marT="820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597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0000" marR="90000" marT="82080" marB="46800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0000" marR="90000" marT="820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0000" marR="90000" marT="820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820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451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8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0000" marR="90000" marT="82080" marB="46800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820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0000" marR="90000" marT="820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0000" marR="90000" marT="82080" marB="46800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049712" y="960437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Assume </a:t>
            </a:r>
            <a:r>
              <a:rPr lang="el-GR" sz="1600" dirty="0" smtClean="0">
                <a:solidFill>
                  <a:srgbClr val="000000"/>
                </a:solidFill>
                <a:latin typeface="Times New Roman" pitchFamily="18" charset="0"/>
                <a:ea typeface="WenQuanYi Zen Hei" charset="0"/>
                <a:cs typeface="Times New Roman" pitchFamily="18" charset="0"/>
              </a:rPr>
              <a:t>θ</a:t>
            </a:r>
            <a:r>
              <a:rPr lang="en-US" sz="1600" dirty="0" smtClean="0">
                <a:solidFill>
                  <a:srgbClr val="000000"/>
                </a:solidFill>
                <a:latin typeface="Times New Roman" pitchFamily="18" charset="0"/>
                <a:ea typeface="WenQuanYi Zen Hei" charset="0"/>
                <a:cs typeface="Times New Roman" pitchFamily="18" charset="0"/>
              </a:rPr>
              <a:t> = 0.2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FFB95D56-3F7C-47DD-95FE-A7901E982E3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916112" y="731837"/>
            <a:ext cx="5791200" cy="6858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50400" rIns="0" bIns="0" anchor="b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dirty="0">
                <a:solidFill>
                  <a:srgbClr val="280099"/>
                </a:solidFill>
                <a:latin typeface="Calibri" pitchFamily="32" charset="0"/>
                <a:ea typeface="WenQuanYi Zen Hei" charset="0"/>
                <a:cs typeface="WenQuanYi Zen Hei" charset="0"/>
              </a:rPr>
              <a:t>Effect of ‘</a:t>
            </a:r>
            <a:r>
              <a:rPr lang="el-GR" sz="3200" dirty="0">
                <a:solidFill>
                  <a:srgbClr val="280099"/>
                </a:solidFill>
                <a:latin typeface="Calibri" pitchFamily="32" charset="0"/>
                <a:ea typeface="WenQuanYi Zen Hei" charset="0"/>
                <a:cs typeface="WenQuanYi Zen Hei" charset="0"/>
              </a:rPr>
              <a:t>θ</a:t>
            </a:r>
            <a:r>
              <a:rPr lang="en-US" sz="3200" dirty="0">
                <a:solidFill>
                  <a:srgbClr val="280099"/>
                </a:solidFill>
                <a:latin typeface="Calibri" pitchFamily="32" charset="0"/>
                <a:ea typeface="WenQuanYi Zen Hei" charset="0"/>
                <a:cs typeface="WenQuanYi Zen Hei" charset="0"/>
              </a:rPr>
              <a:t>’ on </a:t>
            </a:r>
            <a:r>
              <a:rPr lang="en-US" sz="3200" dirty="0" smtClean="0">
                <a:solidFill>
                  <a:srgbClr val="280099"/>
                </a:solidFill>
                <a:latin typeface="Calibri" pitchFamily="32" charset="0"/>
                <a:ea typeface="WenQuanYi Zen Hei" charset="0"/>
                <a:cs typeface="WenQuanYi Zen Hei" charset="0"/>
              </a:rPr>
              <a:t>Extensive Similarity</a:t>
            </a:r>
            <a:endParaRPr lang="en-US" sz="3200" dirty="0">
              <a:solidFill>
                <a:srgbClr val="280099"/>
              </a:solidFill>
              <a:latin typeface="Calibri" pitchFamily="32" charset="0"/>
              <a:ea typeface="WenQuanYi Zen Hei" charset="0"/>
              <a:cs typeface="WenQuanYi Zen Hei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001712" y="2408237"/>
            <a:ext cx="8382000" cy="3049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 typeface="Wingdings" pitchFamily="2" charset="2"/>
              <a:buChar char="Ø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WenQuanYi Zen Hei" charset="0"/>
                <a:cs typeface="Times New Roman" pitchFamily="18" charset="0"/>
              </a:rPr>
              <a:t>	If   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WenQuanYi Zen Hei" charset="0"/>
                <a:cs typeface="Times New Roman" pitchFamily="18" charset="0"/>
              </a:rPr>
              <a:t>                       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WenQuanYi Zen Hei" charset="0"/>
                <a:cs typeface="Times New Roman" pitchFamily="18" charset="0"/>
              </a:rPr>
              <a:t>then the documents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and  d</a:t>
            </a:r>
            <a:r>
              <a:rPr lang="en-US" sz="24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are  	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dissimilar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WenQuanYi Zen Hei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ea typeface="WenQuanYi Zen Hei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Ø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  <a:ea typeface="WenQuanYi Zen Hei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Ø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ea typeface="WenQuanYi Zen Hei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Ø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WenQuanYi Zen Hei" charset="0"/>
                <a:cs typeface="Times New Roman" pitchFamily="18" charset="0"/>
              </a:rPr>
              <a:t>  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WenQuanYi Zen Hei" charset="0"/>
                <a:cs typeface="Times New Roman" pitchFamily="18" charset="0"/>
              </a:rPr>
              <a:t>If                        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WenQuanYi Zen Hei" charset="0"/>
                <a:cs typeface="Times New Roman" pitchFamily="18" charset="0"/>
              </a:rPr>
              <a:t>	  and </a:t>
            </a:r>
            <a:r>
              <a:rPr lang="el-GR" sz="2400" dirty="0">
                <a:solidFill>
                  <a:srgbClr val="000000"/>
                </a:solidFill>
                <a:latin typeface="Times New Roman" pitchFamily="18" charset="0"/>
                <a:ea typeface="WenQuanYi Zen Hei" charset="0"/>
                <a:cs typeface="Times New Roman" pitchFamily="18" charset="0"/>
              </a:rPr>
              <a:t>θ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WenQuanYi Zen Hei" charset="0"/>
                <a:cs typeface="Times New Roman" pitchFamily="18" charset="0"/>
              </a:rPr>
              <a:t> is very high, say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WenQuanYi Zen Hei" charset="0"/>
                <a:cs typeface="Times New Roman" pitchFamily="18" charset="0"/>
              </a:rPr>
              <a:t>0.65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WenQuanYi Zen Hei" charset="0"/>
                <a:cs typeface="Times New Roman" pitchFamily="18" charset="0"/>
              </a:rPr>
              <a:t>.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WenQuanYi Zen Hei" charset="0"/>
                <a:cs typeface="Times New Roman" pitchFamily="18" charset="0"/>
              </a:rPr>
              <a:t> Then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ea typeface="WenQuanYi Zen Hei" charset="0"/>
              <a:cs typeface="Times New Roman" pitchFamily="18" charset="0"/>
            </a:endParaRPr>
          </a:p>
          <a:p>
            <a:pPr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WenQuanYi Zen Hei" charset="0"/>
                <a:cs typeface="Times New Roman" pitchFamily="18" charset="0"/>
              </a:rPr>
              <a:t>	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WenQuanYi Zen Hei" charset="0"/>
                <a:cs typeface="Times New Roman" pitchFamily="18" charset="0"/>
              </a:rPr>
              <a:t>     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sz="24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WenQuanYi Zen Hei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WenQuanYi Zen Hei" charset="0"/>
                <a:cs typeface="Times New Roman" pitchFamily="18" charset="0"/>
              </a:rPr>
              <a:t>are very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WenQuanYi Zen Hei" charset="0"/>
                <a:cs typeface="Times New Roman" pitchFamily="18" charset="0"/>
              </a:rPr>
              <a:t>likely to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WenQuanYi Zen Hei" charset="0"/>
                <a:cs typeface="Times New Roman" pitchFamily="18" charset="0"/>
              </a:rPr>
              <a:t>have similar distances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WenQuanYi Zen Hei" charset="0"/>
                <a:cs typeface="Times New Roman" pitchFamily="18" charset="0"/>
              </a:rPr>
              <a:t>with the other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WenQuanYi Zen Hei" charset="0"/>
                <a:cs typeface="Times New Roman" pitchFamily="18" charset="0"/>
              </a:rPr>
              <a:t>		documents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WenQuanYi Zen Hei" charset="0"/>
                <a:cs typeface="Times New Roman" pitchFamily="18" charset="0"/>
              </a:rPr>
              <a:t>.</a:t>
            </a:r>
          </a:p>
          <a:p>
            <a:pPr>
              <a:buClrTx/>
              <a:buFont typeface="Wingdings" pitchFamily="2" charset="2"/>
              <a:buChar char="Ø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  <a:ea typeface="WenQuanYi Zen Hei" charset="0"/>
              <a:cs typeface="Times New Roman" pitchFamily="18" charset="0"/>
            </a:endParaRPr>
          </a:p>
        </p:txBody>
      </p:sp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1839912" y="2436812"/>
          <a:ext cx="1905000" cy="428625"/>
        </p:xfrm>
        <a:graphic>
          <a:graphicData uri="http://schemas.openxmlformats.org/presentationml/2006/ole">
            <p:oleObj spid="_x0000_s163843" r:id="rId4" imgW="901440" imgH="203040" progId="Equation.3">
              <p:embed/>
            </p:oleObj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1916112" y="3932237"/>
          <a:ext cx="1985963" cy="428625"/>
        </p:xfrm>
        <a:graphic>
          <a:graphicData uri="http://schemas.openxmlformats.org/presentationml/2006/ole">
            <p:oleObj spid="_x0000_s163844" name="Equation" r:id="rId5" imgW="939600" imgH="203040" progId="Equation.3">
              <p:embed/>
            </p:oleObj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FFB95D56-3F7C-47DD-95FE-A7901E982E3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620712" y="1228349"/>
            <a:ext cx="9231313" cy="6742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WenQuanYi Zen Hei" charset="0"/>
                <a:cs typeface="Times New Roman" pitchFamily="18" charset="0"/>
              </a:rPr>
              <a:t>		Consider 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and d</a:t>
            </a:r>
            <a:r>
              <a:rPr lang="en-US" sz="24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be a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WenQuanYi Zen Hei" charset="0"/>
                <a:cs typeface="Times New Roman" pitchFamily="18" charset="0"/>
              </a:rPr>
              <a:t>pair of documents.</a:t>
            </a:r>
          </a:p>
          <a:p>
            <a:pPr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dirty="0" smtClean="0">
              <a:solidFill>
                <a:srgbClr val="000000"/>
              </a:solidFill>
              <a:ea typeface="WenQuanYi Zen Hei" charset="0"/>
              <a:cs typeface="WenQuanYi Zen Hei" charset="0"/>
            </a:endParaRPr>
          </a:p>
          <a:p>
            <a:pPr>
              <a:buClrTx/>
              <a:buFont typeface="Wingdings" pitchFamily="2" charset="2"/>
              <a:buChar char="q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WenQuanYi Zen Hei" charset="0"/>
                <a:cs typeface="WenQuanYi Zen Hei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WenQuanYi Zen Hei" charset="0"/>
                <a:cs typeface="Times New Roman" pitchFamily="18" charset="0"/>
              </a:rPr>
              <a:t>ES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WenQuanYi Zen Hei" charset="0"/>
                <a:cs typeface="Times New Roman" pitchFamily="18" charset="0"/>
              </a:rPr>
              <a:t>is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WenQuanYi Zen Hei" charset="0"/>
                <a:cs typeface="Times New Roman" pitchFamily="18" charset="0"/>
              </a:rPr>
              <a:t>symmetric   i.e., 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(d</a:t>
            </a:r>
            <a:r>
              <a:rPr lang="en-US" sz="24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sz="24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WenQuanYi Zen Hei" charset="0"/>
                <a:cs typeface="Times New Roman" pitchFamily="18" charset="0"/>
              </a:rPr>
              <a:t> =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 (d</a:t>
            </a:r>
            <a:r>
              <a:rPr lang="en-US" sz="24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2,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sz="24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ClrTx/>
              <a:buFont typeface="Wingdings" pitchFamily="2" charset="2"/>
              <a:buChar char="q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q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WenQuanYi Zen Hei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WenQuanYi Zen Hei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WenQuanYi Zen Hei" charset="0"/>
                <a:cs typeface="Times New Roman" pitchFamily="18" charset="0"/>
              </a:rPr>
              <a:t>If 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d</a:t>
            </a:r>
            <a:r>
              <a:rPr lang="en-US" sz="24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WenQuanYi Zen Hei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WenQuanYi Zen Hei" charset="0"/>
                <a:cs typeface="Times New Roman" pitchFamily="18" charset="0"/>
              </a:rPr>
              <a:t>  then 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(d</a:t>
            </a:r>
            <a:r>
              <a:rPr lang="en-US" sz="24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sz="24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WenQuanYi Zen Hei" charset="0"/>
                <a:cs typeface="Times New Roman" pitchFamily="18" charset="0"/>
              </a:rPr>
              <a:t> = 0. </a:t>
            </a:r>
            <a:endParaRPr lang="en-US" sz="2400" dirty="0" smtClean="0">
              <a:solidFill>
                <a:srgbClr val="000000"/>
              </a:solidFill>
              <a:latin typeface="Times New Roman" pitchFamily="18" charset="0"/>
              <a:ea typeface="WenQuanYi Zen Hei" charset="0"/>
              <a:cs typeface="Times New Roman" pitchFamily="18" charset="0"/>
            </a:endParaRPr>
          </a:p>
          <a:p>
            <a:pPr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WenQuanYi Zen Hei" charset="0"/>
                <a:cs typeface="Times New Roman" pitchFamily="18" charset="0"/>
              </a:rPr>
              <a:t> 	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 (d</a:t>
            </a:r>
            <a:r>
              <a:rPr lang="en-US" sz="24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sz="24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WenQuanYi Zen Hei" charset="0"/>
                <a:cs typeface="Times New Roman" pitchFamily="18" charset="0"/>
              </a:rPr>
              <a:t> = 0    =&gt;   dis(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sz="24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WenQuanYi Zen Hei" charset="0"/>
                <a:cs typeface="Times New Roman" pitchFamily="18" charset="0"/>
              </a:rPr>
              <a:t>) =0 and </a:t>
            </a:r>
          </a:p>
          <a:p>
            <a:pPr>
              <a:buClrTx/>
              <a:buFont typeface="Wingdings" pitchFamily="2" charset="2"/>
              <a:buChar char="q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ea typeface="WenQuanYi Zen Hei" charset="0"/>
              <a:cs typeface="Times New Roman" pitchFamily="18" charset="0"/>
            </a:endParaRPr>
          </a:p>
          <a:p>
            <a:pPr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WenQuanYi Zen Hei" charset="0"/>
                <a:cs typeface="Times New Roman" pitchFamily="18" charset="0"/>
              </a:rPr>
              <a:t>                                                                              </a:t>
            </a:r>
          </a:p>
          <a:p>
            <a:pPr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WenQuanYi Zen Hei" charset="0"/>
                <a:cs typeface="Times New Roman" pitchFamily="18" charset="0"/>
              </a:rPr>
              <a:t>                                                                                                   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ea typeface="WenQuanYi Zen Hei" charset="0"/>
              <a:cs typeface="Times New Roman" pitchFamily="18" charset="0"/>
            </a:endParaRPr>
          </a:p>
          <a:p>
            <a:pPr>
              <a:buClrTx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WenQuanYi Zen Hei" charset="0"/>
                <a:cs typeface="Times New Roman" pitchFamily="18" charset="0"/>
              </a:rPr>
              <a:t>	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WenQuanYi Zen Hei" charset="0"/>
                <a:cs typeface="Times New Roman" pitchFamily="18" charset="0"/>
              </a:rPr>
              <a:t>	But dis(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1,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en-US" sz="24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WenQuanYi Zen Hei" charset="0"/>
                <a:cs typeface="Times New Roman" pitchFamily="18" charset="0"/>
              </a:rPr>
              <a:t>) = 0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WenQuanYi Zen Hei" charset="0"/>
                <a:cs typeface="Times New Roman" pitchFamily="18" charset="0"/>
              </a:rPr>
              <a:t>≠&gt; 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=d</a:t>
            </a:r>
            <a:r>
              <a:rPr lang="en-US" sz="24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WenQuanYi Zen Hei" charset="0"/>
                <a:cs typeface="Times New Roman" pitchFamily="18" charset="0"/>
              </a:rPr>
              <a:t> . Hence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WenQuanYi Zen Hei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66"/>
                </a:solidFill>
                <a:latin typeface="Times New Roman" pitchFamily="18" charset="0"/>
                <a:ea typeface="WenQuanYi Zen Hei" charset="0"/>
                <a:cs typeface="Times New Roman" pitchFamily="18" charset="0"/>
              </a:rPr>
              <a:t>ES 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ea typeface="WenQuanYi Zen Hei" charset="0"/>
                <a:cs typeface="Times New Roman" pitchFamily="18" charset="0"/>
              </a:rPr>
              <a:t>is not a metric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WenQuanYi Zen Hei" charset="0"/>
                <a:cs typeface="Times New Roman" pitchFamily="18" charset="0"/>
              </a:rPr>
              <a:t>                                         </a:t>
            </a:r>
          </a:p>
          <a:p>
            <a:pPr>
              <a:buClrTx/>
              <a:buFont typeface="Wingdings" pitchFamily="2" charset="2"/>
              <a:buChar char="q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ea typeface="WenQuanYi Zen Hei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q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WenQuanYi Zen Hei" charset="0"/>
                <a:cs typeface="Times New Roman" pitchFamily="18" charset="0"/>
              </a:rPr>
              <a:t>  Triangular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WenQuanYi Zen Hei" charset="0"/>
                <a:cs typeface="Times New Roman" pitchFamily="18" charset="0"/>
              </a:rPr>
              <a:t>inequality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WenQuanYi Zen Hei" charset="0"/>
                <a:cs typeface="Times New Roman" pitchFamily="18" charset="0"/>
              </a:rPr>
              <a:t>is satisfied for </a:t>
            </a:r>
            <a:r>
              <a:rPr lang="en-US" sz="2400" dirty="0">
                <a:solidFill>
                  <a:srgbClr val="FF3399"/>
                </a:solidFill>
                <a:latin typeface="Times New Roman" pitchFamily="18" charset="0"/>
                <a:ea typeface="WenQuanYi Zen Hei" charset="0"/>
                <a:cs typeface="Times New Roman" pitchFamily="18" charset="0"/>
              </a:rPr>
              <a:t>non </a:t>
            </a:r>
            <a:r>
              <a:rPr lang="en-US" sz="2400" dirty="0" smtClean="0">
                <a:solidFill>
                  <a:srgbClr val="FF3399"/>
                </a:solidFill>
                <a:latin typeface="Times New Roman" pitchFamily="18" charset="0"/>
                <a:ea typeface="WenQuanYi Zen Hei" charset="0"/>
                <a:cs typeface="Times New Roman" pitchFamily="18" charset="0"/>
              </a:rPr>
              <a:t>negative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WenQuanYi Zen Hei" charset="0"/>
                <a:cs typeface="Times New Roman" pitchFamily="18" charset="0"/>
              </a:rPr>
              <a:t>ES values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ea typeface="WenQuanYi Zen Hei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q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ea typeface="WenQuanYi Zen Hei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q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ea typeface="WenQuanYi Zen Hei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q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		for any d</a:t>
            </a:r>
            <a:r>
              <a:rPr lang="en-US" sz="24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and d</a:t>
            </a:r>
            <a:r>
              <a:rPr lang="en-US" sz="24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 However the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only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such value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 -1.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dirty="0">
              <a:solidFill>
                <a:srgbClr val="000000"/>
              </a:solidFill>
              <a:ea typeface="WenQuanYi Zen Hei" charset="0"/>
              <a:cs typeface="WenQuanYi Zen Hei" charset="0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dirty="0">
              <a:solidFill>
                <a:srgbClr val="000000"/>
              </a:solidFill>
              <a:ea typeface="WenQuanYi Zen Hei" charset="0"/>
              <a:cs typeface="WenQuanYi Zen Hei" charset="0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00"/>
                </a:solidFill>
                <a:ea typeface="WenQuanYi Zen Hei" charset="0"/>
                <a:cs typeface="WenQuanYi Zen Hei" charset="0"/>
              </a:rPr>
              <a:t> </a:t>
            </a: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3973512" y="3551237"/>
          <a:ext cx="4295775" cy="914400"/>
        </p:xfrm>
        <a:graphic>
          <a:graphicData uri="http://schemas.openxmlformats.org/presentationml/2006/ole">
            <p:oleObj spid="_x0000_s103426" r:id="rId4" imgW="1854000" imgH="431640" progId="Equation.3">
              <p:embed/>
            </p:oleObj>
          </a:graphicData>
        </a:graphic>
      </p:graphicFrame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925512" y="731837"/>
            <a:ext cx="6850062" cy="430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50400" rIns="0" bIns="0" anchor="b"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dirty="0">
                <a:solidFill>
                  <a:srgbClr val="280099"/>
                </a:solidFill>
                <a:latin typeface="Calibri" pitchFamily="32" charset="0"/>
                <a:ea typeface="WenQuanYi Zen Hei" charset="0"/>
                <a:cs typeface="WenQuanYi Zen Hei" charset="0"/>
              </a:rPr>
              <a:t>Properties of Extensive </a:t>
            </a:r>
            <a:r>
              <a:rPr lang="en-US" sz="3200" dirty="0" smtClean="0">
                <a:solidFill>
                  <a:srgbClr val="280099"/>
                </a:solidFill>
                <a:latin typeface="Calibri" pitchFamily="32" charset="0"/>
                <a:ea typeface="WenQuanYi Zen Hei" charset="0"/>
                <a:cs typeface="WenQuanYi Zen Hei" charset="0"/>
              </a:rPr>
              <a:t>Similarity</a:t>
            </a:r>
            <a:endParaRPr lang="en-US" sz="3200" dirty="0">
              <a:solidFill>
                <a:srgbClr val="280099"/>
              </a:solidFill>
              <a:latin typeface="Calibri" pitchFamily="32" charset="0"/>
              <a:ea typeface="WenQuanYi Zen Hei" charset="0"/>
              <a:cs typeface="WenQuanYi Zen Hei" charset="0"/>
            </a:endParaRPr>
          </a:p>
        </p:txBody>
      </p:sp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5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1535112" y="5837237"/>
            <a:ext cx="685799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6" cstate="print">
            <a:lum bright="-20000" contrast="36000"/>
          </a:blip>
          <a:srcRect/>
          <a:stretch>
            <a:fillRect/>
          </a:stretch>
        </p:blipFill>
        <p:spPr bwMode="auto">
          <a:xfrm>
            <a:off x="1077912" y="6446837"/>
            <a:ext cx="1828800" cy="393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FFB95D56-3F7C-47DD-95FE-A7901E982E3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154112" y="1493837"/>
            <a:ext cx="4038600" cy="496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50400" rIns="0" bIns="0" anchor="b"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600" dirty="0" smtClean="0">
                <a:solidFill>
                  <a:srgbClr val="280099"/>
                </a:solidFill>
                <a:latin typeface="+mj-lt"/>
                <a:ea typeface="WenQuanYi Zen Hei" charset="0"/>
                <a:cs typeface="WenQuanYi Zen Hei" charset="0"/>
              </a:rPr>
              <a:t>Distance between Clusters:</a:t>
            </a:r>
            <a:endParaRPr lang="en-US" sz="2600" dirty="0">
              <a:solidFill>
                <a:srgbClr val="280099"/>
              </a:solidFill>
              <a:latin typeface="+mj-lt"/>
              <a:ea typeface="WenQuanYi Zen Hei" charset="0"/>
              <a:cs typeface="WenQuanYi Zen Hei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>
            <a:lum bright="-11000" contrast="26000"/>
          </a:blip>
          <a:srcRect/>
          <a:stretch>
            <a:fillRect/>
          </a:stretch>
        </p:blipFill>
        <p:spPr bwMode="auto">
          <a:xfrm>
            <a:off x="1230312" y="2006075"/>
            <a:ext cx="7086600" cy="2230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FFB95D56-3F7C-47DD-95FE-A7901E982E3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  <p:sp>
        <p:nvSpPr>
          <p:cNvPr id="12" name="AutoShape 1"/>
          <p:cNvSpPr>
            <a:spLocks noChangeArrowheads="1"/>
          </p:cNvSpPr>
          <p:nvPr/>
        </p:nvSpPr>
        <p:spPr bwMode="auto">
          <a:xfrm>
            <a:off x="696912" y="731837"/>
            <a:ext cx="9059863" cy="811212"/>
          </a:xfrm>
          <a:custGeom>
            <a:avLst/>
            <a:gdLst>
              <a:gd name="T0" fmla="*/ 4529932 w 21600"/>
              <a:gd name="T1" fmla="*/ 0 h 21600"/>
              <a:gd name="T2" fmla="*/ 9059863 w 21600"/>
              <a:gd name="T3" fmla="*/ 481806 h 21600"/>
              <a:gd name="T4" fmla="*/ 4529932 w 21600"/>
              <a:gd name="T5" fmla="*/ 963612 h 21600"/>
              <a:gd name="T6" fmla="*/ 0 w 21600"/>
              <a:gd name="T7" fmla="*/ 481806 h 21600"/>
              <a:gd name="T8" fmla="*/ 0 w 21600"/>
              <a:gd name="T9" fmla="*/ 0 h 21600"/>
              <a:gd name="T10" fmla="*/ 21600 w 21600"/>
              <a:gd name="T1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  <a:effectLst/>
        </p:spPr>
        <p:txBody>
          <a:bodyPr lIns="0" tIns="50400" rIns="0" bIns="0" anchor="b"/>
          <a:lstStyle/>
          <a:p>
            <a:pPr algn="ctr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dirty="0" smtClean="0">
                <a:solidFill>
                  <a:srgbClr val="280099"/>
                </a:solidFill>
                <a:latin typeface="+mj-lt"/>
                <a:ea typeface="DejaVu Sans" charset="0"/>
                <a:cs typeface="DejaVu Sans" charset="0"/>
              </a:rPr>
              <a:t>CUES: Clustering </a:t>
            </a:r>
            <a:r>
              <a:rPr lang="en-US" sz="3200" dirty="0">
                <a:solidFill>
                  <a:srgbClr val="280099"/>
                </a:solidFill>
                <a:latin typeface="+mj-lt"/>
                <a:ea typeface="DejaVu Sans" charset="0"/>
                <a:cs typeface="DejaVu Sans" charset="0"/>
              </a:rPr>
              <a:t>Using Extensive </a:t>
            </a:r>
            <a:r>
              <a:rPr lang="en-US" sz="3200" dirty="0" smtClean="0">
                <a:solidFill>
                  <a:srgbClr val="280099"/>
                </a:solidFill>
                <a:latin typeface="+mj-lt"/>
                <a:ea typeface="DejaVu Sans" charset="0"/>
                <a:cs typeface="DejaVu Sans" charset="0"/>
              </a:rPr>
              <a:t>Similarity </a:t>
            </a:r>
          </a:p>
          <a:p>
            <a:pPr algn="ctr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 smtClean="0">
                <a:solidFill>
                  <a:srgbClr val="FF0066"/>
                </a:solidFill>
                <a:latin typeface="+mj-lt"/>
                <a:ea typeface="DejaVu Sans" charset="0"/>
                <a:cs typeface="DejaVu Sans" charset="0"/>
              </a:rPr>
              <a:t>(A new Hierarchical Approach)</a:t>
            </a:r>
            <a:endParaRPr lang="en-US" sz="2000" dirty="0">
              <a:solidFill>
                <a:srgbClr val="FF0066"/>
              </a:solidFill>
              <a:latin typeface="+mj-lt"/>
              <a:ea typeface="DejaVu Sans" charset="0"/>
              <a:cs typeface="DejaVu Sans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1712" y="4302581"/>
            <a:ext cx="807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It is derived using extensive similarity 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The distance between the nearest two documents becomes 	the cluster distance 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Negative cluster distance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indicates no similarity between 	clusters</a:t>
            </a:r>
            <a:endParaRPr lang="en-IN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140"/>
          <p:cNvSpPr txBox="1">
            <a:spLocks noChangeArrowheads="1"/>
          </p:cNvSpPr>
          <p:nvPr/>
        </p:nvSpPr>
        <p:spPr bwMode="auto">
          <a:xfrm>
            <a:off x="2016125" y="1679928"/>
            <a:ext cx="460038" cy="12275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9207" tIns="51588" rIns="99207" bIns="51588">
            <a:spAutoFit/>
          </a:bodyPr>
          <a:lstStyle/>
          <a:p>
            <a:r>
              <a:rPr lang="en-US" sz="7300" dirty="0"/>
              <a:t>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090318" y="1931917"/>
            <a:ext cx="8106503" cy="4460559"/>
            <a:chOff x="623" y="1104"/>
            <a:chExt cx="4632" cy="2549"/>
          </a:xfrm>
        </p:grpSpPr>
        <p:sp>
          <p:nvSpPr>
            <p:cNvPr id="23591" name="Line 4"/>
            <p:cNvSpPr>
              <a:spLocks noChangeShapeType="1"/>
            </p:cNvSpPr>
            <p:nvPr/>
          </p:nvSpPr>
          <p:spPr bwMode="auto">
            <a:xfrm flipV="1">
              <a:off x="624" y="1104"/>
              <a:ext cx="0" cy="25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en-IN" dirty="0"/>
            </a:p>
          </p:txBody>
        </p:sp>
        <p:sp>
          <p:nvSpPr>
            <p:cNvPr id="23592" name="Line 5"/>
            <p:cNvSpPr>
              <a:spLocks noChangeShapeType="1"/>
            </p:cNvSpPr>
            <p:nvPr/>
          </p:nvSpPr>
          <p:spPr bwMode="auto">
            <a:xfrm>
              <a:off x="623" y="3653"/>
              <a:ext cx="46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en-IN" dirty="0"/>
            </a:p>
          </p:txBody>
        </p:sp>
      </p:grpSp>
      <p:grpSp>
        <p:nvGrpSpPr>
          <p:cNvPr id="3" name="Group 73"/>
          <p:cNvGrpSpPr>
            <a:grpSpLocks/>
          </p:cNvGrpSpPr>
          <p:nvPr/>
        </p:nvGrpSpPr>
        <p:grpSpPr bwMode="auto">
          <a:xfrm>
            <a:off x="1680105" y="2099910"/>
            <a:ext cx="4977309" cy="3737840"/>
            <a:chOff x="960" y="1200"/>
            <a:chExt cx="2844" cy="2136"/>
          </a:xfrm>
        </p:grpSpPr>
        <p:sp>
          <p:nvSpPr>
            <p:cNvPr id="23576" name="Text Box 74"/>
            <p:cNvSpPr txBox="1">
              <a:spLocks noChangeArrowheads="1"/>
            </p:cNvSpPr>
            <p:nvPr/>
          </p:nvSpPr>
          <p:spPr bwMode="auto">
            <a:xfrm>
              <a:off x="981" y="1525"/>
              <a:ext cx="252" cy="6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7300" dirty="0"/>
                <a:t>.</a:t>
              </a:r>
            </a:p>
          </p:txBody>
        </p:sp>
        <p:sp>
          <p:nvSpPr>
            <p:cNvPr id="23577" name="Text Box 75"/>
            <p:cNvSpPr txBox="1">
              <a:spLocks noChangeArrowheads="1"/>
            </p:cNvSpPr>
            <p:nvPr/>
          </p:nvSpPr>
          <p:spPr bwMode="auto">
            <a:xfrm>
              <a:off x="960" y="1200"/>
              <a:ext cx="252" cy="6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7300" dirty="0"/>
                <a:t>.</a:t>
              </a:r>
            </a:p>
          </p:txBody>
        </p:sp>
        <p:sp>
          <p:nvSpPr>
            <p:cNvPr id="23578" name="Text Box 76"/>
            <p:cNvSpPr txBox="1">
              <a:spLocks noChangeArrowheads="1"/>
            </p:cNvSpPr>
            <p:nvPr/>
          </p:nvSpPr>
          <p:spPr bwMode="auto">
            <a:xfrm>
              <a:off x="1344" y="1536"/>
              <a:ext cx="252" cy="6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7300" dirty="0"/>
                <a:t>.</a:t>
              </a:r>
            </a:p>
          </p:txBody>
        </p:sp>
        <p:sp>
          <p:nvSpPr>
            <p:cNvPr id="23579" name="Text Box 77"/>
            <p:cNvSpPr txBox="1">
              <a:spLocks noChangeArrowheads="1"/>
            </p:cNvSpPr>
            <p:nvPr/>
          </p:nvSpPr>
          <p:spPr bwMode="auto">
            <a:xfrm>
              <a:off x="1296" y="1200"/>
              <a:ext cx="252" cy="6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7300" dirty="0"/>
                <a:t>.</a:t>
              </a:r>
            </a:p>
          </p:txBody>
        </p:sp>
        <p:sp>
          <p:nvSpPr>
            <p:cNvPr id="23580" name="Text Box 78"/>
            <p:cNvSpPr txBox="1">
              <a:spLocks noChangeArrowheads="1"/>
            </p:cNvSpPr>
            <p:nvPr/>
          </p:nvSpPr>
          <p:spPr bwMode="auto">
            <a:xfrm>
              <a:off x="1440" y="2304"/>
              <a:ext cx="252" cy="6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7300" dirty="0"/>
                <a:t>.</a:t>
              </a:r>
            </a:p>
          </p:txBody>
        </p:sp>
        <p:sp>
          <p:nvSpPr>
            <p:cNvPr id="23581" name="Text Box 79"/>
            <p:cNvSpPr txBox="1">
              <a:spLocks noChangeArrowheads="1"/>
            </p:cNvSpPr>
            <p:nvPr/>
          </p:nvSpPr>
          <p:spPr bwMode="auto">
            <a:xfrm>
              <a:off x="2112" y="2208"/>
              <a:ext cx="252" cy="6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7300" dirty="0"/>
                <a:t>.</a:t>
              </a:r>
            </a:p>
          </p:txBody>
        </p:sp>
        <p:sp>
          <p:nvSpPr>
            <p:cNvPr id="23582" name="Text Box 80"/>
            <p:cNvSpPr txBox="1">
              <a:spLocks noChangeArrowheads="1"/>
            </p:cNvSpPr>
            <p:nvPr/>
          </p:nvSpPr>
          <p:spPr bwMode="auto">
            <a:xfrm>
              <a:off x="1728" y="2640"/>
              <a:ext cx="252" cy="6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7300" dirty="0"/>
                <a:t>.</a:t>
              </a:r>
            </a:p>
          </p:txBody>
        </p:sp>
        <p:sp>
          <p:nvSpPr>
            <p:cNvPr id="23583" name="Text Box 81"/>
            <p:cNvSpPr txBox="1">
              <a:spLocks noChangeArrowheads="1"/>
            </p:cNvSpPr>
            <p:nvPr/>
          </p:nvSpPr>
          <p:spPr bwMode="auto">
            <a:xfrm>
              <a:off x="2496" y="2448"/>
              <a:ext cx="252" cy="6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7300" dirty="0"/>
                <a:t>.</a:t>
              </a:r>
            </a:p>
          </p:txBody>
        </p:sp>
        <p:sp>
          <p:nvSpPr>
            <p:cNvPr id="23584" name="Text Box 82"/>
            <p:cNvSpPr txBox="1">
              <a:spLocks noChangeArrowheads="1"/>
            </p:cNvSpPr>
            <p:nvPr/>
          </p:nvSpPr>
          <p:spPr bwMode="auto">
            <a:xfrm>
              <a:off x="1824" y="2352"/>
              <a:ext cx="252" cy="6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7300" dirty="0"/>
                <a:t>.</a:t>
              </a:r>
            </a:p>
          </p:txBody>
        </p:sp>
        <p:sp>
          <p:nvSpPr>
            <p:cNvPr id="23585" name="Text Box 83"/>
            <p:cNvSpPr txBox="1">
              <a:spLocks noChangeArrowheads="1"/>
            </p:cNvSpPr>
            <p:nvPr/>
          </p:nvSpPr>
          <p:spPr bwMode="auto">
            <a:xfrm>
              <a:off x="2832" y="1296"/>
              <a:ext cx="252" cy="6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7300" dirty="0"/>
                <a:t>.</a:t>
              </a:r>
            </a:p>
          </p:txBody>
        </p:sp>
        <p:sp>
          <p:nvSpPr>
            <p:cNvPr id="23586" name="Text Box 84"/>
            <p:cNvSpPr txBox="1">
              <a:spLocks noChangeArrowheads="1"/>
            </p:cNvSpPr>
            <p:nvPr/>
          </p:nvSpPr>
          <p:spPr bwMode="auto">
            <a:xfrm>
              <a:off x="1728" y="2016"/>
              <a:ext cx="252" cy="6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7300" dirty="0"/>
                <a:t>.</a:t>
              </a:r>
            </a:p>
          </p:txBody>
        </p:sp>
        <p:sp>
          <p:nvSpPr>
            <p:cNvPr id="23587" name="Text Box 85"/>
            <p:cNvSpPr txBox="1">
              <a:spLocks noChangeArrowheads="1"/>
            </p:cNvSpPr>
            <p:nvPr/>
          </p:nvSpPr>
          <p:spPr bwMode="auto">
            <a:xfrm>
              <a:off x="3552" y="1440"/>
              <a:ext cx="252" cy="6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7300" dirty="0"/>
                <a:t>.</a:t>
              </a:r>
            </a:p>
          </p:txBody>
        </p:sp>
        <p:sp>
          <p:nvSpPr>
            <p:cNvPr id="23588" name="Text Box 86"/>
            <p:cNvSpPr txBox="1">
              <a:spLocks noChangeArrowheads="1"/>
            </p:cNvSpPr>
            <p:nvPr/>
          </p:nvSpPr>
          <p:spPr bwMode="auto">
            <a:xfrm>
              <a:off x="3072" y="1440"/>
              <a:ext cx="252" cy="6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7300" dirty="0"/>
                <a:t>.</a:t>
              </a:r>
            </a:p>
          </p:txBody>
        </p:sp>
        <p:sp>
          <p:nvSpPr>
            <p:cNvPr id="23589" name="Text Box 87"/>
            <p:cNvSpPr txBox="1">
              <a:spLocks noChangeArrowheads="1"/>
            </p:cNvSpPr>
            <p:nvPr/>
          </p:nvSpPr>
          <p:spPr bwMode="auto">
            <a:xfrm>
              <a:off x="3216" y="1200"/>
              <a:ext cx="252" cy="6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7300" dirty="0"/>
                <a:t>.</a:t>
              </a:r>
            </a:p>
          </p:txBody>
        </p:sp>
        <p:sp>
          <p:nvSpPr>
            <p:cNvPr id="23590" name="Text Box 88"/>
            <p:cNvSpPr txBox="1">
              <a:spLocks noChangeArrowheads="1"/>
            </p:cNvSpPr>
            <p:nvPr/>
          </p:nvSpPr>
          <p:spPr bwMode="auto">
            <a:xfrm>
              <a:off x="3216" y="1920"/>
              <a:ext cx="252" cy="6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7300" dirty="0"/>
                <a:t>.</a:t>
              </a:r>
            </a:p>
          </p:txBody>
        </p:sp>
      </p:grpSp>
      <p:grpSp>
        <p:nvGrpSpPr>
          <p:cNvPr id="4" name="Group 123"/>
          <p:cNvGrpSpPr>
            <a:grpSpLocks/>
          </p:cNvGrpSpPr>
          <p:nvPr/>
        </p:nvGrpSpPr>
        <p:grpSpPr bwMode="auto">
          <a:xfrm>
            <a:off x="1680105" y="1679928"/>
            <a:ext cx="4977309" cy="4157822"/>
            <a:chOff x="1296" y="1152"/>
            <a:chExt cx="2844" cy="2376"/>
          </a:xfrm>
        </p:grpSpPr>
        <p:sp>
          <p:nvSpPr>
            <p:cNvPr id="23560" name="Text Box 124"/>
            <p:cNvSpPr txBox="1">
              <a:spLocks noChangeArrowheads="1"/>
            </p:cNvSpPr>
            <p:nvPr/>
          </p:nvSpPr>
          <p:spPr bwMode="auto">
            <a:xfrm>
              <a:off x="1317" y="1717"/>
              <a:ext cx="252" cy="6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7300" dirty="0">
                  <a:solidFill>
                    <a:srgbClr val="FF0000"/>
                  </a:solidFill>
                </a:rPr>
                <a:t>.</a:t>
              </a:r>
            </a:p>
          </p:txBody>
        </p:sp>
        <p:sp>
          <p:nvSpPr>
            <p:cNvPr id="23561" name="Text Box 125"/>
            <p:cNvSpPr txBox="1">
              <a:spLocks noChangeArrowheads="1"/>
            </p:cNvSpPr>
            <p:nvPr/>
          </p:nvSpPr>
          <p:spPr bwMode="auto">
            <a:xfrm>
              <a:off x="1296" y="1392"/>
              <a:ext cx="252" cy="6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7300" dirty="0">
                  <a:solidFill>
                    <a:srgbClr val="FF0000"/>
                  </a:solidFill>
                </a:rPr>
                <a:t>.</a:t>
              </a:r>
            </a:p>
          </p:txBody>
        </p:sp>
        <p:sp>
          <p:nvSpPr>
            <p:cNvPr id="23562" name="Text Box 126"/>
            <p:cNvSpPr txBox="1">
              <a:spLocks noChangeArrowheads="1"/>
            </p:cNvSpPr>
            <p:nvPr/>
          </p:nvSpPr>
          <p:spPr bwMode="auto">
            <a:xfrm>
              <a:off x="1680" y="1728"/>
              <a:ext cx="252" cy="6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7300" dirty="0">
                  <a:solidFill>
                    <a:srgbClr val="FF0000"/>
                  </a:solidFill>
                </a:rPr>
                <a:t>.</a:t>
              </a:r>
            </a:p>
          </p:txBody>
        </p:sp>
        <p:sp>
          <p:nvSpPr>
            <p:cNvPr id="23563" name="Text Box 127"/>
            <p:cNvSpPr txBox="1">
              <a:spLocks noChangeArrowheads="1"/>
            </p:cNvSpPr>
            <p:nvPr/>
          </p:nvSpPr>
          <p:spPr bwMode="auto">
            <a:xfrm>
              <a:off x="1632" y="1392"/>
              <a:ext cx="252" cy="6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7300" dirty="0">
                  <a:solidFill>
                    <a:srgbClr val="FF0000"/>
                  </a:solidFill>
                </a:rPr>
                <a:t>.</a:t>
              </a:r>
            </a:p>
          </p:txBody>
        </p:sp>
        <p:sp>
          <p:nvSpPr>
            <p:cNvPr id="23564" name="Text Box 128"/>
            <p:cNvSpPr txBox="1">
              <a:spLocks noChangeArrowheads="1"/>
            </p:cNvSpPr>
            <p:nvPr/>
          </p:nvSpPr>
          <p:spPr bwMode="auto">
            <a:xfrm>
              <a:off x="1776" y="2496"/>
              <a:ext cx="252" cy="6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7300" dirty="0">
                  <a:solidFill>
                    <a:schemeClr val="tx2"/>
                  </a:solidFill>
                </a:rPr>
                <a:t>.</a:t>
              </a:r>
            </a:p>
          </p:txBody>
        </p:sp>
        <p:sp>
          <p:nvSpPr>
            <p:cNvPr id="23565" name="Text Box 129"/>
            <p:cNvSpPr txBox="1">
              <a:spLocks noChangeArrowheads="1"/>
            </p:cNvSpPr>
            <p:nvPr/>
          </p:nvSpPr>
          <p:spPr bwMode="auto">
            <a:xfrm>
              <a:off x="2448" y="2400"/>
              <a:ext cx="252" cy="6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7300" dirty="0">
                  <a:solidFill>
                    <a:schemeClr val="tx2"/>
                  </a:solidFill>
                </a:rPr>
                <a:t>.</a:t>
              </a:r>
            </a:p>
          </p:txBody>
        </p:sp>
        <p:sp>
          <p:nvSpPr>
            <p:cNvPr id="23566" name="Text Box 130"/>
            <p:cNvSpPr txBox="1">
              <a:spLocks noChangeArrowheads="1"/>
            </p:cNvSpPr>
            <p:nvPr/>
          </p:nvSpPr>
          <p:spPr bwMode="auto">
            <a:xfrm>
              <a:off x="2064" y="2832"/>
              <a:ext cx="252" cy="6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7300" dirty="0">
                  <a:solidFill>
                    <a:schemeClr val="tx2"/>
                  </a:solidFill>
                </a:rPr>
                <a:t>.</a:t>
              </a:r>
            </a:p>
          </p:txBody>
        </p:sp>
        <p:sp>
          <p:nvSpPr>
            <p:cNvPr id="23567" name="Text Box 131"/>
            <p:cNvSpPr txBox="1">
              <a:spLocks noChangeArrowheads="1"/>
            </p:cNvSpPr>
            <p:nvPr/>
          </p:nvSpPr>
          <p:spPr bwMode="auto">
            <a:xfrm>
              <a:off x="2832" y="2640"/>
              <a:ext cx="252" cy="6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7300" dirty="0">
                  <a:solidFill>
                    <a:schemeClr val="tx2"/>
                  </a:solidFill>
                </a:rPr>
                <a:t>.</a:t>
              </a:r>
            </a:p>
          </p:txBody>
        </p:sp>
        <p:sp>
          <p:nvSpPr>
            <p:cNvPr id="23568" name="Text Box 132"/>
            <p:cNvSpPr txBox="1">
              <a:spLocks noChangeArrowheads="1"/>
            </p:cNvSpPr>
            <p:nvPr/>
          </p:nvSpPr>
          <p:spPr bwMode="auto">
            <a:xfrm>
              <a:off x="2160" y="2544"/>
              <a:ext cx="252" cy="6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7300" dirty="0">
                  <a:solidFill>
                    <a:schemeClr val="tx2"/>
                  </a:solidFill>
                </a:rPr>
                <a:t>.</a:t>
              </a:r>
            </a:p>
          </p:txBody>
        </p:sp>
        <p:sp>
          <p:nvSpPr>
            <p:cNvPr id="23569" name="Text Box 133"/>
            <p:cNvSpPr txBox="1">
              <a:spLocks noChangeArrowheads="1"/>
            </p:cNvSpPr>
            <p:nvPr/>
          </p:nvSpPr>
          <p:spPr bwMode="auto">
            <a:xfrm>
              <a:off x="3168" y="1488"/>
              <a:ext cx="252" cy="6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7300" dirty="0">
                  <a:solidFill>
                    <a:srgbClr val="33CC33"/>
                  </a:solidFill>
                </a:rPr>
                <a:t>.</a:t>
              </a:r>
            </a:p>
          </p:txBody>
        </p:sp>
        <p:sp>
          <p:nvSpPr>
            <p:cNvPr id="23570" name="Text Box 134"/>
            <p:cNvSpPr txBox="1">
              <a:spLocks noChangeArrowheads="1"/>
            </p:cNvSpPr>
            <p:nvPr/>
          </p:nvSpPr>
          <p:spPr bwMode="auto">
            <a:xfrm>
              <a:off x="2064" y="2208"/>
              <a:ext cx="252" cy="6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7300" dirty="0">
                  <a:solidFill>
                    <a:schemeClr val="tx2"/>
                  </a:solidFill>
                </a:rPr>
                <a:t>.</a:t>
              </a:r>
            </a:p>
          </p:txBody>
        </p:sp>
        <p:sp>
          <p:nvSpPr>
            <p:cNvPr id="23571" name="Text Box 135"/>
            <p:cNvSpPr txBox="1">
              <a:spLocks noChangeArrowheads="1"/>
            </p:cNvSpPr>
            <p:nvPr/>
          </p:nvSpPr>
          <p:spPr bwMode="auto">
            <a:xfrm>
              <a:off x="3888" y="1632"/>
              <a:ext cx="252" cy="6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7300" dirty="0">
                  <a:solidFill>
                    <a:srgbClr val="33CC33"/>
                  </a:solidFill>
                </a:rPr>
                <a:t>.</a:t>
              </a:r>
            </a:p>
          </p:txBody>
        </p:sp>
        <p:sp>
          <p:nvSpPr>
            <p:cNvPr id="23572" name="Text Box 136"/>
            <p:cNvSpPr txBox="1">
              <a:spLocks noChangeArrowheads="1"/>
            </p:cNvSpPr>
            <p:nvPr/>
          </p:nvSpPr>
          <p:spPr bwMode="auto">
            <a:xfrm>
              <a:off x="3408" y="1632"/>
              <a:ext cx="252" cy="6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7300" dirty="0">
                  <a:solidFill>
                    <a:srgbClr val="33CC33"/>
                  </a:solidFill>
                </a:rPr>
                <a:t>.</a:t>
              </a:r>
            </a:p>
          </p:txBody>
        </p:sp>
        <p:sp>
          <p:nvSpPr>
            <p:cNvPr id="23573" name="Text Box 137"/>
            <p:cNvSpPr txBox="1">
              <a:spLocks noChangeArrowheads="1"/>
            </p:cNvSpPr>
            <p:nvPr/>
          </p:nvSpPr>
          <p:spPr bwMode="auto">
            <a:xfrm>
              <a:off x="3552" y="1392"/>
              <a:ext cx="252" cy="6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7300" dirty="0">
                  <a:solidFill>
                    <a:srgbClr val="33CC33"/>
                  </a:solidFill>
                </a:rPr>
                <a:t>.</a:t>
              </a:r>
            </a:p>
          </p:txBody>
        </p:sp>
        <p:sp>
          <p:nvSpPr>
            <p:cNvPr id="23574" name="Text Box 138"/>
            <p:cNvSpPr txBox="1">
              <a:spLocks noChangeArrowheads="1"/>
            </p:cNvSpPr>
            <p:nvPr/>
          </p:nvSpPr>
          <p:spPr bwMode="auto">
            <a:xfrm>
              <a:off x="3552" y="2112"/>
              <a:ext cx="252" cy="6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7300" dirty="0">
                  <a:solidFill>
                    <a:srgbClr val="33CC33"/>
                  </a:solidFill>
                </a:rPr>
                <a:t>.</a:t>
              </a:r>
            </a:p>
          </p:txBody>
        </p:sp>
        <p:sp>
          <p:nvSpPr>
            <p:cNvPr id="23575" name="Text Box 139"/>
            <p:cNvSpPr txBox="1">
              <a:spLocks noChangeArrowheads="1"/>
            </p:cNvSpPr>
            <p:nvPr/>
          </p:nvSpPr>
          <p:spPr bwMode="auto">
            <a:xfrm>
              <a:off x="1488" y="1152"/>
              <a:ext cx="252" cy="6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7300" dirty="0">
                  <a:solidFill>
                    <a:srgbClr val="FF0000"/>
                  </a:solidFill>
                </a:rPr>
                <a:t>.</a:t>
              </a:r>
            </a:p>
          </p:txBody>
        </p:sp>
      </p:grpSp>
      <p:sp>
        <p:nvSpPr>
          <p:cNvPr id="42" name="Text Box 1"/>
          <p:cNvSpPr txBox="1">
            <a:spLocks noChangeArrowheads="1"/>
          </p:cNvSpPr>
          <p:nvPr/>
        </p:nvSpPr>
        <p:spPr bwMode="auto">
          <a:xfrm>
            <a:off x="1535112" y="808037"/>
            <a:ext cx="7462837" cy="646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50400" rIns="0" bIns="0" anchor="b"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 smtClean="0">
                <a:solidFill>
                  <a:srgbClr val="280099"/>
                </a:solidFill>
                <a:latin typeface="Calibri" pitchFamily="32" charset="0"/>
              </a:rPr>
              <a:t>Example of Clustering</a:t>
            </a:r>
            <a:endParaRPr lang="en-US" sz="4400" dirty="0">
              <a:solidFill>
                <a:srgbClr val="280099"/>
              </a:solidFill>
              <a:latin typeface="Calibri" pitchFamily="32" charset="0"/>
            </a:endParaRP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1292744D-3596-48AD-B5C1-6EF3D459F71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5" name="Date Placeholder 4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January 08,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FFB95D56-3F7C-47DD-95FE-A7901E982E3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773112" y="2027237"/>
            <a:ext cx="8686800" cy="4895828"/>
          </a:xfrm>
          <a:custGeom>
            <a:avLst/>
            <a:gdLst>
              <a:gd name="T0" fmla="*/ 4343400 w 21600"/>
              <a:gd name="T1" fmla="*/ 0 h 21600"/>
              <a:gd name="T2" fmla="*/ 8686800 w 21600"/>
              <a:gd name="T3" fmla="*/ 2082006 h 21600"/>
              <a:gd name="T4" fmla="*/ 4343400 w 21600"/>
              <a:gd name="T5" fmla="*/ 4164012 h 21600"/>
              <a:gd name="T6" fmla="*/ 0 w 21600"/>
              <a:gd name="T7" fmla="*/ 2082006 h 21600"/>
              <a:gd name="T8" fmla="*/ 0 w 21600"/>
              <a:gd name="T9" fmla="*/ 0 h 21600"/>
              <a:gd name="T10" fmla="*/ 21600 w 21600"/>
              <a:gd name="T1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Input 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:  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1) Each document is taken as a cluster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		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       2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)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A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similarity matrix whose each entry is the cluster distance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			     between two singleton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clusters.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ea typeface="DejaVu Sans" charset="0"/>
              <a:cs typeface="Times New Roman" pitchFamily="18" charset="0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Steps: 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 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		1)  Find those two clusters with minimum cluster distance.  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  <a:ea typeface="DejaVu Sans" charset="0"/>
              <a:cs typeface="Times New Roman" pitchFamily="18" charset="0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			Merge them if the 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cluster distance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 between them is 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non-	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		      negative.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 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400" dirty="0" smtClean="0">
              <a:solidFill>
                <a:srgbClr val="000000"/>
              </a:solidFill>
              <a:latin typeface="Times New Roman" pitchFamily="18" charset="0"/>
              <a:ea typeface="DejaVu Sans" charset="0"/>
              <a:cs typeface="Times New Roman" pitchFamily="18" charset="0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		2)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Continue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till no more merges can take place.</a:t>
            </a: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  <a:ea typeface="DejaVu Sans" charset="0"/>
              <a:cs typeface="Times New Roman" pitchFamily="18" charset="0"/>
            </a:endParaRPr>
          </a:p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Output: 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DejaVu Sans" charset="0"/>
                <a:cs typeface="Times New Roman" pitchFamily="18" charset="0"/>
              </a:rPr>
              <a:t>Set of  document clusters 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ea typeface="DejaVu Sans" charset="0"/>
              <a:cs typeface="Times New Roman" pitchFamily="18" charset="0"/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925512" y="1530350"/>
            <a:ext cx="1828800" cy="420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50400" rIns="0" bIns="0" anchor="b"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600" dirty="0" smtClean="0">
                <a:solidFill>
                  <a:srgbClr val="280099"/>
                </a:solidFill>
                <a:latin typeface="+mj-lt"/>
                <a:ea typeface="WenQuanYi Zen Hei" charset="0"/>
                <a:cs typeface="WenQuanYi Zen Hei" charset="0"/>
              </a:rPr>
              <a:t>Algorithm:</a:t>
            </a:r>
            <a:endParaRPr lang="en-US" sz="2600" dirty="0">
              <a:solidFill>
                <a:srgbClr val="280099"/>
              </a:solidFill>
              <a:latin typeface="+mj-lt"/>
              <a:ea typeface="WenQuanYi Zen Hei" charset="0"/>
              <a:cs typeface="WenQuanYi Zen Hei" charset="0"/>
            </a:endParaRPr>
          </a:p>
        </p:txBody>
      </p:sp>
      <p:sp>
        <p:nvSpPr>
          <p:cNvPr id="6" name="AutoShape 1"/>
          <p:cNvSpPr>
            <a:spLocks noChangeArrowheads="1"/>
          </p:cNvSpPr>
          <p:nvPr/>
        </p:nvSpPr>
        <p:spPr bwMode="auto">
          <a:xfrm>
            <a:off x="620712" y="758825"/>
            <a:ext cx="9059863" cy="506412"/>
          </a:xfrm>
          <a:custGeom>
            <a:avLst/>
            <a:gdLst>
              <a:gd name="T0" fmla="*/ 4529932 w 21600"/>
              <a:gd name="T1" fmla="*/ 0 h 21600"/>
              <a:gd name="T2" fmla="*/ 9059863 w 21600"/>
              <a:gd name="T3" fmla="*/ 481806 h 21600"/>
              <a:gd name="T4" fmla="*/ 4529932 w 21600"/>
              <a:gd name="T5" fmla="*/ 963612 h 21600"/>
              <a:gd name="T6" fmla="*/ 0 w 21600"/>
              <a:gd name="T7" fmla="*/ 481806 h 21600"/>
              <a:gd name="T8" fmla="*/ 0 w 21600"/>
              <a:gd name="T9" fmla="*/ 0 h 21600"/>
              <a:gd name="T10" fmla="*/ 21600 w 21600"/>
              <a:gd name="T11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  <a:effectLst/>
        </p:spPr>
        <p:txBody>
          <a:bodyPr lIns="0" tIns="50400" rIns="0" bIns="0" anchor="b"/>
          <a:lstStyle/>
          <a:p>
            <a:pPr algn="ctr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dirty="0" smtClean="0">
                <a:solidFill>
                  <a:srgbClr val="280099"/>
                </a:solidFill>
                <a:latin typeface="+mj-lt"/>
                <a:ea typeface="DejaVu Sans" charset="0"/>
                <a:cs typeface="DejaVu Sans" charset="0"/>
              </a:rPr>
              <a:t>CUES: Clustering </a:t>
            </a:r>
            <a:r>
              <a:rPr lang="en-US" sz="3200" dirty="0">
                <a:solidFill>
                  <a:srgbClr val="280099"/>
                </a:solidFill>
                <a:latin typeface="+mj-lt"/>
                <a:ea typeface="DejaVu Sans" charset="0"/>
                <a:cs typeface="DejaVu Sans" charset="0"/>
              </a:rPr>
              <a:t>Using Extensive </a:t>
            </a:r>
            <a:r>
              <a:rPr lang="en-US" sz="3200" dirty="0" smtClean="0">
                <a:solidFill>
                  <a:srgbClr val="280099"/>
                </a:solidFill>
                <a:latin typeface="+mj-lt"/>
                <a:ea typeface="DejaVu Sans" charset="0"/>
                <a:cs typeface="DejaVu Sans" charset="0"/>
              </a:rPr>
              <a:t>Similarity cont.</a:t>
            </a:r>
            <a:endParaRPr lang="en-US" sz="3200" dirty="0">
              <a:solidFill>
                <a:srgbClr val="280099"/>
              </a:solidFill>
              <a:latin typeface="+mj-lt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544512" y="427037"/>
            <a:ext cx="9059863" cy="6096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50400" rIns="0" bIns="0" anchor="b"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 smtClean="0">
                <a:solidFill>
                  <a:srgbClr val="280099"/>
                </a:solidFill>
                <a:latin typeface="Times New Roman" pitchFamily="18" charset="0"/>
              </a:rPr>
              <a:t>CUES: Illustration</a:t>
            </a:r>
            <a:endParaRPr lang="en-US" sz="3200" dirty="0">
              <a:solidFill>
                <a:srgbClr val="280099"/>
              </a:solidFill>
              <a:latin typeface="Times New Roman" pitchFamily="18" charset="0"/>
            </a:endParaRPr>
          </a:p>
        </p:txBody>
      </p:sp>
      <p:graphicFrame>
        <p:nvGraphicFramePr>
          <p:cNvPr id="2" name="Group 2"/>
          <p:cNvGraphicFramePr>
            <a:graphicFrameLocks noGrp="1"/>
          </p:cNvGraphicFramePr>
          <p:nvPr/>
        </p:nvGraphicFramePr>
        <p:xfrm>
          <a:off x="468313" y="1874838"/>
          <a:ext cx="4454525" cy="4724403"/>
        </p:xfrm>
        <a:graphic>
          <a:graphicData uri="http://schemas.openxmlformats.org/drawingml/2006/table">
            <a:tbl>
              <a:tblPr/>
              <a:tblGrid>
                <a:gridCol w="636587"/>
                <a:gridCol w="636588"/>
                <a:gridCol w="635000"/>
                <a:gridCol w="638175"/>
                <a:gridCol w="636587"/>
                <a:gridCol w="636588"/>
                <a:gridCol w="635000"/>
              </a:tblGrid>
              <a:tr h="674688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688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82080" marB="46800" anchor="ctr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74688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0000" marR="90000" marT="82080" marB="46800" anchor="ctr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0000" marR="90000" marT="82080" marB="46800" anchor="ctr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74688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0000" marR="90000" marT="82080" marB="46800" anchor="ctr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74688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0000" marR="90000" marT="82080" marB="46800" anchor="ctr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74688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0000" marR="90000" marT="82080" marB="46800" anchor="ctr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668" name="Group 164"/>
          <p:cNvGraphicFramePr>
            <a:graphicFrameLocks noGrp="1"/>
          </p:cNvGraphicFramePr>
          <p:nvPr/>
        </p:nvGraphicFramePr>
        <p:xfrm>
          <a:off x="5159375" y="1874838"/>
          <a:ext cx="4454525" cy="4724403"/>
        </p:xfrm>
        <a:graphic>
          <a:graphicData uri="http://schemas.openxmlformats.org/drawingml/2006/table">
            <a:tbl>
              <a:tblPr/>
              <a:tblGrid>
                <a:gridCol w="636588"/>
                <a:gridCol w="636587"/>
                <a:gridCol w="635000"/>
                <a:gridCol w="638175"/>
                <a:gridCol w="636588"/>
                <a:gridCol w="636587"/>
                <a:gridCol w="635000"/>
              </a:tblGrid>
              <a:tr h="674688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688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82080" marB="46800" anchor="ctr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×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74688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0000" marR="90000" marT="82080" marB="46800" anchor="ctr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×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0000" marR="90000" marT="82080" marB="46800" anchor="ctr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×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74688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0000" marR="90000" marT="82080" marB="46800" anchor="ctr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×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74688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0000" marR="90000" marT="82080" marB="46800" anchor="ctr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×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74688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0000" marR="90000" marT="82080" marB="46800" anchor="ctr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×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639" name="Text Box 326"/>
          <p:cNvSpPr txBox="1">
            <a:spLocks noChangeArrowheads="1"/>
          </p:cNvSpPr>
          <p:nvPr/>
        </p:nvSpPr>
        <p:spPr bwMode="auto">
          <a:xfrm>
            <a:off x="544513" y="1265238"/>
            <a:ext cx="906780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000000"/>
                </a:solidFill>
              </a:rPr>
              <a:t>     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dis (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d</a:t>
            </a:r>
            <a:r>
              <a:rPr lang="en-US" sz="2400" baseline="-25000" dirty="0" smtClean="0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,d</a:t>
            </a:r>
            <a:r>
              <a:rPr lang="en-US" sz="2400" baseline="-25000" dirty="0" smtClean="0">
                <a:solidFill>
                  <a:srgbClr val="000000"/>
                </a:solidFill>
                <a:latin typeface="Times New Roman" pitchFamily="18" charset="0"/>
              </a:rPr>
              <a:t>j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) matrix  				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ES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(d</a:t>
            </a:r>
            <a:r>
              <a:rPr lang="en-US" sz="2400" baseline="-25000" dirty="0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,d</a:t>
            </a:r>
            <a:r>
              <a:rPr lang="en-US" sz="2400" baseline="-25000" dirty="0">
                <a:solidFill>
                  <a:srgbClr val="000000"/>
                </a:solidFill>
                <a:latin typeface="Times New Roman" pitchFamily="18" charset="0"/>
              </a:rPr>
              <a:t>j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) matrix 	</a:t>
            </a:r>
          </a:p>
        </p:txBody>
      </p:sp>
      <p:sp>
        <p:nvSpPr>
          <p:cNvPr id="21640" name="Text Box 327"/>
          <p:cNvSpPr txBox="1">
            <a:spLocks noChangeArrowheads="1"/>
          </p:cNvSpPr>
          <p:nvPr/>
        </p:nvSpPr>
        <p:spPr bwMode="auto">
          <a:xfrm>
            <a:off x="1077913" y="6808788"/>
            <a:ext cx="777240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Cluster set = {{d</a:t>
            </a:r>
            <a:r>
              <a:rPr lang="en-US" sz="2000" b="1" baseline="-25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},{d</a:t>
            </a:r>
            <a:r>
              <a:rPr lang="en-US" sz="2000" b="1" baseline="-25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},{d</a:t>
            </a:r>
            <a:r>
              <a:rPr lang="en-US" sz="2000" b="1" baseline="-25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},{d</a:t>
            </a:r>
            <a:r>
              <a:rPr lang="en-US" sz="2000" b="1" baseline="-25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},{d</a:t>
            </a:r>
            <a:r>
              <a:rPr lang="en-US" sz="2000" b="1" baseline="-25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},{d</a:t>
            </a:r>
            <a:r>
              <a:rPr lang="en-US" sz="2000" b="1" baseline="-25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}}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FFB95D56-3F7C-47DD-95FE-A7901E982E3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January 08, 2014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468312" y="350836"/>
            <a:ext cx="9059863" cy="7620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50400" rIns="0" bIns="0" anchor="b"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 smtClean="0">
                <a:solidFill>
                  <a:srgbClr val="280099"/>
                </a:solidFill>
                <a:latin typeface="Times New Roman" pitchFamily="18" charset="0"/>
              </a:rPr>
              <a:t>CUES: Illustration</a:t>
            </a:r>
            <a:endParaRPr lang="en-US" sz="3200" dirty="0">
              <a:solidFill>
                <a:srgbClr val="280099"/>
              </a:solidFill>
              <a:latin typeface="Times New Roman" pitchFamily="18" charset="0"/>
            </a:endParaRPr>
          </a:p>
        </p:txBody>
      </p:sp>
      <p:graphicFrame>
        <p:nvGraphicFramePr>
          <p:cNvPr id="2" name="Group 2"/>
          <p:cNvGraphicFramePr>
            <a:graphicFrameLocks noGrp="1"/>
          </p:cNvGraphicFramePr>
          <p:nvPr/>
        </p:nvGraphicFramePr>
        <p:xfrm>
          <a:off x="2525713" y="1798638"/>
          <a:ext cx="4454525" cy="4724403"/>
        </p:xfrm>
        <a:graphic>
          <a:graphicData uri="http://schemas.openxmlformats.org/drawingml/2006/table">
            <a:tbl>
              <a:tblPr/>
              <a:tblGrid>
                <a:gridCol w="636587"/>
                <a:gridCol w="636588"/>
                <a:gridCol w="635000"/>
                <a:gridCol w="638175"/>
                <a:gridCol w="636587"/>
                <a:gridCol w="636588"/>
                <a:gridCol w="635000"/>
              </a:tblGrid>
              <a:tr h="674688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688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82080" marB="46800" anchor="ctr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×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74688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0000" marR="90000" marT="82080" marB="46800" anchor="ctr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×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0000" marR="90000" marT="82080" marB="46800" anchor="ctr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×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74688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0000" marR="90000" marT="82080" marB="46800" anchor="ctr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 ×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 0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74688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0000" marR="90000" marT="82080" marB="46800" anchor="ctr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 0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×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74688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0000" marR="90000" marT="82080" marB="46800" anchor="ctr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×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597" name="Text Box 164"/>
          <p:cNvSpPr txBox="1">
            <a:spLocks noChangeArrowheads="1"/>
          </p:cNvSpPr>
          <p:nvPr/>
        </p:nvSpPr>
        <p:spPr bwMode="auto">
          <a:xfrm>
            <a:off x="544513" y="1189038"/>
            <a:ext cx="906780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ES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(d</a:t>
            </a:r>
            <a:r>
              <a:rPr lang="en-US" sz="2400" baseline="-25000" dirty="0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,d</a:t>
            </a:r>
            <a:r>
              <a:rPr lang="en-US" sz="2400" baseline="-25000" dirty="0">
                <a:solidFill>
                  <a:srgbClr val="000000"/>
                </a:solidFill>
                <a:latin typeface="Times New Roman" pitchFamily="18" charset="0"/>
              </a:rPr>
              <a:t>j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) matrix 	</a:t>
            </a:r>
          </a:p>
        </p:txBody>
      </p:sp>
      <p:sp>
        <p:nvSpPr>
          <p:cNvPr id="22598" name="Line 165"/>
          <p:cNvSpPr>
            <a:spLocks noChangeShapeType="1"/>
          </p:cNvSpPr>
          <p:nvPr/>
        </p:nvSpPr>
        <p:spPr bwMode="auto">
          <a:xfrm flipV="1">
            <a:off x="6030912" y="2254249"/>
            <a:ext cx="0" cy="4116388"/>
          </a:xfrm>
          <a:prstGeom prst="line">
            <a:avLst/>
          </a:prstGeom>
          <a:noFill/>
          <a:ln w="25400" cmpd="sng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IN" dirty="0"/>
          </a:p>
        </p:txBody>
      </p:sp>
      <p:sp>
        <p:nvSpPr>
          <p:cNvPr id="22599" name="Line 166"/>
          <p:cNvSpPr>
            <a:spLocks noChangeShapeType="1"/>
          </p:cNvSpPr>
          <p:nvPr/>
        </p:nvSpPr>
        <p:spPr bwMode="auto">
          <a:xfrm>
            <a:off x="2678112" y="5530850"/>
            <a:ext cx="4114800" cy="1587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IN" dirty="0"/>
          </a:p>
        </p:txBody>
      </p:sp>
      <p:sp>
        <p:nvSpPr>
          <p:cNvPr id="22600" name="Text Box 167"/>
          <p:cNvSpPr txBox="1">
            <a:spLocks noChangeArrowheads="1"/>
          </p:cNvSpPr>
          <p:nvPr/>
        </p:nvSpPr>
        <p:spPr bwMode="auto">
          <a:xfrm>
            <a:off x="1077913" y="6751638"/>
            <a:ext cx="777240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Cluster set = {{d</a:t>
            </a:r>
            <a:r>
              <a:rPr lang="en-US" sz="2000" b="1" baseline="-25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},{d</a:t>
            </a:r>
            <a:r>
              <a:rPr lang="en-US" sz="2000" b="1" baseline="-25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},{d</a:t>
            </a:r>
            <a:r>
              <a:rPr lang="en-US" sz="2000" b="1" baseline="-25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},{d</a:t>
            </a:r>
            <a:r>
              <a:rPr lang="en-US" sz="2000" b="1" baseline="-25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,d</a:t>
            </a:r>
            <a:r>
              <a:rPr lang="en-US" sz="2000" b="1" baseline="-25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},{d</a:t>
            </a:r>
            <a:r>
              <a:rPr lang="en-US" sz="2000" b="1" baseline="-25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}}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FFB95D56-3F7C-47DD-95FE-A7901E982E3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504825" y="579436"/>
            <a:ext cx="9059863" cy="6096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50400" rIns="0" bIns="0" anchor="b"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 smtClean="0">
                <a:solidFill>
                  <a:srgbClr val="280099"/>
                </a:solidFill>
                <a:latin typeface="Times New Roman" pitchFamily="18" charset="0"/>
              </a:rPr>
              <a:t>CUES: Illustration</a:t>
            </a:r>
            <a:endParaRPr lang="en-US" sz="3200" dirty="0">
              <a:solidFill>
                <a:srgbClr val="280099"/>
              </a:solidFill>
              <a:latin typeface="Times New Roman" pitchFamily="18" charset="0"/>
            </a:endParaRPr>
          </a:p>
        </p:txBody>
      </p:sp>
      <p:graphicFrame>
        <p:nvGraphicFramePr>
          <p:cNvPr id="2" name="Group 2"/>
          <p:cNvGraphicFramePr>
            <a:graphicFrameLocks noGrp="1"/>
          </p:cNvGraphicFramePr>
          <p:nvPr/>
        </p:nvGraphicFramePr>
        <p:xfrm>
          <a:off x="2906713" y="2179638"/>
          <a:ext cx="3817937" cy="4049715"/>
        </p:xfrm>
        <a:graphic>
          <a:graphicData uri="http://schemas.openxmlformats.org/drawingml/2006/table">
            <a:tbl>
              <a:tblPr/>
              <a:tblGrid>
                <a:gridCol w="636587"/>
                <a:gridCol w="636588"/>
                <a:gridCol w="636587"/>
                <a:gridCol w="636588"/>
                <a:gridCol w="636587"/>
                <a:gridCol w="635000"/>
              </a:tblGrid>
              <a:tr h="674688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688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82080" marB="46800" anchor="ctr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×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74688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0000" marR="90000" marT="82080" marB="46800" anchor="ctr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×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0000" marR="90000" marT="82080" marB="46800" anchor="ctr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×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74688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0000" marR="90000" marT="82080" marB="46800" anchor="ctr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×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74688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0000" marR="90000" marT="82080" marB="46800" anchor="ctr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×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3606" name="Text Box 123"/>
          <p:cNvSpPr txBox="1">
            <a:spLocks noChangeArrowheads="1"/>
          </p:cNvSpPr>
          <p:nvPr/>
        </p:nvSpPr>
        <p:spPr bwMode="auto">
          <a:xfrm>
            <a:off x="544513" y="1570038"/>
            <a:ext cx="906780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ES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(d</a:t>
            </a:r>
            <a:r>
              <a:rPr lang="en-US" sz="2400" baseline="-25000" dirty="0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,d</a:t>
            </a:r>
            <a:r>
              <a:rPr lang="en-US" sz="2400" baseline="-25000" dirty="0">
                <a:solidFill>
                  <a:srgbClr val="000000"/>
                </a:solidFill>
                <a:latin typeface="Times New Roman" pitchFamily="18" charset="0"/>
              </a:rPr>
              <a:t>j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) matrix 	</a:t>
            </a:r>
          </a:p>
        </p:txBody>
      </p:sp>
      <p:sp>
        <p:nvSpPr>
          <p:cNvPr id="23607" name="Text Box 124"/>
          <p:cNvSpPr txBox="1">
            <a:spLocks noChangeArrowheads="1"/>
          </p:cNvSpPr>
          <p:nvPr/>
        </p:nvSpPr>
        <p:spPr bwMode="auto">
          <a:xfrm>
            <a:off x="1077913" y="6599238"/>
            <a:ext cx="777240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Cluster set = {{d</a:t>
            </a:r>
            <a:r>
              <a:rPr lang="en-US" sz="2000" b="1" baseline="-25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},{d</a:t>
            </a:r>
            <a:r>
              <a:rPr lang="en-US" sz="2000" b="1" baseline="-25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},{d</a:t>
            </a:r>
            <a:r>
              <a:rPr lang="en-US" sz="2000" b="1" baseline="-25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},{d</a:t>
            </a:r>
            <a:r>
              <a:rPr lang="en-US" sz="2000" b="1" baseline="-25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,d</a:t>
            </a:r>
            <a:r>
              <a:rPr lang="en-US" sz="2000" b="1" baseline="-25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},{d</a:t>
            </a:r>
            <a:r>
              <a:rPr lang="en-US" sz="2000" b="1" baseline="-25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}}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FFB95D56-3F7C-47DD-95FE-A7901E982E3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504825" y="655637"/>
            <a:ext cx="9059863" cy="533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50400" rIns="0" bIns="0" anchor="b"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 smtClean="0">
                <a:solidFill>
                  <a:srgbClr val="280099"/>
                </a:solidFill>
                <a:latin typeface="Times New Roman" pitchFamily="18" charset="0"/>
              </a:rPr>
              <a:t>CUES: Illustration</a:t>
            </a:r>
            <a:endParaRPr lang="en-US" sz="3200" dirty="0">
              <a:solidFill>
                <a:srgbClr val="280099"/>
              </a:solidFill>
              <a:latin typeface="Times New Roman" pitchFamily="18" charset="0"/>
            </a:endParaRPr>
          </a:p>
        </p:txBody>
      </p:sp>
      <p:graphicFrame>
        <p:nvGraphicFramePr>
          <p:cNvPr id="2" name="Group 2"/>
          <p:cNvGraphicFramePr>
            <a:graphicFrameLocks noGrp="1"/>
          </p:cNvGraphicFramePr>
          <p:nvPr/>
        </p:nvGraphicFramePr>
        <p:xfrm>
          <a:off x="2754313" y="2179638"/>
          <a:ext cx="3817937" cy="4049715"/>
        </p:xfrm>
        <a:graphic>
          <a:graphicData uri="http://schemas.openxmlformats.org/drawingml/2006/table">
            <a:tbl>
              <a:tblPr/>
              <a:tblGrid>
                <a:gridCol w="636587"/>
                <a:gridCol w="636588"/>
                <a:gridCol w="636587"/>
                <a:gridCol w="636588"/>
                <a:gridCol w="636587"/>
                <a:gridCol w="635000"/>
              </a:tblGrid>
              <a:tr h="674688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688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82080" marB="46800" anchor="ctr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×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74688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0000" marR="90000" marT="82080" marB="46800" anchor="ctr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×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 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0000" marR="90000" marT="82080" marB="46800" anchor="ctr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×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74688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0000" marR="90000" marT="82080" marB="46800" anchor="ctr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×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74688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0000" marR="90000" marT="82080" marB="46800" anchor="ctr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×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4630" name="Text Box 123"/>
          <p:cNvSpPr txBox="1">
            <a:spLocks noChangeArrowheads="1"/>
          </p:cNvSpPr>
          <p:nvPr/>
        </p:nvSpPr>
        <p:spPr bwMode="auto">
          <a:xfrm>
            <a:off x="544513" y="1570038"/>
            <a:ext cx="906780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ES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(d</a:t>
            </a:r>
            <a:r>
              <a:rPr lang="en-US" sz="2400" baseline="-25000" dirty="0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,d</a:t>
            </a:r>
            <a:r>
              <a:rPr lang="en-US" sz="2400" baseline="-25000" dirty="0">
                <a:solidFill>
                  <a:srgbClr val="000000"/>
                </a:solidFill>
                <a:latin typeface="Times New Roman" pitchFamily="18" charset="0"/>
              </a:rPr>
              <a:t>j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) matrix 	</a:t>
            </a:r>
          </a:p>
        </p:txBody>
      </p:sp>
      <p:sp>
        <p:nvSpPr>
          <p:cNvPr id="24631" name="Line 124"/>
          <p:cNvSpPr>
            <a:spLocks noChangeShapeType="1"/>
          </p:cNvSpPr>
          <p:nvPr/>
        </p:nvSpPr>
        <p:spPr bwMode="auto">
          <a:xfrm flipV="1">
            <a:off x="4962525" y="2406650"/>
            <a:ext cx="1587" cy="3660775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IN" dirty="0"/>
          </a:p>
        </p:txBody>
      </p:sp>
      <p:sp>
        <p:nvSpPr>
          <p:cNvPr id="24632" name="Line 125"/>
          <p:cNvSpPr>
            <a:spLocks noChangeShapeType="1"/>
          </p:cNvSpPr>
          <p:nvPr/>
        </p:nvSpPr>
        <p:spPr bwMode="auto">
          <a:xfrm>
            <a:off x="2906713" y="4540250"/>
            <a:ext cx="3429000" cy="1587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IN" dirty="0"/>
          </a:p>
        </p:txBody>
      </p:sp>
      <p:sp>
        <p:nvSpPr>
          <p:cNvPr id="24633" name="Text Box 126"/>
          <p:cNvSpPr txBox="1">
            <a:spLocks noChangeArrowheads="1"/>
          </p:cNvSpPr>
          <p:nvPr/>
        </p:nvSpPr>
        <p:spPr bwMode="auto">
          <a:xfrm>
            <a:off x="1077913" y="6675438"/>
            <a:ext cx="777240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Cluster set = {{d</a:t>
            </a:r>
            <a:r>
              <a:rPr lang="en-US" sz="2000" b="1" baseline="-25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},{d</a:t>
            </a:r>
            <a:r>
              <a:rPr lang="en-US" sz="2000" b="1" baseline="-25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,d</a:t>
            </a:r>
            <a:r>
              <a:rPr lang="en-US" sz="2000" b="1" baseline="-25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},{d</a:t>
            </a:r>
            <a:r>
              <a:rPr lang="en-US" sz="2000" b="1" baseline="-25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,d</a:t>
            </a:r>
            <a:r>
              <a:rPr lang="en-US" sz="2000" b="1" baseline="-25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},{d</a:t>
            </a:r>
            <a:r>
              <a:rPr lang="en-US" sz="2000" b="1" baseline="-25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}}</a:t>
            </a:r>
          </a:p>
        </p:txBody>
      </p:sp>
      <p:sp>
        <p:nvSpPr>
          <p:cNvPr id="24635" name="Text Box 128"/>
          <p:cNvSpPr txBox="1">
            <a:spLocks noChangeArrowheads="1"/>
          </p:cNvSpPr>
          <p:nvPr/>
        </p:nvSpPr>
        <p:spPr bwMode="auto">
          <a:xfrm>
            <a:off x="8736013" y="7007225"/>
            <a:ext cx="841375" cy="401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FEA707C9-E56A-4FA4-A827-F863DB8A5B07}" type="slidenum">
              <a:rPr lang="en-US" sz="1300">
                <a:solidFill>
                  <a:srgbClr val="045C75"/>
                </a:solidFill>
              </a:rPr>
              <a:pPr algn="r" eaLnBrk="1" hangingPunct="1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34</a:t>
            </a:fld>
            <a:endParaRPr lang="en-US" sz="1300" dirty="0">
              <a:solidFill>
                <a:srgbClr val="045C75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FFB95D56-3F7C-47DD-95FE-A7901E982E30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504825" y="655637"/>
            <a:ext cx="9059863" cy="533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50400" rIns="0" bIns="0" anchor="b"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 smtClean="0">
                <a:solidFill>
                  <a:srgbClr val="280099"/>
                </a:solidFill>
                <a:latin typeface="Times New Roman" pitchFamily="18" charset="0"/>
              </a:rPr>
              <a:t>CUES: Illustration</a:t>
            </a:r>
            <a:endParaRPr lang="en-US" sz="3200" dirty="0">
              <a:solidFill>
                <a:srgbClr val="280099"/>
              </a:solidFill>
              <a:latin typeface="Times New Roman" pitchFamily="18" charset="0"/>
            </a:endParaRPr>
          </a:p>
        </p:txBody>
      </p:sp>
      <p:graphicFrame>
        <p:nvGraphicFramePr>
          <p:cNvPr id="2" name="Group 2"/>
          <p:cNvGraphicFramePr>
            <a:graphicFrameLocks noGrp="1"/>
          </p:cNvGraphicFramePr>
          <p:nvPr/>
        </p:nvGraphicFramePr>
        <p:xfrm>
          <a:off x="3363913" y="2179638"/>
          <a:ext cx="3181350" cy="3375027"/>
        </p:xfrm>
        <a:graphic>
          <a:graphicData uri="http://schemas.openxmlformats.org/drawingml/2006/table">
            <a:tbl>
              <a:tblPr/>
              <a:tblGrid>
                <a:gridCol w="636587"/>
                <a:gridCol w="636588"/>
                <a:gridCol w="636587"/>
                <a:gridCol w="636588"/>
                <a:gridCol w="635000"/>
              </a:tblGrid>
              <a:tr h="674688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688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82080" marB="46800" anchor="ctr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×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74688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0000" marR="90000" marT="82080" marB="46800" anchor="ctr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×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0000" marR="90000" marT="82080" marB="46800" anchor="ctr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×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74688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0000" marR="90000" marT="82080" marB="46800" anchor="ctr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×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641" name="Text Box 88"/>
          <p:cNvSpPr txBox="1">
            <a:spLocks noChangeArrowheads="1"/>
          </p:cNvSpPr>
          <p:nvPr/>
        </p:nvSpPr>
        <p:spPr bwMode="auto">
          <a:xfrm>
            <a:off x="1382713" y="1493838"/>
            <a:ext cx="792480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ES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(d</a:t>
            </a:r>
            <a:r>
              <a:rPr lang="en-US" sz="2400" baseline="-25000" dirty="0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,d</a:t>
            </a:r>
            <a:r>
              <a:rPr lang="en-US" sz="2400" baseline="-25000" dirty="0">
                <a:solidFill>
                  <a:srgbClr val="000000"/>
                </a:solidFill>
                <a:latin typeface="Times New Roman" pitchFamily="18" charset="0"/>
              </a:rPr>
              <a:t>j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) matrix 	</a:t>
            </a:r>
          </a:p>
        </p:txBody>
      </p:sp>
      <p:sp>
        <p:nvSpPr>
          <p:cNvPr id="25642" name="Text Box 89"/>
          <p:cNvSpPr txBox="1">
            <a:spLocks noChangeArrowheads="1"/>
          </p:cNvSpPr>
          <p:nvPr/>
        </p:nvSpPr>
        <p:spPr bwMode="auto">
          <a:xfrm>
            <a:off x="1077913" y="6218237"/>
            <a:ext cx="777240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Cluster set = {{d</a:t>
            </a:r>
            <a:r>
              <a:rPr lang="en-US" sz="2000" b="1" baseline="-25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},{d</a:t>
            </a:r>
            <a:r>
              <a:rPr lang="en-US" sz="2000" b="1" baseline="-25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,d</a:t>
            </a:r>
            <a:r>
              <a:rPr lang="en-US" sz="2000" b="1" baseline="-25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},{d</a:t>
            </a:r>
            <a:r>
              <a:rPr lang="en-US" sz="2000" b="1" baseline="-25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,d</a:t>
            </a:r>
            <a:r>
              <a:rPr lang="en-US" sz="2000" b="1" baseline="-25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},{d</a:t>
            </a:r>
            <a:r>
              <a:rPr lang="en-US" sz="2000" b="1" baseline="-25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}}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FFB95D56-3F7C-47DD-95FE-A7901E982E3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504825" y="655637"/>
            <a:ext cx="9059863" cy="533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50400" rIns="0" bIns="0" anchor="b"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 smtClean="0">
                <a:solidFill>
                  <a:srgbClr val="280099"/>
                </a:solidFill>
                <a:latin typeface="Times New Roman" pitchFamily="18" charset="0"/>
              </a:rPr>
              <a:t>CUES: Illustration</a:t>
            </a:r>
            <a:endParaRPr lang="en-US" sz="3200" dirty="0">
              <a:solidFill>
                <a:srgbClr val="280099"/>
              </a:solidFill>
              <a:latin typeface="Times New Roman" pitchFamily="18" charset="0"/>
            </a:endParaRPr>
          </a:p>
        </p:txBody>
      </p:sp>
      <p:graphicFrame>
        <p:nvGraphicFramePr>
          <p:cNvPr id="2" name="Group 2"/>
          <p:cNvGraphicFramePr>
            <a:graphicFrameLocks noGrp="1"/>
          </p:cNvGraphicFramePr>
          <p:nvPr/>
        </p:nvGraphicFramePr>
        <p:xfrm>
          <a:off x="3516313" y="2179638"/>
          <a:ext cx="3181350" cy="3375027"/>
        </p:xfrm>
        <a:graphic>
          <a:graphicData uri="http://schemas.openxmlformats.org/drawingml/2006/table">
            <a:tbl>
              <a:tblPr/>
              <a:tblGrid>
                <a:gridCol w="636587"/>
                <a:gridCol w="636588"/>
                <a:gridCol w="636587"/>
                <a:gridCol w="636588"/>
                <a:gridCol w="635000"/>
              </a:tblGrid>
              <a:tr h="674688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688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82080" marB="46800" anchor="ctr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×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  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74688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0000" marR="90000" marT="82080" marB="46800" anchor="ctr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 2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×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0000" marR="90000" marT="82080" marB="46800" anchor="ctr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×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74688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0000" marR="90000" marT="82080" marB="46800" anchor="ctr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 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×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6665" name="Text Box 88"/>
          <p:cNvSpPr txBox="1">
            <a:spLocks noChangeArrowheads="1"/>
          </p:cNvSpPr>
          <p:nvPr/>
        </p:nvSpPr>
        <p:spPr bwMode="auto">
          <a:xfrm>
            <a:off x="1687513" y="1493838"/>
            <a:ext cx="708660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  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ES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(d</a:t>
            </a:r>
            <a:r>
              <a:rPr lang="en-US" sz="2400" baseline="-25000" dirty="0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,d</a:t>
            </a:r>
            <a:r>
              <a:rPr lang="en-US" sz="2400" baseline="-25000" dirty="0">
                <a:solidFill>
                  <a:srgbClr val="000000"/>
                </a:solidFill>
                <a:latin typeface="Times New Roman" pitchFamily="18" charset="0"/>
              </a:rPr>
              <a:t>j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) matrix 	</a:t>
            </a:r>
          </a:p>
        </p:txBody>
      </p:sp>
      <p:sp>
        <p:nvSpPr>
          <p:cNvPr id="26666" name="Line 89"/>
          <p:cNvSpPr>
            <a:spLocks noChangeShapeType="1"/>
          </p:cNvSpPr>
          <p:nvPr/>
        </p:nvSpPr>
        <p:spPr bwMode="auto">
          <a:xfrm flipV="1">
            <a:off x="6410325" y="2330450"/>
            <a:ext cx="1587" cy="3051175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IN" dirty="0"/>
          </a:p>
        </p:txBody>
      </p:sp>
      <p:sp>
        <p:nvSpPr>
          <p:cNvPr id="26667" name="Line 90"/>
          <p:cNvSpPr>
            <a:spLocks noChangeShapeType="1"/>
          </p:cNvSpPr>
          <p:nvPr/>
        </p:nvSpPr>
        <p:spPr bwMode="auto">
          <a:xfrm>
            <a:off x="3668712" y="5226050"/>
            <a:ext cx="2819400" cy="1587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IN" dirty="0"/>
          </a:p>
        </p:txBody>
      </p:sp>
      <p:sp>
        <p:nvSpPr>
          <p:cNvPr id="26668" name="Text Box 91"/>
          <p:cNvSpPr txBox="1">
            <a:spLocks noChangeArrowheads="1"/>
          </p:cNvSpPr>
          <p:nvPr/>
        </p:nvSpPr>
        <p:spPr bwMode="auto">
          <a:xfrm>
            <a:off x="1077913" y="6218238"/>
            <a:ext cx="777240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Cluster set = {{d</a:t>
            </a:r>
            <a:r>
              <a:rPr lang="en-US" sz="2000" b="1" baseline="-25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,d</a:t>
            </a:r>
            <a:r>
              <a:rPr lang="en-US" sz="2000" b="1" baseline="-25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},{d</a:t>
            </a:r>
            <a:r>
              <a:rPr lang="en-US" sz="2000" b="1" baseline="-25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,d</a:t>
            </a:r>
            <a:r>
              <a:rPr lang="en-US" sz="2000" b="1" baseline="-25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},{d</a:t>
            </a:r>
            <a:r>
              <a:rPr lang="en-US" sz="2000" b="1" baseline="-25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,d</a:t>
            </a:r>
            <a:r>
              <a:rPr lang="en-US" sz="2000" b="1" baseline="-25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}}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FFB95D56-3F7C-47DD-95FE-A7901E982E3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504825" y="731837"/>
            <a:ext cx="9059863" cy="4572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50400" rIns="0" bIns="0" anchor="b"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 smtClean="0">
                <a:solidFill>
                  <a:srgbClr val="280099"/>
                </a:solidFill>
                <a:latin typeface="Times New Roman" pitchFamily="18" charset="0"/>
              </a:rPr>
              <a:t>CUES: Illustration</a:t>
            </a:r>
            <a:endParaRPr lang="en-US" sz="3200" dirty="0">
              <a:solidFill>
                <a:srgbClr val="280099"/>
              </a:solidFill>
              <a:latin typeface="Times New Roman" pitchFamily="18" charset="0"/>
            </a:endParaRPr>
          </a:p>
        </p:txBody>
      </p:sp>
      <p:graphicFrame>
        <p:nvGraphicFramePr>
          <p:cNvPr id="2" name="Group 2"/>
          <p:cNvGraphicFramePr>
            <a:graphicFrameLocks noGrp="1"/>
          </p:cNvGraphicFramePr>
          <p:nvPr/>
        </p:nvGraphicFramePr>
        <p:xfrm>
          <a:off x="3821113" y="2179638"/>
          <a:ext cx="2546350" cy="2700339"/>
        </p:xfrm>
        <a:graphic>
          <a:graphicData uri="http://schemas.openxmlformats.org/drawingml/2006/table">
            <a:tbl>
              <a:tblPr/>
              <a:tblGrid>
                <a:gridCol w="636587"/>
                <a:gridCol w="638175"/>
                <a:gridCol w="635000"/>
                <a:gridCol w="636588"/>
              </a:tblGrid>
              <a:tr h="674688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688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82080" marB="46800" anchor="ctr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×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74688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0000" marR="90000" marT="82080" marB="46800" anchor="ctr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 2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×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0000" marR="90000" marT="82080" marB="46800" anchor="ctr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×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678" name="Text Box 59"/>
          <p:cNvSpPr txBox="1">
            <a:spLocks noChangeArrowheads="1"/>
          </p:cNvSpPr>
          <p:nvPr/>
        </p:nvSpPr>
        <p:spPr bwMode="auto">
          <a:xfrm>
            <a:off x="1992313" y="1570038"/>
            <a:ext cx="678180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ES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(d</a:t>
            </a:r>
            <a:r>
              <a:rPr lang="en-US" sz="2400" baseline="-25000" dirty="0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,d</a:t>
            </a:r>
            <a:r>
              <a:rPr lang="en-US" sz="2400" baseline="-25000" dirty="0">
                <a:solidFill>
                  <a:srgbClr val="000000"/>
                </a:solidFill>
                <a:latin typeface="Times New Roman" pitchFamily="18" charset="0"/>
              </a:rPr>
              <a:t>j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) matrix 	</a:t>
            </a:r>
          </a:p>
        </p:txBody>
      </p:sp>
      <p:sp>
        <p:nvSpPr>
          <p:cNvPr id="27679" name="Text Box 60"/>
          <p:cNvSpPr txBox="1">
            <a:spLocks noChangeArrowheads="1"/>
          </p:cNvSpPr>
          <p:nvPr/>
        </p:nvSpPr>
        <p:spPr bwMode="auto">
          <a:xfrm>
            <a:off x="1230313" y="5741988"/>
            <a:ext cx="777240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Cluster set = {{d</a:t>
            </a:r>
            <a:r>
              <a:rPr lang="en-US" sz="2000" b="1" baseline="-25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,d</a:t>
            </a:r>
            <a:r>
              <a:rPr lang="en-US" sz="2000" b="1" baseline="-25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},{d</a:t>
            </a:r>
            <a:r>
              <a:rPr lang="en-US" sz="2000" b="1" baseline="-25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,d</a:t>
            </a:r>
            <a:r>
              <a:rPr lang="en-US" sz="2000" b="1" baseline="-25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},{d</a:t>
            </a:r>
            <a:r>
              <a:rPr lang="en-US" sz="2000" b="1" baseline="-25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,d</a:t>
            </a:r>
            <a:r>
              <a:rPr lang="en-US" sz="2000" b="1" baseline="-25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}}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FFB95D56-3F7C-47DD-95FE-A7901E982E30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504825" y="655637"/>
            <a:ext cx="9059863" cy="533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50400" rIns="0" bIns="0" anchor="b"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 smtClean="0">
                <a:solidFill>
                  <a:srgbClr val="280099"/>
                </a:solidFill>
                <a:latin typeface="Times New Roman" pitchFamily="18" charset="0"/>
              </a:rPr>
              <a:t>CUES: Illustration</a:t>
            </a:r>
            <a:endParaRPr lang="en-US" sz="3200" dirty="0">
              <a:solidFill>
                <a:srgbClr val="280099"/>
              </a:solidFill>
              <a:latin typeface="Times New Roman" pitchFamily="18" charset="0"/>
            </a:endParaRPr>
          </a:p>
        </p:txBody>
      </p:sp>
      <p:graphicFrame>
        <p:nvGraphicFramePr>
          <p:cNvPr id="2" name="Group 2"/>
          <p:cNvGraphicFramePr>
            <a:graphicFrameLocks noGrp="1"/>
          </p:cNvGraphicFramePr>
          <p:nvPr/>
        </p:nvGraphicFramePr>
        <p:xfrm>
          <a:off x="3821113" y="2179638"/>
          <a:ext cx="2546350" cy="2700339"/>
        </p:xfrm>
        <a:graphic>
          <a:graphicData uri="http://schemas.openxmlformats.org/drawingml/2006/table">
            <a:tbl>
              <a:tblPr/>
              <a:tblGrid>
                <a:gridCol w="636587"/>
                <a:gridCol w="638175"/>
                <a:gridCol w="635000"/>
                <a:gridCol w="636588"/>
              </a:tblGrid>
              <a:tr h="674688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688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82080" marB="46800" anchor="ctr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×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74688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0000" marR="90000" marT="82080" marB="46800" anchor="ctr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×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0000" marR="90000" marT="82080" marB="46800" anchor="ctr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×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8702" name="Text Box 59"/>
          <p:cNvSpPr txBox="1">
            <a:spLocks noChangeArrowheads="1"/>
          </p:cNvSpPr>
          <p:nvPr/>
        </p:nvSpPr>
        <p:spPr bwMode="auto">
          <a:xfrm>
            <a:off x="1992313" y="1570038"/>
            <a:ext cx="678180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ES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(d</a:t>
            </a:r>
            <a:r>
              <a:rPr lang="en-US" sz="2400" baseline="-25000" dirty="0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,d</a:t>
            </a:r>
            <a:r>
              <a:rPr lang="en-US" sz="2400" baseline="-25000" dirty="0">
                <a:solidFill>
                  <a:srgbClr val="000000"/>
                </a:solidFill>
                <a:latin typeface="Times New Roman" pitchFamily="18" charset="0"/>
              </a:rPr>
              <a:t>j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) matrix 	</a:t>
            </a:r>
          </a:p>
        </p:txBody>
      </p:sp>
      <p:sp>
        <p:nvSpPr>
          <p:cNvPr id="28703" name="Line 60"/>
          <p:cNvSpPr>
            <a:spLocks noChangeShapeType="1"/>
          </p:cNvSpPr>
          <p:nvPr/>
        </p:nvSpPr>
        <p:spPr bwMode="auto">
          <a:xfrm flipV="1">
            <a:off x="5421312" y="2332037"/>
            <a:ext cx="1587" cy="2289175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IN" dirty="0"/>
          </a:p>
        </p:txBody>
      </p:sp>
      <p:sp>
        <p:nvSpPr>
          <p:cNvPr id="28704" name="Line 61"/>
          <p:cNvSpPr>
            <a:spLocks noChangeShapeType="1"/>
          </p:cNvSpPr>
          <p:nvPr/>
        </p:nvSpPr>
        <p:spPr bwMode="auto">
          <a:xfrm>
            <a:off x="4583112" y="3856037"/>
            <a:ext cx="1524000" cy="1587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n-IN" dirty="0"/>
          </a:p>
        </p:txBody>
      </p:sp>
      <p:sp>
        <p:nvSpPr>
          <p:cNvPr id="28705" name="Text Box 62"/>
          <p:cNvSpPr txBox="1">
            <a:spLocks noChangeArrowheads="1"/>
          </p:cNvSpPr>
          <p:nvPr/>
        </p:nvSpPr>
        <p:spPr bwMode="auto">
          <a:xfrm>
            <a:off x="1306513" y="5532438"/>
            <a:ext cx="777240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Cluster set = {{d</a:t>
            </a:r>
            <a:r>
              <a:rPr lang="en-US" sz="2000" b="1" baseline="-25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,d</a:t>
            </a:r>
            <a:r>
              <a:rPr lang="en-US" sz="2000" b="1" baseline="-25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,d</a:t>
            </a:r>
            <a:r>
              <a:rPr lang="en-US" sz="2000" b="1" baseline="-25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,d</a:t>
            </a:r>
            <a:r>
              <a:rPr lang="en-US" sz="2000" b="1" baseline="-25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},{d</a:t>
            </a:r>
            <a:r>
              <a:rPr lang="en-US" sz="2000" b="1" baseline="-25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,d</a:t>
            </a:r>
            <a:r>
              <a:rPr lang="en-US" sz="2000" b="1" baseline="-25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}}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FFB95D56-3F7C-47DD-95FE-A7901E982E30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504825" y="655637"/>
            <a:ext cx="9059863" cy="533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50400" rIns="0" bIns="0" anchor="b"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 smtClean="0">
                <a:solidFill>
                  <a:srgbClr val="280099"/>
                </a:solidFill>
                <a:latin typeface="Times New Roman" pitchFamily="18" charset="0"/>
              </a:rPr>
              <a:t>CUES: Illustration</a:t>
            </a:r>
            <a:endParaRPr lang="en-US" sz="3200" dirty="0">
              <a:solidFill>
                <a:srgbClr val="280099"/>
              </a:solidFill>
              <a:latin typeface="Times New Roman" pitchFamily="18" charset="0"/>
            </a:endParaRPr>
          </a:p>
        </p:txBody>
      </p:sp>
      <p:graphicFrame>
        <p:nvGraphicFramePr>
          <p:cNvPr id="2" name="Group 2"/>
          <p:cNvGraphicFramePr>
            <a:graphicFrameLocks noGrp="1"/>
          </p:cNvGraphicFramePr>
          <p:nvPr/>
        </p:nvGraphicFramePr>
        <p:xfrm>
          <a:off x="4125913" y="2289175"/>
          <a:ext cx="1909762" cy="2024064"/>
        </p:xfrm>
        <a:graphic>
          <a:graphicData uri="http://schemas.openxmlformats.org/drawingml/2006/table">
            <a:tbl>
              <a:tblPr/>
              <a:tblGrid>
                <a:gridCol w="636587"/>
                <a:gridCol w="638175"/>
                <a:gridCol w="635000"/>
              </a:tblGrid>
              <a:tr h="674688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688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0000" marR="90000" marT="82080" marB="46800" anchor="ctr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×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74688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0000" marR="90000" marT="82080" marB="46800" anchor="ctr" horzOverflow="overflow">
                    <a:lnL w="28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86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6" charset="0"/>
                          <a:cs typeface="Times New Roman" pitchFamily="18" charset="0"/>
                        </a:rPr>
                        <a:t>×</a:t>
                      </a:r>
                    </a:p>
                  </a:txBody>
                  <a:tcPr marL="90000" marR="90000" marT="82080" marB="46800" anchor="ctr" horzOverflow="overflow">
                    <a:lnL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9717" name="Text Box 36"/>
          <p:cNvSpPr txBox="1">
            <a:spLocks noChangeArrowheads="1"/>
          </p:cNvSpPr>
          <p:nvPr/>
        </p:nvSpPr>
        <p:spPr bwMode="auto">
          <a:xfrm>
            <a:off x="1992313" y="1570038"/>
            <a:ext cx="6781800" cy="4638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ES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(d</a:t>
            </a:r>
            <a:r>
              <a:rPr lang="en-US" sz="2400" baseline="-25000" dirty="0">
                <a:solidFill>
                  <a:srgbClr val="000000"/>
                </a:solidFill>
                <a:latin typeface="Times New Roman" pitchFamily="18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,d</a:t>
            </a:r>
            <a:r>
              <a:rPr lang="en-US" sz="2400" baseline="-25000" dirty="0">
                <a:solidFill>
                  <a:srgbClr val="000000"/>
                </a:solidFill>
                <a:latin typeface="Times New Roman" pitchFamily="18" charset="0"/>
              </a:rPr>
              <a:t>j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) matrix 	</a:t>
            </a:r>
          </a:p>
        </p:txBody>
      </p:sp>
      <p:sp>
        <p:nvSpPr>
          <p:cNvPr id="29718" name="Text Box 37"/>
          <p:cNvSpPr txBox="1">
            <a:spLocks noChangeArrowheads="1"/>
          </p:cNvSpPr>
          <p:nvPr/>
        </p:nvSpPr>
        <p:spPr bwMode="auto">
          <a:xfrm>
            <a:off x="1306513" y="4999038"/>
            <a:ext cx="7772400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Cluster set = {{d</a:t>
            </a:r>
            <a:r>
              <a:rPr lang="en-US" sz="2000" b="1" baseline="-25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,d</a:t>
            </a:r>
            <a:r>
              <a:rPr lang="en-US" sz="2000" b="1" baseline="-25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,d</a:t>
            </a:r>
            <a:r>
              <a:rPr lang="en-US" sz="2000" b="1" baseline="-25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,d</a:t>
            </a:r>
            <a:r>
              <a:rPr lang="en-US" sz="2000" b="1" baseline="-25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},{d</a:t>
            </a:r>
            <a:r>
              <a:rPr lang="en-US" sz="2000" b="1" baseline="-25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,d</a:t>
            </a:r>
            <a:r>
              <a:rPr lang="en-US" sz="2000" b="1" baseline="-25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}}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FFB95D56-3F7C-47DD-95FE-A7901E982E30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4112" y="2255837"/>
            <a:ext cx="8270874" cy="4008437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good clustering will produce high quality clusters in which:</a:t>
            </a:r>
          </a:p>
          <a:p>
            <a:pPr eaLnBrk="1" hangingPunct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intra-cluster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similarity is high</a:t>
            </a:r>
          </a:p>
          <a:p>
            <a:pPr lvl="1" eaLnBrk="1" hangingPunct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inter-cluster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similarity is low</a:t>
            </a:r>
          </a:p>
          <a:p>
            <a:pPr lvl="1" eaLnBrk="1" hangingPunct="1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000" lvl="1"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quality depends on the 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data representation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and the 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similarity </a:t>
            </a:r>
          </a:p>
          <a:p>
            <a:pPr marL="342000" lvl="1" eaLnBrk="1" hangingPunct="1"/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measure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used</a:t>
            </a: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392112" y="884237"/>
            <a:ext cx="9066213" cy="608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50400" rIns="0" bIns="0" anchor="b"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 smtClean="0">
                <a:solidFill>
                  <a:srgbClr val="280099"/>
                </a:solidFill>
                <a:latin typeface="Calibri" pitchFamily="32" charset="0"/>
              </a:rPr>
              <a:t>What is a Good Clustering</a:t>
            </a:r>
            <a:endParaRPr lang="en-US" sz="4400" dirty="0">
              <a:solidFill>
                <a:srgbClr val="280099"/>
              </a:solidFill>
              <a:latin typeface="Calibri" pitchFamily="3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0E6AF2DE-2489-4432-A945-4259E3A758B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January 08,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FFB95D56-3F7C-47DD-95FE-A7901E982E30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7912" y="1189037"/>
            <a:ext cx="3276600" cy="430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50400" rIns="0" bIns="0" anchor="b"/>
          <a:lstStyle/>
          <a:p>
            <a:pPr eaLnBrk="1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dirty="0" smtClean="0">
                <a:solidFill>
                  <a:srgbClr val="280099"/>
                </a:solidFill>
                <a:latin typeface="Calibri" pitchFamily="32" charset="0"/>
                <a:ea typeface="WenQuanYi Zen Hei" charset="0"/>
                <a:cs typeface="WenQuanYi Zen Hei" charset="0"/>
              </a:rPr>
              <a:t>Salient Features</a:t>
            </a:r>
            <a:endParaRPr lang="en-US" sz="3200" dirty="0">
              <a:solidFill>
                <a:srgbClr val="280099"/>
              </a:solidFill>
              <a:latin typeface="Calibri" pitchFamily="32" charset="0"/>
              <a:ea typeface="WenQuanYi Zen Hei" charset="0"/>
              <a:cs typeface="WenQuanYi Zen Hei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5512" y="1877099"/>
            <a:ext cx="83058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q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The number of clusters is determined automatically</a:t>
            </a:r>
          </a:p>
          <a:p>
            <a:pPr lvl="1">
              <a:buFont typeface="Wingdings" pitchFamily="2" charset="2"/>
              <a:buChar char="q"/>
            </a:pPr>
            <a:endPara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It can identify two dissimilar clusters and never merge them</a:t>
            </a:r>
          </a:p>
          <a:p>
            <a:pPr lvl="1">
              <a:buFont typeface="Wingdings" pitchFamily="2" charset="2"/>
              <a:buChar char="q"/>
            </a:pPr>
            <a:endPara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The range of similarity values of the documents of each cluster     </a:t>
            </a:r>
          </a:p>
          <a:p>
            <a:pPr lvl="1"/>
            <a:r>
              <a:rPr lang="en-US" sz="2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    is known</a:t>
            </a:r>
          </a:p>
          <a:p>
            <a:pPr lvl="1">
              <a:buFont typeface="Wingdings" pitchFamily="2" charset="2"/>
              <a:buChar char="q"/>
            </a:pPr>
            <a:endPara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No external stopping criterion is needed</a:t>
            </a:r>
          </a:p>
          <a:p>
            <a:pPr lvl="1">
              <a:buFont typeface="Wingdings" pitchFamily="2" charset="2"/>
              <a:buChar char="q"/>
            </a:pPr>
            <a:endPara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Chaining effect is not present</a:t>
            </a:r>
          </a:p>
          <a:p>
            <a:pPr lvl="1">
              <a:buFont typeface="Wingdings" pitchFamily="2" charset="2"/>
              <a:buChar char="q"/>
            </a:pPr>
            <a:endPara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q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histogram thresholding based method is proposed to fix the       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value of the parameter </a:t>
            </a:r>
            <a:r>
              <a:rPr lang="el-GR" sz="2200" dirty="0" smtClean="0">
                <a:solidFill>
                  <a:srgbClr val="000000"/>
                </a:solidFill>
                <a:latin typeface="Times New Roman" pitchFamily="18" charset="0"/>
                <a:ea typeface="WenQuanYi Zen Hei" charset="0"/>
                <a:cs typeface="Times New Roman" pitchFamily="18" charset="0"/>
              </a:rPr>
              <a:t>θ</a:t>
            </a:r>
            <a:endParaRPr lang="en-US" sz="2200" dirty="0" smtClean="0">
              <a:solidFill>
                <a:srgbClr val="000000"/>
              </a:solidFill>
              <a:latin typeface="Times New Roman" pitchFamily="18" charset="0"/>
              <a:ea typeface="WenQuanYi Zen Hei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392113" y="620712"/>
            <a:ext cx="9064625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50400" rIns="0" bIns="0" anchor="b"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 smtClean="0">
                <a:solidFill>
                  <a:srgbClr val="280099"/>
                </a:solidFill>
                <a:latin typeface="Calibri" pitchFamily="32" charset="0"/>
              </a:rPr>
              <a:t>Validity of Document Clusters</a:t>
            </a:r>
            <a:endParaRPr lang="en-US" sz="4400" dirty="0">
              <a:solidFill>
                <a:srgbClr val="280099"/>
              </a:solidFill>
              <a:latin typeface="Calibri" pitchFamily="32" charset="0"/>
            </a:endParaRP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392112" y="3475037"/>
            <a:ext cx="9372600" cy="335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eaLnBrk="1">
              <a:spcBef>
                <a:spcPts val="800"/>
              </a:spcBef>
              <a:spcAft>
                <a:spcPts val="800"/>
              </a:spcAft>
              <a:tabLst>
                <a:tab pos="0" algn="l"/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1338" algn="l"/>
                <a:tab pos="3540125" algn="l"/>
                <a:tab pos="3997325" algn="l"/>
                <a:tab pos="4452938" algn="l"/>
                <a:tab pos="4910138" algn="l"/>
                <a:tab pos="5368925" algn="l"/>
                <a:tab pos="5826125" algn="l"/>
                <a:tab pos="6281738" algn="l"/>
                <a:tab pos="6738938" algn="l"/>
                <a:tab pos="7197725" algn="l"/>
                <a:tab pos="7654925" algn="l"/>
                <a:tab pos="8110538" algn="l"/>
                <a:tab pos="8567738" algn="l"/>
                <a:tab pos="9026525" algn="l"/>
                <a:tab pos="9482138" algn="l"/>
                <a:tab pos="9601200" algn="l"/>
                <a:tab pos="10058400" algn="l"/>
                <a:tab pos="10515600" algn="l"/>
              </a:tabLst>
            </a:pPr>
            <a:r>
              <a:rPr lang="en-US" sz="3200" dirty="0">
                <a:solidFill>
                  <a:srgbClr val="000000"/>
                </a:solidFill>
              </a:rPr>
              <a:t>  “</a:t>
            </a:r>
            <a:r>
              <a:rPr lang="en-US" sz="2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The validation of clustering structures is the most difficult and 	  	</a:t>
            </a:r>
            <a:r>
              <a:rPr lang="en-US" sz="26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	frustrating </a:t>
            </a:r>
            <a:r>
              <a:rPr lang="en-US" sz="2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part of cluster analysis. </a:t>
            </a:r>
          </a:p>
          <a:p>
            <a:pPr eaLnBrk="1">
              <a:lnSpc>
                <a:spcPts val="3163"/>
              </a:lnSpc>
              <a:spcBef>
                <a:spcPts val="800"/>
              </a:spcBef>
              <a:spcAft>
                <a:spcPts val="800"/>
              </a:spcAft>
              <a:tabLst>
                <a:tab pos="0" algn="l"/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1338" algn="l"/>
                <a:tab pos="3540125" algn="l"/>
                <a:tab pos="3997325" algn="l"/>
                <a:tab pos="4452938" algn="l"/>
                <a:tab pos="4910138" algn="l"/>
                <a:tab pos="5368925" algn="l"/>
                <a:tab pos="5826125" algn="l"/>
                <a:tab pos="6281738" algn="l"/>
                <a:tab pos="6738938" algn="l"/>
                <a:tab pos="7197725" algn="l"/>
                <a:tab pos="7654925" algn="l"/>
                <a:tab pos="8110538" algn="l"/>
                <a:tab pos="8567738" algn="l"/>
                <a:tab pos="9026525" algn="l"/>
                <a:tab pos="9482138" algn="l"/>
                <a:tab pos="9601200" algn="l"/>
                <a:tab pos="10058400" algn="l"/>
                <a:tab pos="10515600" algn="l"/>
              </a:tabLst>
            </a:pPr>
            <a:r>
              <a:rPr lang="en-US" sz="2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	Without a strong effort in this direction, cluster analysis will  	</a:t>
            </a:r>
            <a:r>
              <a:rPr lang="en-US" sz="26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 		remain </a:t>
            </a:r>
            <a:r>
              <a:rPr lang="en-US" sz="2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 black art accessible only to those true believers who 	</a:t>
            </a:r>
            <a:r>
              <a:rPr lang="en-US" sz="26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	        		have </a:t>
            </a:r>
            <a:r>
              <a:rPr lang="en-US" sz="2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experience and great courage.</a:t>
            </a:r>
            <a:r>
              <a:rPr lang="en-US" sz="2400" dirty="0">
                <a:solidFill>
                  <a:srgbClr val="000000"/>
                </a:solidFill>
              </a:rPr>
              <a:t>”</a:t>
            </a:r>
          </a:p>
          <a:p>
            <a:pPr eaLnBrk="1">
              <a:lnSpc>
                <a:spcPct val="93000"/>
              </a:lnSpc>
              <a:tabLst>
                <a:tab pos="0" algn="l"/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1338" algn="l"/>
                <a:tab pos="3540125" algn="l"/>
                <a:tab pos="3997325" algn="l"/>
                <a:tab pos="4452938" algn="l"/>
                <a:tab pos="4910138" algn="l"/>
                <a:tab pos="5368925" algn="l"/>
                <a:tab pos="5826125" algn="l"/>
                <a:tab pos="6281738" algn="l"/>
                <a:tab pos="6738938" algn="l"/>
                <a:tab pos="7197725" algn="l"/>
                <a:tab pos="7654925" algn="l"/>
                <a:tab pos="8110538" algn="l"/>
                <a:tab pos="8567738" algn="l"/>
                <a:tab pos="9026525" algn="l"/>
                <a:tab pos="9482138" algn="l"/>
                <a:tab pos="9601200" algn="l"/>
                <a:tab pos="10058400" algn="l"/>
                <a:tab pos="10515600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eaLnBrk="1">
              <a:lnSpc>
                <a:spcPct val="93000"/>
              </a:lnSpc>
              <a:tabLst>
                <a:tab pos="0" algn="l"/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1338" algn="l"/>
                <a:tab pos="3540125" algn="l"/>
                <a:tab pos="3997325" algn="l"/>
                <a:tab pos="4452938" algn="l"/>
                <a:tab pos="4910138" algn="l"/>
                <a:tab pos="5368925" algn="l"/>
                <a:tab pos="5826125" algn="l"/>
                <a:tab pos="6281738" algn="l"/>
                <a:tab pos="6738938" algn="l"/>
                <a:tab pos="7197725" algn="l"/>
                <a:tab pos="7654925" algn="l"/>
                <a:tab pos="8110538" algn="l"/>
                <a:tab pos="8567738" algn="l"/>
                <a:tab pos="9026525" algn="l"/>
                <a:tab pos="9482138" algn="l"/>
                <a:tab pos="9601200" algn="l"/>
                <a:tab pos="10058400" algn="l"/>
                <a:tab pos="10515600" algn="l"/>
              </a:tabLst>
            </a:pPr>
            <a:r>
              <a:rPr lang="en-US" sz="2400" i="1" dirty="0">
                <a:solidFill>
                  <a:srgbClr val="000000"/>
                </a:solidFill>
              </a:rPr>
              <a:t>	</a:t>
            </a:r>
            <a:r>
              <a:rPr lang="en-US" sz="2400" i="1" dirty="0" smtClean="0">
                <a:solidFill>
                  <a:srgbClr val="000000"/>
                </a:solidFill>
              </a:rPr>
              <a:t>	Algorithms </a:t>
            </a:r>
            <a:r>
              <a:rPr lang="en-US" sz="2400" i="1" dirty="0">
                <a:solidFill>
                  <a:srgbClr val="000000"/>
                </a:solidFill>
              </a:rPr>
              <a:t>for Clustering Data</a:t>
            </a:r>
            <a:r>
              <a:rPr lang="en-US" sz="2400" dirty="0">
                <a:solidFill>
                  <a:srgbClr val="000000"/>
                </a:solidFill>
              </a:rPr>
              <a:t>, Jain and </a:t>
            </a:r>
            <a:r>
              <a:rPr lang="en-US" sz="2400" dirty="0" err="1">
                <a:solidFill>
                  <a:srgbClr val="000000"/>
                </a:solidFill>
              </a:rPr>
              <a:t>Dubes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 cstate="print">
            <a:lum bright="-30000" contrast="45000"/>
          </a:blip>
          <a:srcRect/>
          <a:stretch>
            <a:fillRect/>
          </a:stretch>
        </p:blipFill>
        <p:spPr bwMode="auto">
          <a:xfrm>
            <a:off x="3392488" y="1390649"/>
            <a:ext cx="3319462" cy="2084388"/>
          </a:xfrm>
          <a:prstGeom prst="rect">
            <a:avLst/>
          </a:prstGeom>
          <a:solidFill>
            <a:srgbClr val="C0C0C0"/>
          </a:solidFill>
          <a:ln w="9525">
            <a:noFill/>
            <a:round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FFB95D56-3F7C-47DD-95FE-A7901E982E30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20712" y="1874837"/>
            <a:ext cx="8001000" cy="5105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457200" rtl="0" eaLnBrk="1" fontAlgn="base" latinLnBrk="0" hangingPunct="1">
              <a:lnSpc>
                <a:spcPct val="90000"/>
              </a:lnSpc>
              <a:spcBef>
                <a:spcPts val="7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How to evaluate clustering?</a:t>
            </a:r>
          </a:p>
          <a:p>
            <a:pPr marL="742950" marR="0" lvl="1" indent="-285750" algn="l" defTabSz="457200" rtl="0" eaLnBrk="1" fontAlgn="base" latinLnBrk="0" hangingPunct="1">
              <a:lnSpc>
                <a:spcPct val="90000"/>
              </a:lnSpc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Internal: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143000" marR="0" lvl="2" indent="-228600" algn="l" defTabSz="457200" rtl="0" eaLnBrk="1" fontAlgn="base" latinLnBrk="0" hangingPunct="1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Tightness and separation of clusters (e.g. k-means objective)</a:t>
            </a:r>
          </a:p>
          <a:p>
            <a:pPr marL="1143000" marR="0" lvl="2" indent="-228600" algn="l" defTabSz="457200" rtl="0" eaLnBrk="1" fontAlgn="base" latinLnBrk="0" hangingPunct="1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Fit of probabilistic model to data</a:t>
            </a:r>
          </a:p>
          <a:p>
            <a:pPr marL="742950" marR="0" lvl="1" indent="-285750" algn="l" defTabSz="457200" rtl="0" eaLnBrk="1" fontAlgn="base" latinLnBrk="0" hangingPunct="1">
              <a:lnSpc>
                <a:spcPct val="90000"/>
              </a:lnSpc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External:</a:t>
            </a:r>
          </a:p>
          <a:p>
            <a:pPr marL="1143000" marR="0" lvl="2" indent="-228600" algn="l" defTabSz="457200" rtl="0" eaLnBrk="1" fontAlgn="base" latinLnBrk="0" hangingPunct="1">
              <a:lnSpc>
                <a:spcPct val="90000"/>
              </a:lnSpc>
              <a:spcBef>
                <a:spcPts val="5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Compare to known class labels on benchmark data</a:t>
            </a:r>
          </a:p>
          <a:p>
            <a:pPr marL="342900" marR="0" lvl="0" indent="-342900" algn="l" defTabSz="457200" rtl="0" eaLnBrk="1" fontAlgn="base" latinLnBrk="0" hangingPunct="1">
              <a:lnSpc>
                <a:spcPct val="90000"/>
              </a:lnSpc>
              <a:spcBef>
                <a:spcPts val="7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90000"/>
              </a:lnSpc>
              <a:spcBef>
                <a:spcPts val="7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Improving search to converge faster and avoid local minima.</a:t>
            </a:r>
          </a:p>
          <a:p>
            <a:pPr marL="342900" marR="0" lvl="0" indent="-342900" algn="l" defTabSz="457200" rtl="0" eaLnBrk="1" fontAlgn="base" latinLnBrk="0" hangingPunct="1">
              <a:lnSpc>
                <a:spcPct val="90000"/>
              </a:lnSpc>
              <a:spcBef>
                <a:spcPts val="72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Overlapping clustering.</a:t>
            </a: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392112" y="960437"/>
            <a:ext cx="9064625" cy="623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 dirty="0" smtClean="0">
                <a:solidFill>
                  <a:srgbClr val="280099"/>
                </a:solidFill>
                <a:latin typeface="Calibri" pitchFamily="32" charset="0"/>
              </a:rPr>
              <a:t>Evaluation Methodologies</a:t>
            </a:r>
            <a:endParaRPr lang="en-US" sz="4400" dirty="0">
              <a:solidFill>
                <a:srgbClr val="280099"/>
              </a:solidFill>
              <a:latin typeface="Calibri" pitchFamily="3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FFB95D56-3F7C-47DD-95FE-A7901E982E30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1"/>
          <p:cNvSpPr txBox="1">
            <a:spLocks noChangeArrowheads="1"/>
          </p:cNvSpPr>
          <p:nvPr/>
        </p:nvSpPr>
        <p:spPr bwMode="auto">
          <a:xfrm>
            <a:off x="315912" y="427037"/>
            <a:ext cx="9307512" cy="623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 dirty="0" smtClean="0">
                <a:solidFill>
                  <a:srgbClr val="280099"/>
                </a:solidFill>
                <a:latin typeface="Calibri" pitchFamily="32" charset="0"/>
              </a:rPr>
              <a:t>Evaluation Methodologies cont</a:t>
            </a:r>
            <a:r>
              <a:rPr lang="en-US" sz="4400" dirty="0">
                <a:solidFill>
                  <a:srgbClr val="280099"/>
                </a:solidFill>
                <a:latin typeface="Calibri" pitchFamily="32" charset="0"/>
              </a:rPr>
              <a:t>.</a:t>
            </a:r>
          </a:p>
        </p:txBody>
      </p:sp>
      <p:sp>
        <p:nvSpPr>
          <p:cNvPr id="6154" name="Text Box 2"/>
          <p:cNvSpPr txBox="1">
            <a:spLocks noChangeArrowheads="1"/>
          </p:cNvSpPr>
          <p:nvPr/>
        </p:nvSpPr>
        <p:spPr bwMode="auto">
          <a:xfrm>
            <a:off x="773112" y="2636837"/>
            <a:ext cx="8077199" cy="2525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FF0066"/>
                </a:solidFill>
              </a:rPr>
              <a:t>Normalized Mutual Information</a:t>
            </a:r>
            <a:endParaRPr lang="en-US" dirty="0">
              <a:solidFill>
                <a:srgbClr val="FF0066"/>
              </a:solidFill>
            </a:endParaRPr>
          </a:p>
          <a:p>
            <a:pPr eaLnBrk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400" dirty="0">
              <a:solidFill>
                <a:srgbClr val="3C6F72"/>
              </a:solidFill>
            </a:endParaRPr>
          </a:p>
          <a:p>
            <a:pPr eaLnBrk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400" dirty="0" smtClean="0">
              <a:solidFill>
                <a:srgbClr val="000000"/>
              </a:solidFill>
            </a:endParaRPr>
          </a:p>
          <a:p>
            <a:pPr eaLnBrk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400" dirty="0">
              <a:solidFill>
                <a:srgbClr val="000000"/>
              </a:solidFill>
            </a:endParaRPr>
          </a:p>
          <a:p>
            <a:pPr eaLnBrk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400" dirty="0">
              <a:solidFill>
                <a:srgbClr val="000000"/>
              </a:solidFill>
            </a:endParaRPr>
          </a:p>
          <a:p>
            <a:pPr eaLnBrk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400" dirty="0">
              <a:solidFill>
                <a:srgbClr val="000000"/>
              </a:solidFill>
            </a:endParaRPr>
          </a:p>
          <a:p>
            <a:pPr eaLnBrk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solidFill>
                <a:srgbClr val="3C6F72"/>
              </a:solidFill>
            </a:endParaRPr>
          </a:p>
          <a:p>
            <a:pPr eaLnBrk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solidFill>
                <a:srgbClr val="3C6F72"/>
              </a:solidFill>
            </a:endParaRPr>
          </a:p>
          <a:p>
            <a:pPr eaLnBrk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FF0066"/>
                </a:solidFill>
              </a:rPr>
              <a:t>F-measure</a:t>
            </a:r>
            <a:endParaRPr lang="en-US" dirty="0">
              <a:solidFill>
                <a:srgbClr val="FF0066"/>
              </a:solidFill>
            </a:endParaRPr>
          </a:p>
          <a:p>
            <a:pPr eaLnBrk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400" dirty="0">
              <a:solidFill>
                <a:srgbClr val="3C6F72"/>
              </a:solidFill>
            </a:endParaRPr>
          </a:p>
          <a:p>
            <a:pPr eaLnBrk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dirty="0">
                <a:solidFill>
                  <a:srgbClr val="3C6F72"/>
                </a:solidFill>
              </a:rPr>
              <a:t>	</a:t>
            </a:r>
          </a:p>
        </p:txBody>
      </p:sp>
      <p:sp>
        <p:nvSpPr>
          <p:cNvPr id="6155" name="Text Box 3"/>
          <p:cNvSpPr txBox="1">
            <a:spLocks noChangeArrowheads="1"/>
          </p:cNvSpPr>
          <p:nvPr/>
        </p:nvSpPr>
        <p:spPr bwMode="auto">
          <a:xfrm>
            <a:off x="773112" y="1112837"/>
            <a:ext cx="8763000" cy="13805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eaLnBrk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Number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actual classes,	 		    </a:t>
            </a:r>
            <a:r>
              <a:rPr lang="en-US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R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Set of classes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Number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 clusters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obtained ,			    </a:t>
            </a:r>
            <a:r>
              <a:rPr lang="en-US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Set of clusters 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 Number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documents in the corpus	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number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 documents belong to class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I, 	     </a:t>
            </a:r>
            <a:r>
              <a:rPr lang="en-US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number of documents belong to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cluster j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i,j</a:t>
            </a:r>
            <a:r>
              <a:rPr lang="en-US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=number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 documents belong to both class I and cluster j</a:t>
            </a:r>
          </a:p>
        </p:txBody>
      </p:sp>
      <p:sp>
        <p:nvSpPr>
          <p:cNvPr id="6156" name="Text Box 9"/>
          <p:cNvSpPr txBox="1">
            <a:spLocks noChangeArrowheads="1"/>
          </p:cNvSpPr>
          <p:nvPr/>
        </p:nvSpPr>
        <p:spPr bwMode="auto">
          <a:xfrm>
            <a:off x="773112" y="5775324"/>
            <a:ext cx="8382000" cy="3499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spcBef>
                <a:spcPts val="875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Let cluster j be the retrieval result of class i then the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f-measure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 class i is as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follow :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7" name="Text Box 11"/>
          <p:cNvSpPr txBox="1">
            <a:spLocks noChangeArrowheads="1"/>
          </p:cNvSpPr>
          <p:nvPr/>
        </p:nvSpPr>
        <p:spPr bwMode="auto">
          <a:xfrm>
            <a:off x="773113" y="6706469"/>
            <a:ext cx="3428999" cy="3499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 eaLnBrk="1">
              <a:lnSpc>
                <a:spcPct val="93000"/>
              </a:lnSpc>
              <a:spcBef>
                <a:spcPts val="1125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F-measure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 all the cluster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3" cstate="print">
            <a:lum bright="-11000" contrast="17000"/>
          </a:blip>
          <a:srcRect/>
          <a:stretch>
            <a:fillRect/>
          </a:stretch>
        </p:blipFill>
        <p:spPr bwMode="auto">
          <a:xfrm>
            <a:off x="5116512" y="2941637"/>
            <a:ext cx="3171824" cy="74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4" cstate="print">
            <a:lum bright="-11000" contrast="17000"/>
          </a:blip>
          <a:srcRect/>
          <a:stretch>
            <a:fillRect/>
          </a:stretch>
        </p:blipFill>
        <p:spPr bwMode="auto">
          <a:xfrm>
            <a:off x="1839912" y="3017837"/>
            <a:ext cx="2281237" cy="67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5" cstate="print">
            <a:lum bright="-11000" contrast="17000"/>
          </a:blip>
          <a:srcRect/>
          <a:stretch>
            <a:fillRect/>
          </a:stretch>
        </p:blipFill>
        <p:spPr bwMode="auto">
          <a:xfrm>
            <a:off x="2830512" y="3779837"/>
            <a:ext cx="2757487" cy="63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6" cstate="print">
            <a:lum bright="-11000" contrast="17000"/>
          </a:blip>
          <a:srcRect/>
          <a:stretch>
            <a:fillRect/>
          </a:stretch>
        </p:blipFill>
        <p:spPr bwMode="auto">
          <a:xfrm>
            <a:off x="2068512" y="4541837"/>
            <a:ext cx="631337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7" cstate="print">
            <a:lum bright="-11000" contrast="17000"/>
          </a:blip>
          <a:srcRect/>
          <a:stretch>
            <a:fillRect/>
          </a:stretch>
        </p:blipFill>
        <p:spPr bwMode="auto">
          <a:xfrm>
            <a:off x="2906712" y="5182451"/>
            <a:ext cx="3776661" cy="578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8" cstate="print">
            <a:lum bright="-11000" contrast="17000"/>
          </a:blip>
          <a:srcRect/>
          <a:stretch>
            <a:fillRect/>
          </a:stretch>
        </p:blipFill>
        <p:spPr bwMode="auto">
          <a:xfrm>
            <a:off x="3668712" y="6142038"/>
            <a:ext cx="2222499" cy="38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9" cstate="print">
            <a:lum bright="-11000" contrast="17000"/>
          </a:blip>
          <a:srcRect/>
          <a:stretch>
            <a:fillRect/>
          </a:stretch>
        </p:blipFill>
        <p:spPr bwMode="auto">
          <a:xfrm>
            <a:off x="4354512" y="6599237"/>
            <a:ext cx="1219200" cy="528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lide Number Placeholder 1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FFB95D56-3F7C-47DD-95FE-A7901E982E30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96912" y="350837"/>
            <a:ext cx="8364537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50400" rIns="0" bIns="0" anchor="b"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 smtClean="0">
                <a:solidFill>
                  <a:srgbClr val="280099"/>
                </a:solidFill>
                <a:latin typeface="Calibri" pitchFamily="32" charset="0"/>
              </a:rPr>
              <a:t>Text Datasets</a:t>
            </a:r>
          </a:p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solidFill>
                  <a:srgbClr val="970323"/>
                </a:solidFill>
                <a:latin typeface="Calibri" pitchFamily="32" charset="0"/>
              </a:rPr>
              <a:t>(freely available)</a:t>
            </a:r>
            <a:endParaRPr lang="en-US" dirty="0">
              <a:solidFill>
                <a:srgbClr val="970323"/>
              </a:solidFill>
              <a:latin typeface="Calibri" pitchFamily="3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5512" y="1171952"/>
            <a:ext cx="83058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20-newsgroups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data is collection of </a:t>
            </a:r>
            <a:r>
              <a:rPr lang="en-I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news articles collected from 20 different    </a:t>
            </a:r>
          </a:p>
          <a:p>
            <a:r>
              <a:rPr lang="en-I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sources. There are about 19,000 documents in the original corpus. We have  </a:t>
            </a:r>
          </a:p>
          <a:p>
            <a:r>
              <a:rPr lang="en-I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developed a data set </a:t>
            </a:r>
            <a:r>
              <a:rPr lang="en-IN" sz="2000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20ns  </a:t>
            </a:r>
            <a:r>
              <a:rPr lang="en-I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by randomly selecting 100 documents from each       </a:t>
            </a:r>
          </a:p>
          <a:p>
            <a:r>
              <a:rPr lang="en-I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category.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IN" sz="2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Reuters-21578 </a:t>
            </a:r>
            <a:r>
              <a:rPr lang="en-I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is a collection of documents that appeared on Reuters   </a:t>
            </a:r>
          </a:p>
          <a:p>
            <a:r>
              <a:rPr lang="en-I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newswire in 1987. The data sets </a:t>
            </a:r>
            <a:r>
              <a:rPr lang="en-IN" sz="2000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rcv1, rcv2, rcv3</a:t>
            </a:r>
            <a:r>
              <a:rPr lang="en-I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IN" sz="2000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rcv4</a:t>
            </a:r>
            <a:r>
              <a:rPr lang="en-I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is the </a:t>
            </a:r>
            <a:r>
              <a:rPr lang="en-IN" sz="2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Modapte</a:t>
            </a:r>
            <a:r>
              <a:rPr lang="en-I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I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version of the Reuters-21578 corpus, each containing 30 categories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Some other well known text data sets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are developed in the lab of Prof.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Karypis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of  University of Minnesota, USA, which is better known as</a:t>
            </a:r>
            <a:r>
              <a:rPr lang="en-US" sz="2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Karypis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Lab (</a:t>
            </a:r>
            <a:r>
              <a:rPr lang="en-US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http://glaros.dtc.umn.edu/gkhome/index.php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ü"/>
            </a:pPr>
            <a:r>
              <a:rPr lang="en-US" sz="2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fbis</a:t>
            </a:r>
            <a:r>
              <a:rPr lang="en-US" sz="2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hitech</a:t>
            </a:r>
            <a:r>
              <a:rPr lang="en-US" sz="2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la, </a:t>
            </a:r>
            <a:r>
              <a:rPr lang="en-US" sz="2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2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are collected from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(Text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REtrieval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Conference,  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http://trec.nist.gov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oh10, oh15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are taken from  OHSUMED, a collection containing the title, abstract etc. of the papers from medical database MEDLINE.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wap</a:t>
            </a:r>
            <a:r>
              <a:rPr lang="en-US" sz="2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collected from the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WebACE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project</a:t>
            </a:r>
          </a:p>
          <a:p>
            <a:pPr marL="288000" lvl="1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_______________________________________________________________</a:t>
            </a:r>
            <a:endParaRPr lang="en-IN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8000" lvl="1"/>
            <a:r>
              <a:rPr lang="en-US" sz="1600" dirty="0" smtClean="0">
                <a:solidFill>
                  <a:schemeClr val="tx1"/>
                </a:solidFill>
                <a:latin typeface="Book Antiqua" pitchFamily="18" charset="0"/>
                <a:cs typeface="Times New Roman" pitchFamily="18" charset="0"/>
              </a:rPr>
              <a:t>				</a:t>
            </a:r>
            <a:r>
              <a:rPr lang="en-US" sz="1600" dirty="0" smtClean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* http://www-users.cs.umn.edu/~han/data/tmdata.tar.gz</a:t>
            </a:r>
          </a:p>
          <a:p>
            <a:pPr marL="288000" lvl="1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FFB95D56-3F7C-47DD-95FE-A7901E982E30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January 08,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696913" y="655637"/>
            <a:ext cx="8364537" cy="533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50400" rIns="0" bIns="0" anchor="b"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dirty="0" smtClean="0">
                <a:solidFill>
                  <a:srgbClr val="280099"/>
                </a:solidFill>
                <a:latin typeface="Calibri" pitchFamily="32" charset="0"/>
              </a:rPr>
              <a:t>Overview of Text Datasets</a:t>
            </a:r>
            <a:endParaRPr lang="en-US" sz="3200" dirty="0">
              <a:solidFill>
                <a:srgbClr val="280099"/>
              </a:solidFill>
              <a:latin typeface="Calibri" pitchFamily="32" charset="0"/>
            </a:endParaRPr>
          </a:p>
        </p:txBody>
      </p:sp>
      <p:pic>
        <p:nvPicPr>
          <p:cNvPr id="188420" name="Picture 4"/>
          <p:cNvPicPr>
            <a:picLocks noChangeAspect="1" noChangeArrowheads="1"/>
          </p:cNvPicPr>
          <p:nvPr/>
        </p:nvPicPr>
        <p:blipFill>
          <a:blip r:embed="rId3" cstate="print">
            <a:lum bright="-19000" contrast="36000"/>
          </a:blip>
          <a:srcRect/>
          <a:stretch>
            <a:fillRect/>
          </a:stretch>
        </p:blipFill>
        <p:spPr bwMode="auto">
          <a:xfrm>
            <a:off x="1535112" y="1341437"/>
            <a:ext cx="6934200" cy="5694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FFB95D56-3F7C-47DD-95FE-A7901E982E30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0" y="579436"/>
            <a:ext cx="9061450" cy="563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50400" rIns="0" bIns="0" anchor="b"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rgbClr val="280099"/>
                </a:solidFill>
                <a:latin typeface="Calibri" pitchFamily="32" charset="0"/>
              </a:rPr>
              <a:t>Experimental Evaluation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3112" y="6294437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NC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Number of clusters;  </a:t>
            </a:r>
            <a:r>
              <a:rPr lang="en-US" sz="1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NSC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No. of singleton clusters; </a:t>
            </a:r>
            <a:r>
              <a:rPr lang="en-US" sz="1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BKM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Bisecting </a:t>
            </a:r>
            <a:r>
              <a:rPr lang="en-US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-means, </a:t>
            </a:r>
            <a:r>
              <a:rPr lang="en-US" sz="1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KM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-means</a:t>
            </a:r>
          </a:p>
          <a:p>
            <a:r>
              <a:rPr lang="en-US" sz="1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SLHC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Single-link hierarchical clustering;  </a:t>
            </a:r>
            <a:r>
              <a:rPr lang="en-US" sz="1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ALHC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Average-link hierarchical clustering; </a:t>
            </a:r>
            <a:r>
              <a:rPr lang="en-US" sz="1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KNN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nearest</a:t>
            </a:r>
          </a:p>
          <a:p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neighbor   clustering; </a:t>
            </a:r>
            <a:r>
              <a:rPr lang="en-US" sz="1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SC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Spectral clustering; </a:t>
            </a:r>
            <a:r>
              <a:rPr lang="en-US" sz="16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SCK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Spectral clustering with kernel;</a:t>
            </a:r>
            <a:endParaRPr lang="en-IN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IN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FFB95D56-3F7C-47DD-95FE-A7901E982E30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298575"/>
            <a:ext cx="885825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545512" y="2713037"/>
            <a:ext cx="648000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0.558</a:t>
            </a:r>
            <a:endParaRPr lang="en-IN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45512" y="2420837"/>
            <a:ext cx="648000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0.542</a:t>
            </a:r>
            <a:endParaRPr lang="en-IN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45512" y="2990237"/>
            <a:ext cx="648000" cy="180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0.553</a:t>
            </a:r>
            <a:endParaRPr lang="en-IN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45512" y="3792437"/>
            <a:ext cx="648000" cy="216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0.193</a:t>
            </a:r>
            <a:endParaRPr lang="en-IN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45512" y="4057037"/>
            <a:ext cx="648000" cy="180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0.522</a:t>
            </a:r>
            <a:endParaRPr lang="en-IN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45512" y="4313237"/>
            <a:ext cx="648000" cy="180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0.551</a:t>
            </a:r>
            <a:endParaRPr lang="en-IN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45512" y="4590437"/>
            <a:ext cx="648000" cy="1800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0.578</a:t>
            </a:r>
            <a:endParaRPr lang="en-IN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545512" y="4880837"/>
            <a:ext cx="648000" cy="1944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0.590</a:t>
            </a:r>
            <a:endParaRPr lang="en-IN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21112" y="5151437"/>
            <a:ext cx="576000" cy="1944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0.65</a:t>
            </a:r>
            <a:endParaRPr lang="en-IN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45512" y="5414237"/>
            <a:ext cx="648000" cy="1944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0.617</a:t>
            </a:r>
            <a:endParaRPr lang="en-IN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45512" y="5684837"/>
            <a:ext cx="648000" cy="1944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0.695</a:t>
            </a:r>
            <a:endParaRPr lang="en-IN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45512" y="5947637"/>
            <a:ext cx="648000" cy="1944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0.427</a:t>
            </a:r>
            <a:endParaRPr lang="en-IN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68512" y="2975837"/>
            <a:ext cx="648000" cy="1944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0.553</a:t>
            </a:r>
            <a:endParaRPr lang="en-IN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21112" y="2179637"/>
            <a:ext cx="576000" cy="1944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0.43</a:t>
            </a:r>
            <a:endParaRPr lang="en-IN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07312" y="3246437"/>
            <a:ext cx="540000" cy="1944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0.52</a:t>
            </a:r>
            <a:endParaRPr lang="en-IN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07312" y="3509237"/>
            <a:ext cx="540000" cy="1944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0.51</a:t>
            </a:r>
            <a:endParaRPr lang="en-IN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98462" y="579436"/>
            <a:ext cx="9061450" cy="563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50400" rIns="0" bIns="0" anchor="b"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>
                <a:solidFill>
                  <a:srgbClr val="280099"/>
                </a:solidFill>
                <a:latin typeface="Calibri" pitchFamily="32" charset="0"/>
              </a:rPr>
              <a:t>Experimental </a:t>
            </a:r>
            <a:r>
              <a:rPr lang="en-US" sz="4000" dirty="0" smtClean="0">
                <a:solidFill>
                  <a:srgbClr val="280099"/>
                </a:solidFill>
                <a:latin typeface="Calibri" pitchFamily="32" charset="0"/>
              </a:rPr>
              <a:t>Evaluation cont.</a:t>
            </a:r>
            <a:endParaRPr lang="en-US" sz="4000" dirty="0">
              <a:solidFill>
                <a:srgbClr val="280099"/>
              </a:solidFill>
              <a:latin typeface="Calibri" pitchFamily="3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FFB95D56-3F7C-47DD-95FE-A7901E982E30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  <p:pic>
        <p:nvPicPr>
          <p:cNvPr id="177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537" y="1493837"/>
            <a:ext cx="8639175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393112" y="2941637"/>
            <a:ext cx="648000" cy="1944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0.298</a:t>
            </a:r>
            <a:endParaRPr lang="en-IN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93112" y="3204437"/>
            <a:ext cx="648000" cy="1944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0.366</a:t>
            </a:r>
            <a:endParaRPr lang="en-IN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93112" y="3737837"/>
            <a:ext cx="648000" cy="1944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0.370</a:t>
            </a:r>
            <a:endParaRPr lang="en-IN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93112" y="4008437"/>
            <a:ext cx="648000" cy="1944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0.185</a:t>
            </a:r>
            <a:endParaRPr lang="en-IN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93112" y="4271237"/>
            <a:ext cx="648000" cy="1944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0.476</a:t>
            </a:r>
            <a:endParaRPr lang="en-IN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93112" y="4541837"/>
            <a:ext cx="648000" cy="1944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0.466</a:t>
            </a:r>
            <a:endParaRPr lang="en-IN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93112" y="5075237"/>
            <a:ext cx="648000" cy="1944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0.416</a:t>
            </a:r>
            <a:endParaRPr lang="en-IN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93112" y="4804637"/>
            <a:ext cx="648000" cy="1944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0.415</a:t>
            </a:r>
            <a:endParaRPr lang="en-IN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93112" y="5566637"/>
            <a:ext cx="648000" cy="1944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0.577</a:t>
            </a:r>
            <a:endParaRPr lang="en-IN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93112" y="5837237"/>
            <a:ext cx="648000" cy="1944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0.609</a:t>
            </a:r>
            <a:endParaRPr lang="en-IN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93112" y="6100037"/>
            <a:ext cx="648000" cy="1944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0.456</a:t>
            </a:r>
            <a:endParaRPr lang="en-IN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68912" y="5303837"/>
            <a:ext cx="576000" cy="1944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0.47</a:t>
            </a:r>
            <a:endParaRPr lang="en-IN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88512" y="2408237"/>
            <a:ext cx="576000" cy="1944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0.40</a:t>
            </a:r>
            <a:endParaRPr lang="en-IN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30712" y="2671037"/>
            <a:ext cx="576000" cy="1944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0.52</a:t>
            </a:r>
            <a:endParaRPr lang="en-IN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54912" y="3475037"/>
            <a:ext cx="576000" cy="19440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0.41</a:t>
            </a:r>
            <a:endParaRPr lang="en-IN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474662" y="701674"/>
            <a:ext cx="9061450" cy="563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50400" rIns="0" bIns="0" anchor="b"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dirty="0" smtClean="0">
                <a:solidFill>
                  <a:srgbClr val="280099"/>
                </a:solidFill>
                <a:latin typeface="Calibri" pitchFamily="32" charset="0"/>
              </a:rPr>
              <a:t>Computational Time</a:t>
            </a:r>
            <a:endParaRPr lang="en-US" sz="4000" dirty="0">
              <a:solidFill>
                <a:srgbClr val="280099"/>
              </a:solidFill>
              <a:latin typeface="Calibri" pitchFamily="32" charset="0"/>
            </a:endParaRPr>
          </a:p>
        </p:txBody>
      </p:sp>
      <p:pic>
        <p:nvPicPr>
          <p:cNvPr id="191490" name="Picture 2"/>
          <p:cNvPicPr>
            <a:picLocks noChangeAspect="1" noChangeArrowheads="1"/>
          </p:cNvPicPr>
          <p:nvPr/>
        </p:nvPicPr>
        <p:blipFill>
          <a:blip r:embed="rId2" cstate="print">
            <a:lum bright="-19000" contrast="36000"/>
          </a:blip>
          <a:srcRect/>
          <a:stretch>
            <a:fillRect/>
          </a:stretch>
        </p:blipFill>
        <p:spPr bwMode="auto">
          <a:xfrm>
            <a:off x="687387" y="1636713"/>
            <a:ext cx="8772525" cy="503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FFB95D56-3F7C-47DD-95FE-A7901E982E30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0" y="579436"/>
            <a:ext cx="9061450" cy="563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50400" rIns="0" bIns="0" anchor="b"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 smtClean="0">
                <a:solidFill>
                  <a:srgbClr val="280099"/>
                </a:solidFill>
                <a:latin typeface="Calibri" pitchFamily="32" charset="0"/>
              </a:rPr>
              <a:t>Discussions</a:t>
            </a:r>
            <a:endParaRPr lang="en-US" sz="4400" dirty="0">
              <a:solidFill>
                <a:srgbClr val="280099"/>
              </a:solidFill>
              <a:latin typeface="Calibri" pitchFamily="3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1712" y="1417637"/>
            <a:ext cx="8305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Methods are heuristic in nature. Theory needs to be developed.</a:t>
            </a:r>
          </a:p>
          <a:p>
            <a:pPr>
              <a:buFont typeface="Wingdings" pitchFamily="2" charset="2"/>
              <a:buChar char="ü"/>
            </a:pPr>
            <a:endPara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Usual clustering algorithms are not always applicable since the no. 	of  dimensions is large and the data is sparse.</a:t>
            </a:r>
          </a:p>
          <a:p>
            <a:pPr>
              <a:buFont typeface="Wingdings" pitchFamily="2" charset="2"/>
              <a:buChar char="ü"/>
            </a:pPr>
            <a:endPara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Many other clustering methods like spectral clustering, non 	negative  matrix factorization are also available.</a:t>
            </a:r>
          </a:p>
          <a:p>
            <a:pPr>
              <a:buFont typeface="Wingdings" pitchFamily="2" charset="2"/>
              <a:buChar char="ü"/>
            </a:pPr>
            <a:endPara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Bi clustering methods are also present in the literature.</a:t>
            </a:r>
          </a:p>
          <a:p>
            <a:pPr>
              <a:buFont typeface="Wingdings" pitchFamily="2" charset="2"/>
              <a:buChar char="ü"/>
            </a:pPr>
            <a:endPara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Dimensionality reduction techniques will help in better clustering. </a:t>
            </a:r>
          </a:p>
          <a:p>
            <a:pPr>
              <a:buFont typeface="Wingdings" pitchFamily="2" charset="2"/>
              <a:buChar char="ü"/>
            </a:pPr>
            <a:endPara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The literature on dimensionality reduction techniques is mostly 	limited to feature ranking.</a:t>
            </a:r>
          </a:p>
          <a:p>
            <a:pPr>
              <a:buFont typeface="Wingdings" pitchFamily="2" charset="2"/>
              <a:buChar char="ü"/>
            </a:pPr>
            <a:endParaRPr lang="en-US" sz="2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Cosine similarity measure !!!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FFB95D56-3F7C-47DD-95FE-A7901E982E30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773112" y="1798637"/>
            <a:ext cx="8458200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9725" indent="-339725">
              <a:lnSpc>
                <a:spcPct val="93000"/>
              </a:lnSpc>
              <a:spcBef>
                <a:spcPts val="625"/>
              </a:spcBef>
              <a:spcAft>
                <a:spcPts val="1425"/>
              </a:spcAft>
              <a:buClr>
                <a:srgbClr val="006666"/>
              </a:buClr>
              <a:buSzPct val="70000"/>
              <a:buFont typeface="Wingdings" pitchFamily="2" charset="2"/>
              <a:buChar char="q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Clustering in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context of  text documents: </a:t>
            </a:r>
          </a:p>
          <a:p>
            <a:pPr marL="339725" indent="-339725">
              <a:lnSpc>
                <a:spcPct val="93000"/>
              </a:lnSpc>
              <a:spcBef>
                <a:spcPts val="625"/>
              </a:spcBef>
              <a:spcAft>
                <a:spcPts val="1425"/>
              </a:spcAft>
              <a:buClr>
                <a:srgbClr val="006666"/>
              </a:buClr>
              <a:buSzPct val="70000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	organizing documents into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groups, so that different groups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correspond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 different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categories.</a:t>
            </a:r>
          </a:p>
          <a:p>
            <a:pPr marL="339725" indent="-339725">
              <a:lnSpc>
                <a:spcPct val="93000"/>
              </a:lnSpc>
              <a:spcBef>
                <a:spcPts val="625"/>
              </a:spcBef>
              <a:spcAft>
                <a:spcPts val="1425"/>
              </a:spcAft>
              <a:buClr>
                <a:srgbClr val="006666"/>
              </a:buClr>
              <a:buSzPct val="70000"/>
              <a:buFont typeface="Wingdings" pitchFamily="2" charset="2"/>
              <a:buChar char="q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9725" indent="-339725">
              <a:lnSpc>
                <a:spcPct val="93000"/>
              </a:lnSpc>
              <a:spcBef>
                <a:spcPts val="625"/>
              </a:spcBef>
              <a:spcAft>
                <a:spcPts val="1425"/>
              </a:spcAft>
              <a:buClr>
                <a:srgbClr val="006666"/>
              </a:buClr>
              <a:buSzPct val="70000"/>
              <a:buFont typeface="Wingdings" pitchFamily="2" charset="2"/>
              <a:buChar char="q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Text clustering is better known as 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Document Clustering</a:t>
            </a:r>
          </a:p>
          <a:p>
            <a:pPr marL="339725" indent="-339725">
              <a:lnSpc>
                <a:spcPct val="93000"/>
              </a:lnSpc>
              <a:spcBef>
                <a:spcPts val="625"/>
              </a:spcBef>
              <a:spcAft>
                <a:spcPts val="1425"/>
              </a:spcAft>
              <a:buClr>
                <a:srgbClr val="006666"/>
              </a:buClr>
              <a:buSzPct val="70000"/>
              <a:buFont typeface="Wingdings" pitchFamily="2" charset="2"/>
              <a:buChar char="q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9725" indent="-339725">
              <a:lnSpc>
                <a:spcPct val="93000"/>
              </a:lnSpc>
              <a:spcBef>
                <a:spcPts val="625"/>
              </a:spcBef>
              <a:spcAft>
                <a:spcPts val="1425"/>
              </a:spcAft>
              <a:buClr>
                <a:srgbClr val="006666"/>
              </a:buClr>
              <a:buSzPct val="70000"/>
              <a:buFont typeface="Wingdings" pitchFamily="2" charset="2"/>
              <a:buChar char="q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Example:								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Fruit</a:t>
            </a:r>
            <a:b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					Apple  				Multinational Company</a:t>
            </a:r>
            <a:b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							Newspaper (Hongkong)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Line 5"/>
          <p:cNvSpPr>
            <a:spLocks noChangeShapeType="1"/>
          </p:cNvSpPr>
          <p:nvPr/>
        </p:nvSpPr>
        <p:spPr bwMode="auto">
          <a:xfrm flipV="1">
            <a:off x="4583112" y="5380037"/>
            <a:ext cx="1066800" cy="21431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 dirty="0"/>
          </a:p>
        </p:txBody>
      </p:sp>
      <p:sp>
        <p:nvSpPr>
          <p:cNvPr id="12293" name="Line 6"/>
          <p:cNvSpPr>
            <a:spLocks noChangeShapeType="1"/>
          </p:cNvSpPr>
          <p:nvPr/>
        </p:nvSpPr>
        <p:spPr bwMode="auto">
          <a:xfrm flipV="1">
            <a:off x="4583112" y="5684837"/>
            <a:ext cx="1066800" cy="1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 dirty="0"/>
          </a:p>
        </p:txBody>
      </p:sp>
      <p:sp>
        <p:nvSpPr>
          <p:cNvPr id="12294" name="Line 7"/>
          <p:cNvSpPr>
            <a:spLocks noChangeShapeType="1"/>
          </p:cNvSpPr>
          <p:nvPr/>
        </p:nvSpPr>
        <p:spPr bwMode="auto">
          <a:xfrm>
            <a:off x="4583112" y="5761037"/>
            <a:ext cx="1066800" cy="228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IN" dirty="0"/>
          </a:p>
        </p:txBody>
      </p: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392112" y="884237"/>
            <a:ext cx="9066213" cy="608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50400" rIns="0" bIns="0" anchor="b"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 smtClean="0">
                <a:solidFill>
                  <a:srgbClr val="280099"/>
                </a:solidFill>
                <a:latin typeface="Calibri" pitchFamily="32" charset="0"/>
              </a:rPr>
              <a:t>Text Clustering</a:t>
            </a:r>
            <a:endParaRPr lang="en-US" sz="4400" dirty="0">
              <a:solidFill>
                <a:srgbClr val="280099"/>
              </a:solidFill>
              <a:latin typeface="Calibri" pitchFamily="32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FFB95D56-3F7C-47DD-95FE-A7901E982E3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January 08, 2014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1"/>
          <p:cNvGrpSpPr>
            <a:grpSpLocks/>
          </p:cNvGrpSpPr>
          <p:nvPr/>
        </p:nvGrpSpPr>
        <p:grpSpPr bwMode="auto">
          <a:xfrm>
            <a:off x="315912" y="350837"/>
            <a:ext cx="9525001" cy="914858"/>
            <a:chOff x="50" y="-27"/>
            <a:chExt cx="6000" cy="728"/>
          </a:xfrm>
        </p:grpSpPr>
        <p:pic>
          <p:nvPicPr>
            <p:cNvPr id="3584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" y="33"/>
              <a:ext cx="5979" cy="66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5847" name="Text Box 3"/>
            <p:cNvSpPr txBox="1">
              <a:spLocks noChangeArrowheads="1"/>
            </p:cNvSpPr>
            <p:nvPr/>
          </p:nvSpPr>
          <p:spPr bwMode="auto">
            <a:xfrm>
              <a:off x="50" y="-27"/>
              <a:ext cx="5979" cy="66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96912" y="1265238"/>
            <a:ext cx="8763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R. C. </a:t>
            </a:r>
            <a:r>
              <a:rPr lang="en-IN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Dubes</a:t>
            </a:r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A. K. Jain. Algorithms for Clustering Data. Prentice Hall, 1988.  </a:t>
            </a:r>
          </a:p>
          <a:p>
            <a:pPr>
              <a:buFont typeface="Wingdings" pitchFamily="2" charset="2"/>
              <a:buChar char="q"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R. </a:t>
            </a:r>
            <a:r>
              <a:rPr lang="en-IN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Duda</a:t>
            </a:r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P. Hart. Pattern Classification and Scene Analysis. J. Wiley and Sons, 1973.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fr-FR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P. </a:t>
            </a:r>
            <a:r>
              <a:rPr lang="en-IN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Berkhin</a:t>
            </a:r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Survey of clustering data mining techniques. Grouping  Multidimensional </a:t>
            </a:r>
          </a:p>
          <a:p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Data, pages 25–71, 2006.</a:t>
            </a:r>
          </a:p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I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M. Steinbach, G. </a:t>
            </a:r>
            <a:r>
              <a:rPr lang="en-IN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Karypis</a:t>
            </a:r>
            <a:r>
              <a:rPr lang="en-I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and V. Kumar. A comparison of document clustering  </a:t>
            </a:r>
          </a:p>
          <a:p>
            <a:r>
              <a:rPr lang="en-I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techniques. In Text Mining Workshop, KDD 2000.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en-IN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D. R. Cutting, D. R. </a:t>
            </a:r>
            <a:r>
              <a:rPr lang="en-IN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Karger</a:t>
            </a:r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J. O. Pedersen, and J.W. </a:t>
            </a:r>
            <a:r>
              <a:rPr lang="en-IN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Tukey</a:t>
            </a:r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Scatter/gather: A    </a:t>
            </a:r>
          </a:p>
          <a:p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cluster-based approach to browsing large document collections. In International  </a:t>
            </a:r>
          </a:p>
          <a:p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Conference on Research and Development in </a:t>
            </a:r>
            <a:r>
              <a:rPr lang="en-IN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Infor</a:t>
            </a:r>
            <a:r>
              <a:rPr lang="fr-FR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mation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Retrieval</a:t>
            </a:r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SIGIR’93,    </a:t>
            </a:r>
          </a:p>
          <a:p>
            <a:r>
              <a:rPr lang="fr-F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pages 126–135, 1993.</a:t>
            </a:r>
          </a:p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I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T. </a:t>
            </a:r>
            <a:r>
              <a:rPr lang="en-IN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Basu</a:t>
            </a:r>
            <a:r>
              <a:rPr lang="en-I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and C.A. Murthy.  Cues: A new hierarchical approach for document clustering. </a:t>
            </a:r>
          </a:p>
          <a:p>
            <a:r>
              <a:rPr lang="en-I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Journal of Pattern Recognition Research, 8(1):66–84, 2013.</a:t>
            </a:r>
          </a:p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IN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Strehl</a:t>
            </a:r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and J. </a:t>
            </a:r>
            <a:r>
              <a:rPr lang="en-IN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Ghosh</a:t>
            </a:r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Cluster ensembles - a knowledge reuse framework for  </a:t>
            </a:r>
          </a:p>
          <a:p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combining multiple partitions. The Journal of Machine Learning Research, 3:583–617,   </a:t>
            </a:r>
          </a:p>
          <a:p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2003.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IN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FFB95D56-3F7C-47DD-95FE-A7901E982E30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"/>
          <p:cNvSpPr txBox="1">
            <a:spLocks noChangeArrowheads="1"/>
          </p:cNvSpPr>
          <p:nvPr/>
        </p:nvSpPr>
        <p:spPr bwMode="auto">
          <a:xfrm>
            <a:off x="1535113" y="3082925"/>
            <a:ext cx="6858000" cy="785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1">
              <a:lnSpc>
                <a:spcPct val="93000"/>
              </a:lnSpc>
              <a:spcBef>
                <a:spcPts val="3063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900" dirty="0">
                <a:solidFill>
                  <a:srgbClr val="0066CC"/>
                </a:solidFill>
              </a:rPr>
              <a:t>Thank You 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FFB95D56-3F7C-47DD-95FE-A7901E982E30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592138" y="304800"/>
            <a:ext cx="8867775" cy="884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50400" rIns="0" bIns="0" anchor="b"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>
                <a:solidFill>
                  <a:srgbClr val="280099"/>
                </a:solidFill>
                <a:latin typeface="Calibri" pitchFamily="32" charset="0"/>
              </a:rPr>
              <a:t>Basic Idea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849312" y="1265237"/>
            <a:ext cx="8888413" cy="579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93000"/>
              </a:lnSpc>
              <a:spcBef>
                <a:spcPts val="613"/>
              </a:spcBef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  <a:tab pos="9599613" algn="l"/>
                <a:tab pos="10056813" algn="l"/>
                <a:tab pos="10514013" algn="l"/>
              </a:tabLst>
            </a:pPr>
            <a:r>
              <a:rPr lang="en-US" sz="2400" dirty="0">
                <a:solidFill>
                  <a:srgbClr val="0066CC"/>
                </a:solidFill>
              </a:rPr>
              <a:t>	Task 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</a:p>
          <a:p>
            <a:pPr marL="731838" lvl="1" indent="-274638">
              <a:lnSpc>
                <a:spcPct val="93000"/>
              </a:lnSpc>
              <a:spcBef>
                <a:spcPts val="613"/>
              </a:spcBef>
              <a:buFont typeface="Times New Roman" pitchFamily="18" charset="0"/>
              <a:buChar char="•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  <a:tab pos="9599613" algn="l"/>
                <a:tab pos="10056813" algn="l"/>
                <a:tab pos="1051401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Evolve measures of similarity to cluster a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set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of documents </a:t>
            </a:r>
          </a:p>
          <a:p>
            <a:pPr marL="731838" lvl="1" indent="-274638">
              <a:lnSpc>
                <a:spcPct val="93000"/>
              </a:lnSpc>
              <a:spcBef>
                <a:spcPts val="613"/>
              </a:spcBef>
              <a:buFont typeface="Times New Roman" pitchFamily="18" charset="0"/>
              <a:buChar char="•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  <a:tab pos="9599613" algn="l"/>
                <a:tab pos="10056813" algn="l"/>
                <a:tab pos="1051401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The intra cluster similarity must be larger than  the inter cluster similarity </a:t>
            </a:r>
          </a:p>
          <a:p>
            <a:pPr marL="731838" lvl="1" indent="-274638">
              <a:lnSpc>
                <a:spcPct val="93000"/>
              </a:lnSpc>
              <a:spcBef>
                <a:spcPts val="613"/>
              </a:spcBef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  <a:tab pos="9599613" algn="l"/>
                <a:tab pos="10056813" algn="l"/>
                <a:tab pos="10514013" algn="l"/>
              </a:tabLs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3000"/>
              </a:lnSpc>
              <a:spcBef>
                <a:spcPts val="613"/>
              </a:spcBef>
              <a:buClrTx/>
              <a:buSzTx/>
              <a:buFontTx/>
              <a:buNone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  <a:tab pos="9599613" algn="l"/>
                <a:tab pos="10056813" algn="l"/>
                <a:tab pos="10514013" algn="l"/>
              </a:tabLst>
            </a:pPr>
            <a:r>
              <a:rPr lang="en-US" sz="2400" dirty="0">
                <a:solidFill>
                  <a:srgbClr val="0066CC"/>
                </a:solidFill>
              </a:rPr>
              <a:t>	Similarity </a:t>
            </a:r>
          </a:p>
          <a:p>
            <a:pPr marL="731838" lvl="1" indent="-274638">
              <a:lnSpc>
                <a:spcPct val="93000"/>
              </a:lnSpc>
              <a:spcBef>
                <a:spcPts val="613"/>
              </a:spcBef>
              <a:buFont typeface="Times New Roman" pitchFamily="18" charset="0"/>
              <a:buChar char="•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  <a:tab pos="9599613" algn="l"/>
                <a:tab pos="10056813" algn="l"/>
                <a:tab pos="1051401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Represent documents by TF- IDF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scheme (the conventional one)</a:t>
            </a: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731838" lvl="1" indent="-274638">
              <a:lnSpc>
                <a:spcPct val="93000"/>
              </a:lnSpc>
              <a:spcBef>
                <a:spcPts val="613"/>
              </a:spcBef>
              <a:buFont typeface="Times New Roman" pitchFamily="18" charset="0"/>
              <a:buChar char="•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  <a:tab pos="9599613" algn="l"/>
                <a:tab pos="10056813" algn="l"/>
                <a:tab pos="1051401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Cosine of angle between document vectors</a:t>
            </a:r>
          </a:p>
          <a:p>
            <a:pPr marL="731838" lvl="1" indent="-274638">
              <a:lnSpc>
                <a:spcPct val="93000"/>
              </a:lnSpc>
              <a:spcBef>
                <a:spcPts val="613"/>
              </a:spcBef>
              <a:buFont typeface="Tahoma" pitchFamily="34" charset="0"/>
              <a:buNone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  <a:tab pos="9599613" algn="l"/>
                <a:tab pos="10056813" algn="l"/>
                <a:tab pos="10514013" algn="l"/>
              </a:tabLst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lnSpc>
                <a:spcPct val="93000"/>
              </a:lnSpc>
              <a:spcBef>
                <a:spcPts val="613"/>
              </a:spcBef>
              <a:buClrTx/>
              <a:buSzTx/>
              <a:buFontTx/>
              <a:buNone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  <a:tab pos="9599613" algn="l"/>
                <a:tab pos="10056813" algn="l"/>
                <a:tab pos="10514013" algn="l"/>
              </a:tabLst>
            </a:pPr>
            <a:r>
              <a:rPr lang="en-US" sz="2400" dirty="0">
                <a:solidFill>
                  <a:srgbClr val="0066CC"/>
                </a:solidFill>
              </a:rPr>
              <a:t>	Issues</a:t>
            </a:r>
          </a:p>
          <a:p>
            <a:pPr marL="731838" lvl="1" indent="-274638">
              <a:lnSpc>
                <a:spcPct val="93000"/>
              </a:lnSpc>
              <a:spcBef>
                <a:spcPts val="613"/>
              </a:spcBef>
              <a:buFont typeface="Times New Roman" pitchFamily="18" charset="0"/>
              <a:buChar char="•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  <a:tab pos="9599613" algn="l"/>
                <a:tab pos="10056813" algn="l"/>
                <a:tab pos="10514013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Large number of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dimensions (i.e., terms)</a:t>
            </a: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731838" lvl="1" indent="-274638">
              <a:lnSpc>
                <a:spcPct val="93000"/>
              </a:lnSpc>
              <a:spcBef>
                <a:spcPts val="613"/>
              </a:spcBef>
              <a:buFont typeface="Times New Roman" pitchFamily="18" charset="0"/>
              <a:buChar char="•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  <a:tab pos="9599613" algn="l"/>
                <a:tab pos="10056813" algn="l"/>
                <a:tab pos="1051401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Data Matrix is Sparse</a:t>
            </a:r>
          </a:p>
          <a:p>
            <a:pPr marL="731838" lvl="1" indent="-274638">
              <a:lnSpc>
                <a:spcPct val="93000"/>
              </a:lnSpc>
              <a:spcBef>
                <a:spcPts val="613"/>
              </a:spcBef>
              <a:buFont typeface="Times New Roman" pitchFamily="18" charset="0"/>
              <a:buChar char="•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  <a:tab pos="9599613" algn="l"/>
                <a:tab pos="10056813" algn="l"/>
                <a:tab pos="1051401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Noisy data (Preprocessing needed, e.g.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stopword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removal, feature selection)</a:t>
            </a: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FFB95D56-3F7C-47DD-95FE-A7901E982E3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392112" y="622299"/>
            <a:ext cx="9063038" cy="795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50400" rIns="0" bIns="0" anchor="b"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dirty="0">
                <a:solidFill>
                  <a:srgbClr val="280099"/>
                </a:solidFill>
                <a:latin typeface="Calibri" pitchFamily="32" charset="0"/>
              </a:rPr>
              <a:t>Document Vectors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1712" y="2103437"/>
            <a:ext cx="82296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Documents are represented as </a:t>
            </a:r>
            <a:r>
              <a:rPr lang="en-US" sz="2400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bags of words</a:t>
            </a:r>
          </a:p>
          <a:p>
            <a:pPr lvl="1">
              <a:buFont typeface="Wingdings" pitchFamily="2" charset="2"/>
              <a:buChar char="Ø"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Represented as vectors</a:t>
            </a:r>
          </a:p>
          <a:p>
            <a:pPr lvl="1"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00050" lvl="2" indent="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There will be a vector corresponding to each document</a:t>
            </a:r>
          </a:p>
          <a:p>
            <a:pPr marL="400050" lvl="2" indent="0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00050" lvl="2" indent="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Each </a:t>
            </a:r>
            <a:r>
              <a:rPr lang="en-US" sz="2400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unique term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is the component of a document vector</a:t>
            </a:r>
          </a:p>
          <a:p>
            <a:pPr marL="400050" lvl="2" indent="0">
              <a:buFont typeface="Wingdings" pitchFamily="2" charset="2"/>
              <a:buChar char="Ø"/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0050" lvl="2" indent="0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Data matrix is </a:t>
            </a:r>
            <a:r>
              <a:rPr lang="en-US" sz="2400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sparse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as most of the terms do not exist in  </a:t>
            </a:r>
          </a:p>
          <a:p>
            <a:pPr marL="400050" lvl="2" indent="0"/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every document.</a:t>
            </a:r>
          </a:p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FFB95D56-3F7C-47DD-95FE-A7901E982E3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473075" y="280988"/>
            <a:ext cx="9063038" cy="862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50400" rIns="0" bIns="0" anchor="b"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solidFill>
                  <a:srgbClr val="280099"/>
                </a:solidFill>
                <a:latin typeface="Calibri" pitchFamily="32" charset="0"/>
              </a:rPr>
              <a:t>Document Representation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925512" y="1341437"/>
            <a:ext cx="8610600" cy="5151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360" tIns="44280" rIns="90360" bIns="44280"/>
          <a:lstStyle/>
          <a:p>
            <a:pPr marL="338138" indent="-338138" eaLnBrk="1">
              <a:lnSpc>
                <a:spcPct val="93000"/>
              </a:lnSpc>
              <a:spcBef>
                <a:spcPts val="613"/>
              </a:spcBef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endParaRPr lang="en-US" sz="2400" dirty="0">
              <a:solidFill>
                <a:srgbClr val="000000"/>
              </a:solidFill>
            </a:endParaRPr>
          </a:p>
          <a:p>
            <a:pPr marL="338138" indent="-338138" eaLnBrk="1">
              <a:lnSpc>
                <a:spcPct val="93000"/>
              </a:lnSpc>
              <a:spcBef>
                <a:spcPts val="613"/>
              </a:spcBef>
              <a:buFont typeface="Times New Roman" pitchFamily="18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Boolean (term present /absent)</a:t>
            </a:r>
          </a:p>
          <a:p>
            <a:pPr marL="338138" indent="-338138" eaLnBrk="1">
              <a:lnSpc>
                <a:spcPct val="93000"/>
              </a:lnSpc>
              <a:spcBef>
                <a:spcPts val="613"/>
              </a:spcBef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8138" indent="-338138" eaLnBrk="1">
              <a:lnSpc>
                <a:spcPct val="93000"/>
              </a:lnSpc>
              <a:spcBef>
                <a:spcPts val="613"/>
              </a:spcBef>
              <a:buFont typeface="Times New Roman" pitchFamily="18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tf</a:t>
            </a:r>
            <a:r>
              <a:rPr lang="en-US" sz="24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term frequency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No. of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times a term occurs in document. </a:t>
            </a:r>
          </a:p>
          <a:p>
            <a:pPr marL="338138" indent="-338138" eaLnBrk="1">
              <a:lnSpc>
                <a:spcPct val="93000"/>
              </a:lnSpc>
              <a:spcBef>
                <a:spcPts val="613"/>
              </a:spcBef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38188" lvl="1" indent="-280988" eaLnBrk="1">
              <a:lnSpc>
                <a:spcPct val="93000"/>
              </a:lnSpc>
              <a:spcBef>
                <a:spcPts val="613"/>
              </a:spcBef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The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more times a term 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occurs in document 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the more likely it is that 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 relevant to the document.</a:t>
            </a:r>
          </a:p>
          <a:p>
            <a:pPr marL="338138" indent="-338138" eaLnBrk="1">
              <a:lnSpc>
                <a:spcPct val="93000"/>
              </a:lnSpc>
              <a:spcBef>
                <a:spcPts val="613"/>
              </a:spcBef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38138" indent="-338138" eaLnBrk="1">
              <a:lnSpc>
                <a:spcPct val="93000"/>
              </a:lnSpc>
              <a:spcBef>
                <a:spcPts val="613"/>
              </a:spcBef>
              <a:buFont typeface="Times New Roman" pitchFamily="18" charset="0"/>
              <a:buChar char="•"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df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24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document </a:t>
            </a:r>
            <a:r>
              <a:rPr 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frequency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No. of documents in which the spec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ific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term occurs.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738188" lvl="1" indent="-280988" eaLnBrk="1">
              <a:lnSpc>
                <a:spcPct val="93000"/>
              </a:lnSpc>
              <a:spcBef>
                <a:spcPts val="613"/>
              </a:spcBef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endParaRPr lang="en-US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38188" lvl="1" indent="-280988" eaLnBrk="1">
              <a:lnSpc>
                <a:spcPct val="93000"/>
              </a:lnSpc>
              <a:spcBef>
                <a:spcPts val="613"/>
              </a:spcBef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The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more a term 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occurs throughout all documents, the more poorly </a:t>
            </a:r>
            <a:r>
              <a:rPr lang="en-US" sz="2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discriminates between documents</a:t>
            </a:r>
          </a:p>
          <a:p>
            <a:pPr marL="338138" indent="-338138" eaLnBrk="1">
              <a:lnSpc>
                <a:spcPct val="93000"/>
              </a:lnSpc>
              <a:spcBef>
                <a:spcPts val="613"/>
              </a:spcBef>
              <a:buClrTx/>
              <a:buSzTx/>
              <a:buFontTx/>
              <a:buNone/>
              <a:tabLst>
                <a:tab pos="338138" algn="l"/>
                <a:tab pos="795338" algn="l"/>
                <a:tab pos="1252538" algn="l"/>
                <a:tab pos="1709738" algn="l"/>
                <a:tab pos="2166938" algn="l"/>
                <a:tab pos="2624138" algn="l"/>
                <a:tab pos="3081338" algn="l"/>
                <a:tab pos="3538538" algn="l"/>
                <a:tab pos="3995738" algn="l"/>
                <a:tab pos="4452938" algn="l"/>
                <a:tab pos="4910138" algn="l"/>
                <a:tab pos="5367338" algn="l"/>
                <a:tab pos="5824538" algn="l"/>
                <a:tab pos="6281738" algn="l"/>
                <a:tab pos="6738938" algn="l"/>
                <a:tab pos="7196138" algn="l"/>
                <a:tab pos="7653338" algn="l"/>
                <a:tab pos="8110538" algn="l"/>
                <a:tab pos="8567738" algn="l"/>
                <a:tab pos="9024938" algn="l"/>
                <a:tab pos="9482138" algn="l"/>
              </a:tabLs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FFB95D56-3F7C-47DD-95FE-A7901E982E3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1"/>
          <p:cNvSpPr txBox="1">
            <a:spLocks noChangeArrowheads="1"/>
          </p:cNvSpPr>
          <p:nvPr/>
        </p:nvSpPr>
        <p:spPr bwMode="auto">
          <a:xfrm>
            <a:off x="741363" y="-58738"/>
            <a:ext cx="8566150" cy="1430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360" tIns="44280" rIns="90360" bIns="44280" anchor="b"/>
          <a:lstStyle/>
          <a:p>
            <a:pPr algn="ct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solidFill>
                  <a:srgbClr val="280099"/>
                </a:solidFill>
                <a:latin typeface="Calibri" pitchFamily="32" charset="0"/>
              </a:rPr>
              <a:t>Document Representation cont.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735138" y="6224588"/>
          <a:ext cx="5924550" cy="603250"/>
        </p:xfrm>
        <a:graphic>
          <a:graphicData uri="http://schemas.openxmlformats.org/presentationml/2006/ole">
            <p:oleObj spid="_x0000_s1026" name="Equation" r:id="rId4" imgW="2247840" imgH="228600" progId="Equation.3">
              <p:embed/>
            </p:oleObj>
          </a:graphicData>
        </a:graphic>
      </p:graphicFrame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1458911" y="5380037"/>
            <a:ext cx="7315201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Weight of a Vector Component  (TF-IDF scheme):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1533525" y="1570038"/>
          <a:ext cx="7118350" cy="4098925"/>
        </p:xfrm>
        <a:graphic>
          <a:graphicData uri="http://schemas.openxmlformats.org/presentationml/2006/ole">
            <p:oleObj spid="_x0000_s1027" name="Equation" r:id="rId5" imgW="2984400" imgH="1803240" progId="Equation.3">
              <p:embed/>
            </p:oleObj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FFB95D56-3F7C-47DD-95FE-A7901E982E3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08, 2014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44219</TotalTime>
  <Words>2444</Words>
  <Application>Microsoft Office PowerPoint</Application>
  <PresentationFormat>Custom</PresentationFormat>
  <Paragraphs>1090</Paragraphs>
  <Slides>51</Slides>
  <Notes>35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Default Design</vt:lpstr>
      <vt:lpstr>1_Default Design</vt:lpstr>
      <vt:lpstr>2_Default Design</vt:lpstr>
      <vt:lpstr>3_Default Design</vt:lpstr>
      <vt:lpstr>Equation</vt:lpstr>
      <vt:lpstr>Microsoft Equation 3.0</vt:lpstr>
      <vt:lpstr>Slide 1</vt:lpstr>
      <vt:lpstr>What is clustering?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Impact of Cluster Distance Measure</vt:lpstr>
      <vt:lpstr>Group-average Similarity based  Hierarchical Clustering</vt:lpstr>
      <vt:lpstr>Slide 22</vt:lpstr>
      <vt:lpstr>Buckshot Clustering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Tanmay</dc:creator>
  <cp:lastModifiedBy>Microsoft</cp:lastModifiedBy>
  <cp:revision>812</cp:revision>
  <cp:lastPrinted>1601-01-01T00:00:00Z</cp:lastPrinted>
  <dcterms:created xsi:type="dcterms:W3CDTF">2010-06-28T13:42:55Z</dcterms:created>
  <dcterms:modified xsi:type="dcterms:W3CDTF">2014-01-07T15:32:31Z</dcterms:modified>
</cp:coreProperties>
</file>