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18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8D3B6-12DC-0B41-8BE6-0A8F534735B8}" type="datetimeFigureOut">
              <a:rPr lang="en-US" smtClean="0"/>
              <a:t>31/07/14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8794E9-9277-5E4C-B066-1C523D43D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0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 will not need</a:t>
            </a:r>
            <a:r>
              <a:rPr lang="en-US" baseline="0" dirty="0" smtClean="0"/>
              <a:t> to learn permissions immediately. Learn yourself, or we will teach you later some day.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794E9-9277-5E4C-B066-1C523D43DA6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352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554A-11DA-6A45-A95D-90353E539DE7}" type="datetimeFigureOut">
              <a:rPr lang="en-US" smtClean="0"/>
              <a:t>31/07/14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74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554A-11DA-6A45-A95D-90353E539DE7}" type="datetimeFigureOut">
              <a:rPr lang="en-US" smtClean="0"/>
              <a:t>31/07/14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8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554A-11DA-6A45-A95D-90353E539DE7}" type="datetimeFigureOut">
              <a:rPr lang="en-US" smtClean="0"/>
              <a:t>31/07/14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48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554A-11DA-6A45-A95D-90353E539DE7}" type="datetimeFigureOut">
              <a:rPr lang="en-US" smtClean="0"/>
              <a:t>31/07/14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03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554A-11DA-6A45-A95D-90353E539DE7}" type="datetimeFigureOut">
              <a:rPr lang="en-US" smtClean="0"/>
              <a:t>31/07/14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00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554A-11DA-6A45-A95D-90353E539DE7}" type="datetimeFigureOut">
              <a:rPr lang="en-US" smtClean="0"/>
              <a:t>31/07/14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671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554A-11DA-6A45-A95D-90353E539DE7}" type="datetimeFigureOut">
              <a:rPr lang="en-US" smtClean="0"/>
              <a:t>31/07/14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13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554A-11DA-6A45-A95D-90353E539DE7}" type="datetimeFigureOut">
              <a:rPr lang="en-US" smtClean="0"/>
              <a:t>31/07/14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90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554A-11DA-6A45-A95D-90353E539DE7}" type="datetimeFigureOut">
              <a:rPr lang="en-US" smtClean="0"/>
              <a:t>31/07/14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4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554A-11DA-6A45-A95D-90353E539DE7}" type="datetimeFigureOut">
              <a:rPr lang="en-US" smtClean="0"/>
              <a:t>31/07/14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58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554A-11DA-6A45-A95D-90353E539DE7}" type="datetimeFigureOut">
              <a:rPr lang="en-US" smtClean="0"/>
              <a:t>31/07/14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10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B554A-11DA-6A45-A95D-90353E539DE7}" type="datetimeFigureOut">
              <a:rPr lang="en-US" smtClean="0"/>
              <a:t>31/07/14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97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2">
              <a:lumMod val="75000"/>
            </a:schemeClr>
          </a:solidFill>
          <a:latin typeface="Cambria"/>
          <a:ea typeface="+mj-ea"/>
          <a:cs typeface="Cambri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Linux Essentials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650392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Programming and Data Structures Lab</a:t>
            </a:r>
          </a:p>
          <a:p>
            <a:r>
              <a:rPr lang="en-US" sz="2800" dirty="0" smtClean="0"/>
              <a:t>M Tech CS – I</a:t>
            </a:r>
          </a:p>
          <a:p>
            <a:r>
              <a:rPr lang="en-US" sz="2800" dirty="0" smtClean="0"/>
              <a:t>2014</a:t>
            </a:r>
          </a:p>
          <a:p>
            <a:endParaRPr lang="en-US" sz="2800" dirty="0" smtClean="0"/>
          </a:p>
          <a:p>
            <a:r>
              <a:rPr lang="en-US" sz="2400" dirty="0" err="1" smtClean="0"/>
              <a:t>Arijit</a:t>
            </a:r>
            <a:r>
              <a:rPr lang="en-US" sz="2400" dirty="0" smtClean="0"/>
              <a:t> </a:t>
            </a:r>
            <a:r>
              <a:rPr lang="en-US" sz="2400" dirty="0" err="1" smtClean="0"/>
              <a:t>Bishnu</a:t>
            </a:r>
            <a:endParaRPr lang="en-US" sz="2400" dirty="0" smtClean="0"/>
          </a:p>
          <a:p>
            <a:r>
              <a:rPr lang="en-US" sz="2400" dirty="0" err="1" smtClean="0"/>
              <a:t>Ansuman</a:t>
            </a:r>
            <a:r>
              <a:rPr lang="en-US" sz="2400" dirty="0" smtClean="0"/>
              <a:t> Banerjee</a:t>
            </a:r>
          </a:p>
          <a:p>
            <a:r>
              <a:rPr lang="en-US" sz="2400" dirty="0" smtClean="0"/>
              <a:t>Debapriyo Majumdar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51245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Input, 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$ echo “Hi this is me!”</a:t>
            </a:r>
          </a:p>
          <a:p>
            <a:pPr marL="0" indent="0">
              <a:buNone/>
            </a:pPr>
            <a:r>
              <a:rPr lang="en-US" i="1" dirty="0" smtClean="0">
                <a:solidFill>
                  <a:srgbClr val="4F81BD"/>
                </a:solidFill>
                <a:cs typeface="Courier"/>
                <a:sym typeface="Wingdings"/>
              </a:rPr>
              <a:t>Prints “Hi this is me!”</a:t>
            </a:r>
          </a:p>
          <a:p>
            <a:pPr marL="0" indent="0">
              <a:buNone/>
            </a:pPr>
            <a:endParaRPr lang="en-US" i="1" dirty="0">
              <a:solidFill>
                <a:srgbClr val="4F81BD"/>
              </a:solidFill>
              <a:cs typeface="Courier"/>
              <a:sym typeface="Wingdings"/>
            </a:endParaRP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$ echo “Hi this is me!” &gt; </a:t>
            </a:r>
            <a:r>
              <a:rPr lang="en-US" dirty="0" err="1" smtClean="0">
                <a:latin typeface="Courier"/>
                <a:cs typeface="Courier"/>
              </a:rPr>
              <a:t>test.txt</a:t>
            </a: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rgbClr val="4F81BD"/>
                </a:solidFill>
                <a:cs typeface="Courier"/>
                <a:sym typeface="Wingdings"/>
              </a:rPr>
              <a:t>Redirects the output to the file. If the file exists, it is overwritten.</a:t>
            </a:r>
          </a:p>
          <a:p>
            <a:pPr marL="0" indent="0">
              <a:buNone/>
            </a:pPr>
            <a:endParaRPr lang="en-US" dirty="0">
              <a:cs typeface="Courier"/>
            </a:endParaRP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$ ./prog1.o &gt; </a:t>
            </a:r>
            <a:r>
              <a:rPr lang="en-US" dirty="0" err="1" smtClean="0">
                <a:latin typeface="Courier"/>
                <a:cs typeface="Courier"/>
              </a:rPr>
              <a:t>output.txt</a:t>
            </a:r>
            <a:r>
              <a:rPr lang="en-US" dirty="0" smtClean="0">
                <a:latin typeface="Courier"/>
                <a:cs typeface="Courier"/>
              </a:rPr>
              <a:t> 2&gt; </a:t>
            </a:r>
            <a:r>
              <a:rPr lang="en-US" dirty="0" err="1" smtClean="0">
                <a:latin typeface="Courier"/>
                <a:cs typeface="Courier"/>
              </a:rPr>
              <a:t>error.txt</a:t>
            </a: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rgbClr val="4F81BD"/>
                </a:solidFill>
                <a:cs typeface="Courier"/>
                <a:sym typeface="Wingdings"/>
              </a:rPr>
              <a:t>Redirect STDOUT and STDERR </a:t>
            </a:r>
            <a:endParaRPr lang="en-US" dirty="0" smtClean="0">
              <a:solidFill>
                <a:srgbClr val="4F81BD"/>
              </a:solidFill>
              <a:latin typeface="Courier"/>
              <a:cs typeface="Courier"/>
            </a:endParaRPr>
          </a:p>
          <a:p>
            <a:pPr marL="0" indent="0">
              <a:buNone/>
            </a:pPr>
            <a:endParaRPr lang="en-US" i="1" dirty="0" smtClean="0">
              <a:solidFill>
                <a:srgbClr val="4F81BD"/>
              </a:solidFill>
              <a:cs typeface="Courier"/>
            </a:endParaRP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$ ./prog1.o &lt; </a:t>
            </a:r>
            <a:r>
              <a:rPr lang="en-US" dirty="0" err="1" smtClean="0">
                <a:latin typeface="Courier"/>
                <a:cs typeface="Courier"/>
              </a:rPr>
              <a:t>in.txt</a:t>
            </a:r>
            <a:r>
              <a:rPr lang="en-US" dirty="0" smtClean="0">
                <a:latin typeface="Courier"/>
                <a:cs typeface="Courier"/>
              </a:rPr>
              <a:t> &gt; </a:t>
            </a:r>
            <a:r>
              <a:rPr lang="en-US" dirty="0" err="1" smtClean="0">
                <a:latin typeface="Courier"/>
                <a:cs typeface="Courier"/>
              </a:rPr>
              <a:t>out.txt</a:t>
            </a:r>
            <a:r>
              <a:rPr lang="en-US" dirty="0" smtClean="0">
                <a:latin typeface="Courier"/>
                <a:cs typeface="Courier"/>
              </a:rPr>
              <a:t> 2&gt; </a:t>
            </a:r>
            <a:r>
              <a:rPr lang="en-US" dirty="0" err="1" smtClean="0">
                <a:latin typeface="Courier"/>
                <a:cs typeface="Courier"/>
              </a:rPr>
              <a:t>err.txt</a:t>
            </a: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rgbClr val="4F81BD"/>
                </a:solidFill>
                <a:cs typeface="Courier"/>
                <a:sym typeface="Wingdings"/>
              </a:rPr>
              <a:t>Take input from </a:t>
            </a:r>
            <a:r>
              <a:rPr lang="en-US" i="1" dirty="0" err="1" smtClean="0">
                <a:solidFill>
                  <a:srgbClr val="4F81BD"/>
                </a:solidFill>
                <a:cs typeface="Courier"/>
                <a:sym typeface="Wingdings"/>
              </a:rPr>
              <a:t>in.txt</a:t>
            </a:r>
            <a:endParaRPr lang="en-US" i="1" dirty="0" smtClean="0">
              <a:solidFill>
                <a:srgbClr val="4F81BD"/>
              </a:solidFill>
              <a:cs typeface="Courier"/>
              <a:sym typeface="Wingdings"/>
            </a:endParaRPr>
          </a:p>
          <a:p>
            <a:pPr marL="0" indent="0">
              <a:buNone/>
            </a:pP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$ echo “1 2 3 4 5” | ./prog1.o</a:t>
            </a:r>
            <a:endParaRPr lang="en-US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rgbClr val="4F81BD"/>
                </a:solidFill>
                <a:cs typeface="Courier"/>
                <a:sym typeface="Wingdings"/>
              </a:rPr>
              <a:t>Print “1 2 3 4 5” and use that as the input for the program</a:t>
            </a:r>
            <a:endParaRPr lang="en-US" i="1" dirty="0">
              <a:solidFill>
                <a:srgbClr val="4F81BD"/>
              </a:solidFill>
              <a:cs typeface="Courier"/>
              <a:sym typeface="Wingdings"/>
            </a:endParaRPr>
          </a:p>
          <a:p>
            <a:pPr marL="0" indent="0">
              <a:buNone/>
            </a:pPr>
            <a:endParaRPr lang="en-US" i="1" dirty="0" smtClean="0">
              <a:solidFill>
                <a:srgbClr val="4F81BD"/>
              </a:solidFill>
              <a:cs typeface="Courier"/>
              <a:sym typeface="Wingdings"/>
            </a:endParaRPr>
          </a:p>
          <a:p>
            <a:pPr marL="0" indent="0">
              <a:buNone/>
            </a:pPr>
            <a:endParaRPr lang="en-US" i="1" dirty="0">
              <a:solidFill>
                <a:srgbClr val="4F81BD"/>
              </a:solidFill>
              <a:latin typeface="Courier"/>
              <a:cs typeface="Courier"/>
              <a:sym typeface="Wingdings"/>
            </a:endParaRPr>
          </a:p>
          <a:p>
            <a:pPr marL="0" indent="0">
              <a:buNone/>
            </a:pPr>
            <a:endParaRPr lang="en-US" dirty="0">
              <a:solidFill>
                <a:srgbClr val="4F81BD"/>
              </a:solidFill>
              <a:latin typeface="Courier"/>
              <a:cs typeface="Courier"/>
            </a:endParaRPr>
          </a:p>
          <a:p>
            <a:pPr marL="0" indent="0">
              <a:buNone/>
            </a:pP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17587949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Learn yourself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>
                <a:latin typeface="Courier"/>
                <a:cs typeface="Courier"/>
              </a:rPr>
              <a:t>grep</a:t>
            </a:r>
            <a:endParaRPr lang="en-US" sz="2400" i="1" dirty="0">
              <a:solidFill>
                <a:srgbClr val="4F81BD"/>
              </a:solidFill>
              <a:cs typeface="Courier"/>
              <a:sym typeface="Wingdings"/>
            </a:endParaRPr>
          </a:p>
          <a:p>
            <a:pPr marL="0" indent="0">
              <a:buNone/>
            </a:pPr>
            <a:r>
              <a:rPr lang="en-US" sz="2400" dirty="0">
                <a:latin typeface="Courier"/>
                <a:cs typeface="Courier"/>
              </a:rPr>
              <a:t>f</a:t>
            </a:r>
            <a:r>
              <a:rPr lang="en-US" sz="2400" dirty="0" smtClean="0">
                <a:latin typeface="Courier"/>
                <a:cs typeface="Courier"/>
              </a:rPr>
              <a:t>ind</a:t>
            </a:r>
          </a:p>
          <a:p>
            <a:pPr marL="0" indent="0">
              <a:buNone/>
            </a:pPr>
            <a:r>
              <a:rPr lang="en-US" sz="2400" dirty="0" smtClean="0">
                <a:latin typeface="Courier"/>
                <a:cs typeface="Courier"/>
              </a:rPr>
              <a:t> </a:t>
            </a:r>
          </a:p>
          <a:p>
            <a:pPr marL="0" indent="0">
              <a:buNone/>
            </a:pPr>
            <a:r>
              <a:rPr lang="en-US" sz="2400" dirty="0" smtClean="0">
                <a:latin typeface="Courier"/>
                <a:cs typeface="Courier"/>
              </a:rPr>
              <a:t>diff</a:t>
            </a:r>
          </a:p>
          <a:p>
            <a:pPr marL="0" indent="0">
              <a:buNone/>
            </a:pPr>
            <a:r>
              <a:rPr lang="en-US" sz="2400" dirty="0" smtClean="0">
                <a:latin typeface="Courier"/>
                <a:cs typeface="Courier"/>
              </a:rPr>
              <a:t>sort </a:t>
            </a:r>
          </a:p>
          <a:p>
            <a:pPr marL="0" indent="0">
              <a:buNone/>
            </a:pPr>
            <a:endParaRPr lang="en-US" sz="24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400" dirty="0" err="1" smtClean="0">
                <a:latin typeface="Courier"/>
                <a:cs typeface="Courier"/>
              </a:rPr>
              <a:t>ps</a:t>
            </a:r>
            <a:endParaRPr lang="en-US" sz="24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400" dirty="0" smtClean="0">
                <a:latin typeface="Courier"/>
                <a:cs typeface="Courier"/>
              </a:rPr>
              <a:t>top</a:t>
            </a:r>
          </a:p>
        </p:txBody>
      </p:sp>
    </p:spTree>
    <p:extLst>
      <p:ext uri="{BB962C8B-B14F-4D97-AF65-F5344CB8AC3E}">
        <p14:creationId xmlns:p14="http://schemas.microsoft.com/office/powerpoint/2010/main" val="3605095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Login, Logout, Password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$ </a:t>
            </a:r>
            <a:r>
              <a:rPr lang="en-US" dirty="0" err="1" smtClean="0">
                <a:latin typeface="Courier"/>
                <a:cs typeface="Courier"/>
              </a:rPr>
              <a:t>ssh</a:t>
            </a:r>
            <a:r>
              <a:rPr lang="en-US" dirty="0" smtClean="0">
                <a:latin typeface="Courier"/>
                <a:cs typeface="Courier"/>
              </a:rPr>
              <a:t>, </a:t>
            </a:r>
            <a:r>
              <a:rPr lang="en-US" dirty="0" err="1" smtClean="0">
                <a:latin typeface="Courier"/>
                <a:cs typeface="Courier"/>
              </a:rPr>
              <a:t>ssh</a:t>
            </a:r>
            <a:r>
              <a:rPr lang="en-US" dirty="0" smtClean="0">
                <a:latin typeface="Courier"/>
                <a:cs typeface="Courier"/>
              </a:rPr>
              <a:t> –X</a:t>
            </a:r>
          </a:p>
          <a:p>
            <a:pPr marL="0" indent="0">
              <a:buNone/>
            </a:pP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$ logout, exit, ^d </a:t>
            </a:r>
          </a:p>
          <a:p>
            <a:pPr marL="0" indent="0">
              <a:buNone/>
            </a:pP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$ </a:t>
            </a:r>
            <a:r>
              <a:rPr lang="en-US" dirty="0" err="1" smtClean="0">
                <a:latin typeface="Courier"/>
                <a:cs typeface="Courier"/>
              </a:rPr>
              <a:t>passwd</a:t>
            </a: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$ man</a:t>
            </a: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8036063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Files and directories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$ </a:t>
            </a:r>
            <a:r>
              <a:rPr lang="en-US" dirty="0" err="1" smtClean="0">
                <a:latin typeface="Courier"/>
                <a:cs typeface="Courier"/>
              </a:rPr>
              <a:t>pwd</a:t>
            </a: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chemeClr val="accent1"/>
                </a:solidFill>
                <a:cs typeface="Courier"/>
              </a:rPr>
              <a:t>Present working directory</a:t>
            </a:r>
          </a:p>
          <a:p>
            <a:pPr marL="0" indent="0">
              <a:buNone/>
            </a:pPr>
            <a:endParaRPr lang="en-US" dirty="0">
              <a:cs typeface="Courier"/>
            </a:endParaRP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~, </a:t>
            </a:r>
            <a:r>
              <a:rPr lang="en-US" dirty="0" err="1" smtClean="0">
                <a:latin typeface="Courier"/>
                <a:cs typeface="Courier"/>
              </a:rPr>
              <a:t>pdslab</a:t>
            </a:r>
            <a:r>
              <a:rPr lang="en-US" dirty="0" smtClean="0">
                <a:latin typeface="Courier"/>
                <a:cs typeface="Courier"/>
              </a:rPr>
              <a:t>/day3/…</a:t>
            </a:r>
          </a:p>
          <a:p>
            <a:pPr marL="0" indent="0">
              <a:buNone/>
            </a:pPr>
            <a:r>
              <a:rPr lang="en-US" i="1" dirty="0">
                <a:solidFill>
                  <a:srgbClr val="4F81BD"/>
                </a:solidFill>
                <a:cs typeface="Courier"/>
                <a:sym typeface="Wingdings"/>
              </a:rPr>
              <a:t>R</a:t>
            </a:r>
            <a:r>
              <a:rPr lang="en-US" i="1" dirty="0" smtClean="0">
                <a:solidFill>
                  <a:srgbClr val="4F81BD"/>
                </a:solidFill>
                <a:cs typeface="Courier"/>
                <a:sym typeface="Wingdings"/>
              </a:rPr>
              <a:t>elative path</a:t>
            </a:r>
            <a:r>
              <a:rPr lang="en-US" dirty="0" smtClean="0">
                <a:solidFill>
                  <a:srgbClr val="4F81BD"/>
                </a:solidFill>
                <a:latin typeface="Courier"/>
                <a:cs typeface="Courier"/>
                <a:sym typeface="Wingdings"/>
              </a:rPr>
              <a:t> </a:t>
            </a:r>
            <a:endParaRPr lang="en-US" dirty="0" smtClean="0">
              <a:solidFill>
                <a:srgbClr val="4F81BD"/>
              </a:solidFill>
              <a:latin typeface="Courier"/>
              <a:cs typeface="Courier"/>
            </a:endParaRPr>
          </a:p>
          <a:p>
            <a:pPr marL="0" indent="0">
              <a:buNone/>
            </a:pP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/home/username, /</a:t>
            </a:r>
            <a:r>
              <a:rPr lang="en-US" dirty="0" err="1" smtClean="0">
                <a:latin typeface="Courier"/>
                <a:cs typeface="Courier"/>
              </a:rPr>
              <a:t>matlab</a:t>
            </a:r>
            <a:r>
              <a:rPr lang="en-US" dirty="0" smtClean="0">
                <a:latin typeface="Courier"/>
                <a:cs typeface="Courier"/>
              </a:rPr>
              <a:t>/…/… </a:t>
            </a:r>
          </a:p>
          <a:p>
            <a:pPr marL="0" indent="0">
              <a:buNone/>
            </a:pPr>
            <a:r>
              <a:rPr lang="en-US" i="1" dirty="0" smtClean="0">
                <a:solidFill>
                  <a:srgbClr val="4F81BD"/>
                </a:solidFill>
                <a:cs typeface="Courier"/>
              </a:rPr>
              <a:t>Absolute path</a:t>
            </a:r>
          </a:p>
          <a:p>
            <a:pPr marL="0" indent="0">
              <a:buNone/>
            </a:pP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888122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Files and directories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>
                <a:latin typeface="Courier"/>
                <a:cs typeface="Courier"/>
              </a:rPr>
              <a:t>.</a:t>
            </a: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chemeClr val="accent1"/>
                </a:solidFill>
                <a:cs typeface="Courier"/>
              </a:rPr>
              <a:t>The current directory</a:t>
            </a:r>
          </a:p>
          <a:p>
            <a:pPr marL="0" indent="0">
              <a:buNone/>
            </a:pPr>
            <a:endParaRPr lang="en-US" dirty="0">
              <a:cs typeface="Courier"/>
            </a:endParaRP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..</a:t>
            </a:r>
          </a:p>
          <a:p>
            <a:pPr marL="0" indent="0">
              <a:buNone/>
            </a:pPr>
            <a:r>
              <a:rPr lang="en-US" i="1" dirty="0" smtClean="0">
                <a:solidFill>
                  <a:srgbClr val="4F81BD"/>
                </a:solidFill>
                <a:cs typeface="Courier"/>
                <a:sym typeface="Wingdings"/>
              </a:rPr>
              <a:t>The parent directory</a:t>
            </a:r>
            <a:endParaRPr lang="en-US" dirty="0" smtClean="0">
              <a:solidFill>
                <a:srgbClr val="4F81BD"/>
              </a:solidFill>
              <a:latin typeface="Courier"/>
              <a:cs typeface="Courier"/>
            </a:endParaRPr>
          </a:p>
          <a:p>
            <a:pPr marL="0" indent="0">
              <a:buNone/>
            </a:pP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i="1" dirty="0">
                <a:solidFill>
                  <a:srgbClr val="4F81BD"/>
                </a:solidFill>
                <a:cs typeface="Courier"/>
              </a:rPr>
              <a:t>Use of relative </a:t>
            </a:r>
            <a:r>
              <a:rPr lang="en-US" i="1" dirty="0" smtClean="0">
                <a:solidFill>
                  <a:srgbClr val="4F81BD"/>
                </a:solidFill>
                <a:cs typeface="Courier"/>
              </a:rPr>
              <a:t>path</a:t>
            </a: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$ cd ~/</a:t>
            </a:r>
            <a:r>
              <a:rPr lang="en-US" dirty="0" err="1" smtClean="0">
                <a:latin typeface="Courier"/>
                <a:cs typeface="Courier"/>
              </a:rPr>
              <a:t>pdslab</a:t>
            </a:r>
            <a:r>
              <a:rPr lang="en-US" dirty="0" smtClean="0">
                <a:latin typeface="Courier"/>
                <a:cs typeface="Courier"/>
              </a:rPr>
              <a:t>/day2</a:t>
            </a:r>
          </a:p>
          <a:p>
            <a:pPr marL="0" indent="0">
              <a:buNone/>
            </a:pPr>
            <a:r>
              <a:rPr lang="en-US" i="1" dirty="0" smtClean="0">
                <a:solidFill>
                  <a:srgbClr val="4F81BD"/>
                </a:solidFill>
                <a:cs typeface="Courier"/>
              </a:rPr>
              <a:t>What will happen if we type --</a:t>
            </a: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$ cd day3</a:t>
            </a: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$ cd ./day3</a:t>
            </a: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$ cd ../day3</a:t>
            </a:r>
          </a:p>
        </p:txBody>
      </p:sp>
    </p:spTree>
    <p:extLst>
      <p:ext uri="{BB962C8B-B14F-4D97-AF65-F5344CB8AC3E}">
        <p14:creationId xmlns:p14="http://schemas.microsoft.com/office/powerpoint/2010/main" val="730289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Files and directories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$ </a:t>
            </a:r>
            <a:r>
              <a:rPr lang="en-US" dirty="0" err="1" smtClean="0">
                <a:latin typeface="Courier"/>
                <a:cs typeface="Courier"/>
              </a:rPr>
              <a:t>ls</a:t>
            </a: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chemeClr val="accent1"/>
                </a:solidFill>
                <a:cs typeface="Courier"/>
              </a:rPr>
              <a:t>List the contents</a:t>
            </a:r>
          </a:p>
          <a:p>
            <a:pPr marL="0" indent="0">
              <a:buNone/>
            </a:pPr>
            <a:endParaRPr lang="en-US" dirty="0">
              <a:cs typeface="Courier"/>
            </a:endParaRPr>
          </a:p>
          <a:p>
            <a:pPr marL="0" indent="0">
              <a:buNone/>
            </a:pPr>
            <a:r>
              <a:rPr lang="en-US" dirty="0">
                <a:latin typeface="Courier"/>
                <a:cs typeface="Courier"/>
              </a:rPr>
              <a:t>$ </a:t>
            </a:r>
            <a:r>
              <a:rPr lang="en-US" dirty="0" err="1">
                <a:latin typeface="Courier"/>
                <a:cs typeface="Courier"/>
              </a:rPr>
              <a:t>ls</a:t>
            </a:r>
            <a:r>
              <a:rPr lang="en-US" dirty="0">
                <a:latin typeface="Courier"/>
                <a:cs typeface="Courier"/>
              </a:rPr>
              <a:t> -l</a:t>
            </a: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Total 11</a:t>
            </a:r>
            <a:endParaRPr lang="en-US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dirty="0" err="1">
                <a:latin typeface="Courier"/>
                <a:cs typeface="Courier"/>
              </a:rPr>
              <a:t>drwxr</a:t>
            </a:r>
            <a:r>
              <a:rPr lang="en-US" dirty="0">
                <a:latin typeface="Courier"/>
                <a:cs typeface="Courier"/>
              </a:rPr>
              <a:t>-</a:t>
            </a:r>
            <a:r>
              <a:rPr lang="en-US" dirty="0" err="1">
                <a:latin typeface="Courier"/>
                <a:cs typeface="Courier"/>
              </a:rPr>
              <a:t>xr</a:t>
            </a:r>
            <a:r>
              <a:rPr lang="en-US" dirty="0">
                <a:latin typeface="Courier"/>
                <a:cs typeface="Courier"/>
              </a:rPr>
              <a:t>-x   8 deb  staff   272 Jul 11 11:34 Applications</a:t>
            </a:r>
          </a:p>
          <a:p>
            <a:pPr marL="0" indent="0">
              <a:buNone/>
            </a:pPr>
            <a:r>
              <a:rPr lang="en-US" dirty="0" err="1">
                <a:latin typeface="Courier"/>
                <a:cs typeface="Courier"/>
              </a:rPr>
              <a:t>drwxr</a:t>
            </a:r>
            <a:r>
              <a:rPr lang="en-US" dirty="0">
                <a:latin typeface="Courier"/>
                <a:cs typeface="Courier"/>
              </a:rPr>
              <a:t>-</a:t>
            </a:r>
            <a:r>
              <a:rPr lang="en-US" dirty="0" err="1">
                <a:latin typeface="Courier"/>
                <a:cs typeface="Courier"/>
              </a:rPr>
              <a:t>xr</a:t>
            </a:r>
            <a:r>
              <a:rPr lang="en-US" dirty="0">
                <a:latin typeface="Courier"/>
                <a:cs typeface="Courier"/>
              </a:rPr>
              <a:t>-x   5 deb  staff   170 Jun 26 23:23 Backup</a:t>
            </a:r>
          </a:p>
          <a:p>
            <a:pPr marL="0" indent="0">
              <a:buNone/>
            </a:pPr>
            <a:r>
              <a:rPr lang="en-US" dirty="0" err="1">
                <a:latin typeface="Courier"/>
                <a:cs typeface="Courier"/>
              </a:rPr>
              <a:t>drwx</a:t>
            </a:r>
            <a:r>
              <a:rPr lang="en-US" dirty="0">
                <a:latin typeface="Courier"/>
                <a:cs typeface="Courier"/>
              </a:rPr>
              <a:t>------+  4 deb  staff   136 Jul 15 11:04 Desktop</a:t>
            </a:r>
          </a:p>
          <a:p>
            <a:pPr marL="0" indent="0">
              <a:buNone/>
            </a:pPr>
            <a:r>
              <a:rPr lang="en-US" dirty="0" err="1">
                <a:latin typeface="Courier"/>
                <a:cs typeface="Courier"/>
              </a:rPr>
              <a:t>drwx</a:t>
            </a:r>
            <a:r>
              <a:rPr lang="en-US" dirty="0">
                <a:latin typeface="Courier"/>
                <a:cs typeface="Courier"/>
              </a:rPr>
              <a:t>------+  6 deb  staff   204 Jun 30 13:25 Documents</a:t>
            </a:r>
          </a:p>
          <a:p>
            <a:pPr marL="0" indent="0">
              <a:buNone/>
            </a:pPr>
            <a:r>
              <a:rPr lang="en-US" dirty="0" err="1">
                <a:latin typeface="Courier"/>
                <a:cs typeface="Courier"/>
              </a:rPr>
              <a:t>drwx</a:t>
            </a:r>
            <a:r>
              <a:rPr lang="en-US" dirty="0">
                <a:latin typeface="Courier"/>
                <a:cs typeface="Courier"/>
              </a:rPr>
              <a:t>------+ 46 deb  staff  1564 Jul 31 12:42 Downloads</a:t>
            </a:r>
          </a:p>
          <a:p>
            <a:pPr marL="0" indent="0">
              <a:buNone/>
            </a:pPr>
            <a:r>
              <a:rPr lang="en-US" dirty="0" err="1">
                <a:latin typeface="Courier"/>
                <a:cs typeface="Courier"/>
              </a:rPr>
              <a:t>drwx</a:t>
            </a:r>
            <a:r>
              <a:rPr lang="en-US" dirty="0">
                <a:latin typeface="Courier"/>
                <a:cs typeface="Courier"/>
              </a:rPr>
              <a:t>------@ 17 deb  staff   578 Jul 31 13:23 </a:t>
            </a:r>
            <a:r>
              <a:rPr lang="en-US" dirty="0" err="1">
                <a:latin typeface="Courier"/>
                <a:cs typeface="Courier"/>
              </a:rPr>
              <a:t>Dropbox</a:t>
            </a:r>
            <a:endParaRPr lang="en-US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dirty="0" err="1">
                <a:latin typeface="Courier"/>
                <a:cs typeface="Courier"/>
              </a:rPr>
              <a:t>drwx</a:t>
            </a:r>
            <a:r>
              <a:rPr lang="en-US" dirty="0">
                <a:latin typeface="Courier"/>
                <a:cs typeface="Courier"/>
              </a:rPr>
              <a:t>------@  8 deb  staff   272 Jul 30 12:07 Google Drive</a:t>
            </a:r>
          </a:p>
          <a:p>
            <a:pPr marL="0" indent="0">
              <a:buNone/>
            </a:pPr>
            <a:r>
              <a:rPr lang="en-US" dirty="0" err="1">
                <a:latin typeface="Courier"/>
                <a:cs typeface="Courier"/>
              </a:rPr>
              <a:t>drwx</a:t>
            </a:r>
            <a:r>
              <a:rPr lang="en-US" dirty="0">
                <a:latin typeface="Courier"/>
                <a:cs typeface="Courier"/>
              </a:rPr>
              <a:t>------@ 54 deb  staff  1836 Jul 21 12:48 Library</a:t>
            </a:r>
          </a:p>
          <a:p>
            <a:pPr marL="0" indent="0">
              <a:buNone/>
            </a:pPr>
            <a:r>
              <a:rPr lang="en-US" dirty="0" err="1">
                <a:latin typeface="Courier"/>
                <a:cs typeface="Courier"/>
              </a:rPr>
              <a:t>drwxrwxrwx</a:t>
            </a:r>
            <a:r>
              <a:rPr lang="en-US" dirty="0">
                <a:latin typeface="Courier"/>
                <a:cs typeface="Courier"/>
              </a:rPr>
              <a:t>  23 deb  staff   782 Jul 26 17:23 </a:t>
            </a:r>
            <a:r>
              <a:rPr lang="en-US" dirty="0" err="1" smtClean="0">
                <a:latin typeface="Courier"/>
                <a:cs typeface="Courier"/>
              </a:rPr>
              <a:t>Softwares</a:t>
            </a:r>
            <a:endParaRPr lang="en-US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dirty="0" err="1">
                <a:latin typeface="Courier"/>
                <a:cs typeface="Courier"/>
              </a:rPr>
              <a:t>drwx</a:t>
            </a:r>
            <a:r>
              <a:rPr lang="en-US" dirty="0">
                <a:latin typeface="Courier"/>
                <a:cs typeface="Courier"/>
              </a:rPr>
              <a:t>------+  3 deb  staff   102 Jun 26 13:04 Movies</a:t>
            </a:r>
          </a:p>
          <a:p>
            <a:pPr marL="0" indent="0">
              <a:buNone/>
            </a:pPr>
            <a:r>
              <a:rPr lang="en-US" dirty="0" err="1">
                <a:latin typeface="Courier"/>
                <a:cs typeface="Courier"/>
              </a:rPr>
              <a:t>drwx</a:t>
            </a:r>
            <a:r>
              <a:rPr lang="en-US" dirty="0">
                <a:latin typeface="Courier"/>
                <a:cs typeface="Courier"/>
              </a:rPr>
              <a:t>------+  3 deb  staff   102 Jun 26 13:04 Music</a:t>
            </a:r>
            <a:endParaRPr lang="en-US" dirty="0" smtClean="0">
              <a:latin typeface="Courier"/>
              <a:cs typeface="Courier"/>
            </a:endParaRPr>
          </a:p>
        </p:txBody>
      </p:sp>
      <p:sp>
        <p:nvSpPr>
          <p:cNvPr id="4" name="Line Callout 2 3"/>
          <p:cNvSpPr/>
          <p:nvPr/>
        </p:nvSpPr>
        <p:spPr>
          <a:xfrm>
            <a:off x="3577835" y="1329477"/>
            <a:ext cx="1068703" cy="668675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245209"/>
              <a:gd name="adj6" fmla="val -71749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2"/>
                </a:solidFill>
              </a:rPr>
              <a:t>Owner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5" name="Line Callout 2 4"/>
          <p:cNvSpPr/>
          <p:nvPr/>
        </p:nvSpPr>
        <p:spPr>
          <a:xfrm>
            <a:off x="5248104" y="1265862"/>
            <a:ext cx="1068703" cy="668675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259108"/>
              <a:gd name="adj6" fmla="val -14276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2"/>
                </a:solidFill>
              </a:rPr>
              <a:t>Group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6" name="Line Callout 2 5"/>
          <p:cNvSpPr/>
          <p:nvPr/>
        </p:nvSpPr>
        <p:spPr>
          <a:xfrm>
            <a:off x="5575846" y="1998152"/>
            <a:ext cx="1675529" cy="820947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14554"/>
              <a:gd name="adj6" fmla="val -22459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2"/>
                </a:solidFill>
              </a:rPr>
              <a:t>Last modified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7" name="Line Callout 2 6"/>
          <p:cNvSpPr/>
          <p:nvPr/>
        </p:nvSpPr>
        <p:spPr>
          <a:xfrm>
            <a:off x="2327104" y="6005992"/>
            <a:ext cx="1675529" cy="820947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83691"/>
              <a:gd name="adj6" fmla="val -69609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2"/>
                </a:solidFill>
              </a:rPr>
              <a:t>What are these?</a:t>
            </a:r>
            <a:endParaRPr lang="en-U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543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24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259" end="3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314" end="36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367" end="4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5" end="47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78" end="5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533" end="58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585" end="6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and remove (delete)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$ </a:t>
            </a:r>
            <a:r>
              <a:rPr lang="en-US" dirty="0" err="1" smtClean="0">
                <a:latin typeface="Courier"/>
                <a:cs typeface="Courier"/>
              </a:rPr>
              <a:t>mkdir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directoryName</a:t>
            </a: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chemeClr val="accent1"/>
                </a:solidFill>
                <a:cs typeface="Courier"/>
              </a:rPr>
              <a:t>MAKE the directory</a:t>
            </a:r>
          </a:p>
          <a:p>
            <a:pPr marL="0" indent="0">
              <a:buNone/>
            </a:pPr>
            <a:endParaRPr lang="en-US" dirty="0">
              <a:cs typeface="Courier"/>
            </a:endParaRP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$ </a:t>
            </a:r>
            <a:r>
              <a:rPr lang="en-US" dirty="0" err="1" smtClean="0">
                <a:latin typeface="Courier"/>
                <a:cs typeface="Courier"/>
              </a:rPr>
              <a:t>rmdir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directoryName</a:t>
            </a: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rgbClr val="4F81BD"/>
                </a:solidFill>
                <a:cs typeface="Courier"/>
                <a:sym typeface="Wingdings"/>
              </a:rPr>
              <a:t>REMOVE the directory</a:t>
            </a:r>
          </a:p>
          <a:p>
            <a:pPr marL="0" indent="0">
              <a:buNone/>
            </a:pPr>
            <a:endParaRPr lang="en-US" i="1" dirty="0">
              <a:solidFill>
                <a:srgbClr val="4F81BD"/>
              </a:solidFill>
              <a:latin typeface="Courier"/>
              <a:cs typeface="Courier"/>
              <a:sym typeface="Wingdings"/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rgbClr val="4F81BD"/>
                </a:solidFill>
                <a:cs typeface="Courier"/>
                <a:sym typeface="Wingdings"/>
              </a:rPr>
              <a:t>You cannot REMOVE a non-empty </a:t>
            </a:r>
            <a:r>
              <a:rPr lang="en-US" i="1" dirty="0">
                <a:solidFill>
                  <a:srgbClr val="4F81BD"/>
                </a:solidFill>
                <a:cs typeface="Courier"/>
                <a:sym typeface="Wingdings"/>
              </a:rPr>
              <a:t>directory</a:t>
            </a:r>
            <a:endParaRPr lang="en-US" dirty="0">
              <a:solidFill>
                <a:srgbClr val="4F81BD"/>
              </a:solidFill>
              <a:latin typeface="Courier"/>
              <a:cs typeface="Courier"/>
            </a:endParaRPr>
          </a:p>
          <a:p>
            <a:pPr marL="0" indent="0">
              <a:buNone/>
            </a:pPr>
            <a:endParaRPr lang="en-US" dirty="0" smtClean="0">
              <a:solidFill>
                <a:srgbClr val="4F81BD"/>
              </a:solidFill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$ </a:t>
            </a:r>
            <a:r>
              <a:rPr lang="en-US" dirty="0" err="1" smtClean="0">
                <a:latin typeface="Courier"/>
                <a:cs typeface="Courier"/>
              </a:rPr>
              <a:t>rm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fileName</a:t>
            </a: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rgbClr val="4F81BD"/>
                </a:solidFill>
                <a:cs typeface="Courier"/>
              </a:rPr>
              <a:t>REMOVE the file</a:t>
            </a: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$ </a:t>
            </a:r>
            <a:r>
              <a:rPr lang="en-US" dirty="0" err="1" smtClean="0">
                <a:latin typeface="Courier"/>
                <a:cs typeface="Courier"/>
              </a:rPr>
              <a:t>rm</a:t>
            </a:r>
            <a:r>
              <a:rPr lang="en-US" dirty="0" smtClean="0">
                <a:latin typeface="Courier"/>
                <a:cs typeface="Courier"/>
              </a:rPr>
              <a:t> -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, </a:t>
            </a:r>
            <a:r>
              <a:rPr lang="en-US" dirty="0" err="1" smtClean="0">
                <a:latin typeface="Courier"/>
                <a:cs typeface="Courier"/>
              </a:rPr>
              <a:t>rm</a:t>
            </a:r>
            <a:r>
              <a:rPr lang="en-US" dirty="0" smtClean="0">
                <a:latin typeface="Courier"/>
                <a:cs typeface="Courier"/>
              </a:rPr>
              <a:t> -f</a:t>
            </a:r>
          </a:p>
          <a:p>
            <a:pPr marL="0" indent="0">
              <a:buNone/>
            </a:pPr>
            <a:r>
              <a:rPr lang="en-US" i="1" dirty="0" smtClean="0">
                <a:solidFill>
                  <a:srgbClr val="4F81BD"/>
                </a:solidFill>
                <a:cs typeface="Courier"/>
              </a:rPr>
              <a:t>REMOVE interactively, or by FORCE!!</a:t>
            </a:r>
            <a:endParaRPr lang="en-US" dirty="0" smtClean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4657970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 of a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$ more filename</a:t>
            </a:r>
            <a:endParaRPr lang="en-US" dirty="0">
              <a:cs typeface="Courier"/>
            </a:endParaRP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$ less filename</a:t>
            </a:r>
          </a:p>
          <a:p>
            <a:pPr marL="0" indent="0">
              <a:buNone/>
            </a:pPr>
            <a:endParaRPr lang="en-US" i="1" dirty="0">
              <a:solidFill>
                <a:srgbClr val="4F81BD"/>
              </a:solidFill>
              <a:latin typeface="Courier"/>
              <a:cs typeface="Courier"/>
              <a:sym typeface="Wingdings"/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rgbClr val="4F81BD"/>
                </a:solidFill>
                <a:cs typeface="Courier"/>
                <a:sym typeface="Wingdings"/>
              </a:rPr>
              <a:t>less is less work.  </a:t>
            </a:r>
            <a:endParaRPr lang="en-US" dirty="0">
              <a:latin typeface="Courier"/>
              <a:cs typeface="Courier"/>
            </a:endParaRPr>
          </a:p>
          <a:p>
            <a:pPr marL="0" indent="0">
              <a:buNone/>
            </a:pPr>
            <a:endParaRPr lang="en-US" dirty="0" smtClean="0">
              <a:solidFill>
                <a:srgbClr val="4F81BD"/>
              </a:solidFill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$ cat filename</a:t>
            </a:r>
          </a:p>
          <a:p>
            <a:pPr marL="0" indent="0">
              <a:buNone/>
            </a:pPr>
            <a:r>
              <a:rPr lang="en-US" i="1" dirty="0" smtClean="0">
                <a:solidFill>
                  <a:srgbClr val="4F81BD"/>
                </a:solidFill>
                <a:cs typeface="Courier"/>
              </a:rPr>
              <a:t>From the word concatenate – prints the whole content onto the screen.</a:t>
            </a: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$ head filename</a:t>
            </a:r>
          </a:p>
          <a:p>
            <a:pPr marL="0" indent="0">
              <a:buNone/>
            </a:pPr>
            <a:r>
              <a:rPr lang="en-US" i="1" dirty="0" smtClean="0">
                <a:solidFill>
                  <a:srgbClr val="4F81BD"/>
                </a:solidFill>
                <a:cs typeface="Courier"/>
              </a:rPr>
              <a:t>Head of the file</a:t>
            </a:r>
          </a:p>
          <a:p>
            <a:pPr marL="0" indent="0">
              <a:buNone/>
            </a:pPr>
            <a:endParaRPr lang="en-US" i="1" dirty="0">
              <a:solidFill>
                <a:srgbClr val="4F81BD"/>
              </a:solidFill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dirty="0">
                <a:latin typeface="Courier"/>
                <a:cs typeface="Courier"/>
              </a:rPr>
              <a:t>$ </a:t>
            </a:r>
            <a:r>
              <a:rPr lang="en-US" dirty="0" smtClean="0">
                <a:latin typeface="Courier"/>
                <a:cs typeface="Courier"/>
              </a:rPr>
              <a:t>tail </a:t>
            </a:r>
            <a:r>
              <a:rPr lang="en-US" dirty="0">
                <a:latin typeface="Courier"/>
                <a:cs typeface="Courier"/>
              </a:rPr>
              <a:t>filename</a:t>
            </a:r>
          </a:p>
          <a:p>
            <a:pPr marL="0" indent="0">
              <a:buNone/>
            </a:pPr>
            <a:r>
              <a:rPr lang="en-US" i="1" dirty="0" smtClean="0">
                <a:solidFill>
                  <a:srgbClr val="4F81BD"/>
                </a:solidFill>
                <a:cs typeface="Courier"/>
              </a:rPr>
              <a:t>Tail of the file</a:t>
            </a:r>
            <a:endParaRPr lang="en-US" dirty="0" smtClean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726208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Copy, move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$ </a:t>
            </a:r>
            <a:r>
              <a:rPr lang="en-US" dirty="0" err="1" smtClean="0">
                <a:latin typeface="Courier"/>
                <a:cs typeface="Courier"/>
              </a:rPr>
              <a:t>cp</a:t>
            </a:r>
            <a:r>
              <a:rPr lang="en-US" dirty="0" smtClean="0">
                <a:latin typeface="Courier"/>
                <a:cs typeface="Courier"/>
              </a:rPr>
              <a:t> file </a:t>
            </a:r>
            <a:r>
              <a:rPr lang="en-US" dirty="0" err="1" smtClean="0">
                <a:latin typeface="Courier"/>
                <a:cs typeface="Courier"/>
              </a:rPr>
              <a:t>copy_of_file</a:t>
            </a: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rgbClr val="4F81BD"/>
                </a:solidFill>
                <a:cs typeface="Courier"/>
                <a:sym typeface="Wingdings"/>
              </a:rPr>
              <a:t>Copy the content of the file</a:t>
            </a:r>
          </a:p>
          <a:p>
            <a:pPr marL="0" indent="0">
              <a:buNone/>
            </a:pPr>
            <a:endParaRPr lang="en-US" dirty="0">
              <a:cs typeface="Courier"/>
            </a:endParaRP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$ mv file </a:t>
            </a:r>
            <a:r>
              <a:rPr lang="en-US" dirty="0" err="1" smtClean="0">
                <a:latin typeface="Courier"/>
                <a:cs typeface="Courier"/>
              </a:rPr>
              <a:t>different_name</a:t>
            </a: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rgbClr val="4F81BD"/>
                </a:solidFill>
                <a:cs typeface="Courier"/>
                <a:sym typeface="Wingdings"/>
              </a:rPr>
              <a:t>Rename  / move the file. </a:t>
            </a:r>
            <a:endParaRPr lang="en-US" dirty="0" smtClean="0">
              <a:solidFill>
                <a:srgbClr val="4F81BD"/>
              </a:solidFill>
              <a:latin typeface="Courier"/>
              <a:cs typeface="Courier"/>
            </a:endParaRPr>
          </a:p>
          <a:p>
            <a:pPr marL="0" indent="0">
              <a:buNone/>
            </a:pPr>
            <a:endParaRPr lang="en-US" i="1" dirty="0" smtClean="0">
              <a:solidFill>
                <a:srgbClr val="4F81BD"/>
              </a:solidFill>
              <a:cs typeface="Courier"/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rgbClr val="4F81BD"/>
                </a:solidFill>
                <a:cs typeface="Courier"/>
              </a:rPr>
              <a:t>Which one should take less time for big files?</a:t>
            </a:r>
            <a:endParaRPr lang="en-US" dirty="0" smtClean="0">
              <a:solidFill>
                <a:srgbClr val="4F81BD"/>
              </a:solidFill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$ </a:t>
            </a:r>
            <a:r>
              <a:rPr lang="en-US" dirty="0" err="1" smtClean="0">
                <a:latin typeface="Courier"/>
                <a:cs typeface="Courier"/>
              </a:rPr>
              <a:t>cp</a:t>
            </a:r>
            <a:r>
              <a:rPr lang="en-US" dirty="0" smtClean="0">
                <a:latin typeface="Courier"/>
                <a:cs typeface="Courier"/>
              </a:rPr>
              <a:t> file1 file2</a:t>
            </a: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$ </a:t>
            </a:r>
            <a:r>
              <a:rPr lang="en-US" dirty="0" err="1" smtClean="0">
                <a:latin typeface="Courier"/>
                <a:cs typeface="Courier"/>
              </a:rPr>
              <a:t>rm</a:t>
            </a:r>
            <a:r>
              <a:rPr lang="en-US" dirty="0" smtClean="0">
                <a:latin typeface="Courier"/>
                <a:cs typeface="Courier"/>
              </a:rPr>
              <a:t> file1</a:t>
            </a:r>
          </a:p>
          <a:p>
            <a:pPr marL="0" indent="0">
              <a:buNone/>
            </a:pPr>
            <a:r>
              <a:rPr lang="en-US" i="1" dirty="0" smtClean="0">
                <a:solidFill>
                  <a:srgbClr val="4F81BD"/>
                </a:solidFill>
                <a:cs typeface="Courier"/>
                <a:sym typeface="Wingdings"/>
              </a:rPr>
              <a:t>mv does </a:t>
            </a:r>
            <a:r>
              <a:rPr lang="en-US" i="1" dirty="0">
                <a:solidFill>
                  <a:srgbClr val="4F81BD"/>
                </a:solidFill>
                <a:cs typeface="Courier"/>
                <a:sym typeface="Wingdings"/>
              </a:rPr>
              <a:t>not copy and delete the older </a:t>
            </a:r>
            <a:r>
              <a:rPr lang="en-US" i="1" dirty="0" smtClean="0">
                <a:solidFill>
                  <a:srgbClr val="4F81BD"/>
                </a:solidFill>
                <a:cs typeface="Courier"/>
                <a:sym typeface="Wingdings"/>
              </a:rPr>
              <a:t>file, simply changes the pointer  </a:t>
            </a:r>
            <a:endParaRPr lang="en-US" dirty="0">
              <a:latin typeface="Courier"/>
              <a:cs typeface="Courier"/>
            </a:endParaRPr>
          </a:p>
          <a:p>
            <a:pPr marL="0" indent="0">
              <a:buNone/>
            </a:pP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858683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am I executing?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$ </a:t>
            </a:r>
            <a:r>
              <a:rPr lang="en-US" dirty="0" err="1" smtClean="0">
                <a:latin typeface="Courier"/>
                <a:cs typeface="Courier"/>
              </a:rPr>
              <a:t>ls</a:t>
            </a: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rgbClr val="4F81BD"/>
                </a:solidFill>
                <a:cs typeface="Courier"/>
                <a:sym typeface="Wingdings"/>
              </a:rPr>
              <a:t>Where is this </a:t>
            </a:r>
            <a:r>
              <a:rPr lang="en-US" i="1" dirty="0" err="1" smtClean="0">
                <a:solidFill>
                  <a:srgbClr val="4F81BD"/>
                </a:solidFill>
                <a:cs typeface="Courier"/>
                <a:sym typeface="Wingdings"/>
              </a:rPr>
              <a:t>ls</a:t>
            </a:r>
            <a:r>
              <a:rPr lang="en-US" i="1" dirty="0" smtClean="0">
                <a:solidFill>
                  <a:srgbClr val="4F81BD"/>
                </a:solidFill>
                <a:cs typeface="Courier"/>
                <a:sym typeface="Wingdings"/>
              </a:rPr>
              <a:t>? </a:t>
            </a:r>
          </a:p>
          <a:p>
            <a:pPr marL="0" indent="0">
              <a:buNone/>
            </a:pPr>
            <a:endParaRPr lang="en-US" dirty="0">
              <a:cs typeface="Courier"/>
            </a:endParaRP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$ which </a:t>
            </a:r>
            <a:r>
              <a:rPr lang="en-US" dirty="0" err="1" smtClean="0">
                <a:latin typeface="Courier"/>
                <a:cs typeface="Courier"/>
              </a:rPr>
              <a:t>ls</a:t>
            </a: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/</a:t>
            </a:r>
            <a:r>
              <a:rPr lang="en-US" dirty="0" err="1" smtClean="0">
                <a:latin typeface="Courier"/>
                <a:cs typeface="Courier"/>
              </a:rPr>
              <a:t>usr</a:t>
            </a:r>
            <a:r>
              <a:rPr lang="en-US" dirty="0" smtClean="0">
                <a:latin typeface="Courier"/>
                <a:cs typeface="Courier"/>
              </a:rPr>
              <a:t>/bin/</a:t>
            </a:r>
            <a:r>
              <a:rPr lang="en-US" dirty="0" err="1" smtClean="0">
                <a:latin typeface="Courier"/>
                <a:cs typeface="Courier"/>
              </a:rPr>
              <a:t>ls</a:t>
            </a: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rgbClr val="4F81BD"/>
                </a:solidFill>
                <a:cs typeface="Courier"/>
                <a:sym typeface="Wingdings"/>
              </a:rPr>
              <a:t>/</a:t>
            </a:r>
            <a:r>
              <a:rPr lang="en-US" i="1" dirty="0" err="1" smtClean="0">
                <a:solidFill>
                  <a:srgbClr val="4F81BD"/>
                </a:solidFill>
                <a:cs typeface="Courier"/>
                <a:sym typeface="Wingdings"/>
              </a:rPr>
              <a:t>usr</a:t>
            </a:r>
            <a:r>
              <a:rPr lang="en-US" i="1" dirty="0" smtClean="0">
                <a:solidFill>
                  <a:srgbClr val="4F81BD"/>
                </a:solidFill>
                <a:cs typeface="Courier"/>
                <a:sym typeface="Wingdings"/>
              </a:rPr>
              <a:t>/bin is in the path </a:t>
            </a:r>
            <a:endParaRPr lang="en-US" dirty="0" smtClean="0">
              <a:solidFill>
                <a:srgbClr val="4F81BD"/>
              </a:solidFill>
              <a:latin typeface="Courier"/>
              <a:cs typeface="Courier"/>
            </a:endParaRPr>
          </a:p>
          <a:p>
            <a:pPr marL="0" indent="0">
              <a:buNone/>
            </a:pPr>
            <a:endParaRPr lang="en-US" i="1" dirty="0" smtClean="0">
              <a:solidFill>
                <a:srgbClr val="4F81BD"/>
              </a:solidFill>
              <a:cs typeface="Courier"/>
            </a:endParaRP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$ prog1.o</a:t>
            </a: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$ ./prog1.o</a:t>
            </a:r>
          </a:p>
          <a:p>
            <a:pPr marL="0" indent="0">
              <a:buNone/>
            </a:pPr>
            <a:r>
              <a:rPr lang="en-US" sz="2900" i="1" dirty="0" smtClean="0">
                <a:solidFill>
                  <a:srgbClr val="4F81BD"/>
                </a:solidFill>
                <a:cs typeface="Courier"/>
                <a:sym typeface="Wingdings"/>
              </a:rPr>
              <a:t>If . (dot, the current directory) is in the path, then the first command will work. </a:t>
            </a:r>
            <a:r>
              <a:rPr lang="en-US" sz="2900" i="1" dirty="0">
                <a:solidFill>
                  <a:srgbClr val="4F81BD"/>
                </a:solidFill>
                <a:cs typeface="Courier"/>
                <a:sym typeface="Wingdings"/>
              </a:rPr>
              <a:t>T</a:t>
            </a:r>
            <a:r>
              <a:rPr lang="en-US" sz="2900" i="1" dirty="0" smtClean="0">
                <a:solidFill>
                  <a:srgbClr val="4F81BD"/>
                </a:solidFill>
                <a:cs typeface="Courier"/>
                <a:sym typeface="Wingdings"/>
              </a:rPr>
              <a:t>o ensure that you are executing the program in your current directory, and not something else, specify the location</a:t>
            </a:r>
            <a:endParaRPr lang="en-US" sz="2900" dirty="0">
              <a:latin typeface="Courier"/>
              <a:cs typeface="Courier"/>
            </a:endParaRPr>
          </a:p>
          <a:p>
            <a:pPr marL="0" indent="0">
              <a:buNone/>
            </a:pP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913732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49</TotalTime>
  <Words>695</Words>
  <Application>Microsoft Macintosh PowerPoint</Application>
  <PresentationFormat>On-screen Show (4:3)</PresentationFormat>
  <Paragraphs>138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Theme</vt:lpstr>
      <vt:lpstr>Linux Essentials</vt:lpstr>
      <vt:lpstr>Login, Logout, Password</vt:lpstr>
      <vt:lpstr>Files and directories</vt:lpstr>
      <vt:lpstr>Files and directories</vt:lpstr>
      <vt:lpstr>Files and directories</vt:lpstr>
      <vt:lpstr>Create and remove (delete)</vt:lpstr>
      <vt:lpstr>Contents of a file</vt:lpstr>
      <vt:lpstr>Copy, move</vt:lpstr>
      <vt:lpstr>What am I executing? </vt:lpstr>
      <vt:lpstr>Input, output</vt:lpstr>
      <vt:lpstr>Learn yourself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Linux Essentials</dc:title>
  <dc:creator>Debapriyo Majumdar</dc:creator>
  <cp:lastModifiedBy>Debapriyo Majumdar</cp:lastModifiedBy>
  <cp:revision>6</cp:revision>
  <dcterms:created xsi:type="dcterms:W3CDTF">2014-07-31T07:55:26Z</dcterms:created>
  <dcterms:modified xsi:type="dcterms:W3CDTF">2014-07-31T08:45:01Z</dcterms:modified>
</cp:coreProperties>
</file>