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1" r:id="rId23"/>
    <p:sldId id="277" r:id="rId24"/>
    <p:sldId id="278" r:id="rId25"/>
    <p:sldId id="299" r:id="rId26"/>
    <p:sldId id="279" r:id="rId27"/>
    <p:sldId id="280" r:id="rId28"/>
    <p:sldId id="297" r:id="rId29"/>
    <p:sldId id="281" r:id="rId30"/>
    <p:sldId id="295" r:id="rId31"/>
    <p:sldId id="282" r:id="rId32"/>
    <p:sldId id="283" r:id="rId33"/>
    <p:sldId id="284" r:id="rId34"/>
    <p:sldId id="285" r:id="rId35"/>
    <p:sldId id="286" r:id="rId36"/>
    <p:sldId id="287" r:id="rId37"/>
    <p:sldId id="298" r:id="rId38"/>
    <p:sldId id="288" r:id="rId39"/>
    <p:sldId id="294" r:id="rId40"/>
    <p:sldId id="289" r:id="rId41"/>
    <p:sldId id="290" r:id="rId42"/>
  </p:sldIdLst>
  <p:sldSz cx="4610100" cy="3460750"/>
  <p:notesSz cx="4610100" cy="3460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5" d="100"/>
          <a:sy n="135" d="100"/>
        </p:scale>
        <p:origin x="142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Dehazing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‹#›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Dehazing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‹#›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Dehazing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‹#›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Dehazing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‹#›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Dehazing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‹#›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300" y="477946"/>
            <a:ext cx="4419498" cy="3721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2389" y="559115"/>
            <a:ext cx="4140835" cy="888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135873" y="3321949"/>
            <a:ext cx="336550" cy="137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8E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Dehazing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503282" y="3321949"/>
            <a:ext cx="633095" cy="137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86472" y="3321949"/>
            <a:ext cx="266700" cy="137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7A0000"/>
                </a:solidFill>
                <a:latin typeface="Lucida Sans Unicode"/>
                <a:cs typeface="Lucida Sans Unicode"/>
              </a:defRPr>
            </a:lvl1pPr>
          </a:lstStyle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‹#›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4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slide" Target="slide1.xml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slide" Target="slide1.xml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000" y="1025740"/>
            <a:ext cx="101599" cy="10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7358" y="1013040"/>
            <a:ext cx="114245" cy="11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801" y="1063841"/>
            <a:ext cx="4341257" cy="63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50859" y="420814"/>
            <a:ext cx="50744" cy="101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50859" y="471605"/>
            <a:ext cx="50744" cy="554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200" y="414667"/>
            <a:ext cx="4493895" cy="662305"/>
          </a:xfrm>
          <a:custGeom>
            <a:avLst/>
            <a:gdLst/>
            <a:ahLst/>
            <a:cxnLst/>
            <a:rect l="l" t="t" r="r" b="b"/>
            <a:pathLst>
              <a:path w="4493895" h="662305">
                <a:moveTo>
                  <a:pt x="4493659" y="0"/>
                </a:moveTo>
                <a:lnTo>
                  <a:pt x="0" y="0"/>
                </a:lnTo>
                <a:lnTo>
                  <a:pt x="0" y="611073"/>
                </a:lnTo>
                <a:lnTo>
                  <a:pt x="4008" y="630797"/>
                </a:lnTo>
                <a:lnTo>
                  <a:pt x="14922" y="646950"/>
                </a:lnTo>
                <a:lnTo>
                  <a:pt x="31075" y="657865"/>
                </a:lnTo>
                <a:lnTo>
                  <a:pt x="50800" y="661873"/>
                </a:lnTo>
                <a:lnTo>
                  <a:pt x="4442858" y="661873"/>
                </a:lnTo>
                <a:lnTo>
                  <a:pt x="4462583" y="657865"/>
                </a:lnTo>
                <a:lnTo>
                  <a:pt x="4478736" y="646950"/>
                </a:lnTo>
                <a:lnTo>
                  <a:pt x="4489650" y="630797"/>
                </a:lnTo>
                <a:lnTo>
                  <a:pt x="4493659" y="611073"/>
                </a:lnTo>
                <a:lnTo>
                  <a:pt x="44936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0859" y="458905"/>
            <a:ext cx="0" cy="586105"/>
          </a:xfrm>
          <a:custGeom>
            <a:avLst/>
            <a:gdLst/>
            <a:ahLst/>
            <a:cxnLst/>
            <a:rect l="l" t="t" r="r" b="b"/>
            <a:pathLst>
              <a:path h="586105">
                <a:moveTo>
                  <a:pt x="0" y="585885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50859" y="44620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50859" y="43350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50859" y="42080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03136" y="475632"/>
            <a:ext cx="4002404" cy="440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1110" marR="5080" indent="-1248410">
              <a:lnSpc>
                <a:spcPct val="106700"/>
              </a:lnSpc>
            </a:pPr>
            <a:r>
              <a:rPr sz="1400" spc="-35" dirty="0">
                <a:solidFill>
                  <a:srgbClr val="CC0000"/>
                </a:solidFill>
              </a:rPr>
              <a:t>Real-time </a:t>
            </a:r>
            <a:r>
              <a:rPr sz="1400" spc="-40" dirty="0">
                <a:solidFill>
                  <a:srgbClr val="CC0000"/>
                </a:solidFill>
              </a:rPr>
              <a:t>Dehazing of </a:t>
            </a:r>
            <a:r>
              <a:rPr sz="1400" spc="-35" dirty="0">
                <a:solidFill>
                  <a:srgbClr val="CC0000"/>
                </a:solidFill>
              </a:rPr>
              <a:t>Videos </a:t>
            </a:r>
            <a:r>
              <a:rPr sz="1400" spc="-40" dirty="0">
                <a:solidFill>
                  <a:srgbClr val="CC0000"/>
                </a:solidFill>
              </a:rPr>
              <a:t>Using </a:t>
            </a:r>
            <a:r>
              <a:rPr sz="1400" spc="-30" dirty="0">
                <a:solidFill>
                  <a:srgbClr val="CC0000"/>
                </a:solidFill>
              </a:rPr>
              <a:t>Color  Uniformity</a:t>
            </a:r>
            <a:r>
              <a:rPr sz="1400" spc="-60" dirty="0">
                <a:solidFill>
                  <a:srgbClr val="CC0000"/>
                </a:solidFill>
              </a:rPr>
              <a:t> </a:t>
            </a:r>
            <a:r>
              <a:rPr sz="1400" spc="-20" dirty="0">
                <a:solidFill>
                  <a:srgbClr val="CC0000"/>
                </a:solidFill>
              </a:rPr>
              <a:t>Principle</a:t>
            </a:r>
            <a:endParaRPr sz="1400" dirty="0"/>
          </a:p>
        </p:txBody>
      </p:sp>
      <p:sp>
        <p:nvSpPr>
          <p:cNvPr id="14" name="object 14"/>
          <p:cNvSpPr txBox="1"/>
          <p:nvPr/>
        </p:nvSpPr>
        <p:spPr>
          <a:xfrm>
            <a:off x="1709801" y="1298181"/>
            <a:ext cx="123507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0" dirty="0">
                <a:latin typeface="Tahoma"/>
                <a:cs typeface="Tahoma"/>
              </a:rPr>
              <a:t>Prof. </a:t>
            </a:r>
            <a:r>
              <a:rPr sz="1050" spc="-50" dirty="0" err="1">
                <a:latin typeface="Tahoma"/>
                <a:cs typeface="Tahoma"/>
              </a:rPr>
              <a:t>Sumana</a:t>
            </a:r>
            <a:r>
              <a:rPr sz="1050" spc="125" dirty="0">
                <a:latin typeface="Tahoma"/>
                <a:cs typeface="Tahoma"/>
              </a:rPr>
              <a:t> </a:t>
            </a:r>
            <a:r>
              <a:rPr sz="1050" spc="-30" dirty="0" smtClean="0">
                <a:latin typeface="Tahoma"/>
                <a:cs typeface="Tahoma"/>
              </a:rPr>
              <a:t>Gupta</a:t>
            </a:r>
            <a:endParaRPr lang="en-IN" sz="1050" spc="-30" dirty="0" smtClean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IN" sz="1050" spc="-30" dirty="0" smtClean="0">
                <a:latin typeface="Tahoma"/>
                <a:cs typeface="Tahoma"/>
              </a:rPr>
              <a:t>Dr </a:t>
            </a:r>
            <a:r>
              <a:rPr lang="en-IN" sz="1050" spc="-30" dirty="0" err="1" smtClean="0">
                <a:latin typeface="Tahoma"/>
                <a:cs typeface="Tahoma"/>
              </a:rPr>
              <a:t>Himanshu</a:t>
            </a:r>
            <a:r>
              <a:rPr lang="en-IN" sz="1050" spc="-30" dirty="0" smtClean="0">
                <a:latin typeface="Tahoma"/>
                <a:cs typeface="Tahoma"/>
              </a:rPr>
              <a:t> Kumar</a:t>
            </a:r>
            <a:endParaRPr sz="1050" dirty="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24050" y="1726146"/>
            <a:ext cx="838200" cy="7660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69452" y="2624709"/>
            <a:ext cx="1069340" cy="488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800" b="1" spc="5" dirty="0">
                <a:latin typeface="Gill Sans MT"/>
                <a:cs typeface="Gill Sans MT"/>
              </a:rPr>
              <a:t>IIT</a:t>
            </a:r>
            <a:r>
              <a:rPr sz="800" b="1" spc="-5" dirty="0">
                <a:latin typeface="Gill Sans MT"/>
                <a:cs typeface="Gill Sans MT"/>
              </a:rPr>
              <a:t> </a:t>
            </a:r>
            <a:r>
              <a:rPr sz="800" b="1" spc="-20" dirty="0">
                <a:latin typeface="Gill Sans MT"/>
                <a:cs typeface="Gill Sans MT"/>
              </a:rPr>
              <a:t>Kanpur</a:t>
            </a:r>
            <a:endParaRPr sz="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50" spc="-50" dirty="0">
                <a:latin typeface="Tahoma"/>
                <a:cs typeface="Tahoma"/>
              </a:rPr>
              <a:t>February </a:t>
            </a:r>
            <a:r>
              <a:rPr sz="1050" spc="-45" dirty="0">
                <a:latin typeface="Tahoma"/>
                <a:cs typeface="Tahoma"/>
              </a:rPr>
              <a:t>27,</a:t>
            </a:r>
            <a:r>
              <a:rPr sz="1050" spc="40" dirty="0">
                <a:latin typeface="Tahoma"/>
                <a:cs typeface="Tahoma"/>
              </a:rPr>
              <a:t> </a:t>
            </a:r>
            <a:r>
              <a:rPr sz="1050" spc="-55" dirty="0">
                <a:latin typeface="Tahoma"/>
                <a:cs typeface="Tahoma"/>
              </a:rPr>
              <a:t>2019</a:t>
            </a:r>
            <a:endParaRPr sz="1050" dirty="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8" action="ppaction://hlinksldjump"/>
              </a:rPr>
              <a:t>Dehazing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543604" y="3321949"/>
            <a:ext cx="6330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40" dirty="0">
                <a:solidFill>
                  <a:srgbClr val="7A0000"/>
                </a:solidFill>
                <a:latin typeface="Lucida Sans Unicode"/>
                <a:cs typeface="Lucida Sans Unicode"/>
              </a:rPr>
              <a:t>February </a:t>
            </a:r>
            <a:r>
              <a:rPr sz="600" spc="-50" dirty="0">
                <a:solidFill>
                  <a:srgbClr val="7A0000"/>
                </a:solidFill>
                <a:latin typeface="Lucida Sans Unicode"/>
                <a:cs typeface="Lucida Sans Unicode"/>
              </a:rPr>
              <a:t>27,</a:t>
            </a:r>
            <a:r>
              <a:rPr sz="600" spc="4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2019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26808" y="3321949"/>
            <a:ext cx="2266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1</a:t>
            </a:fld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7A0000"/>
                </a:solidFill>
                <a:latin typeface="Lucida Sans Unicode"/>
                <a:cs typeface="Lucida Sans Unicode"/>
              </a:rPr>
              <a:t>/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34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802640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0" dirty="0">
                <a:solidFill>
                  <a:srgbClr val="CC0000"/>
                </a:solidFill>
              </a:rPr>
              <a:t>Dehazenet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1043114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597304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1979409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545" y="2189441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389" y="966848"/>
            <a:ext cx="4079240" cy="1740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304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Dehazenet</a:t>
            </a:r>
            <a:r>
              <a:rPr sz="1100" spc="-75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trainable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end-to-end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adopts 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network-based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estimation.</a:t>
            </a:r>
            <a:endParaRPr lang="en-US" sz="1100" spc="-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304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channel </a:t>
            </a:r>
            <a:r>
              <a:rPr sz="11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prior.</a:t>
            </a:r>
            <a:endParaRPr lang="en-US" sz="1100" spc="-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haze-free image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 </a:t>
            </a:r>
            <a:r>
              <a:rPr sz="11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model.</a:t>
            </a:r>
            <a:endParaRPr lang="en-US" sz="1100" spc="-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3335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method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choice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and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 </a:t>
            </a:r>
            <a:r>
              <a:rPr sz="11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000" y="3022943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5300" y="3042259"/>
            <a:ext cx="4345305" cy="302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6530">
              <a:lnSpc>
                <a:spcPct val="100000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7 </a:t>
            </a:r>
            <a:r>
              <a:rPr sz="900" spc="-15" dirty="0">
                <a:solidFill>
                  <a:srgbClr val="3333B2"/>
                </a:solidFill>
                <a:latin typeface="Arial"/>
                <a:cs typeface="Arial"/>
              </a:rPr>
              <a:t>Bolun </a:t>
            </a:r>
            <a:r>
              <a:rPr sz="900" spc="-40" dirty="0">
                <a:solidFill>
                  <a:srgbClr val="3333B2"/>
                </a:solidFill>
                <a:latin typeface="Arial"/>
                <a:cs typeface="Arial"/>
              </a:rPr>
              <a:t>Cai  </a:t>
            </a:r>
            <a:r>
              <a:rPr sz="900" spc="-10" dirty="0">
                <a:solidFill>
                  <a:srgbClr val="3333B2"/>
                </a:solidFill>
                <a:latin typeface="Arial"/>
                <a:cs typeface="Arial"/>
              </a:rPr>
              <a:t>et </a:t>
            </a:r>
            <a:r>
              <a:rPr sz="900" spc="-15" dirty="0">
                <a:solidFill>
                  <a:srgbClr val="3333B2"/>
                </a:solidFill>
                <a:latin typeface="Arial"/>
                <a:cs typeface="Arial"/>
              </a:rPr>
              <a:t>al. </a:t>
            </a:r>
            <a:r>
              <a:rPr sz="900" spc="-20" dirty="0">
                <a:latin typeface="Arial"/>
                <a:cs typeface="Arial"/>
              </a:rPr>
              <a:t>“Dehazenet:  </a:t>
            </a:r>
            <a:r>
              <a:rPr sz="900" spc="-10" dirty="0">
                <a:latin typeface="Arial"/>
                <a:cs typeface="Arial"/>
              </a:rPr>
              <a:t>An </a:t>
            </a:r>
            <a:r>
              <a:rPr sz="900" spc="-30" dirty="0">
                <a:latin typeface="Arial"/>
                <a:cs typeface="Arial"/>
              </a:rPr>
              <a:t>end-to-end </a:t>
            </a:r>
            <a:r>
              <a:rPr sz="900" spc="-45" dirty="0">
                <a:latin typeface="Arial"/>
                <a:cs typeface="Arial"/>
              </a:rPr>
              <a:t>system  </a:t>
            </a:r>
            <a:r>
              <a:rPr sz="900" spc="-10" dirty="0">
                <a:latin typeface="Arial"/>
                <a:cs typeface="Arial"/>
              </a:rPr>
              <a:t>for </a:t>
            </a:r>
            <a:r>
              <a:rPr sz="900" spc="-40" dirty="0">
                <a:latin typeface="Arial"/>
                <a:cs typeface="Arial"/>
              </a:rPr>
              <a:t>single  image  </a:t>
            </a:r>
            <a:r>
              <a:rPr sz="900" spc="-60" dirty="0">
                <a:latin typeface="Arial"/>
                <a:cs typeface="Arial"/>
              </a:rPr>
              <a:t>haze</a:t>
            </a:r>
            <a:r>
              <a:rPr sz="900" spc="3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removal”.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In: 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IEEE </a:t>
            </a:r>
            <a:r>
              <a:rPr sz="900" i="1" spc="-30" dirty="0">
                <a:solidFill>
                  <a:srgbClr val="7A7ACD"/>
                </a:solidFill>
                <a:latin typeface="Arial"/>
                <a:cs typeface="Arial"/>
              </a:rPr>
              <a:t>Transactions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on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Image </a:t>
            </a:r>
            <a:r>
              <a:rPr sz="900" i="1" spc="-45" dirty="0">
                <a:solidFill>
                  <a:srgbClr val="7A7ACD"/>
                </a:solidFill>
                <a:latin typeface="Arial"/>
                <a:cs typeface="Arial"/>
              </a:rPr>
              <a:t>Processing 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25.11 </a:t>
            </a:r>
            <a:r>
              <a:rPr sz="900" spc="-10" dirty="0">
                <a:solidFill>
                  <a:srgbClr val="7A7ACD"/>
                </a:solidFill>
                <a:latin typeface="Arial"/>
                <a:cs typeface="Arial"/>
              </a:rPr>
              <a:t>(2016), 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pp. </a:t>
            </a:r>
            <a:r>
              <a:rPr sz="900" spc="195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5187–5198</a:t>
            </a:r>
            <a:r>
              <a:rPr sz="900" spc="-35" dirty="0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10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4762" y="216992"/>
            <a:ext cx="309689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CC0000"/>
                </a:solidFill>
              </a:rPr>
              <a:t>All-in-One </a:t>
            </a:r>
            <a:r>
              <a:rPr sz="1400" spc="-45" dirty="0">
                <a:solidFill>
                  <a:srgbClr val="CC0000"/>
                </a:solidFill>
              </a:rPr>
              <a:t>Dehazing </a:t>
            </a:r>
            <a:r>
              <a:rPr sz="1400" spc="-50" dirty="0">
                <a:solidFill>
                  <a:srgbClr val="CC0000"/>
                </a:solidFill>
              </a:rPr>
              <a:t>Network</a:t>
            </a:r>
            <a:r>
              <a:rPr sz="1400" spc="150" dirty="0">
                <a:solidFill>
                  <a:srgbClr val="CC0000"/>
                </a:solidFill>
              </a:rPr>
              <a:t> </a:t>
            </a:r>
            <a:r>
              <a:rPr sz="1400" spc="10" dirty="0">
                <a:solidFill>
                  <a:srgbClr val="CC0000"/>
                </a:solidFill>
              </a:rPr>
              <a:t>(AOD-Net)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1111948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494053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1704086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545" y="2258263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15810" y="772271"/>
            <a:ext cx="4140835" cy="1920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418465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All-in-One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Dehazing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sz="1100" spc="-75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sz="11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dehazing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</a:t>
            </a:r>
            <a:r>
              <a:rPr sz="11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network.</a:t>
            </a:r>
            <a:endParaRPr lang="en-US" sz="1100" spc="-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418465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</a:pP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re-formulated atmospheric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model.</a:t>
            </a:r>
            <a:endParaRPr lang="en-US" sz="1100" spc="-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Instead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estimating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transmission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matrix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11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separately,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AOD-Net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light-weight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CNN.</a:t>
            </a:r>
            <a:endParaRPr lang="en-US" sz="1100" spc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</a:pP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dependent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</a:t>
            </a:r>
            <a:r>
              <a:rPr sz="11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000" y="3022943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5300" y="3040202"/>
            <a:ext cx="4309745" cy="304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63830">
              <a:lnSpc>
                <a:spcPct val="101499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8 </a:t>
            </a:r>
            <a:r>
              <a:rPr sz="900" spc="-20" dirty="0">
                <a:solidFill>
                  <a:srgbClr val="3333B2"/>
                </a:solidFill>
                <a:latin typeface="Arial"/>
                <a:cs typeface="Arial"/>
              </a:rPr>
              <a:t>Boyi </a:t>
            </a:r>
            <a:r>
              <a:rPr sz="900" spc="10" dirty="0">
                <a:solidFill>
                  <a:srgbClr val="3333B2"/>
                </a:solidFill>
                <a:latin typeface="Arial"/>
                <a:cs typeface="Arial"/>
              </a:rPr>
              <a:t>Li </a:t>
            </a:r>
            <a:r>
              <a:rPr sz="900" spc="-10" dirty="0">
                <a:solidFill>
                  <a:srgbClr val="3333B2"/>
                </a:solidFill>
                <a:latin typeface="Arial"/>
                <a:cs typeface="Arial"/>
              </a:rPr>
              <a:t>et </a:t>
            </a:r>
            <a:r>
              <a:rPr sz="900" spc="-15" dirty="0">
                <a:solidFill>
                  <a:srgbClr val="3333B2"/>
                </a:solidFill>
                <a:latin typeface="Arial"/>
                <a:cs typeface="Arial"/>
              </a:rPr>
              <a:t>al. </a:t>
            </a:r>
            <a:r>
              <a:rPr sz="900" dirty="0">
                <a:latin typeface="Arial"/>
                <a:cs typeface="Arial"/>
              </a:rPr>
              <a:t>“Aod-net: </a:t>
            </a:r>
            <a:r>
              <a:rPr sz="900" spc="-15" dirty="0">
                <a:latin typeface="Arial"/>
                <a:cs typeface="Arial"/>
              </a:rPr>
              <a:t>All-in-one </a:t>
            </a:r>
            <a:r>
              <a:rPr sz="900" spc="-45" dirty="0">
                <a:latin typeface="Arial"/>
                <a:cs typeface="Arial"/>
              </a:rPr>
              <a:t>dehazing </a:t>
            </a:r>
            <a:r>
              <a:rPr sz="900" spc="-5" dirty="0">
                <a:latin typeface="Arial"/>
                <a:cs typeface="Arial"/>
              </a:rPr>
              <a:t>network”. </a:t>
            </a: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In: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Proceedings </a:t>
            </a:r>
            <a:r>
              <a:rPr sz="900" i="1" spc="-5" dirty="0">
                <a:solidFill>
                  <a:srgbClr val="7A7ACD"/>
                </a:solidFill>
                <a:latin typeface="Arial"/>
                <a:cs typeface="Arial"/>
              </a:rPr>
              <a:t>of </a:t>
            </a:r>
            <a:r>
              <a:rPr sz="900" i="1" spc="-15" dirty="0">
                <a:solidFill>
                  <a:srgbClr val="7A7ACD"/>
                </a:solidFill>
                <a:latin typeface="Arial"/>
                <a:cs typeface="Arial"/>
              </a:rPr>
              <a:t>the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IEEE  </a:t>
            </a:r>
            <a:r>
              <a:rPr sz="900" i="1" spc="-10" dirty="0">
                <a:solidFill>
                  <a:srgbClr val="7A7ACD"/>
                </a:solidFill>
                <a:latin typeface="Arial"/>
                <a:cs typeface="Arial"/>
              </a:rPr>
              <a:t>International </a:t>
            </a:r>
            <a:r>
              <a:rPr sz="900" i="1" spc="-50" dirty="0">
                <a:solidFill>
                  <a:srgbClr val="7A7ACD"/>
                </a:solidFill>
                <a:latin typeface="Arial"/>
                <a:cs typeface="Arial"/>
              </a:rPr>
              <a:t>Conference 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on </a:t>
            </a:r>
            <a:r>
              <a:rPr sz="900" i="1" spc="-25" dirty="0">
                <a:solidFill>
                  <a:srgbClr val="7A7ACD"/>
                </a:solidFill>
                <a:latin typeface="Arial"/>
                <a:cs typeface="Arial"/>
              </a:rPr>
              <a:t>Computer </a:t>
            </a:r>
            <a:r>
              <a:rPr sz="900" i="1" spc="-20" dirty="0">
                <a:solidFill>
                  <a:srgbClr val="7A7ACD"/>
                </a:solidFill>
                <a:latin typeface="Arial"/>
                <a:cs typeface="Arial"/>
              </a:rPr>
              <a:t>Vision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.  </a:t>
            </a:r>
            <a:r>
              <a:rPr sz="900" spc="-10" dirty="0">
                <a:solidFill>
                  <a:srgbClr val="7A7ACD"/>
                </a:solidFill>
                <a:latin typeface="Arial"/>
                <a:cs typeface="Arial"/>
              </a:rPr>
              <a:t>Vol. 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1.  4. 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2017, </a:t>
            </a:r>
            <a:r>
              <a:rPr sz="900" spc="-15" dirty="0">
                <a:solidFill>
                  <a:srgbClr val="7A7ACD"/>
                </a:solidFill>
                <a:latin typeface="Arial"/>
                <a:cs typeface="Arial"/>
              </a:rPr>
              <a:t>p. </a:t>
            </a:r>
            <a:r>
              <a:rPr sz="900" spc="15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7</a:t>
            </a:r>
            <a:r>
              <a:rPr sz="900" spc="-20" dirty="0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11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66992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35" dirty="0">
                <a:solidFill>
                  <a:srgbClr val="CC0000"/>
                </a:solidFill>
              </a:rPr>
              <a:t>Colorline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635381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20227" y="553862"/>
            <a:ext cx="4197414" cy="871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sz="11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sz="1100" spc="-75" baseline="2777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relies on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regularity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small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patches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exhibit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in </a:t>
            </a:r>
            <a:r>
              <a:rPr sz="11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space, known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color-lines.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8161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radiance </a:t>
            </a:r>
            <a:r>
              <a:rPr sz="11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expressed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radiance magnitude </a:t>
            </a:r>
            <a:r>
              <a:rPr sz="1100" i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10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100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each </a:t>
            </a:r>
            <a:r>
              <a:rPr lang="en-IN" sz="1100" spc="-4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en-IN" sz="1100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channel of the reflected light  </a:t>
            </a:r>
            <a:r>
              <a:rPr sz="1100" i="1" spc="-29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100" spc="-434" baseline="1322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¯</a:t>
            </a:r>
            <a:r>
              <a:rPr lang="en-IN" sz="1100" spc="-434" baseline="1322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sz="1100" baseline="1322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5249" y="1423847"/>
            <a:ext cx="1355090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93775" algn="l"/>
              </a:tabLst>
            </a:pPr>
            <a:r>
              <a:rPr sz="105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sz="1050" i="1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05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050" i="1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0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050" i="1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05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050" i="1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050" i="1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575" spc="-292" baseline="132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¯</a:t>
            </a:r>
            <a:r>
              <a:rPr sz="1575" spc="-307" baseline="132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	</a:t>
            </a:r>
            <a:r>
              <a:rPr sz="1050" i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sz="105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</a:t>
            </a:r>
            <a:r>
              <a:rPr sz="10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10314" y="1423847"/>
            <a:ext cx="20256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25" dirty="0">
                <a:latin typeface="Tahoma"/>
                <a:cs typeface="Tahoma"/>
              </a:rPr>
              <a:t>(6)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9936" y="1812277"/>
            <a:ext cx="3137713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sz="1050" i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(x)</a:t>
            </a:r>
            <a:r>
              <a:rPr sz="1050" i="1" spc="7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10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050" i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050" i="1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05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050" i="1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050" i="1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575" spc="-292" baseline="132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¯ </a:t>
            </a:r>
            <a:r>
              <a:rPr sz="1575" spc="-157" baseline="132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10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sz="10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sz="10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050" i="1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050" i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05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10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050" i="1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05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050" i="1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050" i="1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050" i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10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sz="10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sz="105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050" i="1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050" i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92118" y="1812277"/>
            <a:ext cx="92075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30250" algn="l"/>
              </a:tabLst>
            </a:pPr>
            <a:r>
              <a:rPr sz="1050" i="1" spc="-50" dirty="0">
                <a:latin typeface="Trebuchet MS"/>
                <a:cs typeface="Trebuchet MS"/>
              </a:rPr>
              <a:t>x</a:t>
            </a:r>
            <a:r>
              <a:rPr sz="1050" i="1" spc="95" dirty="0">
                <a:latin typeface="Trebuchet MS"/>
                <a:cs typeface="Trebuchet MS"/>
              </a:rPr>
              <a:t> </a:t>
            </a:r>
            <a:r>
              <a:rPr sz="1050" spc="-145" dirty="0">
                <a:latin typeface="Lucida Sans Unicode"/>
                <a:cs typeface="Lucida Sans Unicode"/>
              </a:rPr>
              <a:t>∈</a:t>
            </a:r>
            <a:r>
              <a:rPr sz="1050" spc="-30" dirty="0">
                <a:latin typeface="Lucida Sans Unicode"/>
                <a:cs typeface="Lucida Sans Unicode"/>
              </a:rPr>
              <a:t> </a:t>
            </a:r>
            <a:r>
              <a:rPr sz="1050" spc="10" dirty="0">
                <a:latin typeface="Tahoma"/>
                <a:cs typeface="Tahoma"/>
              </a:rPr>
              <a:t>Ω	</a:t>
            </a:r>
            <a:r>
              <a:rPr sz="1050" spc="-25" dirty="0">
                <a:latin typeface="Tahoma"/>
                <a:cs typeface="Tahoma"/>
              </a:rPr>
              <a:t>(7)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4033" y="2094180"/>
            <a:ext cx="2339978" cy="914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000" y="3195790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9308" y="3215119"/>
            <a:ext cx="4012565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9 </a:t>
            </a:r>
            <a:r>
              <a:rPr sz="900" spc="-50" dirty="0">
                <a:solidFill>
                  <a:srgbClr val="3333B2"/>
                </a:solidFill>
                <a:latin typeface="Arial"/>
                <a:cs typeface="Arial"/>
              </a:rPr>
              <a:t>Raanan  </a:t>
            </a:r>
            <a:r>
              <a:rPr sz="900" dirty="0">
                <a:solidFill>
                  <a:srgbClr val="3333B2"/>
                </a:solidFill>
                <a:latin typeface="Arial"/>
                <a:cs typeface="Arial"/>
              </a:rPr>
              <a:t>Fattal.  </a:t>
            </a:r>
            <a:r>
              <a:rPr sz="900" spc="-15" dirty="0">
                <a:latin typeface="Arial"/>
                <a:cs typeface="Arial"/>
              </a:rPr>
              <a:t>“Dehazing </a:t>
            </a:r>
            <a:r>
              <a:rPr sz="900" spc="-40" dirty="0">
                <a:latin typeface="Arial"/>
                <a:cs typeface="Arial"/>
              </a:rPr>
              <a:t>using </a:t>
            </a:r>
            <a:r>
              <a:rPr sz="900" spc="-15" dirty="0">
                <a:latin typeface="Arial"/>
                <a:cs typeface="Arial"/>
              </a:rPr>
              <a:t>color-lines”.  </a:t>
            </a: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In:  </a:t>
            </a:r>
            <a:r>
              <a:rPr sz="900" i="1" spc="-10" dirty="0">
                <a:solidFill>
                  <a:srgbClr val="7A7ACD"/>
                </a:solidFill>
                <a:latin typeface="Arial"/>
                <a:cs typeface="Arial"/>
              </a:rPr>
              <a:t>ACM </a:t>
            </a:r>
            <a:r>
              <a:rPr sz="900" i="1" spc="-30" dirty="0">
                <a:solidFill>
                  <a:srgbClr val="7A7ACD"/>
                </a:solidFill>
                <a:latin typeface="Arial"/>
                <a:cs typeface="Arial"/>
              </a:rPr>
              <a:t>Transactions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on</a:t>
            </a:r>
            <a:r>
              <a:rPr sz="900" i="1" spc="50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Graphics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0" y="3337074"/>
            <a:ext cx="1536065" cy="1676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135"/>
              </a:spcBef>
            </a:pPr>
            <a:r>
              <a:rPr sz="900" i="1" spc="10" dirty="0">
                <a:solidFill>
                  <a:srgbClr val="7A7ACD"/>
                </a:solidFill>
                <a:latin typeface="Arial"/>
                <a:cs typeface="Arial"/>
              </a:rPr>
              <a:t>(TOG) </a:t>
            </a:r>
            <a:r>
              <a:rPr sz="900" spc="-30" dirty="0">
                <a:solidFill>
                  <a:srgbClr val="7A7ACD"/>
                </a:solidFill>
                <a:latin typeface="Arial"/>
                <a:cs typeface="Arial"/>
              </a:rPr>
              <a:t>34.1 </a:t>
            </a:r>
            <a:r>
              <a:rPr sz="900" spc="-10" dirty="0">
                <a:solidFill>
                  <a:srgbClr val="7A7ACD"/>
                </a:solidFill>
                <a:latin typeface="Arial"/>
                <a:cs typeface="Arial"/>
              </a:rPr>
              <a:t>(2014), </a:t>
            </a:r>
            <a:r>
              <a:rPr sz="900" spc="-15" dirty="0">
                <a:solidFill>
                  <a:srgbClr val="7A7ACD"/>
                </a:solidFill>
                <a:latin typeface="Arial"/>
                <a:cs typeface="Arial"/>
              </a:rPr>
              <a:t>p.</a:t>
            </a:r>
            <a:r>
              <a:rPr sz="900" spc="215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7A7ACD"/>
                </a:solidFill>
                <a:latin typeface="Arial"/>
                <a:cs typeface="Arial"/>
              </a:rPr>
              <a:t>13</a:t>
            </a:r>
            <a:r>
              <a:rPr sz="900" spc="-25" dirty="0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12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66992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35" dirty="0">
                <a:solidFill>
                  <a:srgbClr val="CC0000"/>
                </a:solidFill>
              </a:rPr>
              <a:t>Colorline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1080008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462112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1844230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545" y="2226335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1222" y="722139"/>
            <a:ext cx="3905250" cy="2274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36830" indent="-171450">
              <a:lnSpc>
                <a:spcPct val="102699"/>
              </a:lnSpc>
              <a:buFont typeface="Arial" panose="020B0604020202020204" pitchFamily="34" charset="0"/>
              <a:buChar char="•"/>
            </a:pP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color-lines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 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offset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lines.</a:t>
            </a:r>
            <a:endParaRPr lang="en-US" sz="1100" spc="-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36830" indent="-171450">
              <a:lnSpc>
                <a:spcPct val="102699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70485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scattering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channel </a:t>
            </a:r>
            <a:r>
              <a:rPr sz="11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prior.</a:t>
            </a:r>
            <a:endParaRPr lang="en-US" sz="1100" spc="-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70485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100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transmission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and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parameter.</a:t>
            </a:r>
            <a:endParaRPr lang="en-US" sz="1100" spc="-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47955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method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11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parameter.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13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135699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35" dirty="0">
                <a:solidFill>
                  <a:srgbClr val="CC0000"/>
                </a:solidFill>
              </a:rPr>
              <a:t>Colorline</a:t>
            </a:r>
            <a:r>
              <a:rPr sz="1400" spc="-30" dirty="0">
                <a:solidFill>
                  <a:srgbClr val="CC0000"/>
                </a:solidFill>
              </a:rPr>
              <a:t> </a:t>
            </a:r>
            <a:r>
              <a:rPr sz="1400" spc="-45" dirty="0">
                <a:solidFill>
                  <a:srgbClr val="CC0000"/>
                </a:solidFill>
              </a:rPr>
              <a:t>Example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704850" y="721729"/>
            <a:ext cx="3129124" cy="182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5300" y="2663952"/>
            <a:ext cx="440944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Color-line;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0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orange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color-line </a:t>
            </a:r>
            <a:r>
              <a:rPr sz="1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 </a:t>
            </a:r>
            <a:r>
              <a:rPr sz="1000" spc="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4" action="ppaction://hlinksldjump"/>
              </a:rPr>
              <a:t>Dehazing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14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707390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40" dirty="0">
                <a:solidFill>
                  <a:srgbClr val="CC0000"/>
                </a:solidFill>
              </a:rPr>
              <a:t>Haze-line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683780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237970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1792147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545" y="2346325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0545" y="2728442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5300" y="607514"/>
            <a:ext cx="4378960" cy="2538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010" marR="21844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sz="1100" spc="-82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relies on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haze-free 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approximated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hundred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colors,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tight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clusters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</a:t>
            </a:r>
            <a:r>
              <a:rPr sz="11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indent="-1714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  </a:t>
            </a:r>
            <a:r>
              <a:rPr sz="11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en-US"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non-local,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they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entire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 and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sz="11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marR="140335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varying distances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translate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coefficients.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becomes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space,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termed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 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haze-line.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marR="23749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haze-lines,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transmission </a:t>
            </a:r>
            <a:r>
              <a:rPr sz="11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sz="1100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indent="-1714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 </a:t>
            </a:r>
            <a:r>
              <a:rPr sz="11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u="sng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depends </a:t>
            </a:r>
            <a:r>
              <a:rPr sz="1100" u="sng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upon </a:t>
            </a:r>
            <a:r>
              <a:rPr sz="1100" u="sng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</a:t>
            </a:r>
            <a:r>
              <a:rPr sz="1100" u="sng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sz="110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123189">
              <a:lnSpc>
                <a:spcPct val="101499"/>
              </a:lnSpc>
              <a:spcBef>
                <a:spcPts val="345"/>
              </a:spcBef>
            </a:pPr>
            <a:r>
              <a:rPr sz="900" spc="-97" baseline="37037" dirty="0">
                <a:latin typeface="Lucida Sans Unicode"/>
                <a:cs typeface="Lucida Sans Unicode"/>
              </a:rPr>
              <a:t>10 </a:t>
            </a:r>
            <a:r>
              <a:rPr sz="900" spc="-35" dirty="0">
                <a:solidFill>
                  <a:srgbClr val="3333B2"/>
                </a:solidFill>
                <a:latin typeface="Arial"/>
                <a:cs typeface="Arial"/>
              </a:rPr>
              <a:t>Dana </a:t>
            </a:r>
            <a:r>
              <a:rPr sz="900" spc="-30" dirty="0">
                <a:solidFill>
                  <a:srgbClr val="3333B2"/>
                </a:solidFill>
                <a:latin typeface="Arial"/>
                <a:cs typeface="Arial"/>
              </a:rPr>
              <a:t>Berman </a:t>
            </a:r>
            <a:r>
              <a:rPr sz="900" spc="-40" dirty="0">
                <a:solidFill>
                  <a:srgbClr val="3333B2"/>
                </a:solidFill>
                <a:latin typeface="Arial"/>
                <a:cs typeface="Arial"/>
              </a:rPr>
              <a:t>and Shai </a:t>
            </a:r>
            <a:r>
              <a:rPr sz="900" spc="-25" dirty="0">
                <a:solidFill>
                  <a:srgbClr val="3333B2"/>
                </a:solidFill>
                <a:latin typeface="Arial"/>
                <a:cs typeface="Arial"/>
              </a:rPr>
              <a:t>Avidan. </a:t>
            </a:r>
            <a:r>
              <a:rPr sz="900" spc="-5" dirty="0">
                <a:latin typeface="Arial"/>
                <a:cs typeface="Arial"/>
              </a:rPr>
              <a:t>“Non-local </a:t>
            </a:r>
            <a:r>
              <a:rPr sz="900" spc="-40" dirty="0">
                <a:latin typeface="Arial"/>
                <a:cs typeface="Arial"/>
              </a:rPr>
              <a:t>image </a:t>
            </a:r>
            <a:r>
              <a:rPr sz="900" spc="-20" dirty="0">
                <a:latin typeface="Arial"/>
                <a:cs typeface="Arial"/>
              </a:rPr>
              <a:t>dehazing”. </a:t>
            </a: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In: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Proceedings </a:t>
            </a:r>
            <a:r>
              <a:rPr sz="900" i="1" spc="-5" dirty="0">
                <a:solidFill>
                  <a:srgbClr val="7A7ACD"/>
                </a:solidFill>
                <a:latin typeface="Arial"/>
                <a:cs typeface="Arial"/>
              </a:rPr>
              <a:t>of </a:t>
            </a:r>
            <a:r>
              <a:rPr sz="900" i="1" spc="-15" dirty="0">
                <a:solidFill>
                  <a:srgbClr val="7A7ACD"/>
                </a:solidFill>
                <a:latin typeface="Arial"/>
                <a:cs typeface="Arial"/>
              </a:rPr>
              <a:t>the 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IEEE </a:t>
            </a:r>
            <a:r>
              <a:rPr sz="900" i="1" spc="-45" dirty="0">
                <a:solidFill>
                  <a:srgbClr val="7A7ACD"/>
                </a:solidFill>
                <a:latin typeface="Arial"/>
                <a:cs typeface="Arial"/>
              </a:rPr>
              <a:t>conference 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on </a:t>
            </a:r>
            <a:r>
              <a:rPr sz="900" i="1" spc="-25" dirty="0">
                <a:solidFill>
                  <a:srgbClr val="7A7ACD"/>
                </a:solidFill>
                <a:latin typeface="Arial"/>
                <a:cs typeface="Arial"/>
              </a:rPr>
              <a:t>computer </a:t>
            </a:r>
            <a:r>
              <a:rPr sz="900" i="1" spc="-30" dirty="0">
                <a:solidFill>
                  <a:srgbClr val="7A7ACD"/>
                </a:solidFill>
                <a:latin typeface="Arial"/>
                <a:cs typeface="Arial"/>
              </a:rPr>
              <a:t>vision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and </a:t>
            </a:r>
            <a:r>
              <a:rPr sz="900" i="1" spc="-10" dirty="0">
                <a:solidFill>
                  <a:srgbClr val="7A7ACD"/>
                </a:solidFill>
                <a:latin typeface="Arial"/>
                <a:cs typeface="Arial"/>
              </a:rPr>
              <a:t>pattern </a:t>
            </a:r>
            <a:r>
              <a:rPr sz="900" i="1" spc="-15" dirty="0">
                <a:solidFill>
                  <a:srgbClr val="7A7ACD"/>
                </a:solidFill>
                <a:latin typeface="Arial"/>
                <a:cs typeface="Arial"/>
              </a:rPr>
              <a:t>recognition</a:t>
            </a:r>
            <a:r>
              <a:rPr sz="900" spc="-15" dirty="0">
                <a:solidFill>
                  <a:srgbClr val="7A7ACD"/>
                </a:solidFill>
                <a:latin typeface="Arial"/>
                <a:cs typeface="Arial"/>
              </a:rPr>
              <a:t>. 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2016, 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pp.  </a:t>
            </a:r>
            <a:r>
              <a:rPr sz="900" spc="50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1674–1682</a:t>
            </a:r>
            <a:r>
              <a:rPr sz="900" spc="-35" dirty="0">
                <a:latin typeface="Arial"/>
                <a:cs typeface="Arial"/>
              </a:rPr>
              <a:t>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15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139382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40" dirty="0">
                <a:solidFill>
                  <a:srgbClr val="CC0000"/>
                </a:solidFill>
              </a:rPr>
              <a:t>Haze-line</a:t>
            </a:r>
            <a:r>
              <a:rPr sz="1400" spc="-25" dirty="0">
                <a:solidFill>
                  <a:srgbClr val="CC0000"/>
                </a:solidFill>
              </a:rPr>
              <a:t> </a:t>
            </a:r>
            <a:r>
              <a:rPr sz="1400" spc="-45" dirty="0">
                <a:solidFill>
                  <a:srgbClr val="CC0000"/>
                </a:solidFill>
              </a:rPr>
              <a:t>Example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774052" y="713626"/>
            <a:ext cx="3207398" cy="182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9519" y="2676093"/>
            <a:ext cx="396938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lang="en-US"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</a:t>
            </a:r>
            <a:r>
              <a:rPr lang="en-US"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Haze-line; </a:t>
            </a:r>
            <a:r>
              <a:rPr lang="en-US"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 </a:t>
            </a:r>
            <a:r>
              <a:rPr lang="en-US" sz="1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circle </a:t>
            </a:r>
            <a:r>
              <a:rPr lang="en-US"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Haze-line </a:t>
            </a:r>
            <a:r>
              <a:rPr lang="en-US" sz="1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 </a:t>
            </a:r>
            <a:r>
              <a:rPr lang="en-US" sz="10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4" action="ppaction://hlinksldjump"/>
              </a:rPr>
              <a:t>Dehazing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16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2948" y="13208"/>
            <a:ext cx="60642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Proposed</a:t>
            </a:r>
            <a:r>
              <a:rPr sz="600" spc="-5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System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195389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30" dirty="0">
                <a:solidFill>
                  <a:srgbClr val="CC0000"/>
                </a:solidFill>
              </a:rPr>
              <a:t>Color Uniformity</a:t>
            </a:r>
            <a:r>
              <a:rPr sz="1400" spc="20" dirty="0">
                <a:solidFill>
                  <a:srgbClr val="CC0000"/>
                </a:solidFill>
              </a:rPr>
              <a:t> </a:t>
            </a:r>
            <a:r>
              <a:rPr sz="1400" spc="-20" dirty="0">
                <a:solidFill>
                  <a:srgbClr val="CC0000"/>
                </a:solidFill>
              </a:rPr>
              <a:t>Principle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1044511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267244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1662049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545" y="2056853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0545" y="2451658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15810" y="671892"/>
            <a:ext cx="4031615" cy="2604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Non-uniformity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object’s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 of  </a:t>
            </a:r>
            <a:r>
              <a:rPr sz="11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color.</a:t>
            </a:r>
            <a:endParaRPr lang="en-US" sz="1100" spc="-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5244" indent="-171450">
              <a:lnSpc>
                <a:spcPct val="1026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Objects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sky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depicts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variation.</a:t>
            </a:r>
            <a:endParaRPr lang="en-US" sz="1100" spc="-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5244" indent="-171450">
              <a:lnSpc>
                <a:spcPct val="1026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61925" indent="-171450">
              <a:lnSpc>
                <a:spcPct val="1026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uniformity of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regions </a:t>
            </a:r>
            <a:r>
              <a:rPr sz="1100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arise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defocus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space </a:t>
            </a:r>
            <a:r>
              <a:rPr sz="11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quantization.</a:t>
            </a:r>
            <a:endParaRPr lang="en-US" sz="1100" spc="-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61925" indent="-171450">
              <a:lnSpc>
                <a:spcPct val="1026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66040" indent="-171450">
              <a:lnSpc>
                <a:spcPct val="1026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color uniformity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denotes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hence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haze/fog.</a:t>
            </a:r>
            <a:endParaRPr lang="en-US" sz="1100" spc="-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66040" indent="-171450">
              <a:lnSpc>
                <a:spcPct val="1026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99"/>
              </a:lnSpc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Transmittance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uniformity of color 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sz="11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window.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17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2948" y="13208"/>
            <a:ext cx="60642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Proposed</a:t>
            </a:r>
            <a:r>
              <a:rPr sz="600" spc="-5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System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106108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solidFill>
                  <a:srgbClr val="CC0000"/>
                </a:solidFill>
              </a:rPr>
              <a:t>CUP</a:t>
            </a:r>
            <a:r>
              <a:rPr sz="1400" spc="-35" dirty="0">
                <a:solidFill>
                  <a:srgbClr val="CC0000"/>
                </a:solidFill>
              </a:rPr>
              <a:t> </a:t>
            </a:r>
            <a:r>
              <a:rPr sz="1400" spc="-45" dirty="0">
                <a:solidFill>
                  <a:srgbClr val="CC0000"/>
                </a:solidFill>
              </a:rPr>
              <a:t>Example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773988" y="713612"/>
            <a:ext cx="3059981" cy="1828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83233" y="2676118"/>
            <a:ext cx="24415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</a:t>
            </a:r>
            <a:r>
              <a:rPr sz="1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Uniformity</a:t>
            </a:r>
            <a:r>
              <a:rPr sz="10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4" action="ppaction://hlinksldjump"/>
              </a:rPr>
              <a:t>Dehazing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18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2948" y="13208"/>
            <a:ext cx="60642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Proposed</a:t>
            </a:r>
            <a:r>
              <a:rPr sz="600" spc="-5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System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317563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solidFill>
                  <a:srgbClr val="CC0000"/>
                </a:solidFill>
              </a:rPr>
              <a:t>CUP </a:t>
            </a:r>
            <a:r>
              <a:rPr sz="1400" dirty="0">
                <a:solidFill>
                  <a:srgbClr val="CC0000"/>
                </a:solidFill>
              </a:rPr>
              <a:t>Metric </a:t>
            </a:r>
            <a:r>
              <a:rPr sz="1400" spc="-30" dirty="0">
                <a:solidFill>
                  <a:srgbClr val="CC0000"/>
                </a:solidFill>
              </a:rPr>
              <a:t>in </a:t>
            </a:r>
            <a:r>
              <a:rPr sz="1400" spc="5" dirty="0">
                <a:solidFill>
                  <a:srgbClr val="CC0000"/>
                </a:solidFill>
              </a:rPr>
              <a:t>Thick </a:t>
            </a:r>
            <a:r>
              <a:rPr sz="1400" spc="-40" dirty="0">
                <a:solidFill>
                  <a:srgbClr val="CC0000"/>
                </a:solidFill>
              </a:rPr>
              <a:t>Haze </a:t>
            </a:r>
            <a:r>
              <a:rPr sz="1400" spc="-65" dirty="0">
                <a:solidFill>
                  <a:srgbClr val="CC0000"/>
                </a:solidFill>
              </a:rPr>
              <a:t>and </a:t>
            </a:r>
            <a:r>
              <a:rPr sz="1400" dirty="0">
                <a:solidFill>
                  <a:srgbClr val="CC0000"/>
                </a:solidFill>
              </a:rPr>
              <a:t>Thin</a:t>
            </a:r>
            <a:r>
              <a:rPr sz="1400" spc="245" dirty="0">
                <a:solidFill>
                  <a:srgbClr val="CC0000"/>
                </a:solidFill>
              </a:rPr>
              <a:t> </a:t>
            </a:r>
            <a:r>
              <a:rPr sz="1400" spc="-40" dirty="0">
                <a:solidFill>
                  <a:srgbClr val="CC0000"/>
                </a:solidFill>
              </a:rPr>
              <a:t>Haze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1172611" y="797924"/>
            <a:ext cx="2376805" cy="0"/>
          </a:xfrm>
          <a:custGeom>
            <a:avLst/>
            <a:gdLst/>
            <a:ahLst/>
            <a:cxnLst/>
            <a:rect l="l" t="t" r="r" b="b"/>
            <a:pathLst>
              <a:path w="2376804">
                <a:moveTo>
                  <a:pt x="0" y="0"/>
                </a:moveTo>
                <a:lnTo>
                  <a:pt x="23766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2611" y="2288566"/>
            <a:ext cx="2376805" cy="0"/>
          </a:xfrm>
          <a:custGeom>
            <a:avLst/>
            <a:gdLst/>
            <a:ahLst/>
            <a:cxnLst/>
            <a:rect l="l" t="t" r="r" b="b"/>
            <a:pathLst>
              <a:path w="2376804">
                <a:moveTo>
                  <a:pt x="0" y="0"/>
                </a:moveTo>
                <a:lnTo>
                  <a:pt x="23766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49215" y="797924"/>
            <a:ext cx="0" cy="1490980"/>
          </a:xfrm>
          <a:custGeom>
            <a:avLst/>
            <a:gdLst/>
            <a:ahLst/>
            <a:cxnLst/>
            <a:rect l="l" t="t" r="r" b="b"/>
            <a:pathLst>
              <a:path h="1490980">
                <a:moveTo>
                  <a:pt x="0" y="149064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2611" y="797924"/>
            <a:ext cx="0" cy="1490980"/>
          </a:xfrm>
          <a:custGeom>
            <a:avLst/>
            <a:gdLst/>
            <a:ahLst/>
            <a:cxnLst/>
            <a:rect l="l" t="t" r="r" b="b"/>
            <a:pathLst>
              <a:path h="1490980">
                <a:moveTo>
                  <a:pt x="0" y="149064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2611" y="2288566"/>
            <a:ext cx="2376805" cy="0"/>
          </a:xfrm>
          <a:custGeom>
            <a:avLst/>
            <a:gdLst/>
            <a:ahLst/>
            <a:cxnLst/>
            <a:rect l="l" t="t" r="r" b="b"/>
            <a:pathLst>
              <a:path w="2376804">
                <a:moveTo>
                  <a:pt x="0" y="0"/>
                </a:moveTo>
                <a:lnTo>
                  <a:pt x="23766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72611" y="797924"/>
            <a:ext cx="0" cy="1490980"/>
          </a:xfrm>
          <a:custGeom>
            <a:avLst/>
            <a:gdLst/>
            <a:ahLst/>
            <a:cxnLst/>
            <a:rect l="l" t="t" r="r" b="b"/>
            <a:pathLst>
              <a:path h="1490980">
                <a:moveTo>
                  <a:pt x="0" y="149064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72611" y="226921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35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2611" y="797924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868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39827" y="2301571"/>
            <a:ext cx="66040" cy="8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65" dirty="0">
                <a:latin typeface="Arial"/>
                <a:cs typeface="Arial"/>
              </a:rPr>
              <a:t>0</a:t>
            </a:r>
            <a:endParaRPr sz="4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69611" y="226921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35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69611" y="797924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868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86312" y="2301571"/>
            <a:ext cx="167640" cy="8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0.01</a:t>
            </a:r>
            <a:endParaRPr sz="4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66613" y="226921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35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66613" y="797924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868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683312" y="2301571"/>
            <a:ext cx="167640" cy="8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0.02</a:t>
            </a:r>
            <a:endParaRPr sz="4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63607" y="226921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35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63607" y="797924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868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60609" y="226921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35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60609" y="797924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868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57611" y="226921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35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57611" y="797924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868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54605" y="226921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35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54605" y="797924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868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871312" y="2301571"/>
            <a:ext cx="167640" cy="8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0.06</a:t>
            </a:r>
            <a:endParaRPr sz="4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51607" y="226921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35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51607" y="797924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868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168307" y="2301571"/>
            <a:ext cx="167640" cy="8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0.07</a:t>
            </a:r>
            <a:endParaRPr sz="45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49215" y="226921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35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49215" y="797924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868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465915" y="2301571"/>
            <a:ext cx="167640" cy="8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0.08</a:t>
            </a:r>
            <a:endParaRPr sz="45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72611" y="2288566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24873" y="2288566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098444" y="2252705"/>
            <a:ext cx="66040" cy="8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65" dirty="0">
                <a:latin typeface="Arial"/>
                <a:cs typeface="Arial"/>
              </a:rPr>
              <a:t>0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72611" y="2139066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24873" y="2139066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72611" y="1990052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24873" y="1990052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72611" y="1841036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4873" y="1841036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72611" y="1692018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24873" y="1692018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72611" y="1543006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24873" y="1543006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72611" y="1393989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524873" y="1393989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72611" y="1244971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24873" y="1244971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72611" y="1095960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524873" y="1095960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996806" y="1060094"/>
            <a:ext cx="168275" cy="1126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ct val="100000"/>
              </a:lnSpc>
            </a:pPr>
            <a:r>
              <a:rPr sz="450" spc="55" dirty="0">
                <a:latin typeface="Arial"/>
                <a:cs typeface="Arial"/>
              </a:rPr>
              <a:t>0.4</a:t>
            </a:r>
            <a:endParaRPr sz="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0.35</a:t>
            </a:r>
            <a:endParaRPr sz="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L="53340">
              <a:lnSpc>
                <a:spcPct val="100000"/>
              </a:lnSpc>
            </a:pPr>
            <a:r>
              <a:rPr sz="450" spc="55" dirty="0">
                <a:latin typeface="Arial"/>
                <a:cs typeface="Arial"/>
              </a:rPr>
              <a:t>0.3</a:t>
            </a:r>
            <a:endParaRPr sz="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0.25</a:t>
            </a:r>
            <a:endParaRPr sz="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L="53340">
              <a:lnSpc>
                <a:spcPct val="100000"/>
              </a:lnSpc>
            </a:pPr>
            <a:r>
              <a:rPr sz="450" spc="55" dirty="0">
                <a:latin typeface="Arial"/>
                <a:cs typeface="Arial"/>
              </a:rPr>
              <a:t>0.2</a:t>
            </a:r>
            <a:endParaRPr sz="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0.15</a:t>
            </a:r>
            <a:endParaRPr sz="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L="53340">
              <a:lnSpc>
                <a:spcPct val="100000"/>
              </a:lnSpc>
            </a:pPr>
            <a:r>
              <a:rPr sz="450" spc="55" dirty="0">
                <a:latin typeface="Arial"/>
                <a:cs typeface="Arial"/>
              </a:rPr>
              <a:t>0.1</a:t>
            </a:r>
            <a:endParaRPr sz="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0.05</a:t>
            </a:r>
            <a:endParaRPr sz="45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172611" y="946942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996806" y="911082"/>
            <a:ext cx="167640" cy="8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60" dirty="0">
                <a:latin typeface="Arial"/>
                <a:cs typeface="Arial"/>
              </a:rPr>
              <a:t>0.45</a:t>
            </a:r>
            <a:endParaRPr sz="45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172611" y="797924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0" y="0"/>
                </a:moveTo>
                <a:lnTo>
                  <a:pt x="237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24873" y="797924"/>
            <a:ext cx="24765" cy="0"/>
          </a:xfrm>
          <a:custGeom>
            <a:avLst/>
            <a:gdLst/>
            <a:ahLst/>
            <a:cxnLst/>
            <a:rect l="l" t="t" r="r" b="b"/>
            <a:pathLst>
              <a:path w="24764">
                <a:moveTo>
                  <a:pt x="2434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037581" y="762064"/>
            <a:ext cx="127000" cy="83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55" dirty="0">
                <a:latin typeface="Arial"/>
                <a:cs typeface="Arial"/>
              </a:rPr>
              <a:t>0.5</a:t>
            </a:r>
            <a:endParaRPr sz="45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72611" y="797924"/>
            <a:ext cx="2376805" cy="0"/>
          </a:xfrm>
          <a:custGeom>
            <a:avLst/>
            <a:gdLst/>
            <a:ahLst/>
            <a:cxnLst/>
            <a:rect l="l" t="t" r="r" b="b"/>
            <a:pathLst>
              <a:path w="2376804">
                <a:moveTo>
                  <a:pt x="0" y="0"/>
                </a:moveTo>
                <a:lnTo>
                  <a:pt x="23766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72611" y="2288566"/>
            <a:ext cx="2376805" cy="0"/>
          </a:xfrm>
          <a:custGeom>
            <a:avLst/>
            <a:gdLst/>
            <a:ahLst/>
            <a:cxnLst/>
            <a:rect l="l" t="t" r="r" b="b"/>
            <a:pathLst>
              <a:path w="2376804">
                <a:moveTo>
                  <a:pt x="0" y="0"/>
                </a:moveTo>
                <a:lnTo>
                  <a:pt x="23766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549215" y="797924"/>
            <a:ext cx="0" cy="1490980"/>
          </a:xfrm>
          <a:custGeom>
            <a:avLst/>
            <a:gdLst/>
            <a:ahLst/>
            <a:cxnLst/>
            <a:rect l="l" t="t" r="r" b="b"/>
            <a:pathLst>
              <a:path h="1490980">
                <a:moveTo>
                  <a:pt x="0" y="149064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72611" y="797924"/>
            <a:ext cx="0" cy="1490980"/>
          </a:xfrm>
          <a:custGeom>
            <a:avLst/>
            <a:gdLst/>
            <a:ahLst/>
            <a:cxnLst/>
            <a:rect l="l" t="t" r="r" b="b"/>
            <a:pathLst>
              <a:path h="1490980">
                <a:moveTo>
                  <a:pt x="0" y="1490641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72611" y="866142"/>
            <a:ext cx="2346960" cy="1423035"/>
          </a:xfrm>
          <a:custGeom>
            <a:avLst/>
            <a:gdLst/>
            <a:ahLst/>
            <a:cxnLst/>
            <a:rect l="l" t="t" r="r" b="b"/>
            <a:pathLst>
              <a:path w="2346960" h="1423035">
                <a:moveTo>
                  <a:pt x="0" y="0"/>
                </a:moveTo>
                <a:lnTo>
                  <a:pt x="29213" y="728628"/>
                </a:lnTo>
                <a:lnTo>
                  <a:pt x="59036" y="968117"/>
                </a:lnTo>
                <a:lnTo>
                  <a:pt x="88857" y="1248249"/>
                </a:lnTo>
                <a:lnTo>
                  <a:pt x="118678" y="1332918"/>
                </a:lnTo>
                <a:lnTo>
                  <a:pt x="148501" y="1371139"/>
                </a:lnTo>
                <a:lnTo>
                  <a:pt x="177714" y="1396782"/>
                </a:lnTo>
                <a:lnTo>
                  <a:pt x="207535" y="1409360"/>
                </a:lnTo>
                <a:lnTo>
                  <a:pt x="237356" y="1405005"/>
                </a:lnTo>
                <a:lnTo>
                  <a:pt x="267179" y="1405005"/>
                </a:lnTo>
                <a:lnTo>
                  <a:pt x="297000" y="1413714"/>
                </a:lnTo>
                <a:lnTo>
                  <a:pt x="356032" y="1413714"/>
                </a:lnTo>
                <a:lnTo>
                  <a:pt x="385859" y="1422423"/>
                </a:lnTo>
                <a:lnTo>
                  <a:pt x="2346784" y="1422423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72611" y="2133746"/>
            <a:ext cx="2346960" cy="154940"/>
          </a:xfrm>
          <a:custGeom>
            <a:avLst/>
            <a:gdLst/>
            <a:ahLst/>
            <a:cxnLst/>
            <a:rect l="l" t="t" r="r" b="b"/>
            <a:pathLst>
              <a:path w="2346960" h="154939">
                <a:moveTo>
                  <a:pt x="0" y="126759"/>
                </a:moveTo>
                <a:lnTo>
                  <a:pt x="29213" y="117567"/>
                </a:lnTo>
                <a:lnTo>
                  <a:pt x="59036" y="93858"/>
                </a:lnTo>
                <a:lnTo>
                  <a:pt x="88857" y="82732"/>
                </a:lnTo>
                <a:lnTo>
                  <a:pt x="118678" y="55155"/>
                </a:lnTo>
                <a:lnTo>
                  <a:pt x="148501" y="38703"/>
                </a:lnTo>
                <a:lnTo>
                  <a:pt x="177714" y="44026"/>
                </a:lnTo>
                <a:lnTo>
                  <a:pt x="207535" y="11126"/>
                </a:lnTo>
                <a:lnTo>
                  <a:pt x="237356" y="0"/>
                </a:lnTo>
                <a:lnTo>
                  <a:pt x="267179" y="16449"/>
                </a:lnTo>
                <a:lnTo>
                  <a:pt x="326213" y="16449"/>
                </a:lnTo>
                <a:lnTo>
                  <a:pt x="356032" y="38703"/>
                </a:lnTo>
                <a:lnTo>
                  <a:pt x="385859" y="55155"/>
                </a:lnTo>
                <a:lnTo>
                  <a:pt x="415678" y="55155"/>
                </a:lnTo>
                <a:lnTo>
                  <a:pt x="445497" y="77409"/>
                </a:lnTo>
                <a:lnTo>
                  <a:pt x="475324" y="82732"/>
                </a:lnTo>
                <a:lnTo>
                  <a:pt x="504537" y="104987"/>
                </a:lnTo>
                <a:lnTo>
                  <a:pt x="534356" y="88053"/>
                </a:lnTo>
                <a:lnTo>
                  <a:pt x="564175" y="93858"/>
                </a:lnTo>
                <a:lnTo>
                  <a:pt x="594002" y="88053"/>
                </a:lnTo>
                <a:lnTo>
                  <a:pt x="623821" y="104987"/>
                </a:lnTo>
                <a:lnTo>
                  <a:pt x="653034" y="99181"/>
                </a:lnTo>
                <a:lnTo>
                  <a:pt x="682853" y="126759"/>
                </a:lnTo>
                <a:lnTo>
                  <a:pt x="712680" y="126759"/>
                </a:lnTo>
                <a:lnTo>
                  <a:pt x="742499" y="137887"/>
                </a:lnTo>
                <a:lnTo>
                  <a:pt x="772318" y="126759"/>
                </a:lnTo>
                <a:lnTo>
                  <a:pt x="801531" y="132565"/>
                </a:lnTo>
                <a:lnTo>
                  <a:pt x="831358" y="132565"/>
                </a:lnTo>
                <a:lnTo>
                  <a:pt x="861177" y="143693"/>
                </a:lnTo>
                <a:lnTo>
                  <a:pt x="890996" y="137887"/>
                </a:lnTo>
                <a:lnTo>
                  <a:pt x="920823" y="137887"/>
                </a:lnTo>
                <a:lnTo>
                  <a:pt x="950642" y="132565"/>
                </a:lnTo>
                <a:lnTo>
                  <a:pt x="1009674" y="132565"/>
                </a:lnTo>
                <a:lnTo>
                  <a:pt x="1039501" y="137887"/>
                </a:lnTo>
                <a:lnTo>
                  <a:pt x="1069320" y="143693"/>
                </a:lnTo>
                <a:lnTo>
                  <a:pt x="1099139" y="132565"/>
                </a:lnTo>
                <a:lnTo>
                  <a:pt x="1128352" y="121436"/>
                </a:lnTo>
                <a:lnTo>
                  <a:pt x="1158179" y="104987"/>
                </a:lnTo>
                <a:lnTo>
                  <a:pt x="1187998" y="93858"/>
                </a:lnTo>
                <a:lnTo>
                  <a:pt x="1217817" y="99181"/>
                </a:lnTo>
                <a:lnTo>
                  <a:pt x="1247643" y="116116"/>
                </a:lnTo>
                <a:lnTo>
                  <a:pt x="1276857" y="126759"/>
                </a:lnTo>
                <a:lnTo>
                  <a:pt x="1306676" y="143693"/>
                </a:lnTo>
                <a:lnTo>
                  <a:pt x="1336495" y="154819"/>
                </a:lnTo>
                <a:lnTo>
                  <a:pt x="1366321" y="149014"/>
                </a:lnTo>
                <a:lnTo>
                  <a:pt x="1484999" y="149014"/>
                </a:lnTo>
                <a:lnTo>
                  <a:pt x="1514819" y="154819"/>
                </a:lnTo>
                <a:lnTo>
                  <a:pt x="1544638" y="149014"/>
                </a:lnTo>
                <a:lnTo>
                  <a:pt x="1574464" y="143693"/>
                </a:lnTo>
                <a:lnTo>
                  <a:pt x="1603677" y="137887"/>
                </a:lnTo>
                <a:lnTo>
                  <a:pt x="1633497" y="132565"/>
                </a:lnTo>
                <a:lnTo>
                  <a:pt x="1663316" y="132565"/>
                </a:lnTo>
                <a:lnTo>
                  <a:pt x="1693142" y="137887"/>
                </a:lnTo>
                <a:lnTo>
                  <a:pt x="1722962" y="143693"/>
                </a:lnTo>
                <a:lnTo>
                  <a:pt x="1752175" y="143693"/>
                </a:lnTo>
                <a:lnTo>
                  <a:pt x="1781994" y="149014"/>
                </a:lnTo>
                <a:lnTo>
                  <a:pt x="1811820" y="137887"/>
                </a:lnTo>
                <a:lnTo>
                  <a:pt x="1841640" y="132565"/>
                </a:lnTo>
                <a:lnTo>
                  <a:pt x="1871459" y="132565"/>
                </a:lnTo>
                <a:lnTo>
                  <a:pt x="1901285" y="137887"/>
                </a:lnTo>
                <a:lnTo>
                  <a:pt x="1930498" y="137887"/>
                </a:lnTo>
                <a:lnTo>
                  <a:pt x="1960318" y="149014"/>
                </a:lnTo>
                <a:lnTo>
                  <a:pt x="1990137" y="154819"/>
                </a:lnTo>
                <a:lnTo>
                  <a:pt x="2019963" y="154819"/>
                </a:lnTo>
                <a:lnTo>
                  <a:pt x="2049783" y="149014"/>
                </a:lnTo>
                <a:lnTo>
                  <a:pt x="2168461" y="149014"/>
                </a:lnTo>
                <a:lnTo>
                  <a:pt x="2198280" y="154819"/>
                </a:lnTo>
                <a:lnTo>
                  <a:pt x="2227493" y="137887"/>
                </a:lnTo>
                <a:lnTo>
                  <a:pt x="2287139" y="137887"/>
                </a:lnTo>
                <a:lnTo>
                  <a:pt x="2316958" y="126759"/>
                </a:lnTo>
                <a:lnTo>
                  <a:pt x="2346784" y="154819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980314" y="2301571"/>
            <a:ext cx="7620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  <a:tab pos="606425" algn="l"/>
              </a:tabLst>
            </a:pPr>
            <a:r>
              <a:rPr sz="450" spc="60" dirty="0">
                <a:latin typeface="Arial"/>
                <a:cs typeface="Arial"/>
              </a:rPr>
              <a:t>0.03	0.04	0.05</a:t>
            </a:r>
            <a:endParaRPr sz="45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5"/>
              </a:spcBef>
            </a:pPr>
            <a:r>
              <a:rPr sz="450" spc="50" dirty="0">
                <a:latin typeface="Arial"/>
                <a:cs typeface="Arial"/>
              </a:rPr>
              <a:t>color uniformity</a:t>
            </a:r>
            <a:r>
              <a:rPr sz="450" spc="-20" dirty="0">
                <a:latin typeface="Arial"/>
                <a:cs typeface="Arial"/>
              </a:rPr>
              <a:t> </a:t>
            </a:r>
            <a:r>
              <a:rPr sz="450" spc="55" dirty="0">
                <a:latin typeface="Arial"/>
                <a:cs typeface="Arial"/>
              </a:rPr>
              <a:t>metric</a:t>
            </a:r>
            <a:endParaRPr sz="4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90628" y="1398300"/>
            <a:ext cx="98425" cy="2901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55"/>
              </a:lnSpc>
            </a:pPr>
            <a:r>
              <a:rPr sz="550" dirty="0">
                <a:latin typeface="Arial"/>
                <a:cs typeface="Arial"/>
              </a:rPr>
              <a:t>probability</a:t>
            </a:r>
            <a:endParaRPr sz="55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653959" y="798894"/>
            <a:ext cx="898525" cy="182880"/>
          </a:xfrm>
          <a:custGeom>
            <a:avLst/>
            <a:gdLst/>
            <a:ahLst/>
            <a:cxnLst/>
            <a:rect l="l" t="t" r="r" b="b"/>
            <a:pathLst>
              <a:path w="898525" h="182880">
                <a:moveTo>
                  <a:pt x="0" y="182882"/>
                </a:moveTo>
                <a:lnTo>
                  <a:pt x="898301" y="182882"/>
                </a:lnTo>
                <a:lnTo>
                  <a:pt x="898301" y="0"/>
                </a:lnTo>
                <a:lnTo>
                  <a:pt x="0" y="0"/>
                </a:lnTo>
                <a:lnTo>
                  <a:pt x="0" y="182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653959" y="798894"/>
            <a:ext cx="898525" cy="182880"/>
          </a:xfrm>
          <a:custGeom>
            <a:avLst/>
            <a:gdLst/>
            <a:ahLst/>
            <a:cxnLst/>
            <a:rect l="l" t="t" r="r" b="b"/>
            <a:pathLst>
              <a:path w="898525" h="182880">
                <a:moveTo>
                  <a:pt x="0" y="182882"/>
                </a:moveTo>
                <a:lnTo>
                  <a:pt x="0" y="0"/>
                </a:lnTo>
                <a:lnTo>
                  <a:pt x="898301" y="0"/>
                </a:lnTo>
                <a:lnTo>
                  <a:pt x="898301" y="182882"/>
                </a:lnTo>
                <a:lnTo>
                  <a:pt x="0" y="182882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653959" y="798894"/>
            <a:ext cx="898525" cy="0"/>
          </a:xfrm>
          <a:custGeom>
            <a:avLst/>
            <a:gdLst/>
            <a:ahLst/>
            <a:cxnLst/>
            <a:rect l="l" t="t" r="r" b="b"/>
            <a:pathLst>
              <a:path w="898525">
                <a:moveTo>
                  <a:pt x="0" y="0"/>
                </a:moveTo>
                <a:lnTo>
                  <a:pt x="89830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653959" y="981777"/>
            <a:ext cx="898525" cy="0"/>
          </a:xfrm>
          <a:custGeom>
            <a:avLst/>
            <a:gdLst/>
            <a:ahLst/>
            <a:cxnLst/>
            <a:rect l="l" t="t" r="r" b="b"/>
            <a:pathLst>
              <a:path w="898525">
                <a:moveTo>
                  <a:pt x="0" y="0"/>
                </a:moveTo>
                <a:lnTo>
                  <a:pt x="89830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552261" y="79889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80">
                <a:moveTo>
                  <a:pt x="0" y="182882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653959" y="79889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80">
                <a:moveTo>
                  <a:pt x="0" y="182882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53959" y="981777"/>
            <a:ext cx="898525" cy="0"/>
          </a:xfrm>
          <a:custGeom>
            <a:avLst/>
            <a:gdLst/>
            <a:ahLst/>
            <a:cxnLst/>
            <a:rect l="l" t="t" r="r" b="b"/>
            <a:pathLst>
              <a:path w="898525">
                <a:moveTo>
                  <a:pt x="0" y="0"/>
                </a:moveTo>
                <a:lnTo>
                  <a:pt x="89830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653959" y="79889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80">
                <a:moveTo>
                  <a:pt x="0" y="182882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653959" y="798894"/>
            <a:ext cx="898525" cy="0"/>
          </a:xfrm>
          <a:custGeom>
            <a:avLst/>
            <a:gdLst/>
            <a:ahLst/>
            <a:cxnLst/>
            <a:rect l="l" t="t" r="r" b="b"/>
            <a:pathLst>
              <a:path w="898525">
                <a:moveTo>
                  <a:pt x="0" y="0"/>
                </a:moveTo>
                <a:lnTo>
                  <a:pt x="89830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653959" y="981777"/>
            <a:ext cx="898525" cy="0"/>
          </a:xfrm>
          <a:custGeom>
            <a:avLst/>
            <a:gdLst/>
            <a:ahLst/>
            <a:cxnLst/>
            <a:rect l="l" t="t" r="r" b="b"/>
            <a:pathLst>
              <a:path w="898525">
                <a:moveTo>
                  <a:pt x="0" y="0"/>
                </a:moveTo>
                <a:lnTo>
                  <a:pt x="89830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52261" y="79889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80">
                <a:moveTo>
                  <a:pt x="0" y="182882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653959" y="79889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80">
                <a:moveTo>
                  <a:pt x="0" y="182882"/>
                </a:moveTo>
                <a:lnTo>
                  <a:pt x="0" y="0"/>
                </a:lnTo>
              </a:path>
            </a:pathLst>
          </a:custGeom>
          <a:ln w="36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697779" y="849213"/>
            <a:ext cx="219710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097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2926087" y="799698"/>
            <a:ext cx="61404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9200"/>
              </a:lnSpc>
            </a:pPr>
            <a:r>
              <a:rPr sz="450" spc="50" dirty="0">
                <a:latin typeface="Arial"/>
                <a:cs typeface="Arial"/>
              </a:rPr>
              <a:t>thick </a:t>
            </a:r>
            <a:r>
              <a:rPr sz="450" spc="65" dirty="0">
                <a:latin typeface="Arial"/>
                <a:cs typeface="Arial"/>
              </a:rPr>
              <a:t>haze</a:t>
            </a:r>
            <a:r>
              <a:rPr sz="450" spc="-45" dirty="0">
                <a:latin typeface="Arial"/>
                <a:cs typeface="Arial"/>
              </a:rPr>
              <a:t> </a:t>
            </a:r>
            <a:r>
              <a:rPr sz="450" spc="55" dirty="0">
                <a:latin typeface="Arial"/>
                <a:cs typeface="Arial"/>
              </a:rPr>
              <a:t>regions  </a:t>
            </a:r>
            <a:r>
              <a:rPr sz="450" spc="50" dirty="0">
                <a:latin typeface="Arial"/>
                <a:cs typeface="Arial"/>
              </a:rPr>
              <a:t>thin </a:t>
            </a:r>
            <a:r>
              <a:rPr sz="450" spc="65" dirty="0">
                <a:latin typeface="Arial"/>
                <a:cs typeface="Arial"/>
              </a:rPr>
              <a:t>haze</a:t>
            </a:r>
            <a:r>
              <a:rPr sz="450" spc="-55" dirty="0">
                <a:latin typeface="Arial"/>
                <a:cs typeface="Arial"/>
              </a:rPr>
              <a:t> </a:t>
            </a:r>
            <a:r>
              <a:rPr sz="450" spc="55" dirty="0">
                <a:latin typeface="Arial"/>
                <a:cs typeface="Arial"/>
              </a:rPr>
              <a:t>regions</a:t>
            </a:r>
            <a:endParaRPr sz="45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697779" y="930976"/>
            <a:ext cx="219710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097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95300" y="2603233"/>
            <a:ext cx="43776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0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probability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of </a:t>
            </a:r>
            <a:r>
              <a:rPr sz="10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uniformity </a:t>
            </a:r>
            <a:r>
              <a:rPr sz="1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 regions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viz </a:t>
            </a:r>
            <a:r>
              <a:rPr sz="1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and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sz="1000" spc="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89" name="object 8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3" action="ppaction://hlinksldjump"/>
              </a:rPr>
              <a:t>Dehazing</a:t>
            </a:r>
          </a:p>
        </p:txBody>
      </p:sp>
      <p:sp>
        <p:nvSpPr>
          <p:cNvPr id="90" name="object 9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91" name="object 9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19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934719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0" dirty="0">
                <a:solidFill>
                  <a:srgbClr val="CC0000"/>
                </a:solidFill>
              </a:rPr>
              <a:t>Intr</a:t>
            </a:r>
            <a:r>
              <a:rPr sz="1400" spc="-30" dirty="0">
                <a:solidFill>
                  <a:srgbClr val="CC0000"/>
                </a:solidFill>
              </a:rPr>
              <a:t>oduction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870966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278470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1513903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0545" y="794700"/>
            <a:ext cx="4262679" cy="9802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9017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considerably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or</a:t>
            </a:r>
            <a:r>
              <a:rPr sz="11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fog.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530"/>
              </a:spcBef>
              <a:buFont typeface="Arial" panose="020B0604020202020204" pitchFamily="34" charset="0"/>
              <a:buChar char="•"/>
            </a:pP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Scattered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particles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droplets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appears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 </a:t>
            </a:r>
            <a:r>
              <a:rPr sz="11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haze/fog.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99"/>
              </a:lnSpc>
              <a:spcBef>
                <a:spcPts val="495"/>
              </a:spcBef>
              <a:buFont typeface="Arial" panose="020B0604020202020204" pitchFamily="34" charset="0"/>
              <a:buChar char="•"/>
            </a:pP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Nayar</a:t>
            </a:r>
            <a:r>
              <a:rPr sz="1100" spc="-82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Hazing/fogging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modeled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(1)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of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0265" y="1925332"/>
            <a:ext cx="20256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25" dirty="0">
                <a:latin typeface="Tahoma"/>
                <a:cs typeface="Tahoma"/>
              </a:rPr>
              <a:t>(1)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449" y="1925332"/>
            <a:ext cx="3429001" cy="81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5115">
              <a:lnSpc>
                <a:spcPct val="100000"/>
              </a:lnSpc>
            </a:pPr>
            <a:r>
              <a:rPr sz="1050" i="1" spc="-5" dirty="0" smtClean="0">
                <a:latin typeface="Trebuchet MS"/>
                <a:cs typeface="Trebuchet MS"/>
              </a:rPr>
              <a:t>I</a:t>
            </a:r>
            <a:r>
              <a:rPr lang="en-IN" sz="1050" i="1" spc="-5" dirty="0" smtClean="0">
                <a:latin typeface="Trebuchet MS"/>
                <a:cs typeface="Trebuchet MS"/>
              </a:rPr>
              <a:t>(x)</a:t>
            </a:r>
            <a:r>
              <a:rPr sz="1050" i="1" spc="55" dirty="0" smtClean="0">
                <a:latin typeface="Trebuchet MS"/>
                <a:cs typeface="Trebuchet MS"/>
              </a:rPr>
              <a:t> </a:t>
            </a:r>
            <a:r>
              <a:rPr sz="1050" spc="45" dirty="0">
                <a:latin typeface="Tahoma"/>
                <a:cs typeface="Tahoma"/>
              </a:rPr>
              <a:t>=</a:t>
            </a:r>
            <a:r>
              <a:rPr sz="1050" spc="-45" dirty="0">
                <a:latin typeface="Tahoma"/>
                <a:cs typeface="Tahoma"/>
              </a:rPr>
              <a:t> </a:t>
            </a:r>
            <a:r>
              <a:rPr sz="1050" i="1" spc="-40" dirty="0">
                <a:latin typeface="Trebuchet MS"/>
                <a:cs typeface="Trebuchet MS"/>
              </a:rPr>
              <a:t>Jt</a:t>
            </a:r>
            <a:r>
              <a:rPr sz="1050" i="1" spc="-10" dirty="0">
                <a:latin typeface="Trebuchet MS"/>
                <a:cs typeface="Trebuchet MS"/>
              </a:rPr>
              <a:t> </a:t>
            </a:r>
            <a:r>
              <a:rPr sz="1050" spc="45" dirty="0">
                <a:latin typeface="Tahoma"/>
                <a:cs typeface="Tahoma"/>
              </a:rPr>
              <a:t>+</a:t>
            </a:r>
            <a:r>
              <a:rPr sz="1050" spc="-105" dirty="0">
                <a:latin typeface="Tahoma"/>
                <a:cs typeface="Tahoma"/>
              </a:rPr>
              <a:t> </a:t>
            </a:r>
            <a:r>
              <a:rPr sz="1050" spc="-30" dirty="0">
                <a:latin typeface="Tahoma"/>
                <a:cs typeface="Tahoma"/>
              </a:rPr>
              <a:t>(1</a:t>
            </a:r>
            <a:r>
              <a:rPr sz="1050" spc="-105" dirty="0">
                <a:latin typeface="Tahoma"/>
                <a:cs typeface="Tahoma"/>
              </a:rPr>
              <a:t> </a:t>
            </a:r>
            <a:r>
              <a:rPr sz="1050" spc="-25" dirty="0">
                <a:latin typeface="Lucida Sans Unicode"/>
                <a:cs typeface="Lucida Sans Unicode"/>
              </a:rPr>
              <a:t>−</a:t>
            </a:r>
            <a:r>
              <a:rPr sz="1050" spc="-105" dirty="0">
                <a:latin typeface="Lucida Sans Unicode"/>
                <a:cs typeface="Lucida Sans Unicode"/>
              </a:rPr>
              <a:t> </a:t>
            </a:r>
            <a:r>
              <a:rPr sz="1050" i="1" spc="-65" dirty="0">
                <a:latin typeface="Trebuchet MS"/>
                <a:cs typeface="Trebuchet MS"/>
              </a:rPr>
              <a:t>t</a:t>
            </a:r>
            <a:r>
              <a:rPr sz="1050" i="1" spc="-240" dirty="0">
                <a:latin typeface="Trebuchet MS"/>
                <a:cs typeface="Trebuchet MS"/>
              </a:rPr>
              <a:t> </a:t>
            </a:r>
            <a:r>
              <a:rPr sz="1050" spc="25" dirty="0">
                <a:latin typeface="Tahoma"/>
                <a:cs typeface="Tahoma"/>
              </a:rPr>
              <a:t>)</a:t>
            </a:r>
            <a:r>
              <a:rPr sz="1050" i="1" spc="25" dirty="0" smtClean="0">
                <a:latin typeface="Trebuchet MS"/>
                <a:cs typeface="Trebuchet MS"/>
              </a:rPr>
              <a:t>A</a:t>
            </a:r>
            <a:endParaRPr lang="en-IN" sz="1050" i="1" spc="25" dirty="0" smtClean="0">
              <a:latin typeface="Trebuchet MS"/>
              <a:cs typeface="Trebuchet MS"/>
            </a:endParaRPr>
          </a:p>
          <a:p>
            <a:pPr marL="1555115">
              <a:lnSpc>
                <a:spcPct val="100000"/>
              </a:lnSpc>
            </a:pPr>
            <a:r>
              <a:rPr lang="en-IN" sz="1050" dirty="0" smtClean="0">
                <a:latin typeface="Trebuchet MS"/>
                <a:cs typeface="Trebuchet MS"/>
              </a:rPr>
              <a:t>t(x)=</a:t>
            </a:r>
            <a:r>
              <a:rPr lang="en-IN" sz="1050" dirty="0" err="1" smtClean="0">
                <a:latin typeface="Trebuchet MS"/>
                <a:cs typeface="Trebuchet MS"/>
              </a:rPr>
              <a:t>exp</a:t>
            </a:r>
            <a:r>
              <a:rPr lang="en-IN" sz="1050" dirty="0" smtClean="0">
                <a:latin typeface="Trebuchet MS"/>
                <a:cs typeface="Trebuchet MS"/>
              </a:rPr>
              <a:t>(-</a:t>
            </a:r>
            <a:r>
              <a:rPr lang="el-GR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IN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d(x))</a:t>
            </a:r>
            <a:endParaRPr sz="1050" dirty="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1095"/>
              </a:spcBef>
            </a:pP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Here, </a:t>
            </a:r>
            <a:r>
              <a:rPr sz="11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hazy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image, </a:t>
            </a:r>
            <a:r>
              <a:rPr sz="1100" i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transmittance, </a:t>
            </a:r>
            <a:r>
              <a:rPr sz="1100" i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 </a:t>
            </a:r>
            <a:r>
              <a:rPr sz="11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radiance.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8000" y="2883763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5300" y="2901022"/>
            <a:ext cx="4364990" cy="443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63830" algn="just">
              <a:lnSpc>
                <a:spcPct val="101499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1 </a:t>
            </a:r>
            <a:r>
              <a:rPr sz="900" spc="-60" dirty="0">
                <a:solidFill>
                  <a:srgbClr val="3333B2"/>
                </a:solidFill>
                <a:latin typeface="Arial"/>
                <a:cs typeface="Arial"/>
              </a:rPr>
              <a:t>Shree </a:t>
            </a:r>
            <a:r>
              <a:rPr sz="900" spc="40" dirty="0">
                <a:solidFill>
                  <a:srgbClr val="3333B2"/>
                </a:solidFill>
                <a:latin typeface="Arial"/>
                <a:cs typeface="Arial"/>
              </a:rPr>
              <a:t>K </a:t>
            </a:r>
            <a:r>
              <a:rPr sz="900" spc="-45" dirty="0">
                <a:solidFill>
                  <a:srgbClr val="3333B2"/>
                </a:solidFill>
                <a:latin typeface="Arial"/>
                <a:cs typeface="Arial"/>
              </a:rPr>
              <a:t>Nayar </a:t>
            </a:r>
            <a:r>
              <a:rPr sz="900" spc="-40" dirty="0">
                <a:solidFill>
                  <a:srgbClr val="3333B2"/>
                </a:solidFill>
                <a:latin typeface="Arial"/>
                <a:cs typeface="Arial"/>
              </a:rPr>
              <a:t>and </a:t>
            </a:r>
            <a:r>
              <a:rPr sz="900" spc="-35" dirty="0">
                <a:solidFill>
                  <a:srgbClr val="3333B2"/>
                </a:solidFill>
                <a:latin typeface="Arial"/>
                <a:cs typeface="Arial"/>
              </a:rPr>
              <a:t>Srinivasa </a:t>
            </a:r>
            <a:r>
              <a:rPr sz="900" spc="-90" dirty="0">
                <a:solidFill>
                  <a:srgbClr val="3333B2"/>
                </a:solidFill>
                <a:latin typeface="Arial"/>
                <a:cs typeface="Arial"/>
              </a:rPr>
              <a:t>G </a:t>
            </a:r>
            <a:r>
              <a:rPr sz="900" spc="-35" dirty="0">
                <a:solidFill>
                  <a:srgbClr val="3333B2"/>
                </a:solidFill>
                <a:latin typeface="Arial"/>
                <a:cs typeface="Arial"/>
              </a:rPr>
              <a:t>Narasimhan. </a:t>
            </a:r>
            <a:r>
              <a:rPr sz="900" dirty="0">
                <a:latin typeface="Arial"/>
                <a:cs typeface="Arial"/>
              </a:rPr>
              <a:t>“Vision </a:t>
            </a:r>
            <a:r>
              <a:rPr sz="900" spc="-5" dirty="0">
                <a:latin typeface="Arial"/>
                <a:cs typeface="Arial"/>
              </a:rPr>
              <a:t>in </a:t>
            </a:r>
            <a:r>
              <a:rPr sz="900" spc="-40" dirty="0">
                <a:latin typeface="Arial"/>
                <a:cs typeface="Arial"/>
              </a:rPr>
              <a:t>bad </a:t>
            </a:r>
            <a:r>
              <a:rPr sz="900" spc="-15" dirty="0">
                <a:latin typeface="Arial"/>
                <a:cs typeface="Arial"/>
              </a:rPr>
              <a:t>weather”. </a:t>
            </a:r>
            <a:r>
              <a:rPr sz="900" spc="-10" dirty="0">
                <a:solidFill>
                  <a:srgbClr val="7A7ACD"/>
                </a:solidFill>
                <a:latin typeface="Arial"/>
                <a:cs typeface="Arial"/>
              </a:rPr>
              <a:t>In: </a:t>
            </a:r>
            <a:r>
              <a:rPr sz="900" i="1" spc="-25" dirty="0">
                <a:solidFill>
                  <a:srgbClr val="7A7ACD"/>
                </a:solidFill>
                <a:latin typeface="Arial"/>
                <a:cs typeface="Arial"/>
              </a:rPr>
              <a:t>Computer  </a:t>
            </a:r>
            <a:r>
              <a:rPr sz="900" i="1" spc="-20" dirty="0">
                <a:solidFill>
                  <a:srgbClr val="7A7ACD"/>
                </a:solidFill>
                <a:latin typeface="Arial"/>
                <a:cs typeface="Arial"/>
              </a:rPr>
              <a:t>Vision,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1999. </a:t>
            </a:r>
            <a:r>
              <a:rPr sz="900" i="1" spc="-15" dirty="0">
                <a:solidFill>
                  <a:srgbClr val="7A7ACD"/>
                </a:solidFill>
                <a:latin typeface="Arial"/>
                <a:cs typeface="Arial"/>
              </a:rPr>
              <a:t>The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Proceedings </a:t>
            </a:r>
            <a:r>
              <a:rPr sz="900" i="1" spc="-5" dirty="0">
                <a:solidFill>
                  <a:srgbClr val="7A7ACD"/>
                </a:solidFill>
                <a:latin typeface="Arial"/>
                <a:cs typeface="Arial"/>
              </a:rPr>
              <a:t>of </a:t>
            </a:r>
            <a:r>
              <a:rPr sz="900" i="1" spc="-15" dirty="0">
                <a:solidFill>
                  <a:srgbClr val="7A7ACD"/>
                </a:solidFill>
                <a:latin typeface="Arial"/>
                <a:cs typeface="Arial"/>
              </a:rPr>
              <a:t>the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Seventh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IEEE </a:t>
            </a:r>
            <a:r>
              <a:rPr sz="900" i="1" spc="-10" dirty="0">
                <a:solidFill>
                  <a:srgbClr val="7A7ACD"/>
                </a:solidFill>
                <a:latin typeface="Arial"/>
                <a:cs typeface="Arial"/>
              </a:rPr>
              <a:t>International </a:t>
            </a:r>
            <a:r>
              <a:rPr sz="900" i="1" spc="-50" dirty="0">
                <a:solidFill>
                  <a:srgbClr val="7A7ACD"/>
                </a:solidFill>
                <a:latin typeface="Arial"/>
                <a:cs typeface="Arial"/>
              </a:rPr>
              <a:t>Conference </a:t>
            </a:r>
            <a:r>
              <a:rPr sz="900" i="1" spc="-25" dirty="0">
                <a:solidFill>
                  <a:srgbClr val="7A7ACD"/>
                </a:solidFill>
                <a:latin typeface="Arial"/>
                <a:cs typeface="Arial"/>
              </a:rPr>
              <a:t>on</a:t>
            </a:r>
            <a:r>
              <a:rPr sz="900" spc="-25" dirty="0">
                <a:solidFill>
                  <a:srgbClr val="7A7ACD"/>
                </a:solidFill>
                <a:latin typeface="Arial"/>
                <a:cs typeface="Arial"/>
              </a:rPr>
              <a:t>. </a:t>
            </a:r>
            <a:r>
              <a:rPr sz="900" spc="-10" dirty="0">
                <a:solidFill>
                  <a:srgbClr val="7A7ACD"/>
                </a:solidFill>
                <a:latin typeface="Arial"/>
                <a:cs typeface="Arial"/>
              </a:rPr>
              <a:t>Vol. 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2.  </a:t>
            </a:r>
            <a:r>
              <a:rPr sz="900" spc="-30" dirty="0">
                <a:solidFill>
                  <a:srgbClr val="7A7ACD"/>
                </a:solidFill>
                <a:latin typeface="Arial"/>
                <a:cs typeface="Arial"/>
              </a:rPr>
              <a:t>IEEE.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1999, 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pp.</a:t>
            </a:r>
            <a:r>
              <a:rPr sz="900" spc="190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820–827</a:t>
            </a:r>
            <a:r>
              <a:rPr sz="900" spc="-35" dirty="0">
                <a:latin typeface="Arial"/>
                <a:cs typeface="Arial"/>
              </a:rPr>
              <a:t>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4" action="ppaction://hlinksldjump"/>
              </a:rPr>
              <a:t>Dehazing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43604" y="3321949"/>
            <a:ext cx="6330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40" dirty="0">
                <a:solidFill>
                  <a:srgbClr val="7A0000"/>
                </a:solidFill>
                <a:latin typeface="Lucida Sans Unicode"/>
                <a:cs typeface="Lucida Sans Unicode"/>
              </a:rPr>
              <a:t>February </a:t>
            </a:r>
            <a:r>
              <a:rPr sz="600" spc="-50" dirty="0">
                <a:solidFill>
                  <a:srgbClr val="7A0000"/>
                </a:solidFill>
                <a:latin typeface="Lucida Sans Unicode"/>
                <a:cs typeface="Lucida Sans Unicode"/>
              </a:rPr>
              <a:t>27,</a:t>
            </a:r>
            <a:r>
              <a:rPr sz="600" spc="4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2019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6808" y="3321949"/>
            <a:ext cx="2266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2</a:t>
            </a:fld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7A0000"/>
                </a:solidFill>
                <a:latin typeface="Lucida Sans Unicode"/>
                <a:cs typeface="Lucida Sans Unicode"/>
              </a:rPr>
              <a:t>/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34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2948" y="13208"/>
            <a:ext cx="60642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Proposed</a:t>
            </a:r>
            <a:r>
              <a:rPr sz="600" spc="-5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System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545" y="950582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0545" y="1383487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0545" y="1988477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389" y="874148"/>
            <a:ext cx="4119245" cy="1827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100965" indent="-171450">
              <a:lnSpc>
                <a:spcPct val="102699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Probability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uniformity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 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regions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concentrated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towards </a:t>
            </a:r>
            <a:r>
              <a:rPr sz="11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origin.</a:t>
            </a:r>
            <a:endParaRPr lang="en-US" sz="11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00965" indent="-171450">
              <a:lnSpc>
                <a:spcPct val="102699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24130" indent="-171450">
              <a:lnSpc>
                <a:spcPct val="1026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While,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pdf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uniformity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wider </a:t>
            </a:r>
            <a:r>
              <a:rPr sz="11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uniformity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 </a:t>
            </a: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en-US" sz="1100" spc="-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Thus,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regions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1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CUP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hence </a:t>
            </a:r>
            <a:r>
              <a:rPr sz="11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CUP 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dehazing.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20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2948" y="13208"/>
            <a:ext cx="60642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Proposed</a:t>
            </a:r>
            <a:r>
              <a:rPr sz="600" spc="-5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System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281495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CC0000"/>
                </a:solidFill>
              </a:rPr>
              <a:t>Visibility </a:t>
            </a:r>
            <a:r>
              <a:rPr sz="1400" spc="-50" dirty="0">
                <a:solidFill>
                  <a:srgbClr val="CC0000"/>
                </a:solidFill>
              </a:rPr>
              <a:t>Enhancement </a:t>
            </a:r>
            <a:r>
              <a:rPr sz="1400" spc="-30" dirty="0">
                <a:solidFill>
                  <a:srgbClr val="CC0000"/>
                </a:solidFill>
              </a:rPr>
              <a:t>Flow</a:t>
            </a:r>
            <a:r>
              <a:rPr sz="1400" spc="145" dirty="0">
                <a:solidFill>
                  <a:srgbClr val="CC0000"/>
                </a:solidFill>
              </a:rPr>
              <a:t> </a:t>
            </a:r>
            <a:r>
              <a:rPr sz="1400" spc="-35" dirty="0">
                <a:solidFill>
                  <a:srgbClr val="CC0000"/>
                </a:solidFill>
              </a:rPr>
              <a:t>Diagram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1483262" y="1117951"/>
            <a:ext cx="614045" cy="466725"/>
          </a:xfrm>
          <a:custGeom>
            <a:avLst/>
            <a:gdLst/>
            <a:ahLst/>
            <a:cxnLst/>
            <a:rect l="l" t="t" r="r" b="b"/>
            <a:pathLst>
              <a:path w="614044" h="466725">
                <a:moveTo>
                  <a:pt x="552143" y="0"/>
                </a:moveTo>
                <a:lnTo>
                  <a:pt x="61333" y="0"/>
                </a:lnTo>
                <a:lnTo>
                  <a:pt x="37454" y="7763"/>
                </a:lnTo>
                <a:lnTo>
                  <a:pt x="17959" y="28932"/>
                </a:lnTo>
                <a:lnTo>
                  <a:pt x="4818" y="60327"/>
                </a:lnTo>
                <a:lnTo>
                  <a:pt x="0" y="98766"/>
                </a:lnTo>
                <a:lnTo>
                  <a:pt x="0" y="367596"/>
                </a:lnTo>
                <a:lnTo>
                  <a:pt x="4818" y="406035"/>
                </a:lnTo>
                <a:lnTo>
                  <a:pt x="17959" y="437430"/>
                </a:lnTo>
                <a:lnTo>
                  <a:pt x="37454" y="458599"/>
                </a:lnTo>
                <a:lnTo>
                  <a:pt x="61333" y="466362"/>
                </a:lnTo>
                <a:lnTo>
                  <a:pt x="552143" y="466362"/>
                </a:lnTo>
                <a:lnTo>
                  <a:pt x="576025" y="458599"/>
                </a:lnTo>
                <a:lnTo>
                  <a:pt x="595528" y="437430"/>
                </a:lnTo>
                <a:lnTo>
                  <a:pt x="608678" y="406035"/>
                </a:lnTo>
                <a:lnTo>
                  <a:pt x="613500" y="367596"/>
                </a:lnTo>
                <a:lnTo>
                  <a:pt x="613500" y="98766"/>
                </a:lnTo>
                <a:lnTo>
                  <a:pt x="608678" y="60327"/>
                </a:lnTo>
                <a:lnTo>
                  <a:pt x="595528" y="28932"/>
                </a:lnTo>
                <a:lnTo>
                  <a:pt x="576025" y="7763"/>
                </a:lnTo>
                <a:lnTo>
                  <a:pt x="552143" y="0"/>
                </a:lnTo>
                <a:close/>
              </a:path>
            </a:pathLst>
          </a:custGeom>
          <a:solidFill>
            <a:srgbClr val="3397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83262" y="1117951"/>
            <a:ext cx="614045" cy="466725"/>
          </a:xfrm>
          <a:custGeom>
            <a:avLst/>
            <a:gdLst/>
            <a:ahLst/>
            <a:cxnLst/>
            <a:rect l="l" t="t" r="r" b="b"/>
            <a:pathLst>
              <a:path w="614044" h="466725">
                <a:moveTo>
                  <a:pt x="61333" y="0"/>
                </a:moveTo>
                <a:lnTo>
                  <a:pt x="552143" y="0"/>
                </a:lnTo>
                <a:lnTo>
                  <a:pt x="576025" y="7763"/>
                </a:lnTo>
                <a:lnTo>
                  <a:pt x="595528" y="28932"/>
                </a:lnTo>
                <a:lnTo>
                  <a:pt x="608678" y="60327"/>
                </a:lnTo>
                <a:lnTo>
                  <a:pt x="613500" y="98766"/>
                </a:lnTo>
                <a:lnTo>
                  <a:pt x="613500" y="367596"/>
                </a:lnTo>
                <a:lnTo>
                  <a:pt x="608678" y="406035"/>
                </a:lnTo>
                <a:lnTo>
                  <a:pt x="595528" y="437430"/>
                </a:lnTo>
                <a:lnTo>
                  <a:pt x="576025" y="458599"/>
                </a:lnTo>
                <a:lnTo>
                  <a:pt x="552143" y="466362"/>
                </a:lnTo>
                <a:lnTo>
                  <a:pt x="61333" y="466362"/>
                </a:lnTo>
                <a:lnTo>
                  <a:pt x="37454" y="458599"/>
                </a:lnTo>
                <a:lnTo>
                  <a:pt x="17959" y="437430"/>
                </a:lnTo>
                <a:lnTo>
                  <a:pt x="4818" y="406035"/>
                </a:lnTo>
                <a:lnTo>
                  <a:pt x="0" y="367596"/>
                </a:lnTo>
                <a:lnTo>
                  <a:pt x="0" y="98766"/>
                </a:lnTo>
                <a:lnTo>
                  <a:pt x="4818" y="60327"/>
                </a:lnTo>
                <a:lnTo>
                  <a:pt x="17959" y="28932"/>
                </a:lnTo>
                <a:lnTo>
                  <a:pt x="37454" y="7763"/>
                </a:lnTo>
                <a:lnTo>
                  <a:pt x="61333" y="0"/>
                </a:lnTo>
                <a:close/>
              </a:path>
            </a:pathLst>
          </a:custGeom>
          <a:ln w="5906">
            <a:solidFill>
              <a:srgbClr val="3397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0910" y="1117951"/>
            <a:ext cx="622300" cy="466725"/>
          </a:xfrm>
          <a:custGeom>
            <a:avLst/>
            <a:gdLst/>
            <a:ahLst/>
            <a:cxnLst/>
            <a:rect l="l" t="t" r="r" b="b"/>
            <a:pathLst>
              <a:path w="622300" h="466725">
                <a:moveTo>
                  <a:pt x="559849" y="0"/>
                </a:moveTo>
                <a:lnTo>
                  <a:pt x="62204" y="0"/>
                </a:lnTo>
                <a:lnTo>
                  <a:pt x="37992" y="7868"/>
                </a:lnTo>
                <a:lnTo>
                  <a:pt x="18219" y="29327"/>
                </a:lnTo>
                <a:lnTo>
                  <a:pt x="4888" y="61155"/>
                </a:lnTo>
                <a:lnTo>
                  <a:pt x="0" y="100131"/>
                </a:lnTo>
                <a:lnTo>
                  <a:pt x="0" y="366231"/>
                </a:lnTo>
                <a:lnTo>
                  <a:pt x="4888" y="405207"/>
                </a:lnTo>
                <a:lnTo>
                  <a:pt x="18219" y="437035"/>
                </a:lnTo>
                <a:lnTo>
                  <a:pt x="37992" y="458494"/>
                </a:lnTo>
                <a:lnTo>
                  <a:pt x="62204" y="466362"/>
                </a:lnTo>
                <a:lnTo>
                  <a:pt x="559849" y="466362"/>
                </a:lnTo>
                <a:lnTo>
                  <a:pt x="584061" y="458494"/>
                </a:lnTo>
                <a:lnTo>
                  <a:pt x="603831" y="437035"/>
                </a:lnTo>
                <a:lnTo>
                  <a:pt x="617160" y="405207"/>
                </a:lnTo>
                <a:lnTo>
                  <a:pt x="622048" y="366231"/>
                </a:lnTo>
                <a:lnTo>
                  <a:pt x="622048" y="100131"/>
                </a:lnTo>
                <a:lnTo>
                  <a:pt x="617160" y="61155"/>
                </a:lnTo>
                <a:lnTo>
                  <a:pt x="603831" y="29327"/>
                </a:lnTo>
                <a:lnTo>
                  <a:pt x="584061" y="7868"/>
                </a:lnTo>
                <a:lnTo>
                  <a:pt x="559849" y="0"/>
                </a:lnTo>
                <a:close/>
              </a:path>
            </a:pathLst>
          </a:custGeom>
          <a:solidFill>
            <a:srgbClr val="3397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0910" y="1117951"/>
            <a:ext cx="622300" cy="466725"/>
          </a:xfrm>
          <a:custGeom>
            <a:avLst/>
            <a:gdLst/>
            <a:ahLst/>
            <a:cxnLst/>
            <a:rect l="l" t="t" r="r" b="b"/>
            <a:pathLst>
              <a:path w="622300" h="466725">
                <a:moveTo>
                  <a:pt x="62204" y="0"/>
                </a:moveTo>
                <a:lnTo>
                  <a:pt x="559849" y="0"/>
                </a:lnTo>
                <a:lnTo>
                  <a:pt x="584061" y="7868"/>
                </a:lnTo>
                <a:lnTo>
                  <a:pt x="603831" y="29327"/>
                </a:lnTo>
                <a:lnTo>
                  <a:pt x="617160" y="61155"/>
                </a:lnTo>
                <a:lnTo>
                  <a:pt x="622048" y="100131"/>
                </a:lnTo>
                <a:lnTo>
                  <a:pt x="622048" y="366231"/>
                </a:lnTo>
                <a:lnTo>
                  <a:pt x="617160" y="405207"/>
                </a:lnTo>
                <a:lnTo>
                  <a:pt x="603831" y="437035"/>
                </a:lnTo>
                <a:lnTo>
                  <a:pt x="584061" y="458494"/>
                </a:lnTo>
                <a:lnTo>
                  <a:pt x="559849" y="466362"/>
                </a:lnTo>
                <a:lnTo>
                  <a:pt x="62204" y="466362"/>
                </a:lnTo>
                <a:lnTo>
                  <a:pt x="37992" y="458494"/>
                </a:lnTo>
                <a:lnTo>
                  <a:pt x="18219" y="437035"/>
                </a:lnTo>
                <a:lnTo>
                  <a:pt x="4888" y="405207"/>
                </a:lnTo>
                <a:lnTo>
                  <a:pt x="0" y="366231"/>
                </a:lnTo>
                <a:lnTo>
                  <a:pt x="0" y="100131"/>
                </a:lnTo>
                <a:lnTo>
                  <a:pt x="4888" y="61155"/>
                </a:lnTo>
                <a:lnTo>
                  <a:pt x="18219" y="29327"/>
                </a:lnTo>
                <a:lnTo>
                  <a:pt x="37992" y="7868"/>
                </a:lnTo>
                <a:lnTo>
                  <a:pt x="62204" y="0"/>
                </a:lnTo>
                <a:close/>
              </a:path>
            </a:pathLst>
          </a:custGeom>
          <a:ln w="5923">
            <a:solidFill>
              <a:srgbClr val="3397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66165" y="1556872"/>
            <a:ext cx="749935" cy="466725"/>
          </a:xfrm>
          <a:custGeom>
            <a:avLst/>
            <a:gdLst/>
            <a:ahLst/>
            <a:cxnLst/>
            <a:rect l="l" t="t" r="r" b="b"/>
            <a:pathLst>
              <a:path w="749935" h="466725">
                <a:moveTo>
                  <a:pt x="693600" y="0"/>
                </a:moveTo>
                <a:lnTo>
                  <a:pt x="56235" y="0"/>
                </a:lnTo>
                <a:lnTo>
                  <a:pt x="47448" y="16761"/>
                </a:lnTo>
                <a:lnTo>
                  <a:pt x="28117" y="64127"/>
                </a:lnTo>
                <a:lnTo>
                  <a:pt x="8786" y="137722"/>
                </a:lnTo>
                <a:lnTo>
                  <a:pt x="0" y="233172"/>
                </a:lnTo>
                <a:lnTo>
                  <a:pt x="878" y="315526"/>
                </a:lnTo>
                <a:lnTo>
                  <a:pt x="7029" y="367268"/>
                </a:lnTo>
                <a:lnTo>
                  <a:pt x="23724" y="410257"/>
                </a:lnTo>
                <a:lnTo>
                  <a:pt x="56235" y="466355"/>
                </a:lnTo>
                <a:lnTo>
                  <a:pt x="693600" y="466355"/>
                </a:lnTo>
                <a:lnTo>
                  <a:pt x="702387" y="449598"/>
                </a:lnTo>
                <a:lnTo>
                  <a:pt x="721718" y="402237"/>
                </a:lnTo>
                <a:lnTo>
                  <a:pt x="741049" y="328640"/>
                </a:lnTo>
                <a:lnTo>
                  <a:pt x="749836" y="233172"/>
                </a:lnTo>
                <a:lnTo>
                  <a:pt x="748957" y="150840"/>
                </a:lnTo>
                <a:lnTo>
                  <a:pt x="742806" y="99107"/>
                </a:lnTo>
                <a:lnTo>
                  <a:pt x="726111" y="56114"/>
                </a:lnTo>
                <a:lnTo>
                  <a:pt x="693600" y="0"/>
                </a:lnTo>
                <a:close/>
              </a:path>
            </a:pathLst>
          </a:custGeom>
          <a:solidFill>
            <a:srgbClr val="7ECC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66165" y="1556872"/>
            <a:ext cx="749935" cy="466725"/>
          </a:xfrm>
          <a:custGeom>
            <a:avLst/>
            <a:gdLst/>
            <a:ahLst/>
            <a:cxnLst/>
            <a:rect l="l" t="t" r="r" b="b"/>
            <a:pathLst>
              <a:path w="749935" h="466725">
                <a:moveTo>
                  <a:pt x="56235" y="0"/>
                </a:moveTo>
                <a:lnTo>
                  <a:pt x="693600" y="0"/>
                </a:lnTo>
                <a:lnTo>
                  <a:pt x="726111" y="56114"/>
                </a:lnTo>
                <a:lnTo>
                  <a:pt x="742806" y="99107"/>
                </a:lnTo>
                <a:lnTo>
                  <a:pt x="748957" y="150840"/>
                </a:lnTo>
                <a:lnTo>
                  <a:pt x="749836" y="233172"/>
                </a:lnTo>
                <a:lnTo>
                  <a:pt x="741049" y="328640"/>
                </a:lnTo>
                <a:lnTo>
                  <a:pt x="721718" y="402237"/>
                </a:lnTo>
                <a:lnTo>
                  <a:pt x="702387" y="449598"/>
                </a:lnTo>
                <a:lnTo>
                  <a:pt x="693600" y="466355"/>
                </a:lnTo>
                <a:lnTo>
                  <a:pt x="56235" y="466355"/>
                </a:lnTo>
                <a:lnTo>
                  <a:pt x="23724" y="410257"/>
                </a:lnTo>
                <a:lnTo>
                  <a:pt x="7029" y="367268"/>
                </a:lnTo>
                <a:lnTo>
                  <a:pt x="878" y="315526"/>
                </a:lnTo>
                <a:lnTo>
                  <a:pt x="0" y="233172"/>
                </a:lnTo>
                <a:lnTo>
                  <a:pt x="8786" y="137722"/>
                </a:lnTo>
                <a:lnTo>
                  <a:pt x="28117" y="64127"/>
                </a:lnTo>
                <a:lnTo>
                  <a:pt x="47448" y="16761"/>
                </a:lnTo>
                <a:lnTo>
                  <a:pt x="56235" y="0"/>
                </a:lnTo>
                <a:close/>
              </a:path>
            </a:pathLst>
          </a:custGeom>
          <a:ln w="6133">
            <a:solidFill>
              <a:srgbClr val="15A4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60910" y="2023227"/>
            <a:ext cx="511809" cy="466725"/>
          </a:xfrm>
          <a:custGeom>
            <a:avLst/>
            <a:gdLst/>
            <a:ahLst/>
            <a:cxnLst/>
            <a:rect l="l" t="t" r="r" b="b"/>
            <a:pathLst>
              <a:path w="511810" h="466725">
                <a:moveTo>
                  <a:pt x="460146" y="0"/>
                </a:moveTo>
                <a:lnTo>
                  <a:pt x="51144" y="0"/>
                </a:lnTo>
                <a:lnTo>
                  <a:pt x="31233" y="6468"/>
                </a:lnTo>
                <a:lnTo>
                  <a:pt x="14977" y="24107"/>
                </a:lnTo>
                <a:lnTo>
                  <a:pt x="4018" y="50264"/>
                </a:lnTo>
                <a:lnTo>
                  <a:pt x="0" y="82287"/>
                </a:lnTo>
                <a:lnTo>
                  <a:pt x="0" y="384073"/>
                </a:lnTo>
                <a:lnTo>
                  <a:pt x="4018" y="416094"/>
                </a:lnTo>
                <a:lnTo>
                  <a:pt x="14977" y="442248"/>
                </a:lnTo>
                <a:lnTo>
                  <a:pt x="31233" y="459884"/>
                </a:lnTo>
                <a:lnTo>
                  <a:pt x="51144" y="466352"/>
                </a:lnTo>
                <a:lnTo>
                  <a:pt x="460146" y="466352"/>
                </a:lnTo>
                <a:lnTo>
                  <a:pt x="480040" y="459884"/>
                </a:lnTo>
                <a:lnTo>
                  <a:pt x="496289" y="442248"/>
                </a:lnTo>
                <a:lnTo>
                  <a:pt x="507247" y="416094"/>
                </a:lnTo>
                <a:lnTo>
                  <a:pt x="511266" y="384073"/>
                </a:lnTo>
                <a:lnTo>
                  <a:pt x="511266" y="82287"/>
                </a:lnTo>
                <a:lnTo>
                  <a:pt x="507247" y="50264"/>
                </a:lnTo>
                <a:lnTo>
                  <a:pt x="496289" y="24107"/>
                </a:lnTo>
                <a:lnTo>
                  <a:pt x="480040" y="6468"/>
                </a:lnTo>
                <a:lnTo>
                  <a:pt x="460146" y="0"/>
                </a:lnTo>
                <a:close/>
              </a:path>
            </a:pathLst>
          </a:custGeom>
          <a:solidFill>
            <a:srgbClr val="E296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60910" y="2023227"/>
            <a:ext cx="511809" cy="466725"/>
          </a:xfrm>
          <a:custGeom>
            <a:avLst/>
            <a:gdLst/>
            <a:ahLst/>
            <a:cxnLst/>
            <a:rect l="l" t="t" r="r" b="b"/>
            <a:pathLst>
              <a:path w="511810" h="466725">
                <a:moveTo>
                  <a:pt x="51144" y="0"/>
                </a:moveTo>
                <a:lnTo>
                  <a:pt x="460146" y="0"/>
                </a:lnTo>
                <a:lnTo>
                  <a:pt x="480040" y="6468"/>
                </a:lnTo>
                <a:lnTo>
                  <a:pt x="496289" y="24107"/>
                </a:lnTo>
                <a:lnTo>
                  <a:pt x="507247" y="50264"/>
                </a:lnTo>
                <a:lnTo>
                  <a:pt x="511266" y="82287"/>
                </a:lnTo>
                <a:lnTo>
                  <a:pt x="511266" y="384065"/>
                </a:lnTo>
                <a:lnTo>
                  <a:pt x="507247" y="416093"/>
                </a:lnTo>
                <a:lnTo>
                  <a:pt x="496289" y="442249"/>
                </a:lnTo>
                <a:lnTo>
                  <a:pt x="480040" y="459885"/>
                </a:lnTo>
                <a:lnTo>
                  <a:pt x="460146" y="466352"/>
                </a:lnTo>
                <a:lnTo>
                  <a:pt x="51144" y="466352"/>
                </a:lnTo>
                <a:lnTo>
                  <a:pt x="31233" y="459885"/>
                </a:lnTo>
                <a:lnTo>
                  <a:pt x="14977" y="442249"/>
                </a:lnTo>
                <a:lnTo>
                  <a:pt x="4018" y="416093"/>
                </a:lnTo>
                <a:lnTo>
                  <a:pt x="0" y="384065"/>
                </a:lnTo>
                <a:lnTo>
                  <a:pt x="0" y="82287"/>
                </a:lnTo>
                <a:lnTo>
                  <a:pt x="4018" y="50264"/>
                </a:lnTo>
                <a:lnTo>
                  <a:pt x="14977" y="24107"/>
                </a:lnTo>
                <a:lnTo>
                  <a:pt x="31233" y="6468"/>
                </a:lnTo>
                <a:lnTo>
                  <a:pt x="51144" y="0"/>
                </a:lnTo>
                <a:close/>
              </a:path>
            </a:pathLst>
          </a:custGeom>
          <a:ln w="5678">
            <a:solidFill>
              <a:srgbClr val="E296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49166" y="2023227"/>
            <a:ext cx="596900" cy="466725"/>
          </a:xfrm>
          <a:custGeom>
            <a:avLst/>
            <a:gdLst/>
            <a:ahLst/>
            <a:cxnLst/>
            <a:rect l="l" t="t" r="r" b="b"/>
            <a:pathLst>
              <a:path w="596900" h="466725">
                <a:moveTo>
                  <a:pt x="545362" y="0"/>
                </a:moveTo>
                <a:lnTo>
                  <a:pt x="51120" y="0"/>
                </a:lnTo>
                <a:lnTo>
                  <a:pt x="31225" y="6468"/>
                </a:lnTo>
                <a:lnTo>
                  <a:pt x="14976" y="24107"/>
                </a:lnTo>
                <a:lnTo>
                  <a:pt x="4018" y="50264"/>
                </a:lnTo>
                <a:lnTo>
                  <a:pt x="0" y="82287"/>
                </a:lnTo>
                <a:lnTo>
                  <a:pt x="0" y="384073"/>
                </a:lnTo>
                <a:lnTo>
                  <a:pt x="4018" y="416094"/>
                </a:lnTo>
                <a:lnTo>
                  <a:pt x="14976" y="442248"/>
                </a:lnTo>
                <a:lnTo>
                  <a:pt x="31225" y="459884"/>
                </a:lnTo>
                <a:lnTo>
                  <a:pt x="51120" y="466352"/>
                </a:lnTo>
                <a:lnTo>
                  <a:pt x="545362" y="466352"/>
                </a:lnTo>
                <a:lnTo>
                  <a:pt x="565256" y="459884"/>
                </a:lnTo>
                <a:lnTo>
                  <a:pt x="581505" y="442248"/>
                </a:lnTo>
                <a:lnTo>
                  <a:pt x="592463" y="416094"/>
                </a:lnTo>
                <a:lnTo>
                  <a:pt x="596482" y="384073"/>
                </a:lnTo>
                <a:lnTo>
                  <a:pt x="596482" y="82287"/>
                </a:lnTo>
                <a:lnTo>
                  <a:pt x="592463" y="50264"/>
                </a:lnTo>
                <a:lnTo>
                  <a:pt x="581505" y="24107"/>
                </a:lnTo>
                <a:lnTo>
                  <a:pt x="565256" y="6468"/>
                </a:lnTo>
                <a:lnTo>
                  <a:pt x="545362" y="0"/>
                </a:lnTo>
                <a:close/>
              </a:path>
            </a:pathLst>
          </a:custGeom>
          <a:solidFill>
            <a:srgbClr val="FCF38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449166" y="2023227"/>
            <a:ext cx="596900" cy="466725"/>
          </a:xfrm>
          <a:custGeom>
            <a:avLst/>
            <a:gdLst/>
            <a:ahLst/>
            <a:cxnLst/>
            <a:rect l="l" t="t" r="r" b="b"/>
            <a:pathLst>
              <a:path w="596900" h="466725">
                <a:moveTo>
                  <a:pt x="51120" y="0"/>
                </a:moveTo>
                <a:lnTo>
                  <a:pt x="545362" y="0"/>
                </a:lnTo>
                <a:lnTo>
                  <a:pt x="565256" y="6468"/>
                </a:lnTo>
                <a:lnTo>
                  <a:pt x="581505" y="24107"/>
                </a:lnTo>
                <a:lnTo>
                  <a:pt x="592463" y="50264"/>
                </a:lnTo>
                <a:lnTo>
                  <a:pt x="596482" y="82287"/>
                </a:lnTo>
                <a:lnTo>
                  <a:pt x="596482" y="384065"/>
                </a:lnTo>
                <a:lnTo>
                  <a:pt x="592463" y="416093"/>
                </a:lnTo>
                <a:lnTo>
                  <a:pt x="581505" y="442249"/>
                </a:lnTo>
                <a:lnTo>
                  <a:pt x="565256" y="459885"/>
                </a:lnTo>
                <a:lnTo>
                  <a:pt x="545362" y="466352"/>
                </a:lnTo>
                <a:lnTo>
                  <a:pt x="51120" y="466352"/>
                </a:lnTo>
                <a:lnTo>
                  <a:pt x="31225" y="459885"/>
                </a:lnTo>
                <a:lnTo>
                  <a:pt x="14976" y="442249"/>
                </a:lnTo>
                <a:lnTo>
                  <a:pt x="4018" y="416093"/>
                </a:lnTo>
                <a:lnTo>
                  <a:pt x="0" y="384065"/>
                </a:lnTo>
                <a:lnTo>
                  <a:pt x="0" y="82287"/>
                </a:lnTo>
                <a:lnTo>
                  <a:pt x="4018" y="50264"/>
                </a:lnTo>
                <a:lnTo>
                  <a:pt x="14976" y="24107"/>
                </a:lnTo>
                <a:lnTo>
                  <a:pt x="31225" y="6468"/>
                </a:lnTo>
                <a:lnTo>
                  <a:pt x="51120" y="0"/>
                </a:lnTo>
                <a:close/>
              </a:path>
            </a:pathLst>
          </a:custGeom>
          <a:ln w="5872">
            <a:solidFill>
              <a:srgbClr val="FCF3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05134" y="2061410"/>
            <a:ext cx="63150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475">
              <a:lnSpc>
                <a:spcPct val="100000"/>
              </a:lnSpc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Histogram</a:t>
            </a:r>
            <a:endParaRPr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83262" y="2323499"/>
            <a:ext cx="549686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Equalization</a:t>
            </a:r>
            <a:endParaRPr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5660" y="1117961"/>
            <a:ext cx="289711" cy="466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98046" y="1008222"/>
            <a:ext cx="1687195" cy="686435"/>
          </a:xfrm>
          <a:custGeom>
            <a:avLst/>
            <a:gdLst/>
            <a:ahLst/>
            <a:cxnLst/>
            <a:rect l="l" t="t" r="r" b="b"/>
            <a:pathLst>
              <a:path w="1687195" h="686435">
                <a:moveTo>
                  <a:pt x="0" y="685813"/>
                </a:moveTo>
                <a:lnTo>
                  <a:pt x="1687152" y="685813"/>
                </a:lnTo>
                <a:lnTo>
                  <a:pt x="1687152" y="0"/>
                </a:lnTo>
                <a:lnTo>
                  <a:pt x="0" y="0"/>
                </a:lnTo>
                <a:lnTo>
                  <a:pt x="0" y="685813"/>
                </a:lnTo>
                <a:close/>
              </a:path>
            </a:pathLst>
          </a:custGeom>
          <a:ln w="9734">
            <a:solidFill>
              <a:srgbClr val="C80F1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42652" y="1947781"/>
            <a:ext cx="1687195" cy="652145"/>
          </a:xfrm>
          <a:custGeom>
            <a:avLst/>
            <a:gdLst/>
            <a:ahLst/>
            <a:cxnLst/>
            <a:rect l="l" t="t" r="r" b="b"/>
            <a:pathLst>
              <a:path w="1687195" h="652144">
                <a:moveTo>
                  <a:pt x="0" y="651526"/>
                </a:moveTo>
                <a:lnTo>
                  <a:pt x="1687152" y="651526"/>
                </a:lnTo>
                <a:lnTo>
                  <a:pt x="1687152" y="0"/>
                </a:lnTo>
                <a:lnTo>
                  <a:pt x="0" y="0"/>
                </a:lnTo>
                <a:lnTo>
                  <a:pt x="0" y="651526"/>
                </a:lnTo>
                <a:close/>
              </a:path>
            </a:pathLst>
          </a:custGeom>
          <a:ln w="9781">
            <a:solidFill>
              <a:srgbClr val="C80F1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25380" y="1351132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>
                <a:moveTo>
                  <a:pt x="0" y="0"/>
                </a:moveTo>
                <a:lnTo>
                  <a:pt x="357881" y="0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38977" y="1309969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0" y="0"/>
                </a:moveTo>
                <a:lnTo>
                  <a:pt x="5230" y="19114"/>
                </a:lnTo>
                <a:lnTo>
                  <a:pt x="6974" y="41163"/>
                </a:lnTo>
                <a:lnTo>
                  <a:pt x="5230" y="63211"/>
                </a:lnTo>
                <a:lnTo>
                  <a:pt x="0" y="82326"/>
                </a:lnTo>
                <a:lnTo>
                  <a:pt x="44285" y="411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38977" y="1309969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44285" y="41163"/>
                </a:moveTo>
                <a:lnTo>
                  <a:pt x="0" y="0"/>
                </a:lnTo>
                <a:lnTo>
                  <a:pt x="5230" y="19114"/>
                </a:lnTo>
                <a:lnTo>
                  <a:pt x="6974" y="41163"/>
                </a:lnTo>
                <a:lnTo>
                  <a:pt x="5230" y="63211"/>
                </a:lnTo>
                <a:lnTo>
                  <a:pt x="0" y="82326"/>
                </a:lnTo>
                <a:lnTo>
                  <a:pt x="44285" y="41163"/>
                </a:lnTo>
                <a:close/>
              </a:path>
            </a:pathLst>
          </a:custGeom>
          <a:ln w="48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96762" y="1351132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48" y="0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16649" y="1309969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0" y="0"/>
                </a:moveTo>
                <a:lnTo>
                  <a:pt x="5227" y="19114"/>
                </a:lnTo>
                <a:lnTo>
                  <a:pt x="6970" y="41163"/>
                </a:lnTo>
                <a:lnTo>
                  <a:pt x="5227" y="63211"/>
                </a:lnTo>
                <a:lnTo>
                  <a:pt x="0" y="82326"/>
                </a:lnTo>
                <a:lnTo>
                  <a:pt x="44261" y="411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16649" y="1309969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44261" y="41163"/>
                </a:moveTo>
                <a:lnTo>
                  <a:pt x="0" y="0"/>
                </a:lnTo>
                <a:lnTo>
                  <a:pt x="5227" y="19114"/>
                </a:lnTo>
                <a:lnTo>
                  <a:pt x="6970" y="41163"/>
                </a:lnTo>
                <a:lnTo>
                  <a:pt x="5227" y="63211"/>
                </a:lnTo>
                <a:lnTo>
                  <a:pt x="0" y="82326"/>
                </a:lnTo>
                <a:lnTo>
                  <a:pt x="44261" y="41163"/>
                </a:lnTo>
                <a:close/>
              </a:path>
            </a:pathLst>
          </a:custGeom>
          <a:ln w="48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82959" y="1351132"/>
            <a:ext cx="558165" cy="205740"/>
          </a:xfrm>
          <a:custGeom>
            <a:avLst/>
            <a:gdLst/>
            <a:ahLst/>
            <a:cxnLst/>
            <a:rect l="l" t="t" r="r" b="b"/>
            <a:pathLst>
              <a:path w="558164" h="205740">
                <a:moveTo>
                  <a:pt x="0" y="0"/>
                </a:moveTo>
                <a:lnTo>
                  <a:pt x="558112" y="0"/>
                </a:lnTo>
                <a:lnTo>
                  <a:pt x="558112" y="205739"/>
                </a:lnTo>
              </a:path>
            </a:pathLst>
          </a:custGeom>
          <a:ln w="65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15523" y="1485624"/>
            <a:ext cx="51435" cy="71755"/>
          </a:xfrm>
          <a:custGeom>
            <a:avLst/>
            <a:gdLst/>
            <a:ahLst/>
            <a:cxnLst/>
            <a:rect l="l" t="t" r="r" b="b"/>
            <a:pathLst>
              <a:path w="51435" h="71755">
                <a:moveTo>
                  <a:pt x="0" y="0"/>
                </a:moveTo>
                <a:lnTo>
                  <a:pt x="25547" y="71247"/>
                </a:lnTo>
                <a:lnTo>
                  <a:pt x="47093" y="11219"/>
                </a:lnTo>
                <a:lnTo>
                  <a:pt x="25550" y="11219"/>
                </a:lnTo>
                <a:lnTo>
                  <a:pt x="11860" y="8414"/>
                </a:lnTo>
                <a:lnTo>
                  <a:pt x="0" y="0"/>
                </a:lnTo>
                <a:close/>
              </a:path>
              <a:path w="51435" h="71755">
                <a:moveTo>
                  <a:pt x="51120" y="0"/>
                </a:moveTo>
                <a:lnTo>
                  <a:pt x="39245" y="8414"/>
                </a:lnTo>
                <a:lnTo>
                  <a:pt x="25550" y="11219"/>
                </a:lnTo>
                <a:lnTo>
                  <a:pt x="47093" y="11219"/>
                </a:lnTo>
                <a:lnTo>
                  <a:pt x="511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15523" y="1485615"/>
            <a:ext cx="51435" cy="71755"/>
          </a:xfrm>
          <a:custGeom>
            <a:avLst/>
            <a:gdLst/>
            <a:ahLst/>
            <a:cxnLst/>
            <a:rect l="l" t="t" r="r" b="b"/>
            <a:pathLst>
              <a:path w="51435" h="71755">
                <a:moveTo>
                  <a:pt x="25547" y="71256"/>
                </a:moveTo>
                <a:lnTo>
                  <a:pt x="51120" y="0"/>
                </a:lnTo>
                <a:lnTo>
                  <a:pt x="39245" y="8420"/>
                </a:lnTo>
                <a:lnTo>
                  <a:pt x="25550" y="11227"/>
                </a:lnTo>
                <a:lnTo>
                  <a:pt x="11860" y="8420"/>
                </a:lnTo>
                <a:lnTo>
                  <a:pt x="0" y="0"/>
                </a:lnTo>
                <a:lnTo>
                  <a:pt x="25547" y="71256"/>
                </a:lnTo>
                <a:close/>
              </a:path>
            </a:pathLst>
          </a:custGeom>
          <a:ln w="5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872177" y="2023227"/>
            <a:ext cx="669290" cy="233679"/>
          </a:xfrm>
          <a:custGeom>
            <a:avLst/>
            <a:gdLst/>
            <a:ahLst/>
            <a:cxnLst/>
            <a:rect l="l" t="t" r="r" b="b"/>
            <a:pathLst>
              <a:path w="669289" h="233680">
                <a:moveTo>
                  <a:pt x="668894" y="0"/>
                </a:moveTo>
                <a:lnTo>
                  <a:pt x="668894" y="233181"/>
                </a:lnTo>
                <a:lnTo>
                  <a:pt x="0" y="23318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872177" y="2215280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44285" y="0"/>
                </a:moveTo>
                <a:lnTo>
                  <a:pt x="0" y="41124"/>
                </a:lnTo>
                <a:lnTo>
                  <a:pt x="44285" y="82290"/>
                </a:lnTo>
                <a:lnTo>
                  <a:pt x="39054" y="63175"/>
                </a:lnTo>
                <a:lnTo>
                  <a:pt x="37310" y="41131"/>
                </a:lnTo>
                <a:lnTo>
                  <a:pt x="39054" y="19094"/>
                </a:lnTo>
                <a:lnTo>
                  <a:pt x="442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72177" y="2215284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0" y="41124"/>
                </a:moveTo>
                <a:lnTo>
                  <a:pt x="44285" y="82287"/>
                </a:lnTo>
                <a:lnTo>
                  <a:pt x="39054" y="63173"/>
                </a:lnTo>
                <a:lnTo>
                  <a:pt x="37310" y="41129"/>
                </a:lnTo>
                <a:lnTo>
                  <a:pt x="39054" y="19092"/>
                </a:lnTo>
                <a:lnTo>
                  <a:pt x="44285" y="0"/>
                </a:lnTo>
                <a:lnTo>
                  <a:pt x="0" y="41124"/>
                </a:lnTo>
                <a:close/>
              </a:path>
            </a:pathLst>
          </a:custGeom>
          <a:ln w="48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45648" y="2215280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44261" y="0"/>
                </a:moveTo>
                <a:lnTo>
                  <a:pt x="0" y="41124"/>
                </a:lnTo>
                <a:lnTo>
                  <a:pt x="44261" y="82290"/>
                </a:lnTo>
                <a:lnTo>
                  <a:pt x="39030" y="63175"/>
                </a:lnTo>
                <a:lnTo>
                  <a:pt x="37286" y="41131"/>
                </a:lnTo>
                <a:lnTo>
                  <a:pt x="39030" y="19094"/>
                </a:lnTo>
                <a:lnTo>
                  <a:pt x="442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45648" y="2215284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0" y="41124"/>
                </a:moveTo>
                <a:lnTo>
                  <a:pt x="44261" y="82287"/>
                </a:lnTo>
                <a:lnTo>
                  <a:pt x="39030" y="63173"/>
                </a:lnTo>
                <a:lnTo>
                  <a:pt x="37286" y="41129"/>
                </a:lnTo>
                <a:lnTo>
                  <a:pt x="39030" y="19092"/>
                </a:lnTo>
                <a:lnTo>
                  <a:pt x="44261" y="0"/>
                </a:lnTo>
                <a:lnTo>
                  <a:pt x="0" y="41124"/>
                </a:lnTo>
                <a:close/>
              </a:path>
            </a:pathLst>
          </a:custGeom>
          <a:ln w="48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40163" y="2256408"/>
            <a:ext cx="409575" cy="0"/>
          </a:xfrm>
          <a:custGeom>
            <a:avLst/>
            <a:gdLst/>
            <a:ahLst/>
            <a:cxnLst/>
            <a:rect l="l" t="t" r="r" b="b"/>
            <a:pathLst>
              <a:path w="409575">
                <a:moveTo>
                  <a:pt x="409002" y="0"/>
                </a:moveTo>
                <a:lnTo>
                  <a:pt x="0" y="0"/>
                </a:lnTo>
              </a:path>
            </a:pathLst>
          </a:custGeom>
          <a:ln w="6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40163" y="2215280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44262" y="0"/>
                </a:moveTo>
                <a:lnTo>
                  <a:pt x="0" y="41124"/>
                </a:lnTo>
                <a:lnTo>
                  <a:pt x="44262" y="82290"/>
                </a:lnTo>
                <a:lnTo>
                  <a:pt x="39044" y="63175"/>
                </a:lnTo>
                <a:lnTo>
                  <a:pt x="37304" y="41131"/>
                </a:lnTo>
                <a:lnTo>
                  <a:pt x="39044" y="19094"/>
                </a:lnTo>
                <a:lnTo>
                  <a:pt x="442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40163" y="2215284"/>
            <a:ext cx="44450" cy="82550"/>
          </a:xfrm>
          <a:custGeom>
            <a:avLst/>
            <a:gdLst/>
            <a:ahLst/>
            <a:cxnLst/>
            <a:rect l="l" t="t" r="r" b="b"/>
            <a:pathLst>
              <a:path w="44450" h="82550">
                <a:moveTo>
                  <a:pt x="0" y="41124"/>
                </a:moveTo>
                <a:lnTo>
                  <a:pt x="44262" y="82287"/>
                </a:lnTo>
                <a:lnTo>
                  <a:pt x="39044" y="63173"/>
                </a:lnTo>
                <a:lnTo>
                  <a:pt x="37304" y="41129"/>
                </a:lnTo>
                <a:lnTo>
                  <a:pt x="39044" y="19092"/>
                </a:lnTo>
                <a:lnTo>
                  <a:pt x="44262" y="0"/>
                </a:lnTo>
                <a:lnTo>
                  <a:pt x="0" y="41124"/>
                </a:lnTo>
                <a:close/>
              </a:path>
            </a:pathLst>
          </a:custGeom>
          <a:ln w="48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14251" y="1566435"/>
            <a:ext cx="358140" cy="13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50" dirty="0">
                <a:latin typeface="Arial"/>
                <a:cs typeface="Arial"/>
              </a:rPr>
              <a:t>Image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7266" y="2124604"/>
            <a:ext cx="464104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5" marR="5080" indent="-68580">
              <a:lnSpc>
                <a:spcPct val="100000"/>
              </a:lnSpc>
            </a:pPr>
            <a:r>
              <a:rPr lang="en-US" sz="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Image</a:t>
            </a:r>
            <a:endParaRPr sz="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32948" y="2124604"/>
            <a:ext cx="35623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2900" algn="l"/>
              </a:tabLst>
            </a:pPr>
            <a:r>
              <a:rPr sz="850" u="sng" spc="-80" dirty="0">
                <a:latin typeface="Times New Roman"/>
                <a:cs typeface="Times New Roman"/>
              </a:rPr>
              <a:t> 	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35976" y="825396"/>
            <a:ext cx="1535976" cy="13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50" dirty="0">
                <a:latin typeface="Arial"/>
                <a:cs typeface="Arial"/>
              </a:rPr>
              <a:t>Transmission Map Estimation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483472" y="1120486"/>
            <a:ext cx="613151" cy="454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2367132" y="1120486"/>
            <a:ext cx="613151" cy="4547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72645" y="1555923"/>
            <a:ext cx="733377" cy="4644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61121" y="2030067"/>
            <a:ext cx="510959" cy="4547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 txBox="1"/>
          <p:nvPr/>
        </p:nvSpPr>
        <p:spPr>
          <a:xfrm>
            <a:off x="1093520" y="2744940"/>
            <a:ext cx="2421255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3333B2"/>
                </a:solidFill>
                <a:latin typeface="Tahoma"/>
                <a:cs typeface="Tahoma"/>
              </a:rPr>
              <a:t>Figure: </a:t>
            </a:r>
            <a:r>
              <a:rPr sz="1000" spc="-10" dirty="0">
                <a:latin typeface="Tahoma"/>
                <a:cs typeface="Tahoma"/>
              </a:rPr>
              <a:t>Visibility </a:t>
            </a:r>
            <a:r>
              <a:rPr sz="1000" spc="-40" dirty="0">
                <a:latin typeface="Tahoma"/>
                <a:cs typeface="Tahoma"/>
              </a:rPr>
              <a:t>Enhancement </a:t>
            </a:r>
            <a:r>
              <a:rPr sz="1000" spc="-25" dirty="0">
                <a:latin typeface="Tahoma"/>
                <a:cs typeface="Tahoma"/>
              </a:rPr>
              <a:t>Flow</a:t>
            </a:r>
            <a:r>
              <a:rPr sz="1000" spc="170" dirty="0">
                <a:latin typeface="Tahoma"/>
                <a:cs typeface="Tahoma"/>
              </a:rPr>
              <a:t> </a:t>
            </a:r>
            <a:r>
              <a:rPr sz="1000" spc="-25" dirty="0">
                <a:latin typeface="Tahoma"/>
                <a:cs typeface="Tahoma"/>
              </a:rPr>
              <a:t>Diagram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8" action="ppaction://hlinksldjump"/>
              </a:rPr>
              <a:t>Dehazing</a:t>
            </a:r>
          </a:p>
        </p:txBody>
      </p:sp>
      <p:sp>
        <p:nvSpPr>
          <p:cNvPr id="53" name="object 5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21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54" y="434975"/>
            <a:ext cx="3191192" cy="1483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650" y="2035175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spc="-35" dirty="0">
                <a:solidFill>
                  <a:srgbClr val="3333B2"/>
                </a:solidFill>
                <a:latin typeface="Tahoma"/>
                <a:cs typeface="Tahoma"/>
              </a:rPr>
              <a:t>Figure: </a:t>
            </a:r>
            <a:r>
              <a:rPr lang="en-IN" sz="1000" dirty="0" smtClean="0"/>
              <a:t>Test image and corresponding Transmission map, Red colour denotes highest and Blue colour denotes least transmittance value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890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2948" y="13208"/>
            <a:ext cx="60642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Proposed</a:t>
            </a:r>
            <a:r>
              <a:rPr sz="600" spc="-5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System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2331720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35" dirty="0">
                <a:solidFill>
                  <a:srgbClr val="CC0000"/>
                </a:solidFill>
              </a:rPr>
              <a:t>Transmittance </a:t>
            </a:r>
            <a:r>
              <a:rPr sz="1400" spc="5" dirty="0">
                <a:solidFill>
                  <a:srgbClr val="CC0000"/>
                </a:solidFill>
              </a:rPr>
              <a:t>Map </a:t>
            </a:r>
            <a:r>
              <a:rPr sz="1400" spc="-20" dirty="0">
                <a:solidFill>
                  <a:srgbClr val="CC0000"/>
                </a:solidFill>
              </a:rPr>
              <a:t>Estimation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1021638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244371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2002" y="591661"/>
            <a:ext cx="3943985" cy="559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the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transmittance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using </a:t>
            </a:r>
            <a:r>
              <a:rPr sz="11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CUP.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uniformity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window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sz="11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0545" y="1467104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0545" y="1861909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2002" y="1334035"/>
            <a:ext cx="4140835" cy="912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17653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uniformity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is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chosen window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pixel.</a:t>
            </a:r>
            <a:endParaRPr lang="en-US" sz="1100" spc="-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7653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time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speeded-up by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vectorizing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color uniformity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sz="11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below.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6602" y="2380247"/>
            <a:ext cx="4140835" cy="46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2430">
              <a:lnSpc>
                <a:spcPct val="100000"/>
              </a:lnSpc>
              <a:tabLst>
                <a:tab pos="3950335" algn="l"/>
              </a:tabLst>
            </a:pPr>
            <a:r>
              <a:rPr sz="1050" i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sz="1050" i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05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050" i="1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10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050" i="1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</a:t>
            </a:r>
            <a:r>
              <a:rPr sz="105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050" i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sz="105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050" i="1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05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050" i="1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sz="1200" spc="-15" baseline="3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0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0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sz="10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sz="1050" i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05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050" i="1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((I-I*H).^2)*H</a:t>
            </a:r>
            <a:r>
              <a:rPr lang="en-US" sz="1050" i="1" spc="50" dirty="0">
                <a:latin typeface="Trebuchet MS"/>
                <a:cs typeface="Trebuchet MS"/>
              </a:rPr>
              <a:t>	</a:t>
            </a:r>
            <a:r>
              <a:rPr sz="1050" spc="-25" dirty="0">
                <a:latin typeface="Tahoma"/>
                <a:cs typeface="Tahoma"/>
              </a:rPr>
              <a:t>(8)</a:t>
            </a:r>
            <a:endParaRPr sz="10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0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Here, </a:t>
            </a:r>
            <a:r>
              <a:rPr sz="1050" i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sz="10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05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05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sz="10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 </a:t>
            </a:r>
            <a:r>
              <a:rPr sz="10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0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</a:t>
            </a:r>
            <a:r>
              <a:rPr sz="105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5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sz="10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sz="105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4" action="ppaction://hlinksldjump"/>
              </a:rPr>
              <a:t>Dehazing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23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2948" y="13208"/>
            <a:ext cx="60642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Proposed</a:t>
            </a:r>
            <a:r>
              <a:rPr sz="600" spc="-5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System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3434079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40" dirty="0">
                <a:solidFill>
                  <a:srgbClr val="CC0000"/>
                </a:solidFill>
              </a:rPr>
              <a:t>Atmospheric </a:t>
            </a:r>
            <a:r>
              <a:rPr sz="1400" spc="-30" dirty="0">
                <a:solidFill>
                  <a:srgbClr val="CC0000"/>
                </a:solidFill>
              </a:rPr>
              <a:t>Scattering </a:t>
            </a:r>
            <a:r>
              <a:rPr sz="1400" spc="-50" dirty="0">
                <a:solidFill>
                  <a:srgbClr val="CC0000"/>
                </a:solidFill>
              </a:rPr>
              <a:t>Parameter</a:t>
            </a:r>
            <a:r>
              <a:rPr sz="1400" spc="150" dirty="0">
                <a:solidFill>
                  <a:srgbClr val="CC0000"/>
                </a:solidFill>
              </a:rPr>
              <a:t> </a:t>
            </a:r>
            <a:r>
              <a:rPr sz="1400" spc="-20" dirty="0">
                <a:solidFill>
                  <a:srgbClr val="CC0000"/>
                </a:solidFill>
              </a:rPr>
              <a:t>Estimation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663981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042466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250545" y="559115"/>
            <a:ext cx="4262679" cy="8997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416559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scattering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</a:t>
            </a:r>
            <a:r>
              <a:rPr sz="1100" i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plays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dehazing</a:t>
            </a:r>
            <a:r>
              <a:rPr lang="en-US"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process.</a:t>
            </a:r>
            <a:endParaRPr lang="en-US" sz="1100" spc="-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416559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endParaRPr sz="1100" spc="-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99"/>
              </a:lnSpc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</a:t>
            </a:r>
            <a:r>
              <a:rPr sz="1100" i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estimated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transmittance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using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(</a:t>
            </a:r>
            <a:r>
              <a:rPr lang="en-US" sz="1100" spc="-25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9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)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saturated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100" i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</a:t>
            </a:r>
            <a:r>
              <a:rPr sz="11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0).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862733" y="1588896"/>
            <a:ext cx="116014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04190" algn="l"/>
                <a:tab pos="819785" algn="l"/>
              </a:tabLst>
            </a:pPr>
            <a:r>
              <a:rPr sz="1050" i="1" spc="-65" dirty="0">
                <a:latin typeface="Trebuchet MS"/>
                <a:cs typeface="Trebuchet MS"/>
              </a:rPr>
              <a:t>t</a:t>
            </a:r>
            <a:r>
              <a:rPr sz="1050" i="1" spc="70" dirty="0">
                <a:latin typeface="Trebuchet MS"/>
                <a:cs typeface="Trebuchet MS"/>
              </a:rPr>
              <a:t> </a:t>
            </a:r>
            <a:r>
              <a:rPr sz="1050" spc="-25" dirty="0">
                <a:latin typeface="Lucida Sans Unicode"/>
                <a:cs typeface="Lucida Sans Unicode"/>
              </a:rPr>
              <a:t>≈</a:t>
            </a:r>
            <a:r>
              <a:rPr sz="1050" spc="-30" dirty="0">
                <a:latin typeface="Lucida Sans Unicode"/>
                <a:cs typeface="Lucida Sans Unicode"/>
              </a:rPr>
              <a:t> </a:t>
            </a:r>
            <a:r>
              <a:rPr sz="1050" spc="-55" dirty="0">
                <a:latin typeface="Tahoma"/>
                <a:cs typeface="Tahoma"/>
              </a:rPr>
              <a:t>0	</a:t>
            </a:r>
            <a:r>
              <a:rPr sz="1050" spc="50" dirty="0">
                <a:latin typeface="Lucida Sans Unicode"/>
                <a:cs typeface="Lucida Sans Unicode"/>
              </a:rPr>
              <a:t>⇒	</a:t>
            </a:r>
            <a:r>
              <a:rPr sz="1050" i="1" spc="-5" dirty="0">
                <a:latin typeface="Trebuchet MS"/>
                <a:cs typeface="Trebuchet MS"/>
              </a:rPr>
              <a:t>I </a:t>
            </a:r>
            <a:r>
              <a:rPr sz="1050" spc="-25" dirty="0">
                <a:latin typeface="Lucida Sans Unicode"/>
                <a:cs typeface="Lucida Sans Unicode"/>
              </a:rPr>
              <a:t>≈</a:t>
            </a:r>
            <a:r>
              <a:rPr sz="1050" spc="-45" dirty="0">
                <a:latin typeface="Lucida Sans Unicode"/>
                <a:cs typeface="Lucida Sans Unicode"/>
              </a:rPr>
              <a:t> </a:t>
            </a:r>
            <a:r>
              <a:rPr sz="1050" i="1" spc="50" dirty="0">
                <a:latin typeface="Trebuchet MS"/>
                <a:cs typeface="Trebuchet MS"/>
              </a:rPr>
              <a:t>A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0659" y="1545938"/>
            <a:ext cx="20256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25" dirty="0">
                <a:latin typeface="Tahoma"/>
                <a:cs typeface="Tahoma"/>
              </a:rPr>
              <a:t>(9)</a:t>
            </a:r>
            <a:endParaRPr sz="1050" dirty="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0545" y="1809381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50545" y="2070894"/>
            <a:ext cx="4199179" cy="871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lang="en-IN"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1100" spc="-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lowest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transmittance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regions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11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sz="11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sz="1100" spc="-5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edian</a:t>
            </a:r>
            <a:r>
              <a:rPr lang="en-IN" sz="1100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</a:t>
            </a:r>
            <a:r>
              <a:rPr sz="11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sz="11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1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</a:t>
            </a:r>
            <a:r>
              <a:rPr sz="11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sz="11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11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sz="11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</a:t>
            </a:r>
            <a:r>
              <a:rPr sz="11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1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i="1" spc="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IN" sz="1100" spc="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endParaRPr lang="en-IN" sz="1100" spc="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2600"/>
              </a:lnSpc>
            </a:pPr>
            <a:endParaRPr lang="en-IN" sz="1100" spc="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lang="en-IN" sz="11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RMSE </a:t>
            </a:r>
            <a:r>
              <a:rPr lang="en-IN"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IN"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 </a:t>
            </a:r>
            <a:r>
              <a:rPr lang="en-IN" sz="11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IN"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</a:t>
            </a:r>
            <a:r>
              <a:rPr lang="en-IN"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</a:t>
            </a:r>
            <a:r>
              <a:rPr lang="en-IN"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lang="en-IN" sz="11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50545" y="2821914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-3105150" y="2750007"/>
            <a:ext cx="1089159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</a:t>
            </a:r>
            <a:endParaRPr lang="en-IN" sz="1100" i="1" dirty="0"/>
          </a:p>
        </p:txBody>
      </p:sp>
      <p:sp>
        <p:nvSpPr>
          <p:cNvPr id="29" name="object 29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6" action="ppaction://hlinksldjump"/>
              </a:rPr>
              <a:t>Dehazing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24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00" y="477946"/>
            <a:ext cx="4419498" cy="161583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34" y="1349375"/>
            <a:ext cx="2349116" cy="6858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044575"/>
            <a:ext cx="4140835" cy="1808187"/>
          </a:xfrm>
        </p:spPr>
        <p:txBody>
          <a:bodyPr/>
          <a:lstStyle/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r>
              <a:rPr lang="en-I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IN" dirty="0" smtClean="0"/>
              <a:t> </a:t>
            </a:r>
          </a:p>
          <a:p>
            <a:endParaRPr lang="en-IN" dirty="0"/>
          </a:p>
          <a:p>
            <a:r>
              <a:rPr lang="en-I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the ground truth and estimated values respectively</a:t>
            </a:r>
          </a:p>
          <a:p>
            <a:endParaRPr lang="en-I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ground truth values of </a:t>
            </a:r>
            <a:r>
              <a:rPr lang="en-IN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directly calculated from saturated regions of the corresponding image</a:t>
            </a:r>
            <a:endParaRPr lang="en-I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58975"/>
            <a:ext cx="881344" cy="2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2948" y="13208"/>
            <a:ext cx="60642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Proposed</a:t>
            </a:r>
            <a:r>
              <a:rPr sz="600" spc="-5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System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3649" y="2111322"/>
            <a:ext cx="3208655" cy="0"/>
          </a:xfrm>
          <a:custGeom>
            <a:avLst/>
            <a:gdLst/>
            <a:ahLst/>
            <a:cxnLst/>
            <a:rect l="l" t="t" r="r" b="b"/>
            <a:pathLst>
              <a:path w="3208654">
                <a:moveTo>
                  <a:pt x="0" y="0"/>
                </a:moveTo>
                <a:lnTo>
                  <a:pt x="3208570" y="0"/>
                </a:lnTo>
              </a:path>
            </a:pathLst>
          </a:custGeom>
          <a:ln w="3430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3649" y="362694"/>
            <a:ext cx="3208655" cy="0"/>
          </a:xfrm>
          <a:custGeom>
            <a:avLst/>
            <a:gdLst/>
            <a:ahLst/>
            <a:cxnLst/>
            <a:rect l="l" t="t" r="r" b="b"/>
            <a:pathLst>
              <a:path w="3208654">
                <a:moveTo>
                  <a:pt x="0" y="0"/>
                </a:moveTo>
                <a:lnTo>
                  <a:pt x="3208570" y="0"/>
                </a:lnTo>
              </a:path>
            </a:pathLst>
          </a:custGeom>
          <a:ln w="3430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7247" y="360228"/>
            <a:ext cx="3277116" cy="1775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506" y="362694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320"/>
                </a:lnTo>
              </a:path>
            </a:pathLst>
          </a:custGeom>
          <a:ln w="493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5363" y="362694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320"/>
                </a:lnTo>
              </a:path>
            </a:pathLst>
          </a:custGeom>
          <a:ln w="493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6220" y="362694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320"/>
                </a:lnTo>
              </a:path>
            </a:pathLst>
          </a:custGeom>
          <a:ln w="493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57077" y="362694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320"/>
                </a:lnTo>
              </a:path>
            </a:pathLst>
          </a:custGeom>
          <a:ln w="493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77934" y="362694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320"/>
                </a:lnTo>
              </a:path>
            </a:pathLst>
          </a:custGeom>
          <a:ln w="493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98791" y="362694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320"/>
                </a:lnTo>
              </a:path>
            </a:pathLst>
          </a:custGeom>
          <a:ln w="493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9649" y="362694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320"/>
                </a:lnTo>
              </a:path>
            </a:pathLst>
          </a:custGeom>
          <a:ln w="493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40505" y="362694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320"/>
                </a:lnTo>
              </a:path>
            </a:pathLst>
          </a:custGeom>
          <a:ln w="493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61362" y="362694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320"/>
                </a:lnTo>
              </a:path>
            </a:pathLst>
          </a:custGeom>
          <a:ln w="493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1377" y="2147254"/>
            <a:ext cx="471805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6700" algn="l"/>
              </a:tabLst>
            </a:pPr>
            <a:r>
              <a:rPr sz="500" spc="150" dirty="0">
                <a:solidFill>
                  <a:srgbClr val="252525"/>
                </a:solidFill>
                <a:latin typeface="Arial"/>
                <a:cs typeface="Arial"/>
              </a:rPr>
              <a:t>0	</a:t>
            </a:r>
            <a:r>
              <a:rPr sz="500" spc="130" dirty="0">
                <a:solidFill>
                  <a:srgbClr val="252525"/>
                </a:solidFill>
                <a:latin typeface="Arial"/>
                <a:cs typeface="Arial"/>
              </a:rPr>
              <a:t>0.05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32473" y="2147254"/>
            <a:ext cx="16256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25" dirty="0">
                <a:solidFill>
                  <a:srgbClr val="252525"/>
                </a:solidFill>
                <a:latin typeface="Arial"/>
                <a:cs typeface="Arial"/>
              </a:rPr>
              <a:t>0.1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27467" y="2147254"/>
            <a:ext cx="217804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30" dirty="0">
                <a:solidFill>
                  <a:srgbClr val="252525"/>
                </a:solidFill>
                <a:latin typeface="Arial"/>
                <a:cs typeface="Arial"/>
              </a:rPr>
              <a:t>0.15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74229" y="2147254"/>
            <a:ext cx="16256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25" dirty="0">
                <a:solidFill>
                  <a:srgbClr val="252525"/>
                </a:solidFill>
                <a:latin typeface="Arial"/>
                <a:cs typeface="Arial"/>
              </a:rPr>
              <a:t>0.2</a:t>
            </a:r>
            <a:endParaRPr sz="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15985" y="2147254"/>
            <a:ext cx="16256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25" dirty="0">
                <a:solidFill>
                  <a:srgbClr val="252525"/>
                </a:solidFill>
                <a:latin typeface="Arial"/>
                <a:cs typeface="Arial"/>
              </a:rPr>
              <a:t>0.3</a:t>
            </a:r>
            <a:endParaRPr sz="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10979" y="2147254"/>
            <a:ext cx="217804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30" dirty="0">
                <a:solidFill>
                  <a:srgbClr val="252525"/>
                </a:solidFill>
                <a:latin typeface="Arial"/>
                <a:cs typeface="Arial"/>
              </a:rPr>
              <a:t>0.35</a:t>
            </a:r>
            <a:endParaRPr sz="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57740" y="2147254"/>
            <a:ext cx="16256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25" dirty="0">
                <a:solidFill>
                  <a:srgbClr val="252525"/>
                </a:solidFill>
                <a:latin typeface="Arial"/>
                <a:cs typeface="Arial"/>
              </a:rPr>
              <a:t>0.4</a:t>
            </a:r>
            <a:endParaRPr sz="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52735" y="2147254"/>
            <a:ext cx="217804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30" dirty="0">
                <a:solidFill>
                  <a:srgbClr val="252525"/>
                </a:solidFill>
                <a:latin typeface="Arial"/>
                <a:cs typeface="Arial"/>
              </a:rPr>
              <a:t>0.45</a:t>
            </a:r>
            <a:endParaRPr sz="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99496" y="2147254"/>
            <a:ext cx="16256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25" dirty="0">
                <a:solidFill>
                  <a:srgbClr val="252525"/>
                </a:solidFill>
                <a:latin typeface="Arial"/>
                <a:cs typeface="Arial"/>
              </a:rPr>
              <a:t>0.5</a:t>
            </a:r>
            <a:endParaRPr sz="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61926" y="2147254"/>
            <a:ext cx="42418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" algn="ctr">
              <a:lnSpc>
                <a:spcPct val="100000"/>
              </a:lnSpc>
            </a:pPr>
            <a:r>
              <a:rPr sz="500" spc="130" dirty="0">
                <a:solidFill>
                  <a:srgbClr val="252525"/>
                </a:solidFill>
                <a:latin typeface="Arial"/>
                <a:cs typeface="Arial"/>
              </a:rPr>
              <a:t>0.25</a:t>
            </a:r>
            <a:endParaRPr sz="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750" spc="240" dirty="0">
                <a:solidFill>
                  <a:srgbClr val="252525"/>
                </a:solidFill>
                <a:latin typeface="Arial"/>
                <a:cs typeface="Arial"/>
              </a:rPr>
              <a:t>RMSE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9301" y="1076892"/>
            <a:ext cx="217804" cy="1090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260" algn="ctr">
              <a:lnSpc>
                <a:spcPct val="100000"/>
              </a:lnSpc>
            </a:pPr>
            <a:r>
              <a:rPr sz="500" spc="125" dirty="0">
                <a:solidFill>
                  <a:srgbClr val="252525"/>
                </a:solidFill>
                <a:latin typeface="Arial"/>
                <a:cs typeface="Arial"/>
              </a:rPr>
              <a:t>0.2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00" spc="130" dirty="0">
                <a:solidFill>
                  <a:srgbClr val="252525"/>
                </a:solidFill>
                <a:latin typeface="Arial"/>
                <a:cs typeface="Arial"/>
              </a:rPr>
              <a:t>0.15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">
              <a:latin typeface="Times New Roman"/>
              <a:cs typeface="Times New Roman"/>
            </a:endParaRPr>
          </a:p>
          <a:p>
            <a:pPr marL="48260" algn="ctr">
              <a:lnSpc>
                <a:spcPct val="100000"/>
              </a:lnSpc>
              <a:spcBef>
                <a:spcPts val="5"/>
              </a:spcBef>
            </a:pPr>
            <a:r>
              <a:rPr sz="500" spc="125" dirty="0">
                <a:solidFill>
                  <a:srgbClr val="252525"/>
                </a:solidFill>
                <a:latin typeface="Arial"/>
                <a:cs typeface="Arial"/>
              </a:rPr>
              <a:t>0.1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00" spc="130" dirty="0">
                <a:solidFill>
                  <a:srgbClr val="252525"/>
                </a:solidFill>
                <a:latin typeface="Arial"/>
                <a:cs typeface="Arial"/>
              </a:rPr>
              <a:t>0.05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">
              <a:latin typeface="Times New Roman"/>
              <a:cs typeface="Times New Roman"/>
            </a:endParaRPr>
          </a:p>
          <a:p>
            <a:pPr marR="8890" algn="r">
              <a:lnSpc>
                <a:spcPct val="100000"/>
              </a:lnSpc>
              <a:spcBef>
                <a:spcPts val="5"/>
              </a:spcBef>
            </a:pPr>
            <a:r>
              <a:rPr sz="500" spc="150" dirty="0">
                <a:solidFill>
                  <a:srgbClr val="252525"/>
                </a:solidFill>
                <a:latin typeface="Arial"/>
                <a:cs typeface="Arial"/>
              </a:rPr>
              <a:t>0</a:t>
            </a:r>
            <a:endParaRPr sz="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9301" y="827088"/>
            <a:ext cx="217804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30" dirty="0">
                <a:solidFill>
                  <a:srgbClr val="252525"/>
                </a:solidFill>
                <a:latin typeface="Arial"/>
                <a:cs typeface="Arial"/>
              </a:rPr>
              <a:t>0.25</a:t>
            </a:r>
            <a:endParaRPr sz="5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1053" y="577284"/>
            <a:ext cx="16256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25" dirty="0">
                <a:solidFill>
                  <a:srgbClr val="252525"/>
                </a:solidFill>
                <a:latin typeface="Arial"/>
                <a:cs typeface="Arial"/>
              </a:rPr>
              <a:t>0.3</a:t>
            </a:r>
            <a:endParaRPr sz="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9301" y="327481"/>
            <a:ext cx="217804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30" dirty="0">
                <a:solidFill>
                  <a:srgbClr val="252525"/>
                </a:solidFill>
                <a:latin typeface="Arial"/>
                <a:cs typeface="Arial"/>
              </a:rPr>
              <a:t>0.35</a:t>
            </a:r>
            <a:endParaRPr sz="5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7832" y="1004933"/>
            <a:ext cx="161583" cy="649242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solidFill>
                  <a:srgbClr val="252525"/>
                </a:solidFill>
                <a:latin typeface="Arial"/>
                <a:cs typeface="Arial"/>
              </a:rPr>
              <a:t>Probability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33720" y="432992"/>
            <a:ext cx="532130" cy="45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2200"/>
              </a:lnSpc>
            </a:pPr>
            <a:r>
              <a:rPr sz="650" spc="135" dirty="0">
                <a:latin typeface="Arial"/>
                <a:cs typeface="Arial"/>
              </a:rPr>
              <a:t>Proposed  </a:t>
            </a:r>
            <a:r>
              <a:rPr sz="650" spc="140" dirty="0">
                <a:latin typeface="Arial"/>
                <a:cs typeface="Arial"/>
              </a:rPr>
              <a:t>Sulami  </a:t>
            </a:r>
            <a:r>
              <a:rPr sz="650" spc="160" dirty="0">
                <a:latin typeface="Arial"/>
                <a:cs typeface="Arial"/>
              </a:rPr>
              <a:t>Berman  </a:t>
            </a:r>
            <a:r>
              <a:rPr sz="650" spc="145" dirty="0">
                <a:latin typeface="Arial"/>
                <a:cs typeface="Arial"/>
              </a:rPr>
              <a:t>Bahat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8000" y="2924403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5300" y="2496972"/>
            <a:ext cx="4379595" cy="888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5180">
              <a:lnSpc>
                <a:spcPct val="100000"/>
              </a:lnSpc>
            </a:pPr>
            <a:r>
              <a:rPr sz="10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sz="1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PDF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0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</a:t>
            </a:r>
            <a:r>
              <a:rPr sz="1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0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</a:t>
            </a:r>
            <a:r>
              <a:rPr lang="en-IN" sz="10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lang="en-IN" sz="1000" i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sz="1000" i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0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sz="1050" spc="-82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sz="1050" baseline="2777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2700" marR="5080" indent="123189">
              <a:lnSpc>
                <a:spcPct val="101499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11 </a:t>
            </a:r>
            <a:r>
              <a:rPr sz="900" spc="-30" dirty="0">
                <a:solidFill>
                  <a:srgbClr val="3333B2"/>
                </a:solidFill>
                <a:latin typeface="Arial"/>
                <a:cs typeface="Arial"/>
              </a:rPr>
              <a:t>Saumik </a:t>
            </a:r>
            <a:r>
              <a:rPr sz="900" spc="-20" dirty="0">
                <a:solidFill>
                  <a:srgbClr val="3333B2"/>
                </a:solidFill>
                <a:latin typeface="Arial"/>
                <a:cs typeface="Arial"/>
              </a:rPr>
              <a:t>Bhattacharya, </a:t>
            </a:r>
            <a:r>
              <a:rPr sz="900" spc="-50" dirty="0">
                <a:solidFill>
                  <a:srgbClr val="3333B2"/>
                </a:solidFill>
                <a:latin typeface="Arial"/>
                <a:cs typeface="Arial"/>
              </a:rPr>
              <a:t>Sumana </a:t>
            </a:r>
            <a:r>
              <a:rPr sz="900" spc="-20" dirty="0">
                <a:solidFill>
                  <a:srgbClr val="3333B2"/>
                </a:solidFill>
                <a:latin typeface="Arial"/>
                <a:cs typeface="Arial"/>
              </a:rPr>
              <a:t>Gupta, </a:t>
            </a:r>
            <a:r>
              <a:rPr sz="900" spc="-40" dirty="0">
                <a:solidFill>
                  <a:srgbClr val="3333B2"/>
                </a:solidFill>
                <a:latin typeface="Arial"/>
                <a:cs typeface="Arial"/>
              </a:rPr>
              <a:t>and </a:t>
            </a:r>
            <a:r>
              <a:rPr sz="900" spc="-25" dirty="0">
                <a:solidFill>
                  <a:srgbClr val="3333B2"/>
                </a:solidFill>
                <a:latin typeface="Arial"/>
                <a:cs typeface="Arial"/>
              </a:rPr>
              <a:t>KS </a:t>
            </a:r>
            <a:r>
              <a:rPr sz="900" spc="-35" dirty="0">
                <a:solidFill>
                  <a:srgbClr val="3333B2"/>
                </a:solidFill>
                <a:latin typeface="Arial"/>
                <a:cs typeface="Arial"/>
              </a:rPr>
              <a:t>Venkatesh. </a:t>
            </a:r>
            <a:r>
              <a:rPr sz="900" spc="-20" dirty="0">
                <a:latin typeface="Arial"/>
                <a:cs typeface="Arial"/>
              </a:rPr>
              <a:t>“Dehazing </a:t>
            </a:r>
            <a:r>
              <a:rPr sz="900" spc="-5" dirty="0">
                <a:latin typeface="Arial"/>
                <a:cs typeface="Arial"/>
              </a:rPr>
              <a:t>of </a:t>
            </a:r>
            <a:r>
              <a:rPr sz="900" spc="-30" dirty="0">
                <a:latin typeface="Arial"/>
                <a:cs typeface="Arial"/>
              </a:rPr>
              <a:t>color </a:t>
            </a:r>
            <a:r>
              <a:rPr sz="900" spc="-40" dirty="0">
                <a:latin typeface="Arial"/>
                <a:cs typeface="Arial"/>
              </a:rPr>
              <a:t>image  using </a:t>
            </a:r>
            <a:r>
              <a:rPr sz="900" spc="-25" dirty="0">
                <a:latin typeface="Arial"/>
                <a:cs typeface="Arial"/>
              </a:rPr>
              <a:t>stochastic enhancement”. </a:t>
            </a: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In: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Image </a:t>
            </a:r>
            <a:r>
              <a:rPr sz="900" i="1" spc="-45" dirty="0">
                <a:solidFill>
                  <a:srgbClr val="7A7ACD"/>
                </a:solidFill>
                <a:latin typeface="Arial"/>
                <a:cs typeface="Arial"/>
              </a:rPr>
              <a:t>Processing </a:t>
            </a:r>
            <a:r>
              <a:rPr sz="900" i="1" spc="5" dirty="0">
                <a:solidFill>
                  <a:srgbClr val="7A7ACD"/>
                </a:solidFill>
                <a:latin typeface="Arial"/>
                <a:cs typeface="Arial"/>
              </a:rPr>
              <a:t>(ICIP),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2016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IEEE </a:t>
            </a:r>
            <a:r>
              <a:rPr sz="900" i="1" spc="-10" dirty="0">
                <a:solidFill>
                  <a:srgbClr val="7A7ACD"/>
                </a:solidFill>
                <a:latin typeface="Arial"/>
                <a:cs typeface="Arial"/>
              </a:rPr>
              <a:t>International  </a:t>
            </a:r>
            <a:r>
              <a:rPr sz="900" i="1" spc="-50" dirty="0">
                <a:solidFill>
                  <a:srgbClr val="7A7ACD"/>
                </a:solidFill>
                <a:latin typeface="Arial"/>
                <a:cs typeface="Arial"/>
              </a:rPr>
              <a:t>Conference  </a:t>
            </a:r>
            <a:r>
              <a:rPr sz="900" i="1" spc="-25" dirty="0">
                <a:solidFill>
                  <a:srgbClr val="7A7ACD"/>
                </a:solidFill>
                <a:latin typeface="Arial"/>
                <a:cs typeface="Arial"/>
              </a:rPr>
              <a:t>on</a:t>
            </a:r>
            <a:r>
              <a:rPr sz="900" spc="-25" dirty="0">
                <a:solidFill>
                  <a:srgbClr val="7A7ACD"/>
                </a:solidFill>
                <a:latin typeface="Arial"/>
                <a:cs typeface="Arial"/>
              </a:rPr>
              <a:t>.  </a:t>
            </a:r>
            <a:r>
              <a:rPr sz="900" spc="-30" dirty="0">
                <a:solidFill>
                  <a:srgbClr val="7A7ACD"/>
                </a:solidFill>
                <a:latin typeface="Arial"/>
                <a:cs typeface="Arial"/>
              </a:rPr>
              <a:t>IEEE.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2016, 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pp.</a:t>
            </a:r>
            <a:r>
              <a:rPr sz="900" spc="135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7A7ACD"/>
                </a:solidFill>
                <a:latin typeface="Arial"/>
                <a:cs typeface="Arial"/>
              </a:rPr>
              <a:t>2251–2255</a:t>
            </a:r>
            <a:r>
              <a:rPr sz="900" spc="-40" dirty="0">
                <a:latin typeface="Arial"/>
                <a:cs typeface="Arial"/>
              </a:rPr>
              <a:t>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4" action="ppaction://hlinksldjump"/>
              </a:rPr>
              <a:t>Dehazing</a:t>
            </a:r>
          </a:p>
        </p:txBody>
      </p:sp>
      <p:sp>
        <p:nvSpPr>
          <p:cNvPr id="39" name="object 3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26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2948" y="13208"/>
            <a:ext cx="60642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Proposed</a:t>
            </a:r>
            <a:r>
              <a:rPr sz="600" spc="-5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System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1529080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95" dirty="0">
                <a:solidFill>
                  <a:srgbClr val="CC0000"/>
                </a:solidFill>
              </a:rPr>
              <a:t>Image</a:t>
            </a:r>
            <a:r>
              <a:rPr sz="1400" spc="-15" dirty="0">
                <a:solidFill>
                  <a:srgbClr val="CC0000"/>
                </a:solidFill>
              </a:rPr>
              <a:t> </a:t>
            </a:r>
            <a:r>
              <a:rPr sz="1400" spc="-55" dirty="0">
                <a:solidFill>
                  <a:srgbClr val="CC0000"/>
                </a:solidFill>
              </a:rPr>
              <a:t>Enhancement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1379715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914220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0545" y="1044575"/>
            <a:ext cx="4099017" cy="1194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34671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Radiance </a:t>
            </a:r>
            <a:r>
              <a:rPr sz="11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from estimated </a:t>
            </a:r>
            <a:r>
              <a:rPr sz="1100" i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i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en-US"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Haze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Equation </a:t>
            </a:r>
            <a:r>
              <a:rPr sz="110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(1).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Visibility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dehazed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Histogram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Equalization</a:t>
            </a:r>
            <a:r>
              <a:rPr sz="11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(CLAHE).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27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36" y="815975"/>
            <a:ext cx="3553828" cy="850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450" y="1882775"/>
            <a:ext cx="3429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spc="-35" dirty="0">
                <a:solidFill>
                  <a:srgbClr val="3333B2"/>
                </a:solidFill>
                <a:latin typeface="Tahoma"/>
                <a:cs typeface="Tahoma"/>
              </a:rPr>
              <a:t>Figure: </a:t>
            </a:r>
            <a:r>
              <a:rPr lang="en-IN" sz="900" dirty="0" smtClean="0"/>
              <a:t>Intermediate </a:t>
            </a:r>
            <a:r>
              <a:rPr lang="en-IN" sz="900" dirty="0" err="1" smtClean="0"/>
              <a:t>Dehazing</a:t>
            </a:r>
            <a:r>
              <a:rPr lang="en-IN" sz="900" dirty="0" smtClean="0"/>
              <a:t> Results for ‘Tiananmen-square’ Red </a:t>
            </a:r>
            <a:r>
              <a:rPr lang="en-IN" sz="900" dirty="0" err="1" smtClean="0"/>
              <a:t>color</a:t>
            </a:r>
            <a:r>
              <a:rPr lang="en-IN" sz="900" dirty="0" smtClean="0"/>
              <a:t> denotes highest and Blue </a:t>
            </a:r>
            <a:r>
              <a:rPr lang="en-IN" sz="900" dirty="0" err="1" smtClean="0"/>
              <a:t>color</a:t>
            </a:r>
            <a:r>
              <a:rPr lang="en-IN" sz="900" dirty="0" smtClean="0"/>
              <a:t> denotes least transmittance value</a:t>
            </a:r>
            <a:endParaRPr lang="en-IN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2720975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observe that CLAHE increases contrast and visual range of </a:t>
            </a:r>
            <a:r>
              <a:rPr lang="en-IN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dehazed</a:t>
            </a:r>
            <a:r>
              <a:rPr lang="en-I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output</a:t>
            </a:r>
            <a:endParaRPr lang="en-I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17" y="13208"/>
            <a:ext cx="26543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Results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264223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CC0000"/>
                </a:solidFill>
              </a:rPr>
              <a:t>Visibility </a:t>
            </a:r>
            <a:r>
              <a:rPr sz="1400" spc="-50" dirty="0">
                <a:solidFill>
                  <a:srgbClr val="CC0000"/>
                </a:solidFill>
              </a:rPr>
              <a:t>Enhancement</a:t>
            </a:r>
            <a:r>
              <a:rPr sz="1400" spc="35" dirty="0">
                <a:solidFill>
                  <a:srgbClr val="CC0000"/>
                </a:solidFill>
              </a:rPr>
              <a:t> </a:t>
            </a:r>
            <a:r>
              <a:rPr sz="1400" spc="-50" dirty="0">
                <a:solidFill>
                  <a:srgbClr val="CC0000"/>
                </a:solidFill>
              </a:rPr>
              <a:t>Comparison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191757" y="615759"/>
            <a:ext cx="791951" cy="719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35925" y="615782"/>
            <a:ext cx="791964" cy="7199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80119" y="615759"/>
            <a:ext cx="791951" cy="719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24288" y="615775"/>
            <a:ext cx="791974" cy="719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1731" y="1410061"/>
            <a:ext cx="791946" cy="7200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35913" y="1410105"/>
            <a:ext cx="792000" cy="719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80094" y="1410102"/>
            <a:ext cx="791964" cy="7199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24275" y="1410096"/>
            <a:ext cx="791998" cy="7199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5300" y="2162454"/>
            <a:ext cx="4402455" cy="846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5130">
              <a:lnSpc>
                <a:spcPct val="100000"/>
              </a:lnSpc>
              <a:tabLst>
                <a:tab pos="1546860" algn="l"/>
                <a:tab pos="2695575" algn="l"/>
                <a:tab pos="3834765" algn="l"/>
              </a:tabLst>
            </a:pPr>
            <a:r>
              <a:rPr sz="1050" spc="-20" dirty="0">
                <a:latin typeface="Tahoma"/>
                <a:cs typeface="Tahoma"/>
              </a:rPr>
              <a:t>(a)	(b)	</a:t>
            </a:r>
            <a:r>
              <a:rPr sz="1050" spc="-10" dirty="0">
                <a:latin typeface="Tahoma"/>
                <a:cs typeface="Tahoma"/>
              </a:rPr>
              <a:t>(c)	</a:t>
            </a:r>
            <a:r>
              <a:rPr sz="1050" spc="-20" dirty="0">
                <a:latin typeface="Tahoma"/>
                <a:cs typeface="Tahoma"/>
              </a:rPr>
              <a:t>(d)</a:t>
            </a:r>
            <a:endParaRPr sz="105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0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</a:t>
            </a:r>
            <a:r>
              <a:rPr sz="10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Enhancement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Methods;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images,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Columns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(b), </a:t>
            </a:r>
            <a:r>
              <a:rPr sz="1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(c),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sz="10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for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Berman, 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Bhattacharya,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sz="10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respectively.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11" action="ppaction://hlinksldjump"/>
              </a:rPr>
              <a:t>Dehazing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29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123126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i="1" spc="-40" dirty="0">
                <a:solidFill>
                  <a:srgbClr val="CC0000"/>
                </a:solidFill>
                <a:latin typeface="Trebuchet MS"/>
                <a:cs typeface="Trebuchet MS"/>
              </a:rPr>
              <a:t>Dehazing</a:t>
            </a:r>
            <a:r>
              <a:rPr sz="1400" i="1" spc="-30" dirty="0">
                <a:solidFill>
                  <a:srgbClr val="CC0000"/>
                </a:solidFill>
                <a:latin typeface="Trebuchet MS"/>
                <a:cs typeface="Trebuchet MS"/>
              </a:rPr>
              <a:t> </a:t>
            </a:r>
            <a:r>
              <a:rPr sz="1400" i="1" spc="-35" dirty="0">
                <a:solidFill>
                  <a:srgbClr val="CC0000"/>
                </a:solidFill>
                <a:latin typeface="Trebuchet MS"/>
                <a:cs typeface="Trebuchet MS"/>
              </a:rPr>
              <a:t>Model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3950" y="713597"/>
            <a:ext cx="3060086" cy="1828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45399" y="2676169"/>
            <a:ext cx="1317625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3333B2"/>
                </a:solidFill>
                <a:latin typeface="Tahoma"/>
                <a:cs typeface="Tahoma"/>
              </a:rPr>
              <a:t>Figure: </a:t>
            </a:r>
            <a:r>
              <a:rPr sz="1000" spc="-30" dirty="0">
                <a:latin typeface="Tahoma"/>
                <a:cs typeface="Tahoma"/>
              </a:rPr>
              <a:t>Dehazing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40" dirty="0">
                <a:latin typeface="Tahoma"/>
                <a:cs typeface="Tahoma"/>
              </a:rPr>
              <a:t>model.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4" action="ppaction://hlinksldjump"/>
              </a:rPr>
              <a:t>Dehazing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543604" y="3321949"/>
            <a:ext cx="6330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40" dirty="0">
                <a:solidFill>
                  <a:srgbClr val="7A0000"/>
                </a:solidFill>
                <a:latin typeface="Lucida Sans Unicode"/>
                <a:cs typeface="Lucida Sans Unicode"/>
              </a:rPr>
              <a:t>February </a:t>
            </a:r>
            <a:r>
              <a:rPr sz="600" spc="-50" dirty="0">
                <a:solidFill>
                  <a:srgbClr val="7A0000"/>
                </a:solidFill>
                <a:latin typeface="Lucida Sans Unicode"/>
                <a:cs typeface="Lucida Sans Unicode"/>
              </a:rPr>
              <a:t>27,</a:t>
            </a:r>
            <a:r>
              <a:rPr sz="600" spc="4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2019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26808" y="3321949"/>
            <a:ext cx="2266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</a:t>
            </a:fld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7A0000"/>
                </a:solidFill>
                <a:latin typeface="Lucida Sans Unicode"/>
                <a:cs typeface="Lucida Sans Unicode"/>
              </a:rPr>
              <a:t>/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34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09" y="130175"/>
            <a:ext cx="3698882" cy="29402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404" y="2981513"/>
            <a:ext cx="845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spc="-35" dirty="0">
                <a:solidFill>
                  <a:srgbClr val="3333B2"/>
                </a:solidFill>
                <a:latin typeface="Tahoma"/>
                <a:cs typeface="Tahoma"/>
              </a:rPr>
              <a:t>Figure: </a:t>
            </a:r>
            <a:r>
              <a:rPr lang="en-IN" sz="800" dirty="0" smtClean="0"/>
              <a:t>Comparison of various </a:t>
            </a:r>
            <a:r>
              <a:rPr lang="en-IN" sz="800" dirty="0" err="1" smtClean="0"/>
              <a:t>Dehazing</a:t>
            </a:r>
            <a:r>
              <a:rPr lang="en-IN" sz="800" dirty="0" smtClean="0"/>
              <a:t> </a:t>
            </a:r>
            <a:r>
              <a:rPr lang="en-IN" sz="800" dirty="0" err="1" smtClean="0"/>
              <a:t>methods:Column</a:t>
            </a:r>
            <a:r>
              <a:rPr lang="en-IN" sz="800" dirty="0" smtClean="0"/>
              <a:t> (a) contains test images from</a:t>
            </a:r>
          </a:p>
          <a:p>
            <a:r>
              <a:rPr lang="en-IN" sz="800" dirty="0" smtClean="0"/>
              <a:t> database[8],Column (b),(c),(d),(e),(f),(g),(h) &amp;(</a:t>
            </a:r>
            <a:r>
              <a:rPr lang="en-IN" sz="800" dirty="0" err="1" smtClean="0"/>
              <a:t>i</a:t>
            </a:r>
            <a:r>
              <a:rPr lang="en-IN" sz="800" dirty="0" smtClean="0"/>
              <a:t>) show </a:t>
            </a:r>
            <a:r>
              <a:rPr lang="en-IN" sz="800" dirty="0" err="1" smtClean="0"/>
              <a:t>dehazing</a:t>
            </a:r>
            <a:r>
              <a:rPr lang="en-IN" sz="800" dirty="0" smtClean="0"/>
              <a:t> results for Berman’s, </a:t>
            </a:r>
          </a:p>
          <a:p>
            <a:r>
              <a:rPr lang="en-IN" sz="800" dirty="0" smtClean="0"/>
              <a:t>CLAHE, Bhattacharya, MSCNN,AOD-</a:t>
            </a:r>
            <a:r>
              <a:rPr lang="en-IN" sz="800" dirty="0" err="1" smtClean="0"/>
              <a:t>Net,Dehazenet,CAP</a:t>
            </a:r>
            <a:r>
              <a:rPr lang="en-IN" sz="800" dirty="0" smtClean="0"/>
              <a:t> and Proposed methods respectively</a:t>
            </a:r>
            <a:endParaRPr lang="en-IN" sz="1000" dirty="0"/>
          </a:p>
        </p:txBody>
      </p:sp>
    </p:spTree>
    <p:extLst>
      <p:ext uri="{BB962C8B-B14F-4D97-AF65-F5344CB8AC3E}">
        <p14:creationId xmlns:p14="http://schemas.microsoft.com/office/powerpoint/2010/main" val="204906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17" y="13208"/>
            <a:ext cx="26543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Results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3073400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CC0000"/>
                </a:solidFill>
              </a:rPr>
              <a:t>Visibility </a:t>
            </a:r>
            <a:r>
              <a:rPr sz="1400" spc="-55" dirty="0">
                <a:solidFill>
                  <a:srgbClr val="CC0000"/>
                </a:solidFill>
              </a:rPr>
              <a:t>Enhancement:  </a:t>
            </a:r>
            <a:r>
              <a:rPr sz="1400" spc="-40" dirty="0">
                <a:solidFill>
                  <a:srgbClr val="CC0000"/>
                </a:solidFill>
              </a:rPr>
              <a:t>Processing</a:t>
            </a:r>
            <a:r>
              <a:rPr sz="1400" spc="-70" dirty="0">
                <a:solidFill>
                  <a:srgbClr val="CC0000"/>
                </a:solidFill>
              </a:rPr>
              <a:t> </a:t>
            </a:r>
            <a:r>
              <a:rPr sz="1400" spc="-15" dirty="0">
                <a:solidFill>
                  <a:srgbClr val="CC0000"/>
                </a:solidFill>
              </a:rPr>
              <a:t>Time</a:t>
            </a:r>
            <a:endParaRPr sz="1400"/>
          </a:p>
        </p:txBody>
      </p:sp>
      <p:sp>
        <p:nvSpPr>
          <p:cNvPr id="6" name="object 6"/>
          <p:cNvSpPr txBox="1"/>
          <p:nvPr/>
        </p:nvSpPr>
        <p:spPr>
          <a:xfrm>
            <a:off x="1451660" y="1014069"/>
            <a:ext cx="1704975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40" dirty="0">
                <a:solidFill>
                  <a:srgbClr val="3333B2"/>
                </a:solidFill>
                <a:latin typeface="Tahoma"/>
                <a:cs typeface="Tahoma"/>
              </a:rPr>
              <a:t>Table: </a:t>
            </a:r>
            <a:r>
              <a:rPr sz="1000" spc="-30" dirty="0">
                <a:latin typeface="Tahoma"/>
                <a:cs typeface="Tahoma"/>
              </a:rPr>
              <a:t>Processing </a:t>
            </a:r>
            <a:r>
              <a:rPr sz="1000" spc="-15" dirty="0">
                <a:latin typeface="Tahoma"/>
                <a:cs typeface="Tahoma"/>
              </a:rPr>
              <a:t>Time </a:t>
            </a:r>
            <a:r>
              <a:rPr sz="1000" spc="-10" dirty="0">
                <a:latin typeface="Tahoma"/>
                <a:cs typeface="Tahoma"/>
              </a:rPr>
              <a:t>(in</a:t>
            </a:r>
            <a:r>
              <a:rPr sz="1000" spc="110" dirty="0">
                <a:latin typeface="Tahoma"/>
                <a:cs typeface="Tahoma"/>
              </a:rPr>
              <a:t> </a:t>
            </a:r>
            <a:r>
              <a:rPr sz="1000" spc="-45" dirty="0">
                <a:latin typeface="Tahoma"/>
                <a:cs typeface="Tahoma"/>
              </a:rPr>
              <a:t>sec)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-4838" y="1299324"/>
          <a:ext cx="4612611" cy="703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3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17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13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18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348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212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423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8792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49211">
                <a:tc>
                  <a:txBody>
                    <a:bodyPr/>
                    <a:lstStyle/>
                    <a:p>
                      <a:pPr marL="195580" indent="3175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Size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marL="1955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spc="-30" dirty="0">
                          <a:latin typeface="Tahoma"/>
                          <a:cs typeface="Tahoma"/>
                        </a:rPr>
                        <a:t>(px)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10" dirty="0">
                          <a:latin typeface="Tahoma"/>
                          <a:cs typeface="Tahoma"/>
                        </a:rPr>
                        <a:t>Bhatta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spc="-60" dirty="0">
                          <a:latin typeface="Tahoma"/>
                          <a:cs typeface="Tahoma"/>
                        </a:rPr>
                        <a:t>-charya</a:t>
                      </a:r>
                      <a:r>
                        <a:rPr sz="1200" spc="-89" baseline="27777" dirty="0">
                          <a:latin typeface="Lucida Sans Unicode"/>
                          <a:cs typeface="Lucida Sans Unicode"/>
                        </a:rPr>
                        <a:t>12</a:t>
                      </a:r>
                      <a:endParaRPr sz="1200" baseline="27777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0" dirty="0">
                          <a:latin typeface="Tahoma"/>
                          <a:cs typeface="Tahoma"/>
                        </a:rPr>
                        <a:t>Berman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Dehaz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marL="10731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-enet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40" dirty="0">
                          <a:latin typeface="Tahoma"/>
                          <a:cs typeface="Tahoma"/>
                        </a:rPr>
                        <a:t>MSCNN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55" dirty="0">
                          <a:latin typeface="Tahoma"/>
                          <a:cs typeface="Tahoma"/>
                        </a:rPr>
                        <a:t>CAP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30" dirty="0">
                          <a:latin typeface="Tahoma"/>
                          <a:cs typeface="Tahoma"/>
                        </a:rPr>
                        <a:t>AOD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spc="-20" dirty="0">
                          <a:latin typeface="Tahoma"/>
                          <a:cs typeface="Tahoma"/>
                        </a:rPr>
                        <a:t>-Net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Proposed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126">
                <a:tc>
                  <a:txBody>
                    <a:bodyPr/>
                    <a:lstStyle/>
                    <a:p>
                      <a:pPr marL="1905" algn="ctr">
                        <a:lnSpc>
                          <a:spcPts val="1170"/>
                        </a:lnSpc>
                      </a:pPr>
                      <a:r>
                        <a:rPr sz="1050" spc="-55" dirty="0">
                          <a:latin typeface="Tahoma"/>
                          <a:cs typeface="Tahoma"/>
                        </a:rPr>
                        <a:t>640x480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5" dirty="0">
                          <a:latin typeface="Tahoma"/>
                          <a:cs typeface="Tahoma"/>
                        </a:rPr>
                        <a:t>48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4.8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4.47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3.88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1.81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1.08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0.30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7139">
                <a:tc>
                  <a:txBody>
                    <a:bodyPr/>
                    <a:lstStyle/>
                    <a:p>
                      <a:pPr marL="1905" algn="ctr">
                        <a:lnSpc>
                          <a:spcPts val="1170"/>
                        </a:lnSpc>
                      </a:pPr>
                      <a:r>
                        <a:rPr sz="1050" spc="-55" dirty="0">
                          <a:latin typeface="Tahoma"/>
                          <a:cs typeface="Tahoma"/>
                        </a:rPr>
                        <a:t>320x240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5" dirty="0">
                          <a:latin typeface="Tahoma"/>
                          <a:cs typeface="Tahoma"/>
                        </a:rPr>
                        <a:t>12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2.1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2.11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1.04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0.80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0.38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0.16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57200" y="2235656"/>
            <a:ext cx="4493895" cy="82550"/>
          </a:xfrm>
          <a:custGeom>
            <a:avLst/>
            <a:gdLst/>
            <a:ahLst/>
            <a:cxnLst/>
            <a:rect l="l" t="t" r="r" b="b"/>
            <a:pathLst>
              <a:path w="4493895" h="82550">
                <a:moveTo>
                  <a:pt x="4442858" y="0"/>
                </a:moveTo>
                <a:lnTo>
                  <a:pt x="50800" y="0"/>
                </a:lnTo>
                <a:lnTo>
                  <a:pt x="31075" y="4008"/>
                </a:lnTo>
                <a:lnTo>
                  <a:pt x="14922" y="14922"/>
                </a:lnTo>
                <a:lnTo>
                  <a:pt x="4008" y="31075"/>
                </a:lnTo>
                <a:lnTo>
                  <a:pt x="0" y="50800"/>
                </a:lnTo>
                <a:lnTo>
                  <a:pt x="0" y="82384"/>
                </a:lnTo>
                <a:lnTo>
                  <a:pt x="4493659" y="82384"/>
                </a:lnTo>
                <a:lnTo>
                  <a:pt x="4493659" y="50800"/>
                </a:lnTo>
                <a:lnTo>
                  <a:pt x="4489650" y="31075"/>
                </a:lnTo>
                <a:lnTo>
                  <a:pt x="4478736" y="14922"/>
                </a:lnTo>
                <a:lnTo>
                  <a:pt x="4462583" y="4008"/>
                </a:lnTo>
                <a:lnTo>
                  <a:pt x="4442858" y="0"/>
                </a:lnTo>
                <a:close/>
              </a:path>
            </a:pathLst>
          </a:custGeom>
          <a:solidFill>
            <a:srgbClr val="E5E5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8000" y="2594241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7358" y="2581541"/>
            <a:ext cx="114245" cy="114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8801" y="2632342"/>
            <a:ext cx="4341257" cy="63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50859" y="2286216"/>
            <a:ext cx="50744" cy="10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50859" y="2337017"/>
            <a:ext cx="50744" cy="2572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200" y="2280079"/>
            <a:ext cx="4493895" cy="365125"/>
          </a:xfrm>
          <a:custGeom>
            <a:avLst/>
            <a:gdLst/>
            <a:ahLst/>
            <a:cxnLst/>
            <a:rect l="l" t="t" r="r" b="b"/>
            <a:pathLst>
              <a:path w="4493895" h="365125">
                <a:moveTo>
                  <a:pt x="4493659" y="0"/>
                </a:moveTo>
                <a:lnTo>
                  <a:pt x="0" y="0"/>
                </a:lnTo>
                <a:lnTo>
                  <a:pt x="0" y="314162"/>
                </a:lnTo>
                <a:lnTo>
                  <a:pt x="4008" y="333886"/>
                </a:lnTo>
                <a:lnTo>
                  <a:pt x="14922" y="350039"/>
                </a:lnTo>
                <a:lnTo>
                  <a:pt x="31075" y="360953"/>
                </a:lnTo>
                <a:lnTo>
                  <a:pt x="50800" y="364962"/>
                </a:lnTo>
                <a:lnTo>
                  <a:pt x="4442858" y="364962"/>
                </a:lnTo>
                <a:lnTo>
                  <a:pt x="4462583" y="360953"/>
                </a:lnTo>
                <a:lnTo>
                  <a:pt x="4478736" y="350039"/>
                </a:lnTo>
                <a:lnTo>
                  <a:pt x="4489650" y="333886"/>
                </a:lnTo>
                <a:lnTo>
                  <a:pt x="4493659" y="314162"/>
                </a:lnTo>
                <a:lnTo>
                  <a:pt x="4493659" y="0"/>
                </a:lnTo>
                <a:close/>
              </a:path>
            </a:pathLst>
          </a:custGeom>
          <a:solidFill>
            <a:srgbClr val="E5E5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50859" y="2324317"/>
            <a:ext cx="0" cy="289560"/>
          </a:xfrm>
          <a:custGeom>
            <a:avLst/>
            <a:gdLst/>
            <a:ahLst/>
            <a:cxnLst/>
            <a:rect l="l" t="t" r="r" b="b"/>
            <a:pathLst>
              <a:path h="289560">
                <a:moveTo>
                  <a:pt x="0" y="288974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50859" y="2311617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50859" y="2298917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50859" y="2286216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000" y="3022943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5300" y="2257369"/>
            <a:ext cx="4326890" cy="1087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4655" marR="5080" indent="-1581150">
              <a:lnSpc>
                <a:spcPct val="102699"/>
              </a:lnSpc>
            </a:pPr>
            <a:r>
              <a:rPr sz="1050" spc="-10" dirty="0">
                <a:latin typeface="Tahoma"/>
                <a:cs typeface="Tahoma"/>
              </a:rPr>
              <a:t>Visibility </a:t>
            </a:r>
            <a:r>
              <a:rPr sz="1050" spc="-45" dirty="0">
                <a:latin typeface="Tahoma"/>
                <a:cs typeface="Tahoma"/>
              </a:rPr>
              <a:t>Enhancement </a:t>
            </a:r>
            <a:r>
              <a:rPr sz="1050" spc="-25" dirty="0">
                <a:latin typeface="Tahoma"/>
                <a:cs typeface="Tahoma"/>
              </a:rPr>
              <a:t>Algorithm </a:t>
            </a:r>
            <a:r>
              <a:rPr sz="1050" spc="-55" dirty="0">
                <a:latin typeface="Tahoma"/>
                <a:cs typeface="Tahoma"/>
              </a:rPr>
              <a:t>produces </a:t>
            </a:r>
            <a:r>
              <a:rPr sz="1050" spc="-50" dirty="0">
                <a:latin typeface="Tahoma"/>
                <a:cs typeface="Tahoma"/>
              </a:rPr>
              <a:t>comparable </a:t>
            </a:r>
            <a:r>
              <a:rPr sz="1050" spc="-30" dirty="0">
                <a:latin typeface="Tahoma"/>
                <a:cs typeface="Tahoma"/>
              </a:rPr>
              <a:t>quality </a:t>
            </a:r>
            <a:r>
              <a:rPr sz="1050" spc="-55" dirty="0">
                <a:latin typeface="Tahoma"/>
                <a:cs typeface="Tahoma"/>
              </a:rPr>
              <a:t>enhanced  image </a:t>
            </a:r>
            <a:r>
              <a:rPr sz="1050" spc="-25" dirty="0">
                <a:latin typeface="Tahoma"/>
                <a:cs typeface="Tahoma"/>
              </a:rPr>
              <a:t>in</a:t>
            </a:r>
            <a:r>
              <a:rPr sz="1050" spc="55" dirty="0">
                <a:latin typeface="Tahoma"/>
                <a:cs typeface="Tahoma"/>
              </a:rPr>
              <a:t> </a:t>
            </a:r>
            <a:r>
              <a:rPr sz="1050" spc="-40" dirty="0">
                <a:latin typeface="Tahoma"/>
                <a:cs typeface="Tahoma"/>
              </a:rPr>
              <a:t>real-time</a:t>
            </a:r>
            <a:endParaRPr sz="10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2700" marR="165100" indent="123189">
              <a:lnSpc>
                <a:spcPct val="101499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12 </a:t>
            </a:r>
            <a:r>
              <a:rPr sz="900" spc="-20" dirty="0">
                <a:latin typeface="Arial"/>
                <a:cs typeface="Arial"/>
              </a:rPr>
              <a:t>Bhattacharya, Gupta, </a:t>
            </a:r>
            <a:r>
              <a:rPr sz="900" spc="-40" dirty="0">
                <a:latin typeface="Arial"/>
                <a:cs typeface="Arial"/>
              </a:rPr>
              <a:t>and </a:t>
            </a:r>
            <a:r>
              <a:rPr sz="900" spc="-35" dirty="0">
                <a:latin typeface="Arial"/>
                <a:cs typeface="Arial"/>
              </a:rPr>
              <a:t>Venkatesh, </a:t>
            </a:r>
            <a:r>
              <a:rPr sz="900" spc="-15" dirty="0">
                <a:latin typeface="Arial"/>
                <a:cs typeface="Arial"/>
                <a:hlinkClick r:id="rId8" action="ppaction://hlinksldjump"/>
              </a:rPr>
              <a:t>“Dehazing </a:t>
            </a:r>
            <a:r>
              <a:rPr sz="900" spc="-5" dirty="0">
                <a:latin typeface="Arial"/>
                <a:cs typeface="Arial"/>
                <a:hlinkClick r:id="rId8" action="ppaction://hlinksldjump"/>
              </a:rPr>
              <a:t>of </a:t>
            </a:r>
            <a:r>
              <a:rPr sz="900" spc="-30" dirty="0">
                <a:latin typeface="Arial"/>
                <a:cs typeface="Arial"/>
                <a:hlinkClick r:id="rId8" action="ppaction://hlinksldjump"/>
              </a:rPr>
              <a:t>color </a:t>
            </a:r>
            <a:r>
              <a:rPr sz="900" spc="-40" dirty="0">
                <a:latin typeface="Arial"/>
                <a:cs typeface="Arial"/>
                <a:hlinkClick r:id="rId8" action="ppaction://hlinksldjump"/>
              </a:rPr>
              <a:t>image using </a:t>
            </a:r>
            <a:r>
              <a:rPr sz="900" spc="-25" dirty="0">
                <a:latin typeface="Arial"/>
                <a:cs typeface="Arial"/>
                <a:hlinkClick r:id="rId8" action="ppaction://hlinksldjump"/>
              </a:rPr>
              <a:t>stochastic 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  <a:hlinkClick r:id="rId8" action="ppaction://hlinksldjump"/>
              </a:rPr>
              <a:t>enhancement”.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9" action="ppaction://hlinksldjump"/>
              </a:rPr>
              <a:t>Dehazing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31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17" y="13208"/>
            <a:ext cx="26543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Results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3287" y="1207363"/>
            <a:ext cx="3101975" cy="42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-95" dirty="0">
                <a:solidFill>
                  <a:srgbClr val="FF0000"/>
                </a:solidFill>
              </a:rPr>
              <a:t>Quantitative</a:t>
            </a:r>
            <a:r>
              <a:rPr sz="2450" spc="-40" dirty="0">
                <a:solidFill>
                  <a:srgbClr val="FF0000"/>
                </a:solidFill>
              </a:rPr>
              <a:t> </a:t>
            </a:r>
            <a:r>
              <a:rPr sz="2450" spc="-140" dirty="0">
                <a:solidFill>
                  <a:srgbClr val="FF0000"/>
                </a:solidFill>
              </a:rPr>
              <a:t>Comparison</a:t>
            </a:r>
            <a:endParaRPr sz="2450"/>
          </a:p>
        </p:txBody>
      </p:sp>
      <p:sp>
        <p:nvSpPr>
          <p:cNvPr id="5" name="object 5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3" action="ppaction://hlinksldjump"/>
              </a:rPr>
              <a:t>Dehazing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32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17" y="13208"/>
            <a:ext cx="26543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Results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5577" y="216917"/>
            <a:ext cx="810006" cy="2185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2278" y="216898"/>
            <a:ext cx="810006" cy="2185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98992" y="216898"/>
            <a:ext cx="810006" cy="21853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35707" y="216898"/>
            <a:ext cx="810006" cy="21853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72421" y="216917"/>
            <a:ext cx="809988" cy="2185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31634" y="2401695"/>
            <a:ext cx="200025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20" dirty="0">
                <a:latin typeface="Tahoma"/>
                <a:cs typeface="Tahoma"/>
              </a:rPr>
              <a:t>(a)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6284" y="2401695"/>
            <a:ext cx="205104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20" dirty="0">
                <a:latin typeface="Tahoma"/>
                <a:cs typeface="Tahoma"/>
              </a:rPr>
              <a:t>(b)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86088" y="2401695"/>
            <a:ext cx="194945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15" dirty="0">
                <a:latin typeface="Tahoma"/>
                <a:cs typeface="Tahoma"/>
              </a:rPr>
              <a:t>(c)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55750" y="2401695"/>
            <a:ext cx="205104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20" dirty="0">
                <a:latin typeface="Tahoma"/>
                <a:cs typeface="Tahoma"/>
              </a:rPr>
              <a:t>(d)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35415" y="2401695"/>
            <a:ext cx="194945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35" dirty="0">
                <a:latin typeface="Tahoma"/>
                <a:cs typeface="Tahoma"/>
              </a:rPr>
              <a:t>(e)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300" y="2655965"/>
            <a:ext cx="4343350" cy="49372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50"/>
              </a:spcBef>
            </a:pPr>
            <a:r>
              <a:rPr sz="10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Dehazed </a:t>
            </a:r>
            <a:r>
              <a:rPr sz="1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standard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sz="1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images;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images,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Columns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(b), </a:t>
            </a:r>
            <a:r>
              <a:rPr sz="1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(c), (d)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 </a:t>
            </a:r>
            <a:r>
              <a:rPr sz="10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</a:t>
            </a:r>
            <a:r>
              <a:rPr sz="1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dehazed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outputs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DCP, 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Colorline, Hazeline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sz="1000" spc="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respectively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8" action="ppaction://hlinksldjump"/>
              </a:rPr>
              <a:t>Dehazing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r>
              <a:rPr spc="-65" dirty="0"/>
              <a:t>29</a:t>
            </a:r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17" y="13208"/>
            <a:ext cx="26543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Results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5590" y="216928"/>
            <a:ext cx="810018" cy="21852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2291" y="216928"/>
            <a:ext cx="810031" cy="21852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99005" y="216928"/>
            <a:ext cx="810031" cy="21852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35719" y="216928"/>
            <a:ext cx="810018" cy="21852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72433" y="216966"/>
            <a:ext cx="809993" cy="2185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31634" y="2401670"/>
            <a:ext cx="200025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20" dirty="0">
                <a:latin typeface="Tahoma"/>
                <a:cs typeface="Tahoma"/>
              </a:rPr>
              <a:t>(a)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6284" y="2401670"/>
            <a:ext cx="205104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20" dirty="0">
                <a:latin typeface="Tahoma"/>
                <a:cs typeface="Tahoma"/>
              </a:rPr>
              <a:t>(b)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86088" y="2401670"/>
            <a:ext cx="194945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15" dirty="0">
                <a:latin typeface="Tahoma"/>
                <a:cs typeface="Tahoma"/>
              </a:rPr>
              <a:t>(c)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55750" y="2401670"/>
            <a:ext cx="205104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20" dirty="0">
                <a:latin typeface="Tahoma"/>
                <a:cs typeface="Tahoma"/>
              </a:rPr>
              <a:t>(d)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35415" y="2401670"/>
            <a:ext cx="194945" cy="2286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-35" dirty="0">
                <a:latin typeface="Tahoma"/>
                <a:cs typeface="Tahoma"/>
              </a:rPr>
              <a:t>(e)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300" y="2655940"/>
            <a:ext cx="4457872" cy="49372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50"/>
              </a:spcBef>
            </a:pPr>
            <a:r>
              <a:rPr sz="10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Dehazed </a:t>
            </a:r>
            <a:r>
              <a:rPr sz="1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standard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sz="1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images;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images,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Columns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(b), </a:t>
            </a:r>
            <a:r>
              <a:rPr sz="1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(c), (d)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 </a:t>
            </a:r>
            <a:r>
              <a:rPr sz="10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</a:t>
            </a:r>
            <a:r>
              <a:rPr sz="1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dehazed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outputs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DCP, 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Colorline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Hazeline </a:t>
            </a:r>
            <a:r>
              <a:rPr sz="1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sz="1000" spc="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respectively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8" action="ppaction://hlinksldjump"/>
              </a:rPr>
              <a:t>Dehazing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r>
              <a:rPr spc="-65" dirty="0"/>
              <a:t>30</a:t>
            </a:r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17" y="13208"/>
            <a:ext cx="26543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Results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5300" y="477946"/>
            <a:ext cx="4419498" cy="322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99"/>
              </a:lnSpc>
            </a:pP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dehazed </a:t>
            </a:r>
            <a:r>
              <a:rPr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outputs, </a:t>
            </a:r>
            <a:r>
              <a:rPr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metrics  </a:t>
            </a:r>
            <a:r>
              <a:rPr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entropy </a:t>
            </a:r>
            <a:r>
              <a:rPr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 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defined 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visible </a:t>
            </a:r>
            <a:r>
              <a:rPr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edges 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dehazing.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38503" y="1041768"/>
            <a:ext cx="213106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40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Table: </a:t>
            </a:r>
            <a:r>
              <a:rPr sz="1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Quality</a:t>
            </a:r>
            <a:r>
              <a:rPr sz="10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98576" y="1294587"/>
          <a:ext cx="3405780" cy="14170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78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81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88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81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28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981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288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981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2885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77139">
                <a:tc row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50" spc="-80" dirty="0">
                          <a:latin typeface="Tahoma"/>
                          <a:cs typeface="Tahoma"/>
                        </a:rPr>
                        <a:t>Image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6675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2250">
                        <a:lnSpc>
                          <a:spcPts val="1170"/>
                        </a:lnSpc>
                      </a:pPr>
                      <a:r>
                        <a:rPr sz="1050" spc="50" dirty="0">
                          <a:latin typeface="Tahoma"/>
                          <a:cs typeface="Tahoma"/>
                        </a:rPr>
                        <a:t>DCP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Colorline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7475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Hazeline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2710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Proposed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1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6675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Qe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Qe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Qe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Qe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7126">
                <a:tc>
                  <a:txBody>
                    <a:bodyPr/>
                    <a:lstStyle/>
                    <a:p>
                      <a:pPr marL="87630">
                        <a:lnSpc>
                          <a:spcPts val="1170"/>
                        </a:lnSpc>
                      </a:pPr>
                      <a:r>
                        <a:rPr sz="1050" spc="-60" dirty="0">
                          <a:latin typeface="Tahoma"/>
                          <a:cs typeface="Tahoma"/>
                        </a:rPr>
                        <a:t>cones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1.13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6.9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1.18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1.14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1.10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7139">
                <a:tc>
                  <a:txBody>
                    <a:bodyPr/>
                    <a:lstStyle/>
                    <a:p>
                      <a:pPr marL="149225">
                        <a:lnSpc>
                          <a:spcPts val="1170"/>
                        </a:lnSpc>
                      </a:pPr>
                      <a:r>
                        <a:rPr sz="1050" spc="-25" dirty="0">
                          <a:latin typeface="Tahoma"/>
                          <a:cs typeface="Tahoma"/>
                        </a:rPr>
                        <a:t>lviv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1.16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1.21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1.27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1.40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7139">
                <a:tc>
                  <a:txBody>
                    <a:bodyPr/>
                    <a:lstStyle/>
                    <a:p>
                      <a:pPr marL="109220">
                        <a:lnSpc>
                          <a:spcPts val="1170"/>
                        </a:lnSpc>
                      </a:pPr>
                      <a:r>
                        <a:rPr sz="1050" spc="-55" dirty="0">
                          <a:latin typeface="Tahoma"/>
                          <a:cs typeface="Tahoma"/>
                        </a:rPr>
                        <a:t>ny17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1.05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1.09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7.9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1.12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1.08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7139">
                <a:tc>
                  <a:txBody>
                    <a:bodyPr/>
                    <a:lstStyle/>
                    <a:p>
                      <a:pPr marL="123825">
                        <a:lnSpc>
                          <a:spcPts val="1170"/>
                        </a:lnSpc>
                      </a:pPr>
                      <a:r>
                        <a:rPr sz="1050" spc="-30" dirty="0">
                          <a:latin typeface="Tahoma"/>
                          <a:cs typeface="Tahoma"/>
                        </a:rPr>
                        <a:t>pkin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1.20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1.27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7.5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1.24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1.27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7126">
                <a:tc>
                  <a:txBody>
                    <a:bodyPr/>
                    <a:lstStyle/>
                    <a:p>
                      <a:pPr marL="104775">
                        <a:lnSpc>
                          <a:spcPts val="1170"/>
                        </a:lnSpc>
                      </a:pPr>
                      <a:r>
                        <a:rPr sz="1050" spc="-70" dirty="0">
                          <a:latin typeface="Tahoma"/>
                          <a:cs typeface="Tahoma"/>
                        </a:rPr>
                        <a:t>swan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0.97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1.89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6.8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1.66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1.73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7.9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7139">
                <a:tc>
                  <a:txBody>
                    <a:bodyPr/>
                    <a:lstStyle/>
                    <a:p>
                      <a:pPr marL="111760">
                        <a:lnSpc>
                          <a:spcPts val="1170"/>
                        </a:lnSpc>
                      </a:pPr>
                      <a:r>
                        <a:rPr sz="1050" spc="-20" dirty="0">
                          <a:latin typeface="Tahoma"/>
                          <a:cs typeface="Tahoma"/>
                        </a:rPr>
                        <a:t>train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1.20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1.56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1.47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7.5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1.54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7.6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3" action="ppaction://hlinksldjump"/>
              </a:rPr>
              <a:t>Dehazing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35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17" y="13208"/>
            <a:ext cx="26543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Results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0714" y="895921"/>
            <a:ext cx="322072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40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Table: </a:t>
            </a:r>
            <a:r>
              <a:rPr sz="1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sz="1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on 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</a:t>
            </a:r>
            <a:r>
              <a:rPr sz="1000" spc="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r>
              <a:rPr sz="1050" spc="-67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sz="1050" baseline="2777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05473" y="1296225"/>
          <a:ext cx="4451003" cy="880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22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66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74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73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34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48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6739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16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49211">
                <a:tc>
                  <a:txBody>
                    <a:bodyPr/>
                    <a:lstStyle/>
                    <a:p>
                      <a:endParaRPr sz="1050" baseline="27777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170"/>
                        </a:lnSpc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DCP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55" dirty="0">
                          <a:latin typeface="Tahoma"/>
                          <a:cs typeface="Tahoma"/>
                        </a:rPr>
                        <a:t>CAP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1170"/>
                        </a:lnSpc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Haze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marL="1079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spc="-35" dirty="0">
                          <a:latin typeface="Tahoma"/>
                          <a:cs typeface="Tahoma"/>
                        </a:rPr>
                        <a:t>-line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45" dirty="0">
                          <a:latin typeface="Tahoma"/>
                          <a:cs typeface="Tahoma"/>
                        </a:rPr>
                        <a:t>Dehaze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spc="-20" dirty="0">
                          <a:latin typeface="Tahoma"/>
                          <a:cs typeface="Tahoma"/>
                        </a:rPr>
                        <a:t>-Net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40" dirty="0">
                          <a:latin typeface="Tahoma"/>
                          <a:cs typeface="Tahoma"/>
                        </a:rPr>
                        <a:t>MSCNN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70"/>
                        </a:lnSpc>
                      </a:pPr>
                      <a:r>
                        <a:rPr sz="1050" spc="30" dirty="0">
                          <a:latin typeface="Tahoma"/>
                          <a:cs typeface="Tahoma"/>
                        </a:rPr>
                        <a:t>AOD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spc="-20" dirty="0">
                          <a:latin typeface="Tahoma"/>
                          <a:cs typeface="Tahoma"/>
                        </a:rPr>
                        <a:t>-Net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15" dirty="0">
                          <a:latin typeface="Tahoma"/>
                          <a:cs typeface="Tahoma"/>
                        </a:rPr>
                        <a:t>Propo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50" spc="-60" dirty="0">
                          <a:latin typeface="Tahoma"/>
                          <a:cs typeface="Tahoma"/>
                        </a:rPr>
                        <a:t>-sed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139"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25" dirty="0">
                          <a:latin typeface="Tahoma"/>
                          <a:cs typeface="Tahoma"/>
                        </a:rPr>
                        <a:t>PSNR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ts val="1170"/>
                        </a:lnSpc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18.54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23.95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19.52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26.84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21.73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24.08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20.21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7126"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10" dirty="0">
                          <a:latin typeface="Tahoma"/>
                          <a:cs typeface="Tahoma"/>
                        </a:rPr>
                        <a:t>SSIM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5405" algn="r">
                        <a:lnSpc>
                          <a:spcPts val="1170"/>
                        </a:lnSpc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0.7100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0.869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0.732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0.826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0.831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0.872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0.792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7139"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25" dirty="0">
                          <a:latin typeface="Tahoma"/>
                          <a:cs typeface="Tahoma"/>
                        </a:rPr>
                        <a:t>BLIINDS-II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ts val="1170"/>
                        </a:lnSpc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89.12</a:t>
                      </a: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85.93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86.32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83.60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86.72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87.43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50" spc="-50" dirty="0">
                          <a:latin typeface="Tahoma"/>
                          <a:cs typeface="Tahoma"/>
                        </a:rPr>
                        <a:t>90.41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5054">
                      <a:solidFill>
                        <a:srgbClr val="000000"/>
                      </a:solidFill>
                      <a:prstDash val="solid"/>
                    </a:lnL>
                    <a:lnR w="5054">
                      <a:solidFill>
                        <a:srgbClr val="000000"/>
                      </a:solidFill>
                      <a:prstDash val="solid"/>
                    </a:lnR>
                    <a:lnT w="5054">
                      <a:solidFill>
                        <a:srgbClr val="000000"/>
                      </a:solidFill>
                      <a:prstDash val="solid"/>
                    </a:lnT>
                    <a:lnB w="505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08000" y="3022943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5300" y="3040202"/>
            <a:ext cx="3924300" cy="304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3189">
              <a:lnSpc>
                <a:spcPct val="101499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13 </a:t>
            </a:r>
            <a:r>
              <a:rPr sz="900" spc="-20" dirty="0">
                <a:solidFill>
                  <a:srgbClr val="3333B2"/>
                </a:solidFill>
                <a:latin typeface="Arial"/>
                <a:cs typeface="Arial"/>
              </a:rPr>
              <a:t>Boyi </a:t>
            </a:r>
            <a:r>
              <a:rPr sz="900" spc="10" dirty="0">
                <a:solidFill>
                  <a:srgbClr val="3333B2"/>
                </a:solidFill>
                <a:latin typeface="Arial"/>
                <a:cs typeface="Arial"/>
              </a:rPr>
              <a:t>Li </a:t>
            </a:r>
            <a:r>
              <a:rPr sz="900" spc="-10" dirty="0">
                <a:solidFill>
                  <a:srgbClr val="3333B2"/>
                </a:solidFill>
                <a:latin typeface="Arial"/>
                <a:cs typeface="Arial"/>
              </a:rPr>
              <a:t>et </a:t>
            </a:r>
            <a:r>
              <a:rPr sz="900" spc="-15" dirty="0">
                <a:solidFill>
                  <a:srgbClr val="3333B2"/>
                </a:solidFill>
                <a:latin typeface="Arial"/>
                <a:cs typeface="Arial"/>
              </a:rPr>
              <a:t>al. </a:t>
            </a:r>
            <a:r>
              <a:rPr sz="900" spc="-15" dirty="0">
                <a:latin typeface="Arial"/>
                <a:cs typeface="Arial"/>
              </a:rPr>
              <a:t>“Benchmarking </a:t>
            </a:r>
            <a:r>
              <a:rPr sz="900" spc="-35" dirty="0">
                <a:latin typeface="Arial"/>
                <a:cs typeface="Arial"/>
              </a:rPr>
              <a:t>single-image </a:t>
            </a:r>
            <a:r>
              <a:rPr sz="900" spc="-40" dirty="0">
                <a:latin typeface="Arial"/>
                <a:cs typeface="Arial"/>
              </a:rPr>
              <a:t>dehazing and </a:t>
            </a:r>
            <a:r>
              <a:rPr sz="900" spc="-15" dirty="0">
                <a:latin typeface="Arial"/>
                <a:cs typeface="Arial"/>
              </a:rPr>
              <a:t>beyond”. </a:t>
            </a: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In: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IEEE  </a:t>
            </a:r>
            <a:r>
              <a:rPr sz="900" i="1" spc="-30" dirty="0">
                <a:solidFill>
                  <a:srgbClr val="7A7ACD"/>
                </a:solidFill>
                <a:latin typeface="Arial"/>
                <a:cs typeface="Arial"/>
              </a:rPr>
              <a:t>Transactions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on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Image </a:t>
            </a:r>
            <a:r>
              <a:rPr sz="900" i="1" spc="-45" dirty="0">
                <a:solidFill>
                  <a:srgbClr val="7A7ACD"/>
                </a:solidFill>
                <a:latin typeface="Arial"/>
                <a:cs typeface="Arial"/>
              </a:rPr>
              <a:t>Processing </a:t>
            </a:r>
            <a:r>
              <a:rPr sz="900" spc="-30" dirty="0">
                <a:solidFill>
                  <a:srgbClr val="7A7ACD"/>
                </a:solidFill>
                <a:latin typeface="Arial"/>
                <a:cs typeface="Arial"/>
              </a:rPr>
              <a:t>28.1 </a:t>
            </a:r>
            <a:r>
              <a:rPr sz="900" spc="-10" dirty="0">
                <a:solidFill>
                  <a:srgbClr val="7A7ACD"/>
                </a:solidFill>
                <a:latin typeface="Arial"/>
                <a:cs typeface="Arial"/>
              </a:rPr>
              <a:t>(2019), 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pp.  </a:t>
            </a:r>
            <a:r>
              <a:rPr sz="900" spc="130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492–505</a:t>
            </a:r>
            <a:r>
              <a:rPr sz="900" spc="-35" dirty="0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3" action="ppaction://hlinksldjump"/>
              </a:rPr>
              <a:t>Dehazing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36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00" y="477946"/>
            <a:ext cx="4419498" cy="161583"/>
          </a:xfrm>
        </p:spPr>
        <p:txBody>
          <a:bodyPr/>
          <a:lstStyle/>
          <a:p>
            <a:r>
              <a:rPr lang="en-IN" dirty="0" smtClean="0"/>
              <a:t>Effect of accuracy of </a:t>
            </a:r>
            <a:r>
              <a:rPr lang="en-IN" i="1" dirty="0" smtClean="0"/>
              <a:t>A</a:t>
            </a:r>
            <a:endParaRPr lang="en-IN" i="1" dirty="0"/>
          </a:p>
        </p:txBody>
      </p:sp>
      <p:sp>
        <p:nvSpPr>
          <p:cNvPr id="4" name="Rectangle 3"/>
          <p:cNvSpPr/>
          <p:nvPr/>
        </p:nvSpPr>
        <p:spPr>
          <a:xfrm>
            <a:off x="704850" y="2668111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spc="-35" dirty="0">
                <a:solidFill>
                  <a:srgbClr val="3333B2"/>
                </a:solidFill>
                <a:latin typeface="Tahoma"/>
                <a:cs typeface="Tahoma"/>
              </a:rPr>
              <a:t>Figure: 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 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Accuracy of A on Berman’s Method 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Estimated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Sulami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Method; Column (a) contains test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images,Columns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and (c) show transmission map using A 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from 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Sulami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 respectively and Columns (d) 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(e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respectively contain corresponding </a:t>
            </a:r>
            <a:r>
              <a:rPr lang="en-IN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dehazing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results; 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transmission 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map, Red </a:t>
            </a:r>
            <a:r>
              <a:rPr lang="en-IN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denotes highest and Blue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denotes </a:t>
            </a:r>
            <a:r>
              <a:rPr lang="en-IN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least transmittance value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346248"/>
            <a:ext cx="2183391" cy="22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3917" y="13208"/>
            <a:ext cx="26543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Results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1877060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0" dirty="0">
                <a:solidFill>
                  <a:srgbClr val="CC0000"/>
                </a:solidFill>
              </a:rPr>
              <a:t>Results:  </a:t>
            </a:r>
            <a:r>
              <a:rPr sz="1400" spc="-95" dirty="0">
                <a:solidFill>
                  <a:srgbClr val="CC0000"/>
                </a:solidFill>
              </a:rPr>
              <a:t>Image</a:t>
            </a:r>
            <a:r>
              <a:rPr sz="1400" spc="-145" dirty="0">
                <a:solidFill>
                  <a:srgbClr val="CC0000"/>
                </a:solidFill>
              </a:rPr>
              <a:t> </a:t>
            </a:r>
            <a:r>
              <a:rPr sz="1400" spc="-70" dirty="0">
                <a:solidFill>
                  <a:srgbClr val="CC0000"/>
                </a:solidFill>
              </a:rPr>
              <a:t>Sequence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107289" y="661493"/>
            <a:ext cx="791870" cy="899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4003" y="661486"/>
            <a:ext cx="791870" cy="899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80705" y="661449"/>
            <a:ext cx="791870" cy="899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17419" y="661585"/>
            <a:ext cx="791870" cy="8998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54133" y="661585"/>
            <a:ext cx="791870" cy="899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289" y="1599480"/>
            <a:ext cx="791931" cy="8999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4003" y="1599465"/>
            <a:ext cx="791931" cy="8999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80705" y="1599465"/>
            <a:ext cx="791931" cy="8999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17419" y="1599480"/>
            <a:ext cx="791931" cy="8999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54133" y="1599462"/>
            <a:ext cx="791931" cy="899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5343" y="2544546"/>
            <a:ext cx="50165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45" dirty="0">
                <a:latin typeface="Tahoma"/>
                <a:cs typeface="Tahoma"/>
              </a:rPr>
              <a:t>Frame</a:t>
            </a:r>
            <a:r>
              <a:rPr sz="1050" spc="-65" dirty="0">
                <a:latin typeface="Tahoma"/>
                <a:cs typeface="Tahoma"/>
              </a:rPr>
              <a:t> </a:t>
            </a:r>
            <a:r>
              <a:rPr sz="1050" spc="-55" dirty="0">
                <a:latin typeface="Tahoma"/>
                <a:cs typeface="Tahoma"/>
              </a:rPr>
              <a:t>1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28833" y="2544546"/>
            <a:ext cx="64008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45" dirty="0">
                <a:latin typeface="Tahoma"/>
                <a:cs typeface="Tahoma"/>
              </a:rPr>
              <a:t>Frame</a:t>
            </a:r>
            <a:r>
              <a:rPr sz="1050" spc="-60" dirty="0">
                <a:latin typeface="Tahoma"/>
                <a:cs typeface="Tahoma"/>
              </a:rPr>
              <a:t> </a:t>
            </a:r>
            <a:r>
              <a:rPr sz="1050" spc="-55" dirty="0">
                <a:latin typeface="Tahoma"/>
                <a:cs typeface="Tahoma"/>
              </a:rPr>
              <a:t>524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84682" y="2544546"/>
            <a:ext cx="223901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798830" algn="l"/>
                <a:tab pos="1598295" algn="l"/>
              </a:tabLst>
            </a:pPr>
            <a:r>
              <a:rPr sz="1050" spc="-45" dirty="0">
                <a:latin typeface="Tahoma"/>
                <a:cs typeface="Tahoma"/>
              </a:rPr>
              <a:t>Frame</a:t>
            </a:r>
            <a:r>
              <a:rPr sz="1050" spc="35" dirty="0">
                <a:latin typeface="Tahoma"/>
                <a:cs typeface="Tahoma"/>
              </a:rPr>
              <a:t> </a:t>
            </a:r>
            <a:r>
              <a:rPr sz="1050" spc="-55" dirty="0">
                <a:latin typeface="Tahoma"/>
                <a:cs typeface="Tahoma"/>
              </a:rPr>
              <a:t>135	</a:t>
            </a:r>
            <a:r>
              <a:rPr sz="1050" spc="-45" dirty="0">
                <a:latin typeface="Tahoma"/>
                <a:cs typeface="Tahoma"/>
              </a:rPr>
              <a:t>Frame</a:t>
            </a:r>
            <a:r>
              <a:rPr sz="1050" spc="35" dirty="0">
                <a:latin typeface="Tahoma"/>
                <a:cs typeface="Tahoma"/>
              </a:rPr>
              <a:t> </a:t>
            </a:r>
            <a:r>
              <a:rPr sz="1050" spc="-55" dirty="0">
                <a:latin typeface="Tahoma"/>
                <a:cs typeface="Tahoma"/>
              </a:rPr>
              <a:t>320	</a:t>
            </a:r>
            <a:r>
              <a:rPr sz="1050" spc="-45" dirty="0">
                <a:latin typeface="Tahoma"/>
                <a:cs typeface="Tahoma"/>
              </a:rPr>
              <a:t>Frame</a:t>
            </a:r>
            <a:r>
              <a:rPr sz="1050" spc="-60" dirty="0">
                <a:latin typeface="Tahoma"/>
                <a:cs typeface="Tahoma"/>
              </a:rPr>
              <a:t> </a:t>
            </a:r>
            <a:r>
              <a:rPr sz="1050" spc="-55" dirty="0">
                <a:latin typeface="Tahoma"/>
                <a:cs typeface="Tahoma"/>
              </a:rPr>
              <a:t>459</a:t>
            </a:r>
            <a:endParaRPr sz="105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sz="1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sz="10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Sequence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13" action="ppaction://hlinksldjump"/>
              </a:rPr>
              <a:t>Dehazing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38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61" y="36481"/>
            <a:ext cx="2963989" cy="2913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" y="2949575"/>
            <a:ext cx="253845" cy="1085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" y="2959755"/>
            <a:ext cx="472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spc="-35" dirty="0">
                <a:solidFill>
                  <a:srgbClr val="3333B2"/>
                </a:solidFill>
                <a:latin typeface="Tahoma"/>
                <a:cs typeface="Tahoma"/>
              </a:rPr>
              <a:t>Figure:</a:t>
            </a:r>
            <a:r>
              <a:rPr lang="en-IN" sz="8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Dehazing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Image Sequence 2,First row contains test images from Image sequence 2,Second row </a:t>
            </a:r>
          </a:p>
          <a:p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dehazed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output of proposed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method,Third,fourth,fifth,sixth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seventh rows contain corresponding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dehazed</a:t>
            </a:r>
            <a:endParaRPr lang="en-IN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outputs obtained using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Berman,AOD,MSCNN,CAP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Dehaze</a:t>
            </a:r>
            <a:r>
              <a:rPr lang="en-IN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net </a:t>
            </a:r>
            <a:r>
              <a:rPr lang="en-IN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endParaRPr lang="en-IN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1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2350770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i="1" spc="-95" dirty="0">
                <a:solidFill>
                  <a:srgbClr val="CC0000"/>
                </a:solidFill>
                <a:latin typeface="Trebuchet MS"/>
                <a:cs typeface="Times New Roman" panose="02020603050405020304" pitchFamily="18" charset="0"/>
              </a:rPr>
              <a:t>Introduction...........cont...........</a:t>
            </a:r>
            <a:endParaRPr sz="1400" dirty="0">
              <a:latin typeface="Trebuchet MS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545" y="635381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820153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1176998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545" y="1533855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0545" y="1718627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0545" y="2075472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545" y="2432329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5300" y="563473"/>
            <a:ext cx="4417695" cy="2652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01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</a:t>
            </a:r>
            <a:r>
              <a:rPr sz="1100" i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i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 </a:t>
            </a:r>
            <a:r>
              <a:rPr sz="11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radiance.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marR="424180" indent="-171450">
              <a:lnSpc>
                <a:spcPct val="1026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sz="1100" spc="-30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1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Sulami’s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sz="1100" spc="-75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used </a:t>
            </a:r>
            <a:r>
              <a:rPr lang="en-IN"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100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estimate </a:t>
            </a:r>
            <a:r>
              <a:rPr lang="en-IN" sz="1100" i="1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100" i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marR="5080" indent="-171450">
              <a:lnSpc>
                <a:spcPct val="1026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</a:t>
            </a: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intensity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indent="-171450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Sulami </a:t>
            </a:r>
            <a:r>
              <a:rPr sz="11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patches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sz="11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1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marR="213995" indent="-171450">
              <a:lnSpc>
                <a:spcPct val="1026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While,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i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estimation,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haze-line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line,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</a:t>
            </a:r>
            <a:r>
              <a:rPr sz="11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sz="11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marR="358775" indent="-171450">
              <a:lnSpc>
                <a:spcPct val="1026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Usually,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r>
              <a:rPr sz="11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1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indent="-171450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 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hence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sz="1100" u="sng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</a:t>
            </a:r>
            <a:r>
              <a:rPr sz="1100" u="sng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u="sng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11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indent="163830">
              <a:lnSpc>
                <a:spcPts val="1040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2 </a:t>
            </a:r>
            <a:r>
              <a:rPr sz="800" spc="-10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Kaiming </a:t>
            </a:r>
            <a:r>
              <a:rPr sz="8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He, </a:t>
            </a:r>
            <a:r>
              <a:rPr sz="800" spc="-20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 </a:t>
            </a:r>
            <a:r>
              <a:rPr sz="800" spc="-3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Sun, </a:t>
            </a:r>
            <a:r>
              <a:rPr sz="800" spc="-40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800" spc="-20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Xiaoou </a:t>
            </a:r>
            <a:r>
              <a:rPr sz="800" spc="-30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Tang.  </a:t>
            </a:r>
            <a:r>
              <a:rPr sz="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“Single </a:t>
            </a:r>
            <a:r>
              <a:rPr sz="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8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 </a:t>
            </a:r>
            <a:r>
              <a:rPr sz="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removal </a:t>
            </a:r>
            <a:r>
              <a:rPr sz="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  </a:t>
            </a:r>
            <a:r>
              <a:rPr sz="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</a:t>
            </a:r>
            <a:r>
              <a:rPr sz="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prior”. </a:t>
            </a:r>
            <a:r>
              <a:rPr sz="800" spc="-5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In: </a:t>
            </a:r>
            <a:r>
              <a:rPr sz="800" i="1" spc="-35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</a:t>
            </a:r>
            <a:r>
              <a:rPr sz="800" i="1" spc="-20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transactions </a:t>
            </a:r>
            <a:r>
              <a:rPr sz="800" i="1" spc="-35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800" i="1" spc="-10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 </a:t>
            </a:r>
            <a:r>
              <a:rPr sz="800" i="1" spc="-45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  <a:r>
              <a:rPr sz="800" i="1" spc="-40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800" i="1" spc="-35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</a:t>
            </a:r>
            <a:r>
              <a:rPr sz="800" i="1" spc="-20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intelligence </a:t>
            </a:r>
            <a:r>
              <a:rPr sz="800" spc="-35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33.12  </a:t>
            </a:r>
            <a:r>
              <a:rPr sz="800" spc="-10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(2011), </a:t>
            </a:r>
            <a:r>
              <a:rPr sz="800" spc="-20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pp.</a:t>
            </a:r>
            <a:r>
              <a:rPr sz="800" spc="35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800" spc="-35" dirty="0">
                <a:solidFill>
                  <a:srgbClr val="7A7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2341–2353</a:t>
            </a:r>
            <a:r>
              <a:rPr sz="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" spc="-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76200">
              <a:lnSpc>
                <a:spcPct val="101499"/>
              </a:lnSpc>
            </a:pPr>
            <a:endParaRPr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530">
              <a:lnSpc>
                <a:spcPct val="100000"/>
              </a:lnSpc>
              <a:spcBef>
                <a:spcPts val="20"/>
              </a:spcBef>
            </a:pPr>
            <a:r>
              <a:rPr sz="800" spc="-97" baseline="370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sz="800" spc="-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Matan </a:t>
            </a:r>
            <a:r>
              <a:rPr sz="800" spc="-25" dirty="0" err="1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Sulami</a:t>
            </a:r>
            <a:r>
              <a:rPr sz="800" spc="-2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800" spc="-10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sz="800" spc="-15" dirty="0">
                <a:solidFill>
                  <a:srgbClr val="3333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</a:t>
            </a:r>
            <a:r>
              <a:rPr sz="8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“Automatic </a:t>
            </a:r>
            <a:r>
              <a:rPr sz="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</a:t>
            </a:r>
            <a:r>
              <a:rPr sz="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8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sz="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Hazy </a:t>
            </a:r>
            <a:r>
              <a:rPr sz="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Images”.</a:t>
            </a:r>
            <a:endParaRPr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5300" y="3064020"/>
            <a:ext cx="408177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I</a:t>
            </a:r>
            <a:endParaRPr sz="900" baseline="-46296" dirty="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39571" y="3346056"/>
            <a:ext cx="21399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4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7A0000"/>
                </a:solidFill>
                <a:latin typeface="Lucida Sans Unicode"/>
                <a:cs typeface="Lucida Sans Unicode"/>
              </a:rPr>
              <a:t>/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34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1426" y="13208"/>
            <a:ext cx="38798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4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Conclusion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823594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40" dirty="0">
                <a:solidFill>
                  <a:srgbClr val="CC0000"/>
                </a:solidFill>
              </a:rPr>
              <a:t>Conclusion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1145933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578838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1839671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545" y="2272576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8769" y="873632"/>
            <a:ext cx="4339868" cy="1997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121285" indent="-171450">
              <a:lnSpc>
                <a:spcPct val="102699"/>
              </a:lnSpc>
              <a:buFont typeface="Arial" panose="020B0604020202020204" pitchFamily="34" charset="0"/>
              <a:buChar char="•"/>
            </a:pP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Uniformity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the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transmittance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n-US"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4150" marR="121285" indent="-171450">
              <a:lnSpc>
                <a:spcPct val="102699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730"/>
              </a:spcBef>
              <a:buFont typeface="Arial" panose="020B0604020202020204" pitchFamily="34" charset="0"/>
              <a:buChar char="•"/>
            </a:pP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</a:t>
            </a:r>
            <a:r>
              <a:rPr sz="1100" i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</a:t>
            </a:r>
            <a:r>
              <a:rPr lang="en-US"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4150" indent="-171450">
              <a:lnSpc>
                <a:spcPct val="100000"/>
              </a:lnSpc>
              <a:spcBef>
                <a:spcPts val="73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sz="11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  <a:r>
              <a:rPr lang="en-IN" sz="11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100" spc="-3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dehazing</a:t>
            </a:r>
            <a:r>
              <a:rPr sz="11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lang="en-IN" sz="1100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sz="1100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processing </a:t>
            </a:r>
            <a:r>
              <a:rPr sz="11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sz="1100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11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sz="11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sz="11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r>
              <a:rPr lang="en-US"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4150" marR="5080" indent="-171450">
              <a:lnSpc>
                <a:spcPct val="1026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99695" indent="-171450">
              <a:lnSpc>
                <a:spcPct val="1026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applicable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 blur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 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sequence</a:t>
            </a:r>
            <a:r>
              <a:rPr lang="en-US"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40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1426" y="13208"/>
            <a:ext cx="387985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4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Conclusion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2493" y="1231849"/>
            <a:ext cx="1483360" cy="42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-90" dirty="0">
                <a:solidFill>
                  <a:srgbClr val="FF0000"/>
                </a:solidFill>
              </a:rPr>
              <a:t>Thank </a:t>
            </a:r>
            <a:r>
              <a:rPr sz="2450" spc="-114" dirty="0">
                <a:solidFill>
                  <a:srgbClr val="FF0000"/>
                </a:solidFill>
              </a:rPr>
              <a:t>You!</a:t>
            </a:r>
            <a:endParaRPr sz="2450"/>
          </a:p>
        </p:txBody>
      </p:sp>
      <p:sp>
        <p:nvSpPr>
          <p:cNvPr id="5" name="object 5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3" action="ppaction://hlinksldjump"/>
              </a:rPr>
              <a:t>Dehazing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/>
              <a:t>February </a:t>
            </a:r>
            <a:r>
              <a:rPr spc="-50" dirty="0"/>
              <a:t>27,</a:t>
            </a:r>
            <a:r>
              <a:rPr spc="40" dirty="0"/>
              <a:t> </a:t>
            </a:r>
            <a:r>
              <a:rPr spc="-65" dirty="0"/>
              <a:t>2019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65" dirty="0"/>
              <a:t>41</a:t>
            </a:fld>
            <a:r>
              <a:rPr spc="-130" dirty="0"/>
              <a:t> </a:t>
            </a:r>
            <a:r>
              <a:rPr dirty="0"/>
              <a:t>/</a:t>
            </a:r>
            <a:r>
              <a:rPr spc="-130" dirty="0"/>
              <a:t> </a:t>
            </a:r>
            <a:r>
              <a:rPr spc="-65" dirty="0"/>
              <a:t>34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 dirty="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2010410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25" dirty="0">
                <a:solidFill>
                  <a:srgbClr val="CC0000"/>
                </a:solidFill>
              </a:rPr>
              <a:t>Dark </a:t>
            </a:r>
            <a:r>
              <a:rPr sz="1400" spc="-50" dirty="0">
                <a:solidFill>
                  <a:srgbClr val="CC0000"/>
                </a:solidFill>
              </a:rPr>
              <a:t>Channel </a:t>
            </a:r>
            <a:r>
              <a:rPr sz="1400" spc="-10" dirty="0">
                <a:solidFill>
                  <a:srgbClr val="CC0000"/>
                </a:solidFill>
              </a:rPr>
              <a:t>Prior</a:t>
            </a:r>
            <a:r>
              <a:rPr sz="1400" spc="130" dirty="0">
                <a:solidFill>
                  <a:srgbClr val="CC0000"/>
                </a:solidFill>
              </a:rPr>
              <a:t> </a:t>
            </a:r>
            <a:r>
              <a:rPr sz="1400" spc="45" dirty="0">
                <a:solidFill>
                  <a:srgbClr val="CC0000"/>
                </a:solidFill>
              </a:rPr>
              <a:t>(DCP)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967727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521904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9309" y="891461"/>
            <a:ext cx="4151046" cy="8997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 algn="just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channel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sz="1100" spc="-75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haze-free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patches,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least </a:t>
            </a:r>
            <a:r>
              <a:rPr sz="11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whose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values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 and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100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5240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channel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defined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of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colors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patch: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1271" y="2017203"/>
            <a:ext cx="83185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03885" algn="l"/>
              </a:tabLst>
            </a:pPr>
            <a:r>
              <a:rPr sz="1050" i="1" spc="105" dirty="0">
                <a:latin typeface="Trebuchet MS"/>
                <a:cs typeface="Trebuchet MS"/>
              </a:rPr>
              <a:t>D</a:t>
            </a:r>
            <a:r>
              <a:rPr sz="1050" i="1" spc="-80" dirty="0">
                <a:latin typeface="Trebuchet MS"/>
                <a:cs typeface="Trebuchet MS"/>
              </a:rPr>
              <a:t> </a:t>
            </a:r>
            <a:r>
              <a:rPr sz="1050" spc="-25" dirty="0">
                <a:latin typeface="Tahoma"/>
                <a:cs typeface="Tahoma"/>
              </a:rPr>
              <a:t>(</a:t>
            </a:r>
            <a:r>
              <a:rPr sz="1050" i="1" spc="-25" dirty="0">
                <a:latin typeface="Trebuchet MS"/>
                <a:cs typeface="Trebuchet MS"/>
              </a:rPr>
              <a:t>x</a:t>
            </a:r>
            <a:r>
              <a:rPr sz="1050" i="1" spc="-204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spc="-25" dirty="0">
                <a:latin typeface="Tahoma"/>
                <a:cs typeface="Tahoma"/>
              </a:rPr>
              <a:t> </a:t>
            </a:r>
            <a:r>
              <a:rPr sz="1050" spc="45" dirty="0">
                <a:latin typeface="Tahoma"/>
                <a:cs typeface="Tahoma"/>
              </a:rPr>
              <a:t>=	</a:t>
            </a:r>
            <a:r>
              <a:rPr sz="1050" spc="-35" dirty="0">
                <a:latin typeface="Tahoma"/>
                <a:cs typeface="Tahoma"/>
              </a:rPr>
              <a:t>min</a:t>
            </a:r>
            <a:endParaRPr sz="105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74125" y="2179167"/>
            <a:ext cx="1010285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i="1" spc="44" baseline="6944" dirty="0">
                <a:latin typeface="Calibri"/>
                <a:cs typeface="Calibri"/>
              </a:rPr>
              <a:t>y </a:t>
            </a:r>
            <a:r>
              <a:rPr sz="1200" spc="-75" baseline="6944" dirty="0">
                <a:latin typeface="Lucida Sans Unicode"/>
                <a:cs typeface="Lucida Sans Unicode"/>
              </a:rPr>
              <a:t>∈Ω</a:t>
            </a:r>
            <a:r>
              <a:rPr sz="600" i="1" spc="-50" dirty="0">
                <a:latin typeface="Calibri"/>
                <a:cs typeface="Calibri"/>
              </a:rPr>
              <a:t>r </a:t>
            </a:r>
            <a:r>
              <a:rPr sz="1200" spc="82" baseline="6944" dirty="0">
                <a:latin typeface="Lucida Sans Unicode"/>
                <a:cs typeface="Lucida Sans Unicode"/>
              </a:rPr>
              <a:t>(</a:t>
            </a:r>
            <a:r>
              <a:rPr sz="1200" i="1" spc="82" baseline="6944" dirty="0">
                <a:latin typeface="Calibri"/>
                <a:cs typeface="Calibri"/>
              </a:rPr>
              <a:t>x </a:t>
            </a:r>
            <a:r>
              <a:rPr sz="1200" spc="97" baseline="6944" dirty="0">
                <a:latin typeface="Lucida Sans Unicode"/>
                <a:cs typeface="Lucida Sans Unicode"/>
              </a:rPr>
              <a:t>)  </a:t>
            </a:r>
            <a:r>
              <a:rPr sz="1200" i="1" spc="97" baseline="6944" dirty="0">
                <a:latin typeface="Calibri"/>
                <a:cs typeface="Calibri"/>
              </a:rPr>
              <a:t>c</a:t>
            </a:r>
            <a:r>
              <a:rPr sz="1200" spc="97" baseline="6944" dirty="0">
                <a:latin typeface="Lucida Sans Unicode"/>
                <a:cs typeface="Lucida Sans Unicode"/>
              </a:rPr>
              <a:t>∈{</a:t>
            </a:r>
            <a:r>
              <a:rPr sz="1200" i="1" spc="97" baseline="6944" dirty="0">
                <a:latin typeface="Calibri"/>
                <a:cs typeface="Calibri"/>
              </a:rPr>
              <a:t>r</a:t>
            </a:r>
            <a:r>
              <a:rPr sz="1200" i="1" spc="97" baseline="6944" dirty="0">
                <a:latin typeface="Sitka Text"/>
                <a:cs typeface="Sitka Text"/>
              </a:rPr>
              <a:t>,</a:t>
            </a:r>
            <a:r>
              <a:rPr sz="1200" i="1" spc="97" baseline="6944" dirty="0">
                <a:latin typeface="Calibri"/>
                <a:cs typeface="Calibri"/>
              </a:rPr>
              <a:t>g</a:t>
            </a:r>
            <a:r>
              <a:rPr sz="1200" i="1" spc="97" baseline="6944" dirty="0">
                <a:latin typeface="Sitka Text"/>
                <a:cs typeface="Sitka Text"/>
              </a:rPr>
              <a:t>,</a:t>
            </a:r>
            <a:r>
              <a:rPr sz="1200" i="1" spc="97" baseline="6944" dirty="0">
                <a:latin typeface="Calibri"/>
                <a:cs typeface="Calibri"/>
              </a:rPr>
              <a:t>b</a:t>
            </a:r>
            <a:r>
              <a:rPr sz="1200" spc="97" baseline="6944" dirty="0">
                <a:latin typeface="Lucida Sans Unicode"/>
                <a:cs typeface="Lucida Sans Unicode"/>
              </a:rPr>
              <a:t>}</a:t>
            </a:r>
            <a:endParaRPr sz="1200" baseline="6944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79268" y="2031238"/>
            <a:ext cx="872490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75920" algn="l"/>
              </a:tabLst>
            </a:pPr>
            <a:r>
              <a:rPr lang="en-US" sz="1050" spc="-35" dirty="0">
                <a:latin typeface="Tahoma"/>
                <a:cs typeface="Tahoma"/>
              </a:rPr>
              <a:t>(m</a:t>
            </a:r>
            <a:r>
              <a:rPr sz="1050" spc="-35" dirty="0">
                <a:latin typeface="Tahoma"/>
                <a:cs typeface="Tahoma"/>
              </a:rPr>
              <a:t>in</a:t>
            </a:r>
            <a:r>
              <a:rPr lang="en-US" sz="1050" spc="-35" dirty="0">
                <a:latin typeface="Tahoma"/>
                <a:cs typeface="Tahoma"/>
              </a:rPr>
              <a:t> (</a:t>
            </a:r>
            <a:r>
              <a:rPr sz="1050" i="1" spc="60" dirty="0" err="1">
                <a:latin typeface="Trebuchet MS"/>
                <a:cs typeface="Trebuchet MS"/>
              </a:rPr>
              <a:t>I</a:t>
            </a:r>
            <a:r>
              <a:rPr sz="1200" i="1" spc="89" baseline="31250" dirty="0" err="1">
                <a:latin typeface="Calibri"/>
                <a:cs typeface="Calibri"/>
              </a:rPr>
              <a:t>c</a:t>
            </a:r>
            <a:r>
              <a:rPr sz="1200" i="1" spc="97" baseline="31250" dirty="0">
                <a:latin typeface="Calibri"/>
                <a:cs typeface="Calibri"/>
              </a:rPr>
              <a:t> </a:t>
            </a:r>
            <a:r>
              <a:rPr sz="1050" spc="-20" dirty="0">
                <a:latin typeface="Tahoma"/>
                <a:cs typeface="Tahoma"/>
              </a:rPr>
              <a:t>(</a:t>
            </a:r>
            <a:r>
              <a:rPr sz="1050" i="1" spc="-20" dirty="0">
                <a:latin typeface="Trebuchet MS"/>
                <a:cs typeface="Trebuchet MS"/>
              </a:rPr>
              <a:t>y</a:t>
            </a:r>
            <a:r>
              <a:rPr sz="1050" i="1" spc="-225" dirty="0">
                <a:latin typeface="Trebuchet MS"/>
                <a:cs typeface="Trebuchet MS"/>
              </a:rPr>
              <a:t> </a:t>
            </a:r>
            <a:r>
              <a:rPr sz="1050" spc="85" dirty="0">
                <a:latin typeface="Tahoma"/>
                <a:cs typeface="Tahoma"/>
              </a:rPr>
              <a:t>)</a:t>
            </a:r>
            <a:r>
              <a:rPr lang="en-US" sz="1050" spc="85" dirty="0">
                <a:latin typeface="Tahoma"/>
                <a:cs typeface="Tahoma"/>
              </a:rPr>
              <a:t>)</a:t>
            </a:r>
            <a:r>
              <a:rPr lang="en-US" sz="1050" i="1" spc="-5" dirty="0">
                <a:latin typeface="Arial"/>
                <a:cs typeface="Arial"/>
              </a:rPr>
              <a:t>)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10265" y="2031238"/>
            <a:ext cx="20256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25" dirty="0">
                <a:latin typeface="Tahoma"/>
                <a:cs typeface="Tahoma"/>
              </a:rPr>
              <a:t>(2)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2389" y="2380828"/>
            <a:ext cx="3714750" cy="338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</a:pP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sz="1100" i="1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100" i="1" spc="89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sz="1100" i="1" spc="15" baseline="-104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10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centered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sz="1100" i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i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sz="1100" i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100" i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8000" y="3162109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59308" y="3181438"/>
            <a:ext cx="3719195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4 </a:t>
            </a:r>
            <a:r>
              <a:rPr sz="900" spc="-35" dirty="0">
                <a:latin typeface="Arial"/>
                <a:cs typeface="Arial"/>
              </a:rPr>
              <a:t>He, Sun, </a:t>
            </a:r>
            <a:r>
              <a:rPr sz="900" spc="-40" dirty="0">
                <a:latin typeface="Arial"/>
                <a:cs typeface="Arial"/>
              </a:rPr>
              <a:t>and </a:t>
            </a:r>
            <a:r>
              <a:rPr sz="900" spc="-30" dirty="0">
                <a:latin typeface="Arial"/>
                <a:cs typeface="Arial"/>
              </a:rPr>
              <a:t>Tang, </a:t>
            </a:r>
            <a:r>
              <a:rPr sz="900" spc="-10" dirty="0">
                <a:latin typeface="Arial"/>
                <a:cs typeface="Arial"/>
                <a:hlinkClick r:id="rId5" action="ppaction://hlinksldjump"/>
              </a:rPr>
              <a:t>“Single </a:t>
            </a:r>
            <a:r>
              <a:rPr sz="900" spc="-40" dirty="0">
                <a:latin typeface="Arial"/>
                <a:cs typeface="Arial"/>
                <a:hlinkClick r:id="rId5" action="ppaction://hlinksldjump"/>
              </a:rPr>
              <a:t>image </a:t>
            </a:r>
            <a:r>
              <a:rPr sz="900" spc="-60" dirty="0">
                <a:latin typeface="Arial"/>
                <a:cs typeface="Arial"/>
                <a:hlinkClick r:id="rId5" action="ppaction://hlinksldjump"/>
              </a:rPr>
              <a:t>haze  </a:t>
            </a:r>
            <a:r>
              <a:rPr sz="900" spc="-30" dirty="0">
                <a:latin typeface="Arial"/>
                <a:cs typeface="Arial"/>
                <a:hlinkClick r:id="rId5" action="ppaction://hlinksldjump"/>
              </a:rPr>
              <a:t>removal </a:t>
            </a:r>
            <a:r>
              <a:rPr sz="900" spc="-40" dirty="0">
                <a:latin typeface="Arial"/>
                <a:cs typeface="Arial"/>
                <a:hlinkClick r:id="rId5" action="ppaction://hlinksldjump"/>
              </a:rPr>
              <a:t>using </a:t>
            </a:r>
            <a:r>
              <a:rPr sz="900" spc="-30" dirty="0">
                <a:latin typeface="Arial"/>
                <a:cs typeface="Arial"/>
                <a:hlinkClick r:id="rId5" action="ppaction://hlinksldjump"/>
              </a:rPr>
              <a:t>dark </a:t>
            </a:r>
            <a:r>
              <a:rPr sz="900" spc="-40" dirty="0">
                <a:latin typeface="Arial"/>
                <a:cs typeface="Arial"/>
                <a:hlinkClick r:id="rId5" action="ppaction://hlinksldjump"/>
              </a:rPr>
              <a:t>channel   </a:t>
            </a:r>
            <a:r>
              <a:rPr sz="900" spc="80" dirty="0">
                <a:latin typeface="Arial"/>
                <a:cs typeface="Arial"/>
                <a:hlinkClick r:id="rId5" action="ppaction://hlinksldjump"/>
              </a:rPr>
              <a:t> </a:t>
            </a:r>
            <a:r>
              <a:rPr sz="900" spc="10" dirty="0">
                <a:latin typeface="Arial"/>
                <a:cs typeface="Arial"/>
                <a:hlinkClick r:id="rId5" action="ppaction://hlinksldjump"/>
              </a:rPr>
              <a:t>prior”.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6" action="ppaction://hlinksldjump"/>
              </a:rPr>
              <a:t>Dehazing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543604" y="3321949"/>
            <a:ext cx="6330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40" dirty="0">
                <a:solidFill>
                  <a:srgbClr val="7A0000"/>
                </a:solidFill>
                <a:latin typeface="Lucida Sans Unicode"/>
                <a:cs typeface="Lucida Sans Unicode"/>
              </a:rPr>
              <a:t>February </a:t>
            </a:r>
            <a:r>
              <a:rPr sz="600" spc="-50" dirty="0">
                <a:solidFill>
                  <a:srgbClr val="7A0000"/>
                </a:solidFill>
                <a:latin typeface="Lucida Sans Unicode"/>
                <a:cs typeface="Lucida Sans Unicode"/>
              </a:rPr>
              <a:t>27,</a:t>
            </a:r>
            <a:r>
              <a:rPr sz="600" spc="4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2019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26871" y="3321949"/>
            <a:ext cx="2266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5</a:t>
            </a:fld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7A0000"/>
                </a:solidFill>
                <a:latin typeface="Lucida Sans Unicode"/>
                <a:cs typeface="Lucida Sans Unicode"/>
              </a:rPr>
              <a:t>/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34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134937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i="1" spc="-95" dirty="0">
                <a:solidFill>
                  <a:srgbClr val="CC0000"/>
                </a:solidFill>
                <a:latin typeface="Trebuchet MS"/>
                <a:cs typeface="Trebuchet MS"/>
              </a:rPr>
              <a:t>Dark.............cont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545" y="1145933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750910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2183828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545" y="2444661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389" y="1069667"/>
            <a:ext cx="4112260" cy="173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146685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channel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amount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</a:t>
            </a:r>
            <a:r>
              <a:rPr sz="1100" i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10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sz="11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1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spc="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46685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149860" indent="-171450">
              <a:lnSpc>
                <a:spcPct val="1026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Then,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radiance </a:t>
            </a:r>
            <a:r>
              <a:rPr sz="1100" i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transmission </a:t>
            </a:r>
            <a:r>
              <a:rPr sz="1100" i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100" i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</a:t>
            </a:r>
            <a:r>
              <a:rPr sz="11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i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1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spc="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49860">
              <a:lnSpc>
                <a:spcPct val="102600"/>
              </a:lnSpc>
              <a:spcBef>
                <a:spcPts val="700"/>
              </a:spcBef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buFont typeface="Arial" panose="020B0604020202020204" pitchFamily="34" charset="0"/>
              <a:buChar char="•"/>
            </a:pP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channel prior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applicable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outdoor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images. 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Also,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channel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sz="1100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hold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reflecting 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surfaces.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543604" y="3321949"/>
            <a:ext cx="6330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40" dirty="0">
                <a:solidFill>
                  <a:srgbClr val="7A0000"/>
                </a:solidFill>
                <a:latin typeface="Lucida Sans Unicode"/>
                <a:cs typeface="Lucida Sans Unicode"/>
              </a:rPr>
              <a:t>February </a:t>
            </a:r>
            <a:r>
              <a:rPr sz="600" spc="-50" dirty="0">
                <a:solidFill>
                  <a:srgbClr val="7A0000"/>
                </a:solidFill>
                <a:latin typeface="Lucida Sans Unicode"/>
                <a:cs typeface="Lucida Sans Unicode"/>
              </a:rPr>
              <a:t>27,</a:t>
            </a:r>
            <a:r>
              <a:rPr sz="600" spc="4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2019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26871" y="3321949"/>
            <a:ext cx="2266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6</a:t>
            </a:fld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7A0000"/>
                </a:solidFill>
                <a:latin typeface="Lucida Sans Unicode"/>
                <a:cs typeface="Lucida Sans Unicode"/>
              </a:rPr>
              <a:t>/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34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2315845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30" dirty="0">
                <a:solidFill>
                  <a:srgbClr val="CC0000"/>
                </a:solidFill>
              </a:rPr>
              <a:t>Color Attenuation </a:t>
            </a:r>
            <a:r>
              <a:rPr sz="1400" spc="-10" dirty="0">
                <a:solidFill>
                  <a:srgbClr val="CC0000"/>
                </a:solidFill>
              </a:rPr>
              <a:t>Prior</a:t>
            </a:r>
            <a:r>
              <a:rPr sz="1400" spc="145" dirty="0">
                <a:solidFill>
                  <a:srgbClr val="CC0000"/>
                </a:solidFill>
              </a:rPr>
              <a:t> </a:t>
            </a:r>
            <a:r>
              <a:rPr sz="1400" spc="50" dirty="0">
                <a:solidFill>
                  <a:srgbClr val="CC0000"/>
                </a:solidFill>
              </a:rPr>
              <a:t>(CAP)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982535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536712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8000" y="906269"/>
            <a:ext cx="4404589" cy="910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Attenuation </a:t>
            </a:r>
            <a:r>
              <a:rPr sz="11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</a:t>
            </a:r>
            <a:r>
              <a:rPr sz="11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(CAP)</a:t>
            </a:r>
            <a:r>
              <a:rPr sz="1100" spc="22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brightness and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saturation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hazy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sharply </a:t>
            </a:r>
            <a:r>
              <a:rPr sz="1100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sz="1100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sz="11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concentration.</a:t>
            </a:r>
            <a:endParaRPr lang="en-US" sz="1100" spc="-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50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338455" indent="-171450">
              <a:lnSpc>
                <a:spcPct val="102699"/>
              </a:lnSpc>
              <a:spcBef>
                <a:spcPts val="295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is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recovered by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model for </a:t>
            </a:r>
            <a:r>
              <a:rPr sz="11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hazy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under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prior.</a:t>
            </a:r>
            <a:endParaRPr lang="en-US" sz="1100" spc="-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9145" y="2089579"/>
            <a:ext cx="164655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50" dirty="0">
                <a:latin typeface="Trebuchet MS"/>
                <a:cs typeface="Trebuchet MS"/>
              </a:rPr>
              <a:t>d</a:t>
            </a:r>
            <a:r>
              <a:rPr sz="1050" i="1" spc="-225" dirty="0">
                <a:latin typeface="Trebuchet MS"/>
                <a:cs typeface="Trebuchet MS"/>
              </a:rPr>
              <a:t> </a:t>
            </a:r>
            <a:r>
              <a:rPr sz="1050" spc="-25" dirty="0">
                <a:latin typeface="Tahoma"/>
                <a:cs typeface="Tahoma"/>
              </a:rPr>
              <a:t>(</a:t>
            </a:r>
            <a:r>
              <a:rPr sz="1050" i="1" spc="-25" dirty="0">
                <a:latin typeface="Trebuchet MS"/>
                <a:cs typeface="Trebuchet MS"/>
              </a:rPr>
              <a:t>x</a:t>
            </a:r>
            <a:r>
              <a:rPr sz="1050" i="1" spc="-210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spc="-40" dirty="0">
                <a:latin typeface="Tahoma"/>
                <a:cs typeface="Tahoma"/>
              </a:rPr>
              <a:t> </a:t>
            </a:r>
            <a:r>
              <a:rPr sz="1050" spc="-180" dirty="0">
                <a:latin typeface="Lucida Sans Unicode"/>
                <a:cs typeface="Lucida Sans Unicode"/>
              </a:rPr>
              <a:t>∝</a:t>
            </a:r>
            <a:r>
              <a:rPr sz="1050" spc="-40" dirty="0">
                <a:latin typeface="Lucida Sans Unicode"/>
                <a:cs typeface="Lucida Sans Unicode"/>
              </a:rPr>
              <a:t> </a:t>
            </a:r>
            <a:r>
              <a:rPr sz="1050" i="1" spc="-25" dirty="0">
                <a:latin typeface="Trebuchet MS"/>
                <a:cs typeface="Trebuchet MS"/>
              </a:rPr>
              <a:t>c</a:t>
            </a:r>
            <a:r>
              <a:rPr sz="1050" i="1" spc="-235" dirty="0">
                <a:latin typeface="Trebuchet MS"/>
                <a:cs typeface="Trebuchet MS"/>
              </a:rPr>
              <a:t> </a:t>
            </a:r>
            <a:r>
              <a:rPr sz="1050" spc="-25" dirty="0">
                <a:latin typeface="Tahoma"/>
                <a:cs typeface="Tahoma"/>
              </a:rPr>
              <a:t>(</a:t>
            </a:r>
            <a:r>
              <a:rPr sz="1050" i="1" spc="-25" dirty="0">
                <a:latin typeface="Trebuchet MS"/>
                <a:cs typeface="Trebuchet MS"/>
              </a:rPr>
              <a:t>x</a:t>
            </a:r>
            <a:r>
              <a:rPr sz="1050" i="1" spc="-210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spc="-40" dirty="0">
                <a:latin typeface="Tahoma"/>
                <a:cs typeface="Tahoma"/>
              </a:rPr>
              <a:t> </a:t>
            </a:r>
            <a:r>
              <a:rPr sz="1050" spc="-180" dirty="0">
                <a:latin typeface="Lucida Sans Unicode"/>
                <a:cs typeface="Lucida Sans Unicode"/>
              </a:rPr>
              <a:t>∝</a:t>
            </a:r>
            <a:r>
              <a:rPr sz="1050" spc="-40" dirty="0">
                <a:latin typeface="Lucida Sans Unicode"/>
                <a:cs typeface="Lucida Sans Unicode"/>
              </a:rPr>
              <a:t> </a:t>
            </a:r>
            <a:r>
              <a:rPr sz="1050" i="1" spc="-35" dirty="0">
                <a:latin typeface="Trebuchet MS"/>
                <a:cs typeface="Trebuchet MS"/>
              </a:rPr>
              <a:t>v</a:t>
            </a:r>
            <a:r>
              <a:rPr sz="1050" i="1" spc="-210" dirty="0">
                <a:latin typeface="Trebuchet MS"/>
                <a:cs typeface="Trebuchet MS"/>
              </a:rPr>
              <a:t> </a:t>
            </a:r>
            <a:r>
              <a:rPr sz="1050" spc="-25" dirty="0">
                <a:latin typeface="Tahoma"/>
                <a:cs typeface="Tahoma"/>
              </a:rPr>
              <a:t>(</a:t>
            </a:r>
            <a:r>
              <a:rPr sz="1050" i="1" spc="-25" dirty="0">
                <a:latin typeface="Trebuchet MS"/>
                <a:cs typeface="Trebuchet MS"/>
              </a:rPr>
              <a:t>x</a:t>
            </a:r>
            <a:r>
              <a:rPr sz="1050" i="1" spc="-210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spc="-100" dirty="0">
                <a:latin typeface="Tahoma"/>
                <a:cs typeface="Tahoma"/>
              </a:rPr>
              <a:t> </a:t>
            </a:r>
            <a:r>
              <a:rPr sz="1050" spc="-25" dirty="0">
                <a:latin typeface="Lucida Sans Unicode"/>
                <a:cs typeface="Lucida Sans Unicode"/>
              </a:rPr>
              <a:t>−</a:t>
            </a:r>
            <a:r>
              <a:rPr sz="1050" spc="-100" dirty="0">
                <a:latin typeface="Lucida Sans Unicode"/>
                <a:cs typeface="Lucida Sans Unicode"/>
              </a:rPr>
              <a:t> </a:t>
            </a:r>
            <a:r>
              <a:rPr sz="1050" i="1" spc="-30" dirty="0">
                <a:latin typeface="Trebuchet MS"/>
                <a:cs typeface="Trebuchet MS"/>
              </a:rPr>
              <a:t>s</a:t>
            </a:r>
            <a:r>
              <a:rPr sz="1050" i="1" spc="-240" dirty="0">
                <a:latin typeface="Trebuchet MS"/>
                <a:cs typeface="Trebuchet MS"/>
              </a:rPr>
              <a:t> </a:t>
            </a:r>
            <a:r>
              <a:rPr sz="1050" spc="-25" dirty="0">
                <a:latin typeface="Tahoma"/>
                <a:cs typeface="Tahoma"/>
              </a:rPr>
              <a:t>(</a:t>
            </a:r>
            <a:r>
              <a:rPr sz="1050" i="1" spc="-25" dirty="0">
                <a:latin typeface="Trebuchet MS"/>
                <a:cs typeface="Trebuchet MS"/>
              </a:rPr>
              <a:t>x</a:t>
            </a:r>
            <a:r>
              <a:rPr sz="1050" i="1" spc="-210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i="1" dirty="0">
                <a:latin typeface="Arial"/>
                <a:cs typeface="Arial"/>
              </a:rPr>
              <a:t>,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0024" y="2029808"/>
            <a:ext cx="20256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25" dirty="0">
                <a:latin typeface="Tahoma"/>
                <a:cs typeface="Tahoma"/>
              </a:rPr>
              <a:t>(3)</a:t>
            </a:r>
            <a:endParaRPr sz="1050" dirty="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0545" y="2307259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8000" y="2398444"/>
            <a:ext cx="4111854" cy="163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learnt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 learning 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8000" y="3022943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5300" y="3040202"/>
            <a:ext cx="4237355" cy="304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63830">
              <a:lnSpc>
                <a:spcPct val="101499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5 </a:t>
            </a:r>
            <a:r>
              <a:rPr sz="900" spc="-35" dirty="0">
                <a:solidFill>
                  <a:srgbClr val="3333B2"/>
                </a:solidFill>
                <a:latin typeface="Arial"/>
                <a:cs typeface="Arial"/>
              </a:rPr>
              <a:t>Qingsong </a:t>
            </a:r>
            <a:r>
              <a:rPr sz="900" spc="-10" dirty="0">
                <a:solidFill>
                  <a:srgbClr val="3333B2"/>
                </a:solidFill>
                <a:latin typeface="Arial"/>
                <a:cs typeface="Arial"/>
              </a:rPr>
              <a:t>Zhu, </a:t>
            </a:r>
            <a:r>
              <a:rPr sz="900" spc="-20" dirty="0">
                <a:solidFill>
                  <a:srgbClr val="3333B2"/>
                </a:solidFill>
                <a:latin typeface="Arial"/>
                <a:cs typeface="Arial"/>
              </a:rPr>
              <a:t>Jiaming </a:t>
            </a:r>
            <a:r>
              <a:rPr sz="900" spc="5" dirty="0">
                <a:solidFill>
                  <a:srgbClr val="3333B2"/>
                </a:solidFill>
                <a:latin typeface="Arial"/>
                <a:cs typeface="Arial"/>
              </a:rPr>
              <a:t>Mai, </a:t>
            </a:r>
            <a:r>
              <a:rPr sz="900" spc="-40" dirty="0">
                <a:solidFill>
                  <a:srgbClr val="3333B2"/>
                </a:solidFill>
                <a:latin typeface="Arial"/>
                <a:cs typeface="Arial"/>
              </a:rPr>
              <a:t>and </a:t>
            </a:r>
            <a:r>
              <a:rPr sz="900" spc="-15" dirty="0">
                <a:solidFill>
                  <a:srgbClr val="3333B2"/>
                </a:solidFill>
                <a:latin typeface="Arial"/>
                <a:cs typeface="Arial"/>
              </a:rPr>
              <a:t>Ling </a:t>
            </a:r>
            <a:r>
              <a:rPr sz="900" spc="-45" dirty="0">
                <a:solidFill>
                  <a:srgbClr val="3333B2"/>
                </a:solidFill>
                <a:latin typeface="Arial"/>
                <a:cs typeface="Arial"/>
              </a:rPr>
              <a:t>Shao. </a:t>
            </a:r>
            <a:r>
              <a:rPr sz="900" spc="-10" dirty="0">
                <a:latin typeface="Arial"/>
                <a:cs typeface="Arial"/>
              </a:rPr>
              <a:t>“Single </a:t>
            </a:r>
            <a:r>
              <a:rPr sz="900" spc="-40" dirty="0">
                <a:latin typeface="Arial"/>
                <a:cs typeface="Arial"/>
              </a:rPr>
              <a:t>Image </a:t>
            </a:r>
            <a:r>
              <a:rPr sz="900" spc="-35" dirty="0">
                <a:latin typeface="Arial"/>
                <a:cs typeface="Arial"/>
              </a:rPr>
              <a:t>Dehazing </a:t>
            </a:r>
            <a:r>
              <a:rPr sz="900" spc="-40" dirty="0">
                <a:latin typeface="Arial"/>
                <a:cs typeface="Arial"/>
              </a:rPr>
              <a:t>Using </a:t>
            </a:r>
            <a:r>
              <a:rPr sz="900" spc="-30" dirty="0">
                <a:latin typeface="Arial"/>
                <a:cs typeface="Arial"/>
              </a:rPr>
              <a:t>Color  </a:t>
            </a:r>
            <a:r>
              <a:rPr sz="900" spc="-5" dirty="0">
                <a:latin typeface="Arial"/>
                <a:cs typeface="Arial"/>
              </a:rPr>
              <a:t>Attenuation </a:t>
            </a:r>
            <a:r>
              <a:rPr sz="900" spc="10" dirty="0">
                <a:latin typeface="Arial"/>
                <a:cs typeface="Arial"/>
              </a:rPr>
              <a:t>Prior.”.  </a:t>
            </a: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In:  </a:t>
            </a:r>
            <a:r>
              <a:rPr sz="900" i="1" spc="-5" dirty="0">
                <a:solidFill>
                  <a:srgbClr val="7A7ACD"/>
                </a:solidFill>
                <a:latin typeface="Arial"/>
                <a:cs typeface="Arial"/>
              </a:rPr>
              <a:t>BMVC</a:t>
            </a: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. </a:t>
            </a:r>
            <a:r>
              <a:rPr sz="900" spc="-40" dirty="0">
                <a:solidFill>
                  <a:srgbClr val="7A7ACD"/>
                </a:solidFill>
                <a:latin typeface="Arial"/>
                <a:cs typeface="Arial"/>
              </a:rPr>
              <a:t>Citeseer.</a:t>
            </a:r>
            <a:r>
              <a:rPr sz="900" spc="130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2014</a:t>
            </a:r>
            <a:r>
              <a:rPr sz="900" spc="-35" dirty="0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543604" y="3321949"/>
            <a:ext cx="6330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40" dirty="0">
                <a:solidFill>
                  <a:srgbClr val="7A0000"/>
                </a:solidFill>
                <a:latin typeface="Lucida Sans Unicode"/>
                <a:cs typeface="Lucida Sans Unicode"/>
              </a:rPr>
              <a:t>February </a:t>
            </a:r>
            <a:r>
              <a:rPr sz="600" spc="-50" dirty="0">
                <a:solidFill>
                  <a:srgbClr val="7A0000"/>
                </a:solidFill>
                <a:latin typeface="Lucida Sans Unicode"/>
                <a:cs typeface="Lucida Sans Unicode"/>
              </a:rPr>
              <a:t>27,</a:t>
            </a:r>
            <a:r>
              <a:rPr sz="600" spc="4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2019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26871" y="3321949"/>
            <a:ext cx="2266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7</a:t>
            </a:fld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7A0000"/>
                </a:solidFill>
                <a:latin typeface="Lucida Sans Unicode"/>
                <a:cs typeface="Lucida Sans Unicode"/>
              </a:rPr>
              <a:t>/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34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1374140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i="1" spc="-90" dirty="0">
                <a:solidFill>
                  <a:srgbClr val="CC0000"/>
                </a:solidFill>
                <a:latin typeface="Trebuchet MS"/>
                <a:cs typeface="Trebuchet MS"/>
              </a:rPr>
              <a:t>CAP..............cont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545" y="861733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1451" y="785467"/>
            <a:ext cx="4308754" cy="338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the transmission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restore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radiance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hazy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2828" y="1273162"/>
            <a:ext cx="58229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-20" dirty="0">
                <a:latin typeface="Gill Sans MT"/>
                <a:cs typeface="Gill Sans MT"/>
              </a:rPr>
              <a:t>I</a:t>
            </a:r>
            <a:r>
              <a:rPr sz="1050" spc="-20" dirty="0">
                <a:latin typeface="Tahoma"/>
                <a:cs typeface="Tahoma"/>
              </a:rPr>
              <a:t>(</a:t>
            </a:r>
            <a:r>
              <a:rPr sz="1050" i="1" spc="-20" dirty="0">
                <a:latin typeface="Trebuchet MS"/>
                <a:cs typeface="Trebuchet MS"/>
              </a:rPr>
              <a:t>x</a:t>
            </a:r>
            <a:r>
              <a:rPr sz="1050" i="1" spc="-220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spc="-65" dirty="0">
                <a:latin typeface="Tahoma"/>
                <a:cs typeface="Tahoma"/>
              </a:rPr>
              <a:t> </a:t>
            </a:r>
            <a:r>
              <a:rPr sz="1050" spc="45" dirty="0">
                <a:latin typeface="Tahoma"/>
                <a:cs typeface="Tahoma"/>
              </a:rPr>
              <a:t>=</a:t>
            </a:r>
            <a:r>
              <a:rPr sz="1050" spc="-70" dirty="0">
                <a:latin typeface="Tahoma"/>
                <a:cs typeface="Tahoma"/>
              </a:rPr>
              <a:t> </a:t>
            </a:r>
            <a:r>
              <a:rPr sz="1050" b="1" spc="-30" dirty="0">
                <a:latin typeface="Gill Sans MT"/>
                <a:cs typeface="Gill Sans MT"/>
              </a:rPr>
              <a:t>A</a:t>
            </a:r>
            <a:r>
              <a:rPr sz="1050" i="1" spc="-30" dirty="0">
                <a:latin typeface="Arial"/>
                <a:cs typeface="Arial"/>
              </a:rPr>
              <a:t>,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21064" y="1295730"/>
            <a:ext cx="96139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75" i="1" spc="-75" baseline="10582" dirty="0">
                <a:latin typeface="Trebuchet MS"/>
                <a:cs typeface="Trebuchet MS"/>
              </a:rPr>
              <a:t>d</a:t>
            </a:r>
            <a:r>
              <a:rPr sz="1575" i="1" spc="-345" baseline="10582" dirty="0">
                <a:latin typeface="Trebuchet MS"/>
                <a:cs typeface="Trebuchet MS"/>
              </a:rPr>
              <a:t> </a:t>
            </a:r>
            <a:r>
              <a:rPr sz="1575" spc="-37" baseline="10582" dirty="0">
                <a:latin typeface="Tahoma"/>
                <a:cs typeface="Tahoma"/>
              </a:rPr>
              <a:t>(</a:t>
            </a:r>
            <a:r>
              <a:rPr sz="1575" i="1" spc="-37" baseline="10582" dirty="0">
                <a:latin typeface="Trebuchet MS"/>
                <a:cs typeface="Trebuchet MS"/>
              </a:rPr>
              <a:t>x</a:t>
            </a:r>
            <a:r>
              <a:rPr sz="1575" i="1" spc="-322" baseline="10582" dirty="0">
                <a:latin typeface="Trebuchet MS"/>
                <a:cs typeface="Trebuchet MS"/>
              </a:rPr>
              <a:t> </a:t>
            </a:r>
            <a:r>
              <a:rPr sz="1575" baseline="10582" dirty="0">
                <a:latin typeface="Tahoma"/>
                <a:cs typeface="Tahoma"/>
              </a:rPr>
              <a:t>)</a:t>
            </a:r>
            <a:r>
              <a:rPr sz="1575" spc="-82" baseline="10582" dirty="0">
                <a:latin typeface="Tahoma"/>
                <a:cs typeface="Tahoma"/>
              </a:rPr>
              <a:t> </a:t>
            </a:r>
            <a:r>
              <a:rPr sz="1575" spc="-37" baseline="10582" dirty="0">
                <a:latin typeface="Lucida Sans Unicode"/>
                <a:cs typeface="Lucida Sans Unicode"/>
              </a:rPr>
              <a:t>≥</a:t>
            </a:r>
            <a:r>
              <a:rPr sz="1575" spc="-82" baseline="10582" dirty="0">
                <a:latin typeface="Lucida Sans Unicode"/>
                <a:cs typeface="Lucida Sans Unicode"/>
              </a:rPr>
              <a:t> </a:t>
            </a:r>
            <a:r>
              <a:rPr sz="1575" i="1" spc="7" baseline="10582" dirty="0">
                <a:latin typeface="Trebuchet MS"/>
                <a:cs typeface="Trebuchet MS"/>
              </a:rPr>
              <a:t>d</a:t>
            </a:r>
            <a:r>
              <a:rPr sz="800" i="1" spc="5" dirty="0">
                <a:latin typeface="Calibri"/>
                <a:cs typeface="Calibri"/>
              </a:rPr>
              <a:t>thresold</a:t>
            </a:r>
            <a:r>
              <a:rPr sz="800" i="1" spc="-70" dirty="0">
                <a:latin typeface="Calibri"/>
                <a:cs typeface="Calibri"/>
              </a:rPr>
              <a:t> </a:t>
            </a:r>
            <a:r>
              <a:rPr sz="1575" i="1" spc="-7" baseline="10582" dirty="0">
                <a:latin typeface="Arial"/>
                <a:cs typeface="Arial"/>
              </a:rPr>
              <a:t>.</a:t>
            </a:r>
            <a:endParaRPr sz="1575" baseline="10582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0265" y="1273162"/>
            <a:ext cx="20256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25" dirty="0">
                <a:latin typeface="Tahoma"/>
                <a:cs typeface="Tahoma"/>
              </a:rPr>
              <a:t>(4)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0545" y="1656308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545" y="2278824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5811" y="1584413"/>
            <a:ext cx="4197414" cy="9699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depth model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 </a:t>
            </a:r>
            <a:r>
              <a:rPr sz="11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85700"/>
              </a:lnSpc>
              <a:tabLst>
                <a:tab pos="3950335" algn="l"/>
              </a:tabLst>
            </a:pPr>
            <a:r>
              <a:rPr lang="en-US" sz="1050" i="1" spc="-50" dirty="0">
                <a:latin typeface="Trebuchet MS"/>
                <a:cs typeface="Trebuchet MS"/>
              </a:rPr>
              <a:t>        </a:t>
            </a:r>
            <a:r>
              <a:rPr sz="1050" i="1" spc="-50" dirty="0">
                <a:latin typeface="Trebuchet MS"/>
                <a:cs typeface="Trebuchet MS"/>
              </a:rPr>
              <a:t>d</a:t>
            </a:r>
            <a:r>
              <a:rPr sz="1050" i="1" spc="-220" dirty="0">
                <a:latin typeface="Trebuchet MS"/>
                <a:cs typeface="Trebuchet MS"/>
              </a:rPr>
              <a:t> </a:t>
            </a:r>
            <a:r>
              <a:rPr sz="1050" spc="-5" dirty="0">
                <a:latin typeface="Tahoma"/>
                <a:cs typeface="Tahoma"/>
              </a:rPr>
              <a:t>(</a:t>
            </a:r>
            <a:r>
              <a:rPr sz="1050" i="1" spc="-50" dirty="0">
                <a:latin typeface="Trebuchet MS"/>
                <a:cs typeface="Trebuchet MS"/>
              </a:rPr>
              <a:t>x</a:t>
            </a:r>
            <a:r>
              <a:rPr sz="1050" i="1" spc="-204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spc="-25" dirty="0">
                <a:latin typeface="Tahoma"/>
                <a:cs typeface="Tahoma"/>
              </a:rPr>
              <a:t> </a:t>
            </a:r>
            <a:r>
              <a:rPr sz="1050" spc="45" dirty="0">
                <a:latin typeface="Tahoma"/>
                <a:cs typeface="Tahoma"/>
              </a:rPr>
              <a:t>=</a:t>
            </a:r>
            <a:r>
              <a:rPr sz="1050" spc="-30" dirty="0">
                <a:latin typeface="Tahoma"/>
                <a:cs typeface="Tahoma"/>
              </a:rPr>
              <a:t> </a:t>
            </a:r>
            <a:r>
              <a:rPr sz="1050" i="1" spc="-85" dirty="0">
                <a:latin typeface="Arial"/>
                <a:cs typeface="Arial"/>
              </a:rPr>
              <a:t>θ</a:t>
            </a:r>
            <a:r>
              <a:rPr sz="1200" spc="-127" baseline="-10416" dirty="0">
                <a:latin typeface="Lucida Sans Unicode"/>
                <a:cs typeface="Lucida Sans Unicode"/>
              </a:rPr>
              <a:t>0</a:t>
            </a:r>
            <a:r>
              <a:rPr sz="1200" spc="52" baseline="-10416" dirty="0">
                <a:latin typeface="Lucida Sans Unicode"/>
                <a:cs typeface="Lucida Sans Unicode"/>
              </a:rPr>
              <a:t> </a:t>
            </a:r>
            <a:r>
              <a:rPr sz="1050" spc="45" dirty="0">
                <a:latin typeface="Tahoma"/>
                <a:cs typeface="Tahoma"/>
              </a:rPr>
              <a:t>+</a:t>
            </a:r>
            <a:r>
              <a:rPr sz="1050" spc="-90" dirty="0">
                <a:latin typeface="Tahoma"/>
                <a:cs typeface="Tahoma"/>
              </a:rPr>
              <a:t> </a:t>
            </a:r>
            <a:r>
              <a:rPr sz="1050" i="1" spc="-85" dirty="0">
                <a:latin typeface="Arial"/>
                <a:cs typeface="Arial"/>
              </a:rPr>
              <a:t>θ</a:t>
            </a:r>
            <a:r>
              <a:rPr sz="1200" spc="-52" baseline="-10416" dirty="0">
                <a:latin typeface="Lucida Sans Unicode"/>
                <a:cs typeface="Lucida Sans Unicode"/>
              </a:rPr>
              <a:t>1</a:t>
            </a:r>
            <a:r>
              <a:rPr sz="1050" i="1" spc="-35" dirty="0">
                <a:latin typeface="Trebuchet MS"/>
                <a:cs typeface="Trebuchet MS"/>
              </a:rPr>
              <a:t>v</a:t>
            </a:r>
            <a:r>
              <a:rPr sz="1050" i="1" spc="-204" dirty="0">
                <a:latin typeface="Trebuchet MS"/>
                <a:cs typeface="Trebuchet MS"/>
              </a:rPr>
              <a:t> </a:t>
            </a:r>
            <a:r>
              <a:rPr sz="1050" spc="-5" dirty="0">
                <a:latin typeface="Tahoma"/>
                <a:cs typeface="Tahoma"/>
              </a:rPr>
              <a:t>(</a:t>
            </a:r>
            <a:r>
              <a:rPr sz="1050" i="1" spc="-50" dirty="0">
                <a:latin typeface="Trebuchet MS"/>
                <a:cs typeface="Trebuchet MS"/>
              </a:rPr>
              <a:t>x</a:t>
            </a:r>
            <a:r>
              <a:rPr sz="1050" i="1" spc="-204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spc="-90" dirty="0">
                <a:latin typeface="Tahoma"/>
                <a:cs typeface="Tahoma"/>
              </a:rPr>
              <a:t> </a:t>
            </a:r>
            <a:r>
              <a:rPr sz="1050" spc="45" dirty="0">
                <a:latin typeface="Tahoma"/>
                <a:cs typeface="Tahoma"/>
              </a:rPr>
              <a:t>+</a:t>
            </a:r>
            <a:r>
              <a:rPr sz="1050" spc="-90" dirty="0">
                <a:latin typeface="Tahoma"/>
                <a:cs typeface="Tahoma"/>
              </a:rPr>
              <a:t> </a:t>
            </a:r>
            <a:r>
              <a:rPr sz="1050" i="1" spc="-85" dirty="0">
                <a:latin typeface="Arial"/>
                <a:cs typeface="Arial"/>
              </a:rPr>
              <a:t>θ</a:t>
            </a:r>
            <a:r>
              <a:rPr sz="1200" spc="-52" baseline="-10416" dirty="0">
                <a:latin typeface="Lucida Sans Unicode"/>
                <a:cs typeface="Lucida Sans Unicode"/>
              </a:rPr>
              <a:t>2</a:t>
            </a:r>
            <a:r>
              <a:rPr sz="1050" i="1" spc="-30" dirty="0">
                <a:latin typeface="Trebuchet MS"/>
                <a:cs typeface="Trebuchet MS"/>
              </a:rPr>
              <a:t>s</a:t>
            </a:r>
            <a:r>
              <a:rPr sz="1050" i="1" spc="-235" dirty="0">
                <a:latin typeface="Trebuchet MS"/>
                <a:cs typeface="Trebuchet MS"/>
              </a:rPr>
              <a:t> </a:t>
            </a:r>
            <a:r>
              <a:rPr sz="1050" spc="-5" dirty="0">
                <a:latin typeface="Tahoma"/>
                <a:cs typeface="Tahoma"/>
              </a:rPr>
              <a:t>(</a:t>
            </a:r>
            <a:r>
              <a:rPr sz="1050" i="1" spc="-50" dirty="0">
                <a:latin typeface="Trebuchet MS"/>
                <a:cs typeface="Trebuchet MS"/>
              </a:rPr>
              <a:t>x</a:t>
            </a:r>
            <a:r>
              <a:rPr sz="1050" i="1" spc="-204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spc="-90" dirty="0">
                <a:latin typeface="Tahoma"/>
                <a:cs typeface="Tahoma"/>
              </a:rPr>
              <a:t> </a:t>
            </a:r>
            <a:r>
              <a:rPr sz="1050" spc="45" dirty="0">
                <a:latin typeface="Tahoma"/>
                <a:cs typeface="Tahoma"/>
              </a:rPr>
              <a:t>+</a:t>
            </a:r>
            <a:r>
              <a:rPr sz="1050" spc="-90" dirty="0">
                <a:latin typeface="Tahoma"/>
                <a:cs typeface="Tahoma"/>
              </a:rPr>
              <a:t> </a:t>
            </a:r>
            <a:r>
              <a:rPr sz="1050" i="1" spc="20" dirty="0">
                <a:latin typeface="Arial"/>
                <a:cs typeface="Arial"/>
              </a:rPr>
              <a:t>ε</a:t>
            </a:r>
            <a:r>
              <a:rPr sz="1050" spc="-5" dirty="0">
                <a:latin typeface="Tahoma"/>
                <a:cs typeface="Tahoma"/>
              </a:rPr>
              <a:t>(</a:t>
            </a:r>
            <a:r>
              <a:rPr sz="1050" i="1" spc="-50" dirty="0">
                <a:latin typeface="Trebuchet MS"/>
                <a:cs typeface="Trebuchet MS"/>
              </a:rPr>
              <a:t>x</a:t>
            </a:r>
            <a:r>
              <a:rPr sz="1050" i="1" spc="-204" dirty="0">
                <a:latin typeface="Trebuchet MS"/>
                <a:cs typeface="Trebuchet MS"/>
              </a:rPr>
              <a:t> 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i="1" spc="-5" dirty="0">
                <a:latin typeface="Arial"/>
                <a:cs typeface="Arial"/>
              </a:rPr>
              <a:t>,</a:t>
            </a:r>
            <a:r>
              <a:rPr sz="1050" i="1" dirty="0">
                <a:latin typeface="Arial"/>
                <a:cs typeface="Arial"/>
              </a:rPr>
              <a:t>	</a:t>
            </a:r>
            <a:r>
              <a:rPr sz="1050" spc="-20" dirty="0">
                <a:latin typeface="Tahoma"/>
                <a:cs typeface="Tahoma"/>
              </a:rPr>
              <a:t>(5)</a:t>
            </a:r>
            <a:endParaRPr lang="en-US" sz="1050" spc="-20" dirty="0">
              <a:latin typeface="Tahoma"/>
              <a:cs typeface="Tahoma"/>
            </a:endParaRPr>
          </a:p>
          <a:p>
            <a:pPr marL="12700" marR="5080">
              <a:tabLst>
                <a:tab pos="3950335" algn="l"/>
              </a:tabLst>
            </a:pPr>
            <a:endParaRPr lang="en-US" sz="1050" spc="-20" dirty="0">
              <a:latin typeface="Tahoma"/>
              <a:cs typeface="Tahoma"/>
            </a:endParaRPr>
          </a:p>
          <a:p>
            <a:pPr marL="184150" marR="5080" indent="-171450">
              <a:buFont typeface="Arial" panose="020B0604020202020204" pitchFamily="34" charset="0"/>
              <a:buChar char="•"/>
              <a:tabLst>
                <a:tab pos="3950335" algn="l"/>
              </a:tabLst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</a:t>
            </a:r>
            <a:r>
              <a:rPr sz="11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resulted</a:t>
            </a:r>
            <a:r>
              <a:rPr lang="en-IN" sz="11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</a:t>
            </a:r>
            <a:r>
              <a:rPr sz="11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</a:t>
            </a:r>
            <a:r>
              <a:rPr sz="1100" i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sz="1100" spc="-127" baseline="-104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sz="11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100" i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121779, </a:t>
            </a:r>
            <a:r>
              <a:rPr sz="1100" i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sz="1100" spc="-127" baseline="-104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sz="11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sz="11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100" i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959710</a:t>
            </a:r>
            <a:r>
              <a:rPr lang="en-US"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sz="1100" i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sz="1100" spc="-127" baseline="-104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sz="11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−0</a:t>
            </a:r>
            <a:r>
              <a:rPr sz="1100" i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780245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i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∼ </a:t>
            </a:r>
            <a:r>
              <a:rPr sz="11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sz="110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100" i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 </a:t>
            </a:r>
            <a:r>
              <a:rPr sz="11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11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100" i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041337).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0545" y="2660929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0545" y="2870962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5164" y="2597810"/>
            <a:ext cx="3837661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N" sz="1100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 </a:t>
            </a:r>
            <a:r>
              <a:rPr sz="11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general.</a:t>
            </a:r>
            <a:endParaRPr lang="en-US" sz="1100" spc="-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</a:pPr>
            <a:r>
              <a:rPr lang="en-IN" sz="11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Hence</a:t>
            </a:r>
            <a:r>
              <a:rPr sz="11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100" spc="-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dehazing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1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sz="11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erroneous recovery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sz="11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radiance.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543604" y="3321949"/>
            <a:ext cx="6330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40" dirty="0">
                <a:solidFill>
                  <a:srgbClr val="7A0000"/>
                </a:solidFill>
                <a:latin typeface="Lucida Sans Unicode"/>
                <a:cs typeface="Lucida Sans Unicode"/>
              </a:rPr>
              <a:t>February </a:t>
            </a:r>
            <a:r>
              <a:rPr sz="600" spc="-50" dirty="0">
                <a:solidFill>
                  <a:srgbClr val="7A0000"/>
                </a:solidFill>
                <a:latin typeface="Lucida Sans Unicode"/>
                <a:cs typeface="Lucida Sans Unicode"/>
              </a:rPr>
              <a:t>27,</a:t>
            </a:r>
            <a:r>
              <a:rPr sz="600" spc="4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2019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26871" y="3321949"/>
            <a:ext cx="2266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8</a:t>
            </a:fld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7A0000"/>
                </a:solidFill>
                <a:latin typeface="Lucida Sans Unicode"/>
                <a:cs typeface="Lucida Sans Unicode"/>
              </a:rPr>
              <a:t>/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34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1020" y="13208"/>
            <a:ext cx="438150" cy="11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F2F2F2"/>
                </a:solidFill>
                <a:latin typeface="Lucida Sans Unicode"/>
                <a:cs typeface="Lucida Sans Unicode"/>
                <a:hlinkClick r:id="rId2" action="ppaction://hlinksldjump"/>
              </a:rPr>
              <a:t>Introduction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000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126"/>
                </a:moveTo>
                <a:lnTo>
                  <a:pt x="4608004" y="350126"/>
                </a:lnTo>
                <a:lnTo>
                  <a:pt x="4608004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300" y="216992"/>
            <a:ext cx="3977004" cy="24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>
                <a:solidFill>
                  <a:srgbClr val="CC0000"/>
                </a:solidFill>
              </a:rPr>
              <a:t>Multi-Scale </a:t>
            </a:r>
            <a:r>
              <a:rPr sz="1400" spc="-35" dirty="0">
                <a:solidFill>
                  <a:srgbClr val="CC0000"/>
                </a:solidFill>
              </a:rPr>
              <a:t>Convolutional Neural</a:t>
            </a:r>
            <a:r>
              <a:rPr sz="1400" spc="135" dirty="0">
                <a:solidFill>
                  <a:srgbClr val="CC0000"/>
                </a:solidFill>
              </a:rPr>
              <a:t> </a:t>
            </a:r>
            <a:r>
              <a:rPr sz="1400" spc="-10" dirty="0">
                <a:solidFill>
                  <a:srgbClr val="CC0000"/>
                </a:solidFill>
              </a:rPr>
              <a:t>Networks(MSCNN)</a:t>
            </a:r>
            <a:endParaRPr sz="1400"/>
          </a:p>
        </p:txBody>
      </p:sp>
      <p:sp>
        <p:nvSpPr>
          <p:cNvPr id="6" name="object 6"/>
          <p:cNvSpPr/>
          <p:nvPr/>
        </p:nvSpPr>
        <p:spPr>
          <a:xfrm>
            <a:off x="250545" y="836625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0545" y="1390802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545" y="1944992"/>
            <a:ext cx="65265" cy="65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545" y="2499169"/>
            <a:ext cx="65265" cy="65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000" y="3022943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5300" y="760359"/>
            <a:ext cx="4514800" cy="258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010" marR="311785" indent="-171450">
              <a:lnSpc>
                <a:spcPct val="102600"/>
              </a:lnSpc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sz="1100" spc="-75" baseline="277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sz="11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convolutional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dehazing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hazy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</a:t>
            </a:r>
            <a:r>
              <a:rPr sz="11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marR="10795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consists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coarse-scale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predicts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holistic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 </a:t>
            </a:r>
            <a:r>
              <a:rPr sz="11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entire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fine-scale  net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refines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locally.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marR="5080" indent="-171450">
              <a:lnSpc>
                <a:spcPct val="1026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network,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sz="11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comprised 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hazy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obtained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 </a:t>
            </a:r>
            <a:r>
              <a:rPr sz="11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NYU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010" marR="57785" indent="-171450">
              <a:lnSpc>
                <a:spcPct val="102699"/>
              </a:lnSpc>
              <a:spcBef>
                <a:spcPts val="295"/>
              </a:spcBef>
              <a:buFont typeface="Arial" panose="020B0604020202020204" pitchFamily="34" charset="0"/>
              <a:buChar char="•"/>
            </a:pP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method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</a:t>
            </a:r>
            <a:r>
              <a:rPr sz="11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choice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 </a:t>
            </a:r>
            <a:r>
              <a:rPr sz="11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</a:t>
            </a:r>
            <a:r>
              <a:rPr sz="11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used.  </a:t>
            </a:r>
            <a:r>
              <a:rPr sz="11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z="11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</a:t>
            </a:r>
            <a:r>
              <a:rPr sz="11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1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</a:t>
            </a:r>
            <a:r>
              <a:rPr sz="11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hazy  </a:t>
            </a:r>
            <a:r>
              <a:rPr sz="11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2700" marR="129539" indent="163830">
              <a:lnSpc>
                <a:spcPct val="101499"/>
              </a:lnSpc>
            </a:pPr>
            <a:r>
              <a:rPr sz="900" spc="-97" baseline="37037" dirty="0">
                <a:latin typeface="Lucida Sans Unicode"/>
                <a:cs typeface="Lucida Sans Unicode"/>
              </a:rPr>
              <a:t>6 </a:t>
            </a:r>
            <a:r>
              <a:rPr sz="900" spc="-30" dirty="0">
                <a:solidFill>
                  <a:srgbClr val="3333B2"/>
                </a:solidFill>
                <a:latin typeface="Arial"/>
                <a:cs typeface="Arial"/>
              </a:rPr>
              <a:t>Wenqi </a:t>
            </a:r>
            <a:r>
              <a:rPr sz="900" spc="-60" dirty="0">
                <a:solidFill>
                  <a:srgbClr val="3333B2"/>
                </a:solidFill>
                <a:latin typeface="Arial"/>
                <a:cs typeface="Arial"/>
              </a:rPr>
              <a:t>Ren </a:t>
            </a:r>
            <a:r>
              <a:rPr sz="900" spc="-10" dirty="0">
                <a:solidFill>
                  <a:srgbClr val="3333B2"/>
                </a:solidFill>
                <a:latin typeface="Arial"/>
                <a:cs typeface="Arial"/>
              </a:rPr>
              <a:t>et </a:t>
            </a:r>
            <a:r>
              <a:rPr sz="900" spc="-15" dirty="0">
                <a:solidFill>
                  <a:srgbClr val="3333B2"/>
                </a:solidFill>
                <a:latin typeface="Arial"/>
                <a:cs typeface="Arial"/>
              </a:rPr>
              <a:t>al. </a:t>
            </a:r>
            <a:r>
              <a:rPr sz="900" spc="-10" dirty="0">
                <a:latin typeface="Arial"/>
                <a:cs typeface="Arial"/>
              </a:rPr>
              <a:t>“Single </a:t>
            </a:r>
            <a:r>
              <a:rPr sz="900" spc="-40" dirty="0">
                <a:latin typeface="Arial"/>
                <a:cs typeface="Arial"/>
              </a:rPr>
              <a:t>image </a:t>
            </a:r>
            <a:r>
              <a:rPr sz="900" spc="-45" dirty="0">
                <a:latin typeface="Arial"/>
                <a:cs typeface="Arial"/>
              </a:rPr>
              <a:t>dehazing </a:t>
            </a:r>
            <a:r>
              <a:rPr sz="900" spc="-25" dirty="0">
                <a:latin typeface="Arial"/>
                <a:cs typeface="Arial"/>
              </a:rPr>
              <a:t>via </a:t>
            </a:r>
            <a:r>
              <a:rPr sz="900" spc="-20" dirty="0">
                <a:latin typeface="Arial"/>
                <a:cs typeface="Arial"/>
              </a:rPr>
              <a:t>multi-scale convolutional </a:t>
            </a:r>
            <a:r>
              <a:rPr sz="900" spc="-35" dirty="0">
                <a:latin typeface="Arial"/>
                <a:cs typeface="Arial"/>
              </a:rPr>
              <a:t>neural  </a:t>
            </a:r>
            <a:r>
              <a:rPr sz="900" spc="-15" dirty="0">
                <a:latin typeface="Arial"/>
                <a:cs typeface="Arial"/>
              </a:rPr>
              <a:t>networks”.  </a:t>
            </a:r>
            <a:r>
              <a:rPr sz="900" spc="-5" dirty="0">
                <a:solidFill>
                  <a:srgbClr val="7A7ACD"/>
                </a:solidFill>
                <a:latin typeface="Arial"/>
                <a:cs typeface="Arial"/>
              </a:rPr>
              <a:t>In:  </a:t>
            </a:r>
            <a:r>
              <a:rPr sz="900" i="1" spc="-40" dirty="0">
                <a:solidFill>
                  <a:srgbClr val="7A7ACD"/>
                </a:solidFill>
                <a:latin typeface="Arial"/>
                <a:cs typeface="Arial"/>
              </a:rPr>
              <a:t>European </a:t>
            </a:r>
            <a:r>
              <a:rPr sz="900" i="1" spc="-45" dirty="0">
                <a:solidFill>
                  <a:srgbClr val="7A7ACD"/>
                </a:solidFill>
                <a:latin typeface="Arial"/>
                <a:cs typeface="Arial"/>
              </a:rPr>
              <a:t>conference  </a:t>
            </a:r>
            <a:r>
              <a:rPr sz="900" i="1" spc="-35" dirty="0">
                <a:solidFill>
                  <a:srgbClr val="7A7ACD"/>
                </a:solidFill>
                <a:latin typeface="Arial"/>
                <a:cs typeface="Arial"/>
              </a:rPr>
              <a:t>on </a:t>
            </a:r>
            <a:r>
              <a:rPr sz="900" i="1" spc="-25" dirty="0">
                <a:solidFill>
                  <a:srgbClr val="7A7ACD"/>
                </a:solidFill>
                <a:latin typeface="Arial"/>
                <a:cs typeface="Arial"/>
              </a:rPr>
              <a:t>computer vision</a:t>
            </a:r>
            <a:r>
              <a:rPr sz="900" spc="-25" dirty="0">
                <a:solidFill>
                  <a:srgbClr val="7A7ACD"/>
                </a:solidFill>
                <a:latin typeface="Arial"/>
                <a:cs typeface="Arial"/>
              </a:rPr>
              <a:t>.  </a:t>
            </a:r>
            <a:r>
              <a:rPr sz="900" spc="-30" dirty="0">
                <a:solidFill>
                  <a:srgbClr val="7A7ACD"/>
                </a:solidFill>
                <a:latin typeface="Arial"/>
                <a:cs typeface="Arial"/>
              </a:rPr>
              <a:t>Springer. 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2016, </a:t>
            </a:r>
            <a:r>
              <a:rPr sz="900" spc="-20" dirty="0">
                <a:solidFill>
                  <a:srgbClr val="7A7ACD"/>
                </a:solidFill>
                <a:latin typeface="Arial"/>
                <a:cs typeface="Arial"/>
              </a:rPr>
              <a:t>pp.</a:t>
            </a:r>
            <a:r>
              <a:rPr sz="900" spc="160" dirty="0">
                <a:solidFill>
                  <a:srgbClr val="7A7ACD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7A7ACD"/>
                </a:solidFill>
                <a:latin typeface="Arial"/>
                <a:cs typeface="Arial"/>
              </a:rPr>
              <a:t>154–169</a:t>
            </a:r>
            <a:r>
              <a:rPr sz="900" spc="-35" dirty="0">
                <a:latin typeface="Arial"/>
                <a:cs typeface="Arial"/>
              </a:rPr>
              <a:t>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5976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71952" y="3346348"/>
            <a:ext cx="1536065" cy="109855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6826" y="3321949"/>
            <a:ext cx="72961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15" dirty="0">
                <a:solidFill>
                  <a:srgbClr val="F2F2F2"/>
                </a:solidFill>
                <a:latin typeface="Lucida Sans Unicode"/>
                <a:cs typeface="Lucida Sans Unicode"/>
              </a:rPr>
              <a:t>Prof. </a:t>
            </a:r>
            <a:r>
              <a:rPr sz="600" spc="-30" dirty="0">
                <a:solidFill>
                  <a:srgbClr val="F2F2F2"/>
                </a:solidFill>
                <a:latin typeface="Lucida Sans Unicode"/>
                <a:cs typeface="Lucida Sans Unicode"/>
              </a:rPr>
              <a:t>Sumana</a:t>
            </a:r>
            <a:r>
              <a:rPr sz="600" spc="45" dirty="0">
                <a:solidFill>
                  <a:srgbClr val="F2F2F2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F2F2F2"/>
                </a:solidFill>
                <a:latin typeface="Lucida Sans Unicode"/>
                <a:cs typeface="Lucida Sans Unicode"/>
              </a:rPr>
              <a:t>Gupta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40" dirty="0">
                <a:hlinkClick r:id="rId5" action="ppaction://hlinksldjump"/>
              </a:rPr>
              <a:t>Dehazing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543604" y="3321949"/>
            <a:ext cx="6330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600" spc="-40" dirty="0">
                <a:solidFill>
                  <a:srgbClr val="7A0000"/>
                </a:solidFill>
                <a:latin typeface="Lucida Sans Unicode"/>
                <a:cs typeface="Lucida Sans Unicode"/>
              </a:rPr>
              <a:t>February </a:t>
            </a:r>
            <a:r>
              <a:rPr sz="600" spc="-50" dirty="0">
                <a:solidFill>
                  <a:srgbClr val="7A0000"/>
                </a:solidFill>
                <a:latin typeface="Lucida Sans Unicode"/>
                <a:cs typeface="Lucida Sans Unicode"/>
              </a:rPr>
              <a:t>27,</a:t>
            </a:r>
            <a:r>
              <a:rPr sz="600" spc="4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2019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26871" y="3321949"/>
            <a:ext cx="226695" cy="1371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9</a:t>
            </a:fld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7A0000"/>
                </a:solidFill>
                <a:latin typeface="Lucida Sans Unicode"/>
                <a:cs typeface="Lucida Sans Unicode"/>
              </a:rPr>
              <a:t>/</a:t>
            </a:r>
            <a:r>
              <a:rPr sz="600" spc="-130" dirty="0">
                <a:solidFill>
                  <a:srgbClr val="7A0000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7A0000"/>
                </a:solidFill>
                <a:latin typeface="Lucida Sans Unicode"/>
                <a:cs typeface="Lucida Sans Unicode"/>
              </a:rPr>
              <a:t>34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3137</Words>
  <Application>Microsoft Office PowerPoint</Application>
  <PresentationFormat>Custom</PresentationFormat>
  <Paragraphs>595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Gill Sans MT</vt:lpstr>
      <vt:lpstr>Lucida Sans Unicode</vt:lpstr>
      <vt:lpstr>Sitka Text</vt:lpstr>
      <vt:lpstr>Tahoma</vt:lpstr>
      <vt:lpstr>Times New Roman</vt:lpstr>
      <vt:lpstr>Trebuchet MS</vt:lpstr>
      <vt:lpstr>Office Theme</vt:lpstr>
      <vt:lpstr>Real-time Dehazing of Videos Using Color  Uniformity Principle</vt:lpstr>
      <vt:lpstr>Introduction</vt:lpstr>
      <vt:lpstr>Dehazing Model</vt:lpstr>
      <vt:lpstr>Introduction...........cont...........</vt:lpstr>
      <vt:lpstr>Dark Channel Prior (DCP)</vt:lpstr>
      <vt:lpstr>Dark.............cont</vt:lpstr>
      <vt:lpstr>Color Attenuation Prior (CAP)</vt:lpstr>
      <vt:lpstr>CAP..............cont</vt:lpstr>
      <vt:lpstr>Multi-Scale Convolutional Neural Networks(MSCNN)</vt:lpstr>
      <vt:lpstr>Dehazenet</vt:lpstr>
      <vt:lpstr>All-in-One Dehazing Network (AOD-Net)</vt:lpstr>
      <vt:lpstr>Colorline</vt:lpstr>
      <vt:lpstr>Colorline</vt:lpstr>
      <vt:lpstr>Colorline Example</vt:lpstr>
      <vt:lpstr>Haze-line</vt:lpstr>
      <vt:lpstr>Haze-line Example</vt:lpstr>
      <vt:lpstr>Color Uniformity Principle</vt:lpstr>
      <vt:lpstr>CUP Example</vt:lpstr>
      <vt:lpstr>CUP Metric in Thick Haze and Thin Haze</vt:lpstr>
      <vt:lpstr>PowerPoint Presentation</vt:lpstr>
      <vt:lpstr>Visibility Enhancement Flow Diagram</vt:lpstr>
      <vt:lpstr>PowerPoint Presentation</vt:lpstr>
      <vt:lpstr>Transmittance Map Estimation</vt:lpstr>
      <vt:lpstr>Atmospheric Scattering Parameter Estimation</vt:lpstr>
      <vt:lpstr>PowerPoint Presentation</vt:lpstr>
      <vt:lpstr>PowerPoint Presentation</vt:lpstr>
      <vt:lpstr>Image Enhancement</vt:lpstr>
      <vt:lpstr>PowerPoint Presentation</vt:lpstr>
      <vt:lpstr>Visibility Enhancement Comparison</vt:lpstr>
      <vt:lpstr>PowerPoint Presentation</vt:lpstr>
      <vt:lpstr>Visibility Enhancement:  Processing Time</vt:lpstr>
      <vt:lpstr>Quantitative Comparison</vt:lpstr>
      <vt:lpstr>PowerPoint Presentation</vt:lpstr>
      <vt:lpstr>PowerPoint Presentation</vt:lpstr>
      <vt:lpstr>For a quantitative comparison of the dehazed outputs, we used the metrics  entropy E and Qe defined as ratio of visible edges after and before dehazing.</vt:lpstr>
      <vt:lpstr>Table: Performance metric comparison on RESIDE dataset13</vt:lpstr>
      <vt:lpstr>Effect of accuracy of A</vt:lpstr>
      <vt:lpstr>Results:  Image Sequence</vt:lpstr>
      <vt:lpstr>PowerPoint Presentation</vt:lpstr>
      <vt:lpstr>Conclusion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for Real-time Dehazing of Videos Using Color Uniformity Principle</dc:title>
  <dc:creator>Prof. Sumana Gupta</dc:creator>
  <cp:lastModifiedBy>Dell</cp:lastModifiedBy>
  <cp:revision>49</cp:revision>
  <dcterms:created xsi:type="dcterms:W3CDTF">2019-02-23T11:50:22Z</dcterms:created>
  <dcterms:modified xsi:type="dcterms:W3CDTF">2019-02-26T17:38:42Z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2019-02-22T00:00:00Z</vt:filetime>
  </property>
  <property fmtid="{D5CDD505-2E9C-101B-9397-08002B2CF9AE}" pid="3" name="Creator">
    <vt:lpwstr>LaTeX with Beamer class</vt:lpwstr>
  </property>
  <property fmtid="{D5CDD505-2E9C-101B-9397-08002B2CF9AE}" pid="4" name="LastSaved">
    <vt:filetime>2019-02-23T00:00:00Z</vt:filetime>
  </property>
</Properties>
</file>