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6" r:id="rId2"/>
    <p:sldId id="262" r:id="rId3"/>
    <p:sldId id="263" r:id="rId4"/>
    <p:sldId id="258" r:id="rId5"/>
    <p:sldId id="259" r:id="rId6"/>
    <p:sldId id="260" r:id="rId7"/>
    <p:sldId id="261" r:id="rId8"/>
    <p:sldId id="265" r:id="rId9"/>
    <p:sldId id="266" r:id="rId10"/>
    <p:sldId id="267" r:id="rId11"/>
    <p:sldId id="269" r:id="rId12"/>
    <p:sldId id="270" r:id="rId13"/>
    <p:sldId id="271" r:id="rId14"/>
    <p:sldId id="273" r:id="rId15"/>
    <p:sldId id="275" r:id="rId16"/>
    <p:sldId id="274" r:id="rId17"/>
    <p:sldId id="278" r:id="rId18"/>
    <p:sldId id="279" r:id="rId19"/>
    <p:sldId id="280" r:id="rId20"/>
    <p:sldId id="281" r:id="rId21"/>
    <p:sldId id="282" r:id="rId22"/>
    <p:sldId id="283" r:id="rId23"/>
    <p:sldId id="290" r:id="rId24"/>
    <p:sldId id="291" r:id="rId25"/>
    <p:sldId id="292" r:id="rId26"/>
    <p:sldId id="293" r:id="rId27"/>
    <p:sldId id="284" r:id="rId28"/>
    <p:sldId id="294" r:id="rId29"/>
    <p:sldId id="295" r:id="rId30"/>
    <p:sldId id="296" r:id="rId31"/>
    <p:sldId id="286" r:id="rId32"/>
    <p:sldId id="297" r:id="rId33"/>
    <p:sldId id="287" r:id="rId34"/>
    <p:sldId id="288" r:id="rId35"/>
    <p:sldId id="298" r:id="rId36"/>
    <p:sldId id="299" r:id="rId37"/>
    <p:sldId id="300" r:id="rId38"/>
    <p:sldId id="277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07/08/14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07/08/14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83283-9BD9-774E-AC54-847D0E689E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83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83283-9BD9-774E-AC54-847D0E689EE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6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5E372-0F38-6044-9BA4-4A63F5F68D31}" type="datetime1">
              <a:rPr lang="en-IN" smtClean="0"/>
              <a:t>07/08/14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CF7A-A4F0-D84E-B7F6-0C5D8C6B8690}" type="datetime1">
              <a:rPr lang="en-IN" smtClean="0"/>
              <a:t>07/08/14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EA171-DA45-BA43-8019-82B8BBF46B81}" type="datetime1">
              <a:rPr lang="en-IN" smtClean="0"/>
              <a:t>07/08/14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E15E5-A032-F449-8940-0DA70749F573}" type="datetime1">
              <a:rPr lang="en-IN" smtClean="0"/>
              <a:t>07/08/14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F609-0F4D-A54E-AF7A-8817243E5547}" type="datetime1">
              <a:rPr lang="en-IN" smtClean="0"/>
              <a:t>07/08/14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064E0-B695-CD44-803E-196084045495}" type="datetime1">
              <a:rPr lang="en-IN" smtClean="0"/>
              <a:t>07/08/14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1283-9D3F-AD40-9961-54DA1FE4FF39}" type="datetime1">
              <a:rPr lang="en-IN" smtClean="0"/>
              <a:t>07/08/14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59A35-1120-564F-BAE8-2C7F1EDAB441}" type="datetime1">
              <a:rPr lang="en-IN" smtClean="0"/>
              <a:t>07/08/14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CA32-D0D4-BE4D-BE03-A5EA327484F3}" type="datetime1">
              <a:rPr lang="en-IN" smtClean="0"/>
              <a:t>07/08/14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BEB-5CA1-924C-A894-1CCB1D61F58C}" type="datetime1">
              <a:rPr lang="en-IN" smtClean="0"/>
              <a:t>07/08/14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1AE6-78F3-A14E-A40A-072CBBF8CA70}" type="datetime1">
              <a:rPr lang="en-IN" smtClean="0"/>
              <a:t>07/08/14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BE81D-C84E-DA4F-8EAC-5E041FF5607B}" type="datetime1">
              <a:rPr lang="en-IN" smtClean="0"/>
              <a:t>07/08/14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-users.cs.umn.edu/~kumar/dmbook/index.php" TargetMode="External"/><Relationship Id="rId3" Type="http://schemas.openxmlformats.org/officeDocument/2006/relationships/hyperlink" Target="http://www-users.cs.umn.edu/~kumar/dmbook/ch6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Association Rule Mining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August 4 and 7,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Frequent </a:t>
            </a:r>
            <a:r>
              <a:rPr lang="en-US" dirty="0" err="1" smtClean="0"/>
              <a:t>Itemset</a:t>
            </a:r>
            <a:r>
              <a:rPr lang="en-US" dirty="0" err="1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| </a:t>
            </a:r>
            <a:r>
              <a:rPr lang="en-US" i="1" dirty="0" smtClean="0"/>
              <a:t>I | = n, </a:t>
            </a:r>
            <a:r>
              <a:rPr lang="en-US" dirty="0" smtClean="0"/>
              <a:t>then number of possible </a:t>
            </a:r>
            <a:r>
              <a:rPr lang="en-US" dirty="0" err="1" smtClean="0"/>
              <a:t>itemsets</a:t>
            </a:r>
            <a:r>
              <a:rPr lang="en-US" dirty="0" smtClean="0"/>
              <a:t> = </a:t>
            </a:r>
            <a:r>
              <a:rPr lang="en-US" i="1" dirty="0" smtClean="0"/>
              <a:t>2</a:t>
            </a:r>
            <a:r>
              <a:rPr lang="en-US" i="1" baseline="30000" dirty="0" smtClean="0"/>
              <a:t>n</a:t>
            </a:r>
          </a:p>
          <a:p>
            <a:r>
              <a:rPr lang="en-US" dirty="0" smtClean="0"/>
              <a:t>For each </a:t>
            </a:r>
            <a:r>
              <a:rPr lang="en-US" dirty="0" err="1" smtClean="0"/>
              <a:t>itemset</a:t>
            </a:r>
            <a:r>
              <a:rPr lang="en-US" dirty="0" smtClean="0"/>
              <a:t>, compute the support by scanning the lists of items of each transaction</a:t>
            </a:r>
          </a:p>
          <a:p>
            <a:pPr lvl="1"/>
            <a:r>
              <a:rPr lang="en-US" dirty="0" smtClean="0"/>
              <a:t>O(</a:t>
            </a:r>
            <a:r>
              <a:rPr lang="en-US" i="1" dirty="0"/>
              <a:t>N</a:t>
            </a:r>
            <a:r>
              <a:rPr lang="en-US" i="1" dirty="0" smtClean="0"/>
              <a:t> × w</a:t>
            </a:r>
            <a:r>
              <a:rPr lang="en-US" dirty="0" smtClean="0"/>
              <a:t>), where </a:t>
            </a:r>
            <a:r>
              <a:rPr lang="en-US" i="1" dirty="0" smtClean="0"/>
              <a:t>w </a:t>
            </a:r>
            <a:r>
              <a:rPr lang="en-US" dirty="0" smtClean="0"/>
              <a:t>is the average length of transactions</a:t>
            </a:r>
          </a:p>
          <a:p>
            <a:r>
              <a:rPr lang="en-US" dirty="0" smtClean="0"/>
              <a:t>Overall complexity: </a:t>
            </a:r>
            <a:r>
              <a:rPr lang="en-US" dirty="0"/>
              <a:t>O</a:t>
            </a:r>
            <a:r>
              <a:rPr lang="en-US" dirty="0" smtClean="0"/>
              <a:t>(</a:t>
            </a:r>
            <a:r>
              <a:rPr lang="en-US" i="1" dirty="0" smtClean="0"/>
              <a:t>2</a:t>
            </a:r>
            <a:r>
              <a:rPr lang="en-US" i="1" baseline="30000" dirty="0" smtClean="0"/>
              <a:t>n</a:t>
            </a:r>
            <a:r>
              <a:rPr lang="en-US" i="1" dirty="0"/>
              <a:t>×</a:t>
            </a:r>
            <a:r>
              <a:rPr lang="en-US" i="1" baseline="30000" dirty="0" smtClean="0"/>
              <a:t> </a:t>
            </a:r>
            <a:r>
              <a:rPr lang="en-US" i="1" dirty="0"/>
              <a:t>N</a:t>
            </a:r>
            <a:r>
              <a:rPr lang="en-US" i="1" dirty="0" smtClean="0"/>
              <a:t> </a:t>
            </a:r>
            <a:r>
              <a:rPr lang="en-US" i="1" dirty="0"/>
              <a:t>× w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Computationally very expensive!!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27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Anti-monotone Property of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2610387"/>
          </a:xfrm>
        </p:spPr>
        <p:txBody>
          <a:bodyPr/>
          <a:lstStyle/>
          <a:p>
            <a:r>
              <a:rPr lang="en-US" dirty="0" smtClean="0"/>
              <a:t>If an </a:t>
            </a:r>
            <a:r>
              <a:rPr lang="en-US" dirty="0" err="1" smtClean="0"/>
              <a:t>itemset</a:t>
            </a:r>
            <a:r>
              <a:rPr lang="en-US" i="1" dirty="0" smtClean="0"/>
              <a:t> </a:t>
            </a:r>
            <a:r>
              <a:rPr lang="en-US" dirty="0" smtClean="0"/>
              <a:t>is </a:t>
            </a:r>
            <a:r>
              <a:rPr lang="en-US" i="1" dirty="0" smtClean="0"/>
              <a:t>frequent, </a:t>
            </a:r>
            <a:r>
              <a:rPr lang="en-US" dirty="0" smtClean="0"/>
              <a:t>all its subsets are also </a:t>
            </a:r>
            <a:r>
              <a:rPr lang="en-US" i="1" dirty="0" smtClean="0"/>
              <a:t>frequent</a:t>
            </a:r>
          </a:p>
          <a:p>
            <a:pPr lvl="1"/>
            <a:r>
              <a:rPr lang="en-US" dirty="0" smtClean="0"/>
              <a:t>Because if </a:t>
            </a:r>
            <a:r>
              <a:rPr lang="en-US" i="1" dirty="0" smtClean="0"/>
              <a:t>X </a:t>
            </a:r>
            <a:r>
              <a:rPr lang="en-US" dirty="0" smtClean="0">
                <a:solidFill>
                  <a:srgbClr val="1A1A1A"/>
                </a:solidFill>
              </a:rPr>
              <a:t>⊆</a:t>
            </a:r>
            <a:r>
              <a:rPr lang="en-US" i="1" dirty="0" smtClean="0"/>
              <a:t> Y</a:t>
            </a:r>
            <a:r>
              <a:rPr lang="en-US" dirty="0" smtClean="0"/>
              <a:t>, then support(</a:t>
            </a:r>
            <a:r>
              <a:rPr lang="en-US" i="1" dirty="0" smtClean="0"/>
              <a:t>X</a:t>
            </a:r>
            <a:r>
              <a:rPr lang="en-US" dirty="0" smtClean="0"/>
              <a:t>) ≥ support(</a:t>
            </a:r>
            <a:r>
              <a:rPr lang="en-US" i="1" dirty="0" smtClean="0"/>
              <a:t>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all transactions </a:t>
            </a:r>
            <a:r>
              <a:rPr lang="en-US" i="1" dirty="0"/>
              <a:t>T</a:t>
            </a:r>
            <a:r>
              <a:rPr lang="en-US" i="1" dirty="0" smtClean="0"/>
              <a:t> </a:t>
            </a:r>
            <a:r>
              <a:rPr lang="en-US" dirty="0" smtClean="0"/>
              <a:t>such that </a:t>
            </a:r>
            <a:r>
              <a:rPr lang="en-US" i="1" dirty="0" smtClean="0"/>
              <a:t>Y </a:t>
            </a:r>
            <a:r>
              <a:rPr lang="en-US" dirty="0" smtClean="0"/>
              <a:t>⊆</a:t>
            </a:r>
            <a:r>
              <a:rPr lang="en-US" i="1" dirty="0" smtClean="0"/>
              <a:t> T, </a:t>
            </a:r>
            <a:r>
              <a:rPr lang="en-US" dirty="0" smtClean="0"/>
              <a:t>we have </a:t>
            </a:r>
            <a:r>
              <a:rPr lang="en-US" i="1" dirty="0" smtClean="0"/>
              <a:t>X </a:t>
            </a:r>
            <a:r>
              <a:rPr lang="en-US" dirty="0" smtClean="0"/>
              <a:t>⊆ </a:t>
            </a:r>
            <a:r>
              <a:rPr lang="en-US" i="1" dirty="0" smtClean="0"/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855163"/>
              </p:ext>
            </p:extLst>
          </p:nvPr>
        </p:nvGraphicFramePr>
        <p:xfrm>
          <a:off x="3715656" y="3917473"/>
          <a:ext cx="4971144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76693"/>
                <a:gridCol w="43944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T-ID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Items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Bread,  Ham,  Juice,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 Cheese,  Salami,  Lettuce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Rice, 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Dal,  Coconut,  Curry leaves,  Coffee,  Milk,  Pickle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Milk,  Biscuit,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 Bread,  Salami,  Fruit jam,  Egg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Tea,  Bread,  Salami,  Bacon,  Ham, Sausage,  Tomato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Rice,  Egg, 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Pickle,  Curry leaves,  Coconut,  Red chilly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3917473"/>
            <a:ext cx="2885924" cy="2225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Support({Bread, Salami}) ≥ Support({Bread, Ham, Salami})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49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A-Priori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Notation: </a:t>
            </a:r>
          </a:p>
          <a:p>
            <a:pPr marL="0" indent="0">
              <a:buNone/>
            </a:pP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i="1" baseline="-25000" dirty="0" smtClean="0"/>
              <a:t> </a:t>
            </a:r>
            <a:r>
              <a:rPr lang="en-US" dirty="0" smtClean="0"/>
              <a:t>= The set of frequent (large) </a:t>
            </a:r>
            <a:r>
              <a:rPr lang="en-US" dirty="0" err="1" smtClean="0"/>
              <a:t>itemsets</a:t>
            </a:r>
            <a:r>
              <a:rPr lang="en-US" dirty="0" smtClean="0"/>
              <a:t> of size </a:t>
            </a:r>
            <a:r>
              <a:rPr lang="en-US" i="1" dirty="0" smtClean="0"/>
              <a:t>k</a:t>
            </a:r>
          </a:p>
          <a:p>
            <a:pPr marL="0" indent="0">
              <a:buNone/>
            </a:pPr>
            <a:r>
              <a:rPr lang="en-US" i="1" dirty="0" err="1" smtClean="0"/>
              <a:t>C</a:t>
            </a:r>
            <a:r>
              <a:rPr lang="en-US" i="1" baseline="-25000" dirty="0" err="1" smtClean="0"/>
              <a:t>k</a:t>
            </a:r>
            <a:r>
              <a:rPr lang="en-US" dirty="0"/>
              <a:t>= </a:t>
            </a:r>
            <a:r>
              <a:rPr lang="en-US" dirty="0" smtClean="0"/>
              <a:t>The candidate set of </a:t>
            </a:r>
            <a:r>
              <a:rPr lang="en-US" dirty="0"/>
              <a:t>frequent (large) </a:t>
            </a:r>
            <a:r>
              <a:rPr lang="en-US" dirty="0" err="1"/>
              <a:t>itemsets</a:t>
            </a:r>
            <a:r>
              <a:rPr lang="en-US" dirty="0"/>
              <a:t> of </a:t>
            </a:r>
            <a:r>
              <a:rPr lang="en-US" dirty="0" smtClean="0"/>
              <a:t>size. </a:t>
            </a:r>
            <a:endParaRPr lang="en-US" i="1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b="1" dirty="0" smtClean="0"/>
              <a:t>Algorithm:</a:t>
            </a:r>
            <a:endParaRPr lang="en-US" b="1" dirty="0"/>
          </a:p>
          <a:p>
            <a:pPr marL="0" indent="0">
              <a:buNone/>
            </a:pPr>
            <a:r>
              <a:rPr lang="en-US" i="1" dirty="0" smtClean="0"/>
              <a:t>L</a:t>
            </a:r>
            <a:r>
              <a:rPr lang="en-US" i="1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{Frequent 1</a:t>
            </a:r>
            <a:r>
              <a:rPr lang="en-US" dirty="0"/>
              <a:t>-itemsets}; </a:t>
            </a:r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( </a:t>
            </a:r>
            <a:r>
              <a:rPr lang="en-US" i="1" dirty="0"/>
              <a:t>k</a:t>
            </a:r>
            <a:r>
              <a:rPr lang="en-US" dirty="0"/>
              <a:t> = 2; 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– 1 ≠ </a:t>
            </a:r>
            <a:r>
              <a:rPr lang="en-US" dirty="0"/>
              <a:t>0; </a:t>
            </a:r>
            <a:r>
              <a:rPr lang="en-US" i="1" dirty="0"/>
              <a:t>k</a:t>
            </a:r>
            <a:r>
              <a:rPr lang="en-US" dirty="0"/>
              <a:t>++ ) do begin 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k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b="1" dirty="0" err="1" smtClean="0"/>
              <a:t>apriori_gen</a:t>
            </a:r>
            <a:r>
              <a:rPr lang="en-US" dirty="0" smtClean="0"/>
              <a:t>(</a:t>
            </a:r>
            <a:r>
              <a:rPr lang="en-US" i="1" dirty="0" smtClean="0"/>
              <a:t>L</a:t>
            </a:r>
            <a:r>
              <a:rPr lang="en-US" i="1" baseline="-25000" dirty="0" smtClean="0"/>
              <a:t>k-1</a:t>
            </a:r>
            <a:r>
              <a:rPr lang="en-US" dirty="0" smtClean="0"/>
              <a:t>)</a:t>
            </a:r>
            <a:r>
              <a:rPr lang="en-US" dirty="0"/>
              <a:t>; 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1F497D"/>
                </a:solidFill>
              </a:rPr>
              <a:t>/* Generating new candidates */</a:t>
            </a:r>
            <a:r>
              <a:rPr lang="en-US" dirty="0" smtClean="0"/>
              <a:t>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for all transactions </a:t>
            </a:r>
            <a:r>
              <a:rPr lang="en-US" i="1" dirty="0" smtClean="0"/>
              <a:t>T </a:t>
            </a:r>
            <a:r>
              <a:rPr lang="en-US" dirty="0" smtClean="0"/>
              <a:t>in </a:t>
            </a:r>
            <a:r>
              <a:rPr lang="en-US" i="1" dirty="0" smtClean="0"/>
              <a:t>D </a:t>
            </a:r>
            <a:r>
              <a:rPr lang="en-US" dirty="0" smtClean="0"/>
              <a:t>do </a:t>
            </a:r>
            <a:r>
              <a:rPr lang="en-US" dirty="0"/>
              <a:t>begin </a:t>
            </a:r>
          </a:p>
          <a:p>
            <a:pPr marL="0" indent="0">
              <a:buNone/>
            </a:pPr>
            <a:r>
              <a:rPr lang="en-US" i="1" dirty="0" smtClean="0"/>
              <a:t>		C</a:t>
            </a:r>
            <a:r>
              <a:rPr lang="en-US" i="1" baseline="-25000" dirty="0" smtClean="0"/>
              <a:t>T</a:t>
            </a:r>
            <a:r>
              <a:rPr lang="en-US" i="1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subset</a:t>
            </a:r>
            <a:r>
              <a:rPr lang="en-US" dirty="0" smtClean="0"/>
              <a:t>(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k</a:t>
            </a:r>
            <a:r>
              <a:rPr lang="en-US" dirty="0" err="1" smtClean="0"/>
              <a:t>,</a:t>
            </a:r>
            <a:r>
              <a:rPr lang="en-US" i="1" dirty="0" err="1" smtClean="0"/>
              <a:t>T</a:t>
            </a:r>
            <a:r>
              <a:rPr lang="en-US" i="1" dirty="0" smtClean="0"/>
              <a:t>) 	</a:t>
            </a:r>
            <a:r>
              <a:rPr lang="en-US" dirty="0" smtClean="0">
                <a:solidFill>
                  <a:srgbClr val="1F497D"/>
                </a:solidFill>
              </a:rPr>
              <a:t>/</a:t>
            </a:r>
            <a:r>
              <a:rPr lang="en-US" dirty="0">
                <a:solidFill>
                  <a:srgbClr val="1F497D"/>
                </a:solidFill>
              </a:rPr>
              <a:t>* </a:t>
            </a:r>
            <a:r>
              <a:rPr lang="en-US" dirty="0" smtClean="0">
                <a:solidFill>
                  <a:srgbClr val="1F497D"/>
                </a:solidFill>
              </a:rPr>
              <a:t>Keeping only the valid candidates *</a:t>
            </a:r>
            <a:r>
              <a:rPr lang="en-US" dirty="0">
                <a:solidFill>
                  <a:srgbClr val="1F497D"/>
                </a:solidFill>
              </a:rPr>
              <a:t>/</a:t>
            </a:r>
            <a:endParaRPr lang="en-US" dirty="0" smtClean="0">
              <a:solidFill>
                <a:srgbClr val="1F497D"/>
              </a:solidFill>
            </a:endParaRPr>
          </a:p>
          <a:p>
            <a:pPr marL="0" indent="0">
              <a:buNone/>
            </a:pPr>
            <a:r>
              <a:rPr lang="en-US" dirty="0" smtClean="0"/>
              <a:t>		for all candidates </a:t>
            </a:r>
            <a:r>
              <a:rPr lang="en-US" i="1" dirty="0" smtClean="0"/>
              <a:t>c </a:t>
            </a:r>
            <a:r>
              <a:rPr lang="en-US" dirty="0" smtClean="0"/>
              <a:t>in </a:t>
            </a:r>
            <a:r>
              <a:rPr lang="en-US" i="1" dirty="0" smtClean="0"/>
              <a:t>C</a:t>
            </a:r>
            <a:r>
              <a:rPr lang="en-US" i="1" baseline="-25000" dirty="0" smtClean="0"/>
              <a:t>T  </a:t>
            </a:r>
            <a:r>
              <a:rPr lang="en-US" dirty="0" smtClean="0"/>
              <a:t>do </a:t>
            </a:r>
          </a:p>
          <a:p>
            <a:pPr marL="0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c.count</a:t>
            </a:r>
            <a:r>
              <a:rPr lang="en-US" dirty="0"/>
              <a:t>++;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end 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{</a:t>
            </a:r>
            <a:r>
              <a:rPr lang="en-US" i="1" dirty="0" smtClean="0"/>
              <a:t>c </a:t>
            </a:r>
            <a:r>
              <a:rPr lang="en-US" dirty="0" smtClean="0"/>
              <a:t>in 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k</a:t>
            </a:r>
            <a:r>
              <a:rPr lang="en-US" i="1" baseline="-25000" dirty="0" smtClean="0"/>
              <a:t> </a:t>
            </a:r>
            <a:r>
              <a:rPr lang="en-US" dirty="0" smtClean="0"/>
              <a:t>| </a:t>
            </a:r>
            <a:r>
              <a:rPr lang="en-US" i="1" dirty="0" err="1" smtClean="0"/>
              <a:t>c.count</a:t>
            </a:r>
            <a:r>
              <a:rPr lang="en-US" i="1" dirty="0" smtClean="0"/>
              <a:t> ≥ </a:t>
            </a:r>
            <a:r>
              <a:rPr lang="en-US" i="1" dirty="0" err="1" smtClean="0"/>
              <a:t>minsup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end</a:t>
            </a:r>
          </a:p>
          <a:p>
            <a:pPr marL="0" indent="0">
              <a:buNone/>
            </a:pPr>
            <a:r>
              <a:rPr lang="en-US" dirty="0" smtClean="0"/>
              <a:t>Output = Union of all 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k</a:t>
            </a:r>
            <a:r>
              <a:rPr lang="en-US" i="1" baseline="-25000" dirty="0"/>
              <a:t> </a:t>
            </a:r>
            <a:r>
              <a:rPr lang="en-US" dirty="0" smtClean="0"/>
              <a:t>for </a:t>
            </a:r>
            <a:r>
              <a:rPr lang="en-US" i="1" dirty="0" smtClean="0"/>
              <a:t>k = 1, 2, … , 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6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Generating candidate </a:t>
            </a:r>
            <a:r>
              <a:rPr lang="en-US" dirty="0" err="1" smtClean="0"/>
              <a:t>itemsets</a:t>
            </a:r>
            <a:r>
              <a:rPr lang="en-US" dirty="0" smtClean="0"/>
              <a:t> </a:t>
            </a:r>
            <a:r>
              <a:rPr lang="en-US" i="1" dirty="0" err="1"/>
              <a:t>L</a:t>
            </a:r>
            <a:r>
              <a:rPr lang="en-US" i="1" baseline="-25000" dirty="0" err="1"/>
              <a:t>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30881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join of </a:t>
            </a:r>
            <a:r>
              <a:rPr lang="en-US" i="1" dirty="0" smtClean="0"/>
              <a:t>L</a:t>
            </a:r>
            <a:r>
              <a:rPr lang="en-US" i="1" baseline="-25000" dirty="0" smtClean="0"/>
              <a:t>k-1 </a:t>
            </a:r>
            <a:r>
              <a:rPr lang="en-US" dirty="0" smtClean="0"/>
              <a:t>with itself</a:t>
            </a:r>
            <a:endParaRPr lang="en-US" dirty="0"/>
          </a:p>
          <a:p>
            <a:pPr marL="400050" lvl="1" indent="0">
              <a:buNone/>
            </a:pPr>
            <a:r>
              <a:rPr lang="en-US" i="1" dirty="0" smtClean="0"/>
              <a:t>insert into </a:t>
            </a:r>
            <a:r>
              <a:rPr lang="en-US" i="1" dirty="0" err="1"/>
              <a:t>C</a:t>
            </a:r>
            <a:r>
              <a:rPr lang="en-US" i="1" baseline="-25000" dirty="0" err="1" smtClean="0"/>
              <a:t>k</a:t>
            </a:r>
            <a:endParaRPr lang="en-US" i="1" baseline="-25000" dirty="0" smtClean="0"/>
          </a:p>
          <a:p>
            <a:pPr marL="400050" lvl="1" indent="0">
              <a:buNone/>
            </a:pPr>
            <a:r>
              <a:rPr lang="en-US" i="1" dirty="0" smtClean="0"/>
              <a:t>select p.item</a:t>
            </a:r>
            <a:r>
              <a:rPr lang="en-US" i="1" baseline="-25000" dirty="0" smtClean="0"/>
              <a:t>1</a:t>
            </a:r>
            <a:r>
              <a:rPr lang="en-US" i="1" dirty="0" smtClean="0"/>
              <a:t>, p.item</a:t>
            </a:r>
            <a:r>
              <a:rPr lang="en-US" i="1" baseline="-25000" dirty="0"/>
              <a:t>2</a:t>
            </a:r>
            <a:r>
              <a:rPr lang="en-US" i="1" dirty="0" smtClean="0"/>
              <a:t>, … , p.item</a:t>
            </a:r>
            <a:r>
              <a:rPr lang="en-US" i="1" baseline="-25000" dirty="0" smtClean="0"/>
              <a:t>k-1</a:t>
            </a:r>
            <a:r>
              <a:rPr lang="en-US" i="1" dirty="0" smtClean="0"/>
              <a:t>, q.item</a:t>
            </a:r>
            <a:r>
              <a:rPr lang="en-US" i="1" baseline="-25000" dirty="0" smtClean="0"/>
              <a:t>k-1</a:t>
            </a:r>
          </a:p>
          <a:p>
            <a:pPr marL="400050" lvl="1" indent="0">
              <a:buNone/>
            </a:pPr>
            <a:r>
              <a:rPr lang="en-US" i="1" dirty="0" smtClean="0"/>
              <a:t>from L</a:t>
            </a:r>
            <a:r>
              <a:rPr lang="en-US" i="1" baseline="-25000" dirty="0" smtClean="0"/>
              <a:t>k-1 </a:t>
            </a:r>
            <a:r>
              <a:rPr lang="en-US" i="1" dirty="0" smtClean="0"/>
              <a:t>p, L</a:t>
            </a:r>
            <a:r>
              <a:rPr lang="en-US" i="1" baseline="-25000" dirty="0" smtClean="0"/>
              <a:t>k-1</a:t>
            </a:r>
            <a:r>
              <a:rPr lang="en-US" i="1" dirty="0" smtClean="0"/>
              <a:t> q</a:t>
            </a:r>
          </a:p>
          <a:p>
            <a:pPr marL="400050" lvl="1" indent="0">
              <a:buNone/>
            </a:pPr>
            <a:r>
              <a:rPr lang="en-US" i="1" dirty="0" smtClean="0"/>
              <a:t>where p.item</a:t>
            </a:r>
            <a:r>
              <a:rPr lang="en-US" i="1" baseline="-25000" dirty="0" smtClean="0"/>
              <a:t>1</a:t>
            </a:r>
            <a:r>
              <a:rPr lang="en-US" i="1" dirty="0"/>
              <a:t> </a:t>
            </a:r>
            <a:r>
              <a:rPr lang="en-US" i="1" dirty="0" smtClean="0"/>
              <a:t>= q.item</a:t>
            </a:r>
            <a:r>
              <a:rPr lang="en-US" i="1" baseline="-25000" dirty="0"/>
              <a:t>1</a:t>
            </a:r>
            <a:r>
              <a:rPr lang="en-US" i="1" dirty="0" smtClean="0"/>
              <a:t>, </a:t>
            </a:r>
            <a:r>
              <a:rPr lang="en-US" i="1" dirty="0"/>
              <a:t>… , p.item</a:t>
            </a:r>
            <a:r>
              <a:rPr lang="en-US" i="1" baseline="-25000" dirty="0"/>
              <a:t>k</a:t>
            </a:r>
            <a:r>
              <a:rPr lang="en-US" i="1" baseline="-25000" dirty="0" smtClean="0"/>
              <a:t>-</a:t>
            </a:r>
            <a:r>
              <a:rPr lang="en-US" i="1" baseline="-25000" dirty="0"/>
              <a:t>2</a:t>
            </a:r>
            <a:r>
              <a:rPr lang="en-US" i="1" dirty="0" smtClean="0"/>
              <a:t> = </a:t>
            </a:r>
            <a:r>
              <a:rPr lang="en-US" i="1" dirty="0"/>
              <a:t>q.item</a:t>
            </a:r>
            <a:r>
              <a:rPr lang="en-US" i="1" baseline="-25000" dirty="0"/>
              <a:t>k</a:t>
            </a:r>
            <a:r>
              <a:rPr lang="en-US" i="1" baseline="-25000" dirty="0" smtClean="0"/>
              <a:t>-</a:t>
            </a:r>
            <a:r>
              <a:rPr lang="en-US" i="1" baseline="-25000" dirty="0"/>
              <a:t>2</a:t>
            </a:r>
            <a:r>
              <a:rPr lang="en-US" i="1" dirty="0" smtClean="0"/>
              <a:t>, </a:t>
            </a:r>
            <a:r>
              <a:rPr lang="en-US" i="1" dirty="0"/>
              <a:t>	</a:t>
            </a:r>
            <a:r>
              <a:rPr lang="en-US" i="1" dirty="0" smtClean="0"/>
              <a:t>					p.item</a:t>
            </a:r>
            <a:r>
              <a:rPr lang="en-US" i="1" baseline="-25000" dirty="0" smtClean="0"/>
              <a:t>k-1</a:t>
            </a:r>
            <a:r>
              <a:rPr lang="en-US" i="1" dirty="0" smtClean="0"/>
              <a:t> &lt; q.item</a:t>
            </a:r>
            <a:r>
              <a:rPr lang="en-US" i="1" baseline="-25000" dirty="0" smtClean="0"/>
              <a:t>k-1</a:t>
            </a:r>
            <a:r>
              <a:rPr lang="en-US" i="1" dirty="0" smtClean="0"/>
              <a:t> </a:t>
            </a:r>
            <a:endParaRPr lang="en-US" i="1" baseline="-25000" dirty="0"/>
          </a:p>
          <a:p>
            <a:r>
              <a:rPr lang="en-US" dirty="0" smtClean="0"/>
              <a:t>What does it 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505798"/>
              </p:ext>
            </p:extLst>
          </p:nvPr>
        </p:nvGraphicFramePr>
        <p:xfrm>
          <a:off x="907143" y="4190998"/>
          <a:ext cx="3701144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50572"/>
                <a:gridCol w="1850572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lang="en-US" i="1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lang="en-US" i="1" baseline="-250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 2, 3}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 2, 3}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 2, 4}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 2, 4}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3, 4}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3, 4}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 3, 5}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{1, 3, 5}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{2, 3, 4}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{2, 3, 4}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86476" y="4305905"/>
            <a:ext cx="36043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C</a:t>
            </a:r>
            <a:r>
              <a:rPr lang="en-US" sz="2000" baseline="-25000" dirty="0" smtClean="0">
                <a:latin typeface="Times New Roman"/>
                <a:cs typeface="Times New Roman"/>
              </a:rPr>
              <a:t>4 </a:t>
            </a:r>
            <a:r>
              <a:rPr lang="en-US" sz="2000" dirty="0" smtClean="0">
                <a:latin typeface="Times New Roman"/>
                <a:cs typeface="Times New Roman"/>
              </a:rPr>
              <a:t>= { {1, 2, 3, 4}, {1, 3, 4, 5} }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US" sz="2000" dirty="0" smtClean="0">
              <a:latin typeface="Times New Roman"/>
              <a:cs typeface="Times New Roman"/>
            </a:endParaRPr>
          </a:p>
          <a:p>
            <a:r>
              <a:rPr lang="en-US" sz="2000" dirty="0" smtClean="0">
                <a:latin typeface="Times New Roman"/>
                <a:cs typeface="Times New Roman"/>
              </a:rPr>
              <a:t>A prune step: </a:t>
            </a:r>
          </a:p>
          <a:p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dirty="0" smtClean="0">
                <a:latin typeface="Times New Roman"/>
                <a:cs typeface="Times New Roman"/>
              </a:rPr>
              <a:t>{1, 3, 4, 5} will be pruned because {1, 4, 5} </a:t>
            </a:r>
            <a:r>
              <a:rPr lang="en-US" sz="2000" dirty="0">
                <a:latin typeface="Times New Roman"/>
                <a:cs typeface="Times New Roman"/>
              </a:rPr>
              <a:t>∉ </a:t>
            </a:r>
            <a:r>
              <a:rPr lang="en-US" sz="2000" i="1" dirty="0" smtClean="0">
                <a:latin typeface="Times New Roman"/>
                <a:cs typeface="Times New Roman"/>
              </a:rPr>
              <a:t>L</a:t>
            </a:r>
            <a:r>
              <a:rPr lang="en-US" sz="2000" baseline="-25000" dirty="0" smtClean="0">
                <a:latin typeface="Times New Roman"/>
                <a:cs typeface="Times New Roman"/>
              </a:rPr>
              <a:t>3 </a:t>
            </a:r>
            <a:endParaRPr lang="en-US" sz="2000" dirty="0" smtClean="0">
              <a:latin typeface="Times New Roman"/>
              <a:cs typeface="Times New Roman"/>
            </a:endParaRPr>
          </a:p>
          <a:p>
            <a:endParaRPr lang="en-US" sz="2000" dirty="0">
              <a:latin typeface="Times New Roman"/>
              <a:cs typeface="Times New Roman"/>
            </a:endParaRPr>
          </a:p>
          <a:p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1954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Checking Support for candidates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approach:</a:t>
            </a:r>
          </a:p>
          <a:p>
            <a:pPr marL="400050" lvl="1" indent="0">
              <a:buNone/>
            </a:pPr>
            <a:r>
              <a:rPr lang="en-US" dirty="0"/>
              <a:t>f</a:t>
            </a:r>
            <a:r>
              <a:rPr lang="en-US" dirty="0" smtClean="0"/>
              <a:t>or each candidate </a:t>
            </a:r>
            <a:r>
              <a:rPr lang="en-US" dirty="0" err="1" smtClean="0"/>
              <a:t>itemset</a:t>
            </a:r>
            <a:r>
              <a:rPr lang="en-US" dirty="0" smtClean="0"/>
              <a:t> c</a:t>
            </a:r>
            <a:r>
              <a:rPr lang="en-US" dirty="0" smtClean="0">
                <a:latin typeface="Lucida Sans Unicode"/>
                <a:cs typeface="Lucida Sans Unicode"/>
              </a:rPr>
              <a:t> </a:t>
            </a:r>
            <a:r>
              <a:rPr lang="en-US" dirty="0">
                <a:solidFill>
                  <a:srgbClr val="1A1A1A"/>
                </a:solidFill>
                <a:latin typeface="Lucida Sans Unicode"/>
                <a:cs typeface="Lucida Sans Unicode"/>
              </a:rPr>
              <a:t>∈</a:t>
            </a:r>
            <a:r>
              <a:rPr lang="en-US" dirty="0" smtClean="0">
                <a:latin typeface="Lucida Sans Unicode"/>
                <a:cs typeface="Lucida Sans Unicode"/>
              </a:rPr>
              <a:t>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</a:t>
            </a:r>
            <a:endParaRPr lang="en-US" baseline="-25000" dirty="0"/>
          </a:p>
          <a:p>
            <a:pPr marL="457200" lvl="1" indent="0">
              <a:buNone/>
            </a:pPr>
            <a:r>
              <a:rPr lang="en-US" dirty="0" smtClean="0"/>
              <a:t>	for each transactions T </a:t>
            </a:r>
            <a:r>
              <a:rPr lang="en-US" dirty="0" smtClean="0">
                <a:solidFill>
                  <a:srgbClr val="1A1A1A"/>
                </a:solidFill>
                <a:latin typeface="LucidaSansUnicode"/>
              </a:rPr>
              <a:t>∈</a:t>
            </a:r>
            <a:r>
              <a:rPr lang="en-US" dirty="0" smtClean="0"/>
              <a:t> D do begin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check if c </a:t>
            </a:r>
            <a:r>
              <a:rPr lang="en-US" dirty="0">
                <a:solidFill>
                  <a:srgbClr val="1A1A1A"/>
                </a:solidFill>
              </a:rPr>
              <a:t>⊆</a:t>
            </a:r>
            <a:r>
              <a:rPr lang="en-US" dirty="0"/>
              <a:t> </a:t>
            </a:r>
            <a:r>
              <a:rPr lang="en-US" dirty="0" smtClean="0"/>
              <a:t>T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end</a:t>
            </a:r>
          </a:p>
          <a:p>
            <a:pPr marL="457200" lvl="1" indent="0">
              <a:buNone/>
            </a:pPr>
            <a:r>
              <a:rPr lang="en-US" dirty="0" smtClean="0"/>
              <a:t>end</a:t>
            </a:r>
          </a:p>
          <a:p>
            <a:pPr marL="514350" indent="-457200"/>
            <a:r>
              <a:rPr lang="en-US" dirty="0" smtClean="0"/>
              <a:t>Complexity?</a:t>
            </a:r>
          </a:p>
          <a:p>
            <a:pPr marL="457200" lvl="1" indent="0">
              <a:buNone/>
            </a:pPr>
            <a:r>
              <a:rPr lang="en-US" i="1" dirty="0"/>
              <a:t>	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0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a Hash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19176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 us have 12 candidate </a:t>
            </a:r>
            <a:r>
              <a:rPr lang="en-US" dirty="0" err="1" smtClean="0"/>
              <a:t>itemsets</a:t>
            </a:r>
            <a:r>
              <a:rPr lang="en-US" dirty="0" smtClean="0"/>
              <a:t> of size 3</a:t>
            </a:r>
          </a:p>
          <a:p>
            <a:pPr marL="57150" indent="0">
              <a:buNone/>
            </a:pPr>
            <a:r>
              <a:rPr lang="en-US" dirty="0" smtClean="0"/>
              <a:t>{1 2 5}, {1 2 7}, {1 3 9}, {2 4 5}, {2 8 9}, {3 5 7}, </a:t>
            </a:r>
          </a:p>
          <a:p>
            <a:pPr marL="57150" indent="0">
              <a:buNone/>
            </a:pPr>
            <a:r>
              <a:rPr lang="en-US" dirty="0" smtClean="0"/>
              <a:t>{4 </a:t>
            </a:r>
            <a:r>
              <a:rPr lang="en-US" dirty="0"/>
              <a:t>5</a:t>
            </a:r>
            <a:r>
              <a:rPr lang="en-US" dirty="0" smtClean="0"/>
              <a:t> 9}, {4 </a:t>
            </a:r>
            <a:r>
              <a:rPr lang="en-US" dirty="0"/>
              <a:t>7</a:t>
            </a:r>
            <a:r>
              <a:rPr lang="en-US" dirty="0" smtClean="0"/>
              <a:t> 8}, {5 6 7}, {5 </a:t>
            </a:r>
            <a:r>
              <a:rPr lang="en-US" dirty="0"/>
              <a:t>7</a:t>
            </a:r>
            <a:r>
              <a:rPr lang="en-US" dirty="0" smtClean="0"/>
              <a:t> 9}, {6 </a:t>
            </a:r>
            <a:r>
              <a:rPr lang="en-US" dirty="0"/>
              <a:t>7</a:t>
            </a:r>
            <a:r>
              <a:rPr lang="en-US" dirty="0" smtClean="0"/>
              <a:t> 8}, {6 </a:t>
            </a:r>
            <a:r>
              <a:rPr lang="en-US" dirty="0"/>
              <a:t>7</a:t>
            </a:r>
            <a:r>
              <a:rPr lang="en-US" dirty="0" smtClean="0"/>
              <a:t> </a:t>
            </a:r>
            <a:r>
              <a:rPr lang="en-US" dirty="0"/>
              <a:t>9</a:t>
            </a:r>
            <a:r>
              <a:rPr lang="en-US" dirty="0" smtClean="0"/>
              <a:t>}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13176" y="3128890"/>
            <a:ext cx="2276803" cy="7434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Hash function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7" name="Straight Connector 6"/>
          <p:cNvCxnSpPr>
            <a:stCxn id="5" idx="2"/>
          </p:cNvCxnSpPr>
          <p:nvPr/>
        </p:nvCxnSpPr>
        <p:spPr>
          <a:xfrm>
            <a:off x="4251578" y="3872388"/>
            <a:ext cx="1138401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4251578" y="3872388"/>
            <a:ext cx="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2"/>
          </p:cNvCxnSpPr>
          <p:nvPr/>
        </p:nvCxnSpPr>
        <p:spPr>
          <a:xfrm flipH="1">
            <a:off x="3113176" y="3872388"/>
            <a:ext cx="1138402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85223" y="4290606"/>
            <a:ext cx="119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1, 4, 7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5272" y="5375391"/>
            <a:ext cx="119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2, 5, 8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360589" y="4325123"/>
            <a:ext cx="119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3, 6, 9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369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Hash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5149622" cy="821597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en-US" sz="1800" dirty="0"/>
              <a:t>{1 2 5}, {1 2 7}, {1 3 9}, {2 4 5}, </a:t>
            </a:r>
            <a:r>
              <a:rPr lang="en-US" sz="1800" dirty="0" smtClean="0"/>
              <a:t>{</a:t>
            </a:r>
            <a:r>
              <a:rPr lang="en-US" sz="1800" dirty="0"/>
              <a:t>2 8 9}, {3 5 7}, </a:t>
            </a:r>
            <a:r>
              <a:rPr lang="en-US" sz="1800" dirty="0" smtClean="0"/>
              <a:t>{</a:t>
            </a:r>
            <a:r>
              <a:rPr lang="en-US" sz="1800" dirty="0"/>
              <a:t>4 5 9}, {4 7 8}, </a:t>
            </a:r>
            <a:r>
              <a:rPr lang="en-US" sz="1800" dirty="0" smtClean="0"/>
              <a:t>{</a:t>
            </a:r>
            <a:r>
              <a:rPr lang="en-US" sz="1800" dirty="0"/>
              <a:t>5 6 7}, {5 7 9}, {6 7 8}, {6 7 9</a:t>
            </a: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085239" y="1102852"/>
            <a:ext cx="2482376" cy="1388904"/>
            <a:chOff x="2385223" y="3128890"/>
            <a:chExt cx="4576442" cy="2970600"/>
          </a:xfrm>
        </p:grpSpPr>
        <p:sp>
          <p:nvSpPr>
            <p:cNvPr id="5" name="Rectangle 4"/>
            <p:cNvSpPr/>
            <p:nvPr/>
          </p:nvSpPr>
          <p:spPr>
            <a:xfrm>
              <a:off x="3113176" y="3128890"/>
              <a:ext cx="2276803" cy="74349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latin typeface="Times New Roman"/>
                  <a:cs typeface="Times New Roman"/>
                </a:rPr>
                <a:t>Hash Function</a:t>
              </a:r>
              <a:endParaRPr lang="en-US" sz="1400" dirty="0">
                <a:latin typeface="Times New Roman"/>
                <a:cs typeface="Times New Roman"/>
              </a:endParaRPr>
            </a:p>
          </p:txBody>
        </p:sp>
        <p:cxnSp>
          <p:nvCxnSpPr>
            <p:cNvPr id="6" name="Straight Connector 5"/>
            <p:cNvCxnSpPr>
              <a:stCxn id="5" idx="2"/>
            </p:cNvCxnSpPr>
            <p:nvPr/>
          </p:nvCxnSpPr>
          <p:spPr>
            <a:xfrm>
              <a:off x="4251578" y="3872388"/>
              <a:ext cx="1138401" cy="914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5" idx="2"/>
            </p:cNvCxnSpPr>
            <p:nvPr/>
          </p:nvCxnSpPr>
          <p:spPr>
            <a:xfrm>
              <a:off x="4251578" y="3872388"/>
              <a:ext cx="0" cy="1371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5" idx="2"/>
            </p:cNvCxnSpPr>
            <p:nvPr/>
          </p:nvCxnSpPr>
          <p:spPr>
            <a:xfrm flipH="1">
              <a:off x="3113176" y="3872388"/>
              <a:ext cx="1138402" cy="914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385223" y="4290606"/>
              <a:ext cx="1454891" cy="724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1, 4, 7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55272" y="5375388"/>
              <a:ext cx="1705318" cy="724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2, 5, 8</a:t>
              </a:r>
              <a:endParaRPr lang="en-US" sz="1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60590" y="4325124"/>
              <a:ext cx="1601075" cy="724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3, 6, 9</a:t>
              </a:r>
              <a:endParaRPr lang="en-US" sz="1600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810161" y="1924447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Root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01245" y="2775032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1,4,7+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161" y="2775032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2,5,8+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01072" y="2775032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3,6,9+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>
            <a:stCxn id="13" idx="2"/>
            <a:endCxn id="14" idx="0"/>
          </p:cNvCxnSpPr>
          <p:nvPr/>
        </p:nvCxnSpPr>
        <p:spPr>
          <a:xfrm flipH="1">
            <a:off x="2274318" y="2404623"/>
            <a:ext cx="2108916" cy="3704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  <a:endCxn id="15" idx="0"/>
          </p:cNvCxnSpPr>
          <p:nvPr/>
        </p:nvCxnSpPr>
        <p:spPr>
          <a:xfrm>
            <a:off x="4383234" y="2404623"/>
            <a:ext cx="0" cy="3704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60960" y="5455213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2 5}</a:t>
            </a:r>
            <a:endParaRPr lang="en-US" sz="2000" dirty="0"/>
          </a:p>
        </p:txBody>
      </p:sp>
      <p:cxnSp>
        <p:nvCxnSpPr>
          <p:cNvPr id="41" name="Straight Connector 40"/>
          <p:cNvCxnSpPr>
            <a:stCxn id="13" idx="2"/>
            <a:endCxn id="16" idx="0"/>
          </p:cNvCxnSpPr>
          <p:nvPr/>
        </p:nvCxnSpPr>
        <p:spPr>
          <a:xfrm>
            <a:off x="4383234" y="2404623"/>
            <a:ext cx="2390911" cy="3704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77" idx="0"/>
            <a:endCxn id="14" idx="2"/>
          </p:cNvCxnSpPr>
          <p:nvPr/>
        </p:nvCxnSpPr>
        <p:spPr>
          <a:xfrm flipV="1">
            <a:off x="820888" y="3255208"/>
            <a:ext cx="1453430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6" idx="0"/>
            <a:endCxn id="14" idx="2"/>
          </p:cNvCxnSpPr>
          <p:nvPr/>
        </p:nvCxnSpPr>
        <p:spPr>
          <a:xfrm flipV="1">
            <a:off x="1717976" y="3255208"/>
            <a:ext cx="556342" cy="6687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78" idx="0"/>
            <a:endCxn id="14" idx="2"/>
          </p:cNvCxnSpPr>
          <p:nvPr/>
        </p:nvCxnSpPr>
        <p:spPr>
          <a:xfrm flipH="1" flipV="1">
            <a:off x="2274318" y="3255208"/>
            <a:ext cx="311011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90" idx="0"/>
            <a:endCxn id="15" idx="2"/>
          </p:cNvCxnSpPr>
          <p:nvPr/>
        </p:nvCxnSpPr>
        <p:spPr>
          <a:xfrm flipV="1">
            <a:off x="3648775" y="3255208"/>
            <a:ext cx="734459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91" idx="0"/>
            <a:endCxn id="15" idx="2"/>
          </p:cNvCxnSpPr>
          <p:nvPr/>
        </p:nvCxnSpPr>
        <p:spPr>
          <a:xfrm flipV="1">
            <a:off x="4383234" y="3255208"/>
            <a:ext cx="0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2" idx="0"/>
            <a:endCxn id="15" idx="2"/>
          </p:cNvCxnSpPr>
          <p:nvPr/>
        </p:nvCxnSpPr>
        <p:spPr>
          <a:xfrm flipH="1" flipV="1">
            <a:off x="4383234" y="3255208"/>
            <a:ext cx="851217" cy="8248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96" idx="0"/>
            <a:endCxn id="16" idx="2"/>
          </p:cNvCxnSpPr>
          <p:nvPr/>
        </p:nvCxnSpPr>
        <p:spPr>
          <a:xfrm flipV="1">
            <a:off x="6684203" y="3255208"/>
            <a:ext cx="89942" cy="6179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99" idx="0"/>
            <a:endCxn id="16" idx="2"/>
          </p:cNvCxnSpPr>
          <p:nvPr/>
        </p:nvCxnSpPr>
        <p:spPr>
          <a:xfrm flipH="1" flipV="1">
            <a:off x="6774145" y="3255208"/>
            <a:ext cx="808287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54885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2 7}</a:t>
            </a:r>
            <a:endParaRPr lang="en-US" sz="2000" dirty="0"/>
          </a:p>
        </p:txBody>
      </p:sp>
      <p:cxnSp>
        <p:nvCxnSpPr>
          <p:cNvPr id="73" name="Straight Connector 72"/>
          <p:cNvCxnSpPr>
            <a:stCxn id="72" idx="0"/>
            <a:endCxn id="76" idx="2"/>
          </p:cNvCxnSpPr>
          <p:nvPr/>
        </p:nvCxnSpPr>
        <p:spPr>
          <a:xfrm flipV="1">
            <a:off x="584690" y="4199888"/>
            <a:ext cx="1133286" cy="1268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1556590" y="3923943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59502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2423943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Connector 82"/>
          <p:cNvCxnSpPr>
            <a:stCxn id="33" idx="0"/>
            <a:endCxn id="76" idx="2"/>
          </p:cNvCxnSpPr>
          <p:nvPr/>
        </p:nvCxnSpPr>
        <p:spPr>
          <a:xfrm flipV="1">
            <a:off x="1490765" y="4199888"/>
            <a:ext cx="227211" cy="12553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155524" y="5455213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3 </a:t>
            </a:r>
            <a:r>
              <a:rPr lang="en-US" sz="2000" dirty="0"/>
              <a:t>9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87" name="Straight Connector 86"/>
          <p:cNvCxnSpPr>
            <a:stCxn id="86" idx="0"/>
            <a:endCxn id="78" idx="2"/>
          </p:cNvCxnSpPr>
          <p:nvPr/>
        </p:nvCxnSpPr>
        <p:spPr>
          <a:xfrm flipV="1">
            <a:off x="2585329" y="4182180"/>
            <a:ext cx="0" cy="1273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3487389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221848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073065" y="4080027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522817" y="38731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421046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2950552" y="5455213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{2 4 5}</a:t>
            </a:r>
            <a:endParaRPr lang="en-US" sz="2000" dirty="0"/>
          </a:p>
        </p:txBody>
      </p:sp>
      <p:cxnSp>
        <p:nvCxnSpPr>
          <p:cNvPr id="122" name="Straight Connector 121"/>
          <p:cNvCxnSpPr>
            <a:stCxn id="121" idx="0"/>
            <a:endCxn id="90" idx="2"/>
          </p:cNvCxnSpPr>
          <p:nvPr/>
        </p:nvCxnSpPr>
        <p:spPr>
          <a:xfrm flipV="1">
            <a:off x="3380357" y="4182180"/>
            <a:ext cx="268418" cy="1273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3953429" y="5440509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{2 8 </a:t>
            </a:r>
            <a:r>
              <a:rPr lang="en-US" sz="2000" dirty="0"/>
              <a:t>9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7916248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{3 5 7}</a:t>
            </a:r>
            <a:endParaRPr lang="en-US" sz="2000" dirty="0"/>
          </a:p>
        </p:txBody>
      </p:sp>
      <p:cxnSp>
        <p:nvCxnSpPr>
          <p:cNvPr id="127" name="Straight Connector 126"/>
          <p:cNvCxnSpPr>
            <a:stCxn id="125" idx="0"/>
            <a:endCxn id="91" idx="2"/>
          </p:cNvCxnSpPr>
          <p:nvPr/>
        </p:nvCxnSpPr>
        <p:spPr>
          <a:xfrm flipV="1">
            <a:off x="4383234" y="4182180"/>
            <a:ext cx="0" cy="12583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6" idx="0"/>
            <a:endCxn id="99" idx="2"/>
          </p:cNvCxnSpPr>
          <p:nvPr/>
        </p:nvCxnSpPr>
        <p:spPr>
          <a:xfrm flipH="1" flipV="1">
            <a:off x="7582432" y="4182180"/>
            <a:ext cx="763621" cy="12864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1701245" y="5956240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{4 5 9}</a:t>
            </a:r>
            <a:endParaRPr lang="en-US" sz="2000" dirty="0"/>
          </a:p>
        </p:txBody>
      </p:sp>
      <p:cxnSp>
        <p:nvCxnSpPr>
          <p:cNvPr id="135" name="Straight Connector 134"/>
          <p:cNvCxnSpPr>
            <a:stCxn id="134" idx="0"/>
            <a:endCxn id="76" idx="2"/>
          </p:cNvCxnSpPr>
          <p:nvPr/>
        </p:nvCxnSpPr>
        <p:spPr>
          <a:xfrm flipH="1" flipV="1">
            <a:off x="1717976" y="4199888"/>
            <a:ext cx="413074" cy="1756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27395" y="4637132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{4 7 </a:t>
            </a:r>
            <a:r>
              <a:rPr lang="en-US" sz="2000" dirty="0"/>
              <a:t>8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140" name="Straight Connector 139"/>
          <p:cNvCxnSpPr>
            <a:stCxn id="139" idx="0"/>
            <a:endCxn id="77" idx="2"/>
          </p:cNvCxnSpPr>
          <p:nvPr/>
        </p:nvCxnSpPr>
        <p:spPr>
          <a:xfrm flipV="1">
            <a:off x="457200" y="4182180"/>
            <a:ext cx="363688" cy="4549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4936945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{5 6 7}</a:t>
            </a:r>
            <a:endParaRPr lang="en-US" sz="2000" dirty="0"/>
          </a:p>
        </p:txBody>
      </p:sp>
      <p:cxnSp>
        <p:nvCxnSpPr>
          <p:cNvPr id="144" name="Straight Connector 143"/>
          <p:cNvCxnSpPr>
            <a:stCxn id="143" idx="0"/>
            <a:endCxn id="92" idx="2"/>
          </p:cNvCxnSpPr>
          <p:nvPr/>
        </p:nvCxnSpPr>
        <p:spPr>
          <a:xfrm flipH="1" flipV="1">
            <a:off x="5234451" y="4355972"/>
            <a:ext cx="132299" cy="1112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3474469" y="5956240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{5 7 9}</a:t>
            </a:r>
            <a:endParaRPr lang="en-US" sz="2000" dirty="0"/>
          </a:p>
        </p:txBody>
      </p:sp>
      <p:cxnSp>
        <p:nvCxnSpPr>
          <p:cNvPr id="148" name="Straight Connector 147"/>
          <p:cNvCxnSpPr>
            <a:stCxn id="147" idx="0"/>
            <a:endCxn id="90" idx="2"/>
          </p:cNvCxnSpPr>
          <p:nvPr/>
        </p:nvCxnSpPr>
        <p:spPr>
          <a:xfrm flipH="1" flipV="1">
            <a:off x="3648775" y="4182180"/>
            <a:ext cx="255499" cy="17740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5872531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{6 7 8}</a:t>
            </a:r>
            <a:endParaRPr lang="en-US" sz="2000" dirty="0"/>
          </a:p>
        </p:txBody>
      </p:sp>
      <p:cxnSp>
        <p:nvCxnSpPr>
          <p:cNvPr id="153" name="Straight Connector 152"/>
          <p:cNvCxnSpPr>
            <a:endCxn id="96" idx="2"/>
          </p:cNvCxnSpPr>
          <p:nvPr/>
        </p:nvCxnSpPr>
        <p:spPr>
          <a:xfrm flipV="1">
            <a:off x="6588224" y="4149080"/>
            <a:ext cx="95979" cy="12864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6874408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{6 7 9}</a:t>
            </a:r>
            <a:endParaRPr lang="en-US" sz="2000" dirty="0"/>
          </a:p>
        </p:txBody>
      </p:sp>
      <p:cxnSp>
        <p:nvCxnSpPr>
          <p:cNvPr id="158" name="Straight Connector 157"/>
          <p:cNvCxnSpPr>
            <a:stCxn id="156" idx="0"/>
            <a:endCxn id="96" idx="2"/>
          </p:cNvCxnSpPr>
          <p:nvPr/>
        </p:nvCxnSpPr>
        <p:spPr>
          <a:xfrm flipH="1" flipV="1">
            <a:off x="6684203" y="4149080"/>
            <a:ext cx="620010" cy="13195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460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33" grpId="0"/>
      <p:bldP spid="72" grpId="0"/>
      <p:bldP spid="76" grpId="0" animBg="1"/>
      <p:bldP spid="77" grpId="0" animBg="1"/>
      <p:bldP spid="78" grpId="0" animBg="1"/>
      <p:bldP spid="86" grpId="0"/>
      <p:bldP spid="90" grpId="0" animBg="1"/>
      <p:bldP spid="91" grpId="0" animBg="1"/>
      <p:bldP spid="92" grpId="0" animBg="1"/>
      <p:bldP spid="96" grpId="0" animBg="1"/>
      <p:bldP spid="99" grpId="0" animBg="1"/>
      <p:bldP spid="121" grpId="0"/>
      <p:bldP spid="125" grpId="0"/>
      <p:bldP spid="126" grpId="0"/>
      <p:bldP spid="134" grpId="0"/>
      <p:bldP spid="139" grpId="0"/>
      <p:bldP spid="143" grpId="0"/>
      <p:bldP spid="147" grpId="0"/>
      <p:bldP spid="152" grpId="0"/>
      <p:bldP spid="15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127"/>
            <a:ext cx="8229600" cy="649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Subsets of the transaction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34839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  <p:cxnSp>
        <p:nvCxnSpPr>
          <p:cNvPr id="24" name="Straight Connector 23"/>
          <p:cNvCxnSpPr>
            <a:stCxn id="64" idx="2"/>
            <a:endCxn id="71" idx="0"/>
          </p:cNvCxnSpPr>
          <p:nvPr/>
        </p:nvCxnSpPr>
        <p:spPr>
          <a:xfrm flipH="1">
            <a:off x="2031025" y="2326450"/>
            <a:ext cx="2215918" cy="8397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4" idx="2"/>
            <a:endCxn id="74" idx="0"/>
          </p:cNvCxnSpPr>
          <p:nvPr/>
        </p:nvCxnSpPr>
        <p:spPr>
          <a:xfrm>
            <a:off x="4246943" y="2326450"/>
            <a:ext cx="346997" cy="8397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20569" y="5244253"/>
            <a:ext cx="859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6 7}</a:t>
            </a:r>
          </a:p>
          <a:p>
            <a:pPr algn="ctr"/>
            <a:r>
              <a:rPr lang="en-US" sz="2000" dirty="0" smtClean="0"/>
              <a:t>{1 6 8}</a:t>
            </a:r>
            <a:endParaRPr lang="en-US" sz="2000" dirty="0"/>
          </a:p>
        </p:txBody>
      </p:sp>
      <p:cxnSp>
        <p:nvCxnSpPr>
          <p:cNvPr id="41" name="Straight Connector 40"/>
          <p:cNvCxnSpPr>
            <a:stCxn id="64" idx="2"/>
            <a:endCxn id="68" idx="0"/>
          </p:cNvCxnSpPr>
          <p:nvPr/>
        </p:nvCxnSpPr>
        <p:spPr>
          <a:xfrm>
            <a:off x="4246943" y="2326450"/>
            <a:ext cx="2701178" cy="8397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17" idx="0"/>
            <a:endCxn id="108" idx="2"/>
          </p:cNvCxnSpPr>
          <p:nvPr/>
        </p:nvCxnSpPr>
        <p:spPr>
          <a:xfrm flipV="1">
            <a:off x="4506946" y="4572065"/>
            <a:ext cx="0" cy="672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33" idx="0"/>
            <a:endCxn id="80" idx="2"/>
          </p:cNvCxnSpPr>
          <p:nvPr/>
        </p:nvCxnSpPr>
        <p:spPr>
          <a:xfrm flipH="1" flipV="1">
            <a:off x="2350373" y="4574119"/>
            <a:ext cx="1" cy="670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846057" y="5244253"/>
            <a:ext cx="8596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2 6}</a:t>
            </a:r>
          </a:p>
          <a:p>
            <a:pPr algn="ctr"/>
            <a:r>
              <a:rPr lang="en-US" sz="2000" dirty="0" smtClean="0"/>
              <a:t>{1 2 7}</a:t>
            </a:r>
          </a:p>
          <a:p>
            <a:pPr algn="ctr"/>
            <a:r>
              <a:rPr lang="en-US" sz="2000" dirty="0" smtClean="0"/>
              <a:t>{1 2 8}</a:t>
            </a:r>
          </a:p>
        </p:txBody>
      </p:sp>
      <p:cxnSp>
        <p:nvCxnSpPr>
          <p:cNvPr id="140" name="Straight Connector 139"/>
          <p:cNvCxnSpPr>
            <a:stCxn id="139" idx="0"/>
            <a:endCxn id="79" idx="2"/>
          </p:cNvCxnSpPr>
          <p:nvPr/>
        </p:nvCxnSpPr>
        <p:spPr>
          <a:xfrm flipV="1">
            <a:off x="1275862" y="4572065"/>
            <a:ext cx="0" cy="672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606432" y="1926340"/>
            <a:ext cx="1281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2 6 </a:t>
            </a:r>
            <a:r>
              <a:rPr lang="en-US" sz="2000" dirty="0"/>
              <a:t>7</a:t>
            </a:r>
            <a:r>
              <a:rPr lang="en-US" sz="2000" dirty="0" smtClean="0"/>
              <a:t> 8}</a:t>
            </a:r>
            <a:endParaRPr lang="en-US" sz="2000" dirty="0"/>
          </a:p>
        </p:txBody>
      </p:sp>
      <p:sp>
        <p:nvSpPr>
          <p:cNvPr id="68" name="TextBox 67"/>
          <p:cNvSpPr txBox="1"/>
          <p:nvPr/>
        </p:nvSpPr>
        <p:spPr>
          <a:xfrm>
            <a:off x="6307610" y="3166211"/>
            <a:ext cx="1281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rgbClr val="4F81BD"/>
                </a:solidFill>
              </a:rPr>
              <a:t>6</a:t>
            </a:r>
            <a:r>
              <a:rPr lang="en-US" sz="2000" dirty="0" smtClean="0"/>
              <a:t> </a:t>
            </a:r>
            <a:r>
              <a:rPr lang="en-US" sz="2000" dirty="0"/>
              <a:t>7</a:t>
            </a:r>
            <a:r>
              <a:rPr lang="en-US" sz="2000" dirty="0" smtClean="0"/>
              <a:t> 8}</a:t>
            </a:r>
            <a:endParaRPr lang="en-US" sz="2000" dirty="0"/>
          </a:p>
        </p:txBody>
      </p:sp>
      <p:sp>
        <p:nvSpPr>
          <p:cNvPr id="71" name="TextBox 70"/>
          <p:cNvSpPr txBox="1"/>
          <p:nvPr/>
        </p:nvSpPr>
        <p:spPr>
          <a:xfrm>
            <a:off x="1390514" y="3166211"/>
            <a:ext cx="1281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chemeClr val="accent1"/>
                </a:solidFill>
              </a:rPr>
              <a:t>1 </a:t>
            </a:r>
            <a:r>
              <a:rPr lang="en-US" sz="2000" dirty="0" smtClean="0"/>
              <a:t>2 6 7 8} </a:t>
            </a:r>
            <a:endParaRPr lang="en-US" sz="2000" dirty="0"/>
          </a:p>
        </p:txBody>
      </p:sp>
      <p:sp>
        <p:nvSpPr>
          <p:cNvPr id="74" name="TextBox 73"/>
          <p:cNvSpPr txBox="1"/>
          <p:nvPr/>
        </p:nvSpPr>
        <p:spPr>
          <a:xfrm>
            <a:off x="3953429" y="3166211"/>
            <a:ext cx="1281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rgbClr val="4F81BD"/>
                </a:solidFill>
              </a:rPr>
              <a:t>2</a:t>
            </a:r>
            <a:r>
              <a:rPr lang="en-US" sz="2000" dirty="0" smtClean="0"/>
              <a:t> 6 7 8}</a:t>
            </a:r>
            <a:endParaRPr lang="en-US" sz="2000" dirty="0"/>
          </a:p>
        </p:txBody>
      </p:sp>
      <p:sp>
        <p:nvSpPr>
          <p:cNvPr id="79" name="TextBox 78"/>
          <p:cNvSpPr txBox="1"/>
          <p:nvPr/>
        </p:nvSpPr>
        <p:spPr>
          <a:xfrm>
            <a:off x="631155" y="4171955"/>
            <a:ext cx="1289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chemeClr val="accent1"/>
                </a:solidFill>
              </a:rPr>
              <a:t>1 2</a:t>
            </a:r>
            <a:r>
              <a:rPr lang="en-US" sz="2000" dirty="0" smtClean="0"/>
              <a:t> 6 7 8}</a:t>
            </a:r>
            <a:endParaRPr lang="en-US" sz="2000" dirty="0"/>
          </a:p>
        </p:txBody>
      </p:sp>
      <p:sp>
        <p:nvSpPr>
          <p:cNvPr id="80" name="TextBox 79"/>
          <p:cNvSpPr txBox="1"/>
          <p:nvPr/>
        </p:nvSpPr>
        <p:spPr>
          <a:xfrm>
            <a:off x="1705666" y="4174009"/>
            <a:ext cx="1289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chemeClr val="accent1"/>
                </a:solidFill>
              </a:rPr>
              <a:t>1 </a:t>
            </a:r>
            <a:r>
              <a:rPr lang="en-US" sz="2000" b="1" dirty="0" smtClean="0">
                <a:solidFill>
                  <a:srgbClr val="4F81BD"/>
                </a:solidFill>
              </a:rPr>
              <a:t>6</a:t>
            </a:r>
            <a:r>
              <a:rPr lang="en-US" sz="2000" dirty="0" smtClean="0"/>
              <a:t> 7 8}</a:t>
            </a:r>
            <a:endParaRPr lang="en-US" sz="2000" dirty="0"/>
          </a:p>
        </p:txBody>
      </p:sp>
      <p:sp>
        <p:nvSpPr>
          <p:cNvPr id="81" name="TextBox 80"/>
          <p:cNvSpPr txBox="1"/>
          <p:nvPr/>
        </p:nvSpPr>
        <p:spPr>
          <a:xfrm>
            <a:off x="2780178" y="4174009"/>
            <a:ext cx="1281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>
                <a:solidFill>
                  <a:srgbClr val="4F81BD"/>
                </a:solidFill>
              </a:rPr>
              <a:t>1</a:t>
            </a:r>
            <a:r>
              <a:rPr lang="en-US" sz="2000" dirty="0" smtClean="0"/>
              <a:t> </a:t>
            </a:r>
            <a:r>
              <a:rPr lang="en-US" sz="2000" b="1" dirty="0">
                <a:solidFill>
                  <a:srgbClr val="4F81BD"/>
                </a:solidFill>
              </a:rPr>
              <a:t>7</a:t>
            </a:r>
            <a:r>
              <a:rPr lang="en-US" sz="2000" dirty="0" smtClean="0"/>
              <a:t> 8}</a:t>
            </a:r>
            <a:endParaRPr lang="en-US" sz="2000" dirty="0"/>
          </a:p>
        </p:txBody>
      </p:sp>
      <p:cxnSp>
        <p:nvCxnSpPr>
          <p:cNvPr id="84" name="Straight Connector 83"/>
          <p:cNvCxnSpPr>
            <a:stCxn id="79" idx="0"/>
            <a:endCxn id="71" idx="2"/>
          </p:cNvCxnSpPr>
          <p:nvPr/>
        </p:nvCxnSpPr>
        <p:spPr>
          <a:xfrm flipV="1">
            <a:off x="1275862" y="3566321"/>
            <a:ext cx="755163" cy="605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80" idx="0"/>
            <a:endCxn id="71" idx="2"/>
          </p:cNvCxnSpPr>
          <p:nvPr/>
        </p:nvCxnSpPr>
        <p:spPr>
          <a:xfrm flipH="1" flipV="1">
            <a:off x="2031025" y="3566321"/>
            <a:ext cx="319348" cy="6076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81" idx="0"/>
            <a:endCxn id="71" idx="2"/>
          </p:cNvCxnSpPr>
          <p:nvPr/>
        </p:nvCxnSpPr>
        <p:spPr>
          <a:xfrm flipH="1" flipV="1">
            <a:off x="2031025" y="3566321"/>
            <a:ext cx="1389664" cy="6076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3953429" y="4171955"/>
            <a:ext cx="1107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rgbClr val="4F81BD"/>
                </a:solidFill>
              </a:rPr>
              <a:t>2 6</a:t>
            </a:r>
            <a:r>
              <a:rPr lang="en-US" sz="2000" dirty="0" smtClean="0"/>
              <a:t> 7 8}</a:t>
            </a:r>
            <a:endParaRPr lang="en-US" sz="2000" dirty="0"/>
          </a:p>
        </p:txBody>
      </p:sp>
      <p:sp>
        <p:nvSpPr>
          <p:cNvPr id="109" name="TextBox 108"/>
          <p:cNvSpPr txBox="1"/>
          <p:nvPr/>
        </p:nvSpPr>
        <p:spPr>
          <a:xfrm>
            <a:off x="5619175" y="4174009"/>
            <a:ext cx="9340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rgbClr val="4F81BD"/>
                </a:solidFill>
              </a:rPr>
              <a:t>2 7</a:t>
            </a:r>
            <a:r>
              <a:rPr lang="en-US" sz="2000" dirty="0" smtClean="0"/>
              <a:t> 8}</a:t>
            </a:r>
            <a:endParaRPr lang="en-US" sz="2000" dirty="0"/>
          </a:p>
        </p:txBody>
      </p:sp>
      <p:cxnSp>
        <p:nvCxnSpPr>
          <p:cNvPr id="110" name="Straight Connector 109"/>
          <p:cNvCxnSpPr>
            <a:stCxn id="109" idx="0"/>
            <a:endCxn id="74" idx="2"/>
          </p:cNvCxnSpPr>
          <p:nvPr/>
        </p:nvCxnSpPr>
        <p:spPr>
          <a:xfrm flipH="1" flipV="1">
            <a:off x="4593940" y="3566321"/>
            <a:ext cx="1492248" cy="6076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8" idx="0"/>
            <a:endCxn id="74" idx="2"/>
          </p:cNvCxnSpPr>
          <p:nvPr/>
        </p:nvCxnSpPr>
        <p:spPr>
          <a:xfrm flipV="1">
            <a:off x="4506946" y="3566321"/>
            <a:ext cx="86994" cy="605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077141" y="5244253"/>
            <a:ext cx="859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{2 6 7}</a:t>
            </a:r>
          </a:p>
          <a:p>
            <a:pPr algn="ctr"/>
            <a:r>
              <a:rPr lang="en-US" sz="2000" dirty="0" smtClean="0"/>
              <a:t>{2 6 8}</a:t>
            </a:r>
            <a:endParaRPr lang="en-US" sz="2000" dirty="0"/>
          </a:p>
        </p:txBody>
      </p:sp>
      <p:sp>
        <p:nvSpPr>
          <p:cNvPr id="123" name="Content Placeholder 2"/>
          <p:cNvSpPr>
            <a:spLocks noGrp="1"/>
          </p:cNvSpPr>
          <p:nvPr>
            <p:ph idx="1"/>
          </p:nvPr>
        </p:nvSpPr>
        <p:spPr>
          <a:xfrm>
            <a:off x="457199" y="1102851"/>
            <a:ext cx="8229599" cy="543162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en-US" sz="2000" dirty="0" smtClean="0"/>
              <a:t>All subsets of size 3 for a transaction{1 2 6 7 8}, ordered by the item id</a:t>
            </a:r>
            <a:endParaRPr lang="en-US" sz="2000" dirty="0"/>
          </a:p>
        </p:txBody>
      </p:sp>
      <p:sp>
        <p:nvSpPr>
          <p:cNvPr id="95" name="Line Callout 3 (Accent Bar) 94"/>
          <p:cNvSpPr/>
          <p:nvPr/>
        </p:nvSpPr>
        <p:spPr>
          <a:xfrm>
            <a:off x="857742" y="1797538"/>
            <a:ext cx="1813794" cy="625231"/>
          </a:xfrm>
          <a:prstGeom prst="accent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92491"/>
              <a:gd name="adj6" fmla="val -16667"/>
              <a:gd name="adj7" fmla="val 247185"/>
              <a:gd name="adj8" fmla="val 31059"/>
            </a:avLst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Subsets starting with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4" name="Line Callout 3 (Accent Bar) 123"/>
          <p:cNvSpPr/>
          <p:nvPr/>
        </p:nvSpPr>
        <p:spPr>
          <a:xfrm>
            <a:off x="2214046" y="6022223"/>
            <a:ext cx="1813794" cy="625231"/>
          </a:xfrm>
          <a:prstGeom prst="accentCallout3">
            <a:avLst>
              <a:gd name="adj1" fmla="val 73437"/>
              <a:gd name="adj2" fmla="val -8333"/>
              <a:gd name="adj3" fmla="val 75000"/>
              <a:gd name="adj4" fmla="val -84532"/>
              <a:gd name="adj5" fmla="val -151258"/>
              <a:gd name="adj6" fmla="val -84532"/>
              <a:gd name="adj7" fmla="val -224690"/>
              <a:gd name="adj8" fmla="val -69660"/>
            </a:avLst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Subsets starting with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12</a:t>
            </a:r>
            <a:endParaRPr lang="en-US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28" name="Content Placeholder 2"/>
          <p:cNvSpPr txBox="1">
            <a:spLocks/>
          </p:cNvSpPr>
          <p:nvPr/>
        </p:nvSpPr>
        <p:spPr>
          <a:xfrm>
            <a:off x="5234450" y="5802923"/>
            <a:ext cx="3452349" cy="5319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Font typeface="Wingdings" charset="2"/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Hashing in the same style</a:t>
            </a:r>
            <a:endParaRPr lang="en-US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141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39" grpId="0"/>
      <p:bldP spid="64" grpId="0"/>
      <p:bldP spid="68" grpId="0"/>
      <p:bldP spid="71" grpId="0"/>
      <p:bldP spid="74" grpId="0"/>
      <p:bldP spid="79" grpId="0"/>
      <p:bldP spid="80" grpId="0"/>
      <p:bldP spid="81" grpId="0"/>
      <p:bldP spid="108" grpId="0"/>
      <p:bldP spid="109" grpId="0"/>
      <p:bldP spid="117" grpId="0"/>
      <p:bldP spid="123" grpId="0" build="p"/>
      <p:bldP spid="95" grpId="0" animBg="1"/>
      <p:bldP spid="124" grpId="0" animBg="1"/>
      <p:bldP spid="1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Subset Operation using Hash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5149622" cy="543162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en-US" sz="2000" dirty="0" smtClean="0"/>
              <a:t>Transaction: {1 2 5 6 8}, ordered by item id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085239" y="1102852"/>
            <a:ext cx="2482376" cy="1388904"/>
            <a:chOff x="2385223" y="3128890"/>
            <a:chExt cx="4576442" cy="2970600"/>
          </a:xfrm>
        </p:grpSpPr>
        <p:sp>
          <p:nvSpPr>
            <p:cNvPr id="5" name="Rectangle 4"/>
            <p:cNvSpPr/>
            <p:nvPr/>
          </p:nvSpPr>
          <p:spPr>
            <a:xfrm>
              <a:off x="3113176" y="3128890"/>
              <a:ext cx="2276803" cy="74349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latin typeface="Times New Roman"/>
                  <a:cs typeface="Times New Roman"/>
                </a:rPr>
                <a:t>Hash Function</a:t>
              </a:r>
              <a:endParaRPr lang="en-US" sz="1400" dirty="0">
                <a:latin typeface="Times New Roman"/>
                <a:cs typeface="Times New Roman"/>
              </a:endParaRPr>
            </a:p>
          </p:txBody>
        </p:sp>
        <p:cxnSp>
          <p:nvCxnSpPr>
            <p:cNvPr id="6" name="Straight Connector 5"/>
            <p:cNvCxnSpPr>
              <a:stCxn id="5" idx="2"/>
            </p:cNvCxnSpPr>
            <p:nvPr/>
          </p:nvCxnSpPr>
          <p:spPr>
            <a:xfrm>
              <a:off x="4251578" y="3872388"/>
              <a:ext cx="1138401" cy="914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5" idx="2"/>
            </p:cNvCxnSpPr>
            <p:nvPr/>
          </p:nvCxnSpPr>
          <p:spPr>
            <a:xfrm>
              <a:off x="4251578" y="3872388"/>
              <a:ext cx="0" cy="1371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5" idx="2"/>
            </p:cNvCxnSpPr>
            <p:nvPr/>
          </p:nvCxnSpPr>
          <p:spPr>
            <a:xfrm flipH="1">
              <a:off x="3113176" y="3872388"/>
              <a:ext cx="1138402" cy="914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385223" y="4290606"/>
              <a:ext cx="1454891" cy="724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1, 4, 7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55272" y="5375388"/>
              <a:ext cx="1705318" cy="724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2, 5, 8</a:t>
              </a:r>
              <a:endParaRPr lang="en-US" sz="1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60590" y="4325124"/>
              <a:ext cx="1601075" cy="724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3, 6, 9</a:t>
              </a:r>
              <a:endParaRPr lang="en-US" sz="1600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3810161" y="1924447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Root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01245" y="2775032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1,4,7+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161" y="2775032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2,5,8+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01072" y="2775032"/>
            <a:ext cx="1146146" cy="4801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3,6,9+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24" name="Straight Connector 23"/>
          <p:cNvCxnSpPr>
            <a:stCxn id="13" idx="2"/>
            <a:endCxn id="14" idx="0"/>
          </p:cNvCxnSpPr>
          <p:nvPr/>
        </p:nvCxnSpPr>
        <p:spPr>
          <a:xfrm flipH="1">
            <a:off x="2274318" y="2404623"/>
            <a:ext cx="2108916" cy="3704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  <a:endCxn id="15" idx="0"/>
          </p:cNvCxnSpPr>
          <p:nvPr/>
        </p:nvCxnSpPr>
        <p:spPr>
          <a:xfrm>
            <a:off x="4383234" y="2404623"/>
            <a:ext cx="0" cy="3704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60960" y="5455213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2 5}</a:t>
            </a:r>
            <a:endParaRPr lang="en-US" sz="2000" dirty="0"/>
          </a:p>
        </p:txBody>
      </p:sp>
      <p:cxnSp>
        <p:nvCxnSpPr>
          <p:cNvPr id="41" name="Straight Connector 40"/>
          <p:cNvCxnSpPr>
            <a:stCxn id="13" idx="2"/>
            <a:endCxn id="16" idx="0"/>
          </p:cNvCxnSpPr>
          <p:nvPr/>
        </p:nvCxnSpPr>
        <p:spPr>
          <a:xfrm>
            <a:off x="4383234" y="2404623"/>
            <a:ext cx="2390911" cy="3704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77" idx="0"/>
            <a:endCxn id="14" idx="2"/>
          </p:cNvCxnSpPr>
          <p:nvPr/>
        </p:nvCxnSpPr>
        <p:spPr>
          <a:xfrm flipV="1">
            <a:off x="820888" y="3255208"/>
            <a:ext cx="1453430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6" idx="0"/>
            <a:endCxn id="14" idx="2"/>
          </p:cNvCxnSpPr>
          <p:nvPr/>
        </p:nvCxnSpPr>
        <p:spPr>
          <a:xfrm flipV="1">
            <a:off x="1717976" y="3255208"/>
            <a:ext cx="556342" cy="6687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78" idx="0"/>
            <a:endCxn id="14" idx="2"/>
          </p:cNvCxnSpPr>
          <p:nvPr/>
        </p:nvCxnSpPr>
        <p:spPr>
          <a:xfrm flipH="1" flipV="1">
            <a:off x="2274318" y="3255208"/>
            <a:ext cx="311011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90" idx="0"/>
            <a:endCxn id="15" idx="2"/>
          </p:cNvCxnSpPr>
          <p:nvPr/>
        </p:nvCxnSpPr>
        <p:spPr>
          <a:xfrm flipV="1">
            <a:off x="3648775" y="3255208"/>
            <a:ext cx="734459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91" idx="0"/>
            <a:endCxn id="15" idx="2"/>
          </p:cNvCxnSpPr>
          <p:nvPr/>
        </p:nvCxnSpPr>
        <p:spPr>
          <a:xfrm flipV="1">
            <a:off x="4383234" y="3255208"/>
            <a:ext cx="0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2" idx="0"/>
            <a:endCxn id="15" idx="2"/>
          </p:cNvCxnSpPr>
          <p:nvPr/>
        </p:nvCxnSpPr>
        <p:spPr>
          <a:xfrm flipH="1" flipV="1">
            <a:off x="4383234" y="3255208"/>
            <a:ext cx="851217" cy="8248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96" idx="0"/>
            <a:endCxn id="16" idx="2"/>
          </p:cNvCxnSpPr>
          <p:nvPr/>
        </p:nvCxnSpPr>
        <p:spPr>
          <a:xfrm flipV="1">
            <a:off x="6684203" y="3255208"/>
            <a:ext cx="89942" cy="6179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99" idx="0"/>
            <a:endCxn id="16" idx="2"/>
          </p:cNvCxnSpPr>
          <p:nvPr/>
        </p:nvCxnSpPr>
        <p:spPr>
          <a:xfrm flipH="1" flipV="1">
            <a:off x="6774145" y="3255208"/>
            <a:ext cx="808287" cy="6510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54885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2 7}</a:t>
            </a:r>
            <a:endParaRPr lang="en-US" sz="2000" dirty="0"/>
          </a:p>
        </p:txBody>
      </p:sp>
      <p:cxnSp>
        <p:nvCxnSpPr>
          <p:cNvPr id="73" name="Straight Connector 72"/>
          <p:cNvCxnSpPr>
            <a:stCxn id="72" idx="0"/>
            <a:endCxn id="76" idx="2"/>
          </p:cNvCxnSpPr>
          <p:nvPr/>
        </p:nvCxnSpPr>
        <p:spPr>
          <a:xfrm flipV="1">
            <a:off x="584690" y="4199888"/>
            <a:ext cx="1133286" cy="1268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1556590" y="3923943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59502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>
            <a:off x="2423943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Connector 82"/>
          <p:cNvCxnSpPr>
            <a:stCxn id="33" idx="0"/>
            <a:endCxn id="76" idx="2"/>
          </p:cNvCxnSpPr>
          <p:nvPr/>
        </p:nvCxnSpPr>
        <p:spPr>
          <a:xfrm flipV="1">
            <a:off x="1490765" y="4199888"/>
            <a:ext cx="227211" cy="12553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155524" y="5455213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{1 3 </a:t>
            </a:r>
            <a:r>
              <a:rPr lang="en-US" sz="2000" dirty="0"/>
              <a:t>9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87" name="Straight Connector 86"/>
          <p:cNvCxnSpPr>
            <a:stCxn id="86" idx="0"/>
            <a:endCxn id="78" idx="2"/>
          </p:cNvCxnSpPr>
          <p:nvPr/>
        </p:nvCxnSpPr>
        <p:spPr>
          <a:xfrm flipV="1">
            <a:off x="2585329" y="4182180"/>
            <a:ext cx="0" cy="1273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3487389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221848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073065" y="4080027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522817" y="38731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421046" y="3906235"/>
            <a:ext cx="322772" cy="2759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2950552" y="5455213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{2 4 5}</a:t>
            </a:r>
            <a:endParaRPr lang="en-US" sz="2000" dirty="0"/>
          </a:p>
        </p:txBody>
      </p:sp>
      <p:cxnSp>
        <p:nvCxnSpPr>
          <p:cNvPr id="122" name="Straight Connector 121"/>
          <p:cNvCxnSpPr>
            <a:stCxn id="121" idx="0"/>
            <a:endCxn id="90" idx="2"/>
          </p:cNvCxnSpPr>
          <p:nvPr/>
        </p:nvCxnSpPr>
        <p:spPr>
          <a:xfrm flipV="1">
            <a:off x="3380357" y="4182180"/>
            <a:ext cx="268418" cy="1273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3953429" y="5440509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{2 8 </a:t>
            </a:r>
            <a:r>
              <a:rPr lang="en-US" sz="2000" dirty="0"/>
              <a:t>9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7916248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{3 5 7}</a:t>
            </a:r>
            <a:endParaRPr lang="en-US" sz="2000" dirty="0"/>
          </a:p>
        </p:txBody>
      </p:sp>
      <p:cxnSp>
        <p:nvCxnSpPr>
          <p:cNvPr id="127" name="Straight Connector 126"/>
          <p:cNvCxnSpPr>
            <a:stCxn id="125" idx="0"/>
            <a:endCxn id="91" idx="2"/>
          </p:cNvCxnSpPr>
          <p:nvPr/>
        </p:nvCxnSpPr>
        <p:spPr>
          <a:xfrm flipV="1">
            <a:off x="4383234" y="4182180"/>
            <a:ext cx="0" cy="12583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6" idx="0"/>
            <a:endCxn id="99" idx="2"/>
          </p:cNvCxnSpPr>
          <p:nvPr/>
        </p:nvCxnSpPr>
        <p:spPr>
          <a:xfrm flipH="1" flipV="1">
            <a:off x="7582432" y="4182180"/>
            <a:ext cx="763621" cy="12864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1701245" y="5956240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{4 5 9}</a:t>
            </a:r>
            <a:endParaRPr lang="en-US" sz="2000" dirty="0"/>
          </a:p>
        </p:txBody>
      </p:sp>
      <p:cxnSp>
        <p:nvCxnSpPr>
          <p:cNvPr id="135" name="Straight Connector 134"/>
          <p:cNvCxnSpPr>
            <a:stCxn id="134" idx="0"/>
            <a:endCxn id="76" idx="2"/>
          </p:cNvCxnSpPr>
          <p:nvPr/>
        </p:nvCxnSpPr>
        <p:spPr>
          <a:xfrm flipH="1" flipV="1">
            <a:off x="1717976" y="4199888"/>
            <a:ext cx="413074" cy="17563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27395" y="4637132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{4 7 </a:t>
            </a:r>
            <a:r>
              <a:rPr lang="en-US" sz="2000" dirty="0"/>
              <a:t>8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140" name="Straight Connector 139"/>
          <p:cNvCxnSpPr>
            <a:stCxn id="139" idx="0"/>
            <a:endCxn id="77" idx="2"/>
          </p:cNvCxnSpPr>
          <p:nvPr/>
        </p:nvCxnSpPr>
        <p:spPr>
          <a:xfrm flipV="1">
            <a:off x="457200" y="4182180"/>
            <a:ext cx="363688" cy="4549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4936945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{5 6 7}</a:t>
            </a:r>
            <a:endParaRPr lang="en-US" sz="2000" dirty="0"/>
          </a:p>
        </p:txBody>
      </p:sp>
      <p:cxnSp>
        <p:nvCxnSpPr>
          <p:cNvPr id="144" name="Straight Connector 143"/>
          <p:cNvCxnSpPr>
            <a:stCxn id="143" idx="0"/>
            <a:endCxn id="92" idx="2"/>
          </p:cNvCxnSpPr>
          <p:nvPr/>
        </p:nvCxnSpPr>
        <p:spPr>
          <a:xfrm flipH="1" flipV="1">
            <a:off x="5234451" y="4355972"/>
            <a:ext cx="132299" cy="1112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3474469" y="5956240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{5 7 9}</a:t>
            </a:r>
            <a:endParaRPr lang="en-US" sz="2000" dirty="0"/>
          </a:p>
        </p:txBody>
      </p:sp>
      <p:cxnSp>
        <p:nvCxnSpPr>
          <p:cNvPr id="148" name="Straight Connector 147"/>
          <p:cNvCxnSpPr>
            <a:stCxn id="147" idx="0"/>
            <a:endCxn id="90" idx="2"/>
          </p:cNvCxnSpPr>
          <p:nvPr/>
        </p:nvCxnSpPr>
        <p:spPr>
          <a:xfrm flipH="1" flipV="1">
            <a:off x="3648775" y="4182180"/>
            <a:ext cx="255499" cy="17740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5872531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{6 7 8}</a:t>
            </a:r>
            <a:endParaRPr lang="en-US" sz="2000" dirty="0"/>
          </a:p>
        </p:txBody>
      </p:sp>
      <p:cxnSp>
        <p:nvCxnSpPr>
          <p:cNvPr id="153" name="Straight Connector 152"/>
          <p:cNvCxnSpPr>
            <a:endCxn id="96" idx="2"/>
          </p:cNvCxnSpPr>
          <p:nvPr/>
        </p:nvCxnSpPr>
        <p:spPr>
          <a:xfrm flipV="1">
            <a:off x="6588224" y="4149080"/>
            <a:ext cx="95979" cy="12864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6874408" y="5468598"/>
            <a:ext cx="859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{6 7 9}</a:t>
            </a:r>
            <a:endParaRPr lang="en-US" sz="2000" dirty="0"/>
          </a:p>
        </p:txBody>
      </p:sp>
      <p:cxnSp>
        <p:nvCxnSpPr>
          <p:cNvPr id="158" name="Straight Connector 157"/>
          <p:cNvCxnSpPr>
            <a:stCxn id="156" idx="0"/>
            <a:endCxn id="96" idx="2"/>
          </p:cNvCxnSpPr>
          <p:nvPr/>
        </p:nvCxnSpPr>
        <p:spPr>
          <a:xfrm flipH="1" flipV="1">
            <a:off x="6684203" y="4149080"/>
            <a:ext cx="620010" cy="13195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87004" y="2004513"/>
            <a:ext cx="1244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chemeClr val="accent1"/>
                </a:solidFill>
              </a:rPr>
              <a:t>1</a:t>
            </a:r>
            <a:r>
              <a:rPr lang="en-US" sz="2000" dirty="0" smtClean="0"/>
              <a:t> 2 5 </a:t>
            </a:r>
            <a:r>
              <a:rPr lang="en-US" sz="2000" dirty="0"/>
              <a:t>6</a:t>
            </a:r>
            <a:r>
              <a:rPr lang="en-US" sz="2000" dirty="0" smtClean="0"/>
              <a:t> </a:t>
            </a:r>
            <a:r>
              <a:rPr lang="en-US" sz="2000" dirty="0"/>
              <a:t>8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18" name="Straight Arrow Connector 17"/>
          <p:cNvCxnSpPr>
            <a:stCxn id="60" idx="2"/>
          </p:cNvCxnSpPr>
          <p:nvPr/>
        </p:nvCxnSpPr>
        <p:spPr>
          <a:xfrm>
            <a:off x="1509175" y="2404623"/>
            <a:ext cx="503287" cy="4917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473098" y="2070190"/>
            <a:ext cx="1244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>
                <a:solidFill>
                  <a:schemeClr val="accent1"/>
                </a:solidFill>
              </a:rPr>
              <a:t>2</a:t>
            </a:r>
            <a:r>
              <a:rPr lang="en-US" sz="2000" dirty="0" smtClean="0"/>
              <a:t> 5 </a:t>
            </a:r>
            <a:r>
              <a:rPr lang="en-US" sz="2000" dirty="0"/>
              <a:t>6</a:t>
            </a:r>
            <a:r>
              <a:rPr lang="en-US" sz="2000" dirty="0" smtClean="0"/>
              <a:t> </a:t>
            </a:r>
            <a:r>
              <a:rPr lang="en-US" sz="2000" dirty="0"/>
              <a:t>8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65" name="Straight Arrow Connector 64"/>
          <p:cNvCxnSpPr>
            <a:stCxn id="64" idx="2"/>
          </p:cNvCxnSpPr>
          <p:nvPr/>
        </p:nvCxnSpPr>
        <p:spPr>
          <a:xfrm>
            <a:off x="3095269" y="2470300"/>
            <a:ext cx="809005" cy="4260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073065" y="2091766"/>
            <a:ext cx="1244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>
                <a:solidFill>
                  <a:schemeClr val="accent1"/>
                </a:solidFill>
              </a:rPr>
              <a:t>5</a:t>
            </a:r>
            <a:r>
              <a:rPr lang="en-US" sz="2000" dirty="0" smtClean="0"/>
              <a:t> 6 8}</a:t>
            </a:r>
            <a:endParaRPr lang="en-US" sz="2000" dirty="0"/>
          </a:p>
        </p:txBody>
      </p:sp>
      <p:cxnSp>
        <p:nvCxnSpPr>
          <p:cNvPr id="69" name="Straight Arrow Connector 68"/>
          <p:cNvCxnSpPr>
            <a:stCxn id="68" idx="2"/>
          </p:cNvCxnSpPr>
          <p:nvPr/>
        </p:nvCxnSpPr>
        <p:spPr>
          <a:xfrm flipH="1">
            <a:off x="4813038" y="2491876"/>
            <a:ext cx="882198" cy="404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560854" y="3229521"/>
            <a:ext cx="1244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chemeClr val="accent1"/>
                </a:solidFill>
              </a:rPr>
              <a:t>1 2 </a:t>
            </a:r>
            <a:r>
              <a:rPr lang="en-US" sz="2000" dirty="0" smtClean="0"/>
              <a:t>5 6 8}</a:t>
            </a:r>
            <a:endParaRPr lang="en-US" sz="2000" dirty="0"/>
          </a:p>
        </p:txBody>
      </p:sp>
      <p:cxnSp>
        <p:nvCxnSpPr>
          <p:cNvPr id="79" name="Straight Arrow Connector 78"/>
          <p:cNvCxnSpPr>
            <a:stCxn id="75" idx="2"/>
          </p:cNvCxnSpPr>
          <p:nvPr/>
        </p:nvCxnSpPr>
        <p:spPr>
          <a:xfrm flipH="1">
            <a:off x="1879362" y="3629631"/>
            <a:ext cx="1303663" cy="2943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564782" y="4355972"/>
            <a:ext cx="1244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{</a:t>
            </a:r>
            <a:r>
              <a:rPr lang="en-US" sz="2000" b="1" dirty="0" smtClean="0">
                <a:solidFill>
                  <a:schemeClr val="accent1"/>
                </a:solidFill>
              </a:rPr>
              <a:t>1 2 5</a:t>
            </a:r>
            <a:r>
              <a:rPr lang="en-US" sz="2000" dirty="0" smtClean="0"/>
              <a:t>}</a:t>
            </a:r>
            <a:endParaRPr lang="en-US" sz="2000" dirty="0"/>
          </a:p>
        </p:txBody>
      </p:sp>
      <p:cxnSp>
        <p:nvCxnSpPr>
          <p:cNvPr id="81" name="Straight Arrow Connector 80"/>
          <p:cNvCxnSpPr/>
          <p:nvPr/>
        </p:nvCxnSpPr>
        <p:spPr>
          <a:xfrm flipH="1">
            <a:off x="1564782" y="4746313"/>
            <a:ext cx="622171" cy="6794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907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4" grpId="0"/>
      <p:bldP spid="68" grpId="0"/>
      <p:bldP spid="75" grpId="0"/>
      <p:bldP spid="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we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Computed </a:t>
            </a:r>
            <a:r>
              <a:rPr lang="en-US" sz="2400" i="1" dirty="0" smtClean="0"/>
              <a:t>frequent </a:t>
            </a:r>
            <a:r>
              <a:rPr lang="en-US" sz="2400" i="1" dirty="0" err="1" smtClean="0"/>
              <a:t>itemsets</a:t>
            </a:r>
            <a:r>
              <a:rPr lang="en-US" sz="2400" dirty="0" smtClean="0"/>
              <a:t>, i.e. the </a:t>
            </a:r>
            <a:r>
              <a:rPr lang="en-US" sz="2400" dirty="0" err="1" smtClean="0"/>
              <a:t>itemsets</a:t>
            </a:r>
            <a:r>
              <a:rPr lang="en-US" sz="2400" dirty="0" smtClean="0"/>
              <a:t> with required support </a:t>
            </a:r>
            <a:r>
              <a:rPr lang="en-US" sz="2400" i="1" dirty="0" err="1" smtClean="0"/>
              <a:t>minsup</a:t>
            </a:r>
            <a:endParaRPr lang="en-US" sz="2400" dirty="0" smtClean="0"/>
          </a:p>
          <a:p>
            <a:r>
              <a:rPr lang="en-US" sz="2400" dirty="0" smtClean="0"/>
              <a:t>Each frequent</a:t>
            </a:r>
            <a:r>
              <a:rPr lang="en-US" sz="2400" i="1" dirty="0" smtClean="0"/>
              <a:t> k-</a:t>
            </a:r>
            <a:r>
              <a:rPr lang="en-US" sz="2400" dirty="0" err="1" smtClean="0"/>
              <a:t>itemset</a:t>
            </a:r>
            <a:r>
              <a:rPr lang="en-US" sz="2400" dirty="0" smtClean="0"/>
              <a:t> </a:t>
            </a:r>
            <a:r>
              <a:rPr lang="en-US" sz="2400" i="1" dirty="0" smtClean="0"/>
              <a:t>X </a:t>
            </a:r>
            <a:r>
              <a:rPr lang="en-US" sz="2400" dirty="0" smtClean="0"/>
              <a:t>gives rise to several association rules</a:t>
            </a:r>
          </a:p>
          <a:p>
            <a:r>
              <a:rPr lang="en-US" sz="2400" dirty="0" smtClean="0"/>
              <a:t>Ignoring </a:t>
            </a:r>
            <a:r>
              <a:rPr lang="en-US" sz="2400" i="1" dirty="0" smtClean="0"/>
              <a:t>X </a:t>
            </a:r>
            <a:r>
              <a:rPr lang="en-US" sz="2400" i="1" dirty="0" smtClean="0">
                <a:sym typeface="Wingdings"/>
              </a:rPr>
              <a:t> </a:t>
            </a:r>
            <a:r>
              <a:rPr lang="en-US" sz="2400" i="1" dirty="0" err="1" smtClean="0"/>
              <a:t>ϕ</a:t>
            </a:r>
            <a:r>
              <a:rPr lang="en-US" sz="2400" i="1" dirty="0" smtClean="0"/>
              <a:t> </a:t>
            </a:r>
            <a:r>
              <a:rPr lang="en-US" sz="2400" dirty="0" smtClean="0"/>
              <a:t>and </a:t>
            </a:r>
            <a:r>
              <a:rPr lang="en-US" sz="2400" i="1" dirty="0" err="1" smtClean="0"/>
              <a:t>ϕ</a:t>
            </a:r>
            <a:r>
              <a:rPr lang="en-US" sz="2400" i="1" dirty="0" smtClean="0"/>
              <a:t> </a:t>
            </a:r>
            <a:r>
              <a:rPr lang="en-US" sz="2400" i="1" dirty="0" smtClean="0">
                <a:sym typeface="Wingdings"/>
              </a:rPr>
              <a:t> X</a:t>
            </a:r>
            <a:r>
              <a:rPr lang="en-US" sz="2400" dirty="0" smtClean="0">
                <a:sym typeface="Wingdings"/>
              </a:rPr>
              <a:t>, 2</a:t>
            </a:r>
            <a:r>
              <a:rPr lang="en-US" sz="2400" i="1" baseline="30000" dirty="0" smtClean="0">
                <a:sym typeface="Wingdings"/>
              </a:rPr>
              <a:t>k</a:t>
            </a:r>
            <a:r>
              <a:rPr lang="en-US" sz="2400" dirty="0" smtClean="0">
                <a:sym typeface="Wingdings"/>
              </a:rPr>
              <a:t> – 2 rules </a:t>
            </a:r>
          </a:p>
          <a:p>
            <a:r>
              <a:rPr lang="en-US" sz="2400" dirty="0" smtClean="0">
                <a:sym typeface="Wingdings"/>
              </a:rPr>
              <a:t>Rules generated from </a:t>
            </a:r>
            <a:r>
              <a:rPr lang="en-US" sz="2400" i="1" dirty="0" smtClean="0">
                <a:sym typeface="Wingdings"/>
              </a:rPr>
              <a:t>different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itemsets</a:t>
            </a:r>
            <a:r>
              <a:rPr lang="en-US" sz="2400" dirty="0" smtClean="0">
                <a:sym typeface="Wingdings"/>
              </a:rPr>
              <a:t> are also different</a:t>
            </a:r>
            <a:endParaRPr lang="en-US" sz="2400" dirty="0" smtClean="0"/>
          </a:p>
          <a:p>
            <a:r>
              <a:rPr lang="en-US" sz="2400" dirty="0" smtClean="0"/>
              <a:t>The rules need to be checked for minimum confidence</a:t>
            </a:r>
          </a:p>
          <a:p>
            <a:r>
              <a:rPr lang="en-US" sz="2400" dirty="0" smtClean="0"/>
              <a:t>All these rules already satisfy the support condition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6721231" y="2637692"/>
            <a:ext cx="1641231" cy="420077"/>
          </a:xfrm>
          <a:prstGeom prst="wedgeRoundRectCallout">
            <a:avLst>
              <a:gd name="adj1" fmla="val -72586"/>
              <a:gd name="adj2" fmla="val -12354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How many?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9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886624"/>
              </p:ext>
            </p:extLst>
          </p:nvPr>
        </p:nvGraphicFramePr>
        <p:xfrm>
          <a:off x="481390" y="1822269"/>
          <a:ext cx="8181220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90134"/>
                <a:gridCol w="66910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Transaction id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Items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Bread,  Ham,  Juice,</a:t>
                      </a:r>
                      <a:r>
                        <a:rPr lang="en-US" b="0" baseline="0" dirty="0" smtClean="0">
                          <a:latin typeface="Times New Roman"/>
                          <a:cs typeface="Times New Roman"/>
                        </a:rPr>
                        <a:t>  Cheese,  Salami,  Lettuce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Rice, </a:t>
                      </a:r>
                      <a:r>
                        <a:rPr lang="en-US" b="0" baseline="0" dirty="0" smtClean="0">
                          <a:latin typeface="Times New Roman"/>
                          <a:cs typeface="Times New Roman"/>
                        </a:rPr>
                        <a:t> Dal,  Coconut,  Curry leaves,  Coffee,  Milk,  Pickle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Milk,  Biscuit,</a:t>
                      </a:r>
                      <a:r>
                        <a:rPr lang="en-US" b="0" baseline="0" dirty="0" smtClean="0">
                          <a:latin typeface="Times New Roman"/>
                          <a:cs typeface="Times New Roman"/>
                        </a:rPr>
                        <a:t>  Bread,  Salami,  Fruit jam,  Egg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Tea,  Bread,  Salami,  Bacon,  Ham, Sausage,  Tomato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/>
                          <a:cs typeface="Times New Roman"/>
                        </a:rPr>
                        <a:t>Rice,  Egg, </a:t>
                      </a:r>
                      <a:r>
                        <a:rPr lang="en-US" b="0" baseline="0" dirty="0" smtClean="0">
                          <a:latin typeface="Times New Roman"/>
                          <a:cs typeface="Times New Roman"/>
                        </a:rPr>
                        <a:t> Pickle,  Curry leaves,  Coconut,  Red chilly</a:t>
                      </a:r>
                      <a:endParaRPr lang="en-US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 Basket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55419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Scenario: customers shopping at a supermarket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</a:t>
            </a:fld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66875" y="4315350"/>
            <a:ext cx="8229600" cy="522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can we infer from the above data?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457200" y="4861270"/>
            <a:ext cx="8229600" cy="1495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An association rule: </a:t>
            </a:r>
            <a:r>
              <a:rPr lang="en-US" dirty="0" smtClean="0">
                <a:solidFill>
                  <a:schemeClr val="tx2"/>
                </a:solidFill>
              </a:rPr>
              <a:t>{Bread, Salami} </a:t>
            </a:r>
            <a:r>
              <a:rPr lang="en-US" dirty="0" smtClean="0">
                <a:solidFill>
                  <a:schemeClr val="tx2"/>
                </a:solidFill>
                <a:sym typeface="Wingdings"/>
              </a:rPr>
              <a:t></a:t>
            </a:r>
            <a:r>
              <a:rPr lang="en-US" dirty="0" smtClean="0">
                <a:solidFill>
                  <a:schemeClr val="tx2"/>
                </a:solidFill>
              </a:rPr>
              <a:t> {Ham}</a:t>
            </a:r>
            <a:r>
              <a:rPr lang="en-US" dirty="0" smtClean="0"/>
              <a:t>, with confidence ~ 2/3</a:t>
            </a:r>
          </a:p>
        </p:txBody>
      </p:sp>
      <p:sp>
        <p:nvSpPr>
          <p:cNvPr id="15" name="8-Point Star 14"/>
          <p:cNvSpPr/>
          <p:nvPr/>
        </p:nvSpPr>
        <p:spPr>
          <a:xfrm>
            <a:off x="1959429" y="2213429"/>
            <a:ext cx="774095" cy="399142"/>
          </a:xfrm>
          <a:prstGeom prst="star8">
            <a:avLst/>
          </a:prstGeom>
          <a:solidFill>
            <a:srgbClr val="FFFF00">
              <a:alpha val="15000"/>
            </a:srgbClr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8-Point Star 26"/>
          <p:cNvSpPr/>
          <p:nvPr/>
        </p:nvSpPr>
        <p:spPr>
          <a:xfrm>
            <a:off x="4760686" y="2166258"/>
            <a:ext cx="774095" cy="399142"/>
          </a:xfrm>
          <a:prstGeom prst="star8">
            <a:avLst/>
          </a:prstGeom>
          <a:solidFill>
            <a:srgbClr val="FFFF00">
              <a:alpha val="15000"/>
            </a:srgbClr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8-Point Star 28"/>
          <p:cNvSpPr/>
          <p:nvPr/>
        </p:nvSpPr>
        <p:spPr>
          <a:xfrm>
            <a:off x="2498876" y="3309258"/>
            <a:ext cx="774095" cy="399142"/>
          </a:xfrm>
          <a:prstGeom prst="star8">
            <a:avLst/>
          </a:prstGeom>
          <a:solidFill>
            <a:srgbClr val="FFFF00">
              <a:alpha val="15000"/>
            </a:srgbClr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8-Point Star 29"/>
          <p:cNvSpPr/>
          <p:nvPr/>
        </p:nvSpPr>
        <p:spPr>
          <a:xfrm>
            <a:off x="3243942" y="3309258"/>
            <a:ext cx="774095" cy="399142"/>
          </a:xfrm>
          <a:prstGeom prst="star8">
            <a:avLst/>
          </a:prstGeom>
          <a:solidFill>
            <a:srgbClr val="FFFF00">
              <a:alpha val="15000"/>
            </a:srgbClr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8-Point Star 31"/>
          <p:cNvSpPr/>
          <p:nvPr/>
        </p:nvSpPr>
        <p:spPr>
          <a:xfrm>
            <a:off x="3396342" y="2910116"/>
            <a:ext cx="774095" cy="399142"/>
          </a:xfrm>
          <a:prstGeom prst="star8">
            <a:avLst/>
          </a:prstGeom>
          <a:solidFill>
            <a:srgbClr val="FFFF00">
              <a:alpha val="15000"/>
            </a:srgbClr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8-Point Star 32"/>
          <p:cNvSpPr/>
          <p:nvPr/>
        </p:nvSpPr>
        <p:spPr>
          <a:xfrm>
            <a:off x="4124474" y="2912537"/>
            <a:ext cx="774095" cy="399142"/>
          </a:xfrm>
          <a:prstGeom prst="star8">
            <a:avLst/>
          </a:prstGeom>
          <a:solidFill>
            <a:srgbClr val="FFFF00">
              <a:alpha val="15000"/>
            </a:srgbClr>
          </a:solidFill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6-Point Star 15"/>
          <p:cNvSpPr/>
          <p:nvPr/>
        </p:nvSpPr>
        <p:spPr>
          <a:xfrm>
            <a:off x="4760686" y="3311679"/>
            <a:ext cx="621695" cy="396721"/>
          </a:xfrm>
          <a:prstGeom prst="star6">
            <a:avLst/>
          </a:prstGeom>
          <a:solidFill>
            <a:srgbClr val="008000">
              <a:alpha val="15000"/>
            </a:srgbClr>
          </a:solidFill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6-Point Star 35"/>
          <p:cNvSpPr/>
          <p:nvPr/>
        </p:nvSpPr>
        <p:spPr>
          <a:xfrm>
            <a:off x="2697238" y="2166258"/>
            <a:ext cx="621695" cy="396721"/>
          </a:xfrm>
          <a:prstGeom prst="star6">
            <a:avLst/>
          </a:prstGeom>
          <a:solidFill>
            <a:srgbClr val="008000">
              <a:alpha val="15000"/>
            </a:srgbClr>
          </a:solidFill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40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5" grpId="0" animBg="1"/>
      <p:bldP spid="27" grpId="0" animBg="1"/>
      <p:bldP spid="29" grpId="0" animBg="1"/>
      <p:bldP spid="30" grpId="0" animBg="1"/>
      <p:bldP spid="32" grpId="0" animBg="1"/>
      <p:bldP spid="33" grpId="0" animBg="1"/>
      <p:bldP spid="16" grpId="0" animBg="1"/>
      <p:bldP spid="3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Rules Generated from the Same </a:t>
            </a:r>
            <a:r>
              <a:rPr lang="en-US" dirty="0" err="1" smtClean="0"/>
              <a:t>Itemset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17876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Let </a:t>
            </a:r>
            <a:r>
              <a:rPr lang="en-US" sz="2400" i="1" dirty="0"/>
              <a:t>X</a:t>
            </a:r>
            <a:r>
              <a:rPr lang="en-US" sz="2400" i="1" dirty="0" smtClean="0"/>
              <a:t> </a:t>
            </a:r>
            <a:r>
              <a:rPr lang="en-US" sz="2400" dirty="0" smtClean="0"/>
              <a:t>⊂</a:t>
            </a:r>
            <a:r>
              <a:rPr lang="en-US" sz="2400" i="1" dirty="0" smtClean="0"/>
              <a:t> Y</a:t>
            </a:r>
            <a:r>
              <a:rPr lang="en-US" sz="2400" dirty="0" smtClean="0"/>
              <a:t>, for non empty </a:t>
            </a:r>
            <a:r>
              <a:rPr lang="en-US" sz="2400" dirty="0" err="1" smtClean="0"/>
              <a:t>itemsets</a:t>
            </a:r>
            <a:r>
              <a:rPr lang="en-US" sz="2400" dirty="0" smtClean="0"/>
              <a:t> </a:t>
            </a:r>
            <a:r>
              <a:rPr lang="en-US" sz="2400" i="1" dirty="0" smtClean="0"/>
              <a:t>X, </a:t>
            </a:r>
            <a:r>
              <a:rPr lang="en-US" sz="2400" dirty="0" smtClean="0"/>
              <a:t>and </a:t>
            </a:r>
            <a:r>
              <a:rPr lang="en-US" sz="2400" i="1" dirty="0" smtClean="0"/>
              <a:t>Y</a:t>
            </a:r>
          </a:p>
          <a:p>
            <a:r>
              <a:rPr lang="en-US" sz="2400" dirty="0" smtClean="0"/>
              <a:t>Then </a:t>
            </a:r>
            <a:r>
              <a:rPr lang="en-US" sz="2400" i="1" dirty="0"/>
              <a:t>X</a:t>
            </a:r>
            <a:r>
              <a:rPr lang="en-US" sz="2400" i="1" dirty="0" smtClean="0"/>
              <a:t> 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i="1" dirty="0">
                <a:sym typeface="Wingdings"/>
              </a:rPr>
              <a:t>Y</a:t>
            </a:r>
            <a:r>
              <a:rPr lang="en-US" sz="2400" i="1" dirty="0" smtClean="0">
                <a:sym typeface="Wingdings"/>
              </a:rPr>
              <a:t> - X </a:t>
            </a:r>
            <a:r>
              <a:rPr lang="en-US" sz="2400" dirty="0" smtClean="0">
                <a:sym typeface="Wingdings"/>
              </a:rPr>
              <a:t>is an association rule</a:t>
            </a:r>
            <a:endParaRPr lang="en-US" sz="2400" dirty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Theorem: </a:t>
            </a:r>
            <a:r>
              <a:rPr lang="en-US" sz="2400" i="1" dirty="0" smtClean="0">
                <a:sym typeface="Wingdings"/>
              </a:rPr>
              <a:t>If X</a:t>
            </a:r>
            <a:r>
              <a:rPr lang="en-US" sz="2400" i="1" dirty="0" smtClean="0">
                <a:latin typeface="+mn-lt"/>
                <a:sym typeface="Wingdings"/>
              </a:rPr>
              <a:t>’ </a:t>
            </a:r>
            <a:r>
              <a:rPr lang="en-US" sz="2400" dirty="0" smtClean="0"/>
              <a:t>⊂ </a:t>
            </a:r>
            <a:r>
              <a:rPr lang="en-US" sz="2400" i="1" dirty="0" smtClean="0"/>
              <a:t>X, then c(</a:t>
            </a:r>
            <a:r>
              <a:rPr lang="en-US" sz="2400" i="1" dirty="0"/>
              <a:t>X </a:t>
            </a:r>
            <a:r>
              <a:rPr lang="en-US" sz="2400" dirty="0">
                <a:sym typeface="Wingdings"/>
              </a:rPr>
              <a:t> </a:t>
            </a:r>
            <a:r>
              <a:rPr lang="en-US" sz="2400" i="1" dirty="0">
                <a:sym typeface="Wingdings"/>
              </a:rPr>
              <a:t>Y </a:t>
            </a:r>
            <a:r>
              <a:rPr lang="en-US" sz="2400" i="1" dirty="0" smtClean="0">
                <a:sym typeface="Wingdings"/>
              </a:rPr>
              <a:t>– X) </a:t>
            </a:r>
            <a:r>
              <a:rPr lang="en-US" sz="2400" dirty="0" smtClean="0"/>
              <a:t>≥ </a:t>
            </a:r>
            <a:r>
              <a:rPr lang="en-US" sz="2400" i="1" dirty="0" smtClean="0"/>
              <a:t>c(X</a:t>
            </a:r>
            <a:r>
              <a:rPr lang="en-US" sz="2400" i="1" dirty="0" smtClean="0">
                <a:latin typeface="+mn-lt"/>
              </a:rPr>
              <a:t>’</a:t>
            </a:r>
            <a:r>
              <a:rPr lang="en-US" sz="2400" i="1" dirty="0" smtClean="0"/>
              <a:t> </a:t>
            </a:r>
            <a:r>
              <a:rPr lang="en-US" sz="2400" i="1" dirty="0" smtClean="0">
                <a:sym typeface="Wingdings"/>
              </a:rPr>
              <a:t> Y – X</a:t>
            </a:r>
            <a:r>
              <a:rPr lang="en-US" sz="2400" i="1" dirty="0" smtClean="0">
                <a:latin typeface="+mn-lt"/>
                <a:sym typeface="Wingdings"/>
              </a:rPr>
              <a:t>’</a:t>
            </a:r>
            <a:r>
              <a:rPr lang="en-US" sz="2400" i="1" dirty="0" smtClean="0">
                <a:sym typeface="Wingdings"/>
              </a:rPr>
              <a:t>)</a:t>
            </a:r>
          </a:p>
          <a:p>
            <a:pPr lvl="1"/>
            <a:r>
              <a:rPr lang="en-US" sz="2000" dirty="0" smtClean="0">
                <a:sym typeface="Wingdings"/>
              </a:rPr>
              <a:t>Example: </a:t>
            </a:r>
            <a:r>
              <a:rPr lang="en-US" sz="2000" i="1" dirty="0" smtClean="0">
                <a:sym typeface="Wingdings"/>
              </a:rPr>
              <a:t>c</a:t>
            </a:r>
            <a:r>
              <a:rPr lang="en-US" sz="2000" dirty="0" smtClean="0">
                <a:sym typeface="Wingdings"/>
              </a:rPr>
              <a:t>({1 2 3}  {4 5}) </a:t>
            </a:r>
            <a:r>
              <a:rPr lang="en-US" sz="2000" dirty="0" smtClean="0"/>
              <a:t>≥ </a:t>
            </a:r>
            <a:r>
              <a:rPr lang="en-US" sz="2000" i="1" dirty="0" smtClean="0"/>
              <a:t>c</a:t>
            </a:r>
            <a:r>
              <a:rPr lang="en-US" sz="2000" dirty="0" smtClean="0"/>
              <a:t>({1 2} </a:t>
            </a:r>
            <a:r>
              <a:rPr lang="en-US" sz="2000" dirty="0" smtClean="0">
                <a:sym typeface="Wingdings"/>
              </a:rPr>
              <a:t> {3 4 5})</a:t>
            </a:r>
            <a:endParaRPr lang="en-US" sz="2000" dirty="0">
              <a:sym typeface="Wingdings"/>
            </a:endParaRPr>
          </a:p>
          <a:p>
            <a:r>
              <a:rPr lang="en-US" sz="2400" i="1" dirty="0" smtClean="0">
                <a:sym typeface="Wingdings"/>
              </a:rPr>
              <a:t>Proof. </a:t>
            </a:r>
            <a:r>
              <a:rPr lang="en-US" sz="2400" dirty="0" smtClean="0">
                <a:sym typeface="Wingdings"/>
              </a:rPr>
              <a:t> </a:t>
            </a:r>
          </a:p>
          <a:p>
            <a:pPr marL="400050" lvl="1" indent="0">
              <a:buNone/>
            </a:pPr>
            <a:r>
              <a:rPr lang="en-US" sz="2000" dirty="0" smtClean="0">
                <a:sym typeface="Wingdings"/>
              </a:rPr>
              <a:t>Observe: </a:t>
            </a:r>
            <a:r>
              <a:rPr lang="en-US" sz="2000" i="1" dirty="0"/>
              <a:t>c</a:t>
            </a:r>
            <a:r>
              <a:rPr lang="en-US" sz="2000" dirty="0" smtClean="0"/>
              <a:t>(</a:t>
            </a:r>
            <a:r>
              <a:rPr lang="en-US" sz="2000" i="1" dirty="0" smtClean="0"/>
              <a:t>X </a:t>
            </a:r>
            <a:r>
              <a:rPr lang="en-US" sz="2000" i="1" dirty="0">
                <a:sym typeface="Wingdings"/>
              </a:rPr>
              <a:t> </a:t>
            </a:r>
            <a:r>
              <a:rPr lang="en-US" sz="2000" i="1" dirty="0" smtClean="0">
                <a:sym typeface="Wingdings"/>
              </a:rPr>
              <a:t>Y </a:t>
            </a:r>
            <a:r>
              <a:rPr lang="en-US" sz="2000" i="1" dirty="0">
                <a:sym typeface="Wingdings"/>
              </a:rPr>
              <a:t>– X</a:t>
            </a:r>
            <a:r>
              <a:rPr lang="en-US" sz="2000" dirty="0" smtClean="0">
                <a:sym typeface="Wingdings"/>
              </a:rPr>
              <a:t>) = </a:t>
            </a:r>
            <a:r>
              <a:rPr lang="en-US" sz="2000" i="1" dirty="0" err="1"/>
              <a:t>σ</a:t>
            </a:r>
            <a:r>
              <a:rPr lang="en-US" sz="2000" dirty="0" smtClean="0"/>
              <a:t>(</a:t>
            </a:r>
            <a:r>
              <a:rPr lang="en-US" sz="2000" i="1" dirty="0" smtClean="0"/>
              <a:t>Y</a:t>
            </a:r>
            <a:r>
              <a:rPr lang="en-US" sz="2000" dirty="0" smtClean="0"/>
              <a:t>)/</a:t>
            </a:r>
            <a:r>
              <a:rPr lang="en-US" sz="2000" i="1" dirty="0" err="1"/>
              <a:t>σ</a:t>
            </a:r>
            <a:r>
              <a:rPr lang="en-US" sz="2000" dirty="0" smtClean="0"/>
              <a:t>(</a:t>
            </a:r>
            <a:r>
              <a:rPr lang="en-US" sz="2000" i="1" dirty="0" smtClean="0"/>
              <a:t>X</a:t>
            </a:r>
            <a:r>
              <a:rPr lang="en-US" sz="2000" dirty="0" smtClean="0"/>
              <a:t>)</a:t>
            </a:r>
          </a:p>
          <a:p>
            <a:pPr marL="400050" lvl="1" indent="0"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	c</a:t>
            </a:r>
            <a:r>
              <a:rPr lang="en-US" sz="2000" dirty="0"/>
              <a:t>(</a:t>
            </a:r>
            <a:r>
              <a:rPr lang="en-US" sz="2000" i="1" dirty="0" smtClean="0"/>
              <a:t>X</a:t>
            </a:r>
            <a:r>
              <a:rPr lang="en-US" i="1" dirty="0">
                <a:solidFill>
                  <a:prstClr val="black"/>
                </a:solidFill>
                <a:latin typeface="Calibri"/>
              </a:rPr>
              <a:t>’</a:t>
            </a:r>
            <a:r>
              <a:rPr lang="en-US" sz="2000" i="1" dirty="0" smtClean="0"/>
              <a:t> </a:t>
            </a:r>
            <a:r>
              <a:rPr lang="en-US" sz="2000" i="1" dirty="0">
                <a:sym typeface="Wingdings"/>
              </a:rPr>
              <a:t> Y – </a:t>
            </a:r>
            <a:r>
              <a:rPr lang="en-US" sz="2000" i="1" dirty="0" smtClean="0">
                <a:sym typeface="Wingdings"/>
              </a:rPr>
              <a:t>X</a:t>
            </a:r>
            <a:r>
              <a:rPr lang="en-US" i="1" dirty="0">
                <a:solidFill>
                  <a:prstClr val="black"/>
                </a:solidFill>
                <a:latin typeface="Calibri"/>
              </a:rPr>
              <a:t>’</a:t>
            </a:r>
            <a:r>
              <a:rPr lang="en-US" sz="2000" dirty="0" smtClean="0">
                <a:sym typeface="Wingdings"/>
              </a:rPr>
              <a:t>) </a:t>
            </a:r>
            <a:r>
              <a:rPr lang="en-US" sz="2000" dirty="0">
                <a:sym typeface="Wingdings"/>
              </a:rPr>
              <a:t>= </a:t>
            </a:r>
            <a:r>
              <a:rPr lang="en-US" sz="2000" i="1" dirty="0" err="1"/>
              <a:t>σ</a:t>
            </a:r>
            <a:r>
              <a:rPr lang="en-US" sz="2000" dirty="0"/>
              <a:t>(</a:t>
            </a:r>
            <a:r>
              <a:rPr lang="en-US" sz="2000" i="1" dirty="0"/>
              <a:t>Y</a:t>
            </a:r>
            <a:r>
              <a:rPr lang="en-US" sz="2000" dirty="0"/>
              <a:t>)/</a:t>
            </a:r>
            <a:r>
              <a:rPr lang="en-US" sz="2000" i="1" dirty="0" err="1"/>
              <a:t>σ</a:t>
            </a:r>
            <a:r>
              <a:rPr lang="en-US" sz="2000" dirty="0"/>
              <a:t>(</a:t>
            </a:r>
            <a:r>
              <a:rPr lang="en-US" sz="2000" i="1" dirty="0" smtClean="0"/>
              <a:t>X</a:t>
            </a:r>
            <a:r>
              <a:rPr lang="en-US" i="1" dirty="0">
                <a:solidFill>
                  <a:prstClr val="black"/>
                </a:solidFill>
                <a:latin typeface="Calibri"/>
              </a:rPr>
              <a:t>’</a:t>
            </a:r>
            <a:r>
              <a:rPr lang="en-US" sz="2000" dirty="0" smtClean="0"/>
              <a:t>)</a:t>
            </a:r>
          </a:p>
          <a:p>
            <a:pPr marL="40005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since </a:t>
            </a:r>
            <a:r>
              <a:rPr lang="en-US" sz="2000" i="1" dirty="0">
                <a:sym typeface="Wingdings"/>
              </a:rPr>
              <a:t>X’ </a:t>
            </a:r>
            <a:r>
              <a:rPr lang="en-US" sz="2000" dirty="0"/>
              <a:t>⊂ </a:t>
            </a:r>
            <a:r>
              <a:rPr lang="en-US" sz="2000" i="1" dirty="0" smtClean="0"/>
              <a:t>X, </a:t>
            </a:r>
            <a:r>
              <a:rPr lang="en-US" sz="2000" i="1" dirty="0" err="1" smtClean="0"/>
              <a:t>σ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i="1" dirty="0">
                <a:solidFill>
                  <a:prstClr val="black"/>
                </a:solidFill>
                <a:latin typeface="Calibri"/>
              </a:rPr>
              <a:t>’</a:t>
            </a:r>
            <a:r>
              <a:rPr lang="en-US" sz="2000" dirty="0" smtClean="0"/>
              <a:t>) ≥ </a:t>
            </a:r>
            <a:r>
              <a:rPr lang="en-US" sz="2000" i="1" dirty="0" err="1"/>
              <a:t>σ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 smtClean="0"/>
              <a:t>)</a:t>
            </a:r>
          </a:p>
          <a:p>
            <a:pPr marL="40005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so </a:t>
            </a:r>
            <a:r>
              <a:rPr lang="en-US" sz="2000" i="1" dirty="0">
                <a:solidFill>
                  <a:prstClr val="black"/>
                </a:solidFill>
              </a:rPr>
              <a:t>c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i="1" dirty="0">
                <a:solidFill>
                  <a:prstClr val="black"/>
                </a:solidFill>
              </a:rPr>
              <a:t>X </a:t>
            </a:r>
            <a:r>
              <a:rPr lang="en-US" sz="2000" dirty="0">
                <a:solidFill>
                  <a:prstClr val="black"/>
                </a:solidFill>
                <a:sym typeface="Wingdings"/>
              </a:rPr>
              <a:t> </a:t>
            </a:r>
            <a:r>
              <a:rPr lang="en-US" sz="2000" i="1" dirty="0">
                <a:solidFill>
                  <a:prstClr val="black"/>
                </a:solidFill>
                <a:sym typeface="Wingdings"/>
              </a:rPr>
              <a:t>Y – X</a:t>
            </a:r>
            <a:r>
              <a:rPr lang="en-US" sz="2000" dirty="0">
                <a:solidFill>
                  <a:prstClr val="black"/>
                </a:solidFill>
                <a:sym typeface="Wingdings"/>
              </a:rPr>
              <a:t>)</a:t>
            </a:r>
            <a:r>
              <a:rPr lang="en-US" sz="2000" i="1" dirty="0">
                <a:solidFill>
                  <a:prstClr val="black"/>
                </a:solidFill>
                <a:sym typeface="Wingdings"/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≥ </a:t>
            </a:r>
            <a:r>
              <a:rPr lang="en-US" sz="2000" i="1" dirty="0">
                <a:solidFill>
                  <a:prstClr val="black"/>
                </a:solidFill>
              </a:rPr>
              <a:t>c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i="1" dirty="0">
                <a:solidFill>
                  <a:prstClr val="black"/>
                </a:solidFill>
              </a:rPr>
              <a:t>X</a:t>
            </a:r>
            <a:r>
              <a:rPr lang="en-US" sz="2000" i="1" dirty="0">
                <a:solidFill>
                  <a:prstClr val="black"/>
                </a:solidFill>
                <a:latin typeface="Calibri"/>
              </a:rPr>
              <a:t>’</a:t>
            </a:r>
            <a:r>
              <a:rPr lang="en-US" sz="2000" i="1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  <a:sym typeface="Wingdings"/>
              </a:rPr>
              <a:t> Y – X</a:t>
            </a:r>
            <a:r>
              <a:rPr lang="en-US" sz="2000" i="1" dirty="0" smtClean="0">
                <a:solidFill>
                  <a:prstClr val="black"/>
                </a:solidFill>
                <a:latin typeface="Calibri"/>
                <a:sym typeface="Wingdings"/>
              </a:rPr>
              <a:t>’</a:t>
            </a:r>
            <a:r>
              <a:rPr lang="en-US" sz="2000" dirty="0" smtClean="0">
                <a:solidFill>
                  <a:prstClr val="black"/>
                </a:solidFill>
                <a:latin typeface="Calibri"/>
                <a:sym typeface="Wingdings"/>
              </a:rPr>
              <a:t>)</a:t>
            </a:r>
            <a:r>
              <a:rPr lang="en-US" dirty="0" smtClean="0">
                <a:solidFill>
                  <a:prstClr val="black"/>
                </a:solidFill>
                <a:latin typeface="Calibri"/>
                <a:sym typeface="Wingdings"/>
              </a:rPr>
              <a:t>							</a:t>
            </a:r>
            <a:r>
              <a:rPr lang="en-US" dirty="0" smtClean="0">
                <a:solidFill>
                  <a:prstClr val="black"/>
                </a:solidFill>
                <a:latin typeface="Wingdings"/>
                <a:ea typeface="Wingdings"/>
                <a:cs typeface="Wingdings"/>
                <a:sym typeface="Wingdings"/>
              </a:rPr>
              <a:t></a:t>
            </a:r>
          </a:p>
          <a:p>
            <a:r>
              <a:rPr lang="en-US" sz="2400" dirty="0" smtClean="0">
                <a:solidFill>
                  <a:prstClr val="black"/>
                </a:solidFill>
                <a:ea typeface="Wingdings"/>
                <a:sym typeface="Wingdings"/>
              </a:rPr>
              <a:t>Corollary: </a:t>
            </a:r>
            <a:r>
              <a:rPr lang="en-US" sz="2400" i="1" dirty="0" smtClean="0">
                <a:solidFill>
                  <a:prstClr val="black"/>
                </a:solidFill>
                <a:ea typeface="Wingdings"/>
                <a:sym typeface="Wingdings"/>
              </a:rPr>
              <a:t>If </a:t>
            </a:r>
            <a:r>
              <a:rPr lang="en-US" sz="2400" i="1" dirty="0" smtClean="0"/>
              <a:t>X </a:t>
            </a:r>
            <a:r>
              <a:rPr lang="en-US" sz="2400" dirty="0">
                <a:sym typeface="Wingdings"/>
              </a:rPr>
              <a:t> </a:t>
            </a:r>
            <a:r>
              <a:rPr lang="en-US" sz="2400" i="1" dirty="0">
                <a:sym typeface="Wingdings"/>
              </a:rPr>
              <a:t>Y – </a:t>
            </a:r>
            <a:r>
              <a:rPr lang="en-US" sz="2400" i="1" dirty="0" smtClean="0">
                <a:sym typeface="Wingdings"/>
              </a:rPr>
              <a:t>X is not a high-confidence association rule, then </a:t>
            </a:r>
            <a:r>
              <a:rPr lang="en-US" sz="2400" i="1" dirty="0"/>
              <a:t>X’ </a:t>
            </a:r>
            <a:r>
              <a:rPr lang="en-US" sz="2400" i="1" dirty="0">
                <a:sym typeface="Wingdings"/>
              </a:rPr>
              <a:t> Y </a:t>
            </a:r>
            <a:r>
              <a:rPr lang="en-US" sz="2400" i="1">
                <a:sym typeface="Wingdings"/>
              </a:rPr>
              <a:t>– </a:t>
            </a:r>
            <a:r>
              <a:rPr lang="en-US" sz="2400" i="1" smtClean="0">
                <a:sym typeface="Wingdings"/>
              </a:rPr>
              <a:t>X’ </a:t>
            </a:r>
            <a:r>
              <a:rPr lang="en-US" sz="2400" i="1" dirty="0" smtClean="0">
                <a:sym typeface="Wingdings"/>
              </a:rPr>
              <a:t>is also not a high confidence rule.</a:t>
            </a:r>
            <a:endParaRPr lang="en-US" sz="2400" dirty="0" smtClean="0"/>
          </a:p>
          <a:p>
            <a:pPr marL="400050" lvl="1" indent="0">
              <a:buNone/>
            </a:pPr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6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Level-wise Approach for Rule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5791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Frequent </a:t>
            </a:r>
            <a:r>
              <a:rPr lang="en-US" dirty="0" err="1" smtClean="0"/>
              <a:t>itemset</a:t>
            </a:r>
            <a:r>
              <a:rPr lang="en-US" dirty="0" smtClean="0"/>
              <a:t>: {1 2 3 4}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89231" y="2598613"/>
            <a:ext cx="1484923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3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77708" y="2598611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3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0184" y="2598611"/>
            <a:ext cx="1473201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2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0270" y="508586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{2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1" y="3892062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2}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70270" y="2598613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2 3}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74717" y="3892062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3}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{2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99418" y="3904316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13654" y="3892062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3}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67043" y="3875985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452320" y="3876961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{3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 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040184" y="508586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89231" y="508586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{3}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 2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77708" y="5092696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{1 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52984" y="171059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2 3 4} 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 {}</a:t>
            </a:r>
            <a:endParaRPr lang="en-US" sz="1600" dirty="0">
              <a:solidFill>
                <a:srgbClr val="1F497D"/>
              </a:solidFill>
            </a:endParaRPr>
          </a:p>
        </p:txBody>
      </p:sp>
      <p:cxnSp>
        <p:nvCxnSpPr>
          <p:cNvPr id="32" name="Straight Connector 31"/>
          <p:cNvCxnSpPr>
            <a:stCxn id="30" idx="2"/>
            <a:endCxn id="16" idx="0"/>
          </p:cNvCxnSpPr>
          <p:nvPr/>
        </p:nvCxnSpPr>
        <p:spPr>
          <a:xfrm flipH="1">
            <a:off x="2207847" y="2052513"/>
            <a:ext cx="2382714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0" idx="2"/>
            <a:endCxn id="13" idx="0"/>
          </p:cNvCxnSpPr>
          <p:nvPr/>
        </p:nvCxnSpPr>
        <p:spPr>
          <a:xfrm flipH="1">
            <a:off x="3776785" y="2052513"/>
            <a:ext cx="813776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0" idx="2"/>
            <a:endCxn id="11" idx="0"/>
          </p:cNvCxnSpPr>
          <p:nvPr/>
        </p:nvCxnSpPr>
        <p:spPr>
          <a:xfrm>
            <a:off x="4590561" y="2052513"/>
            <a:ext cx="841132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0" idx="2"/>
            <a:endCxn id="12" idx="0"/>
          </p:cNvCxnSpPr>
          <p:nvPr/>
        </p:nvCxnSpPr>
        <p:spPr>
          <a:xfrm>
            <a:off x="4590561" y="2052513"/>
            <a:ext cx="2424724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6" idx="2"/>
            <a:endCxn id="15" idx="0"/>
          </p:cNvCxnSpPr>
          <p:nvPr/>
        </p:nvCxnSpPr>
        <p:spPr>
          <a:xfrm flipH="1">
            <a:off x="1098062" y="2940536"/>
            <a:ext cx="110978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6" idx="2"/>
            <a:endCxn id="22" idx="0"/>
          </p:cNvCxnSpPr>
          <p:nvPr/>
        </p:nvCxnSpPr>
        <p:spPr>
          <a:xfrm>
            <a:off x="2207847" y="2940536"/>
            <a:ext cx="307731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6" idx="2"/>
            <a:endCxn id="24" idx="0"/>
          </p:cNvCxnSpPr>
          <p:nvPr/>
        </p:nvCxnSpPr>
        <p:spPr>
          <a:xfrm>
            <a:off x="2207847" y="2940536"/>
            <a:ext cx="3146668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3" idx="2"/>
            <a:endCxn id="15" idx="0"/>
          </p:cNvCxnSpPr>
          <p:nvPr/>
        </p:nvCxnSpPr>
        <p:spPr>
          <a:xfrm flipH="1">
            <a:off x="1098062" y="2940534"/>
            <a:ext cx="2678723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3" idx="2"/>
            <a:endCxn id="23" idx="0"/>
          </p:cNvCxnSpPr>
          <p:nvPr/>
        </p:nvCxnSpPr>
        <p:spPr>
          <a:xfrm>
            <a:off x="3776785" y="2940534"/>
            <a:ext cx="163494" cy="9637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3" idx="2"/>
            <a:endCxn id="25" idx="0"/>
          </p:cNvCxnSpPr>
          <p:nvPr/>
        </p:nvCxnSpPr>
        <p:spPr>
          <a:xfrm>
            <a:off x="3776785" y="2940534"/>
            <a:ext cx="2931119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1" idx="2"/>
            <a:endCxn id="22" idx="0"/>
          </p:cNvCxnSpPr>
          <p:nvPr/>
        </p:nvCxnSpPr>
        <p:spPr>
          <a:xfrm flipH="1">
            <a:off x="2515578" y="2940536"/>
            <a:ext cx="291611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1" idx="2"/>
            <a:endCxn id="26" idx="0"/>
          </p:cNvCxnSpPr>
          <p:nvPr/>
        </p:nvCxnSpPr>
        <p:spPr>
          <a:xfrm>
            <a:off x="5431693" y="2940536"/>
            <a:ext cx="2661488" cy="936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1" idx="2"/>
            <a:endCxn id="23" idx="0"/>
          </p:cNvCxnSpPr>
          <p:nvPr/>
        </p:nvCxnSpPr>
        <p:spPr>
          <a:xfrm flipH="1">
            <a:off x="3940279" y="2940536"/>
            <a:ext cx="1491414" cy="963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2" idx="2"/>
            <a:endCxn id="24" idx="0"/>
          </p:cNvCxnSpPr>
          <p:nvPr/>
        </p:nvCxnSpPr>
        <p:spPr>
          <a:xfrm flipH="1">
            <a:off x="5354515" y="2940534"/>
            <a:ext cx="1660770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2" idx="2"/>
            <a:endCxn id="25" idx="0"/>
          </p:cNvCxnSpPr>
          <p:nvPr/>
        </p:nvCxnSpPr>
        <p:spPr>
          <a:xfrm flipH="1">
            <a:off x="6707904" y="2940534"/>
            <a:ext cx="307381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12" idx="2"/>
            <a:endCxn id="26" idx="0"/>
          </p:cNvCxnSpPr>
          <p:nvPr/>
        </p:nvCxnSpPr>
        <p:spPr>
          <a:xfrm>
            <a:off x="7015285" y="2940534"/>
            <a:ext cx="1077896" cy="936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14" idx="0"/>
            <a:endCxn id="15" idx="2"/>
          </p:cNvCxnSpPr>
          <p:nvPr/>
        </p:nvCxnSpPr>
        <p:spPr>
          <a:xfrm flipH="1" flipV="1">
            <a:off x="1098062" y="4233985"/>
            <a:ext cx="1109785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14" idx="0"/>
            <a:endCxn id="22" idx="2"/>
          </p:cNvCxnSpPr>
          <p:nvPr/>
        </p:nvCxnSpPr>
        <p:spPr>
          <a:xfrm flipV="1">
            <a:off x="2207847" y="4233985"/>
            <a:ext cx="307731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14" idx="0"/>
            <a:endCxn id="23" idx="2"/>
          </p:cNvCxnSpPr>
          <p:nvPr/>
        </p:nvCxnSpPr>
        <p:spPr>
          <a:xfrm flipV="1">
            <a:off x="2207847" y="4246239"/>
            <a:ext cx="1732432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27" idx="0"/>
            <a:endCxn id="15" idx="2"/>
          </p:cNvCxnSpPr>
          <p:nvPr/>
        </p:nvCxnSpPr>
        <p:spPr>
          <a:xfrm flipH="1" flipV="1">
            <a:off x="1098062" y="4233985"/>
            <a:ext cx="2679699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27" idx="0"/>
            <a:endCxn id="24" idx="2"/>
          </p:cNvCxnSpPr>
          <p:nvPr/>
        </p:nvCxnSpPr>
        <p:spPr>
          <a:xfrm flipV="1">
            <a:off x="3777761" y="4233985"/>
            <a:ext cx="1576754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27" idx="0"/>
            <a:endCxn id="25" idx="2"/>
          </p:cNvCxnSpPr>
          <p:nvPr/>
        </p:nvCxnSpPr>
        <p:spPr>
          <a:xfrm flipV="1">
            <a:off x="3777761" y="4217908"/>
            <a:ext cx="2930143" cy="867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28" idx="0"/>
            <a:endCxn id="22" idx="2"/>
          </p:cNvCxnSpPr>
          <p:nvPr/>
        </p:nvCxnSpPr>
        <p:spPr>
          <a:xfrm flipH="1" flipV="1">
            <a:off x="2515578" y="4233985"/>
            <a:ext cx="2911230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28" idx="0"/>
            <a:endCxn id="24" idx="2"/>
          </p:cNvCxnSpPr>
          <p:nvPr/>
        </p:nvCxnSpPr>
        <p:spPr>
          <a:xfrm flipH="1" flipV="1">
            <a:off x="5354515" y="4233985"/>
            <a:ext cx="72293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28" idx="0"/>
            <a:endCxn id="26" idx="2"/>
          </p:cNvCxnSpPr>
          <p:nvPr/>
        </p:nvCxnSpPr>
        <p:spPr>
          <a:xfrm flipV="1">
            <a:off x="5426808" y="4218884"/>
            <a:ext cx="2666373" cy="866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29" idx="0"/>
            <a:endCxn id="26" idx="2"/>
          </p:cNvCxnSpPr>
          <p:nvPr/>
        </p:nvCxnSpPr>
        <p:spPr>
          <a:xfrm flipV="1">
            <a:off x="7015285" y="4218884"/>
            <a:ext cx="1077896" cy="8738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29" idx="0"/>
            <a:endCxn id="25" idx="2"/>
          </p:cNvCxnSpPr>
          <p:nvPr/>
        </p:nvCxnSpPr>
        <p:spPr>
          <a:xfrm flipH="1" flipV="1">
            <a:off x="6707904" y="4217908"/>
            <a:ext cx="307381" cy="874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29" idx="0"/>
            <a:endCxn id="23" idx="2"/>
          </p:cNvCxnSpPr>
          <p:nvPr/>
        </p:nvCxnSpPr>
        <p:spPr>
          <a:xfrm flipH="1" flipV="1">
            <a:off x="3940279" y="4246239"/>
            <a:ext cx="3075006" cy="8464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>
            <a:off x="609600" y="5631866"/>
            <a:ext cx="8229600" cy="649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Suppose {1 2 4} </a:t>
            </a:r>
            <a:r>
              <a:rPr lang="en-US" dirty="0" smtClean="0">
                <a:sym typeface="Wingdings"/>
              </a:rPr>
              <a:t> {3} fails the confidence bar</a:t>
            </a:r>
          </a:p>
          <a:p>
            <a:r>
              <a:rPr lang="en-US" dirty="0" smtClean="0">
                <a:sym typeface="Wingdings"/>
              </a:rPr>
              <a:t>The whole tree under {1 2 4}  {3} can be discarded</a:t>
            </a:r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3489009" y="2383687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1833125" y="4848743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343929" y="3692758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800937" y="3700579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82234" y="3610328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6597928" y="4891728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489009" y="4862425"/>
            <a:ext cx="727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  <a:latin typeface="Wingdings"/>
                <a:ea typeface="Wingdings"/>
                <a:cs typeface="Wingdings"/>
                <a:sym typeface="Wingdings"/>
              </a:rPr>
              <a:t></a:t>
            </a:r>
            <a:endParaRPr lang="en-US" sz="4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333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129" grpId="0" uiExpand="1" build="p"/>
      <p:bldP spid="130" grpId="0"/>
      <p:bldP spid="131" grpId="0"/>
      <p:bldP spid="132" grpId="0"/>
      <p:bldP spid="133" grpId="0"/>
      <p:bldP spid="134" grpId="0"/>
      <p:bldP spid="135" grpId="0"/>
      <p:bldP spid="13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Maximal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006"/>
            <a:ext cx="8229600" cy="899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Maximal frequent </a:t>
            </a:r>
            <a:r>
              <a:rPr lang="en-US" sz="2400" i="1" dirty="0" err="1" smtClean="0"/>
              <a:t>itemset</a:t>
            </a:r>
            <a:r>
              <a:rPr lang="en-US" sz="2400" dirty="0" smtClean="0"/>
              <a:t>: an </a:t>
            </a:r>
            <a:r>
              <a:rPr lang="en-US" sz="2400" dirty="0" err="1" smtClean="0"/>
              <a:t>itemset</a:t>
            </a:r>
            <a:r>
              <a:rPr lang="en-US" sz="2400" dirty="0" smtClean="0"/>
              <a:t>, for which none of its </a:t>
            </a:r>
            <a:r>
              <a:rPr lang="en-US" sz="2400" i="1" dirty="0" smtClean="0"/>
              <a:t>immediate supersets </a:t>
            </a:r>
            <a:r>
              <a:rPr lang="en-US" sz="2400" dirty="0" smtClean="0"/>
              <a:t>are frequent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89231" y="2823300"/>
            <a:ext cx="1484923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3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7708" y="2823298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0184" y="2823298"/>
            <a:ext cx="1473201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0270" y="531054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 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1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 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0270" y="282330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74717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99418" y="4129003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1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13654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67043" y="4100672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4</a:t>
            </a:r>
            <a:r>
              <a:rPr lang="en-US" sz="1600" dirty="0">
                <a:solidFill>
                  <a:srgbClr val="1F497D"/>
                </a:solidFill>
              </a:rPr>
              <a:t>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2320" y="4101648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40184" y="531054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 2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89231" y="531054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{1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77708" y="5317383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{2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52984" y="193527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{}</a:t>
            </a:r>
            <a:endParaRPr lang="en-US" sz="1600" dirty="0">
              <a:solidFill>
                <a:srgbClr val="1F497D"/>
              </a:solidFill>
            </a:endParaRPr>
          </a:p>
        </p:txBody>
      </p:sp>
      <p:cxnSp>
        <p:nvCxnSpPr>
          <p:cNvPr id="23" name="Straight Connector 22"/>
          <p:cNvCxnSpPr>
            <a:stCxn id="22" idx="2"/>
            <a:endCxn id="13" idx="0"/>
          </p:cNvCxnSpPr>
          <p:nvPr/>
        </p:nvCxnSpPr>
        <p:spPr>
          <a:xfrm flipH="1">
            <a:off x="2207847" y="2277200"/>
            <a:ext cx="2382714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2" idx="2"/>
            <a:endCxn id="10" idx="0"/>
          </p:cNvCxnSpPr>
          <p:nvPr/>
        </p:nvCxnSpPr>
        <p:spPr>
          <a:xfrm flipH="1">
            <a:off x="3776785" y="2277200"/>
            <a:ext cx="813776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2" idx="2"/>
            <a:endCxn id="8" idx="0"/>
          </p:cNvCxnSpPr>
          <p:nvPr/>
        </p:nvCxnSpPr>
        <p:spPr>
          <a:xfrm>
            <a:off x="4590561" y="2277200"/>
            <a:ext cx="841132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2"/>
            <a:endCxn id="9" idx="0"/>
          </p:cNvCxnSpPr>
          <p:nvPr/>
        </p:nvCxnSpPr>
        <p:spPr>
          <a:xfrm>
            <a:off x="4590561" y="2277200"/>
            <a:ext cx="2424724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  <a:endCxn id="12" idx="0"/>
          </p:cNvCxnSpPr>
          <p:nvPr/>
        </p:nvCxnSpPr>
        <p:spPr>
          <a:xfrm flipH="1">
            <a:off x="1098062" y="3165223"/>
            <a:ext cx="110978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2"/>
            <a:endCxn id="14" idx="0"/>
          </p:cNvCxnSpPr>
          <p:nvPr/>
        </p:nvCxnSpPr>
        <p:spPr>
          <a:xfrm>
            <a:off x="2207847" y="3165223"/>
            <a:ext cx="307731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2"/>
            <a:endCxn id="15" idx="0"/>
          </p:cNvCxnSpPr>
          <p:nvPr/>
        </p:nvCxnSpPr>
        <p:spPr>
          <a:xfrm>
            <a:off x="2207847" y="3165223"/>
            <a:ext cx="1732432" cy="963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2" idx="0"/>
          </p:cNvCxnSpPr>
          <p:nvPr/>
        </p:nvCxnSpPr>
        <p:spPr>
          <a:xfrm flipH="1">
            <a:off x="1098062" y="3165221"/>
            <a:ext cx="2678723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2"/>
            <a:endCxn id="16" idx="0"/>
          </p:cNvCxnSpPr>
          <p:nvPr/>
        </p:nvCxnSpPr>
        <p:spPr>
          <a:xfrm>
            <a:off x="3776785" y="3165221"/>
            <a:ext cx="1577730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2"/>
            <a:endCxn id="17" idx="0"/>
          </p:cNvCxnSpPr>
          <p:nvPr/>
        </p:nvCxnSpPr>
        <p:spPr>
          <a:xfrm>
            <a:off x="3776785" y="3165221"/>
            <a:ext cx="2931119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2"/>
            <a:endCxn id="14" idx="0"/>
          </p:cNvCxnSpPr>
          <p:nvPr/>
        </p:nvCxnSpPr>
        <p:spPr>
          <a:xfrm flipH="1">
            <a:off x="2515578" y="3165223"/>
            <a:ext cx="291611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2"/>
            <a:endCxn id="18" idx="0"/>
          </p:cNvCxnSpPr>
          <p:nvPr/>
        </p:nvCxnSpPr>
        <p:spPr>
          <a:xfrm>
            <a:off x="5431693" y="3165223"/>
            <a:ext cx="2661488" cy="936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16" idx="0"/>
          </p:cNvCxnSpPr>
          <p:nvPr/>
        </p:nvCxnSpPr>
        <p:spPr>
          <a:xfrm flipH="1">
            <a:off x="5354515" y="3165223"/>
            <a:ext cx="77178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  <a:endCxn id="15" idx="0"/>
          </p:cNvCxnSpPr>
          <p:nvPr/>
        </p:nvCxnSpPr>
        <p:spPr>
          <a:xfrm flipH="1">
            <a:off x="3940279" y="3165221"/>
            <a:ext cx="3075006" cy="9637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2"/>
            <a:endCxn id="17" idx="0"/>
          </p:cNvCxnSpPr>
          <p:nvPr/>
        </p:nvCxnSpPr>
        <p:spPr>
          <a:xfrm flipH="1">
            <a:off x="6707904" y="3165221"/>
            <a:ext cx="307381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9" idx="2"/>
            <a:endCxn id="18" idx="0"/>
          </p:cNvCxnSpPr>
          <p:nvPr/>
        </p:nvCxnSpPr>
        <p:spPr>
          <a:xfrm>
            <a:off x="7015285" y="3165221"/>
            <a:ext cx="1077896" cy="936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1" idx="0"/>
            <a:endCxn id="12" idx="2"/>
          </p:cNvCxnSpPr>
          <p:nvPr/>
        </p:nvCxnSpPr>
        <p:spPr>
          <a:xfrm flipH="1" flipV="1">
            <a:off x="1098062" y="4458672"/>
            <a:ext cx="1109785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0"/>
            <a:endCxn id="14" idx="2"/>
          </p:cNvCxnSpPr>
          <p:nvPr/>
        </p:nvCxnSpPr>
        <p:spPr>
          <a:xfrm flipV="1">
            <a:off x="2207847" y="4458672"/>
            <a:ext cx="307731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9" idx="0"/>
            <a:endCxn id="15" idx="2"/>
          </p:cNvCxnSpPr>
          <p:nvPr/>
        </p:nvCxnSpPr>
        <p:spPr>
          <a:xfrm flipV="1">
            <a:off x="3777761" y="4470926"/>
            <a:ext cx="162518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9" idx="0"/>
            <a:endCxn id="12" idx="2"/>
          </p:cNvCxnSpPr>
          <p:nvPr/>
        </p:nvCxnSpPr>
        <p:spPr>
          <a:xfrm flipH="1" flipV="1">
            <a:off x="1098062" y="4458672"/>
            <a:ext cx="2679699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1" idx="0"/>
            <a:endCxn id="16" idx="2"/>
          </p:cNvCxnSpPr>
          <p:nvPr/>
        </p:nvCxnSpPr>
        <p:spPr>
          <a:xfrm flipV="1">
            <a:off x="2207847" y="4458672"/>
            <a:ext cx="3146668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0"/>
            <a:endCxn id="17" idx="2"/>
          </p:cNvCxnSpPr>
          <p:nvPr/>
        </p:nvCxnSpPr>
        <p:spPr>
          <a:xfrm flipV="1">
            <a:off x="3777761" y="4442595"/>
            <a:ext cx="2930143" cy="867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0" idx="0"/>
            <a:endCxn id="14" idx="2"/>
          </p:cNvCxnSpPr>
          <p:nvPr/>
        </p:nvCxnSpPr>
        <p:spPr>
          <a:xfrm flipH="1" flipV="1">
            <a:off x="2515578" y="4458672"/>
            <a:ext cx="2911230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1" idx="0"/>
            <a:endCxn id="16" idx="2"/>
          </p:cNvCxnSpPr>
          <p:nvPr/>
        </p:nvCxnSpPr>
        <p:spPr>
          <a:xfrm flipH="1" flipV="1">
            <a:off x="5354515" y="4458672"/>
            <a:ext cx="1660770" cy="858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0" idx="0"/>
            <a:endCxn id="18" idx="2"/>
          </p:cNvCxnSpPr>
          <p:nvPr/>
        </p:nvCxnSpPr>
        <p:spPr>
          <a:xfrm flipV="1">
            <a:off x="5426808" y="4443571"/>
            <a:ext cx="2666373" cy="866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1" idx="0"/>
            <a:endCxn id="18" idx="2"/>
          </p:cNvCxnSpPr>
          <p:nvPr/>
        </p:nvCxnSpPr>
        <p:spPr>
          <a:xfrm flipV="1">
            <a:off x="7015285" y="4443571"/>
            <a:ext cx="1077896" cy="8738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1" idx="0"/>
            <a:endCxn id="17" idx="2"/>
          </p:cNvCxnSpPr>
          <p:nvPr/>
        </p:nvCxnSpPr>
        <p:spPr>
          <a:xfrm flipH="1" flipV="1">
            <a:off x="6707904" y="4442595"/>
            <a:ext cx="307381" cy="874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0" idx="0"/>
            <a:endCxn id="15" idx="2"/>
          </p:cNvCxnSpPr>
          <p:nvPr/>
        </p:nvCxnSpPr>
        <p:spPr>
          <a:xfrm flipH="1" flipV="1">
            <a:off x="3940279" y="4470926"/>
            <a:ext cx="1486529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775808" y="6107236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 2 3 4}</a:t>
            </a:r>
            <a:endParaRPr lang="en-US" sz="1600" dirty="0">
              <a:solidFill>
                <a:srgbClr val="1F497D"/>
              </a:solidFill>
            </a:endParaRPr>
          </a:p>
        </p:txBody>
      </p:sp>
      <p:cxnSp>
        <p:nvCxnSpPr>
          <p:cNvPr id="69" name="Straight Connector 68"/>
          <p:cNvCxnSpPr>
            <a:stCxn id="11" idx="2"/>
            <a:endCxn id="59" idx="0"/>
          </p:cNvCxnSpPr>
          <p:nvPr/>
        </p:nvCxnSpPr>
        <p:spPr>
          <a:xfrm>
            <a:off x="2207847" y="5652470"/>
            <a:ext cx="2305538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9" idx="0"/>
            <a:endCxn id="19" idx="2"/>
          </p:cNvCxnSpPr>
          <p:nvPr/>
        </p:nvCxnSpPr>
        <p:spPr>
          <a:xfrm flipH="1" flipV="1">
            <a:off x="3777761" y="5652470"/>
            <a:ext cx="735624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20" idx="2"/>
            <a:endCxn id="59" idx="0"/>
          </p:cNvCxnSpPr>
          <p:nvPr/>
        </p:nvCxnSpPr>
        <p:spPr>
          <a:xfrm flipH="1">
            <a:off x="4513385" y="5652470"/>
            <a:ext cx="913423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21" idx="2"/>
            <a:endCxn id="59" idx="0"/>
          </p:cNvCxnSpPr>
          <p:nvPr/>
        </p:nvCxnSpPr>
        <p:spPr>
          <a:xfrm flipH="1">
            <a:off x="4513385" y="5659306"/>
            <a:ext cx="2501900" cy="447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87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Maximal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006"/>
            <a:ext cx="8229600" cy="899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Maximal frequent </a:t>
            </a:r>
            <a:r>
              <a:rPr lang="en-US" sz="2400" i="1" dirty="0" err="1" smtClean="0"/>
              <a:t>itemset</a:t>
            </a:r>
            <a:r>
              <a:rPr lang="en-US" sz="2400" dirty="0" smtClean="0"/>
              <a:t>: an </a:t>
            </a:r>
            <a:r>
              <a:rPr lang="en-US" sz="2400" dirty="0" err="1" smtClean="0"/>
              <a:t>itemset</a:t>
            </a:r>
            <a:r>
              <a:rPr lang="en-US" sz="2400" dirty="0" smtClean="0"/>
              <a:t>, for which none of its </a:t>
            </a:r>
            <a:r>
              <a:rPr lang="en-US" sz="2400" i="1" dirty="0" smtClean="0"/>
              <a:t>immediate supersets </a:t>
            </a:r>
            <a:r>
              <a:rPr lang="en-US" sz="2400" dirty="0" smtClean="0"/>
              <a:t>are frequent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89231" y="2823300"/>
            <a:ext cx="1484923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3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7708" y="2823298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0184" y="2823298"/>
            <a:ext cx="1473201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0270" y="5310547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3}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1" y="4116749"/>
            <a:ext cx="1281722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0270" y="282330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74717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99418" y="4129003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sym typeface="Wingdings"/>
              </a:rPr>
              <a:t>{</a:t>
            </a:r>
            <a:r>
              <a:rPr lang="en-US" sz="1600" dirty="0">
                <a:solidFill>
                  <a:schemeClr val="tx2"/>
                </a:solidFill>
                <a:sym typeface="Wingdings"/>
              </a:rPr>
              <a:t>1</a:t>
            </a:r>
            <a:r>
              <a:rPr lang="en-US" sz="16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en-US" sz="1600" dirty="0">
                <a:solidFill>
                  <a:schemeClr val="tx2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chemeClr val="tx2"/>
                </a:solidFill>
                <a:sym typeface="Wingdings"/>
              </a:rPr>
              <a:t>}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13654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67043" y="4100672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4</a:t>
            </a:r>
            <a:r>
              <a:rPr lang="en-US" sz="1600" dirty="0">
                <a:solidFill>
                  <a:srgbClr val="1F497D"/>
                </a:solidFill>
              </a:rPr>
              <a:t>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2320" y="4101648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40184" y="5310547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4}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89231" y="531054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{1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77708" y="5317383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{2 3 4}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52984" y="193527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{}</a:t>
            </a:r>
            <a:endParaRPr lang="en-US" sz="1600" dirty="0">
              <a:solidFill>
                <a:srgbClr val="1F497D"/>
              </a:solidFill>
            </a:endParaRPr>
          </a:p>
        </p:txBody>
      </p:sp>
      <p:cxnSp>
        <p:nvCxnSpPr>
          <p:cNvPr id="23" name="Straight Connector 22"/>
          <p:cNvCxnSpPr>
            <a:stCxn id="22" idx="2"/>
            <a:endCxn id="13" idx="0"/>
          </p:cNvCxnSpPr>
          <p:nvPr/>
        </p:nvCxnSpPr>
        <p:spPr>
          <a:xfrm flipH="1">
            <a:off x="2207847" y="2277200"/>
            <a:ext cx="2382714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2" idx="2"/>
            <a:endCxn id="10" idx="0"/>
          </p:cNvCxnSpPr>
          <p:nvPr/>
        </p:nvCxnSpPr>
        <p:spPr>
          <a:xfrm flipH="1">
            <a:off x="3776785" y="2277200"/>
            <a:ext cx="813776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2" idx="2"/>
            <a:endCxn id="8" idx="0"/>
          </p:cNvCxnSpPr>
          <p:nvPr/>
        </p:nvCxnSpPr>
        <p:spPr>
          <a:xfrm>
            <a:off x="4590561" y="2277200"/>
            <a:ext cx="841132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2"/>
            <a:endCxn id="9" idx="0"/>
          </p:cNvCxnSpPr>
          <p:nvPr/>
        </p:nvCxnSpPr>
        <p:spPr>
          <a:xfrm>
            <a:off x="4590561" y="2277200"/>
            <a:ext cx="2424724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  <a:endCxn id="12" idx="0"/>
          </p:cNvCxnSpPr>
          <p:nvPr/>
        </p:nvCxnSpPr>
        <p:spPr>
          <a:xfrm flipH="1">
            <a:off x="1098062" y="3165223"/>
            <a:ext cx="110978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2"/>
            <a:endCxn id="14" idx="0"/>
          </p:cNvCxnSpPr>
          <p:nvPr/>
        </p:nvCxnSpPr>
        <p:spPr>
          <a:xfrm>
            <a:off x="2207847" y="3165223"/>
            <a:ext cx="307731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2"/>
            <a:endCxn id="15" idx="0"/>
          </p:cNvCxnSpPr>
          <p:nvPr/>
        </p:nvCxnSpPr>
        <p:spPr>
          <a:xfrm>
            <a:off x="2207847" y="3165223"/>
            <a:ext cx="1732432" cy="963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2" idx="0"/>
          </p:cNvCxnSpPr>
          <p:nvPr/>
        </p:nvCxnSpPr>
        <p:spPr>
          <a:xfrm flipH="1">
            <a:off x="1098062" y="3165221"/>
            <a:ext cx="2678723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2"/>
            <a:endCxn id="16" idx="0"/>
          </p:cNvCxnSpPr>
          <p:nvPr/>
        </p:nvCxnSpPr>
        <p:spPr>
          <a:xfrm>
            <a:off x="3776785" y="3165221"/>
            <a:ext cx="1577730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2"/>
            <a:endCxn id="17" idx="0"/>
          </p:cNvCxnSpPr>
          <p:nvPr/>
        </p:nvCxnSpPr>
        <p:spPr>
          <a:xfrm>
            <a:off x="3776785" y="3165221"/>
            <a:ext cx="2931119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2"/>
            <a:endCxn id="14" idx="0"/>
          </p:cNvCxnSpPr>
          <p:nvPr/>
        </p:nvCxnSpPr>
        <p:spPr>
          <a:xfrm flipH="1">
            <a:off x="2515578" y="3165223"/>
            <a:ext cx="291611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2"/>
            <a:endCxn id="18" idx="0"/>
          </p:cNvCxnSpPr>
          <p:nvPr/>
        </p:nvCxnSpPr>
        <p:spPr>
          <a:xfrm>
            <a:off x="5431693" y="3165223"/>
            <a:ext cx="2661488" cy="936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16" idx="0"/>
          </p:cNvCxnSpPr>
          <p:nvPr/>
        </p:nvCxnSpPr>
        <p:spPr>
          <a:xfrm flipH="1">
            <a:off x="5354515" y="3165223"/>
            <a:ext cx="77178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  <a:endCxn id="15" idx="0"/>
          </p:cNvCxnSpPr>
          <p:nvPr/>
        </p:nvCxnSpPr>
        <p:spPr>
          <a:xfrm flipH="1">
            <a:off x="3940279" y="3165221"/>
            <a:ext cx="3075006" cy="9637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2"/>
            <a:endCxn id="17" idx="0"/>
          </p:cNvCxnSpPr>
          <p:nvPr/>
        </p:nvCxnSpPr>
        <p:spPr>
          <a:xfrm flipH="1">
            <a:off x="6707904" y="3165221"/>
            <a:ext cx="307381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9" idx="2"/>
            <a:endCxn id="18" idx="0"/>
          </p:cNvCxnSpPr>
          <p:nvPr/>
        </p:nvCxnSpPr>
        <p:spPr>
          <a:xfrm>
            <a:off x="7015285" y="3165221"/>
            <a:ext cx="1077896" cy="936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1" idx="0"/>
            <a:endCxn id="12" idx="2"/>
          </p:cNvCxnSpPr>
          <p:nvPr/>
        </p:nvCxnSpPr>
        <p:spPr>
          <a:xfrm flipH="1" flipV="1">
            <a:off x="1098062" y="4458672"/>
            <a:ext cx="1109785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0"/>
            <a:endCxn id="14" idx="2"/>
          </p:cNvCxnSpPr>
          <p:nvPr/>
        </p:nvCxnSpPr>
        <p:spPr>
          <a:xfrm flipV="1">
            <a:off x="2207847" y="4458672"/>
            <a:ext cx="307731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9" idx="0"/>
            <a:endCxn id="15" idx="2"/>
          </p:cNvCxnSpPr>
          <p:nvPr/>
        </p:nvCxnSpPr>
        <p:spPr>
          <a:xfrm flipV="1">
            <a:off x="3777761" y="4470926"/>
            <a:ext cx="162518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9" idx="0"/>
            <a:endCxn id="12" idx="2"/>
          </p:cNvCxnSpPr>
          <p:nvPr/>
        </p:nvCxnSpPr>
        <p:spPr>
          <a:xfrm flipH="1" flipV="1">
            <a:off x="1098062" y="4458672"/>
            <a:ext cx="2679699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1" idx="0"/>
            <a:endCxn id="16" idx="2"/>
          </p:cNvCxnSpPr>
          <p:nvPr/>
        </p:nvCxnSpPr>
        <p:spPr>
          <a:xfrm flipV="1">
            <a:off x="2207847" y="4458672"/>
            <a:ext cx="3146668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0"/>
            <a:endCxn id="17" idx="2"/>
          </p:cNvCxnSpPr>
          <p:nvPr/>
        </p:nvCxnSpPr>
        <p:spPr>
          <a:xfrm flipV="1">
            <a:off x="3777761" y="4442595"/>
            <a:ext cx="2930143" cy="867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0" idx="0"/>
            <a:endCxn id="14" idx="2"/>
          </p:cNvCxnSpPr>
          <p:nvPr/>
        </p:nvCxnSpPr>
        <p:spPr>
          <a:xfrm flipH="1" flipV="1">
            <a:off x="2515578" y="4458672"/>
            <a:ext cx="2911230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1" idx="0"/>
            <a:endCxn id="16" idx="2"/>
          </p:cNvCxnSpPr>
          <p:nvPr/>
        </p:nvCxnSpPr>
        <p:spPr>
          <a:xfrm flipH="1" flipV="1">
            <a:off x="5354515" y="4458672"/>
            <a:ext cx="1660770" cy="858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0" idx="0"/>
            <a:endCxn id="18" idx="2"/>
          </p:cNvCxnSpPr>
          <p:nvPr/>
        </p:nvCxnSpPr>
        <p:spPr>
          <a:xfrm flipV="1">
            <a:off x="5426808" y="4443571"/>
            <a:ext cx="2666373" cy="866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1" idx="0"/>
            <a:endCxn id="18" idx="2"/>
          </p:cNvCxnSpPr>
          <p:nvPr/>
        </p:nvCxnSpPr>
        <p:spPr>
          <a:xfrm flipV="1">
            <a:off x="7015285" y="4443571"/>
            <a:ext cx="1077896" cy="8738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1" idx="0"/>
            <a:endCxn id="17" idx="2"/>
          </p:cNvCxnSpPr>
          <p:nvPr/>
        </p:nvCxnSpPr>
        <p:spPr>
          <a:xfrm flipH="1" flipV="1">
            <a:off x="6707904" y="4442595"/>
            <a:ext cx="307381" cy="874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0" idx="0"/>
            <a:endCxn id="15" idx="2"/>
          </p:cNvCxnSpPr>
          <p:nvPr/>
        </p:nvCxnSpPr>
        <p:spPr>
          <a:xfrm flipH="1" flipV="1">
            <a:off x="3940279" y="4470926"/>
            <a:ext cx="1486529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775808" y="6107236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3 4}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69" name="Straight Connector 68"/>
          <p:cNvCxnSpPr>
            <a:stCxn id="11" idx="2"/>
            <a:endCxn id="59" idx="0"/>
          </p:cNvCxnSpPr>
          <p:nvPr/>
        </p:nvCxnSpPr>
        <p:spPr>
          <a:xfrm>
            <a:off x="2207847" y="5652470"/>
            <a:ext cx="2305538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9" idx="0"/>
            <a:endCxn id="19" idx="2"/>
          </p:cNvCxnSpPr>
          <p:nvPr/>
        </p:nvCxnSpPr>
        <p:spPr>
          <a:xfrm flipH="1" flipV="1">
            <a:off x="3777761" y="5652470"/>
            <a:ext cx="735624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20" idx="2"/>
            <a:endCxn id="59" idx="0"/>
          </p:cNvCxnSpPr>
          <p:nvPr/>
        </p:nvCxnSpPr>
        <p:spPr>
          <a:xfrm flipH="1">
            <a:off x="4513385" y="5652470"/>
            <a:ext cx="913423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21" idx="2"/>
            <a:endCxn id="59" idx="0"/>
          </p:cNvCxnSpPr>
          <p:nvPr/>
        </p:nvCxnSpPr>
        <p:spPr>
          <a:xfrm flipH="1">
            <a:off x="4513385" y="5659306"/>
            <a:ext cx="2501900" cy="447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57201" y="2209775"/>
            <a:ext cx="1281722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Not frequent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222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9" grpId="0" animBg="1"/>
      <p:bldP spid="5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Maximal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006"/>
            <a:ext cx="8229600" cy="899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Maximal frequent </a:t>
            </a:r>
            <a:r>
              <a:rPr lang="en-US" sz="2400" i="1" dirty="0" err="1" smtClean="0"/>
              <a:t>itemset</a:t>
            </a:r>
            <a:r>
              <a:rPr lang="en-US" sz="2400" dirty="0" smtClean="0"/>
              <a:t>: an </a:t>
            </a:r>
            <a:r>
              <a:rPr lang="en-US" sz="2400" dirty="0" err="1" smtClean="0"/>
              <a:t>itemset</a:t>
            </a:r>
            <a:r>
              <a:rPr lang="en-US" sz="2400" dirty="0" smtClean="0"/>
              <a:t>, for which none of its </a:t>
            </a:r>
            <a:r>
              <a:rPr lang="en-US" sz="2400" i="1" dirty="0" smtClean="0"/>
              <a:t>immediate supersets </a:t>
            </a:r>
            <a:r>
              <a:rPr lang="en-US" sz="2400" dirty="0" smtClean="0"/>
              <a:t>are frequent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89231" y="2823300"/>
            <a:ext cx="1484923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3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7708" y="2823298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0184" y="2823298"/>
            <a:ext cx="1473201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0270" y="5310547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3}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1" y="4116749"/>
            <a:ext cx="1281722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0270" y="282330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74717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99418" y="4129003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1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13654" y="4116749"/>
            <a:ext cx="1281722" cy="341923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67043" y="4100672"/>
            <a:ext cx="1281722" cy="34192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4</a:t>
            </a:r>
            <a:r>
              <a:rPr lang="en-US" sz="1600" dirty="0">
                <a:solidFill>
                  <a:srgbClr val="1F497D"/>
                </a:solidFill>
              </a:rPr>
              <a:t>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2320" y="4101648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40184" y="5310547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4}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89231" y="5310547"/>
            <a:ext cx="1475154" cy="341923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{1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77708" y="5317383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{2 3 4}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52984" y="193527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{}</a:t>
            </a:r>
            <a:endParaRPr lang="en-US" sz="1600" dirty="0">
              <a:solidFill>
                <a:srgbClr val="1F497D"/>
              </a:solidFill>
            </a:endParaRPr>
          </a:p>
        </p:txBody>
      </p:sp>
      <p:cxnSp>
        <p:nvCxnSpPr>
          <p:cNvPr id="23" name="Straight Connector 22"/>
          <p:cNvCxnSpPr>
            <a:stCxn id="22" idx="2"/>
            <a:endCxn id="13" idx="0"/>
          </p:cNvCxnSpPr>
          <p:nvPr/>
        </p:nvCxnSpPr>
        <p:spPr>
          <a:xfrm flipH="1">
            <a:off x="2207847" y="2277200"/>
            <a:ext cx="2382714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2" idx="2"/>
            <a:endCxn id="10" idx="0"/>
          </p:cNvCxnSpPr>
          <p:nvPr/>
        </p:nvCxnSpPr>
        <p:spPr>
          <a:xfrm flipH="1">
            <a:off x="3776785" y="2277200"/>
            <a:ext cx="813776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2" idx="2"/>
            <a:endCxn id="8" idx="0"/>
          </p:cNvCxnSpPr>
          <p:nvPr/>
        </p:nvCxnSpPr>
        <p:spPr>
          <a:xfrm>
            <a:off x="4590561" y="2277200"/>
            <a:ext cx="841132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2"/>
            <a:endCxn id="9" idx="0"/>
          </p:cNvCxnSpPr>
          <p:nvPr/>
        </p:nvCxnSpPr>
        <p:spPr>
          <a:xfrm>
            <a:off x="4590561" y="2277200"/>
            <a:ext cx="2424724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  <a:endCxn id="12" idx="0"/>
          </p:cNvCxnSpPr>
          <p:nvPr/>
        </p:nvCxnSpPr>
        <p:spPr>
          <a:xfrm flipH="1">
            <a:off x="1098062" y="3165223"/>
            <a:ext cx="110978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2"/>
            <a:endCxn id="14" idx="0"/>
          </p:cNvCxnSpPr>
          <p:nvPr/>
        </p:nvCxnSpPr>
        <p:spPr>
          <a:xfrm>
            <a:off x="2207847" y="3165223"/>
            <a:ext cx="307731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2"/>
            <a:endCxn id="15" idx="0"/>
          </p:cNvCxnSpPr>
          <p:nvPr/>
        </p:nvCxnSpPr>
        <p:spPr>
          <a:xfrm>
            <a:off x="2207847" y="3165223"/>
            <a:ext cx="1732432" cy="963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2" idx="0"/>
          </p:cNvCxnSpPr>
          <p:nvPr/>
        </p:nvCxnSpPr>
        <p:spPr>
          <a:xfrm flipH="1">
            <a:off x="1098062" y="3165221"/>
            <a:ext cx="2678723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2"/>
            <a:endCxn id="16" idx="0"/>
          </p:cNvCxnSpPr>
          <p:nvPr/>
        </p:nvCxnSpPr>
        <p:spPr>
          <a:xfrm>
            <a:off x="3776785" y="3165221"/>
            <a:ext cx="1577730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2"/>
            <a:endCxn id="17" idx="0"/>
          </p:cNvCxnSpPr>
          <p:nvPr/>
        </p:nvCxnSpPr>
        <p:spPr>
          <a:xfrm>
            <a:off x="3776785" y="3165221"/>
            <a:ext cx="2931119" cy="935451"/>
          </a:xfrm>
          <a:prstGeom prst="line">
            <a:avLst/>
          </a:prstGeom>
          <a:ln w="381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2"/>
            <a:endCxn id="14" idx="0"/>
          </p:cNvCxnSpPr>
          <p:nvPr/>
        </p:nvCxnSpPr>
        <p:spPr>
          <a:xfrm flipH="1">
            <a:off x="2515578" y="3165223"/>
            <a:ext cx="291611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2"/>
            <a:endCxn id="18" idx="0"/>
          </p:cNvCxnSpPr>
          <p:nvPr/>
        </p:nvCxnSpPr>
        <p:spPr>
          <a:xfrm>
            <a:off x="5431693" y="3165223"/>
            <a:ext cx="2661488" cy="936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16" idx="0"/>
          </p:cNvCxnSpPr>
          <p:nvPr/>
        </p:nvCxnSpPr>
        <p:spPr>
          <a:xfrm flipH="1">
            <a:off x="5354515" y="3165223"/>
            <a:ext cx="77178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  <a:endCxn id="15" idx="0"/>
          </p:cNvCxnSpPr>
          <p:nvPr/>
        </p:nvCxnSpPr>
        <p:spPr>
          <a:xfrm flipH="1">
            <a:off x="3940279" y="3165221"/>
            <a:ext cx="3075006" cy="9637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2"/>
            <a:endCxn id="17" idx="0"/>
          </p:cNvCxnSpPr>
          <p:nvPr/>
        </p:nvCxnSpPr>
        <p:spPr>
          <a:xfrm flipH="1">
            <a:off x="6707904" y="3165221"/>
            <a:ext cx="307381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9" idx="2"/>
            <a:endCxn id="18" idx="0"/>
          </p:cNvCxnSpPr>
          <p:nvPr/>
        </p:nvCxnSpPr>
        <p:spPr>
          <a:xfrm>
            <a:off x="7015285" y="3165221"/>
            <a:ext cx="1077896" cy="936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1" idx="0"/>
            <a:endCxn id="12" idx="2"/>
          </p:cNvCxnSpPr>
          <p:nvPr/>
        </p:nvCxnSpPr>
        <p:spPr>
          <a:xfrm flipH="1" flipV="1">
            <a:off x="1098062" y="4458672"/>
            <a:ext cx="1109785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0"/>
            <a:endCxn id="14" idx="2"/>
          </p:cNvCxnSpPr>
          <p:nvPr/>
        </p:nvCxnSpPr>
        <p:spPr>
          <a:xfrm flipV="1">
            <a:off x="2207847" y="4458672"/>
            <a:ext cx="307731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9" idx="0"/>
            <a:endCxn id="15" idx="2"/>
          </p:cNvCxnSpPr>
          <p:nvPr/>
        </p:nvCxnSpPr>
        <p:spPr>
          <a:xfrm flipV="1">
            <a:off x="3777761" y="4470926"/>
            <a:ext cx="162518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9" idx="0"/>
            <a:endCxn id="12" idx="2"/>
          </p:cNvCxnSpPr>
          <p:nvPr/>
        </p:nvCxnSpPr>
        <p:spPr>
          <a:xfrm flipH="1" flipV="1">
            <a:off x="1098062" y="4458672"/>
            <a:ext cx="2679699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1" idx="0"/>
            <a:endCxn id="16" idx="2"/>
          </p:cNvCxnSpPr>
          <p:nvPr/>
        </p:nvCxnSpPr>
        <p:spPr>
          <a:xfrm flipV="1">
            <a:off x="2207847" y="4458672"/>
            <a:ext cx="3146668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0"/>
            <a:endCxn id="17" idx="2"/>
          </p:cNvCxnSpPr>
          <p:nvPr/>
        </p:nvCxnSpPr>
        <p:spPr>
          <a:xfrm flipV="1">
            <a:off x="3777761" y="4442595"/>
            <a:ext cx="2930143" cy="867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0" idx="0"/>
            <a:endCxn id="14" idx="2"/>
          </p:cNvCxnSpPr>
          <p:nvPr/>
        </p:nvCxnSpPr>
        <p:spPr>
          <a:xfrm flipH="1" flipV="1">
            <a:off x="2515578" y="4458672"/>
            <a:ext cx="2911230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1" idx="0"/>
            <a:endCxn id="16" idx="2"/>
          </p:cNvCxnSpPr>
          <p:nvPr/>
        </p:nvCxnSpPr>
        <p:spPr>
          <a:xfrm flipH="1" flipV="1">
            <a:off x="5354515" y="4458672"/>
            <a:ext cx="1660770" cy="858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0" idx="0"/>
            <a:endCxn id="18" idx="2"/>
          </p:cNvCxnSpPr>
          <p:nvPr/>
        </p:nvCxnSpPr>
        <p:spPr>
          <a:xfrm flipV="1">
            <a:off x="5426808" y="4443571"/>
            <a:ext cx="2666373" cy="866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1" idx="0"/>
            <a:endCxn id="18" idx="2"/>
          </p:cNvCxnSpPr>
          <p:nvPr/>
        </p:nvCxnSpPr>
        <p:spPr>
          <a:xfrm flipV="1">
            <a:off x="7015285" y="4443571"/>
            <a:ext cx="1077896" cy="8738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1" idx="0"/>
            <a:endCxn id="17" idx="2"/>
          </p:cNvCxnSpPr>
          <p:nvPr/>
        </p:nvCxnSpPr>
        <p:spPr>
          <a:xfrm flipH="1" flipV="1">
            <a:off x="6707904" y="4442595"/>
            <a:ext cx="307381" cy="874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0" idx="0"/>
            <a:endCxn id="15" idx="2"/>
          </p:cNvCxnSpPr>
          <p:nvPr/>
        </p:nvCxnSpPr>
        <p:spPr>
          <a:xfrm flipH="1" flipV="1">
            <a:off x="3940279" y="4470926"/>
            <a:ext cx="1486529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775808" y="6107236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3 4}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69" name="Straight Connector 68"/>
          <p:cNvCxnSpPr>
            <a:stCxn id="11" idx="2"/>
            <a:endCxn id="59" idx="0"/>
          </p:cNvCxnSpPr>
          <p:nvPr/>
        </p:nvCxnSpPr>
        <p:spPr>
          <a:xfrm>
            <a:off x="2207847" y="5652470"/>
            <a:ext cx="2305538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9" idx="0"/>
            <a:endCxn id="19" idx="2"/>
          </p:cNvCxnSpPr>
          <p:nvPr/>
        </p:nvCxnSpPr>
        <p:spPr>
          <a:xfrm flipH="1" flipV="1">
            <a:off x="3777761" y="5652470"/>
            <a:ext cx="735624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20" idx="2"/>
            <a:endCxn id="59" idx="0"/>
          </p:cNvCxnSpPr>
          <p:nvPr/>
        </p:nvCxnSpPr>
        <p:spPr>
          <a:xfrm flipH="1">
            <a:off x="4513385" y="5652470"/>
            <a:ext cx="913423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21" idx="2"/>
            <a:endCxn id="59" idx="0"/>
          </p:cNvCxnSpPr>
          <p:nvPr/>
        </p:nvCxnSpPr>
        <p:spPr>
          <a:xfrm flipH="1">
            <a:off x="4513385" y="5659306"/>
            <a:ext cx="2501900" cy="447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57201" y="2209775"/>
            <a:ext cx="1281722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Not frequent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11646" y="1901085"/>
            <a:ext cx="1475154" cy="550992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Maximal frequent</a:t>
            </a:r>
            <a:endParaRPr lang="en-US" sz="16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71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9" grpId="0" animBg="1"/>
      <p:bldP spid="53" grpId="0" animBg="1"/>
      <p:bldP spid="5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Maximal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006"/>
            <a:ext cx="8229600" cy="899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All frequent </a:t>
            </a:r>
            <a:r>
              <a:rPr lang="en-US" sz="2000" b="1" dirty="0" err="1" smtClean="0">
                <a:solidFill>
                  <a:schemeClr val="tx2"/>
                </a:solidFill>
              </a:rPr>
              <a:t>itemsets</a:t>
            </a:r>
            <a:r>
              <a:rPr lang="en-US" sz="2000" b="1" dirty="0" smtClean="0">
                <a:solidFill>
                  <a:schemeClr val="tx2"/>
                </a:solidFill>
              </a:rPr>
              <a:t> are subsets of one of the maximal frequent </a:t>
            </a:r>
            <a:r>
              <a:rPr lang="en-US" sz="2000" b="1" dirty="0" err="1" smtClean="0">
                <a:solidFill>
                  <a:schemeClr val="tx2"/>
                </a:solidFill>
              </a:rPr>
              <a:t>itemsets</a:t>
            </a:r>
            <a:r>
              <a:rPr lang="en-US" sz="2000" b="1" dirty="0" smtClean="0">
                <a:solidFill>
                  <a:schemeClr val="tx2"/>
                </a:solidFill>
              </a:rPr>
              <a:t>.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89231" y="2823300"/>
            <a:ext cx="1484923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3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7708" y="2823298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0184" y="2823298"/>
            <a:ext cx="1473201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{2}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0270" y="5310547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3}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1" y="4116749"/>
            <a:ext cx="1281722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0270" y="2823300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{1}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74717" y="4116749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{1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99418" y="4129003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1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</a:t>
            </a:r>
            <a:r>
              <a:rPr lang="en-US" sz="1600" dirty="0">
                <a:solidFill>
                  <a:srgbClr val="1F497D"/>
                </a:solidFill>
                <a:sym typeface="Wingdings"/>
              </a:rPr>
              <a:t>4</a:t>
            </a:r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13654" y="4116749"/>
            <a:ext cx="1281722" cy="341923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3}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67043" y="4100672"/>
            <a:ext cx="1281722" cy="34192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{2 4</a:t>
            </a:r>
            <a:r>
              <a:rPr lang="en-US" sz="1600" dirty="0">
                <a:solidFill>
                  <a:srgbClr val="1F497D"/>
                </a:solidFill>
              </a:rPr>
              <a:t>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2320" y="4101648"/>
            <a:ext cx="1281722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</a:rPr>
              <a:t>{3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40184" y="5310547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4}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89231" y="5310547"/>
            <a:ext cx="1475154" cy="341923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 {1 3 4}</a:t>
            </a:r>
            <a:endParaRPr lang="en-US" sz="1600" dirty="0">
              <a:solidFill>
                <a:srgbClr val="1F497D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77708" y="5317383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{2 3 4}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52984" y="1935277"/>
            <a:ext cx="1475154" cy="341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{}</a:t>
            </a:r>
            <a:endParaRPr lang="en-US" sz="1600" dirty="0">
              <a:solidFill>
                <a:srgbClr val="1F497D"/>
              </a:solidFill>
            </a:endParaRPr>
          </a:p>
        </p:txBody>
      </p:sp>
      <p:cxnSp>
        <p:nvCxnSpPr>
          <p:cNvPr id="23" name="Straight Connector 22"/>
          <p:cNvCxnSpPr>
            <a:stCxn id="22" idx="2"/>
            <a:endCxn id="13" idx="0"/>
          </p:cNvCxnSpPr>
          <p:nvPr/>
        </p:nvCxnSpPr>
        <p:spPr>
          <a:xfrm flipH="1">
            <a:off x="2207847" y="2277200"/>
            <a:ext cx="2382714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2" idx="2"/>
            <a:endCxn id="10" idx="0"/>
          </p:cNvCxnSpPr>
          <p:nvPr/>
        </p:nvCxnSpPr>
        <p:spPr>
          <a:xfrm flipH="1">
            <a:off x="3776785" y="2277200"/>
            <a:ext cx="813776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2" idx="2"/>
            <a:endCxn id="8" idx="0"/>
          </p:cNvCxnSpPr>
          <p:nvPr/>
        </p:nvCxnSpPr>
        <p:spPr>
          <a:xfrm>
            <a:off x="4590561" y="2277200"/>
            <a:ext cx="841132" cy="546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2"/>
            <a:endCxn id="9" idx="0"/>
          </p:cNvCxnSpPr>
          <p:nvPr/>
        </p:nvCxnSpPr>
        <p:spPr>
          <a:xfrm>
            <a:off x="4590561" y="2277200"/>
            <a:ext cx="2424724" cy="5460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  <a:endCxn id="12" idx="0"/>
          </p:cNvCxnSpPr>
          <p:nvPr/>
        </p:nvCxnSpPr>
        <p:spPr>
          <a:xfrm flipH="1">
            <a:off x="1098062" y="3165223"/>
            <a:ext cx="110978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2"/>
            <a:endCxn id="14" idx="0"/>
          </p:cNvCxnSpPr>
          <p:nvPr/>
        </p:nvCxnSpPr>
        <p:spPr>
          <a:xfrm>
            <a:off x="2207847" y="3165223"/>
            <a:ext cx="307731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2"/>
            <a:endCxn id="15" idx="0"/>
          </p:cNvCxnSpPr>
          <p:nvPr/>
        </p:nvCxnSpPr>
        <p:spPr>
          <a:xfrm>
            <a:off x="2207847" y="3165223"/>
            <a:ext cx="1732432" cy="963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2" idx="0"/>
          </p:cNvCxnSpPr>
          <p:nvPr/>
        </p:nvCxnSpPr>
        <p:spPr>
          <a:xfrm flipH="1">
            <a:off x="1098062" y="3165221"/>
            <a:ext cx="2678723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2"/>
            <a:endCxn id="16" idx="0"/>
          </p:cNvCxnSpPr>
          <p:nvPr/>
        </p:nvCxnSpPr>
        <p:spPr>
          <a:xfrm>
            <a:off x="3776785" y="3165221"/>
            <a:ext cx="1577730" cy="951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2"/>
            <a:endCxn id="17" idx="0"/>
          </p:cNvCxnSpPr>
          <p:nvPr/>
        </p:nvCxnSpPr>
        <p:spPr>
          <a:xfrm>
            <a:off x="3776785" y="3165221"/>
            <a:ext cx="2931119" cy="935451"/>
          </a:xfrm>
          <a:prstGeom prst="line">
            <a:avLst/>
          </a:prstGeom>
          <a:ln w="381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2"/>
            <a:endCxn id="14" idx="0"/>
          </p:cNvCxnSpPr>
          <p:nvPr/>
        </p:nvCxnSpPr>
        <p:spPr>
          <a:xfrm flipH="1">
            <a:off x="2515578" y="3165223"/>
            <a:ext cx="2916115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2"/>
            <a:endCxn id="18" idx="0"/>
          </p:cNvCxnSpPr>
          <p:nvPr/>
        </p:nvCxnSpPr>
        <p:spPr>
          <a:xfrm>
            <a:off x="5431693" y="3165223"/>
            <a:ext cx="2661488" cy="936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16" idx="0"/>
          </p:cNvCxnSpPr>
          <p:nvPr/>
        </p:nvCxnSpPr>
        <p:spPr>
          <a:xfrm flipH="1">
            <a:off x="5354515" y="3165223"/>
            <a:ext cx="77178" cy="951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  <a:endCxn id="15" idx="0"/>
          </p:cNvCxnSpPr>
          <p:nvPr/>
        </p:nvCxnSpPr>
        <p:spPr>
          <a:xfrm flipH="1">
            <a:off x="3940279" y="3165221"/>
            <a:ext cx="3075006" cy="9637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2"/>
            <a:endCxn id="17" idx="0"/>
          </p:cNvCxnSpPr>
          <p:nvPr/>
        </p:nvCxnSpPr>
        <p:spPr>
          <a:xfrm flipH="1">
            <a:off x="6707904" y="3165221"/>
            <a:ext cx="307381" cy="935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9" idx="2"/>
            <a:endCxn id="18" idx="0"/>
          </p:cNvCxnSpPr>
          <p:nvPr/>
        </p:nvCxnSpPr>
        <p:spPr>
          <a:xfrm>
            <a:off x="7015285" y="3165221"/>
            <a:ext cx="1077896" cy="9364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1" idx="0"/>
            <a:endCxn id="12" idx="2"/>
          </p:cNvCxnSpPr>
          <p:nvPr/>
        </p:nvCxnSpPr>
        <p:spPr>
          <a:xfrm flipH="1" flipV="1">
            <a:off x="1098062" y="4458672"/>
            <a:ext cx="1109785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0"/>
            <a:endCxn id="14" idx="2"/>
          </p:cNvCxnSpPr>
          <p:nvPr/>
        </p:nvCxnSpPr>
        <p:spPr>
          <a:xfrm flipV="1">
            <a:off x="2207847" y="4458672"/>
            <a:ext cx="307731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9" idx="0"/>
            <a:endCxn id="15" idx="2"/>
          </p:cNvCxnSpPr>
          <p:nvPr/>
        </p:nvCxnSpPr>
        <p:spPr>
          <a:xfrm flipV="1">
            <a:off x="3777761" y="4470926"/>
            <a:ext cx="162518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9" idx="0"/>
            <a:endCxn id="12" idx="2"/>
          </p:cNvCxnSpPr>
          <p:nvPr/>
        </p:nvCxnSpPr>
        <p:spPr>
          <a:xfrm flipH="1" flipV="1">
            <a:off x="1098062" y="4458672"/>
            <a:ext cx="2679699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1" idx="0"/>
            <a:endCxn id="16" idx="2"/>
          </p:cNvCxnSpPr>
          <p:nvPr/>
        </p:nvCxnSpPr>
        <p:spPr>
          <a:xfrm flipV="1">
            <a:off x="2207847" y="4458672"/>
            <a:ext cx="3146668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0"/>
            <a:endCxn id="17" idx="2"/>
          </p:cNvCxnSpPr>
          <p:nvPr/>
        </p:nvCxnSpPr>
        <p:spPr>
          <a:xfrm flipV="1">
            <a:off x="3777761" y="4442595"/>
            <a:ext cx="2930143" cy="8679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0" idx="0"/>
            <a:endCxn id="14" idx="2"/>
          </p:cNvCxnSpPr>
          <p:nvPr/>
        </p:nvCxnSpPr>
        <p:spPr>
          <a:xfrm flipH="1" flipV="1">
            <a:off x="2515578" y="4458672"/>
            <a:ext cx="2911230" cy="85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1" idx="0"/>
            <a:endCxn id="16" idx="2"/>
          </p:cNvCxnSpPr>
          <p:nvPr/>
        </p:nvCxnSpPr>
        <p:spPr>
          <a:xfrm flipH="1" flipV="1">
            <a:off x="5354515" y="4458672"/>
            <a:ext cx="1660770" cy="8587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0" idx="0"/>
            <a:endCxn id="18" idx="2"/>
          </p:cNvCxnSpPr>
          <p:nvPr/>
        </p:nvCxnSpPr>
        <p:spPr>
          <a:xfrm flipV="1">
            <a:off x="5426808" y="4443571"/>
            <a:ext cx="2666373" cy="8669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1" idx="0"/>
            <a:endCxn id="18" idx="2"/>
          </p:cNvCxnSpPr>
          <p:nvPr/>
        </p:nvCxnSpPr>
        <p:spPr>
          <a:xfrm flipV="1">
            <a:off x="7015285" y="4443571"/>
            <a:ext cx="1077896" cy="8738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1" idx="0"/>
            <a:endCxn id="17" idx="2"/>
          </p:cNvCxnSpPr>
          <p:nvPr/>
        </p:nvCxnSpPr>
        <p:spPr>
          <a:xfrm flipH="1" flipV="1">
            <a:off x="6707904" y="4442595"/>
            <a:ext cx="307381" cy="8747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0" idx="0"/>
            <a:endCxn id="15" idx="2"/>
          </p:cNvCxnSpPr>
          <p:nvPr/>
        </p:nvCxnSpPr>
        <p:spPr>
          <a:xfrm flipH="1" flipV="1">
            <a:off x="3940279" y="4470926"/>
            <a:ext cx="1486529" cy="8396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775808" y="6107236"/>
            <a:ext cx="1475154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{1 2 3 4}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69" name="Straight Connector 68"/>
          <p:cNvCxnSpPr>
            <a:stCxn id="11" idx="2"/>
            <a:endCxn id="59" idx="0"/>
          </p:cNvCxnSpPr>
          <p:nvPr/>
        </p:nvCxnSpPr>
        <p:spPr>
          <a:xfrm>
            <a:off x="2207847" y="5652470"/>
            <a:ext cx="2305538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9" idx="0"/>
            <a:endCxn id="19" idx="2"/>
          </p:cNvCxnSpPr>
          <p:nvPr/>
        </p:nvCxnSpPr>
        <p:spPr>
          <a:xfrm flipH="1" flipV="1">
            <a:off x="3777761" y="5652470"/>
            <a:ext cx="735624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20" idx="2"/>
            <a:endCxn id="59" idx="0"/>
          </p:cNvCxnSpPr>
          <p:nvPr/>
        </p:nvCxnSpPr>
        <p:spPr>
          <a:xfrm flipH="1">
            <a:off x="4513385" y="5652470"/>
            <a:ext cx="913423" cy="4547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21" idx="2"/>
            <a:endCxn id="59" idx="0"/>
          </p:cNvCxnSpPr>
          <p:nvPr/>
        </p:nvCxnSpPr>
        <p:spPr>
          <a:xfrm flipH="1">
            <a:off x="4513385" y="5659306"/>
            <a:ext cx="2501900" cy="447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457201" y="2209775"/>
            <a:ext cx="1281722" cy="341923"/>
          </a:xfrm>
          <a:prstGeom prst="rect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sym typeface="Wingdings"/>
              </a:rPr>
              <a:t>Not frequent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11646" y="1901085"/>
            <a:ext cx="1475154" cy="550992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sym typeface="Wingdings"/>
              </a:rPr>
              <a:t>Maximal frequent</a:t>
            </a:r>
            <a:endParaRPr lang="en-US" sz="16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5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9" grpId="0" animBg="1"/>
      <p:bldP spid="53" grpId="0" animBg="1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Maximal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Valuable </a:t>
            </a:r>
            <a:r>
              <a:rPr lang="en-US" i="1" dirty="0" smtClean="0"/>
              <a:t>compact </a:t>
            </a:r>
            <a:r>
              <a:rPr lang="en-US" dirty="0" smtClean="0"/>
              <a:t>representation of the frequent </a:t>
            </a:r>
            <a:r>
              <a:rPr lang="en-US" dirty="0" err="1" smtClean="0"/>
              <a:t>itemsets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But</a:t>
            </a:r>
          </a:p>
          <a:p>
            <a:endParaRPr lang="en-US" dirty="0" smtClean="0"/>
          </a:p>
          <a:p>
            <a:r>
              <a:rPr lang="en-US" dirty="0" smtClean="0"/>
              <a:t>Do not contain the </a:t>
            </a:r>
            <a:r>
              <a:rPr lang="en-US" i="1" dirty="0" smtClean="0"/>
              <a:t>support </a:t>
            </a:r>
            <a:r>
              <a:rPr lang="en-US" dirty="0" smtClean="0"/>
              <a:t>information of the subsets</a:t>
            </a:r>
          </a:p>
          <a:p>
            <a:pPr lvl="1"/>
            <a:r>
              <a:rPr lang="en-US" dirty="0" smtClean="0"/>
              <a:t>Says all supersets have lesser support, but does not say if any subset also has the same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29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Closed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4222262" cy="5253500"/>
          </a:xfrm>
        </p:spPr>
        <p:txBody>
          <a:bodyPr>
            <a:normAutofit fontScale="92500"/>
          </a:bodyPr>
          <a:lstStyle/>
          <a:p>
            <a:r>
              <a:rPr lang="en-US" sz="2400" i="1" dirty="0" smtClean="0"/>
              <a:t>Closed </a:t>
            </a:r>
            <a:r>
              <a:rPr lang="en-US" sz="2400" i="1" dirty="0" err="1" smtClean="0"/>
              <a:t>itemset</a:t>
            </a:r>
            <a:r>
              <a:rPr lang="en-US" sz="2400" dirty="0" smtClean="0"/>
              <a:t>: an </a:t>
            </a:r>
            <a:r>
              <a:rPr lang="en-US" sz="2400" dirty="0" err="1" smtClean="0"/>
              <a:t>itemset</a:t>
            </a:r>
            <a:r>
              <a:rPr lang="en-US" sz="2400" dirty="0" smtClean="0"/>
              <a:t> </a:t>
            </a:r>
            <a:r>
              <a:rPr lang="en-US" sz="2400" i="1" dirty="0" smtClean="0"/>
              <a:t>X </a:t>
            </a:r>
            <a:r>
              <a:rPr lang="en-US" sz="2400" dirty="0" smtClean="0"/>
              <a:t>for which none of its </a:t>
            </a:r>
            <a:r>
              <a:rPr lang="en-US" sz="2400" i="1" dirty="0" smtClean="0"/>
              <a:t>immediate supersets </a:t>
            </a:r>
            <a:r>
              <a:rPr lang="en-US" sz="2400" dirty="0" smtClean="0"/>
              <a:t>has exactly the </a:t>
            </a:r>
            <a:r>
              <a:rPr lang="en-US" sz="2400" i="1" dirty="0" smtClean="0"/>
              <a:t>same support count</a:t>
            </a:r>
            <a:r>
              <a:rPr lang="en-US" sz="2400" dirty="0" smtClean="0"/>
              <a:t> as </a:t>
            </a:r>
            <a:r>
              <a:rPr lang="en-US" sz="2400" i="1" dirty="0" smtClean="0"/>
              <a:t>X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If </a:t>
            </a:r>
            <a:r>
              <a:rPr lang="en-US" sz="2000" i="1" dirty="0" smtClean="0"/>
              <a:t>X </a:t>
            </a:r>
            <a:r>
              <a:rPr lang="en-US" sz="2000" dirty="0" smtClean="0"/>
              <a:t>is not closed, at least one of its immediate supersets have the same support as the support of </a:t>
            </a:r>
            <a:r>
              <a:rPr lang="en-US" sz="2000" i="1" dirty="0" smtClean="0"/>
              <a:t>X</a:t>
            </a:r>
            <a:endParaRPr lang="en-US" sz="2400" i="1" dirty="0" smtClean="0"/>
          </a:p>
          <a:p>
            <a:r>
              <a:rPr lang="en-US" sz="2400" i="1" dirty="0" smtClean="0"/>
              <a:t>Closed frequent </a:t>
            </a:r>
            <a:r>
              <a:rPr lang="en-US" sz="2400" i="1" dirty="0" err="1" smtClean="0"/>
              <a:t>itemset</a:t>
            </a:r>
            <a:r>
              <a:rPr lang="en-US" sz="2400" dirty="0" smtClean="0"/>
              <a:t>: an </a:t>
            </a:r>
            <a:r>
              <a:rPr lang="en-US" sz="2400" dirty="0" err="1" smtClean="0"/>
              <a:t>itemset</a:t>
            </a:r>
            <a:r>
              <a:rPr lang="en-US" sz="2400" dirty="0" smtClean="0"/>
              <a:t> which is </a:t>
            </a:r>
            <a:r>
              <a:rPr lang="en-US" sz="2400" i="1" dirty="0" smtClean="0"/>
              <a:t>closed </a:t>
            </a:r>
            <a:r>
              <a:rPr lang="en-US" sz="2400" dirty="0" smtClean="0"/>
              <a:t>and </a:t>
            </a:r>
            <a:r>
              <a:rPr lang="en-US" sz="2400" i="1" dirty="0" smtClean="0"/>
              <a:t>frequent</a:t>
            </a:r>
            <a:r>
              <a:rPr lang="en-US" sz="2400" dirty="0" smtClean="0"/>
              <a:t> (</a:t>
            </a:r>
            <a:r>
              <a:rPr lang="en-US" sz="2400" dirty="0"/>
              <a:t>support </a:t>
            </a:r>
            <a:r>
              <a:rPr lang="en-US" sz="2400" dirty="0" smtClean="0"/>
              <a:t>≥ </a:t>
            </a:r>
            <a:r>
              <a:rPr lang="en-US" sz="2400" i="1" dirty="0" err="1" smtClean="0"/>
              <a:t>minsup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Support for non-closed frequent </a:t>
            </a:r>
            <a:r>
              <a:rPr lang="en-US" sz="2400" dirty="0" err="1" smtClean="0"/>
              <a:t>itemsets</a:t>
            </a:r>
            <a:r>
              <a:rPr lang="en-US" sz="2400" dirty="0" smtClean="0"/>
              <a:t> can be determined from the support information of the closed frequent </a:t>
            </a:r>
            <a:r>
              <a:rPr lang="en-US" sz="2400" dirty="0" err="1" smtClean="0"/>
              <a:t>itemsets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26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816231" y="1807308"/>
            <a:ext cx="3761155" cy="379046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/>
              <a:t>Frequent </a:t>
            </a:r>
            <a:r>
              <a:rPr lang="en-US" b="1" dirty="0" err="1"/>
              <a:t>i</a:t>
            </a:r>
            <a:r>
              <a:rPr lang="en-US" b="1" dirty="0" err="1" smtClean="0"/>
              <a:t>temsets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>
            <a:off x="5451231" y="2823308"/>
            <a:ext cx="2696307" cy="258884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Closed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213231" y="3937000"/>
            <a:ext cx="1598246" cy="1354016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Maximal frequent </a:t>
            </a:r>
            <a:r>
              <a:rPr lang="en-US" dirty="0" err="1" smtClean="0"/>
              <a:t>itemsets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31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Association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Even from a small dataset a very large number of rules can be generated</a:t>
            </a:r>
          </a:p>
          <a:p>
            <a:pPr lvl="1"/>
            <a:r>
              <a:rPr lang="en-US" dirty="0" smtClean="0"/>
              <a:t>For example, as support and confidence conditions are relaxed, number of rules explode</a:t>
            </a:r>
          </a:p>
          <a:p>
            <a:r>
              <a:rPr lang="en-US" dirty="0" smtClean="0"/>
              <a:t>Interestingness measure for patterns / rules is required </a:t>
            </a:r>
          </a:p>
          <a:p>
            <a:endParaRPr lang="en-US" dirty="0" smtClean="0"/>
          </a:p>
          <a:p>
            <a:r>
              <a:rPr lang="en-US" dirty="0" smtClean="0"/>
              <a:t>Objective interestingness measure: a measure that uses statistics derived from the data</a:t>
            </a:r>
          </a:p>
          <a:p>
            <a:pPr lvl="1"/>
            <a:r>
              <a:rPr lang="en-US" dirty="0" smtClean="0"/>
              <a:t>Support, confidence, correlation, … </a:t>
            </a:r>
          </a:p>
          <a:p>
            <a:pPr lvl="1"/>
            <a:r>
              <a:rPr lang="en-US" dirty="0" smtClean="0"/>
              <a:t>Domain independent</a:t>
            </a:r>
          </a:p>
          <a:p>
            <a:pPr lvl="1"/>
            <a:r>
              <a:rPr lang="en-US" dirty="0" smtClean="0"/>
              <a:t>Requires minimal human involvement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86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Subjective Measure of Interestingness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rule {Salami} </a:t>
            </a:r>
            <a:r>
              <a:rPr lang="en-US" sz="2400" dirty="0" smtClean="0">
                <a:sym typeface="Wingdings"/>
              </a:rPr>
              <a:t> {Bread} is </a:t>
            </a:r>
            <a:r>
              <a:rPr lang="en-US" sz="2400" i="1" dirty="0" smtClean="0">
                <a:sym typeface="Wingdings"/>
              </a:rPr>
              <a:t>not so interesting </a:t>
            </a:r>
            <a:r>
              <a:rPr lang="en-US" sz="2400" dirty="0" smtClean="0">
                <a:sym typeface="Wingdings"/>
              </a:rPr>
              <a:t>because it is </a:t>
            </a:r>
            <a:r>
              <a:rPr lang="en-US" sz="2400" i="1" dirty="0" smtClean="0">
                <a:sym typeface="Wingdings"/>
              </a:rPr>
              <a:t>obvious! </a:t>
            </a:r>
          </a:p>
          <a:p>
            <a:r>
              <a:rPr lang="en-US" sz="2400" dirty="0" smtClean="0">
                <a:sym typeface="Wingdings"/>
              </a:rPr>
              <a:t>Rules such as{Salami}  {Dish washer detergent},    {Salami}  {</a:t>
            </a:r>
            <a:r>
              <a:rPr lang="en-US" sz="2400" dirty="0" err="1" smtClean="0">
                <a:sym typeface="Wingdings"/>
              </a:rPr>
              <a:t>Diper</a:t>
            </a:r>
            <a:r>
              <a:rPr lang="en-US" sz="2400" dirty="0" smtClean="0">
                <a:sym typeface="Wingdings"/>
              </a:rPr>
              <a:t>},     </a:t>
            </a:r>
            <a:r>
              <a:rPr lang="en-US" sz="2400" dirty="0" err="1" smtClean="0">
                <a:sym typeface="Wingdings"/>
              </a:rPr>
              <a:t>etc</a:t>
            </a:r>
            <a:r>
              <a:rPr lang="en-US" sz="2400" dirty="0" smtClean="0">
                <a:sym typeface="Wingdings"/>
              </a:rPr>
              <a:t> are less obvious</a:t>
            </a:r>
          </a:p>
          <a:p>
            <a:r>
              <a:rPr lang="en-US" sz="2400" dirty="0" smtClean="0">
                <a:sym typeface="Wingdings"/>
              </a:rPr>
              <a:t>Subjectively more interesting for marketing experts</a:t>
            </a:r>
          </a:p>
          <a:p>
            <a:pPr lvl="1"/>
            <a:r>
              <a:rPr lang="en-US" sz="2000" dirty="0" smtClean="0">
                <a:sym typeface="Wingdings"/>
              </a:rPr>
              <a:t>Non-trivial cross sell</a:t>
            </a:r>
          </a:p>
          <a:p>
            <a:endParaRPr lang="en-US" sz="2400" dirty="0" smtClean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Methods for subjective measurement</a:t>
            </a:r>
          </a:p>
          <a:p>
            <a:pPr lvl="1"/>
            <a:r>
              <a:rPr lang="en-US" sz="2000" dirty="0" smtClean="0">
                <a:sym typeface="Wingdings"/>
              </a:rPr>
              <a:t>Visualization aided: human in the loop</a:t>
            </a:r>
          </a:p>
          <a:p>
            <a:pPr lvl="1"/>
            <a:r>
              <a:rPr lang="en-US" sz="2000" dirty="0" smtClean="0">
                <a:sym typeface="Wingdings"/>
              </a:rPr>
              <a:t>Template-based: constrains are provided for rules</a:t>
            </a:r>
          </a:p>
          <a:p>
            <a:pPr lvl="1"/>
            <a:r>
              <a:rPr lang="en-US" sz="2000" dirty="0" smtClean="0">
                <a:sym typeface="Wingdings"/>
              </a:rPr>
              <a:t>Filter obvious and non-actionable rules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54382" y="2344616"/>
            <a:ext cx="283309" cy="3321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12333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Information driven marketing</a:t>
            </a:r>
          </a:p>
          <a:p>
            <a:r>
              <a:rPr lang="en-US" dirty="0" smtClean="0"/>
              <a:t>Catalog design</a:t>
            </a:r>
          </a:p>
          <a:p>
            <a:r>
              <a:rPr lang="en-US" dirty="0" smtClean="0"/>
              <a:t>Store layout</a:t>
            </a:r>
          </a:p>
          <a:p>
            <a:r>
              <a:rPr lang="en-US" dirty="0" smtClean="0"/>
              <a:t>Customer segmentation based on buying patterns</a:t>
            </a:r>
          </a:p>
          <a:p>
            <a:endParaRPr lang="en-US" dirty="0" smtClean="0"/>
          </a:p>
          <a:p>
            <a:r>
              <a:rPr lang="en-US" dirty="0" smtClean="0"/>
              <a:t>Several papers by </a:t>
            </a:r>
            <a:r>
              <a:rPr lang="en-US" dirty="0" err="1" smtClean="0"/>
              <a:t>Rakesh</a:t>
            </a:r>
            <a:r>
              <a:rPr lang="en-US" dirty="0" smtClean="0"/>
              <a:t> </a:t>
            </a:r>
            <a:r>
              <a:rPr lang="en-US" dirty="0" err="1" smtClean="0"/>
              <a:t>Agrawal</a:t>
            </a:r>
            <a:r>
              <a:rPr lang="en-US" dirty="0" smtClean="0"/>
              <a:t> and others in the 1990s</a:t>
            </a:r>
          </a:p>
          <a:p>
            <a:r>
              <a:rPr lang="en-US" dirty="0" err="1" smtClean="0"/>
              <a:t>Rakesh</a:t>
            </a:r>
            <a:r>
              <a:rPr lang="en-US" dirty="0" smtClean="0"/>
              <a:t> </a:t>
            </a:r>
            <a:r>
              <a:rPr lang="en-US" dirty="0" err="1" smtClean="0"/>
              <a:t>Agrawal</a:t>
            </a:r>
            <a:r>
              <a:rPr lang="en-US" dirty="0" smtClean="0"/>
              <a:t> and </a:t>
            </a:r>
            <a:r>
              <a:rPr lang="en-US" dirty="0" err="1" smtClean="0"/>
              <a:t>Ramakrishnan</a:t>
            </a:r>
            <a:r>
              <a:rPr lang="en-US" dirty="0" smtClean="0"/>
              <a:t> </a:t>
            </a:r>
            <a:r>
              <a:rPr lang="en-US" dirty="0" err="1" smtClean="0"/>
              <a:t>Srikant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i="1" dirty="0" smtClean="0"/>
              <a:t>Fast Algorithms for Mining Association Rules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The VLDB 1994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49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Contingency Table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875850"/>
              </p:ext>
            </p:extLst>
          </p:nvPr>
        </p:nvGraphicFramePr>
        <p:xfrm>
          <a:off x="466725" y="1220543"/>
          <a:ext cx="4093400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3350"/>
                <a:gridCol w="1023350"/>
                <a:gridCol w="1023350"/>
                <a:gridCol w="102335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Coffee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strike="sngStrike" dirty="0" smtClean="0"/>
                        <a:t>Coffee</a:t>
                      </a:r>
                      <a:endParaRPr lang="en-US" sz="2400" b="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Tea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u="none" strike="sngStrike" dirty="0" smtClean="0"/>
                        <a:t>Tea</a:t>
                      </a:r>
                      <a:endParaRPr lang="en-US" sz="2400" u="none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1000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84557"/>
              </p:ext>
            </p:extLst>
          </p:nvPr>
        </p:nvGraphicFramePr>
        <p:xfrm>
          <a:off x="4783404" y="1220543"/>
          <a:ext cx="3903396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5849"/>
                <a:gridCol w="975849"/>
                <a:gridCol w="975849"/>
                <a:gridCol w="975849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i="1" dirty="0" smtClean="0"/>
                        <a:t>B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i="1" dirty="0" smtClean="0"/>
                        <a:t>B’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A   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11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10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baseline="0" dirty="0" smtClean="0"/>
                        <a:t>f</a:t>
                      </a:r>
                      <a:r>
                        <a:rPr lang="en-US" sz="2400" i="1" baseline="-25000" dirty="0" smtClean="0"/>
                        <a:t>1+</a:t>
                      </a:r>
                      <a:endParaRPr 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A’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01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00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0+</a:t>
                      </a:r>
                      <a:endParaRPr 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+1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+0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250237"/>
            <a:ext cx="8229600" cy="2875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Frequency tabulated for a pair of binary variables</a:t>
            </a:r>
          </a:p>
          <a:p>
            <a:r>
              <a:rPr lang="en-US" dirty="0" smtClean="0"/>
              <a:t>Used as a useful evaluation and illustration tool </a:t>
            </a:r>
          </a:p>
          <a:p>
            <a:r>
              <a:rPr lang="en-US" dirty="0" smtClean="0"/>
              <a:t>Generally:</a:t>
            </a:r>
          </a:p>
          <a:p>
            <a:pPr marL="457200" lvl="1" indent="0">
              <a:buNone/>
            </a:pPr>
            <a:r>
              <a:rPr lang="en-US" i="1" dirty="0" smtClean="0"/>
              <a:t>A’ (or B’) denotes the transactions in which A (or B) is absent</a:t>
            </a:r>
          </a:p>
          <a:p>
            <a:pPr marL="457200" lvl="1" indent="0">
              <a:buNone/>
            </a:pPr>
            <a:r>
              <a:rPr lang="en-US" i="1" dirty="0" smtClean="0"/>
              <a:t>f</a:t>
            </a:r>
            <a:r>
              <a:rPr lang="en-US" i="1" baseline="-25000" dirty="0" smtClean="0"/>
              <a:t>1+</a:t>
            </a:r>
            <a:r>
              <a:rPr lang="en-US" i="1" dirty="0" smtClean="0"/>
              <a:t> = support count of A</a:t>
            </a:r>
          </a:p>
          <a:p>
            <a:pPr marL="457200" lvl="1" indent="0">
              <a:buNone/>
            </a:pPr>
            <a:r>
              <a:rPr lang="en-US" i="1" dirty="0" smtClean="0"/>
              <a:t>f</a:t>
            </a:r>
            <a:r>
              <a:rPr lang="en-US" i="1" baseline="-25000" dirty="0" smtClean="0"/>
              <a:t>+1</a:t>
            </a:r>
            <a:r>
              <a:rPr lang="en-US" i="1" dirty="0" smtClean="0"/>
              <a:t> = support count of B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8830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Limitations of Support &amp; Confidence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Tuning the support threshold is tricky</a:t>
            </a:r>
          </a:p>
          <a:p>
            <a:r>
              <a:rPr lang="en-US" dirty="0" smtClean="0"/>
              <a:t>Low threshold – Too many rules generated!</a:t>
            </a:r>
          </a:p>
          <a:p>
            <a:r>
              <a:rPr lang="en-US" dirty="0" smtClean="0"/>
              <a:t>High threshold – Potentially interesting patterns may fall below the support threshold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03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 of Confidence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60238"/>
            <a:ext cx="8229600" cy="2865925"/>
          </a:xfrm>
        </p:spPr>
        <p:txBody>
          <a:bodyPr/>
          <a:lstStyle/>
          <a:p>
            <a:r>
              <a:rPr lang="en-US" dirty="0" smtClean="0"/>
              <a:t>But: Overall 80% people have coffee</a:t>
            </a:r>
          </a:p>
          <a:p>
            <a:pPr lvl="1"/>
            <a:r>
              <a:rPr lang="en-US" dirty="0" smtClean="0"/>
              <a:t>i.e., the rule{} </a:t>
            </a:r>
            <a:r>
              <a:rPr lang="en-US" dirty="0" smtClean="0">
                <a:sym typeface="Wingdings"/>
              </a:rPr>
              <a:t> {Coffee} has confidence 80%. </a:t>
            </a:r>
          </a:p>
          <a:p>
            <a:pPr lvl="1"/>
            <a:r>
              <a:rPr lang="en-US" dirty="0" smtClean="0">
                <a:sym typeface="Wingdings"/>
              </a:rPr>
              <a:t>Among tea takers, the percentage actually drops to 75%!!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Where does it go wrong?</a:t>
            </a:r>
          </a:p>
          <a:p>
            <a:r>
              <a:rPr lang="en-US" dirty="0" smtClean="0">
                <a:sym typeface="Wingdings"/>
              </a:rPr>
              <a:t>Confidence measure ignores the support of </a:t>
            </a:r>
            <a:r>
              <a:rPr lang="en-US" i="1" dirty="0" smtClean="0">
                <a:sym typeface="Wingdings"/>
              </a:rPr>
              <a:t>Y </a:t>
            </a:r>
            <a:r>
              <a:rPr lang="en-US" dirty="0" smtClean="0">
                <a:sym typeface="Wingdings"/>
              </a:rPr>
              <a:t>for a rule </a:t>
            </a:r>
            <a:r>
              <a:rPr lang="en-US" i="1" dirty="0" smtClean="0">
                <a:sym typeface="Wingdings"/>
              </a:rPr>
              <a:t>X  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31</a:t>
            </a:fld>
            <a:endParaRPr lang="en-US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126299"/>
              </p:ext>
            </p:extLst>
          </p:nvPr>
        </p:nvGraphicFramePr>
        <p:xfrm>
          <a:off x="466725" y="1220543"/>
          <a:ext cx="4093400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3350"/>
                <a:gridCol w="1023350"/>
                <a:gridCol w="1023350"/>
                <a:gridCol w="102335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Coffee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strike="sngStrike" dirty="0" smtClean="0"/>
                        <a:t>Coffee</a:t>
                      </a:r>
                      <a:endParaRPr lang="en-US" sz="2400" b="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Tea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u="none" strike="sngStrike" dirty="0" smtClean="0"/>
                        <a:t>Tea</a:t>
                      </a:r>
                      <a:endParaRPr lang="en-US" sz="2400" u="none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1000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870132" y="1220544"/>
            <a:ext cx="3816668" cy="182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Consider the rule: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{Tea} </a:t>
            </a:r>
            <a:r>
              <a:rPr lang="en-US" dirty="0" smtClean="0">
                <a:solidFill>
                  <a:schemeClr val="tx2"/>
                </a:solidFill>
                <a:sym typeface="Wingdings"/>
              </a:rPr>
              <a:t> {Coffee}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  <a:sym typeface="Wingdings"/>
              </a:rPr>
              <a:t>Support = 15%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  <a:sym typeface="Wingdings"/>
              </a:rPr>
              <a:t>Confidence = 75%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894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Interest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 smtClean="0"/>
          </a:p>
          <a:p>
            <a:r>
              <a:rPr lang="en-US" sz="2400" i="1" dirty="0" smtClean="0"/>
              <a:t>Lift</a:t>
            </a:r>
            <a:r>
              <a:rPr lang="en-US" sz="2400" dirty="0" smtClean="0"/>
              <a:t>:  </a:t>
            </a:r>
            <a:r>
              <a:rPr lang="en-US" sz="2400" i="1" dirty="0" smtClean="0"/>
              <a:t>Lift(X </a:t>
            </a:r>
            <a:r>
              <a:rPr lang="en-US" sz="2400" i="1" dirty="0" smtClean="0">
                <a:sym typeface="Wingdings"/>
              </a:rPr>
              <a:t> Y) = </a:t>
            </a:r>
          </a:p>
          <a:p>
            <a:endParaRPr lang="en-US" sz="2400" i="1" dirty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For binary variables, </a:t>
            </a:r>
            <a:r>
              <a:rPr lang="en-US" sz="2400" i="1" dirty="0" smtClean="0">
                <a:sym typeface="Wingdings"/>
              </a:rPr>
              <a:t>lift </a:t>
            </a:r>
            <a:r>
              <a:rPr lang="en-US" sz="2400" dirty="0" smtClean="0">
                <a:sym typeface="Wingdings"/>
              </a:rPr>
              <a:t>is equivalent to </a:t>
            </a:r>
            <a:r>
              <a:rPr lang="en-US" sz="2400" i="1" dirty="0" smtClean="0">
                <a:sym typeface="Wingdings"/>
              </a:rPr>
              <a:t>interest factor</a:t>
            </a:r>
            <a:endParaRPr lang="en-US" sz="2400" dirty="0" smtClean="0">
              <a:sym typeface="Wingdings"/>
            </a:endParaRPr>
          </a:p>
          <a:p>
            <a:endParaRPr lang="en-US" sz="2400" dirty="0">
              <a:sym typeface="Wingdings"/>
            </a:endParaRPr>
          </a:p>
          <a:p>
            <a:r>
              <a:rPr lang="en-US" sz="2400" i="1" dirty="0" smtClean="0">
                <a:sym typeface="Wingdings"/>
              </a:rPr>
              <a:t>Interest factor: I(X,Y) =                      =</a:t>
            </a:r>
          </a:p>
          <a:p>
            <a:endParaRPr lang="en-US" sz="2400" i="1" dirty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Similar to </a:t>
            </a:r>
            <a:r>
              <a:rPr lang="en-US" sz="2400" i="1" dirty="0" smtClean="0">
                <a:sym typeface="Wingdings"/>
              </a:rPr>
              <a:t>baseline frequency </a:t>
            </a:r>
            <a:r>
              <a:rPr lang="en-US" sz="2400" dirty="0" smtClean="0">
                <a:sym typeface="Wingdings"/>
              </a:rPr>
              <a:t>comparison under </a:t>
            </a:r>
            <a:r>
              <a:rPr lang="en-US" sz="2400" i="1" dirty="0" smtClean="0">
                <a:sym typeface="Wingdings"/>
              </a:rPr>
              <a:t>statistical independence </a:t>
            </a:r>
            <a:r>
              <a:rPr lang="en-US" sz="2400" dirty="0" smtClean="0">
                <a:sym typeface="Wingdings"/>
              </a:rPr>
              <a:t>assumption</a:t>
            </a:r>
          </a:p>
          <a:p>
            <a:pPr lvl="1"/>
            <a:r>
              <a:rPr lang="en-US" sz="2000" dirty="0" smtClean="0">
                <a:sym typeface="Wingdings"/>
              </a:rPr>
              <a:t>If </a:t>
            </a:r>
            <a:r>
              <a:rPr lang="en-US" sz="2000" i="1" dirty="0" smtClean="0">
                <a:sym typeface="Wingdings"/>
              </a:rPr>
              <a:t>X </a:t>
            </a:r>
            <a:r>
              <a:rPr lang="en-US" sz="2000" dirty="0" smtClean="0">
                <a:sym typeface="Wingdings"/>
              </a:rPr>
              <a:t>and </a:t>
            </a:r>
            <a:r>
              <a:rPr lang="en-US" sz="2000" i="1" dirty="0" smtClean="0">
                <a:sym typeface="Wingdings"/>
              </a:rPr>
              <a:t>Y </a:t>
            </a:r>
            <a:r>
              <a:rPr lang="en-US" sz="2000" dirty="0" smtClean="0">
                <a:sym typeface="Wingdings"/>
              </a:rPr>
              <a:t>are statistically independent, their </a:t>
            </a:r>
            <a:r>
              <a:rPr lang="en-US" sz="2000" i="1" dirty="0" smtClean="0">
                <a:sym typeface="Wingdings"/>
              </a:rPr>
              <a:t>baseline frequency (expected frequency of X and Y both occurring) </a:t>
            </a:r>
            <a:r>
              <a:rPr lang="en-US" sz="2000" dirty="0" smtClean="0">
                <a:sym typeface="Wingdings"/>
              </a:rPr>
              <a:t>is </a:t>
            </a:r>
          </a:p>
          <a:p>
            <a:pPr marL="857250" lvl="2" indent="0">
              <a:buNone/>
            </a:pPr>
            <a:endParaRPr lang="en-US" sz="2000" i="1" dirty="0" smtClean="0">
              <a:sym typeface="Wingdings"/>
            </a:endParaRPr>
          </a:p>
          <a:p>
            <a:pPr marL="857250" lvl="2" indent="0">
              <a:buNone/>
            </a:pPr>
            <a:r>
              <a:rPr lang="en-US" sz="2000" i="1" dirty="0" smtClean="0">
                <a:sym typeface="Wingdings"/>
              </a:rPr>
              <a:t>       f</a:t>
            </a:r>
            <a:r>
              <a:rPr lang="en-US" sz="2000" i="1" baseline="-25000" dirty="0" smtClean="0">
                <a:sym typeface="Wingdings"/>
              </a:rPr>
              <a:t>11</a:t>
            </a:r>
            <a:r>
              <a:rPr lang="en-US" sz="2000" i="1" dirty="0" smtClean="0">
                <a:sym typeface="Wingdings"/>
              </a:rPr>
              <a:t> =</a:t>
            </a:r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564023"/>
              </p:ext>
            </p:extLst>
          </p:nvPr>
        </p:nvGraphicFramePr>
        <p:xfrm>
          <a:off x="3379079" y="1232854"/>
          <a:ext cx="1501066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106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lang="en-US" sz="2600" i="0" dirty="0" smtClean="0">
                          <a:latin typeface="+mn-lt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07816"/>
              </p:ext>
            </p:extLst>
          </p:nvPr>
        </p:nvGraphicFramePr>
        <p:xfrm>
          <a:off x="3911488" y="2875356"/>
          <a:ext cx="1501066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106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s(X </a:t>
                      </a:r>
                      <a:r>
                        <a:rPr lang="en-US" sz="2400" dirty="0" smtClean="0"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Y)</a:t>
                      </a: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Y)</a:t>
                      </a: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708163"/>
              </p:ext>
            </p:extLst>
          </p:nvPr>
        </p:nvGraphicFramePr>
        <p:xfrm>
          <a:off x="5822667" y="2885357"/>
          <a:ext cx="1501066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106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N 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11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1+ </a:t>
                      </a:r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. 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+1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568366"/>
              </p:ext>
            </p:extLst>
          </p:nvPr>
        </p:nvGraphicFramePr>
        <p:xfrm>
          <a:off x="2402058" y="5331939"/>
          <a:ext cx="1501066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106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1+ </a:t>
                      </a:r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. 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+1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N</a:t>
                      </a: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392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nterest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Intuitively</a:t>
            </a:r>
          </a:p>
          <a:p>
            <a:pPr marL="0" indent="0">
              <a:buNone/>
            </a:pPr>
            <a:r>
              <a:rPr lang="en-US" i="1" dirty="0" smtClean="0"/>
              <a:t>	I(X,Y) = 1, if X and Y are independent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	&gt; 1, if X and Y have a positive correlation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	&lt; 1, if X and Y have a negative correlation</a:t>
            </a:r>
          </a:p>
          <a:p>
            <a:endParaRPr lang="en-US" dirty="0" smtClean="0"/>
          </a:p>
          <a:p>
            <a:r>
              <a:rPr lang="en-US" dirty="0" smtClean="0"/>
              <a:t>Verify for the tea – coffee example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i="1" dirty="0" smtClean="0"/>
              <a:t>I(Tea, Coffee) </a:t>
            </a:r>
          </a:p>
          <a:p>
            <a:pPr marL="0" indent="0">
              <a:buNone/>
            </a:pPr>
            <a:r>
              <a:rPr lang="en-US" i="1" dirty="0" smtClean="0"/>
              <a:t>	= 0.15 / (0.2 × 0.8) </a:t>
            </a:r>
          </a:p>
          <a:p>
            <a:pPr marL="0" indent="0">
              <a:buNone/>
            </a:pPr>
            <a:r>
              <a:rPr lang="en-US" i="1" dirty="0" smtClean="0"/>
              <a:t>	= 0.94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33</a:t>
            </a:fld>
            <a:endParaRPr lang="en-US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326614"/>
              </p:ext>
            </p:extLst>
          </p:nvPr>
        </p:nvGraphicFramePr>
        <p:xfrm>
          <a:off x="4506500" y="4297363"/>
          <a:ext cx="4093400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3350"/>
                <a:gridCol w="1023350"/>
                <a:gridCol w="1023350"/>
                <a:gridCol w="102335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Coffee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strike="sngStrike" dirty="0" smtClean="0"/>
                        <a:t>Coffee</a:t>
                      </a:r>
                      <a:endParaRPr lang="en-US" sz="2400" b="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Tea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u="none" strike="sngStrike" dirty="0" smtClean="0"/>
                        <a:t>Tea</a:t>
                      </a:r>
                      <a:endParaRPr lang="en-US" sz="2400" u="none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1000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793815"/>
              </p:ext>
            </p:extLst>
          </p:nvPr>
        </p:nvGraphicFramePr>
        <p:xfrm>
          <a:off x="6853290" y="3303010"/>
          <a:ext cx="174661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9810"/>
                <a:gridCol w="1066800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 =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N 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11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1+ </a:t>
                      </a:r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. f</a:t>
                      </a:r>
                      <a:r>
                        <a:rPr lang="en-US" sz="2400" i="1" baseline="-25000" dirty="0" smtClean="0">
                          <a:latin typeface="Times New Roman"/>
                          <a:cs typeface="Times New Roman"/>
                        </a:rPr>
                        <a:t>+1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731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 of Interest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0224"/>
            <a:ext cx="8229600" cy="305593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Observe: </a:t>
            </a:r>
            <a:r>
              <a:rPr lang="en-US" sz="2400" i="1" dirty="0" smtClean="0"/>
              <a:t>I(Text, Analysis) = 1.02, I(Graph, Mining) = 4.08</a:t>
            </a:r>
          </a:p>
          <a:p>
            <a:r>
              <a:rPr lang="en-US" sz="2400" i="1" dirty="0" smtClean="0"/>
              <a:t>Text </a:t>
            </a:r>
            <a:r>
              <a:rPr lang="en-US" sz="2400" dirty="0" smtClean="0"/>
              <a:t>and </a:t>
            </a:r>
            <a:r>
              <a:rPr lang="en-US" sz="2400" i="1" dirty="0" smtClean="0"/>
              <a:t>Analysis </a:t>
            </a:r>
            <a:r>
              <a:rPr lang="en-US" sz="2400" dirty="0" smtClean="0"/>
              <a:t>are more related than </a:t>
            </a:r>
            <a:r>
              <a:rPr lang="en-US" sz="2400" i="1" dirty="0" smtClean="0"/>
              <a:t>Graph </a:t>
            </a:r>
            <a:r>
              <a:rPr lang="en-US" sz="2400" dirty="0" smtClean="0"/>
              <a:t>and </a:t>
            </a:r>
            <a:r>
              <a:rPr lang="en-US" sz="2400" i="1" dirty="0" smtClean="0"/>
              <a:t>Mining</a:t>
            </a:r>
          </a:p>
          <a:p>
            <a:r>
              <a:rPr lang="en-US" sz="2400" dirty="0" smtClean="0"/>
              <a:t>Confidence measure: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 smtClean="0"/>
              <a:t>c(Text</a:t>
            </a:r>
            <a:r>
              <a:rPr lang="en-US" sz="2400" i="1" dirty="0"/>
              <a:t> </a:t>
            </a:r>
            <a:r>
              <a:rPr lang="en-US" sz="2400" i="1" dirty="0" smtClean="0">
                <a:sym typeface="Wingdings"/>
              </a:rPr>
              <a:t></a:t>
            </a:r>
            <a:r>
              <a:rPr lang="en-US" sz="2400" i="1" dirty="0" smtClean="0"/>
              <a:t> Analysis) = 94.6%</a:t>
            </a:r>
          </a:p>
          <a:p>
            <a:pPr marL="0" indent="0"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c(Graph </a:t>
            </a:r>
            <a:r>
              <a:rPr lang="en-US" sz="2400" i="1" dirty="0" smtClean="0">
                <a:sym typeface="Wingdings"/>
              </a:rPr>
              <a:t> Mining) = 28.6%</a:t>
            </a:r>
          </a:p>
          <a:p>
            <a:r>
              <a:rPr lang="en-US" sz="2400" dirty="0" smtClean="0">
                <a:sym typeface="Wingdings"/>
              </a:rPr>
              <a:t>What goes wrong here?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0961612"/>
              </p:ext>
            </p:extLst>
          </p:nvPr>
        </p:nvGraphicFramePr>
        <p:xfrm>
          <a:off x="457200" y="1097130"/>
          <a:ext cx="4093400" cy="1584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3350"/>
                <a:gridCol w="1023350"/>
                <a:gridCol w="1023350"/>
                <a:gridCol w="1023350"/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Text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strike="sngStrike" dirty="0" smtClean="0"/>
                        <a:t>Text</a:t>
                      </a:r>
                      <a:endParaRPr lang="en-US" sz="2000" b="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Analysis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880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930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u="none" strike="sngStrike" dirty="0" smtClean="0"/>
                        <a:t>Analysis</a:t>
                      </a:r>
                      <a:endParaRPr lang="en-US" sz="2000" u="none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930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9546036"/>
              </p:ext>
            </p:extLst>
          </p:nvPr>
        </p:nvGraphicFramePr>
        <p:xfrm>
          <a:off x="4593400" y="1097130"/>
          <a:ext cx="4093400" cy="1584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3350"/>
                <a:gridCol w="1023350"/>
                <a:gridCol w="1023350"/>
                <a:gridCol w="1023350"/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Mining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strike="sngStrike" dirty="0" smtClean="0"/>
                        <a:t>Mining</a:t>
                      </a:r>
                      <a:endParaRPr lang="en-US" sz="2000" b="0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Graph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20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u="none" strike="sngStrike" dirty="0" smtClean="0"/>
                        <a:t>Graph</a:t>
                      </a:r>
                      <a:endParaRPr lang="en-US" sz="2000" u="none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880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930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70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930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1000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955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Correlation coefficient for binary variables: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IS Measure: I and S measures combined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Mathematically equivalent to cosine measure of binary variables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 descr="Screen Shot 2014-08-07 at 3.09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322" y="1581236"/>
            <a:ext cx="3971827" cy="1544599"/>
          </a:xfrm>
          <a:prstGeom prst="rect">
            <a:avLst/>
          </a:prstGeom>
        </p:spPr>
      </p:pic>
      <p:pic>
        <p:nvPicPr>
          <p:cNvPr id="6" name="Picture 5" descr="Screen Shot 2014-08-07 at 3.09.0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029" y="3609255"/>
            <a:ext cx="6180169" cy="115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4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Properties of Objective Measures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334"/>
              </p:ext>
            </p:extLst>
          </p:nvPr>
        </p:nvGraphicFramePr>
        <p:xfrm>
          <a:off x="577204" y="1170273"/>
          <a:ext cx="3903396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5849"/>
                <a:gridCol w="975849"/>
                <a:gridCol w="975849"/>
                <a:gridCol w="975849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i="1" dirty="0" smtClean="0"/>
                        <a:t>B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i="1" dirty="0" smtClean="0"/>
                        <a:t>B’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A   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11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10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baseline="0" dirty="0" smtClean="0"/>
                        <a:t>f</a:t>
                      </a:r>
                      <a:r>
                        <a:rPr lang="en-US" sz="2400" i="1" baseline="-25000" dirty="0" smtClean="0"/>
                        <a:t>1+</a:t>
                      </a:r>
                      <a:endParaRPr 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A’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01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00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0+</a:t>
                      </a:r>
                      <a:endParaRPr 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+1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i="1" dirty="0" smtClean="0"/>
                        <a:t>f</a:t>
                      </a:r>
                      <a:r>
                        <a:rPr lang="en-US" sz="2400" i="1" baseline="-25000" dirty="0" smtClean="0"/>
                        <a:t>+0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4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180232"/>
            <a:ext cx="8229600" cy="2945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Inversion property: Invariant under inversion operation</a:t>
            </a:r>
          </a:p>
          <a:p>
            <a:pPr lvl="1"/>
            <a:r>
              <a:rPr lang="en-US" sz="2000" i="1" dirty="0" smtClean="0"/>
              <a:t>Exchange f</a:t>
            </a:r>
            <a:r>
              <a:rPr lang="en-US" sz="2000" i="1" baseline="-25000" dirty="0" smtClean="0"/>
              <a:t>11</a:t>
            </a:r>
            <a:r>
              <a:rPr lang="en-US" sz="2000" i="1" dirty="0" smtClean="0"/>
              <a:t> with f</a:t>
            </a:r>
            <a:r>
              <a:rPr lang="en-US" sz="2000" i="1" baseline="-25000" dirty="0" smtClean="0"/>
              <a:t>00</a:t>
            </a:r>
            <a:r>
              <a:rPr lang="en-US" sz="2000" i="1" dirty="0" smtClean="0"/>
              <a:t> and f</a:t>
            </a:r>
            <a:r>
              <a:rPr lang="en-US" sz="2000" i="1" baseline="-25000" dirty="0" smtClean="0"/>
              <a:t>01</a:t>
            </a:r>
            <a:r>
              <a:rPr lang="en-US" sz="2000" i="1" dirty="0" smtClean="0"/>
              <a:t> with f</a:t>
            </a:r>
            <a:r>
              <a:rPr lang="en-US" sz="2000" i="1" baseline="-25000" dirty="0" smtClean="0"/>
              <a:t>10</a:t>
            </a:r>
          </a:p>
          <a:p>
            <a:pPr lvl="1"/>
            <a:r>
              <a:rPr lang="en-US" sz="2000" i="1" dirty="0" smtClean="0"/>
              <a:t>The value of the measure remains the same</a:t>
            </a:r>
          </a:p>
          <a:p>
            <a:r>
              <a:rPr lang="en-US" sz="2400" dirty="0" smtClean="0"/>
              <a:t>Null addition property: Invariant under addition of counts for </a:t>
            </a:r>
            <a:r>
              <a:rPr lang="en-US" sz="2400" i="1" dirty="0" smtClean="0"/>
              <a:t>other </a:t>
            </a:r>
            <a:r>
              <a:rPr lang="en-US" sz="2400" dirty="0" smtClean="0"/>
              <a:t>variables, i.e. the value of the measure remains the same if </a:t>
            </a:r>
            <a:r>
              <a:rPr lang="en-US" sz="2400" i="1" dirty="0" smtClean="0"/>
              <a:t>f</a:t>
            </a:r>
            <a:r>
              <a:rPr lang="en-US" sz="2400" i="1" baseline="-25000" dirty="0" smtClean="0"/>
              <a:t>00 </a:t>
            </a:r>
            <a:r>
              <a:rPr lang="en-US" sz="2400" dirty="0" smtClean="0"/>
              <a:t>is increased</a:t>
            </a:r>
          </a:p>
          <a:p>
            <a:r>
              <a:rPr lang="en-US" sz="2400" dirty="0" smtClean="0"/>
              <a:t>Which measures have which properties? </a:t>
            </a:r>
          </a:p>
        </p:txBody>
      </p:sp>
    </p:spTree>
    <p:extLst>
      <p:ext uri="{BB962C8B-B14F-4D97-AF65-F5344CB8AC3E}">
        <p14:creationId xmlns:p14="http://schemas.microsoft.com/office/powerpoint/2010/main" val="1116685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Rakesh</a:t>
            </a:r>
            <a:r>
              <a:rPr lang="en-US" sz="2400" dirty="0"/>
              <a:t> </a:t>
            </a:r>
            <a:r>
              <a:rPr lang="en-US" sz="2400" dirty="0" err="1"/>
              <a:t>Agrawal</a:t>
            </a:r>
            <a:r>
              <a:rPr lang="en-US" sz="2400" dirty="0"/>
              <a:t> and </a:t>
            </a:r>
            <a:r>
              <a:rPr lang="en-US" sz="2400" dirty="0" err="1"/>
              <a:t>Ramakrishnan</a:t>
            </a:r>
            <a:r>
              <a:rPr lang="en-US" sz="2400" dirty="0"/>
              <a:t> </a:t>
            </a:r>
            <a:r>
              <a:rPr lang="en-US" sz="2400" dirty="0" err="1"/>
              <a:t>Srikant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i="1" dirty="0"/>
              <a:t>Fast Algorithms for Mining Association Rules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smtClean="0"/>
              <a:t>VLDB </a:t>
            </a:r>
            <a:r>
              <a:rPr lang="en-US" sz="2400" dirty="0"/>
              <a:t>1994</a:t>
            </a:r>
          </a:p>
          <a:p>
            <a:r>
              <a:rPr lang="en-US" sz="2400" i="1" dirty="0" smtClean="0"/>
              <a:t>Introduction to Data Mining</a:t>
            </a:r>
            <a:r>
              <a:rPr lang="en-US" sz="2400" dirty="0" smtClean="0"/>
              <a:t>, by Tan, Steinbach</a:t>
            </a:r>
            <a:r>
              <a:rPr lang="en-US" sz="2400" dirty="0"/>
              <a:t>, </a:t>
            </a:r>
            <a:r>
              <a:rPr lang="en-US" sz="2400" dirty="0" smtClean="0"/>
              <a:t>Kumar</a:t>
            </a:r>
          </a:p>
          <a:p>
            <a:pPr lvl="1"/>
            <a:r>
              <a:rPr lang="en-US" sz="2000" dirty="0" smtClean="0"/>
              <a:t>The webpage: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://www-users.cs.umn.edu/~kumar/dmbook/</a:t>
            </a:r>
            <a:r>
              <a:rPr lang="en-US" sz="2000" dirty="0" smtClean="0">
                <a:hlinkClick r:id="rId2"/>
              </a:rPr>
              <a:t>index.php</a:t>
            </a:r>
            <a:endParaRPr lang="en-US" sz="2000" dirty="0"/>
          </a:p>
          <a:p>
            <a:pPr lvl="1"/>
            <a:r>
              <a:rPr lang="en-US" sz="2000" dirty="0" smtClean="0"/>
              <a:t>Chapter 6 is available online: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://www-users.cs.umn.edu/~kumar/dmbook/ch6.</a:t>
            </a:r>
            <a:r>
              <a:rPr lang="en-US" sz="2000" dirty="0" smtClean="0">
                <a:hlinkClick r:id="rId3"/>
              </a:rPr>
              <a:t>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59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Market-Basket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(large) set of </a:t>
            </a:r>
            <a:r>
              <a:rPr lang="en-US" i="1" dirty="0" smtClean="0"/>
              <a:t>binary attributes</a:t>
            </a:r>
            <a:r>
              <a:rPr lang="en-US" dirty="0" smtClean="0"/>
              <a:t>, called </a:t>
            </a:r>
            <a:r>
              <a:rPr lang="en-US" i="1" dirty="0" smtClean="0"/>
              <a:t>items</a:t>
            </a:r>
            <a:r>
              <a:rPr lang="en-US" dirty="0" smtClean="0"/>
              <a:t> </a:t>
            </a:r>
          </a:p>
          <a:p>
            <a:pPr marL="400050" lvl="1" indent="0">
              <a:buNone/>
            </a:pPr>
            <a:r>
              <a:rPr lang="en-US" sz="2800" i="1" dirty="0" smtClean="0"/>
              <a:t>I = </a:t>
            </a:r>
            <a:r>
              <a:rPr lang="en-US" sz="2800" dirty="0" smtClean="0"/>
              <a:t>{</a:t>
            </a:r>
            <a:r>
              <a:rPr lang="en-US" sz="2800" i="1" dirty="0" smtClean="0"/>
              <a:t>i</a:t>
            </a:r>
            <a:r>
              <a:rPr lang="en-US" sz="2800" i="1" baseline="-25000" dirty="0" smtClean="0"/>
              <a:t>1</a:t>
            </a:r>
            <a:r>
              <a:rPr lang="en-US" sz="2800" dirty="0"/>
              <a:t>, …, </a:t>
            </a:r>
            <a:r>
              <a:rPr lang="en-US" sz="2800" i="1" dirty="0"/>
              <a:t>i</a:t>
            </a:r>
            <a:r>
              <a:rPr lang="en-US" sz="2800" i="1" baseline="-25000" dirty="0"/>
              <a:t>n</a:t>
            </a:r>
            <a:r>
              <a:rPr lang="en-US" sz="2800" dirty="0"/>
              <a:t>}</a:t>
            </a:r>
          </a:p>
          <a:p>
            <a:pPr marL="400050" lvl="1" indent="0">
              <a:buNone/>
            </a:pPr>
            <a:r>
              <a:rPr lang="en-US" sz="2800" dirty="0"/>
              <a:t>e.g. milk, </a:t>
            </a:r>
            <a:r>
              <a:rPr lang="en-US" sz="2800" dirty="0" smtClean="0"/>
              <a:t>bread, </a:t>
            </a:r>
            <a:r>
              <a:rPr lang="en-US" sz="2800" dirty="0"/>
              <a:t>t</a:t>
            </a:r>
            <a:r>
              <a:rPr lang="en-US" sz="2800" dirty="0" smtClean="0"/>
              <a:t>he items sold at the market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</a:t>
            </a:r>
            <a:r>
              <a:rPr lang="en-US" i="1" dirty="0"/>
              <a:t>transaction </a:t>
            </a:r>
            <a:r>
              <a:rPr lang="en-US" i="1" dirty="0" smtClean="0"/>
              <a:t>T </a:t>
            </a:r>
            <a:r>
              <a:rPr lang="en-US" dirty="0" smtClean="0"/>
              <a:t>consists of a </a:t>
            </a:r>
            <a:r>
              <a:rPr lang="en-US" dirty="0"/>
              <a:t>(small) subset </a:t>
            </a:r>
            <a:r>
              <a:rPr lang="en-US" dirty="0" smtClean="0"/>
              <a:t>of </a:t>
            </a:r>
            <a:r>
              <a:rPr lang="en-US" i="1" dirty="0" smtClean="0"/>
              <a:t>I</a:t>
            </a:r>
            <a:endParaRPr lang="en-US" dirty="0" smtClean="0"/>
          </a:p>
          <a:p>
            <a:pPr marL="400050" lvl="1" indent="0">
              <a:buNone/>
            </a:pPr>
            <a:r>
              <a:rPr lang="en-US" sz="2800" dirty="0" smtClean="0"/>
              <a:t>e.g. the list of items (bill) bought by one customer at once</a:t>
            </a:r>
          </a:p>
          <a:p>
            <a:pPr marL="400050" lvl="1" indent="0">
              <a:buNone/>
            </a:pPr>
            <a:endParaRPr lang="en-US" sz="2800" dirty="0"/>
          </a:p>
          <a:p>
            <a:r>
              <a:rPr lang="en-US" dirty="0" smtClean="0"/>
              <a:t>The </a:t>
            </a:r>
            <a:r>
              <a:rPr lang="en-US" i="1" dirty="0" smtClean="0"/>
              <a:t>database D </a:t>
            </a:r>
            <a:r>
              <a:rPr lang="en-US" dirty="0" smtClean="0"/>
              <a:t>is a (large) set of transactions </a:t>
            </a:r>
          </a:p>
          <a:p>
            <a:pPr marL="400050" lvl="1" indent="0">
              <a:buNone/>
            </a:pPr>
            <a:r>
              <a:rPr lang="en-US" sz="2800" i="1" dirty="0" smtClean="0"/>
              <a:t>D = </a:t>
            </a:r>
            <a:r>
              <a:rPr lang="en-US" sz="2800" dirty="0" smtClean="0"/>
              <a:t>{</a:t>
            </a:r>
            <a:r>
              <a:rPr lang="en-US" sz="2800" i="1" dirty="0"/>
              <a:t>T</a:t>
            </a:r>
            <a:r>
              <a:rPr lang="en-US" sz="2800" i="1" baseline="-25000" dirty="0" smtClean="0"/>
              <a:t>1</a:t>
            </a:r>
            <a:r>
              <a:rPr lang="en-US" sz="2800" dirty="0" smtClean="0"/>
              <a:t>, </a:t>
            </a:r>
            <a:r>
              <a:rPr lang="en-US" sz="2800" dirty="0"/>
              <a:t>…, </a:t>
            </a:r>
            <a:r>
              <a:rPr lang="en-US" sz="2800" i="1" dirty="0" smtClean="0"/>
              <a:t>T</a:t>
            </a:r>
            <a:r>
              <a:rPr lang="en-US" sz="2800" i="1" baseline="-25000" dirty="0"/>
              <a:t>N</a:t>
            </a:r>
            <a:r>
              <a:rPr lang="en-US" sz="2800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45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Market-Basket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mining associations between the </a:t>
            </a:r>
            <a:r>
              <a:rPr lang="en-US" i="1" dirty="0" smtClean="0"/>
              <a:t>items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 transactions or customers also may have associations, but here we are interested in such relations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Approach: finding subset of items that are present together in transactions frequently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An </a:t>
            </a:r>
            <a:r>
              <a:rPr lang="en-US" i="1" dirty="0" err="1">
                <a:solidFill>
                  <a:srgbClr val="000000"/>
                </a:solidFill>
              </a:rPr>
              <a:t>i</a:t>
            </a:r>
            <a:r>
              <a:rPr lang="en-US" i="1" dirty="0" err="1" smtClean="0">
                <a:solidFill>
                  <a:srgbClr val="000000"/>
                </a:solidFill>
              </a:rPr>
              <a:t>temset</a:t>
            </a:r>
            <a:r>
              <a:rPr lang="en-US" dirty="0" smtClean="0">
                <a:solidFill>
                  <a:srgbClr val="000000"/>
                </a:solidFill>
              </a:rPr>
              <a:t>: any subset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9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Support of an </a:t>
            </a:r>
            <a:r>
              <a:rPr lang="en-US" dirty="0" err="1" smtClean="0"/>
              <a:t>Itemset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127991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be an </a:t>
            </a:r>
            <a:r>
              <a:rPr lang="en-US" dirty="0" err="1" smtClean="0"/>
              <a:t>itemset</a:t>
            </a:r>
            <a:r>
              <a:rPr lang="en-US" i="1" dirty="0" smtClean="0"/>
              <a:t> </a:t>
            </a:r>
          </a:p>
          <a:p>
            <a:r>
              <a:rPr lang="en-US" sz="2800" dirty="0" smtClean="0"/>
              <a:t>Support count </a:t>
            </a:r>
            <a:r>
              <a:rPr lang="en-US" sz="2800" dirty="0" err="1" smtClean="0"/>
              <a:t>σ</a:t>
            </a:r>
            <a:r>
              <a:rPr lang="en-US" sz="2800" dirty="0" smtClean="0"/>
              <a:t>(</a:t>
            </a:r>
            <a:r>
              <a:rPr lang="en-US" sz="2800" i="1" dirty="0" smtClean="0"/>
              <a:t>X</a:t>
            </a:r>
            <a:r>
              <a:rPr lang="en-US" sz="2800" dirty="0" smtClean="0"/>
              <a:t>) </a:t>
            </a:r>
            <a:r>
              <a:rPr lang="en-US" dirty="0"/>
              <a:t>=</a:t>
            </a:r>
            <a:r>
              <a:rPr lang="en-US" sz="2800" dirty="0" smtClean="0"/>
              <a:t> # of transactions containing all items of </a:t>
            </a:r>
            <a:r>
              <a:rPr lang="en-US" sz="2800" i="1" dirty="0" smtClean="0"/>
              <a:t>X</a:t>
            </a:r>
            <a:endParaRPr lang="en-US" i="1" dirty="0" smtClean="0"/>
          </a:p>
          <a:p>
            <a:r>
              <a:rPr lang="en-US" dirty="0" smtClean="0"/>
              <a:t>support(</a:t>
            </a:r>
            <a:r>
              <a:rPr lang="en-US" i="1" dirty="0" smtClean="0"/>
              <a:t>X</a:t>
            </a:r>
            <a:r>
              <a:rPr lang="en-US" dirty="0" smtClean="0"/>
              <a:t>) = fraction </a:t>
            </a:r>
            <a:r>
              <a:rPr lang="en-US" dirty="0"/>
              <a:t>of transactions containing all items of </a:t>
            </a:r>
            <a:r>
              <a:rPr lang="en-US" i="1" dirty="0" smtClean="0"/>
              <a:t>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080010"/>
            <a:ext cx="8229600" cy="1155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Makes sense (statistically significant) only when </a:t>
            </a:r>
          </a:p>
          <a:p>
            <a:pPr lvl="1"/>
            <a:r>
              <a:rPr lang="en-US" sz="2200" dirty="0" smtClean="0"/>
              <a:t>support count is at least a few hundreds</a:t>
            </a:r>
            <a:endParaRPr lang="en-US" sz="2200" dirty="0"/>
          </a:p>
          <a:p>
            <a:pPr lvl="1"/>
            <a:r>
              <a:rPr lang="en-US" sz="2200" dirty="0" smtClean="0"/>
              <a:t>in a database of several thousand transactions</a:t>
            </a:r>
          </a:p>
          <a:p>
            <a:pPr lvl="1"/>
            <a:endParaRPr lang="en-US" sz="2200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80570" y="2526548"/>
            <a:ext cx="2951239" cy="2225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support({Bread, Salami})  </a:t>
            </a:r>
          </a:p>
          <a:p>
            <a:pPr marL="0" indent="0"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support({Rice, Pickle, Coconut})  </a:t>
            </a:r>
          </a:p>
          <a:p>
            <a:pPr lvl="1"/>
            <a:endParaRPr lang="en-US" sz="22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707839" y="2872770"/>
            <a:ext cx="1134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1F497D"/>
                </a:solidFill>
                <a:latin typeface="Times New Roman"/>
                <a:cs typeface="Times New Roman"/>
              </a:rPr>
              <a:t>= 0.6</a:t>
            </a:r>
            <a:endParaRPr lang="en-US" sz="2200" dirty="0">
              <a:solidFill>
                <a:srgbClr val="1F497D"/>
              </a:solidFill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80208" y="4008497"/>
            <a:ext cx="9325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1F497D"/>
                </a:solidFill>
                <a:latin typeface="Times New Roman"/>
                <a:cs typeface="Times New Roman"/>
              </a:rPr>
              <a:t>= 0.4</a:t>
            </a:r>
            <a:endParaRPr lang="en-US" sz="2200" dirty="0">
              <a:solidFill>
                <a:srgbClr val="1F497D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958857"/>
              </p:ext>
            </p:extLst>
          </p:nvPr>
        </p:nvGraphicFramePr>
        <p:xfrm>
          <a:off x="3715656" y="2526548"/>
          <a:ext cx="4971144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76693"/>
                <a:gridCol w="43944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T-ID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Items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Bread,  Ham,  Juice,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 Cheese,  Salami,  Lettuce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Rice, 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Dal,  Coconut,  Curry leaves,  Coffee,  Milk,  Pickle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Milk,  Biscuit,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 Bread,  Salami,  Fruit jam,  Egg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Tea,  Bread,  Salami,  Bacon,  Ham, Sausage,  Tomato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Rice,  Egg, 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Pickle,  Curry leaves,  Coconut,  Red chilly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028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Association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297324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Association rule: an implication of the form </a:t>
            </a:r>
            <a:r>
              <a:rPr lang="en-US" i="1" dirty="0" smtClean="0"/>
              <a:t>X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i="1" dirty="0" smtClean="0"/>
              <a:t>Y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</a:t>
            </a:r>
            <a:r>
              <a:rPr lang="en-US" dirty="0" smtClean="0"/>
              <a:t>where </a:t>
            </a:r>
            <a:r>
              <a:rPr lang="en-US" i="1" dirty="0" smtClean="0"/>
              <a:t>X, Y 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smtClean="0"/>
              <a:t>I</a:t>
            </a:r>
            <a:r>
              <a:rPr lang="en-US" dirty="0" smtClean="0"/>
              <a:t>,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X     Y = </a:t>
            </a:r>
            <a:r>
              <a:rPr lang="en-US" i="1" dirty="0" err="1" smtClean="0"/>
              <a:t>ϕ</a:t>
            </a:r>
            <a:r>
              <a:rPr lang="en-US" i="1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upport(</a:t>
            </a:r>
            <a:r>
              <a:rPr lang="en-US" i="1" dirty="0" smtClean="0"/>
              <a:t>X</a:t>
            </a:r>
            <a:r>
              <a:rPr lang="en-US" i="1" dirty="0" smtClean="0">
                <a:sym typeface="Wingdings"/>
              </a:rPr>
              <a:t></a:t>
            </a:r>
            <a:r>
              <a:rPr lang="en-US" i="1" dirty="0" smtClean="0"/>
              <a:t>Y</a:t>
            </a:r>
            <a:r>
              <a:rPr lang="en-US" dirty="0" smtClean="0"/>
              <a:t>) = </a:t>
            </a:r>
            <a:r>
              <a:rPr lang="en-US" i="1" dirty="0" smtClean="0"/>
              <a:t>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Transactions containing all items of </a:t>
            </a:r>
            <a:r>
              <a:rPr lang="en-US" i="1" dirty="0" smtClean="0"/>
              <a:t>both X </a:t>
            </a:r>
            <a:r>
              <a:rPr lang="en-US" dirty="0" smtClean="0"/>
              <a:t>and </a:t>
            </a:r>
            <a:r>
              <a:rPr lang="en-US" i="1" dirty="0" smtClean="0"/>
              <a:t>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onfidence(</a:t>
            </a:r>
            <a:r>
              <a:rPr lang="en-US" i="1" dirty="0" smtClean="0"/>
              <a:t>X</a:t>
            </a:r>
            <a:r>
              <a:rPr lang="en-US" dirty="0" smtClean="0">
                <a:sym typeface="Wingdings"/>
              </a:rPr>
              <a:t></a:t>
            </a:r>
            <a:r>
              <a:rPr lang="en-US" i="1" dirty="0" smtClean="0">
                <a:sym typeface="Wingdings"/>
              </a:rPr>
              <a:t>Y</a:t>
            </a:r>
            <a:r>
              <a:rPr lang="en-US" dirty="0" smtClean="0">
                <a:sym typeface="Wingdings"/>
              </a:rPr>
              <a:t>) =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>
            <a:off x="3604381" y="1410661"/>
            <a:ext cx="3991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2177146" y="1470114"/>
            <a:ext cx="580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UI</a:t>
            </a:r>
            <a:endParaRPr lang="en-US" sz="2400" dirty="0">
              <a:latin typeface="Arial"/>
              <a:cs typeface="Arial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23506"/>
              </p:ext>
            </p:extLst>
          </p:nvPr>
        </p:nvGraphicFramePr>
        <p:xfrm>
          <a:off x="457200" y="4304542"/>
          <a:ext cx="4971144" cy="2225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76693"/>
                <a:gridCol w="43944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T-ID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Items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Bread,  Ham,  Juice,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 Cheese,  Salami,  Lettuce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Rice, 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Dal,  Coconut,  Curry leaves,  Coffee,  Milk,  Pickle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Milk,  Biscuit,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 Bread,  Salami,  Fruit jam,  Egg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Tea,  Bread,  Salami,  Bacon,  Ham, Sausage,  Tomato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Times New Roman"/>
                          <a:cs typeface="Times New Roman"/>
                        </a:rPr>
                        <a:t>Rice,  Egg, </a:t>
                      </a:r>
                      <a:r>
                        <a:rPr lang="en-US" sz="1400" b="0" baseline="0" dirty="0" smtClean="0">
                          <a:latin typeface="Times New Roman"/>
                          <a:cs typeface="Times New Roman"/>
                        </a:rPr>
                        <a:t> Pickle,  Curry leaves,  Coconut,  Red chilly</a:t>
                      </a:r>
                      <a:endParaRPr lang="en-US" sz="1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18102"/>
              </p:ext>
            </p:extLst>
          </p:nvPr>
        </p:nvGraphicFramePr>
        <p:xfrm>
          <a:off x="3096387" y="1890494"/>
          <a:ext cx="1354667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4667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lang="en-US" sz="2600" dirty="0" smtClean="0"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| D |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465257"/>
              </p:ext>
            </p:extLst>
          </p:nvPr>
        </p:nvGraphicFramePr>
        <p:xfrm>
          <a:off x="3539072" y="3227975"/>
          <a:ext cx="1311118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11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lang="en-US" sz="2600" dirty="0" smtClean="0"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5563810" y="4304542"/>
            <a:ext cx="3122990" cy="22326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smtClean="0">
                <a:solidFill>
                  <a:schemeClr val="tx2"/>
                </a:solidFill>
              </a:rPr>
              <a:t>R</a:t>
            </a:r>
            <a:r>
              <a:rPr lang="en-US" sz="2400" dirty="0" smtClean="0">
                <a:solidFill>
                  <a:schemeClr val="tx2"/>
                </a:solidFill>
              </a:rPr>
              <a:t> : {Bread, Salami} </a:t>
            </a:r>
            <a:r>
              <a:rPr lang="en-US" sz="2400" dirty="0" smtClean="0">
                <a:solidFill>
                  <a:schemeClr val="tx2"/>
                </a:solidFill>
                <a:sym typeface="Wingdings"/>
              </a:rPr>
              <a:t> {Ham}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sym typeface="Wingdings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  <a:sym typeface="Wingdings"/>
              </a:rPr>
              <a:t>s</a:t>
            </a:r>
            <a:r>
              <a:rPr lang="en-US" sz="2400" dirty="0" smtClean="0">
                <a:solidFill>
                  <a:schemeClr val="tx2"/>
                </a:solidFill>
                <a:sym typeface="Wingdings"/>
              </a:rPr>
              <a:t>upport(</a:t>
            </a:r>
            <a:r>
              <a:rPr lang="en-US" sz="2400" i="1" dirty="0" smtClean="0">
                <a:solidFill>
                  <a:schemeClr val="tx2"/>
                </a:solidFill>
                <a:sym typeface="Wingdings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sym typeface="Wingdings"/>
              </a:rPr>
              <a:t>) = 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sym typeface="Wingdings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  <a:sym typeface="Wingdings"/>
              </a:rPr>
              <a:t>c</a:t>
            </a:r>
            <a:r>
              <a:rPr lang="en-US" sz="2400" dirty="0" smtClean="0">
                <a:solidFill>
                  <a:schemeClr val="tx2"/>
                </a:solidFill>
                <a:sym typeface="Wingdings"/>
              </a:rPr>
              <a:t>onfidence(</a:t>
            </a:r>
            <a:r>
              <a:rPr lang="en-US" sz="2400" i="1" dirty="0" smtClean="0">
                <a:solidFill>
                  <a:schemeClr val="tx2"/>
                </a:solidFill>
                <a:sym typeface="Wingdings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sym typeface="Wingdings"/>
              </a:rPr>
              <a:t>) = </a:t>
            </a:r>
            <a:endParaRPr lang="en-US" sz="2400" dirty="0">
              <a:solidFill>
                <a:schemeClr val="tx2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533440"/>
              </p:ext>
            </p:extLst>
          </p:nvPr>
        </p:nvGraphicFramePr>
        <p:xfrm>
          <a:off x="7228120" y="5125977"/>
          <a:ext cx="355594" cy="79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59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rgbClr val="1F497D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1F497D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000" dirty="0">
                        <a:solidFill>
                          <a:srgbClr val="1F497D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83739"/>
              </p:ext>
            </p:extLst>
          </p:nvPr>
        </p:nvGraphicFramePr>
        <p:xfrm>
          <a:off x="7651447" y="5870520"/>
          <a:ext cx="355594" cy="79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59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solidFill>
                            <a:srgbClr val="1F497D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1F497D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1F497D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428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Association Rule Mining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set of items </a:t>
            </a:r>
            <a:r>
              <a:rPr lang="en-US" i="1" dirty="0" smtClean="0"/>
              <a:t>I, </a:t>
            </a:r>
            <a:r>
              <a:rPr lang="en-US" dirty="0" smtClean="0"/>
              <a:t>a set of transactions </a:t>
            </a:r>
            <a:r>
              <a:rPr lang="en-US" i="1" dirty="0" smtClean="0"/>
              <a:t>D, </a:t>
            </a:r>
            <a:r>
              <a:rPr lang="en-US" dirty="0" smtClean="0"/>
              <a:t>a minimum support thresholds </a:t>
            </a:r>
            <a:r>
              <a:rPr lang="en-US" i="1" dirty="0" err="1" smtClean="0"/>
              <a:t>minsup</a:t>
            </a:r>
            <a:r>
              <a:rPr lang="en-US" i="1" dirty="0" smtClean="0"/>
              <a:t> </a:t>
            </a:r>
            <a:r>
              <a:rPr lang="en-US" dirty="0" smtClean="0"/>
              <a:t>and a minimum confidence threshold </a:t>
            </a:r>
            <a:r>
              <a:rPr lang="en-US" i="1" dirty="0" err="1" smtClean="0"/>
              <a:t>minconf</a:t>
            </a: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Find all rules </a:t>
            </a:r>
            <a:r>
              <a:rPr lang="en-US" i="1" dirty="0"/>
              <a:t>R</a:t>
            </a:r>
            <a:r>
              <a:rPr lang="en-US" dirty="0" smtClean="0"/>
              <a:t> such that </a:t>
            </a:r>
          </a:p>
          <a:p>
            <a:pPr marL="457200" lvl="1" indent="0">
              <a:buNone/>
            </a:pPr>
            <a:r>
              <a:rPr lang="en-US" sz="2800" dirty="0"/>
              <a:t>s</a:t>
            </a:r>
            <a:r>
              <a:rPr lang="en-US" sz="2800" dirty="0" smtClean="0"/>
              <a:t>upport(</a:t>
            </a:r>
            <a:r>
              <a:rPr lang="en-US" sz="2800" i="1" dirty="0" smtClean="0"/>
              <a:t>R</a:t>
            </a:r>
            <a:r>
              <a:rPr lang="en-US" sz="2800" dirty="0" smtClean="0"/>
              <a:t>) ≥ </a:t>
            </a:r>
            <a:r>
              <a:rPr lang="en-US" sz="2800" i="1" dirty="0" err="1" smtClean="0"/>
              <a:t>minsup</a:t>
            </a:r>
            <a:endParaRPr lang="en-US" sz="2800" i="1" dirty="0" smtClean="0"/>
          </a:p>
          <a:p>
            <a:pPr marL="457200" lvl="1" indent="0">
              <a:buNone/>
            </a:pPr>
            <a:r>
              <a:rPr lang="en-US" sz="2800" dirty="0"/>
              <a:t>c</a:t>
            </a:r>
            <a:r>
              <a:rPr lang="en-US" sz="2800" dirty="0" smtClean="0"/>
              <a:t>onfidence(</a:t>
            </a:r>
            <a:r>
              <a:rPr lang="en-US" sz="2800" i="1" dirty="0" smtClean="0"/>
              <a:t>R</a:t>
            </a:r>
            <a:r>
              <a:rPr lang="en-US" sz="2800" dirty="0" smtClean="0"/>
              <a:t>) </a:t>
            </a:r>
            <a:r>
              <a:rPr lang="en-US" sz="2800" dirty="0"/>
              <a:t>≥ </a:t>
            </a:r>
            <a:r>
              <a:rPr lang="en-US" sz="2800" i="1" dirty="0" err="1" smtClean="0"/>
              <a:t>minconf</a:t>
            </a:r>
            <a:endParaRPr lang="en-US" sz="2800" i="1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12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Observe: </a:t>
            </a:r>
          </a:p>
          <a:p>
            <a:pPr marL="0" indent="0">
              <a:buNone/>
            </a:pPr>
            <a:r>
              <a:rPr lang="en-US" dirty="0"/>
              <a:t>	s</a:t>
            </a:r>
            <a:r>
              <a:rPr lang="en-US" dirty="0" smtClean="0"/>
              <a:t>upport(</a:t>
            </a:r>
            <a:r>
              <a:rPr lang="en-US" i="1" dirty="0" smtClean="0"/>
              <a:t>X </a:t>
            </a:r>
            <a:r>
              <a:rPr lang="en-US" sz="3200" dirty="0" smtClean="0">
                <a:latin typeface="+mn-lt"/>
                <a:sym typeface="Wingdings"/>
              </a:rPr>
              <a:t></a:t>
            </a:r>
            <a:r>
              <a:rPr lang="en-US" i="1" dirty="0" smtClean="0"/>
              <a:t>Y) =				 =			= </a:t>
            </a:r>
            <a:r>
              <a:rPr lang="en-US" dirty="0"/>
              <a:t>s</a:t>
            </a:r>
            <a:r>
              <a:rPr lang="en-US" dirty="0" smtClean="0"/>
              <a:t>upport(</a:t>
            </a:r>
            <a:r>
              <a:rPr lang="en-US" i="1" dirty="0" smtClean="0"/>
              <a:t>Z</a:t>
            </a:r>
            <a:r>
              <a:rPr lang="en-US" dirty="0" smtClean="0"/>
              <a:t>)</a:t>
            </a:r>
            <a:endParaRPr lang="en-US" i="1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where </a:t>
            </a:r>
            <a:r>
              <a:rPr lang="en-US" i="1" dirty="0" smtClean="0"/>
              <a:t>Z </a:t>
            </a:r>
            <a:r>
              <a:rPr lang="en-US" dirty="0" smtClean="0"/>
              <a:t>= </a:t>
            </a:r>
            <a:r>
              <a:rPr lang="en-US" i="1" dirty="0">
                <a:solidFill>
                  <a:prstClr val="black"/>
                </a:solidFill>
              </a:rPr>
              <a:t>X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>
                <a:solidFill>
                  <a:prstClr val="black"/>
                </a:solidFill>
              </a:rPr>
              <a:t>Y</a:t>
            </a:r>
            <a:r>
              <a:rPr lang="en-US" sz="3200" i="1" dirty="0" smtClean="0"/>
              <a:t> </a:t>
            </a:r>
          </a:p>
          <a:p>
            <a:r>
              <a:rPr lang="en-US" dirty="0" smtClean="0"/>
              <a:t>If</a:t>
            </a:r>
            <a:r>
              <a:rPr lang="en-US" sz="3200" i="1" dirty="0" smtClean="0"/>
              <a:t> </a:t>
            </a:r>
            <a:r>
              <a:rPr lang="en-US" i="1" dirty="0"/>
              <a:t>Z </a:t>
            </a:r>
            <a:r>
              <a:rPr lang="en-US" dirty="0"/>
              <a:t>= </a:t>
            </a:r>
            <a:r>
              <a:rPr lang="en-US" i="1" dirty="0" smtClean="0">
                <a:solidFill>
                  <a:prstClr val="black"/>
                </a:solidFill>
              </a:rPr>
              <a:t>W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 smtClean="0">
                <a:solidFill>
                  <a:prstClr val="black"/>
                </a:solidFill>
              </a:rPr>
              <a:t>V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/>
              <a:t>s</a:t>
            </a:r>
            <a:r>
              <a:rPr lang="en-US" dirty="0" smtClean="0"/>
              <a:t>upport</a:t>
            </a:r>
            <a:r>
              <a:rPr lang="en-US" dirty="0"/>
              <a:t>(</a:t>
            </a:r>
            <a:r>
              <a:rPr lang="en-US" i="1" dirty="0"/>
              <a:t>X </a:t>
            </a:r>
            <a:r>
              <a:rPr lang="en-US" sz="3200" dirty="0">
                <a:sym typeface="Wingdings"/>
              </a:rPr>
              <a:t></a:t>
            </a:r>
            <a:r>
              <a:rPr lang="en-US" i="1" dirty="0" smtClean="0"/>
              <a:t>Y</a:t>
            </a:r>
            <a:r>
              <a:rPr lang="en-US" dirty="0" smtClean="0"/>
              <a:t>) = support(</a:t>
            </a:r>
            <a:r>
              <a:rPr lang="en-US" i="1" dirty="0" smtClean="0"/>
              <a:t>W </a:t>
            </a:r>
            <a:r>
              <a:rPr lang="en-US" sz="3200" dirty="0" smtClean="0">
                <a:sym typeface="Wingdings"/>
              </a:rPr>
              <a:t></a:t>
            </a:r>
            <a:r>
              <a:rPr lang="en-US" i="1" dirty="0" smtClean="0">
                <a:sym typeface="Wingdings"/>
              </a:rPr>
              <a:t>V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Each binary partition of </a:t>
            </a:r>
            <a:r>
              <a:rPr lang="en-US" i="1" dirty="0" smtClean="0"/>
              <a:t>Z </a:t>
            </a:r>
            <a:r>
              <a:rPr lang="en-US" dirty="0" smtClean="0"/>
              <a:t>represents an association rule</a:t>
            </a:r>
          </a:p>
          <a:p>
            <a:pPr lvl="1"/>
            <a:r>
              <a:rPr lang="en-US" dirty="0" smtClean="0"/>
              <a:t>With same support</a:t>
            </a:r>
          </a:p>
          <a:p>
            <a:pPr lvl="1"/>
            <a:r>
              <a:rPr lang="en-US" dirty="0" smtClean="0"/>
              <a:t>However, the confidences may be different</a:t>
            </a:r>
          </a:p>
          <a:p>
            <a:r>
              <a:rPr lang="en-US" dirty="0" smtClean="0"/>
              <a:t>Approach: frequent </a:t>
            </a:r>
            <a:r>
              <a:rPr lang="en-US" dirty="0" err="1" smtClean="0"/>
              <a:t>itemset</a:t>
            </a:r>
            <a:r>
              <a:rPr lang="en-US" dirty="0" smtClean="0"/>
              <a:t> generation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Find all </a:t>
            </a:r>
            <a:r>
              <a:rPr lang="en-US" dirty="0" err="1" smtClean="0"/>
              <a:t>itemsets</a:t>
            </a:r>
            <a:r>
              <a:rPr lang="en-US" dirty="0" smtClean="0"/>
              <a:t> </a:t>
            </a:r>
            <a:r>
              <a:rPr lang="en-US" i="1" dirty="0" smtClean="0"/>
              <a:t>Z </a:t>
            </a:r>
            <a:r>
              <a:rPr lang="en-US" dirty="0" smtClean="0"/>
              <a:t>with suppor</a:t>
            </a:r>
            <a:r>
              <a:rPr lang="en-US" i="1" dirty="0" smtClean="0"/>
              <a:t>t(Z)</a:t>
            </a:r>
            <a:r>
              <a:rPr lang="en-US" dirty="0" smtClean="0"/>
              <a:t> ≥ </a:t>
            </a:r>
            <a:r>
              <a:rPr lang="en-US" i="1" dirty="0" err="1" smtClean="0"/>
              <a:t>minsup</a:t>
            </a:r>
            <a:r>
              <a:rPr lang="en-US" i="1" dirty="0" smtClean="0"/>
              <a:t>. </a:t>
            </a:r>
            <a:r>
              <a:rPr lang="en-US" dirty="0" smtClean="0"/>
              <a:t>Call such </a:t>
            </a:r>
            <a:r>
              <a:rPr lang="en-US" dirty="0" err="1" smtClean="0"/>
              <a:t>itemsets</a:t>
            </a:r>
            <a:r>
              <a:rPr lang="en-US" dirty="0" smtClean="0"/>
              <a:t> </a:t>
            </a:r>
            <a:r>
              <a:rPr lang="en-US" i="1" dirty="0" smtClean="0"/>
              <a:t>frequent </a:t>
            </a:r>
            <a:r>
              <a:rPr lang="en-US" i="1" dirty="0" err="1" smtClean="0"/>
              <a:t>itemsets</a:t>
            </a:r>
            <a:r>
              <a:rPr lang="en-US" i="1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From each </a:t>
            </a:r>
            <a:r>
              <a:rPr lang="en-US" i="1" dirty="0" smtClean="0"/>
              <a:t>Z</a:t>
            </a:r>
            <a:r>
              <a:rPr lang="en-US" dirty="0" smtClean="0"/>
              <a:t>, generate rules with confidence</a:t>
            </a:r>
            <a:r>
              <a:rPr lang="en-US" i="1" dirty="0" smtClean="0"/>
              <a:t>(Z) </a:t>
            </a:r>
            <a:r>
              <a:rPr lang="en-US" dirty="0"/>
              <a:t>≥ </a:t>
            </a:r>
            <a:r>
              <a:rPr lang="en-US" i="1" dirty="0" err="1" smtClean="0"/>
              <a:t>minconf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415978"/>
              </p:ext>
            </p:extLst>
          </p:nvPr>
        </p:nvGraphicFramePr>
        <p:xfrm>
          <a:off x="3725350" y="1394602"/>
          <a:ext cx="1354667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4667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lang="en-US" sz="2600" dirty="0" smtClean="0"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| D |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385120"/>
              </p:ext>
            </p:extLst>
          </p:nvPr>
        </p:nvGraphicFramePr>
        <p:xfrm>
          <a:off x="5583178" y="1418792"/>
          <a:ext cx="803116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311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/>
                          <a:cs typeface="Times New Roman"/>
                        </a:rPr>
                        <a:t>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2400" i="1" dirty="0" smtClean="0">
                        <a:latin typeface="Times New Roman"/>
                        <a:cs typeface="Times New Roman"/>
                      </a:endParaRPr>
                    </a:p>
                  </a:txBody>
                  <a:tcPr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| D |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840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1673</TotalTime>
  <Words>3259</Words>
  <Application>Microsoft Macintosh PowerPoint</Application>
  <PresentationFormat>On-screen Show (4:3)</PresentationFormat>
  <Paragraphs>652</Paragraphs>
  <Slides>38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Default Theme</vt:lpstr>
      <vt:lpstr>Association Rule Mining</vt:lpstr>
      <vt:lpstr>Market Basket Analysis</vt:lpstr>
      <vt:lpstr>Applications</vt:lpstr>
      <vt:lpstr>The Market-Basket Model</vt:lpstr>
      <vt:lpstr>The Market-Basket Model</vt:lpstr>
      <vt:lpstr>Support of an Itemset</vt:lpstr>
      <vt:lpstr>Association Rule</vt:lpstr>
      <vt:lpstr>Association Rule Mining Task</vt:lpstr>
      <vt:lpstr>One Approach</vt:lpstr>
      <vt:lpstr>Finding Frequent Itemsets</vt:lpstr>
      <vt:lpstr>Anti-monotone Property of Support</vt:lpstr>
      <vt:lpstr>The A-Priori Algorithm</vt:lpstr>
      <vt:lpstr>Generating candidate itemsets Lk</vt:lpstr>
      <vt:lpstr>Checking Support for candidates</vt:lpstr>
      <vt:lpstr>Using a Hash Tree</vt:lpstr>
      <vt:lpstr>The Hash Tree</vt:lpstr>
      <vt:lpstr>Subsets of the transaction</vt:lpstr>
      <vt:lpstr>The Subset Operation using Hash Tree</vt:lpstr>
      <vt:lpstr>Where are we now?</vt:lpstr>
      <vt:lpstr>Rules Generated from the Same Itemset</vt:lpstr>
      <vt:lpstr>Level-wise Approach for Rule Generation</vt:lpstr>
      <vt:lpstr>Maximal Frequent itemsets</vt:lpstr>
      <vt:lpstr>Maximal Frequent itemsets</vt:lpstr>
      <vt:lpstr>Maximal Frequent itemsets</vt:lpstr>
      <vt:lpstr>Maximal Frequent itemsets</vt:lpstr>
      <vt:lpstr>Maximal Frequent Itemsets</vt:lpstr>
      <vt:lpstr>Closed Frequent Itemsets</vt:lpstr>
      <vt:lpstr>Evaluation of Association Rules</vt:lpstr>
      <vt:lpstr>Subjective Measure of Interestingness</vt:lpstr>
      <vt:lpstr>Contingency Table</vt:lpstr>
      <vt:lpstr>Limitations of Support &amp; Confidence</vt:lpstr>
      <vt:lpstr>Limitation of Confidence</vt:lpstr>
      <vt:lpstr>Interest factor</vt:lpstr>
      <vt:lpstr>Interest factor</vt:lpstr>
      <vt:lpstr>Limitation of Interest Factor</vt:lpstr>
      <vt:lpstr>More Measures</vt:lpstr>
      <vt:lpstr>Properties of Objective Measures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179</cp:revision>
  <dcterms:created xsi:type="dcterms:W3CDTF">2014-08-02T12:52:59Z</dcterms:created>
  <dcterms:modified xsi:type="dcterms:W3CDTF">2014-08-07T05:20:40Z</dcterms:modified>
</cp:coreProperties>
</file>