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3.xml" ContentType="application/vnd.openxmlformats-officedocument.drawingml.char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62" r:id="rId4"/>
    <p:sldId id="261" r:id="rId5"/>
    <p:sldId id="263" r:id="rId6"/>
    <p:sldId id="264" r:id="rId7"/>
    <p:sldId id="265" r:id="rId8"/>
    <p:sldId id="266" r:id="rId9"/>
    <p:sldId id="267" r:id="rId10"/>
    <p:sldId id="269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12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eb:Dropbox:Teaching:DataMining2014:Lectures:Supervised%20learning:Exampl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eb:Dropbox:Teaching:DataMining2014:Lectures:Supervised%20learning:Exampl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eb:Dropbox:Teaching:DataMining2014:Lectures:Supervised%20learning:Exampl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Income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Sheet4!$A$2:$A$11</c:f>
              <c:numCache>
                <c:formatCode>General</c:formatCode>
                <c:ptCount val="10"/>
                <c:pt idx="0">
                  <c:v>20.0</c:v>
                </c:pt>
                <c:pt idx="1">
                  <c:v>22.0</c:v>
                </c:pt>
                <c:pt idx="2">
                  <c:v>50.0</c:v>
                </c:pt>
                <c:pt idx="3">
                  <c:v>30.0</c:v>
                </c:pt>
                <c:pt idx="4">
                  <c:v>40.0</c:v>
                </c:pt>
                <c:pt idx="5">
                  <c:v>50.0</c:v>
                </c:pt>
                <c:pt idx="6">
                  <c:v>28.0</c:v>
                </c:pt>
                <c:pt idx="7">
                  <c:v>40.0</c:v>
                </c:pt>
                <c:pt idx="8">
                  <c:v>26.0</c:v>
                </c:pt>
                <c:pt idx="9">
                  <c:v>65.0</c:v>
                </c:pt>
              </c:numCache>
            </c:numRef>
          </c:xVal>
          <c:yVal>
            <c:numRef>
              <c:f>Sheet4!$B$2:$B$11</c:f>
              <c:numCache>
                <c:formatCode>General</c:formatCode>
                <c:ptCount val="10"/>
                <c:pt idx="0">
                  <c:v>2.0</c:v>
                </c:pt>
                <c:pt idx="1">
                  <c:v>1.0</c:v>
                </c:pt>
                <c:pt idx="2">
                  <c:v>12.0</c:v>
                </c:pt>
                <c:pt idx="3">
                  <c:v>75.0</c:v>
                </c:pt>
                <c:pt idx="4">
                  <c:v>60.0</c:v>
                </c:pt>
                <c:pt idx="5">
                  <c:v>25.0</c:v>
                </c:pt>
                <c:pt idx="6">
                  <c:v>150.0</c:v>
                </c:pt>
                <c:pt idx="7">
                  <c:v>60.0</c:v>
                </c:pt>
                <c:pt idx="8">
                  <c:v>50.0</c:v>
                </c:pt>
                <c:pt idx="9">
                  <c:v>200.0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00961528"/>
        <c:axId val="2091343448"/>
      </c:scatterChart>
      <c:valAx>
        <c:axId val="-2100961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091343448"/>
        <c:crosses val="autoZero"/>
        <c:crossBetween val="midCat"/>
      </c:valAx>
      <c:valAx>
        <c:axId val="20913434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10096152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Income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Sheet4!$A$2:$A$11</c:f>
              <c:numCache>
                <c:formatCode>General</c:formatCode>
                <c:ptCount val="10"/>
                <c:pt idx="0">
                  <c:v>20.0</c:v>
                </c:pt>
                <c:pt idx="1">
                  <c:v>22.0</c:v>
                </c:pt>
                <c:pt idx="2">
                  <c:v>50.0</c:v>
                </c:pt>
                <c:pt idx="3">
                  <c:v>30.0</c:v>
                </c:pt>
                <c:pt idx="4">
                  <c:v>40.0</c:v>
                </c:pt>
                <c:pt idx="5">
                  <c:v>50.0</c:v>
                </c:pt>
                <c:pt idx="6">
                  <c:v>28.0</c:v>
                </c:pt>
                <c:pt idx="7">
                  <c:v>40.0</c:v>
                </c:pt>
                <c:pt idx="8">
                  <c:v>26.0</c:v>
                </c:pt>
                <c:pt idx="9">
                  <c:v>65.0</c:v>
                </c:pt>
              </c:numCache>
            </c:numRef>
          </c:xVal>
          <c:yVal>
            <c:numRef>
              <c:f>Sheet4!$B$2:$B$11</c:f>
              <c:numCache>
                <c:formatCode>General</c:formatCode>
                <c:ptCount val="10"/>
                <c:pt idx="0">
                  <c:v>2.0</c:v>
                </c:pt>
                <c:pt idx="1">
                  <c:v>1.0</c:v>
                </c:pt>
                <c:pt idx="2">
                  <c:v>12.0</c:v>
                </c:pt>
                <c:pt idx="3">
                  <c:v>75.0</c:v>
                </c:pt>
                <c:pt idx="4">
                  <c:v>60.0</c:v>
                </c:pt>
                <c:pt idx="5">
                  <c:v>25.0</c:v>
                </c:pt>
                <c:pt idx="6">
                  <c:v>150.0</c:v>
                </c:pt>
                <c:pt idx="7">
                  <c:v>60.0</c:v>
                </c:pt>
                <c:pt idx="8">
                  <c:v>50.0</c:v>
                </c:pt>
                <c:pt idx="9">
                  <c:v>200.0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00643464"/>
        <c:axId val="-2113362328"/>
      </c:scatterChart>
      <c:valAx>
        <c:axId val="-2100643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113362328"/>
        <c:crosses val="autoZero"/>
        <c:crossBetween val="midCat"/>
      </c:valAx>
      <c:valAx>
        <c:axId val="-21133623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100643464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Income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Sheet4!$A$2:$A$11</c:f>
              <c:numCache>
                <c:formatCode>General</c:formatCode>
                <c:ptCount val="10"/>
                <c:pt idx="0">
                  <c:v>20.0</c:v>
                </c:pt>
                <c:pt idx="1">
                  <c:v>22.0</c:v>
                </c:pt>
                <c:pt idx="2">
                  <c:v>50.0</c:v>
                </c:pt>
                <c:pt idx="3">
                  <c:v>30.0</c:v>
                </c:pt>
                <c:pt idx="4">
                  <c:v>40.0</c:v>
                </c:pt>
                <c:pt idx="5">
                  <c:v>50.0</c:v>
                </c:pt>
                <c:pt idx="6">
                  <c:v>28.0</c:v>
                </c:pt>
                <c:pt idx="7">
                  <c:v>40.0</c:v>
                </c:pt>
                <c:pt idx="8">
                  <c:v>26.0</c:v>
                </c:pt>
                <c:pt idx="9">
                  <c:v>65.0</c:v>
                </c:pt>
              </c:numCache>
            </c:numRef>
          </c:xVal>
          <c:yVal>
            <c:numRef>
              <c:f>Sheet4!$B$2:$B$11</c:f>
              <c:numCache>
                <c:formatCode>General</c:formatCode>
                <c:ptCount val="10"/>
                <c:pt idx="0">
                  <c:v>2.0</c:v>
                </c:pt>
                <c:pt idx="1">
                  <c:v>1.0</c:v>
                </c:pt>
                <c:pt idx="2">
                  <c:v>12.0</c:v>
                </c:pt>
                <c:pt idx="3">
                  <c:v>75.0</c:v>
                </c:pt>
                <c:pt idx="4">
                  <c:v>60.0</c:v>
                </c:pt>
                <c:pt idx="5">
                  <c:v>25.0</c:v>
                </c:pt>
                <c:pt idx="6">
                  <c:v>150.0</c:v>
                </c:pt>
                <c:pt idx="7">
                  <c:v>60.0</c:v>
                </c:pt>
                <c:pt idx="8">
                  <c:v>50.0</c:v>
                </c:pt>
                <c:pt idx="9">
                  <c:v>200.0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00862376"/>
        <c:axId val="-2100588824"/>
      </c:scatterChart>
      <c:valAx>
        <c:axId val="-2100862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100588824"/>
        <c:crosses val="autoZero"/>
        <c:crossBetween val="midCat"/>
      </c:valAx>
      <c:valAx>
        <c:axId val="-21005888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100862376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DC1130-2D51-F643-95D2-8EF1D48D0374}" type="doc">
      <dgm:prSet loTypeId="urn:microsoft.com/office/officeart/2005/8/layout/hierarchy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4AFEC7-6AE3-614C-B5E2-F4CA3EB873C0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b="1" dirty="0" smtClean="0">
              <a:latin typeface="Times New Roman"/>
              <a:cs typeface="Times New Roman"/>
            </a:rPr>
            <a:t>Root node</a:t>
          </a:r>
          <a:r>
            <a:rPr lang="en-US" sz="2000" dirty="0" smtClean="0">
              <a:latin typeface="Times New Roman"/>
              <a:cs typeface="Times New Roman"/>
            </a:rPr>
            <a:t>: Split at Income =  101</a:t>
          </a:r>
          <a:endParaRPr lang="en-US" sz="2000" dirty="0">
            <a:latin typeface="Times New Roman"/>
            <a:cs typeface="Times New Roman"/>
          </a:endParaRPr>
        </a:p>
      </dgm:t>
    </dgm:pt>
    <dgm:pt modelId="{3E9EF3C5-4958-DD48-85B4-F934650B362C}" type="parTrans" cxnId="{2CCC5E28-0C16-754A-91D8-919681C0C0ED}">
      <dgm:prSet/>
      <dgm:spPr/>
      <dgm:t>
        <a:bodyPr/>
        <a:lstStyle/>
        <a:p>
          <a:endParaRPr lang="en-US" sz="1050"/>
        </a:p>
      </dgm:t>
    </dgm:pt>
    <dgm:pt modelId="{69234AEE-1C60-9B47-A9BD-0FC7CDC7CF4A}" type="sibTrans" cxnId="{2CCC5E28-0C16-754A-91D8-919681C0C0ED}">
      <dgm:prSet/>
      <dgm:spPr/>
      <dgm:t>
        <a:bodyPr/>
        <a:lstStyle/>
        <a:p>
          <a:endParaRPr lang="en-US" sz="1050"/>
        </a:p>
      </dgm:t>
    </dgm:pt>
    <dgm:pt modelId="{2CA899B7-ACE3-8144-8C08-9F9CC882A4FE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b="1" dirty="0" smtClean="0">
              <a:latin typeface="Times New Roman"/>
              <a:cs typeface="Times New Roman"/>
            </a:rPr>
            <a:t>Income ≥ 101</a:t>
          </a:r>
          <a:r>
            <a:rPr lang="en-US" sz="2000" dirty="0" smtClean="0">
              <a:latin typeface="Times New Roman"/>
              <a:cs typeface="Times New Roman"/>
            </a:rPr>
            <a:t>: Label = Yes</a:t>
          </a:r>
          <a:endParaRPr lang="en-US" sz="2000" dirty="0">
            <a:latin typeface="Times New Roman"/>
            <a:cs typeface="Times New Roman"/>
          </a:endParaRPr>
        </a:p>
      </dgm:t>
    </dgm:pt>
    <dgm:pt modelId="{EFF08AA3-5379-0949-945D-29DC2E394418}" type="parTrans" cxnId="{C14748EA-D716-7348-A49F-DC3FDC7CA0CE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00">
            <a:latin typeface="Times New Roman"/>
            <a:cs typeface="Times New Roman"/>
          </a:endParaRPr>
        </a:p>
      </dgm:t>
    </dgm:pt>
    <dgm:pt modelId="{82B28830-9A29-BD48-A23B-216B429F0232}" type="sibTrans" cxnId="{C14748EA-D716-7348-A49F-DC3FDC7CA0CE}">
      <dgm:prSet/>
      <dgm:spPr/>
      <dgm:t>
        <a:bodyPr/>
        <a:lstStyle/>
        <a:p>
          <a:endParaRPr lang="en-US" sz="1050"/>
        </a:p>
      </dgm:t>
    </dgm:pt>
    <dgm:pt modelId="{825D3E9A-7E4D-D442-983E-A6203E91C141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b="1" dirty="0" smtClean="0">
              <a:latin typeface="Times New Roman"/>
              <a:cs typeface="Times New Roman"/>
            </a:rPr>
            <a:t>Income &lt; 101</a:t>
          </a:r>
          <a:r>
            <a:rPr lang="en-US" sz="2000" dirty="0" smtClean="0">
              <a:latin typeface="Times New Roman"/>
              <a:cs typeface="Times New Roman"/>
            </a:rPr>
            <a:t>: Split at Age = 54</a:t>
          </a:r>
          <a:endParaRPr lang="en-US" sz="2000" dirty="0">
            <a:latin typeface="Times New Roman"/>
            <a:cs typeface="Times New Roman"/>
          </a:endParaRPr>
        </a:p>
      </dgm:t>
    </dgm:pt>
    <dgm:pt modelId="{106C4086-96DE-5E43-AFFD-288FFE5906A8}" type="parTrans" cxnId="{3A4945EC-3924-594A-8312-2A42395691AC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00">
            <a:latin typeface="Times New Roman"/>
            <a:cs typeface="Times New Roman"/>
          </a:endParaRPr>
        </a:p>
      </dgm:t>
    </dgm:pt>
    <dgm:pt modelId="{A9844F07-499A-6F48-9451-6329A7D18AD8}" type="sibTrans" cxnId="{3A4945EC-3924-594A-8312-2A42395691AC}">
      <dgm:prSet/>
      <dgm:spPr/>
      <dgm:t>
        <a:bodyPr/>
        <a:lstStyle/>
        <a:p>
          <a:endParaRPr lang="en-US" sz="1050"/>
        </a:p>
      </dgm:t>
    </dgm:pt>
    <dgm:pt modelId="{7C4D7174-29BF-AF48-8A98-07C50C47A056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b="1" dirty="0" smtClean="0">
              <a:latin typeface="Times New Roman"/>
              <a:cs typeface="Times New Roman"/>
            </a:rPr>
            <a:t>Age ≥ 54</a:t>
          </a:r>
          <a:r>
            <a:rPr lang="en-US" sz="2000" dirty="0" smtClean="0">
              <a:latin typeface="Times New Roman"/>
              <a:cs typeface="Times New Roman"/>
            </a:rPr>
            <a:t>: Label = Yes</a:t>
          </a:r>
          <a:endParaRPr lang="en-US" sz="2000" dirty="0">
            <a:latin typeface="Times New Roman"/>
            <a:cs typeface="Times New Roman"/>
          </a:endParaRPr>
        </a:p>
      </dgm:t>
    </dgm:pt>
    <dgm:pt modelId="{12199012-00EB-A343-A3BF-20012FEDFA15}" type="parTrans" cxnId="{5D0F58B2-FD62-3340-982C-C394225398C3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00">
            <a:latin typeface="Times New Roman"/>
            <a:cs typeface="Times New Roman"/>
          </a:endParaRPr>
        </a:p>
      </dgm:t>
    </dgm:pt>
    <dgm:pt modelId="{3CF4300E-9116-1046-8ADC-4EA964F4DBD5}" type="sibTrans" cxnId="{5D0F58B2-FD62-3340-982C-C394225398C3}">
      <dgm:prSet/>
      <dgm:spPr/>
      <dgm:t>
        <a:bodyPr/>
        <a:lstStyle/>
        <a:p>
          <a:endParaRPr lang="en-US" sz="1050"/>
        </a:p>
      </dgm:t>
    </dgm:pt>
    <dgm:pt modelId="{CA7F5C82-CC13-FF40-9050-C7B0D14971A2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b="1" dirty="0" smtClean="0">
              <a:latin typeface="Times New Roman"/>
              <a:cs typeface="Times New Roman"/>
            </a:rPr>
            <a:t>Age &lt; 54</a:t>
          </a:r>
          <a:r>
            <a:rPr lang="en-US" sz="2000" dirty="0" smtClean="0">
              <a:latin typeface="Times New Roman"/>
              <a:cs typeface="Times New Roman"/>
            </a:rPr>
            <a:t>: Label = No</a:t>
          </a:r>
          <a:endParaRPr lang="en-US" sz="2000" dirty="0">
            <a:latin typeface="Times New Roman"/>
            <a:cs typeface="Times New Roman"/>
          </a:endParaRPr>
        </a:p>
      </dgm:t>
    </dgm:pt>
    <dgm:pt modelId="{2F27ACAD-E6DC-564B-A2E4-6B55619C7A8E}" type="parTrans" cxnId="{2ADAFF35-6DC3-DB40-B5D9-E88361EAE2E1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00">
            <a:latin typeface="Times New Roman"/>
            <a:cs typeface="Times New Roman"/>
          </a:endParaRPr>
        </a:p>
      </dgm:t>
    </dgm:pt>
    <dgm:pt modelId="{BD00E155-953E-E149-B18E-EC7AAC4012F9}" type="sibTrans" cxnId="{2ADAFF35-6DC3-DB40-B5D9-E88361EAE2E1}">
      <dgm:prSet/>
      <dgm:spPr/>
      <dgm:t>
        <a:bodyPr/>
        <a:lstStyle/>
        <a:p>
          <a:endParaRPr lang="en-US" sz="1050"/>
        </a:p>
      </dgm:t>
    </dgm:pt>
    <dgm:pt modelId="{690C4366-1232-304B-8412-31D33640DC0A}" type="pres">
      <dgm:prSet presAssocID="{30DC1130-2D51-F643-95D2-8EF1D48D037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DB605A-4BE9-8547-9420-D3BE6A40D91C}" type="pres">
      <dgm:prSet presAssocID="{D44AFEC7-6AE3-614C-B5E2-F4CA3EB873C0}" presName="root1" presStyleCnt="0"/>
      <dgm:spPr/>
    </dgm:pt>
    <dgm:pt modelId="{4D6F8D08-77D4-8344-BBCD-B5F412DF6535}" type="pres">
      <dgm:prSet presAssocID="{D44AFEC7-6AE3-614C-B5E2-F4CA3EB873C0}" presName="LevelOneTextNode" presStyleLbl="node0" presStyleIdx="0" presStyleCnt="1" custScaleX="2090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A5F6D5-7D44-7F48-A61E-7E18EE7435D2}" type="pres">
      <dgm:prSet presAssocID="{D44AFEC7-6AE3-614C-B5E2-F4CA3EB873C0}" presName="level2hierChild" presStyleCnt="0"/>
      <dgm:spPr/>
    </dgm:pt>
    <dgm:pt modelId="{6F970C67-852F-E442-8163-F5B697393EFC}" type="pres">
      <dgm:prSet presAssocID="{EFF08AA3-5379-0949-945D-29DC2E394418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34B82783-49B4-4F49-8304-4AD8CD3B558E}" type="pres">
      <dgm:prSet presAssocID="{EFF08AA3-5379-0949-945D-29DC2E394418}" presName="connTx" presStyleLbl="parChTrans1D2" presStyleIdx="0" presStyleCnt="2"/>
      <dgm:spPr/>
      <dgm:t>
        <a:bodyPr/>
        <a:lstStyle/>
        <a:p>
          <a:endParaRPr lang="en-US"/>
        </a:p>
      </dgm:t>
    </dgm:pt>
    <dgm:pt modelId="{06B1D501-8BDE-054D-B1B6-2175BB71A5F8}" type="pres">
      <dgm:prSet presAssocID="{2CA899B7-ACE3-8144-8C08-9F9CC882A4FE}" presName="root2" presStyleCnt="0"/>
      <dgm:spPr/>
    </dgm:pt>
    <dgm:pt modelId="{2255C250-CA91-A248-BA8E-9D1B739E6292}" type="pres">
      <dgm:prSet presAssocID="{2CA899B7-ACE3-8144-8C08-9F9CC882A4FE}" presName="LevelTwoTextNode" presStyleLbl="node2" presStyleIdx="0" presStyleCnt="2" custScaleX="1906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934820D-059C-4C4B-AAE1-5B4404EC7539}" type="pres">
      <dgm:prSet presAssocID="{2CA899B7-ACE3-8144-8C08-9F9CC882A4FE}" presName="level3hierChild" presStyleCnt="0"/>
      <dgm:spPr/>
    </dgm:pt>
    <dgm:pt modelId="{443E3C2A-8721-8440-88C8-73901192DF47}" type="pres">
      <dgm:prSet presAssocID="{106C4086-96DE-5E43-AFFD-288FFE5906A8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EF0796BE-BF35-024B-BCE6-0D6B09FA4FEB}" type="pres">
      <dgm:prSet presAssocID="{106C4086-96DE-5E43-AFFD-288FFE5906A8}" presName="connTx" presStyleLbl="parChTrans1D2" presStyleIdx="1" presStyleCnt="2"/>
      <dgm:spPr/>
      <dgm:t>
        <a:bodyPr/>
        <a:lstStyle/>
        <a:p>
          <a:endParaRPr lang="en-US"/>
        </a:p>
      </dgm:t>
    </dgm:pt>
    <dgm:pt modelId="{27B47151-02F7-0141-A38F-E5763532DE6F}" type="pres">
      <dgm:prSet presAssocID="{825D3E9A-7E4D-D442-983E-A6203E91C141}" presName="root2" presStyleCnt="0"/>
      <dgm:spPr/>
    </dgm:pt>
    <dgm:pt modelId="{A0CB6219-CF36-DA4C-B910-E13F59CD8831}" type="pres">
      <dgm:prSet presAssocID="{825D3E9A-7E4D-D442-983E-A6203E91C141}" presName="LevelTwoTextNode" presStyleLbl="node2" presStyleIdx="1" presStyleCnt="2" custScaleX="18913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FDCEC8-2B07-2746-A621-E9E74DAEE5DC}" type="pres">
      <dgm:prSet presAssocID="{825D3E9A-7E4D-D442-983E-A6203E91C141}" presName="level3hierChild" presStyleCnt="0"/>
      <dgm:spPr/>
    </dgm:pt>
    <dgm:pt modelId="{1C52B754-7FB0-FA4C-8BA1-826BBCBC889A}" type="pres">
      <dgm:prSet presAssocID="{12199012-00EB-A343-A3BF-20012FEDFA15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5C02E052-8886-1E47-9042-DAF5A059A6FF}" type="pres">
      <dgm:prSet presAssocID="{12199012-00EB-A343-A3BF-20012FEDFA15}" presName="connTx" presStyleLbl="parChTrans1D3" presStyleIdx="0" presStyleCnt="2"/>
      <dgm:spPr/>
      <dgm:t>
        <a:bodyPr/>
        <a:lstStyle/>
        <a:p>
          <a:endParaRPr lang="en-US"/>
        </a:p>
      </dgm:t>
    </dgm:pt>
    <dgm:pt modelId="{F342A22A-1B66-8146-8E30-1C9DD30DB1FB}" type="pres">
      <dgm:prSet presAssocID="{7C4D7174-29BF-AF48-8A98-07C50C47A056}" presName="root2" presStyleCnt="0"/>
      <dgm:spPr/>
    </dgm:pt>
    <dgm:pt modelId="{E111E91B-0241-3842-A89C-D640FB9098FE}" type="pres">
      <dgm:prSet presAssocID="{7C4D7174-29BF-AF48-8A98-07C50C47A056}" presName="LevelTwoTextNode" presStyleLbl="node3" presStyleIdx="0" presStyleCnt="2" custScaleX="2183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8C94ED-D6C1-0347-91F5-850AA20F4D33}" type="pres">
      <dgm:prSet presAssocID="{7C4D7174-29BF-AF48-8A98-07C50C47A056}" presName="level3hierChild" presStyleCnt="0"/>
      <dgm:spPr/>
    </dgm:pt>
    <dgm:pt modelId="{4B4DC680-C928-334F-8270-ADF39ABBF782}" type="pres">
      <dgm:prSet presAssocID="{2F27ACAD-E6DC-564B-A2E4-6B55619C7A8E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3551E354-8A64-954C-86F5-64FD662A9807}" type="pres">
      <dgm:prSet presAssocID="{2F27ACAD-E6DC-564B-A2E4-6B55619C7A8E}" presName="connTx" presStyleLbl="parChTrans1D3" presStyleIdx="1" presStyleCnt="2"/>
      <dgm:spPr/>
      <dgm:t>
        <a:bodyPr/>
        <a:lstStyle/>
        <a:p>
          <a:endParaRPr lang="en-US"/>
        </a:p>
      </dgm:t>
    </dgm:pt>
    <dgm:pt modelId="{7460A229-2C80-F648-A114-50D76C451D3F}" type="pres">
      <dgm:prSet presAssocID="{CA7F5C82-CC13-FF40-9050-C7B0D14971A2}" presName="root2" presStyleCnt="0"/>
      <dgm:spPr/>
    </dgm:pt>
    <dgm:pt modelId="{DD65FF4B-274D-2548-B581-2A5CF4B1370C}" type="pres">
      <dgm:prSet presAssocID="{CA7F5C82-CC13-FF40-9050-C7B0D14971A2}" presName="LevelTwoTextNode" presStyleLbl="node3" presStyleIdx="1" presStyleCnt="2" custScaleX="2183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49D338-9030-CB42-B057-00D09D12BEE2}" type="pres">
      <dgm:prSet presAssocID="{CA7F5C82-CC13-FF40-9050-C7B0D14971A2}" presName="level3hierChild" presStyleCnt="0"/>
      <dgm:spPr/>
    </dgm:pt>
  </dgm:ptLst>
  <dgm:cxnLst>
    <dgm:cxn modelId="{C734570D-7DE3-5E45-990E-EC8936058ADF}" type="presOf" srcId="{2F27ACAD-E6DC-564B-A2E4-6B55619C7A8E}" destId="{4B4DC680-C928-334F-8270-ADF39ABBF782}" srcOrd="0" destOrd="0" presId="urn:microsoft.com/office/officeart/2005/8/layout/hierarchy2"/>
    <dgm:cxn modelId="{D3C52826-5E55-A840-9999-AFC149C134DE}" type="presOf" srcId="{106C4086-96DE-5E43-AFFD-288FFE5906A8}" destId="{EF0796BE-BF35-024B-BCE6-0D6B09FA4FEB}" srcOrd="1" destOrd="0" presId="urn:microsoft.com/office/officeart/2005/8/layout/hierarchy2"/>
    <dgm:cxn modelId="{5D0F58B2-FD62-3340-982C-C394225398C3}" srcId="{825D3E9A-7E4D-D442-983E-A6203E91C141}" destId="{7C4D7174-29BF-AF48-8A98-07C50C47A056}" srcOrd="0" destOrd="0" parTransId="{12199012-00EB-A343-A3BF-20012FEDFA15}" sibTransId="{3CF4300E-9116-1046-8ADC-4EA964F4DBD5}"/>
    <dgm:cxn modelId="{24B38FFE-96CA-794E-90DB-8B16CF535EEA}" type="presOf" srcId="{EFF08AA3-5379-0949-945D-29DC2E394418}" destId="{34B82783-49B4-4F49-8304-4AD8CD3B558E}" srcOrd="1" destOrd="0" presId="urn:microsoft.com/office/officeart/2005/8/layout/hierarchy2"/>
    <dgm:cxn modelId="{075F5FDC-AC61-D54D-81AD-D9FE2DA4E443}" type="presOf" srcId="{2CA899B7-ACE3-8144-8C08-9F9CC882A4FE}" destId="{2255C250-CA91-A248-BA8E-9D1B739E6292}" srcOrd="0" destOrd="0" presId="urn:microsoft.com/office/officeart/2005/8/layout/hierarchy2"/>
    <dgm:cxn modelId="{ABCBB066-E06C-2249-B8FC-07AD02928166}" type="presOf" srcId="{2F27ACAD-E6DC-564B-A2E4-6B55619C7A8E}" destId="{3551E354-8A64-954C-86F5-64FD662A9807}" srcOrd="1" destOrd="0" presId="urn:microsoft.com/office/officeart/2005/8/layout/hierarchy2"/>
    <dgm:cxn modelId="{3A4945EC-3924-594A-8312-2A42395691AC}" srcId="{D44AFEC7-6AE3-614C-B5E2-F4CA3EB873C0}" destId="{825D3E9A-7E4D-D442-983E-A6203E91C141}" srcOrd="1" destOrd="0" parTransId="{106C4086-96DE-5E43-AFFD-288FFE5906A8}" sibTransId="{A9844F07-499A-6F48-9451-6329A7D18AD8}"/>
    <dgm:cxn modelId="{2CCC5E28-0C16-754A-91D8-919681C0C0ED}" srcId="{30DC1130-2D51-F643-95D2-8EF1D48D0374}" destId="{D44AFEC7-6AE3-614C-B5E2-F4CA3EB873C0}" srcOrd="0" destOrd="0" parTransId="{3E9EF3C5-4958-DD48-85B4-F934650B362C}" sibTransId="{69234AEE-1C60-9B47-A9BD-0FC7CDC7CF4A}"/>
    <dgm:cxn modelId="{F5DD9C71-A575-524B-82DF-6B6B86B4F1BF}" type="presOf" srcId="{825D3E9A-7E4D-D442-983E-A6203E91C141}" destId="{A0CB6219-CF36-DA4C-B910-E13F59CD8831}" srcOrd="0" destOrd="0" presId="urn:microsoft.com/office/officeart/2005/8/layout/hierarchy2"/>
    <dgm:cxn modelId="{B6CDFEAB-A814-F648-9776-54AC60596C77}" type="presOf" srcId="{EFF08AA3-5379-0949-945D-29DC2E394418}" destId="{6F970C67-852F-E442-8163-F5B697393EFC}" srcOrd="0" destOrd="0" presId="urn:microsoft.com/office/officeart/2005/8/layout/hierarchy2"/>
    <dgm:cxn modelId="{689B5511-414A-BF4C-B15A-714365AE4D7B}" type="presOf" srcId="{D44AFEC7-6AE3-614C-B5E2-F4CA3EB873C0}" destId="{4D6F8D08-77D4-8344-BBCD-B5F412DF6535}" srcOrd="0" destOrd="0" presId="urn:microsoft.com/office/officeart/2005/8/layout/hierarchy2"/>
    <dgm:cxn modelId="{1B7F9068-7601-F44E-A43E-6324814D7942}" type="presOf" srcId="{7C4D7174-29BF-AF48-8A98-07C50C47A056}" destId="{E111E91B-0241-3842-A89C-D640FB9098FE}" srcOrd="0" destOrd="0" presId="urn:microsoft.com/office/officeart/2005/8/layout/hierarchy2"/>
    <dgm:cxn modelId="{D2AEC499-45DE-B547-97E6-C00143AD98D1}" type="presOf" srcId="{106C4086-96DE-5E43-AFFD-288FFE5906A8}" destId="{443E3C2A-8721-8440-88C8-73901192DF47}" srcOrd="0" destOrd="0" presId="urn:microsoft.com/office/officeart/2005/8/layout/hierarchy2"/>
    <dgm:cxn modelId="{66F7579B-DB0D-C24E-B979-72EB55EC98B6}" type="presOf" srcId="{30DC1130-2D51-F643-95D2-8EF1D48D0374}" destId="{690C4366-1232-304B-8412-31D33640DC0A}" srcOrd="0" destOrd="0" presId="urn:microsoft.com/office/officeart/2005/8/layout/hierarchy2"/>
    <dgm:cxn modelId="{DE075ECF-DFC4-2548-8E73-6FDD468EE92E}" type="presOf" srcId="{12199012-00EB-A343-A3BF-20012FEDFA15}" destId="{5C02E052-8886-1E47-9042-DAF5A059A6FF}" srcOrd="1" destOrd="0" presId="urn:microsoft.com/office/officeart/2005/8/layout/hierarchy2"/>
    <dgm:cxn modelId="{C14748EA-D716-7348-A49F-DC3FDC7CA0CE}" srcId="{D44AFEC7-6AE3-614C-B5E2-F4CA3EB873C0}" destId="{2CA899B7-ACE3-8144-8C08-9F9CC882A4FE}" srcOrd="0" destOrd="0" parTransId="{EFF08AA3-5379-0949-945D-29DC2E394418}" sibTransId="{82B28830-9A29-BD48-A23B-216B429F0232}"/>
    <dgm:cxn modelId="{2ADAFF35-6DC3-DB40-B5D9-E88361EAE2E1}" srcId="{825D3E9A-7E4D-D442-983E-A6203E91C141}" destId="{CA7F5C82-CC13-FF40-9050-C7B0D14971A2}" srcOrd="1" destOrd="0" parTransId="{2F27ACAD-E6DC-564B-A2E4-6B55619C7A8E}" sibTransId="{BD00E155-953E-E149-B18E-EC7AAC4012F9}"/>
    <dgm:cxn modelId="{37D9CD14-04A9-B241-88A3-35A407706F92}" type="presOf" srcId="{CA7F5C82-CC13-FF40-9050-C7B0D14971A2}" destId="{DD65FF4B-274D-2548-B581-2A5CF4B1370C}" srcOrd="0" destOrd="0" presId="urn:microsoft.com/office/officeart/2005/8/layout/hierarchy2"/>
    <dgm:cxn modelId="{8007D909-DEE9-3C49-98FF-5AE982DB90EA}" type="presOf" srcId="{12199012-00EB-A343-A3BF-20012FEDFA15}" destId="{1C52B754-7FB0-FA4C-8BA1-826BBCBC889A}" srcOrd="0" destOrd="0" presId="urn:microsoft.com/office/officeart/2005/8/layout/hierarchy2"/>
    <dgm:cxn modelId="{947AB943-88A6-5C41-9DCC-DCA819E217E9}" type="presParOf" srcId="{690C4366-1232-304B-8412-31D33640DC0A}" destId="{14DB605A-4BE9-8547-9420-D3BE6A40D91C}" srcOrd="0" destOrd="0" presId="urn:microsoft.com/office/officeart/2005/8/layout/hierarchy2"/>
    <dgm:cxn modelId="{E46C9F76-816F-7E48-BF9A-076520BC6133}" type="presParOf" srcId="{14DB605A-4BE9-8547-9420-D3BE6A40D91C}" destId="{4D6F8D08-77D4-8344-BBCD-B5F412DF6535}" srcOrd="0" destOrd="0" presId="urn:microsoft.com/office/officeart/2005/8/layout/hierarchy2"/>
    <dgm:cxn modelId="{8CB10F2A-F34F-3741-852D-4B08140B19BF}" type="presParOf" srcId="{14DB605A-4BE9-8547-9420-D3BE6A40D91C}" destId="{58A5F6D5-7D44-7F48-A61E-7E18EE7435D2}" srcOrd="1" destOrd="0" presId="urn:microsoft.com/office/officeart/2005/8/layout/hierarchy2"/>
    <dgm:cxn modelId="{07DCAA0F-2D8B-4E4B-9293-01138B4EFC63}" type="presParOf" srcId="{58A5F6D5-7D44-7F48-A61E-7E18EE7435D2}" destId="{6F970C67-852F-E442-8163-F5B697393EFC}" srcOrd="0" destOrd="0" presId="urn:microsoft.com/office/officeart/2005/8/layout/hierarchy2"/>
    <dgm:cxn modelId="{66181DDD-0DFF-4147-9954-C0B673EE5C28}" type="presParOf" srcId="{6F970C67-852F-E442-8163-F5B697393EFC}" destId="{34B82783-49B4-4F49-8304-4AD8CD3B558E}" srcOrd="0" destOrd="0" presId="urn:microsoft.com/office/officeart/2005/8/layout/hierarchy2"/>
    <dgm:cxn modelId="{594219EF-ACE8-AD44-A0D2-4F0D9303318C}" type="presParOf" srcId="{58A5F6D5-7D44-7F48-A61E-7E18EE7435D2}" destId="{06B1D501-8BDE-054D-B1B6-2175BB71A5F8}" srcOrd="1" destOrd="0" presId="urn:microsoft.com/office/officeart/2005/8/layout/hierarchy2"/>
    <dgm:cxn modelId="{0AD11EE3-0133-164D-82FD-BB3BD32C5B36}" type="presParOf" srcId="{06B1D501-8BDE-054D-B1B6-2175BB71A5F8}" destId="{2255C250-CA91-A248-BA8E-9D1B739E6292}" srcOrd="0" destOrd="0" presId="urn:microsoft.com/office/officeart/2005/8/layout/hierarchy2"/>
    <dgm:cxn modelId="{D642A8C9-7CDE-8D45-8BD9-9DA850A652DF}" type="presParOf" srcId="{06B1D501-8BDE-054D-B1B6-2175BB71A5F8}" destId="{0934820D-059C-4C4B-AAE1-5B4404EC7539}" srcOrd="1" destOrd="0" presId="urn:microsoft.com/office/officeart/2005/8/layout/hierarchy2"/>
    <dgm:cxn modelId="{39521EAD-142D-7343-8623-ACDC64A3214F}" type="presParOf" srcId="{58A5F6D5-7D44-7F48-A61E-7E18EE7435D2}" destId="{443E3C2A-8721-8440-88C8-73901192DF47}" srcOrd="2" destOrd="0" presId="urn:microsoft.com/office/officeart/2005/8/layout/hierarchy2"/>
    <dgm:cxn modelId="{40FC20DE-356F-DD4F-B702-11DE61191A15}" type="presParOf" srcId="{443E3C2A-8721-8440-88C8-73901192DF47}" destId="{EF0796BE-BF35-024B-BCE6-0D6B09FA4FEB}" srcOrd="0" destOrd="0" presId="urn:microsoft.com/office/officeart/2005/8/layout/hierarchy2"/>
    <dgm:cxn modelId="{BF0C8FB6-57E6-0B42-A48C-3F04F088CA7F}" type="presParOf" srcId="{58A5F6D5-7D44-7F48-A61E-7E18EE7435D2}" destId="{27B47151-02F7-0141-A38F-E5763532DE6F}" srcOrd="3" destOrd="0" presId="urn:microsoft.com/office/officeart/2005/8/layout/hierarchy2"/>
    <dgm:cxn modelId="{0F95D2C9-853D-744E-A347-A3F145AEE140}" type="presParOf" srcId="{27B47151-02F7-0141-A38F-E5763532DE6F}" destId="{A0CB6219-CF36-DA4C-B910-E13F59CD8831}" srcOrd="0" destOrd="0" presId="urn:microsoft.com/office/officeart/2005/8/layout/hierarchy2"/>
    <dgm:cxn modelId="{440C3F08-BF4B-9947-A49A-EEED07E0ECC8}" type="presParOf" srcId="{27B47151-02F7-0141-A38F-E5763532DE6F}" destId="{65FDCEC8-2B07-2746-A621-E9E74DAEE5DC}" srcOrd="1" destOrd="0" presId="urn:microsoft.com/office/officeart/2005/8/layout/hierarchy2"/>
    <dgm:cxn modelId="{08A16391-F221-D24F-BA64-D5489D66BDC9}" type="presParOf" srcId="{65FDCEC8-2B07-2746-A621-E9E74DAEE5DC}" destId="{1C52B754-7FB0-FA4C-8BA1-826BBCBC889A}" srcOrd="0" destOrd="0" presId="urn:microsoft.com/office/officeart/2005/8/layout/hierarchy2"/>
    <dgm:cxn modelId="{1A9E29B4-AEB5-E246-8B37-38B513461F0A}" type="presParOf" srcId="{1C52B754-7FB0-FA4C-8BA1-826BBCBC889A}" destId="{5C02E052-8886-1E47-9042-DAF5A059A6FF}" srcOrd="0" destOrd="0" presId="urn:microsoft.com/office/officeart/2005/8/layout/hierarchy2"/>
    <dgm:cxn modelId="{5A4FE53D-97EF-9543-BABC-3704FFA507AC}" type="presParOf" srcId="{65FDCEC8-2B07-2746-A621-E9E74DAEE5DC}" destId="{F342A22A-1B66-8146-8E30-1C9DD30DB1FB}" srcOrd="1" destOrd="0" presId="urn:microsoft.com/office/officeart/2005/8/layout/hierarchy2"/>
    <dgm:cxn modelId="{4C0C319A-2034-B844-9795-96424B563A9B}" type="presParOf" srcId="{F342A22A-1B66-8146-8E30-1C9DD30DB1FB}" destId="{E111E91B-0241-3842-A89C-D640FB9098FE}" srcOrd="0" destOrd="0" presId="urn:microsoft.com/office/officeart/2005/8/layout/hierarchy2"/>
    <dgm:cxn modelId="{3DFE396C-129E-6A48-A937-29B4F735224F}" type="presParOf" srcId="{F342A22A-1B66-8146-8E30-1C9DD30DB1FB}" destId="{998C94ED-D6C1-0347-91F5-850AA20F4D33}" srcOrd="1" destOrd="0" presId="urn:microsoft.com/office/officeart/2005/8/layout/hierarchy2"/>
    <dgm:cxn modelId="{F14D5634-301F-DC4F-9067-E115CEF28587}" type="presParOf" srcId="{65FDCEC8-2B07-2746-A621-E9E74DAEE5DC}" destId="{4B4DC680-C928-334F-8270-ADF39ABBF782}" srcOrd="2" destOrd="0" presId="urn:microsoft.com/office/officeart/2005/8/layout/hierarchy2"/>
    <dgm:cxn modelId="{B9C929C3-5A23-F24B-B15E-56CE30C2A9A7}" type="presParOf" srcId="{4B4DC680-C928-334F-8270-ADF39ABBF782}" destId="{3551E354-8A64-954C-86F5-64FD662A9807}" srcOrd="0" destOrd="0" presId="urn:microsoft.com/office/officeart/2005/8/layout/hierarchy2"/>
    <dgm:cxn modelId="{E4F46F4D-82E1-7B4F-B21E-378E0323F37D}" type="presParOf" srcId="{65FDCEC8-2B07-2746-A621-E9E74DAEE5DC}" destId="{7460A229-2C80-F648-A114-50D76C451D3F}" srcOrd="3" destOrd="0" presId="urn:microsoft.com/office/officeart/2005/8/layout/hierarchy2"/>
    <dgm:cxn modelId="{7C7271CB-E986-484D-A560-AD8F691DD5A2}" type="presParOf" srcId="{7460A229-2C80-F648-A114-50D76C451D3F}" destId="{DD65FF4B-274D-2548-B581-2A5CF4B1370C}" srcOrd="0" destOrd="0" presId="urn:microsoft.com/office/officeart/2005/8/layout/hierarchy2"/>
    <dgm:cxn modelId="{24257D9E-47AB-7D47-B8E8-5BCA68A7BF8D}" type="presParOf" srcId="{7460A229-2C80-F648-A114-50D76C451D3F}" destId="{3C49D338-9030-CB42-B057-00D09D12BEE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6F8D08-77D4-8344-BBCD-B5F412DF6535}">
      <dsp:nvSpPr>
        <dsp:cNvPr id="0" name=""/>
        <dsp:cNvSpPr/>
      </dsp:nvSpPr>
      <dsp:spPr>
        <a:xfrm>
          <a:off x="9807" y="422746"/>
          <a:ext cx="2500796" cy="59822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/>
              <a:cs typeface="Times New Roman"/>
            </a:rPr>
            <a:t>Root node</a:t>
          </a:r>
          <a:r>
            <a:rPr lang="en-US" sz="2000" kern="1200" dirty="0" smtClean="0">
              <a:latin typeface="Times New Roman"/>
              <a:cs typeface="Times New Roman"/>
            </a:rPr>
            <a:t>: Split at Income =  101</a:t>
          </a:r>
          <a:endParaRPr lang="en-US" sz="2000" kern="1200" dirty="0">
            <a:latin typeface="Times New Roman"/>
            <a:cs typeface="Times New Roman"/>
          </a:endParaRPr>
        </a:p>
      </dsp:txBody>
      <dsp:txXfrm>
        <a:off x="27328" y="440267"/>
        <a:ext cx="2465754" cy="563180"/>
      </dsp:txXfrm>
    </dsp:sp>
    <dsp:sp modelId="{6F970C67-852F-E442-8163-F5B697393EFC}">
      <dsp:nvSpPr>
        <dsp:cNvPr id="0" name=""/>
        <dsp:cNvSpPr/>
      </dsp:nvSpPr>
      <dsp:spPr>
        <a:xfrm rot="19457599">
          <a:off x="2455207" y="519751"/>
          <a:ext cx="589370" cy="60234"/>
        </a:xfrm>
        <a:custGeom>
          <a:avLst/>
          <a:gdLst/>
          <a:ahLst/>
          <a:cxnLst/>
          <a:rect l="0" t="0" r="0" b="0"/>
          <a:pathLst>
            <a:path>
              <a:moveTo>
                <a:pt x="0" y="30117"/>
              </a:moveTo>
              <a:lnTo>
                <a:pt x="589370" y="30117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" kern="1200">
            <a:latin typeface="Times New Roman"/>
            <a:cs typeface="Times New Roman"/>
          </a:endParaRPr>
        </a:p>
      </dsp:txBody>
      <dsp:txXfrm>
        <a:off x="2735158" y="535133"/>
        <a:ext cx="29468" cy="29468"/>
      </dsp:txXfrm>
    </dsp:sp>
    <dsp:sp modelId="{2255C250-CA91-A248-BA8E-9D1B739E6292}">
      <dsp:nvSpPr>
        <dsp:cNvPr id="0" name=""/>
        <dsp:cNvSpPr/>
      </dsp:nvSpPr>
      <dsp:spPr>
        <a:xfrm>
          <a:off x="2989181" y="78768"/>
          <a:ext cx="2281416" cy="59822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/>
              <a:cs typeface="Times New Roman"/>
            </a:rPr>
            <a:t>Income ≥ 101</a:t>
          </a:r>
          <a:r>
            <a:rPr lang="en-US" sz="2000" kern="1200" dirty="0" smtClean="0">
              <a:latin typeface="Times New Roman"/>
              <a:cs typeface="Times New Roman"/>
            </a:rPr>
            <a:t>: Label = Yes</a:t>
          </a:r>
          <a:endParaRPr lang="en-US" sz="2000" kern="1200" dirty="0">
            <a:latin typeface="Times New Roman"/>
            <a:cs typeface="Times New Roman"/>
          </a:endParaRPr>
        </a:p>
      </dsp:txBody>
      <dsp:txXfrm>
        <a:off x="3006702" y="96289"/>
        <a:ext cx="2246374" cy="563180"/>
      </dsp:txXfrm>
    </dsp:sp>
    <dsp:sp modelId="{443E3C2A-8721-8440-88C8-73901192DF47}">
      <dsp:nvSpPr>
        <dsp:cNvPr id="0" name=""/>
        <dsp:cNvSpPr/>
      </dsp:nvSpPr>
      <dsp:spPr>
        <a:xfrm rot="2142401">
          <a:off x="2455207" y="863728"/>
          <a:ext cx="589370" cy="60234"/>
        </a:xfrm>
        <a:custGeom>
          <a:avLst/>
          <a:gdLst/>
          <a:ahLst/>
          <a:cxnLst/>
          <a:rect l="0" t="0" r="0" b="0"/>
          <a:pathLst>
            <a:path>
              <a:moveTo>
                <a:pt x="0" y="30117"/>
              </a:moveTo>
              <a:lnTo>
                <a:pt x="589370" y="30117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" kern="1200">
            <a:latin typeface="Times New Roman"/>
            <a:cs typeface="Times New Roman"/>
          </a:endParaRPr>
        </a:p>
      </dsp:txBody>
      <dsp:txXfrm>
        <a:off x="2735158" y="879111"/>
        <a:ext cx="29468" cy="29468"/>
      </dsp:txXfrm>
    </dsp:sp>
    <dsp:sp modelId="{A0CB6219-CF36-DA4C-B910-E13F59CD8831}">
      <dsp:nvSpPr>
        <dsp:cNvPr id="0" name=""/>
        <dsp:cNvSpPr/>
      </dsp:nvSpPr>
      <dsp:spPr>
        <a:xfrm>
          <a:off x="2989181" y="766723"/>
          <a:ext cx="2262847" cy="59822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/>
              <a:cs typeface="Times New Roman"/>
            </a:rPr>
            <a:t>Income &lt; 101</a:t>
          </a:r>
          <a:r>
            <a:rPr lang="en-US" sz="2000" kern="1200" dirty="0" smtClean="0">
              <a:latin typeface="Times New Roman"/>
              <a:cs typeface="Times New Roman"/>
            </a:rPr>
            <a:t>: Split at Age = 54</a:t>
          </a:r>
          <a:endParaRPr lang="en-US" sz="2000" kern="1200" dirty="0">
            <a:latin typeface="Times New Roman"/>
            <a:cs typeface="Times New Roman"/>
          </a:endParaRPr>
        </a:p>
      </dsp:txBody>
      <dsp:txXfrm>
        <a:off x="3006702" y="784244"/>
        <a:ext cx="2227805" cy="563180"/>
      </dsp:txXfrm>
    </dsp:sp>
    <dsp:sp modelId="{1C52B754-7FB0-FA4C-8BA1-826BBCBC889A}">
      <dsp:nvSpPr>
        <dsp:cNvPr id="0" name=""/>
        <dsp:cNvSpPr/>
      </dsp:nvSpPr>
      <dsp:spPr>
        <a:xfrm rot="19457599">
          <a:off x="5196632" y="863728"/>
          <a:ext cx="589370" cy="60234"/>
        </a:xfrm>
        <a:custGeom>
          <a:avLst/>
          <a:gdLst/>
          <a:ahLst/>
          <a:cxnLst/>
          <a:rect l="0" t="0" r="0" b="0"/>
          <a:pathLst>
            <a:path>
              <a:moveTo>
                <a:pt x="0" y="30117"/>
              </a:moveTo>
              <a:lnTo>
                <a:pt x="589370" y="30117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" kern="1200">
            <a:latin typeface="Times New Roman"/>
            <a:cs typeface="Times New Roman"/>
          </a:endParaRPr>
        </a:p>
      </dsp:txBody>
      <dsp:txXfrm>
        <a:off x="5476583" y="879111"/>
        <a:ext cx="29468" cy="29468"/>
      </dsp:txXfrm>
    </dsp:sp>
    <dsp:sp modelId="{E111E91B-0241-3842-A89C-D640FB9098FE}">
      <dsp:nvSpPr>
        <dsp:cNvPr id="0" name=""/>
        <dsp:cNvSpPr/>
      </dsp:nvSpPr>
      <dsp:spPr>
        <a:xfrm>
          <a:off x="5730606" y="422746"/>
          <a:ext cx="2612173" cy="59822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/>
              <a:cs typeface="Times New Roman"/>
            </a:rPr>
            <a:t>Age ≥ 54</a:t>
          </a:r>
          <a:r>
            <a:rPr lang="en-US" sz="2000" kern="1200" dirty="0" smtClean="0">
              <a:latin typeface="Times New Roman"/>
              <a:cs typeface="Times New Roman"/>
            </a:rPr>
            <a:t>: Label = Yes</a:t>
          </a:r>
          <a:endParaRPr lang="en-US" sz="2000" kern="1200" dirty="0">
            <a:latin typeface="Times New Roman"/>
            <a:cs typeface="Times New Roman"/>
          </a:endParaRPr>
        </a:p>
      </dsp:txBody>
      <dsp:txXfrm>
        <a:off x="5748127" y="440267"/>
        <a:ext cx="2577131" cy="563180"/>
      </dsp:txXfrm>
    </dsp:sp>
    <dsp:sp modelId="{4B4DC680-C928-334F-8270-ADF39ABBF782}">
      <dsp:nvSpPr>
        <dsp:cNvPr id="0" name=""/>
        <dsp:cNvSpPr/>
      </dsp:nvSpPr>
      <dsp:spPr>
        <a:xfrm rot="2142401">
          <a:off x="5196632" y="1207706"/>
          <a:ext cx="589370" cy="60234"/>
        </a:xfrm>
        <a:custGeom>
          <a:avLst/>
          <a:gdLst/>
          <a:ahLst/>
          <a:cxnLst/>
          <a:rect l="0" t="0" r="0" b="0"/>
          <a:pathLst>
            <a:path>
              <a:moveTo>
                <a:pt x="0" y="30117"/>
              </a:moveTo>
              <a:lnTo>
                <a:pt x="589370" y="30117"/>
              </a:lnTo>
            </a:path>
          </a:pathLst>
        </a:custGeom>
        <a:noFill/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" kern="1200">
            <a:latin typeface="Times New Roman"/>
            <a:cs typeface="Times New Roman"/>
          </a:endParaRPr>
        </a:p>
      </dsp:txBody>
      <dsp:txXfrm>
        <a:off x="5476583" y="1223089"/>
        <a:ext cx="29468" cy="29468"/>
      </dsp:txXfrm>
    </dsp:sp>
    <dsp:sp modelId="{DD65FF4B-274D-2548-B581-2A5CF4B1370C}">
      <dsp:nvSpPr>
        <dsp:cNvPr id="0" name=""/>
        <dsp:cNvSpPr/>
      </dsp:nvSpPr>
      <dsp:spPr>
        <a:xfrm>
          <a:off x="5730606" y="1110701"/>
          <a:ext cx="2612173" cy="59822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latin typeface="Times New Roman"/>
              <a:cs typeface="Times New Roman"/>
            </a:rPr>
            <a:t>Age &lt; 54</a:t>
          </a:r>
          <a:r>
            <a:rPr lang="en-US" sz="2000" kern="1200" dirty="0" smtClean="0">
              <a:latin typeface="Times New Roman"/>
              <a:cs typeface="Times New Roman"/>
            </a:rPr>
            <a:t>: Label = No</a:t>
          </a:r>
          <a:endParaRPr lang="en-US" sz="2000" kern="1200" dirty="0">
            <a:latin typeface="Times New Roman"/>
            <a:cs typeface="Times New Roman"/>
          </a:endParaRPr>
        </a:p>
      </dsp:txBody>
      <dsp:txXfrm>
        <a:off x="5748127" y="1128222"/>
        <a:ext cx="2577131" cy="5631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59E54-AE6E-F549-B9AE-618A7B46237A}" type="datetimeFigureOut">
              <a:rPr lang="en-US" smtClean="0"/>
              <a:t>27/08/14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55C02-97D2-4641-A637-652E7F0AF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E47CD-8708-F948-A779-36F32D6EDB11}" type="datetimeFigureOut">
              <a:rPr lang="en-US" smtClean="0"/>
              <a:t>27/08/14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83283-9BD9-774E-AC54-847D0E689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15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5E7-49D5-D046-9E95-5A98DCFF66AD}" type="datetime1">
              <a:rPr lang="en-IN" smtClean="0"/>
              <a:t>27/08/14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3D5B-8024-954C-9EA8-0A7D038CF304}" type="datetime1">
              <a:rPr lang="en-IN" smtClean="0"/>
              <a:t>27/08/14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6F1D5-B673-8D48-876A-20B8696F1D6B}" type="datetime1">
              <a:rPr lang="en-IN" smtClean="0"/>
              <a:t>27/08/14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4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6CB-72EA-C14A-99A4-0AE763786797}" type="datetime1">
              <a:rPr lang="en-IN" smtClean="0"/>
              <a:t>27/08/14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68610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03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D054-2180-0A45-94DC-E612A04EB82D}" type="datetime1">
              <a:rPr lang="en-IN" smtClean="0"/>
              <a:t>27/08/14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588-9415-9A4B-9D5E-C9A176907F28}" type="datetime1">
              <a:rPr lang="en-IN" smtClean="0"/>
              <a:t>27/08/14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67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850E-73E0-E946-A230-0CD1BDA80A3B}" type="datetime1">
              <a:rPr lang="en-IN" smtClean="0"/>
              <a:t>27/08/14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13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FC485-E25D-3B43-B39B-C89965CA511E}" type="datetime1">
              <a:rPr lang="en-IN" smtClean="0"/>
              <a:t>27/08/14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9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7EA1D-7703-234E-ADEE-4827FB423E92}" type="datetime1">
              <a:rPr lang="en-IN" smtClean="0"/>
              <a:t>27/08/14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17A2-7B26-604C-95A5-58E88579DA5E}" type="datetime1">
              <a:rPr lang="en-IN" smtClean="0"/>
              <a:t>27/08/14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0A24-4995-7C46-9EE4-9D497BA71EBA}" type="datetime1">
              <a:rPr lang="en-IN" smtClean="0"/>
              <a:t>27/08/14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1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02850"/>
            <a:ext cx="8229600" cy="5023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31159-C5F6-B841-9353-B0C0E75B39D3}" type="datetime1">
              <a:rPr lang="en-IN" smtClean="0"/>
              <a:t>27/08/14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9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2">
              <a:lumMod val="75000"/>
            </a:schemeClr>
          </a:solidFill>
          <a:latin typeface="+mj-lt"/>
          <a:ea typeface="+mj-ea"/>
          <a:cs typeface="Athelas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4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-users.cs.umn.edu/~kumar/dmbook/ch6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2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3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7369"/>
            <a:ext cx="7772400" cy="206308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Decision Tree Learning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Debapriyo Majumdar</a:t>
            </a:r>
          </a:p>
          <a:p>
            <a:r>
              <a:rPr lang="en-US" sz="2400" dirty="0" smtClean="0"/>
              <a:t>Data Mining – Fall 2014</a:t>
            </a:r>
          </a:p>
          <a:p>
            <a:r>
              <a:rPr lang="en-US" sz="2400" dirty="0" smtClean="0"/>
              <a:t>Indian Statistical Institute Kolkata</a:t>
            </a:r>
          </a:p>
          <a:p>
            <a:endParaRPr lang="en-US" sz="2400" dirty="0" smtClean="0"/>
          </a:p>
          <a:p>
            <a:r>
              <a:rPr lang="en-US" sz="2000" dirty="0" smtClean="0"/>
              <a:t>August 25, 2014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27100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Prune 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4354779" cy="502331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Pruning step: collapse leaf nodes and make the immediate parent a leaf node</a:t>
            </a:r>
          </a:p>
          <a:p>
            <a:r>
              <a:rPr lang="en-US" sz="2400" dirty="0" smtClean="0"/>
              <a:t>Effect of pruning</a:t>
            </a:r>
          </a:p>
          <a:p>
            <a:pPr lvl="1"/>
            <a:r>
              <a:rPr lang="en-US" sz="2000" dirty="0" smtClean="0"/>
              <a:t>Lose purity of nodes</a:t>
            </a:r>
          </a:p>
          <a:p>
            <a:pPr lvl="1"/>
            <a:r>
              <a:rPr lang="en-US" sz="2000" dirty="0" smtClean="0"/>
              <a:t>But were they really pure or was that a noise?</a:t>
            </a:r>
          </a:p>
          <a:p>
            <a:pPr lvl="1"/>
            <a:r>
              <a:rPr lang="en-US" sz="2000" dirty="0" smtClean="0"/>
              <a:t>Too many nodes ≈ noise</a:t>
            </a:r>
          </a:p>
          <a:p>
            <a:r>
              <a:rPr lang="en-US" sz="2400" dirty="0" smtClean="0"/>
              <a:t>Trade-off between loss of purity and gain in complexity 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10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060019" y="2818004"/>
            <a:ext cx="1607300" cy="1005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Leaf node (label = Y)</a:t>
            </a:r>
          </a:p>
          <a:p>
            <a:pPr algn="ctr"/>
            <a:r>
              <a:rPr lang="en-US" sz="1600" dirty="0" err="1" smtClean="0"/>
              <a:t>Freq</a:t>
            </a:r>
            <a:r>
              <a:rPr lang="en-US" sz="1600" dirty="0" smtClean="0"/>
              <a:t> = 5</a:t>
            </a:r>
            <a:endParaRPr lang="en-US" sz="1600" dirty="0"/>
          </a:p>
        </p:txBody>
      </p:sp>
      <p:cxnSp>
        <p:nvCxnSpPr>
          <p:cNvPr id="7" name="Straight Arrow Connector 6"/>
          <p:cNvCxnSpPr>
            <a:stCxn id="8" idx="3"/>
            <a:endCxn id="5" idx="0"/>
          </p:cNvCxnSpPr>
          <p:nvPr/>
        </p:nvCxnSpPr>
        <p:spPr>
          <a:xfrm flipH="1">
            <a:off x="5863669" y="2158210"/>
            <a:ext cx="560389" cy="659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6171239" y="1206187"/>
            <a:ext cx="1726359" cy="11153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Decision node</a:t>
            </a:r>
          </a:p>
          <a:p>
            <a:pPr algn="ctr"/>
            <a:r>
              <a:rPr lang="en-US" sz="1600" dirty="0" smtClean="0"/>
              <a:t>(</a:t>
            </a:r>
            <a:r>
              <a:rPr lang="en-US" sz="1600" dirty="0" err="1" smtClean="0"/>
              <a:t>Freq</a:t>
            </a:r>
            <a:r>
              <a:rPr lang="en-US" sz="1600" dirty="0" smtClean="0"/>
              <a:t> = 7)</a:t>
            </a:r>
            <a:endParaRPr lang="en-US" sz="1600" dirty="0"/>
          </a:p>
        </p:txBody>
      </p:sp>
      <p:cxnSp>
        <p:nvCxnSpPr>
          <p:cNvPr id="10" name="Straight Arrow Connector 9"/>
          <p:cNvCxnSpPr>
            <a:stCxn id="8" idx="5"/>
            <a:endCxn id="29" idx="0"/>
          </p:cNvCxnSpPr>
          <p:nvPr/>
        </p:nvCxnSpPr>
        <p:spPr>
          <a:xfrm>
            <a:off x="7644779" y="2158210"/>
            <a:ext cx="540947" cy="659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7382076" y="2818004"/>
            <a:ext cx="1607300" cy="100508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Leaf node (label = B)</a:t>
            </a:r>
          </a:p>
          <a:p>
            <a:pPr algn="ctr"/>
            <a:r>
              <a:rPr lang="en-US" sz="1600" dirty="0" err="1" smtClean="0"/>
              <a:t>Freq</a:t>
            </a:r>
            <a:r>
              <a:rPr lang="en-US" sz="1600" dirty="0" smtClean="0"/>
              <a:t> = 2</a:t>
            </a:r>
            <a:endParaRPr lang="en-US" sz="1600" dirty="0"/>
          </a:p>
        </p:txBody>
      </p:sp>
      <p:sp>
        <p:nvSpPr>
          <p:cNvPr id="37" name="Oval 36"/>
          <p:cNvSpPr/>
          <p:nvPr/>
        </p:nvSpPr>
        <p:spPr>
          <a:xfrm>
            <a:off x="6171239" y="5010799"/>
            <a:ext cx="1726359" cy="111536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Leaf node</a:t>
            </a:r>
          </a:p>
          <a:p>
            <a:pPr algn="ctr"/>
            <a:r>
              <a:rPr lang="en-US" sz="1600" dirty="0" smtClean="0"/>
              <a:t>(label = Y)</a:t>
            </a:r>
          </a:p>
          <a:p>
            <a:pPr algn="ctr"/>
            <a:r>
              <a:rPr lang="en-US" sz="1600" dirty="0" err="1" smtClean="0"/>
              <a:t>Freq</a:t>
            </a:r>
            <a:r>
              <a:rPr lang="en-US" sz="1600" dirty="0" smtClean="0"/>
              <a:t> = 7</a:t>
            </a:r>
            <a:endParaRPr lang="en-US" sz="1600" dirty="0"/>
          </a:p>
        </p:txBody>
      </p:sp>
      <p:sp>
        <p:nvSpPr>
          <p:cNvPr id="38" name="Right Arrow 37"/>
          <p:cNvSpPr/>
          <p:nvPr/>
        </p:nvSpPr>
        <p:spPr>
          <a:xfrm rot="5400000">
            <a:off x="6647476" y="4176807"/>
            <a:ext cx="714356" cy="53574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7243168" y="4087500"/>
            <a:ext cx="108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Prune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689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Prune back: cost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4354779" cy="171515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Cost complexity of a (sub)tree:</a:t>
            </a:r>
          </a:p>
          <a:p>
            <a:r>
              <a:rPr lang="en-US" sz="2400" dirty="0" smtClean="0"/>
              <a:t>Classification error (based on training data) and a penalty for size of the tree</a:t>
            </a:r>
            <a:endParaRPr lang="en-US" sz="2000" dirty="0" smtClean="0"/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11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060019" y="2818004"/>
            <a:ext cx="1607300" cy="1005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Leaf node (label = Y)</a:t>
            </a:r>
          </a:p>
          <a:p>
            <a:pPr algn="ctr"/>
            <a:r>
              <a:rPr lang="en-US" sz="1600" dirty="0" err="1" smtClean="0"/>
              <a:t>Freq</a:t>
            </a:r>
            <a:r>
              <a:rPr lang="en-US" sz="1600" dirty="0" smtClean="0"/>
              <a:t> = 5</a:t>
            </a:r>
            <a:endParaRPr lang="en-US" sz="1600" dirty="0"/>
          </a:p>
        </p:txBody>
      </p:sp>
      <p:cxnSp>
        <p:nvCxnSpPr>
          <p:cNvPr id="7" name="Straight Arrow Connector 6"/>
          <p:cNvCxnSpPr>
            <a:stCxn id="8" idx="3"/>
            <a:endCxn id="5" idx="0"/>
          </p:cNvCxnSpPr>
          <p:nvPr/>
        </p:nvCxnSpPr>
        <p:spPr>
          <a:xfrm flipH="1">
            <a:off x="5863669" y="2158210"/>
            <a:ext cx="560389" cy="659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6171239" y="1206187"/>
            <a:ext cx="1726359" cy="11153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Decision node</a:t>
            </a:r>
          </a:p>
          <a:p>
            <a:pPr algn="ctr"/>
            <a:r>
              <a:rPr lang="en-US" sz="1600" dirty="0" smtClean="0"/>
              <a:t>(</a:t>
            </a:r>
            <a:r>
              <a:rPr lang="en-US" sz="1600" dirty="0" err="1" smtClean="0"/>
              <a:t>Freq</a:t>
            </a:r>
            <a:r>
              <a:rPr lang="en-US" sz="1600" dirty="0" smtClean="0"/>
              <a:t> = 7)</a:t>
            </a:r>
            <a:endParaRPr lang="en-US" sz="1600" dirty="0"/>
          </a:p>
        </p:txBody>
      </p:sp>
      <p:cxnSp>
        <p:nvCxnSpPr>
          <p:cNvPr id="10" name="Straight Arrow Connector 9"/>
          <p:cNvCxnSpPr>
            <a:stCxn id="8" idx="5"/>
            <a:endCxn id="29" idx="0"/>
          </p:cNvCxnSpPr>
          <p:nvPr/>
        </p:nvCxnSpPr>
        <p:spPr>
          <a:xfrm>
            <a:off x="7644779" y="2158210"/>
            <a:ext cx="540947" cy="659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7382076" y="2818004"/>
            <a:ext cx="1607300" cy="100508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Leaf node (label = B)</a:t>
            </a:r>
          </a:p>
          <a:p>
            <a:pPr algn="ctr"/>
            <a:r>
              <a:rPr lang="en-US" sz="1600" dirty="0" err="1" smtClean="0"/>
              <a:t>Freq</a:t>
            </a:r>
            <a:r>
              <a:rPr lang="en-US" sz="1600" dirty="0" smtClean="0"/>
              <a:t> = 2</a:t>
            </a:r>
            <a:endParaRPr lang="en-US" sz="1600" dirty="0"/>
          </a:p>
        </p:txBody>
      </p:sp>
      <p:sp>
        <p:nvSpPr>
          <p:cNvPr id="37" name="Oval 36"/>
          <p:cNvSpPr/>
          <p:nvPr/>
        </p:nvSpPr>
        <p:spPr>
          <a:xfrm>
            <a:off x="6171239" y="5010799"/>
            <a:ext cx="1726359" cy="111536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Leaf node</a:t>
            </a:r>
          </a:p>
          <a:p>
            <a:pPr algn="ctr"/>
            <a:r>
              <a:rPr lang="en-US" sz="1600" dirty="0" smtClean="0"/>
              <a:t>(label = Y)</a:t>
            </a:r>
          </a:p>
          <a:p>
            <a:pPr algn="ctr"/>
            <a:r>
              <a:rPr lang="en-US" sz="1600" dirty="0" err="1" smtClean="0"/>
              <a:t>Freq</a:t>
            </a:r>
            <a:r>
              <a:rPr lang="en-US" sz="1600" dirty="0" smtClean="0"/>
              <a:t> = 7</a:t>
            </a:r>
            <a:endParaRPr lang="en-US" sz="1600" dirty="0"/>
          </a:p>
        </p:txBody>
      </p:sp>
      <p:sp>
        <p:nvSpPr>
          <p:cNvPr id="38" name="Right Arrow 37"/>
          <p:cNvSpPr/>
          <p:nvPr/>
        </p:nvSpPr>
        <p:spPr>
          <a:xfrm rot="5400000">
            <a:off x="6647476" y="4176807"/>
            <a:ext cx="714356" cy="53574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7243168" y="4087500"/>
            <a:ext cx="1081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Prune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9438546"/>
              </p:ext>
            </p:extLst>
          </p:nvPr>
        </p:nvGraphicFramePr>
        <p:xfrm>
          <a:off x="873107" y="2961114"/>
          <a:ext cx="3873890" cy="4939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" imgW="1892300" imgH="241300" progId="Equation.3">
                  <p:embed/>
                </p:oleObj>
              </mc:Choice>
              <mc:Fallback>
                <p:oleObj name="Equation" r:id="rId3" imgW="1892300" imgH="241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73107" y="2961114"/>
                        <a:ext cx="3873890" cy="4939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/>
          <p:cNvSpPr txBox="1">
            <a:spLocks/>
          </p:cNvSpPr>
          <p:nvPr/>
        </p:nvSpPr>
        <p:spPr>
          <a:xfrm>
            <a:off x="609600" y="3539652"/>
            <a:ext cx="4450419" cy="2816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i="1" dirty="0" smtClean="0"/>
              <a:t>Err</a:t>
            </a:r>
            <a:r>
              <a:rPr lang="en-US" sz="2400" dirty="0" smtClean="0"/>
              <a:t>(</a:t>
            </a:r>
            <a:r>
              <a:rPr lang="en-US" sz="2400" i="1" dirty="0" smtClean="0"/>
              <a:t>T</a:t>
            </a:r>
            <a:r>
              <a:rPr lang="en-US" sz="2400" dirty="0" smtClean="0"/>
              <a:t>) is the classification error</a:t>
            </a:r>
            <a:endParaRPr lang="en-US" sz="2400" i="1" dirty="0" smtClean="0"/>
          </a:p>
          <a:p>
            <a:r>
              <a:rPr lang="en-US" sz="2400" i="1" dirty="0" smtClean="0"/>
              <a:t>L</a:t>
            </a:r>
            <a:r>
              <a:rPr lang="en-US" sz="2400" dirty="0" smtClean="0"/>
              <a:t>(</a:t>
            </a:r>
            <a:r>
              <a:rPr lang="en-US" sz="2400" i="1" dirty="0" smtClean="0"/>
              <a:t>T</a:t>
            </a:r>
            <a:r>
              <a:rPr lang="en-US" sz="2400" dirty="0" smtClean="0"/>
              <a:t>) = number of leaves in </a:t>
            </a:r>
            <a:r>
              <a:rPr lang="en-US" sz="2400" i="1" dirty="0" smtClean="0"/>
              <a:t>T</a:t>
            </a:r>
          </a:p>
          <a:p>
            <a:r>
              <a:rPr lang="en-US" sz="2400" dirty="0" smtClean="0"/>
              <a:t>Penalty factor </a:t>
            </a:r>
            <a:r>
              <a:rPr lang="en-US" sz="2400" i="1" dirty="0" smtClean="0"/>
              <a:t>α </a:t>
            </a:r>
            <a:r>
              <a:rPr lang="en-US" sz="2400" dirty="0" smtClean="0"/>
              <a:t>is between 0 and 1</a:t>
            </a:r>
          </a:p>
          <a:p>
            <a:pPr lvl="1"/>
            <a:r>
              <a:rPr lang="en-US" sz="2000" i="1" dirty="0" smtClean="0"/>
              <a:t> </a:t>
            </a:r>
            <a:r>
              <a:rPr lang="en-US" sz="2000" dirty="0" smtClean="0"/>
              <a:t>If </a:t>
            </a:r>
            <a:r>
              <a:rPr lang="en-US" sz="2000" i="1" dirty="0" smtClean="0"/>
              <a:t>α=</a:t>
            </a:r>
            <a:r>
              <a:rPr lang="en-US" sz="2000" dirty="0" smtClean="0"/>
              <a:t>0, no penalty for bigger tree</a:t>
            </a:r>
            <a:r>
              <a:rPr lang="en-US" sz="2000" i="1" dirty="0" smtClean="0"/>
              <a:t>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6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Different Decision Tree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Chi-square Automatic Interaction Detector (CHAID)</a:t>
            </a:r>
          </a:p>
          <a:p>
            <a:pPr lvl="1"/>
            <a:r>
              <a:rPr lang="en-US" dirty="0" smtClean="0"/>
              <a:t>Gordon </a:t>
            </a:r>
            <a:r>
              <a:rPr lang="en-US" dirty="0" err="1" smtClean="0"/>
              <a:t>Kass</a:t>
            </a:r>
            <a:r>
              <a:rPr lang="en-US" dirty="0" smtClean="0"/>
              <a:t> (1980)</a:t>
            </a:r>
          </a:p>
          <a:p>
            <a:pPr lvl="1"/>
            <a:r>
              <a:rPr lang="en-US" dirty="0" smtClean="0"/>
              <a:t>Stop </a:t>
            </a:r>
            <a:r>
              <a:rPr lang="en-US" dirty="0" err="1" smtClean="0"/>
              <a:t>subtree</a:t>
            </a:r>
            <a:r>
              <a:rPr lang="en-US" dirty="0" smtClean="0"/>
              <a:t> creation if not statistically significant by chi-square test</a:t>
            </a:r>
          </a:p>
          <a:p>
            <a:r>
              <a:rPr lang="en-US" dirty="0"/>
              <a:t>Classification and Regression Trees (CART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Breiman</a:t>
            </a:r>
            <a:r>
              <a:rPr lang="en-US" dirty="0" smtClean="0"/>
              <a:t> et al. </a:t>
            </a:r>
          </a:p>
          <a:p>
            <a:pPr lvl="1"/>
            <a:r>
              <a:rPr lang="en-US" dirty="0" smtClean="0"/>
              <a:t>Decision tree building by </a:t>
            </a:r>
            <a:r>
              <a:rPr lang="en-US" dirty="0" err="1" smtClean="0"/>
              <a:t>Gini’s</a:t>
            </a:r>
            <a:r>
              <a:rPr lang="en-US" dirty="0" smtClean="0"/>
              <a:t> index</a:t>
            </a:r>
          </a:p>
          <a:p>
            <a:r>
              <a:rPr lang="en-US" dirty="0" smtClean="0"/>
              <a:t>Iterative </a:t>
            </a:r>
            <a:r>
              <a:rPr lang="en-US" dirty="0" err="1" smtClean="0"/>
              <a:t>Dichotomizer</a:t>
            </a:r>
            <a:r>
              <a:rPr lang="en-US" dirty="0" smtClean="0"/>
              <a:t> 3 (ID3)</a:t>
            </a:r>
          </a:p>
          <a:p>
            <a:pPr lvl="1"/>
            <a:r>
              <a:rPr lang="en-US" dirty="0" smtClean="0"/>
              <a:t>Ross Quinlan (1986)</a:t>
            </a:r>
          </a:p>
          <a:p>
            <a:pPr lvl="1"/>
            <a:r>
              <a:rPr lang="en-US" dirty="0" smtClean="0"/>
              <a:t>Splitting by information gain (difference in entropy)</a:t>
            </a:r>
          </a:p>
          <a:p>
            <a:r>
              <a:rPr lang="en-US" dirty="0" smtClean="0"/>
              <a:t>C4.5</a:t>
            </a:r>
          </a:p>
          <a:p>
            <a:pPr lvl="1"/>
            <a:r>
              <a:rPr lang="en-US" dirty="0" smtClean="0"/>
              <a:t>Quinlan’s next algorithm, improved over ID3</a:t>
            </a:r>
          </a:p>
          <a:p>
            <a:pPr lvl="1"/>
            <a:r>
              <a:rPr lang="en-US" dirty="0" smtClean="0"/>
              <a:t>Bottom up pruning, both categorical and continuous variables</a:t>
            </a:r>
          </a:p>
          <a:p>
            <a:pPr lvl="1"/>
            <a:r>
              <a:rPr lang="en-US" dirty="0" smtClean="0"/>
              <a:t>Handling of incomplete data points</a:t>
            </a:r>
          </a:p>
          <a:p>
            <a:r>
              <a:rPr lang="en-US" dirty="0" smtClean="0"/>
              <a:t>C5.0 </a:t>
            </a:r>
          </a:p>
          <a:p>
            <a:pPr lvl="1"/>
            <a:r>
              <a:rPr lang="en-US" dirty="0" smtClean="0"/>
              <a:t>Ross Quinlan’s commercial version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071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Properties of Decision Trees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Non parametric approach</a:t>
            </a:r>
          </a:p>
          <a:p>
            <a:pPr lvl="1"/>
            <a:r>
              <a:rPr lang="en-US" dirty="0" smtClean="0"/>
              <a:t>Does not require any prior assumptions regarding the probability distribution of the class and attributes</a:t>
            </a:r>
          </a:p>
          <a:p>
            <a:r>
              <a:rPr lang="en-US" dirty="0" smtClean="0"/>
              <a:t>Finding an optimal decision tree is an NP-complete problem</a:t>
            </a:r>
          </a:p>
          <a:p>
            <a:pPr lvl="1"/>
            <a:r>
              <a:rPr lang="en-US" dirty="0" smtClean="0"/>
              <a:t>Heuristics used: greedy, recursive partitioning, top-down, bottom-up pruning</a:t>
            </a:r>
          </a:p>
          <a:p>
            <a:r>
              <a:rPr lang="en-US" dirty="0" smtClean="0"/>
              <a:t>Fast to generate, fast to classify</a:t>
            </a:r>
          </a:p>
          <a:p>
            <a:r>
              <a:rPr lang="en-US" dirty="0" smtClean="0"/>
              <a:t>Easy to interpret or visualize</a:t>
            </a:r>
          </a:p>
          <a:p>
            <a:r>
              <a:rPr lang="en-US" dirty="0" smtClean="0"/>
              <a:t>Error propagation </a:t>
            </a:r>
          </a:p>
          <a:p>
            <a:pPr lvl="1"/>
            <a:r>
              <a:rPr lang="en-US" dirty="0" smtClean="0"/>
              <a:t>An error at the top of the tree propagates all the way down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20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 to Data Mining, by Tan, Steinbach, </a:t>
            </a:r>
            <a:r>
              <a:rPr lang="en-US" dirty="0" smtClean="0"/>
              <a:t>Kumar</a:t>
            </a:r>
          </a:p>
          <a:p>
            <a:pPr lvl="1"/>
            <a:r>
              <a:rPr lang="en-US" dirty="0" smtClean="0"/>
              <a:t>Chapter </a:t>
            </a:r>
            <a:r>
              <a:rPr lang="en-US" dirty="0"/>
              <a:t>4</a:t>
            </a:r>
            <a:r>
              <a:rPr lang="en-US" dirty="0" smtClean="0"/>
              <a:t> </a:t>
            </a:r>
            <a:r>
              <a:rPr lang="en-US" dirty="0"/>
              <a:t>is available </a:t>
            </a:r>
            <a:r>
              <a:rPr lang="en-US" dirty="0" smtClean="0"/>
              <a:t>online: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://www-users.cs.umn.edu/~kumar/dmbook/</a:t>
            </a:r>
            <a:r>
              <a:rPr lang="en-US" dirty="0" smtClean="0">
                <a:hlinkClick r:id="rId2"/>
              </a:rPr>
              <a:t>ch4.pdf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583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Age, Income and Owning a flat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4264954"/>
              </p:ext>
            </p:extLst>
          </p:nvPr>
        </p:nvGraphicFramePr>
        <p:xfrm>
          <a:off x="1192463" y="1137152"/>
          <a:ext cx="6227011" cy="3201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344905" y="2061063"/>
            <a:ext cx="24424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Monthly income (thousand rupees)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889535" y="4217339"/>
            <a:ext cx="896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Age</a:t>
            </a:r>
            <a:endParaRPr lang="en-US" sz="2000" dirty="0"/>
          </a:p>
        </p:txBody>
      </p:sp>
      <p:sp>
        <p:nvSpPr>
          <p:cNvPr id="10" name="Oval 9"/>
          <p:cNvSpPr/>
          <p:nvPr/>
        </p:nvSpPr>
        <p:spPr>
          <a:xfrm>
            <a:off x="3849428" y="223252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34482" y="374984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386882" y="3755194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688882" y="1729875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250937" y="3385346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501848" y="1810082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689006" y="3260559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525827" y="35132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525827" y="3654930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138143" y="3106823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821339" y="267769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338669" y="262957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036586" y="281138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044564" y="233279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419474" y="1274557"/>
            <a:ext cx="1390314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Training set</a:t>
            </a: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Owns a house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Does not own a house</a:t>
            </a:r>
            <a:endParaRPr lang="en-US" sz="2000" dirty="0"/>
          </a:p>
        </p:txBody>
      </p:sp>
      <p:sp>
        <p:nvSpPr>
          <p:cNvPr id="25" name="Oval 24"/>
          <p:cNvSpPr/>
          <p:nvPr/>
        </p:nvSpPr>
        <p:spPr>
          <a:xfrm>
            <a:off x="7468918" y="1709819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455550" y="2617537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57200" y="4617448"/>
            <a:ext cx="8229600" cy="173890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If the training data was as above</a:t>
            </a:r>
          </a:p>
          <a:p>
            <a:pPr lvl="1"/>
            <a:r>
              <a:rPr lang="en-US" dirty="0" smtClean="0"/>
              <a:t>Could we define some simple rules by observation?</a:t>
            </a:r>
          </a:p>
          <a:p>
            <a:r>
              <a:rPr lang="en-US" dirty="0" smtClean="0"/>
              <a:t>Any point above the line </a:t>
            </a:r>
            <a:r>
              <a:rPr lang="en-US" i="1" dirty="0" smtClean="0"/>
              <a:t>L</a:t>
            </a:r>
            <a:r>
              <a:rPr lang="en-US" i="1" baseline="-25000" dirty="0" smtClean="0"/>
              <a:t>1 </a:t>
            </a:r>
            <a:r>
              <a:rPr lang="en-US" dirty="0" smtClean="0">
                <a:sym typeface="Wingdings"/>
              </a:rPr>
              <a:t> Owns a house</a:t>
            </a:r>
          </a:p>
          <a:p>
            <a:r>
              <a:rPr lang="en-US" dirty="0" smtClean="0">
                <a:sym typeface="Wingdings"/>
              </a:rPr>
              <a:t>Any point to the right of </a:t>
            </a:r>
            <a:r>
              <a:rPr lang="en-US" i="1" dirty="0" smtClean="0">
                <a:sym typeface="Wingdings"/>
              </a:rPr>
              <a:t>L</a:t>
            </a:r>
            <a:r>
              <a:rPr lang="en-US" i="1" baseline="-25000" dirty="0" smtClean="0">
                <a:sym typeface="Wingdings"/>
              </a:rPr>
              <a:t>2 </a:t>
            </a:r>
            <a:r>
              <a:rPr lang="en-US" dirty="0" smtClean="0">
                <a:sym typeface="Wingdings"/>
              </a:rPr>
              <a:t> Owns a house</a:t>
            </a:r>
          </a:p>
          <a:p>
            <a:r>
              <a:rPr lang="en-US" dirty="0" smtClean="0">
                <a:sym typeface="Wingdings"/>
              </a:rPr>
              <a:t>Any other point  Does not own a house</a:t>
            </a:r>
            <a:endParaRPr lang="en-US" dirty="0">
              <a:sym typeface="Wingdings"/>
            </a:endParaRPr>
          </a:p>
          <a:p>
            <a:endParaRPr lang="en-US" dirty="0" smtClean="0">
              <a:sym typeface="Wingdings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4392864" y="30130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4008497" y="3018803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760002" y="3178848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752433" y="2830097"/>
            <a:ext cx="5466303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904279" y="2388641"/>
            <a:ext cx="571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Times New Roman"/>
                <a:cs typeface="Times New Roman"/>
              </a:rPr>
              <a:t>L</a:t>
            </a:r>
            <a:r>
              <a:rPr lang="en-US" sz="2400" i="1" baseline="-25000" dirty="0" smtClean="0">
                <a:latin typeface="Times New Roman"/>
                <a:cs typeface="Times New Roman"/>
              </a:rPr>
              <a:t>1 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5921986" y="2846172"/>
            <a:ext cx="0" cy="10253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921986" y="3411836"/>
            <a:ext cx="571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Times New Roman"/>
                <a:cs typeface="Times New Roman"/>
              </a:rPr>
              <a:t>L</a:t>
            </a:r>
            <a:r>
              <a:rPr lang="en-US" sz="2400" i="1" baseline="-25000" dirty="0">
                <a:latin typeface="Times New Roman"/>
                <a:cs typeface="Times New Roman"/>
              </a:rPr>
              <a:t>2</a:t>
            </a:r>
            <a:r>
              <a:rPr lang="en-US" sz="2400" i="1" baseline="-25000" dirty="0" smtClean="0">
                <a:latin typeface="Times New Roman"/>
                <a:cs typeface="Times New Roman"/>
              </a:rPr>
              <a:t> 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32932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Age, Income and Owning a flat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93805"/>
              </p:ext>
            </p:extLst>
          </p:nvPr>
        </p:nvGraphicFramePr>
        <p:xfrm>
          <a:off x="1192463" y="1137152"/>
          <a:ext cx="6227011" cy="3201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344905" y="2061063"/>
            <a:ext cx="24424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Monthly income (thousand rupees)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889535" y="4217339"/>
            <a:ext cx="896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Age</a:t>
            </a:r>
            <a:endParaRPr lang="en-US" sz="2000" dirty="0"/>
          </a:p>
        </p:txBody>
      </p:sp>
      <p:sp>
        <p:nvSpPr>
          <p:cNvPr id="10" name="Oval 9"/>
          <p:cNvSpPr/>
          <p:nvPr/>
        </p:nvSpPr>
        <p:spPr>
          <a:xfrm>
            <a:off x="3849428" y="223252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34482" y="374984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386882" y="3755194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688882" y="1729875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250937" y="3385346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501848" y="1810082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689006" y="3260559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525827" y="35132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525827" y="3654930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138143" y="3106823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821339" y="267769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338669" y="262957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036586" y="281138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044564" y="233279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419474" y="1274557"/>
            <a:ext cx="1390314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Training set</a:t>
            </a: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Owns a house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Does not own a house</a:t>
            </a:r>
            <a:endParaRPr lang="en-US" sz="2000" dirty="0"/>
          </a:p>
        </p:txBody>
      </p:sp>
      <p:sp>
        <p:nvSpPr>
          <p:cNvPr id="25" name="Oval 24"/>
          <p:cNvSpPr/>
          <p:nvPr/>
        </p:nvSpPr>
        <p:spPr>
          <a:xfrm>
            <a:off x="7468918" y="1709819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455550" y="2617537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57200" y="4617448"/>
            <a:ext cx="8229600" cy="1738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>
              <a:sym typeface="Wingdings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4392864" y="30130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4008497" y="3018803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760002" y="3178848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752433" y="2830097"/>
            <a:ext cx="5466303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904279" y="2388641"/>
            <a:ext cx="571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Times New Roman"/>
                <a:cs typeface="Times New Roman"/>
              </a:rPr>
              <a:t>L</a:t>
            </a:r>
            <a:r>
              <a:rPr lang="en-US" sz="2400" i="1" baseline="-25000" dirty="0" smtClean="0">
                <a:latin typeface="Times New Roman"/>
                <a:cs typeface="Times New Roman"/>
              </a:rPr>
              <a:t>1 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5921986" y="2846172"/>
            <a:ext cx="0" cy="102536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921986" y="3411836"/>
            <a:ext cx="571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Times New Roman"/>
                <a:cs typeface="Times New Roman"/>
              </a:rPr>
              <a:t>L</a:t>
            </a:r>
            <a:r>
              <a:rPr lang="en-US" sz="2400" i="1" baseline="-25000" dirty="0">
                <a:latin typeface="Times New Roman"/>
                <a:cs typeface="Times New Roman"/>
              </a:rPr>
              <a:t>2</a:t>
            </a:r>
            <a:r>
              <a:rPr lang="en-US" sz="2400" i="1" baseline="-25000" dirty="0" smtClean="0">
                <a:latin typeface="Times New Roman"/>
                <a:cs typeface="Times New Roman"/>
              </a:rPr>
              <a:t> </a:t>
            </a:r>
            <a:endParaRPr lang="en-US" sz="2400" dirty="0">
              <a:latin typeface="Times New Roman"/>
              <a:cs typeface="Times New Roman"/>
            </a:endParaRPr>
          </a:p>
        </p:txBody>
      </p:sp>
      <p:graphicFrame>
        <p:nvGraphicFramePr>
          <p:cNvPr id="3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0783873"/>
              </p:ext>
            </p:extLst>
          </p:nvPr>
        </p:nvGraphicFramePr>
        <p:xfrm>
          <a:off x="457200" y="4668671"/>
          <a:ext cx="8352588" cy="17876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7" name="TextBox 36"/>
          <p:cNvSpPr txBox="1"/>
          <p:nvPr/>
        </p:nvSpPr>
        <p:spPr>
          <a:xfrm rot="20733422">
            <a:off x="6266319" y="3997858"/>
            <a:ext cx="28878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In general, the data won’t be such as above</a:t>
            </a:r>
            <a:endParaRPr lang="en-US" sz="2000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41616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6" grpId="0">
        <p:bldAsOne/>
      </p:bldGraphic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Age, Income and Owning a flat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7430915"/>
              </p:ext>
            </p:extLst>
          </p:nvPr>
        </p:nvGraphicFramePr>
        <p:xfrm>
          <a:off x="1192463" y="1137152"/>
          <a:ext cx="6227011" cy="3201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344905" y="2061063"/>
            <a:ext cx="24424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Monthly income (thousand rupees)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889535" y="4217339"/>
            <a:ext cx="896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Age</a:t>
            </a:r>
            <a:endParaRPr lang="en-US" sz="2000" dirty="0"/>
          </a:p>
        </p:txBody>
      </p:sp>
      <p:sp>
        <p:nvSpPr>
          <p:cNvPr id="10" name="Oval 9"/>
          <p:cNvSpPr/>
          <p:nvPr/>
        </p:nvSpPr>
        <p:spPr>
          <a:xfrm>
            <a:off x="3849428" y="223252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34482" y="374984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386882" y="3755194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688882" y="1729875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771853" y="3160296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982435" y="300656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689006" y="3260559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525827" y="35132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525827" y="3654930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138143" y="3106823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821339" y="267769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338669" y="262957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036586" y="281138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044564" y="233279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419474" y="1274557"/>
            <a:ext cx="1390314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Training set</a:t>
            </a: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Owns a house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Does not own a house</a:t>
            </a:r>
            <a:endParaRPr lang="en-US" sz="2000" dirty="0"/>
          </a:p>
        </p:txBody>
      </p:sp>
      <p:sp>
        <p:nvSpPr>
          <p:cNvPr id="25" name="Oval 24"/>
          <p:cNvSpPr/>
          <p:nvPr/>
        </p:nvSpPr>
        <p:spPr>
          <a:xfrm>
            <a:off x="7468918" y="1709819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455550" y="2617537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57200" y="4617449"/>
            <a:ext cx="8229600" cy="1508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Approach: recursively </a:t>
            </a:r>
            <a:r>
              <a:rPr lang="en-US" i="1" dirty="0" smtClean="0"/>
              <a:t>split </a:t>
            </a:r>
            <a:r>
              <a:rPr lang="en-US" dirty="0" smtClean="0"/>
              <a:t>the data into partitions so that each partition becomes </a:t>
            </a:r>
            <a:r>
              <a:rPr lang="en-US" i="1" dirty="0" smtClean="0"/>
              <a:t>purer </a:t>
            </a:r>
            <a:r>
              <a:rPr lang="en-US" dirty="0" smtClean="0"/>
              <a:t>till … </a:t>
            </a:r>
            <a:endParaRPr lang="en-US" i="1" dirty="0" smtClean="0"/>
          </a:p>
        </p:txBody>
      </p:sp>
      <p:sp>
        <p:nvSpPr>
          <p:cNvPr id="31" name="Oval 30"/>
          <p:cNvSpPr/>
          <p:nvPr/>
        </p:nvSpPr>
        <p:spPr>
          <a:xfrm>
            <a:off x="4392864" y="30130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ular Callout 6"/>
          <p:cNvSpPr/>
          <p:nvPr/>
        </p:nvSpPr>
        <p:spPr>
          <a:xfrm>
            <a:off x="870923" y="5674478"/>
            <a:ext cx="2042019" cy="851975"/>
          </a:xfrm>
          <a:prstGeom prst="wedgeRoundRectCallout">
            <a:avLst>
              <a:gd name="adj1" fmla="val 109320"/>
              <a:gd name="adj2" fmla="val -118718"/>
              <a:gd name="adj3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How to decide the split?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2" name="Rounded Rectangular Callout 31"/>
          <p:cNvSpPr/>
          <p:nvPr/>
        </p:nvSpPr>
        <p:spPr>
          <a:xfrm>
            <a:off x="3254705" y="5674478"/>
            <a:ext cx="2276888" cy="851975"/>
          </a:xfrm>
          <a:prstGeom prst="wedgeRoundRectCallout">
            <a:avLst>
              <a:gd name="adj1" fmla="val 25669"/>
              <a:gd name="adj2" fmla="val -65887"/>
              <a:gd name="adj3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How to measure purity?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33" name="Rounded Rectangular Callout 32"/>
          <p:cNvSpPr/>
          <p:nvPr/>
        </p:nvSpPr>
        <p:spPr>
          <a:xfrm>
            <a:off x="5913143" y="5674478"/>
            <a:ext cx="2276888" cy="851975"/>
          </a:xfrm>
          <a:prstGeom prst="wedgeRoundRectCallout">
            <a:avLst>
              <a:gd name="adj1" fmla="val -26583"/>
              <a:gd name="adj2" fmla="val -71547"/>
              <a:gd name="adj3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When to stop?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43258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2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Approach for splitting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possible lines for splitting? </a:t>
            </a:r>
          </a:p>
          <a:p>
            <a:pPr lvl="1"/>
            <a:r>
              <a:rPr lang="en-US" dirty="0" smtClean="0"/>
              <a:t>For each v</a:t>
            </a:r>
            <a:r>
              <a:rPr lang="en-US" i="1" dirty="0" smtClean="0"/>
              <a:t>ariable</a:t>
            </a:r>
            <a:r>
              <a:rPr lang="en-US" dirty="0" smtClean="0"/>
              <a:t>, midpoints between pairs of consecutive values for the variable</a:t>
            </a:r>
          </a:p>
          <a:p>
            <a:pPr lvl="1"/>
            <a:r>
              <a:rPr lang="en-US" dirty="0" smtClean="0"/>
              <a:t>How many? </a:t>
            </a:r>
          </a:p>
          <a:p>
            <a:pPr lvl="1"/>
            <a:r>
              <a:rPr lang="en-US" dirty="0" smtClean="0"/>
              <a:t>If </a:t>
            </a:r>
            <a:r>
              <a:rPr lang="en-US" i="1" dirty="0"/>
              <a:t>N </a:t>
            </a:r>
            <a:r>
              <a:rPr lang="en-US" dirty="0"/>
              <a:t>= number of points in training set and </a:t>
            </a:r>
            <a:r>
              <a:rPr lang="en-US" i="1" dirty="0"/>
              <a:t>m = </a:t>
            </a:r>
            <a:r>
              <a:rPr lang="en-US" dirty="0"/>
              <a:t>number of </a:t>
            </a:r>
            <a:r>
              <a:rPr lang="en-US" dirty="0" smtClean="0"/>
              <a:t>variables</a:t>
            </a:r>
          </a:p>
          <a:p>
            <a:pPr lvl="1"/>
            <a:r>
              <a:rPr lang="en-US" dirty="0" smtClean="0"/>
              <a:t>About O(</a:t>
            </a:r>
            <a:r>
              <a:rPr lang="en-US" i="1" dirty="0" smtClean="0"/>
              <a:t>N × m</a:t>
            </a:r>
            <a:r>
              <a:rPr lang="en-US" dirty="0" smtClean="0"/>
              <a:t>)</a:t>
            </a:r>
          </a:p>
          <a:p>
            <a:r>
              <a:rPr lang="en-US" dirty="0" smtClean="0"/>
              <a:t>How to choose which line to use for splitting?</a:t>
            </a:r>
          </a:p>
          <a:p>
            <a:pPr lvl="1"/>
            <a:r>
              <a:rPr lang="en-US" dirty="0" smtClean="0"/>
              <a:t>The line which </a:t>
            </a:r>
            <a:r>
              <a:rPr lang="en-US" i="1" dirty="0" smtClean="0"/>
              <a:t>reduce</a:t>
            </a:r>
            <a:r>
              <a:rPr lang="en-US" dirty="0" smtClean="0"/>
              <a:t> </a:t>
            </a:r>
            <a:r>
              <a:rPr lang="en-US" i="1" dirty="0" smtClean="0"/>
              <a:t>impurity </a:t>
            </a:r>
            <a:r>
              <a:rPr lang="en-US" dirty="0" smtClean="0"/>
              <a:t>(~ heterogeneity of composition) the most</a:t>
            </a:r>
          </a:p>
          <a:p>
            <a:r>
              <a:rPr lang="en-US" dirty="0" smtClean="0"/>
              <a:t>How to measure </a:t>
            </a:r>
            <a:r>
              <a:rPr lang="en-US" i="1" dirty="0" smtClean="0"/>
              <a:t>impurity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734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Gini</a:t>
            </a:r>
            <a:r>
              <a:rPr lang="en-US" dirty="0" smtClean="0"/>
              <a:t> Index for Measuring Impurity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2047851"/>
          </a:xfrm>
        </p:spPr>
        <p:txBody>
          <a:bodyPr/>
          <a:lstStyle/>
          <a:p>
            <a:r>
              <a:rPr lang="en-US" dirty="0" smtClean="0"/>
              <a:t>Suppose there are </a:t>
            </a:r>
            <a:r>
              <a:rPr lang="en-US" i="1" dirty="0"/>
              <a:t>C</a:t>
            </a:r>
            <a:r>
              <a:rPr lang="en-US" i="1" dirty="0" smtClean="0"/>
              <a:t> </a:t>
            </a:r>
            <a:r>
              <a:rPr lang="en-US" dirty="0" smtClean="0"/>
              <a:t>classes</a:t>
            </a:r>
          </a:p>
          <a:p>
            <a:r>
              <a:rPr lang="en-US" dirty="0" smtClean="0"/>
              <a:t>Let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err="1" smtClean="0"/>
              <a:t>i</a:t>
            </a:r>
            <a:r>
              <a:rPr lang="en-US" dirty="0" err="1" smtClean="0"/>
              <a:t>|</a:t>
            </a:r>
            <a:r>
              <a:rPr lang="en-US" i="1" dirty="0" err="1" smtClean="0"/>
              <a:t>t</a:t>
            </a:r>
            <a:r>
              <a:rPr lang="en-US" dirty="0" smtClean="0"/>
              <a:t>)</a:t>
            </a:r>
            <a:r>
              <a:rPr lang="en-US" i="1" dirty="0" smtClean="0"/>
              <a:t> </a:t>
            </a:r>
            <a:r>
              <a:rPr lang="en-US" dirty="0" smtClean="0"/>
              <a:t>= fraction of observations belonging to class </a:t>
            </a:r>
            <a:r>
              <a:rPr lang="en-US" i="1" dirty="0"/>
              <a:t>i</a:t>
            </a:r>
            <a:r>
              <a:rPr lang="en-US" i="1" dirty="0" smtClean="0"/>
              <a:t> </a:t>
            </a:r>
            <a:r>
              <a:rPr lang="en-US" dirty="0" smtClean="0"/>
              <a:t>in rectangle (node) </a:t>
            </a:r>
            <a:r>
              <a:rPr lang="en-US" i="1" dirty="0"/>
              <a:t>t</a:t>
            </a:r>
            <a:r>
              <a:rPr lang="en-US" i="1" dirty="0" smtClean="0"/>
              <a:t> </a:t>
            </a:r>
          </a:p>
          <a:p>
            <a:r>
              <a:rPr lang="en-US" dirty="0" err="1" smtClean="0"/>
              <a:t>Gini</a:t>
            </a:r>
            <a:r>
              <a:rPr lang="en-US" dirty="0" smtClean="0"/>
              <a:t> index: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193306"/>
              </p:ext>
            </p:extLst>
          </p:nvPr>
        </p:nvGraphicFramePr>
        <p:xfrm>
          <a:off x="2849943" y="2850187"/>
          <a:ext cx="3455988" cy="114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3" imgW="1384300" imgH="457200" progId="Equation.3">
                  <p:embed/>
                </p:oleObj>
              </mc:Choice>
              <mc:Fallback>
                <p:oleObj name="Equation" r:id="rId3" imgW="13843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49943" y="2850187"/>
                        <a:ext cx="3455988" cy="1141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3991600"/>
            <a:ext cx="8229600" cy="10398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If all observations in </a:t>
            </a:r>
            <a:r>
              <a:rPr lang="en-US" i="1" dirty="0"/>
              <a:t>t</a:t>
            </a:r>
            <a:r>
              <a:rPr lang="en-US" i="1" dirty="0" smtClean="0"/>
              <a:t> </a:t>
            </a:r>
            <a:r>
              <a:rPr lang="en-US" dirty="0" smtClean="0"/>
              <a:t>belong to one single class</a:t>
            </a:r>
          </a:p>
          <a:p>
            <a:pPr marL="457200" lvl="1" indent="0" algn="ctr">
              <a:buNone/>
            </a:pPr>
            <a:r>
              <a:rPr lang="en-US" sz="2600" i="1" dirty="0" err="1" smtClean="0"/>
              <a:t>Gini</a:t>
            </a:r>
            <a:r>
              <a:rPr lang="en-US" sz="2600" dirty="0" smtClean="0"/>
              <a:t>(</a:t>
            </a:r>
            <a:r>
              <a:rPr lang="en-US" sz="2600" i="1" dirty="0" smtClean="0"/>
              <a:t>t</a:t>
            </a:r>
            <a:r>
              <a:rPr lang="en-US" sz="2600" dirty="0" smtClean="0"/>
              <a:t>) = 0</a:t>
            </a:r>
          </a:p>
          <a:p>
            <a:pPr marL="514350" indent="-457200"/>
            <a:endParaRPr lang="en-US" sz="3000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5244826"/>
            <a:ext cx="8229600" cy="10398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When is </a:t>
            </a:r>
            <a:r>
              <a:rPr lang="en-US" i="1" dirty="0" err="1" smtClean="0"/>
              <a:t>Gini</a:t>
            </a:r>
            <a:r>
              <a:rPr lang="en-US" dirty="0" smtClean="0"/>
              <a:t>(</a:t>
            </a:r>
            <a:r>
              <a:rPr lang="en-US" i="1" dirty="0"/>
              <a:t>t</a:t>
            </a:r>
            <a:r>
              <a:rPr lang="en-US" dirty="0" smtClean="0"/>
              <a:t>) maximum?</a:t>
            </a:r>
            <a:endParaRPr lang="en-US" sz="2600" dirty="0" smtClean="0"/>
          </a:p>
          <a:p>
            <a:pPr marL="514350" indent="-457200"/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7451828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Entropy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2558057"/>
          </a:xfrm>
        </p:spPr>
        <p:txBody>
          <a:bodyPr/>
          <a:lstStyle/>
          <a:p>
            <a:r>
              <a:rPr lang="en-US" dirty="0" smtClean="0"/>
              <a:t>Average amount of </a:t>
            </a:r>
            <a:r>
              <a:rPr lang="en-US" i="1" dirty="0" smtClean="0"/>
              <a:t>information </a:t>
            </a:r>
            <a:r>
              <a:rPr lang="en-US" dirty="0" smtClean="0"/>
              <a:t>contained </a:t>
            </a:r>
          </a:p>
          <a:p>
            <a:r>
              <a:rPr lang="en-US" dirty="0" smtClean="0"/>
              <a:t>From another point of view – average amount of information expected – hence amount of uncertainty</a:t>
            </a:r>
          </a:p>
          <a:p>
            <a:pPr lvl="1"/>
            <a:r>
              <a:rPr lang="en-US" i="1" dirty="0" smtClean="0"/>
              <a:t>We will study this in more detail later</a:t>
            </a:r>
          </a:p>
          <a:p>
            <a:r>
              <a:rPr lang="en-US" dirty="0" smtClean="0"/>
              <a:t>Entropy: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8261858"/>
              </p:ext>
            </p:extLst>
          </p:nvPr>
        </p:nvGraphicFramePr>
        <p:xfrm>
          <a:off x="2334422" y="3492504"/>
          <a:ext cx="4481512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3" imgW="2197100" imgH="457200" progId="Equation.3">
                  <p:embed/>
                </p:oleObj>
              </mc:Choice>
              <mc:Fallback>
                <p:oleObj name="Equation" r:id="rId3" imgW="21971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34422" y="3492504"/>
                        <a:ext cx="4481512" cy="931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4593496"/>
            <a:ext cx="8229600" cy="18687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 smtClean="0"/>
              <a:t>Where 0 log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0 is defined to be 0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15683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Classification 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5465999" cy="343111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What if we stop the tree building at a node</a:t>
            </a:r>
          </a:p>
          <a:p>
            <a:pPr lvl="1"/>
            <a:r>
              <a:rPr lang="en-US" sz="2000" dirty="0" smtClean="0"/>
              <a:t>That is, do not create any further branches for that node</a:t>
            </a:r>
          </a:p>
          <a:p>
            <a:pPr lvl="1"/>
            <a:r>
              <a:rPr lang="en-US" sz="2000" dirty="0" smtClean="0"/>
              <a:t>Make that node a leaf</a:t>
            </a:r>
          </a:p>
          <a:p>
            <a:pPr lvl="1"/>
            <a:r>
              <a:rPr lang="en-US" sz="2000" dirty="0" smtClean="0"/>
              <a:t>Classify the node with the most frequent class present in the node</a:t>
            </a:r>
          </a:p>
          <a:p>
            <a:r>
              <a:rPr lang="en-US" sz="2400" dirty="0" smtClean="0"/>
              <a:t>Classification error as measure of impurity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8</a:t>
            </a:fld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6250612" y="1599873"/>
            <a:ext cx="2222439" cy="1584819"/>
            <a:chOff x="6250612" y="1599873"/>
            <a:chExt cx="2222439" cy="1584819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6250612" y="1599873"/>
              <a:ext cx="2222439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6833217" y="1599873"/>
              <a:ext cx="0" cy="1584819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6833217" y="2678712"/>
              <a:ext cx="1639834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8003967" y="1599873"/>
              <a:ext cx="0" cy="1078839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>
            <a:xfrm>
              <a:off x="6935048" y="1756311"/>
              <a:ext cx="187158" cy="200527"/>
            </a:xfrm>
            <a:prstGeom prst="ellipse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7336205" y="1841633"/>
              <a:ext cx="187158" cy="200527"/>
            </a:xfrm>
            <a:prstGeom prst="ellipse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7065462" y="2194560"/>
              <a:ext cx="187158" cy="200527"/>
            </a:xfrm>
            <a:prstGeom prst="ellipse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7704021" y="2369412"/>
              <a:ext cx="187158" cy="200527"/>
            </a:xfrm>
            <a:prstGeom prst="ellipse">
              <a:avLst/>
            </a:prstGeom>
            <a:solidFill>
              <a:srgbClr val="008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7704021" y="1899550"/>
              <a:ext cx="187158" cy="200527"/>
            </a:xfrm>
            <a:prstGeom prst="ellipse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7319654" y="2100077"/>
              <a:ext cx="187158" cy="200527"/>
            </a:xfrm>
            <a:prstGeom prst="ellipse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6250612" y="3303745"/>
            <a:ext cx="2222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This rectangle (node) is still impure </a:t>
            </a:r>
            <a:endParaRPr lang="en-US" dirty="0">
              <a:latin typeface="Times New Roman"/>
              <a:cs typeface="Times New Roman"/>
            </a:endParaRP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315890"/>
              </p:ext>
            </p:extLst>
          </p:nvPr>
        </p:nvGraphicFramePr>
        <p:xfrm>
          <a:off x="785847" y="4690170"/>
          <a:ext cx="4808769" cy="419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3" imgW="2476500" imgH="215900" progId="Equation.3">
                  <p:embed/>
                </p:oleObj>
              </mc:Choice>
              <mc:Fallback>
                <p:oleObj name="Equation" r:id="rId3" imgW="2476500" imgH="215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85847" y="4690170"/>
                        <a:ext cx="4808769" cy="4192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Content Placeholder 2"/>
          <p:cNvSpPr txBox="1">
            <a:spLocks/>
          </p:cNvSpPr>
          <p:nvPr/>
        </p:nvSpPr>
        <p:spPr>
          <a:xfrm>
            <a:off x="457200" y="5347504"/>
            <a:ext cx="8015851" cy="13032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Intuitively – the impurity of the most frequent class in the rectangle (node)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62521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Full Blown Tree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150854"/>
            <a:ext cx="4163498" cy="497530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Recursive splitting</a:t>
            </a:r>
          </a:p>
          <a:p>
            <a:r>
              <a:rPr lang="en-US" sz="2400" dirty="0" smtClean="0"/>
              <a:t>Suppose we don’t stop until all nodes are </a:t>
            </a:r>
            <a:r>
              <a:rPr lang="en-US" sz="2400" i="1" dirty="0" smtClean="0"/>
              <a:t>pure</a:t>
            </a:r>
          </a:p>
          <a:p>
            <a:r>
              <a:rPr lang="en-US" sz="2400" dirty="0" smtClean="0"/>
              <a:t>A large decision tree with leaf nodes having very few data points</a:t>
            </a:r>
          </a:p>
          <a:p>
            <a:pPr lvl="1"/>
            <a:r>
              <a:rPr lang="en-US" sz="2000" dirty="0"/>
              <a:t>D</a:t>
            </a:r>
            <a:r>
              <a:rPr lang="en-US" sz="2000" dirty="0" smtClean="0"/>
              <a:t>oes not represent classes well</a:t>
            </a:r>
          </a:p>
          <a:p>
            <a:pPr lvl="1"/>
            <a:r>
              <a:rPr lang="en-US" sz="2000" dirty="0" err="1" smtClean="0"/>
              <a:t>Overfitting</a:t>
            </a:r>
            <a:endParaRPr lang="en-US" sz="2000" dirty="0" smtClean="0"/>
          </a:p>
          <a:p>
            <a:r>
              <a:rPr lang="en-US" sz="2400" dirty="0" smtClean="0"/>
              <a:t>Solution: </a:t>
            </a:r>
          </a:p>
          <a:p>
            <a:pPr lvl="1"/>
            <a:r>
              <a:rPr lang="en-US" sz="2000" dirty="0" smtClean="0"/>
              <a:t>Stop earlier, or </a:t>
            </a:r>
          </a:p>
          <a:p>
            <a:pPr lvl="1"/>
            <a:r>
              <a:rPr lang="en-US" sz="2000" dirty="0" smtClean="0"/>
              <a:t>Prune back the tree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9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20062" y="1240145"/>
            <a:ext cx="873101" cy="7738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Root 1000</a:t>
            </a:r>
            <a:endParaRPr lang="en-US" sz="1600" dirty="0"/>
          </a:p>
        </p:txBody>
      </p:sp>
      <p:sp>
        <p:nvSpPr>
          <p:cNvPr id="8" name="Oval 7"/>
          <p:cNvSpPr/>
          <p:nvPr/>
        </p:nvSpPr>
        <p:spPr>
          <a:xfrm>
            <a:off x="5599361" y="2424345"/>
            <a:ext cx="873101" cy="7738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400</a:t>
            </a:r>
            <a:endParaRPr lang="en-US" sz="1600" dirty="0"/>
          </a:p>
        </p:txBody>
      </p:sp>
      <p:sp>
        <p:nvSpPr>
          <p:cNvPr id="9" name="Oval 8"/>
          <p:cNvSpPr/>
          <p:nvPr/>
        </p:nvSpPr>
        <p:spPr>
          <a:xfrm>
            <a:off x="7193163" y="2424345"/>
            <a:ext cx="873101" cy="7738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600</a:t>
            </a:r>
            <a:endParaRPr lang="en-US" sz="1600" dirty="0"/>
          </a:p>
        </p:txBody>
      </p:sp>
      <p:sp>
        <p:nvSpPr>
          <p:cNvPr id="10" name="Oval 9"/>
          <p:cNvSpPr/>
          <p:nvPr/>
        </p:nvSpPr>
        <p:spPr>
          <a:xfrm>
            <a:off x="4726260" y="3439886"/>
            <a:ext cx="873101" cy="7738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200</a:t>
            </a:r>
            <a:endParaRPr lang="en-US" sz="1600" dirty="0"/>
          </a:p>
        </p:txBody>
      </p:sp>
      <p:sp>
        <p:nvSpPr>
          <p:cNvPr id="11" name="Oval 10"/>
          <p:cNvSpPr/>
          <p:nvPr/>
        </p:nvSpPr>
        <p:spPr>
          <a:xfrm>
            <a:off x="5883511" y="3439886"/>
            <a:ext cx="873101" cy="7738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200</a:t>
            </a:r>
            <a:endParaRPr lang="en-US" sz="1600" dirty="0"/>
          </a:p>
        </p:txBody>
      </p:sp>
      <p:sp>
        <p:nvSpPr>
          <p:cNvPr id="12" name="Oval 11"/>
          <p:cNvSpPr/>
          <p:nvPr/>
        </p:nvSpPr>
        <p:spPr>
          <a:xfrm>
            <a:off x="7813699" y="3439886"/>
            <a:ext cx="873101" cy="77385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240</a:t>
            </a:r>
            <a:endParaRPr lang="en-US" sz="1600" dirty="0"/>
          </a:p>
        </p:txBody>
      </p:sp>
      <p:sp>
        <p:nvSpPr>
          <p:cNvPr id="13" name="Oval 12"/>
          <p:cNvSpPr/>
          <p:nvPr/>
        </p:nvSpPr>
        <p:spPr>
          <a:xfrm>
            <a:off x="6844958" y="3439886"/>
            <a:ext cx="873101" cy="77385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160</a:t>
            </a:r>
            <a:endParaRPr lang="en-US" sz="1600" dirty="0"/>
          </a:p>
        </p:txBody>
      </p:sp>
      <p:sp>
        <p:nvSpPr>
          <p:cNvPr id="14" name="Oval 13"/>
          <p:cNvSpPr/>
          <p:nvPr/>
        </p:nvSpPr>
        <p:spPr>
          <a:xfrm>
            <a:off x="4620698" y="5433750"/>
            <a:ext cx="873101" cy="77385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2</a:t>
            </a:r>
            <a:endParaRPr lang="en-US" sz="1600" dirty="0"/>
          </a:p>
        </p:txBody>
      </p:sp>
      <p:sp>
        <p:nvSpPr>
          <p:cNvPr id="15" name="Oval 14"/>
          <p:cNvSpPr/>
          <p:nvPr/>
        </p:nvSpPr>
        <p:spPr>
          <a:xfrm>
            <a:off x="5883511" y="5433750"/>
            <a:ext cx="873101" cy="7738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16" name="Oval 15"/>
          <p:cNvSpPr/>
          <p:nvPr/>
        </p:nvSpPr>
        <p:spPr>
          <a:xfrm>
            <a:off x="7813699" y="5433750"/>
            <a:ext cx="873101" cy="7738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5</a:t>
            </a:r>
            <a:endParaRPr lang="en-US" sz="1600" dirty="0"/>
          </a:p>
        </p:txBody>
      </p:sp>
      <p:cxnSp>
        <p:nvCxnSpPr>
          <p:cNvPr id="20" name="Straight Arrow Connector 19"/>
          <p:cNvCxnSpPr>
            <a:stCxn id="7" idx="3"/>
            <a:endCxn id="8" idx="0"/>
          </p:cNvCxnSpPr>
          <p:nvPr/>
        </p:nvCxnSpPr>
        <p:spPr>
          <a:xfrm flipH="1">
            <a:off x="6035912" y="1900667"/>
            <a:ext cx="412013" cy="52367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7" idx="5"/>
            <a:endCxn id="9" idx="0"/>
          </p:cNvCxnSpPr>
          <p:nvPr/>
        </p:nvCxnSpPr>
        <p:spPr>
          <a:xfrm>
            <a:off x="7065300" y="1900667"/>
            <a:ext cx="564414" cy="52367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8" idx="3"/>
            <a:endCxn id="10" idx="0"/>
          </p:cNvCxnSpPr>
          <p:nvPr/>
        </p:nvCxnSpPr>
        <p:spPr>
          <a:xfrm flipH="1">
            <a:off x="5162811" y="3084867"/>
            <a:ext cx="564413" cy="3550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8" idx="5"/>
            <a:endCxn id="11" idx="0"/>
          </p:cNvCxnSpPr>
          <p:nvPr/>
        </p:nvCxnSpPr>
        <p:spPr>
          <a:xfrm flipH="1">
            <a:off x="6320062" y="3084867"/>
            <a:ext cx="24537" cy="3550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9" idx="3"/>
            <a:endCxn id="13" idx="0"/>
          </p:cNvCxnSpPr>
          <p:nvPr/>
        </p:nvCxnSpPr>
        <p:spPr>
          <a:xfrm flipH="1">
            <a:off x="7281509" y="3084867"/>
            <a:ext cx="39517" cy="3550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9" idx="5"/>
            <a:endCxn id="12" idx="0"/>
          </p:cNvCxnSpPr>
          <p:nvPr/>
        </p:nvCxnSpPr>
        <p:spPr>
          <a:xfrm>
            <a:off x="7938401" y="3084867"/>
            <a:ext cx="311849" cy="3550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10" idx="4"/>
          </p:cNvCxnSpPr>
          <p:nvPr/>
        </p:nvCxnSpPr>
        <p:spPr>
          <a:xfrm flipH="1">
            <a:off x="4855241" y="4213736"/>
            <a:ext cx="307570" cy="4555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10" idx="4"/>
          </p:cNvCxnSpPr>
          <p:nvPr/>
        </p:nvCxnSpPr>
        <p:spPr>
          <a:xfrm>
            <a:off x="5162811" y="4213736"/>
            <a:ext cx="502828" cy="45525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13" idx="4"/>
          </p:cNvCxnSpPr>
          <p:nvPr/>
        </p:nvCxnSpPr>
        <p:spPr>
          <a:xfrm flipH="1">
            <a:off x="6986012" y="4213736"/>
            <a:ext cx="295497" cy="5536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13" idx="4"/>
          </p:cNvCxnSpPr>
          <p:nvPr/>
        </p:nvCxnSpPr>
        <p:spPr>
          <a:xfrm>
            <a:off x="7281509" y="4213736"/>
            <a:ext cx="532190" cy="5536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11" idx="4"/>
          </p:cNvCxnSpPr>
          <p:nvPr/>
        </p:nvCxnSpPr>
        <p:spPr>
          <a:xfrm flipH="1">
            <a:off x="6049103" y="4213736"/>
            <a:ext cx="270959" cy="5696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11" idx="4"/>
          </p:cNvCxnSpPr>
          <p:nvPr/>
        </p:nvCxnSpPr>
        <p:spPr>
          <a:xfrm>
            <a:off x="6320062" y="4213736"/>
            <a:ext cx="556727" cy="5696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endCxn id="14" idx="0"/>
          </p:cNvCxnSpPr>
          <p:nvPr/>
        </p:nvCxnSpPr>
        <p:spPr>
          <a:xfrm flipH="1">
            <a:off x="5057249" y="5168923"/>
            <a:ext cx="608390" cy="26482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endCxn id="15" idx="0"/>
          </p:cNvCxnSpPr>
          <p:nvPr/>
        </p:nvCxnSpPr>
        <p:spPr>
          <a:xfrm>
            <a:off x="5665639" y="5168923"/>
            <a:ext cx="654423" cy="26482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endCxn id="16" idx="0"/>
          </p:cNvCxnSpPr>
          <p:nvPr/>
        </p:nvCxnSpPr>
        <p:spPr>
          <a:xfrm>
            <a:off x="8101926" y="5168923"/>
            <a:ext cx="148324" cy="26482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Rounded Rectangular Callout 84"/>
          <p:cNvSpPr/>
          <p:nvPr/>
        </p:nvSpPr>
        <p:spPr>
          <a:xfrm>
            <a:off x="7629714" y="1319514"/>
            <a:ext cx="1131064" cy="694481"/>
          </a:xfrm>
          <a:prstGeom prst="wedgeRoundRectCallout">
            <a:avLst>
              <a:gd name="adj1" fmla="val -105043"/>
              <a:gd name="adj2" fmla="val 12500"/>
              <a:gd name="adj3" fmla="val 16667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Number of points</a:t>
            </a:r>
            <a:endParaRPr lang="en-US" dirty="0"/>
          </a:p>
        </p:txBody>
      </p:sp>
      <p:sp>
        <p:nvSpPr>
          <p:cNvPr id="88" name="Rounded Rectangular Callout 87"/>
          <p:cNvSpPr/>
          <p:nvPr/>
        </p:nvSpPr>
        <p:spPr>
          <a:xfrm>
            <a:off x="1319574" y="5513119"/>
            <a:ext cx="1729935" cy="694481"/>
          </a:xfrm>
          <a:prstGeom prst="wedgeRoundRectCallout">
            <a:avLst>
              <a:gd name="adj1" fmla="val 189695"/>
              <a:gd name="adj2" fmla="val -96072"/>
              <a:gd name="adj3" fmla="val 16667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Statistically not significant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177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4499</TotalTime>
  <Words>940</Words>
  <Application>Microsoft Macintosh PowerPoint</Application>
  <PresentationFormat>On-screen Show (4:3)</PresentationFormat>
  <Paragraphs>172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Default Theme</vt:lpstr>
      <vt:lpstr>Equation</vt:lpstr>
      <vt:lpstr>Decision Tree Learning</vt:lpstr>
      <vt:lpstr>Example: Age, Income and Owning a flat</vt:lpstr>
      <vt:lpstr>Example: Age, Income and Owning a flat</vt:lpstr>
      <vt:lpstr>Example: Age, Income and Owning a flat</vt:lpstr>
      <vt:lpstr>Approach for splitting</vt:lpstr>
      <vt:lpstr>Gini Index for Measuring Impurity</vt:lpstr>
      <vt:lpstr>Entropy</vt:lpstr>
      <vt:lpstr>Classification Error</vt:lpstr>
      <vt:lpstr>The Full Blown Tree</vt:lpstr>
      <vt:lpstr>Prune back</vt:lpstr>
      <vt:lpstr>Prune back: cost complexity</vt:lpstr>
      <vt:lpstr>Different Decision Tree Algorithms</vt:lpstr>
      <vt:lpstr>Properties of Decision Trees 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Rule Mining</dc:title>
  <dc:creator>Debapriyo Majumdar</dc:creator>
  <cp:lastModifiedBy>Debapriyo Majumdar</cp:lastModifiedBy>
  <cp:revision>383</cp:revision>
  <dcterms:created xsi:type="dcterms:W3CDTF">2014-08-02T12:52:59Z</dcterms:created>
  <dcterms:modified xsi:type="dcterms:W3CDTF">2014-08-27T18:33:38Z</dcterms:modified>
</cp:coreProperties>
</file>