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jpg" ContentType="image/jpeg"/>
  <Default Extension="emf" ContentType="image/x-emf"/>
  <Default Extension="rels" ContentType="application/vnd.openxmlformats-package.relationships+xml"/>
  <Default Extension="vml" ContentType="application/vnd.openxmlformats-officedocument.vmlDrawing"/>
  <Default Extension="bin" ContentType="application/vnd.openxmlformats-officedocument.presentationml.printerSettings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embeddings/oleObject1.bin" ContentType="application/vnd.openxmlformats-officedocument.oleObject"/>
  <Override PartName="/ppt/embeddings/oleObject2.bin" ContentType="application/vnd.openxmlformats-officedocument.oleObject"/>
  <Override PartName="/ppt/embeddings/oleObject3.bin" ContentType="application/vnd.openxmlformats-officedocument.oleObject"/>
  <Override PartName="/ppt/embeddings/oleObject4.bin" ContentType="application/vnd.openxmlformats-officedocument.oleObject"/>
  <Override PartName="/ppt/embeddings/oleObject5.bin" ContentType="application/vnd.openxmlformats-officedocument.oleObject"/>
  <Override PartName="/ppt/embeddings/oleObject6.bin" ContentType="application/vnd.openxmlformats-officedocument.oleObject"/>
  <Override PartName="/ppt/embeddings/oleObject7.bin" ContentType="application/vnd.openxmlformats-officedocument.oleObject"/>
  <Override PartName="/ppt/embeddings/oleObject8.bin" ContentType="application/vnd.openxmlformats-officedocument.oleObject"/>
  <Override PartName="/ppt/embeddings/oleObject9.bin" ContentType="application/vnd.openxmlformats-officedocument.oleObject"/>
  <Override PartName="/ppt/embeddings/oleObject10.bin" ContentType="application/vnd.openxmlformats-officedocument.oleObject"/>
  <Override PartName="/ppt/embeddings/oleObject11.bin" ContentType="application/vnd.openxmlformats-officedocument.oleObject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60" r:id="rId1"/>
  </p:sldMasterIdLst>
  <p:notesMasterIdLst>
    <p:notesMasterId r:id="rId39"/>
  </p:notesMasterIdLst>
  <p:handoutMasterIdLst>
    <p:handoutMasterId r:id="rId40"/>
  </p:handoutMasterIdLst>
  <p:sldIdLst>
    <p:sldId id="256" r:id="rId2"/>
    <p:sldId id="258" r:id="rId3"/>
    <p:sldId id="297" r:id="rId4"/>
    <p:sldId id="298" r:id="rId5"/>
    <p:sldId id="299" r:id="rId6"/>
    <p:sldId id="260" r:id="rId7"/>
    <p:sldId id="261" r:id="rId8"/>
    <p:sldId id="300" r:id="rId9"/>
    <p:sldId id="262" r:id="rId10"/>
    <p:sldId id="263" r:id="rId11"/>
    <p:sldId id="301" r:id="rId12"/>
    <p:sldId id="302" r:id="rId13"/>
    <p:sldId id="268" r:id="rId14"/>
    <p:sldId id="269" r:id="rId15"/>
    <p:sldId id="303" r:id="rId16"/>
    <p:sldId id="281" r:id="rId17"/>
    <p:sldId id="282" r:id="rId18"/>
    <p:sldId id="283" r:id="rId19"/>
    <p:sldId id="284" r:id="rId20"/>
    <p:sldId id="290" r:id="rId21"/>
    <p:sldId id="285" r:id="rId22"/>
    <p:sldId id="286" r:id="rId23"/>
    <p:sldId id="291" r:id="rId24"/>
    <p:sldId id="292" r:id="rId25"/>
    <p:sldId id="293" r:id="rId26"/>
    <p:sldId id="294" r:id="rId27"/>
    <p:sldId id="295" r:id="rId28"/>
    <p:sldId id="296" r:id="rId29"/>
    <p:sldId id="279" r:id="rId30"/>
    <p:sldId id="266" r:id="rId31"/>
    <p:sldId id="271" r:id="rId32"/>
    <p:sldId id="272" r:id="rId33"/>
    <p:sldId id="273" r:id="rId34"/>
    <p:sldId id="274" r:id="rId35"/>
    <p:sldId id="275" r:id="rId36"/>
    <p:sldId id="276" r:id="rId37"/>
    <p:sldId id="304" r:id="rId3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23" d="100"/>
          <a:sy n="123" d="100"/>
        </p:scale>
        <p:origin x="-1288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notesMaster" Target="notesMasters/notesMaster1.xml"/><Relationship Id="rId40" Type="http://schemas.openxmlformats.org/officeDocument/2006/relationships/handoutMaster" Target="handoutMasters/handoutMaster1.xml"/><Relationship Id="rId41" Type="http://schemas.openxmlformats.org/officeDocument/2006/relationships/printerSettings" Target="printerSettings/printerSettings1.bin"/><Relationship Id="rId42" Type="http://schemas.openxmlformats.org/officeDocument/2006/relationships/presProps" Target="presProps.xml"/><Relationship Id="rId43" Type="http://schemas.openxmlformats.org/officeDocument/2006/relationships/viewProps" Target="viewProps.xml"/><Relationship Id="rId44" Type="http://schemas.openxmlformats.org/officeDocument/2006/relationships/theme" Target="theme/theme1.xml"/><Relationship Id="rId45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4" Type="http://schemas.openxmlformats.org/officeDocument/2006/relationships/image" Target="../media/image8.emf"/><Relationship Id="rId5" Type="http://schemas.openxmlformats.org/officeDocument/2006/relationships/image" Target="../media/image9.emf"/><Relationship Id="rId1" Type="http://schemas.openxmlformats.org/officeDocument/2006/relationships/image" Target="../media/image5.emf"/><Relationship Id="rId2" Type="http://schemas.openxmlformats.org/officeDocument/2006/relationships/image" Target="../media/image6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emf"/><Relationship Id="rId2" Type="http://schemas.openxmlformats.org/officeDocument/2006/relationships/image" Target="../media/image11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emf"/><Relationship Id="rId2" Type="http://schemas.openxmlformats.org/officeDocument/2006/relationships/image" Target="../media/image13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5059E54-AE6E-F549-B9AE-618A7B46237A}" type="datetimeFigureOut">
              <a:rPr lang="en-US" smtClean="0"/>
              <a:t>29/10/14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EA55C02-97D2-4641-A637-652E7F0AFF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86861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1BE47CD-8708-F948-A779-36F32D6EDB11}" type="datetimeFigureOut">
              <a:rPr lang="en-US" smtClean="0"/>
              <a:t>29/10/14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4283283-9BD9-774E-AC54-847D0E689E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8271585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5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6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7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8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9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1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2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3.xml"/></Relationships>
</file>

<file path=ppt/notesSlides/_rels/notesSlide1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4.xml"/></Relationships>
</file>

<file path=ppt/notesSlides/_rels/notesSlide1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5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2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6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1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2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3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4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5AFC66C-182F-3249-8FFF-537C67ABCBFC}" type="slidenum">
              <a:rPr lang="en-US"/>
              <a:pPr/>
              <a:t>16</a:t>
            </a:fld>
            <a:endParaRPr lang="en-US"/>
          </a:p>
        </p:txBody>
      </p:sp>
      <p:sp>
        <p:nvSpPr>
          <p:cNvPr id="3491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3491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5AFC66C-182F-3249-8FFF-537C67ABCBFC}" type="slidenum">
              <a:rPr lang="en-US"/>
              <a:pPr/>
              <a:t>25</a:t>
            </a:fld>
            <a:endParaRPr lang="en-US"/>
          </a:p>
        </p:txBody>
      </p:sp>
      <p:sp>
        <p:nvSpPr>
          <p:cNvPr id="3491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3491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5AFC66C-182F-3249-8FFF-537C67ABCBFC}" type="slidenum">
              <a:rPr lang="en-US"/>
              <a:pPr/>
              <a:t>26</a:t>
            </a:fld>
            <a:endParaRPr lang="en-US"/>
          </a:p>
        </p:txBody>
      </p:sp>
      <p:sp>
        <p:nvSpPr>
          <p:cNvPr id="3491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3491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5AFC66C-182F-3249-8FFF-537C67ABCBFC}" type="slidenum">
              <a:rPr lang="en-US"/>
              <a:pPr/>
              <a:t>27</a:t>
            </a:fld>
            <a:endParaRPr lang="en-US"/>
          </a:p>
        </p:txBody>
      </p:sp>
      <p:sp>
        <p:nvSpPr>
          <p:cNvPr id="3491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3491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5AFC66C-182F-3249-8FFF-537C67ABCBFC}" type="slidenum">
              <a:rPr lang="en-US"/>
              <a:pPr/>
              <a:t>28</a:t>
            </a:fld>
            <a:endParaRPr lang="en-US"/>
          </a:p>
        </p:txBody>
      </p:sp>
      <p:sp>
        <p:nvSpPr>
          <p:cNvPr id="3491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3491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59E65C4-28B4-504F-BA26-82A3FA7C72FA}" type="slidenum">
              <a:rPr lang="en-US"/>
              <a:pPr/>
              <a:t>29</a:t>
            </a:fld>
            <a:endParaRPr lang="en-US"/>
          </a:p>
        </p:txBody>
      </p:sp>
      <p:sp>
        <p:nvSpPr>
          <p:cNvPr id="3635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3635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5AFC66C-182F-3249-8FFF-537C67ABCBFC}" type="slidenum">
              <a:rPr lang="en-US"/>
              <a:pPr/>
              <a:t>31</a:t>
            </a:fld>
            <a:endParaRPr lang="en-US"/>
          </a:p>
        </p:txBody>
      </p:sp>
      <p:sp>
        <p:nvSpPr>
          <p:cNvPr id="3491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3491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C0870D8-7234-7D42-9CBD-3658FF71C124}" type="slidenum">
              <a:rPr lang="en-US"/>
              <a:pPr/>
              <a:t>32</a:t>
            </a:fld>
            <a:endParaRPr lang="en-US"/>
          </a:p>
        </p:txBody>
      </p:sp>
      <p:sp>
        <p:nvSpPr>
          <p:cNvPr id="3512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3512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75A9CBC-5F2A-2442-A98A-B7A6062256C4}" type="slidenum">
              <a:rPr lang="en-US"/>
              <a:pPr/>
              <a:t>33</a:t>
            </a:fld>
            <a:endParaRPr lang="en-US"/>
          </a:p>
        </p:txBody>
      </p:sp>
      <p:sp>
        <p:nvSpPr>
          <p:cNvPr id="3532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3532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1663AE8-F044-6445-AFA2-18A745EA5BE7}" type="slidenum">
              <a:rPr lang="en-US"/>
              <a:pPr/>
              <a:t>34</a:t>
            </a:fld>
            <a:endParaRPr lang="en-US"/>
          </a:p>
        </p:txBody>
      </p:sp>
      <p:sp>
        <p:nvSpPr>
          <p:cNvPr id="3553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3553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00B2011-BB03-3F49-B022-6231B434C456}" type="slidenum">
              <a:rPr lang="en-US"/>
              <a:pPr/>
              <a:t>35</a:t>
            </a:fld>
            <a:endParaRPr lang="en-US"/>
          </a:p>
        </p:txBody>
      </p:sp>
      <p:sp>
        <p:nvSpPr>
          <p:cNvPr id="3573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3573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5AFC66C-182F-3249-8FFF-537C67ABCBFC}" type="slidenum">
              <a:rPr lang="en-US"/>
              <a:pPr/>
              <a:t>17</a:t>
            </a:fld>
            <a:endParaRPr lang="en-US"/>
          </a:p>
        </p:txBody>
      </p:sp>
      <p:sp>
        <p:nvSpPr>
          <p:cNvPr id="3491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3491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D978F6C-4793-B241-981F-EA9283AA5D7E}" type="slidenum">
              <a:rPr lang="en-US"/>
              <a:pPr/>
              <a:t>36</a:t>
            </a:fld>
            <a:endParaRPr lang="en-US"/>
          </a:p>
        </p:txBody>
      </p:sp>
      <p:sp>
        <p:nvSpPr>
          <p:cNvPr id="3594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3594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5AFC66C-182F-3249-8FFF-537C67ABCBFC}" type="slidenum">
              <a:rPr lang="en-US"/>
              <a:pPr/>
              <a:t>18</a:t>
            </a:fld>
            <a:endParaRPr lang="en-US"/>
          </a:p>
        </p:txBody>
      </p:sp>
      <p:sp>
        <p:nvSpPr>
          <p:cNvPr id="3491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3491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5AFC66C-182F-3249-8FFF-537C67ABCBFC}" type="slidenum">
              <a:rPr lang="en-US"/>
              <a:pPr/>
              <a:t>19</a:t>
            </a:fld>
            <a:endParaRPr lang="en-US"/>
          </a:p>
        </p:txBody>
      </p:sp>
      <p:sp>
        <p:nvSpPr>
          <p:cNvPr id="3491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3491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5AFC66C-182F-3249-8FFF-537C67ABCBFC}" type="slidenum">
              <a:rPr lang="en-US"/>
              <a:pPr/>
              <a:t>20</a:t>
            </a:fld>
            <a:endParaRPr lang="en-US"/>
          </a:p>
        </p:txBody>
      </p:sp>
      <p:sp>
        <p:nvSpPr>
          <p:cNvPr id="3491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3491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5AFC66C-182F-3249-8FFF-537C67ABCBFC}" type="slidenum">
              <a:rPr lang="en-US"/>
              <a:pPr/>
              <a:t>21</a:t>
            </a:fld>
            <a:endParaRPr lang="en-US"/>
          </a:p>
        </p:txBody>
      </p:sp>
      <p:sp>
        <p:nvSpPr>
          <p:cNvPr id="3491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3491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5AFC66C-182F-3249-8FFF-537C67ABCBFC}" type="slidenum">
              <a:rPr lang="en-US"/>
              <a:pPr/>
              <a:t>22</a:t>
            </a:fld>
            <a:endParaRPr lang="en-US"/>
          </a:p>
        </p:txBody>
      </p:sp>
      <p:sp>
        <p:nvSpPr>
          <p:cNvPr id="3491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3491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5AFC66C-182F-3249-8FFF-537C67ABCBFC}" type="slidenum">
              <a:rPr lang="en-US"/>
              <a:pPr/>
              <a:t>23</a:t>
            </a:fld>
            <a:endParaRPr lang="en-US"/>
          </a:p>
        </p:txBody>
      </p:sp>
      <p:sp>
        <p:nvSpPr>
          <p:cNvPr id="3491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3491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5AFC66C-182F-3249-8FFF-537C67ABCBFC}" type="slidenum">
              <a:rPr lang="en-US"/>
              <a:pPr/>
              <a:t>24</a:t>
            </a:fld>
            <a:endParaRPr lang="en-US"/>
          </a:p>
        </p:txBody>
      </p:sp>
      <p:sp>
        <p:nvSpPr>
          <p:cNvPr id="3491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3491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155E7-49D5-D046-9E95-5A98DCFF66AD}" type="datetime1">
              <a:rPr lang="en-IN" smtClean="0"/>
              <a:t>29/10/14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62742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33D5B-8024-954C-9EA8-0A7D038CF304}" type="datetime1">
              <a:rPr lang="en-IN" smtClean="0"/>
              <a:t>29/10/14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79888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C6F1D5-B673-8D48-876A-20B8696F1D6B}" type="datetime1">
              <a:rPr lang="en-IN" smtClean="0"/>
              <a:t>29/10/14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46480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1E96CB-72EA-C14A-99A4-0AE763786797}" type="datetime1">
              <a:rPr lang="en-IN" smtClean="0"/>
              <a:t>29/10/14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568610" y="958032"/>
            <a:ext cx="8076829" cy="0"/>
          </a:xfrm>
          <a:prstGeom prst="line">
            <a:avLst/>
          </a:prstGeom>
          <a:ln w="12700">
            <a:solidFill>
              <a:schemeClr val="accent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540346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AED054-2180-0A45-94DC-E612A04EB82D}" type="datetime1">
              <a:rPr lang="en-IN" smtClean="0"/>
              <a:t>29/10/14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68007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148588-9415-9A4B-9D5E-C9A176907F28}" type="datetime1">
              <a:rPr lang="en-IN" smtClean="0"/>
              <a:t>29/10/14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602033" y="958032"/>
            <a:ext cx="8076829" cy="0"/>
          </a:xfrm>
          <a:prstGeom prst="line">
            <a:avLst/>
          </a:prstGeom>
          <a:ln w="12700">
            <a:solidFill>
              <a:schemeClr val="accent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946718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F6850E-73E0-E946-A230-0CD1BDA80A3B}" type="datetime1">
              <a:rPr lang="en-IN" smtClean="0"/>
              <a:t>29/10/14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602033" y="958032"/>
            <a:ext cx="8076829" cy="0"/>
          </a:xfrm>
          <a:prstGeom prst="line">
            <a:avLst/>
          </a:prstGeom>
          <a:ln w="12700">
            <a:solidFill>
              <a:schemeClr val="accent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401330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EFC485-E25D-3B43-B39B-C89965CA511E}" type="datetime1">
              <a:rPr lang="en-IN" smtClean="0"/>
              <a:t>29/10/14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‹#›</a:t>
            </a:fld>
            <a:endParaRPr lang="en-US"/>
          </a:p>
        </p:txBody>
      </p:sp>
      <p:cxnSp>
        <p:nvCxnSpPr>
          <p:cNvPr id="6" name="Straight Connector 5"/>
          <p:cNvCxnSpPr/>
          <p:nvPr userDrawn="1"/>
        </p:nvCxnSpPr>
        <p:spPr>
          <a:xfrm>
            <a:off x="602033" y="958032"/>
            <a:ext cx="8076829" cy="0"/>
          </a:xfrm>
          <a:prstGeom prst="line">
            <a:avLst/>
          </a:prstGeom>
          <a:ln w="12700">
            <a:solidFill>
              <a:schemeClr val="accent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389002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7EA1D-7703-234E-ADEE-4827FB423E92}" type="datetime1">
              <a:rPr lang="en-IN" smtClean="0"/>
              <a:t>29/10/14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03477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FB17A2-7B26-604C-95A5-58E88579DA5E}" type="datetime1">
              <a:rPr lang="en-IN" smtClean="0"/>
              <a:t>29/10/14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08583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580A24-4995-7C46-9EE4-9D497BA71EBA}" type="datetime1">
              <a:rPr lang="en-IN" smtClean="0"/>
              <a:t>29/10/14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54106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4997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02850"/>
            <a:ext cx="8229600" cy="50233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731159-C5F6-B841-9353-B0C0E75B39D3}" type="datetime1">
              <a:rPr lang="en-IN" smtClean="0"/>
              <a:t>29/10/14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FDA401-2374-BE46-BA37-D56B8F3DFE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18970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4000" kern="1200">
          <a:solidFill>
            <a:schemeClr val="tx2">
              <a:lumMod val="75000"/>
            </a:schemeClr>
          </a:solidFill>
          <a:latin typeface="+mj-lt"/>
          <a:ea typeface="+mj-ea"/>
          <a:cs typeface="Athelas Regular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2800" kern="1200">
          <a:solidFill>
            <a:schemeClr val="tx1"/>
          </a:solidFill>
          <a:latin typeface="Times New Roman"/>
          <a:ea typeface="+mn-ea"/>
          <a:cs typeface="Times New Roman"/>
        </a:defRPr>
      </a:lvl1pPr>
      <a:lvl2pPr marL="742950" indent="-285750" algn="l" defTabSz="457200" rtl="0" eaLnBrk="1" latinLnBrk="0" hangingPunct="1">
        <a:spcBef>
          <a:spcPct val="20000"/>
        </a:spcBef>
        <a:buClr>
          <a:schemeClr val="accent1"/>
        </a:buClr>
        <a:buFont typeface="Arial"/>
        <a:buChar char="–"/>
        <a:defRPr sz="2400" kern="1200">
          <a:solidFill>
            <a:schemeClr val="tx1"/>
          </a:solidFill>
          <a:latin typeface="Times New Roman"/>
          <a:ea typeface="+mn-ea"/>
          <a:cs typeface="Times New Roman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200" kern="1200">
          <a:solidFill>
            <a:schemeClr val="tx1"/>
          </a:solidFill>
          <a:latin typeface="Times New Roman"/>
          <a:ea typeface="+mn-ea"/>
          <a:cs typeface="Times New Roman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Times New Roman"/>
          <a:ea typeface="+mn-ea"/>
          <a:cs typeface="Times New Roman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Times New Roman"/>
          <a:ea typeface="+mn-ea"/>
          <a:cs typeface="Times New Roman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4.jp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4" Type="http://schemas.openxmlformats.org/officeDocument/2006/relationships/image" Target="../media/image4.jp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g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0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nlp.stanford.edu/IR-book/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4" Type="http://schemas.openxmlformats.org/officeDocument/2006/relationships/image" Target="../media/image4.jp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1" Type="http://schemas.openxmlformats.org/officeDocument/2006/relationships/image" Target="../media/image8.emf"/><Relationship Id="rId12" Type="http://schemas.openxmlformats.org/officeDocument/2006/relationships/oleObject" Target="../embeddings/oleObject6.bin"/><Relationship Id="rId13" Type="http://schemas.openxmlformats.org/officeDocument/2006/relationships/oleObject" Target="../embeddings/oleObject7.bin"/><Relationship Id="rId14" Type="http://schemas.openxmlformats.org/officeDocument/2006/relationships/image" Target="../media/image9.emf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2.xml"/><Relationship Id="rId3" Type="http://schemas.openxmlformats.org/officeDocument/2006/relationships/oleObject" Target="../embeddings/oleObject1.bin"/><Relationship Id="rId4" Type="http://schemas.openxmlformats.org/officeDocument/2006/relationships/image" Target="../media/image5.emf"/><Relationship Id="rId5" Type="http://schemas.openxmlformats.org/officeDocument/2006/relationships/oleObject" Target="../embeddings/oleObject2.bin"/><Relationship Id="rId6" Type="http://schemas.openxmlformats.org/officeDocument/2006/relationships/image" Target="../media/image6.emf"/><Relationship Id="rId7" Type="http://schemas.openxmlformats.org/officeDocument/2006/relationships/oleObject" Target="../embeddings/oleObject3.bin"/><Relationship Id="rId8" Type="http://schemas.openxmlformats.org/officeDocument/2006/relationships/image" Target="../media/image7.emf"/><Relationship Id="rId9" Type="http://schemas.openxmlformats.org/officeDocument/2006/relationships/oleObject" Target="../embeddings/oleObject4.bin"/><Relationship Id="rId10" Type="http://schemas.openxmlformats.org/officeDocument/2006/relationships/oleObject" Target="../embeddings/oleObject5.bin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4" Type="http://schemas.openxmlformats.org/officeDocument/2006/relationships/image" Target="../media/image10.emf"/><Relationship Id="rId5" Type="http://schemas.openxmlformats.org/officeDocument/2006/relationships/oleObject" Target="../embeddings/oleObject9.bin"/><Relationship Id="rId6" Type="http://schemas.openxmlformats.org/officeDocument/2006/relationships/image" Target="../media/image11.emf"/><Relationship Id="rId1" Type="http://schemas.openxmlformats.org/officeDocument/2006/relationships/vmlDrawing" Target="../drawings/vmlDrawing2.vml"/><Relationship Id="rId2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/><Relationship Id="rId4" Type="http://schemas.openxmlformats.org/officeDocument/2006/relationships/image" Target="../media/image12.emf"/><Relationship Id="rId5" Type="http://schemas.openxmlformats.org/officeDocument/2006/relationships/oleObject" Target="../embeddings/oleObject11.bin"/><Relationship Id="rId6" Type="http://schemas.openxmlformats.org/officeDocument/2006/relationships/image" Target="../media/image13.emf"/><Relationship Id="rId1" Type="http://schemas.openxmlformats.org/officeDocument/2006/relationships/vmlDrawing" Target="../drawings/vmlDrawing3.vml"/><Relationship Id="rId2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37369"/>
            <a:ext cx="7772400" cy="2063082"/>
          </a:xfrm>
        </p:spPr>
        <p:txBody>
          <a:bodyPr>
            <a:normAutofit/>
          </a:bodyPr>
          <a:lstStyle/>
          <a:p>
            <a:r>
              <a:rPr lang="en-US" sz="4400" dirty="0" smtClean="0"/>
              <a:t>Search</a:t>
            </a:r>
            <a:br>
              <a:rPr lang="en-US" sz="4400" dirty="0" smtClean="0"/>
            </a:br>
            <a:r>
              <a:rPr lang="en-US" sz="3600" dirty="0" smtClean="0"/>
              <a:t>A Basic Overview</a:t>
            </a:r>
            <a:endParaRPr lang="en-US" sz="2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sz="2400" dirty="0" smtClean="0"/>
              <a:t>Debapriyo Majumdar</a:t>
            </a:r>
          </a:p>
          <a:p>
            <a:r>
              <a:rPr lang="en-US" sz="2400" dirty="0" smtClean="0"/>
              <a:t>Data Mining – Fall 2014</a:t>
            </a:r>
          </a:p>
          <a:p>
            <a:r>
              <a:rPr lang="en-US" sz="2400" dirty="0" smtClean="0"/>
              <a:t>Indian Statistical Institute Kolkata</a:t>
            </a:r>
          </a:p>
          <a:p>
            <a:endParaRPr lang="en-US" sz="2400" dirty="0" smtClean="0"/>
          </a:p>
          <a:p>
            <a:r>
              <a:rPr lang="en-US" sz="2000" dirty="0" smtClean="0"/>
              <a:t>October 20, 2014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22710089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Inverted index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02851"/>
            <a:ext cx="5003800" cy="2870026"/>
          </a:xfrm>
        </p:spPr>
        <p:txBody>
          <a:bodyPr>
            <a:normAutofit/>
          </a:bodyPr>
          <a:lstStyle/>
          <a:p>
            <a:r>
              <a:rPr lang="en-US" sz="2400" dirty="0" smtClean="0"/>
              <a:t>Standard representation: </a:t>
            </a:r>
          </a:p>
          <a:p>
            <a:pPr marL="400050" lvl="1" indent="0">
              <a:buNone/>
            </a:pPr>
            <a:r>
              <a:rPr lang="en-US" dirty="0" smtClean="0">
                <a:solidFill>
                  <a:srgbClr val="1F497D"/>
                </a:solidFill>
              </a:rPr>
              <a:t>document </a:t>
            </a:r>
            <a:r>
              <a:rPr lang="en-US" dirty="0" smtClean="0">
                <a:solidFill>
                  <a:srgbClr val="1F497D"/>
                </a:solidFill>
                <a:sym typeface="Wingdings"/>
              </a:rPr>
              <a:t> terms</a:t>
            </a:r>
          </a:p>
          <a:p>
            <a:r>
              <a:rPr lang="en-US" sz="2400" dirty="0" smtClean="0">
                <a:sym typeface="Wingdings"/>
              </a:rPr>
              <a:t>Inverted index: </a:t>
            </a:r>
            <a:r>
              <a:rPr lang="en-US" sz="2400" dirty="0" smtClean="0">
                <a:solidFill>
                  <a:srgbClr val="1F497D"/>
                </a:solidFill>
                <a:sym typeface="Wingdings"/>
              </a:rPr>
              <a:t>term  documents</a:t>
            </a:r>
          </a:p>
          <a:p>
            <a:r>
              <a:rPr lang="en-US" sz="2400" dirty="0" smtClean="0">
                <a:sym typeface="Wingdings"/>
              </a:rPr>
              <a:t>For each term </a:t>
            </a:r>
            <a:r>
              <a:rPr lang="en-US" sz="2400" i="1" dirty="0" smtClean="0">
                <a:sym typeface="Wingdings"/>
              </a:rPr>
              <a:t>t</a:t>
            </a:r>
            <a:r>
              <a:rPr lang="en-US" sz="2400" dirty="0" smtClean="0">
                <a:sym typeface="Wingdings"/>
              </a:rPr>
              <a:t>, store the list of the documents in which </a:t>
            </a:r>
            <a:r>
              <a:rPr lang="en-US" sz="2400" i="1" dirty="0" smtClean="0">
                <a:sym typeface="Wingdings"/>
              </a:rPr>
              <a:t>t </a:t>
            </a:r>
            <a:r>
              <a:rPr lang="en-US" sz="2400" dirty="0" smtClean="0">
                <a:sym typeface="Wingdings"/>
              </a:rPr>
              <a:t>occurs</a:t>
            </a:r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10</a:t>
            </a:fld>
            <a:endParaRPr lang="en-US"/>
          </a:p>
        </p:txBody>
      </p:sp>
      <p:grpSp>
        <p:nvGrpSpPr>
          <p:cNvPr id="19" name="Group 18"/>
          <p:cNvGrpSpPr/>
          <p:nvPr/>
        </p:nvGrpSpPr>
        <p:grpSpPr>
          <a:xfrm>
            <a:off x="5619751" y="913441"/>
            <a:ext cx="3360208" cy="3059435"/>
            <a:chOff x="5619751" y="913441"/>
            <a:chExt cx="3360208" cy="3059435"/>
          </a:xfrm>
        </p:grpSpPr>
        <p:sp>
          <p:nvSpPr>
            <p:cNvPr id="5" name="Folded Corner 4"/>
            <p:cNvSpPr/>
            <p:nvPr/>
          </p:nvSpPr>
          <p:spPr>
            <a:xfrm>
              <a:off x="6709835" y="1219266"/>
              <a:ext cx="1241424" cy="1112398"/>
            </a:xfrm>
            <a:prstGeom prst="foldedCorner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400" dirty="0" smtClean="0"/>
                <a:t>This is in Indian Statistical Institute, Kolkata, India</a:t>
              </a:r>
              <a:endParaRPr lang="en-US" sz="1400" dirty="0"/>
            </a:p>
          </p:txBody>
        </p:sp>
        <p:sp>
          <p:nvSpPr>
            <p:cNvPr id="6" name="Folded Corner 5"/>
            <p:cNvSpPr/>
            <p:nvPr/>
          </p:nvSpPr>
          <p:spPr>
            <a:xfrm>
              <a:off x="5619751" y="1439333"/>
              <a:ext cx="1003828" cy="1208093"/>
            </a:xfrm>
            <a:prstGeom prst="foldedCorner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400" dirty="0"/>
                <a:t>Statistically flying is the safest mode of journey</a:t>
              </a:r>
            </a:p>
          </p:txBody>
        </p:sp>
        <p:sp>
          <p:nvSpPr>
            <p:cNvPr id="7" name="Folded Corner 6"/>
            <p:cNvSpPr/>
            <p:nvPr/>
          </p:nvSpPr>
          <p:spPr>
            <a:xfrm>
              <a:off x="8018985" y="1219266"/>
              <a:ext cx="921807" cy="1020120"/>
            </a:xfrm>
            <a:prstGeom prst="foldedCorner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400" dirty="0"/>
                <a:t>Diwali is a huge festival in India</a:t>
              </a:r>
            </a:p>
          </p:txBody>
        </p:sp>
        <p:sp>
          <p:nvSpPr>
            <p:cNvPr id="8" name="Folded Corner 7"/>
            <p:cNvSpPr/>
            <p:nvPr/>
          </p:nvSpPr>
          <p:spPr>
            <a:xfrm>
              <a:off x="7951259" y="2331664"/>
              <a:ext cx="1028700" cy="740833"/>
            </a:xfrm>
            <a:prstGeom prst="foldedCorner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400" dirty="0" smtClean="0"/>
                <a:t>India’s population is huge</a:t>
              </a:r>
              <a:endParaRPr lang="en-US" sz="1400" dirty="0"/>
            </a:p>
          </p:txBody>
        </p:sp>
        <p:sp>
          <p:nvSpPr>
            <p:cNvPr id="9" name="Folded Corner 8"/>
            <p:cNvSpPr/>
            <p:nvPr/>
          </p:nvSpPr>
          <p:spPr>
            <a:xfrm>
              <a:off x="6965954" y="2373106"/>
              <a:ext cx="921807" cy="760300"/>
            </a:xfrm>
            <a:prstGeom prst="foldedCorner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400" dirty="0" smtClean="0"/>
                <a:t>Thank god it is a holiday </a:t>
              </a:r>
              <a:endParaRPr lang="en-US" sz="1400" dirty="0"/>
            </a:p>
          </p:txBody>
        </p:sp>
        <p:sp>
          <p:nvSpPr>
            <p:cNvPr id="10" name="Folded Corner 9"/>
            <p:cNvSpPr/>
            <p:nvPr/>
          </p:nvSpPr>
          <p:spPr>
            <a:xfrm>
              <a:off x="5975883" y="2723247"/>
              <a:ext cx="921807" cy="590824"/>
            </a:xfrm>
            <a:prstGeom prst="foldedCorner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400" dirty="0" smtClean="0"/>
                <a:t>This is autumn</a:t>
              </a:r>
              <a:endParaRPr lang="en-US" sz="1400" dirty="0"/>
            </a:p>
          </p:txBody>
        </p:sp>
        <p:sp>
          <p:nvSpPr>
            <p:cNvPr id="11" name="Folded Corner 10"/>
            <p:cNvSpPr/>
            <p:nvPr/>
          </p:nvSpPr>
          <p:spPr>
            <a:xfrm>
              <a:off x="7071784" y="3217333"/>
              <a:ext cx="921807" cy="755543"/>
            </a:xfrm>
            <a:prstGeom prst="foldedCorner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400" dirty="0" smtClean="0"/>
                <a:t>There is no end of learning</a:t>
              </a:r>
              <a:endParaRPr lang="en-US" sz="1400" dirty="0"/>
            </a:p>
          </p:txBody>
        </p:sp>
        <p:sp>
          <p:nvSpPr>
            <p:cNvPr id="12" name="Oval 11"/>
            <p:cNvSpPr/>
            <p:nvPr/>
          </p:nvSpPr>
          <p:spPr>
            <a:xfrm>
              <a:off x="5852583" y="1113433"/>
              <a:ext cx="412750" cy="399984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1</a:t>
              </a:r>
              <a:endParaRPr lang="en-US" dirty="0"/>
            </a:p>
          </p:txBody>
        </p:sp>
        <p:sp>
          <p:nvSpPr>
            <p:cNvPr id="13" name="Oval 12"/>
            <p:cNvSpPr/>
            <p:nvPr/>
          </p:nvSpPr>
          <p:spPr>
            <a:xfrm>
              <a:off x="6600834" y="978032"/>
              <a:ext cx="412750" cy="399984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2</a:t>
              </a:r>
            </a:p>
          </p:txBody>
        </p:sp>
        <p:sp>
          <p:nvSpPr>
            <p:cNvPr id="14" name="Oval 13"/>
            <p:cNvSpPr/>
            <p:nvPr/>
          </p:nvSpPr>
          <p:spPr>
            <a:xfrm>
              <a:off x="7933272" y="913441"/>
              <a:ext cx="412750" cy="399984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3</a:t>
              </a:r>
              <a:endParaRPr lang="en-US" dirty="0"/>
            </a:p>
          </p:txBody>
        </p:sp>
        <p:sp>
          <p:nvSpPr>
            <p:cNvPr id="15" name="Oval 14"/>
            <p:cNvSpPr/>
            <p:nvPr/>
          </p:nvSpPr>
          <p:spPr>
            <a:xfrm>
              <a:off x="5769508" y="2632362"/>
              <a:ext cx="412750" cy="399984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4</a:t>
              </a:r>
              <a:endParaRPr lang="en-US" dirty="0"/>
            </a:p>
          </p:txBody>
        </p:sp>
        <p:sp>
          <p:nvSpPr>
            <p:cNvPr id="16" name="Oval 15"/>
            <p:cNvSpPr/>
            <p:nvPr/>
          </p:nvSpPr>
          <p:spPr>
            <a:xfrm>
              <a:off x="6759579" y="2323263"/>
              <a:ext cx="412750" cy="399984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5</a:t>
              </a:r>
            </a:p>
          </p:txBody>
        </p:sp>
        <p:sp>
          <p:nvSpPr>
            <p:cNvPr id="17" name="Oval 16"/>
            <p:cNvSpPr/>
            <p:nvPr/>
          </p:nvSpPr>
          <p:spPr>
            <a:xfrm>
              <a:off x="6824667" y="3133406"/>
              <a:ext cx="412750" cy="399984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6</a:t>
              </a:r>
            </a:p>
          </p:txBody>
        </p:sp>
        <p:sp>
          <p:nvSpPr>
            <p:cNvPr id="18" name="Oval 17"/>
            <p:cNvSpPr/>
            <p:nvPr/>
          </p:nvSpPr>
          <p:spPr>
            <a:xfrm>
              <a:off x="8346022" y="3002084"/>
              <a:ext cx="412750" cy="399984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7</a:t>
              </a:r>
            </a:p>
          </p:txBody>
        </p:sp>
      </p:grpSp>
      <p:graphicFrame>
        <p:nvGraphicFramePr>
          <p:cNvPr id="20" name="Table 1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61464208"/>
              </p:ext>
            </p:extLst>
          </p:nvPr>
        </p:nvGraphicFramePr>
        <p:xfrm>
          <a:off x="920751" y="4016688"/>
          <a:ext cx="4092969" cy="23774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385784"/>
                <a:gridCol w="902395"/>
                <a:gridCol w="902395"/>
                <a:gridCol w="902395"/>
              </a:tblGrid>
              <a:tr h="323048">
                <a:tc>
                  <a:txBody>
                    <a:bodyPr/>
                    <a:lstStyle/>
                    <a:p>
                      <a:pPr algn="r"/>
                      <a:r>
                        <a:rPr lang="en-US" sz="2000" dirty="0" err="1" smtClean="0">
                          <a:solidFill>
                            <a:schemeClr val="tx2"/>
                          </a:solidFill>
                          <a:latin typeface="Times New Roman"/>
                          <a:cs typeface="Times New Roman"/>
                        </a:rPr>
                        <a:t>diwali</a:t>
                      </a:r>
                      <a:r>
                        <a:rPr lang="en-US" sz="2000" dirty="0" smtClean="0">
                          <a:solidFill>
                            <a:schemeClr val="tx2"/>
                          </a:solidFill>
                          <a:latin typeface="Times New Roman"/>
                          <a:cs typeface="Times New Roman"/>
                        </a:rPr>
                        <a:t>:</a:t>
                      </a:r>
                      <a:endParaRPr lang="en-US" sz="2000" dirty="0">
                        <a:solidFill>
                          <a:schemeClr val="tx2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Times New Roman"/>
                          <a:cs typeface="Times New Roman"/>
                        </a:rPr>
                        <a:t>d</a:t>
                      </a:r>
                      <a:r>
                        <a:rPr lang="en-US" baseline="-25000" dirty="0" smtClean="0">
                          <a:latin typeface="Times New Roman"/>
                          <a:cs typeface="Times New Roman"/>
                        </a:rPr>
                        <a:t>3</a:t>
                      </a:r>
                      <a:endParaRPr lang="en-US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048">
                <a:tc>
                  <a:txBody>
                    <a:bodyPr/>
                    <a:lstStyle/>
                    <a:p>
                      <a:pPr algn="r"/>
                      <a:r>
                        <a:rPr lang="en-US" sz="2000" dirty="0" err="1" smtClean="0">
                          <a:solidFill>
                            <a:schemeClr val="tx2"/>
                          </a:solidFill>
                          <a:latin typeface="Times New Roman"/>
                          <a:cs typeface="Times New Roman"/>
                        </a:rPr>
                        <a:t>india</a:t>
                      </a:r>
                      <a:r>
                        <a:rPr lang="en-US" sz="2000" dirty="0" smtClean="0">
                          <a:solidFill>
                            <a:schemeClr val="tx2"/>
                          </a:solidFill>
                          <a:latin typeface="Times New Roman"/>
                          <a:cs typeface="Times New Roman"/>
                        </a:rPr>
                        <a:t>:</a:t>
                      </a:r>
                      <a:endParaRPr lang="en-US" sz="2000" dirty="0">
                        <a:solidFill>
                          <a:schemeClr val="tx2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Times New Roman"/>
                          <a:cs typeface="Times New Roman"/>
                        </a:rPr>
                        <a:t>d</a:t>
                      </a:r>
                      <a:r>
                        <a:rPr lang="en-US" sz="2000" baseline="-25000" dirty="0" smtClean="0">
                          <a:latin typeface="Times New Roman"/>
                          <a:cs typeface="Times New Roman"/>
                        </a:rPr>
                        <a:t>2</a:t>
                      </a:r>
                      <a:endParaRPr lang="en-US" sz="200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Times New Roman"/>
                          <a:cs typeface="Times New Roman"/>
                        </a:rPr>
                        <a:t>d</a:t>
                      </a:r>
                      <a:r>
                        <a:rPr lang="en-US" sz="2000" baseline="-25000" dirty="0" smtClean="0">
                          <a:latin typeface="Times New Roman"/>
                          <a:cs typeface="Times New Roman"/>
                        </a:rPr>
                        <a:t>3</a:t>
                      </a:r>
                      <a:endParaRPr lang="en-US" sz="200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Times New Roman"/>
                          <a:cs typeface="Times New Roman"/>
                        </a:rPr>
                        <a:t>d</a:t>
                      </a:r>
                      <a:r>
                        <a:rPr lang="en-US" sz="2000" baseline="-25000" dirty="0" smtClean="0">
                          <a:latin typeface="Times New Roman"/>
                          <a:cs typeface="Times New Roman"/>
                        </a:rPr>
                        <a:t>7</a:t>
                      </a:r>
                      <a:endParaRPr lang="en-US" sz="200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048">
                <a:tc>
                  <a:txBody>
                    <a:bodyPr/>
                    <a:lstStyle/>
                    <a:p>
                      <a:pPr algn="r"/>
                      <a:r>
                        <a:rPr lang="en-US" sz="2000" dirty="0" smtClean="0">
                          <a:solidFill>
                            <a:schemeClr val="tx2"/>
                          </a:solidFill>
                          <a:latin typeface="Times New Roman"/>
                          <a:cs typeface="Times New Roman"/>
                        </a:rPr>
                        <a:t>flying:</a:t>
                      </a:r>
                      <a:endParaRPr lang="en-US" sz="2000" dirty="0">
                        <a:solidFill>
                          <a:schemeClr val="tx2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d</a:t>
                      </a:r>
                      <a:r>
                        <a:rPr lang="en-US" baseline="-25000" dirty="0" smtClean="0"/>
                        <a:t>1</a:t>
                      </a:r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anchor="ctr"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323048">
                <a:tc>
                  <a:txBody>
                    <a:bodyPr/>
                    <a:lstStyle/>
                    <a:p>
                      <a:pPr algn="r"/>
                      <a:r>
                        <a:rPr lang="en-US" sz="2000" dirty="0" smtClean="0">
                          <a:solidFill>
                            <a:schemeClr val="tx2"/>
                          </a:solidFill>
                          <a:latin typeface="Times New Roman"/>
                          <a:cs typeface="Times New Roman"/>
                        </a:rPr>
                        <a:t>population:</a:t>
                      </a:r>
                      <a:endParaRPr lang="en-US" sz="2000" dirty="0">
                        <a:solidFill>
                          <a:schemeClr val="tx2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d</a:t>
                      </a:r>
                      <a:r>
                        <a:rPr lang="en-US" sz="2000" baseline="-25000" dirty="0" smtClean="0"/>
                        <a:t>7</a:t>
                      </a:r>
                      <a:endParaRPr lang="en-US" sz="2000" dirty="0"/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anchor="ctr"/>
                </a:tc>
              </a:tr>
              <a:tr h="323048">
                <a:tc>
                  <a:txBody>
                    <a:bodyPr/>
                    <a:lstStyle/>
                    <a:p>
                      <a:pPr algn="r"/>
                      <a:r>
                        <a:rPr lang="en-US" sz="2000" dirty="0" smtClean="0">
                          <a:solidFill>
                            <a:schemeClr val="tx2"/>
                          </a:solidFill>
                          <a:latin typeface="Times New Roman"/>
                          <a:cs typeface="Times New Roman"/>
                        </a:rPr>
                        <a:t>autumn:</a:t>
                      </a:r>
                      <a:endParaRPr lang="en-US" sz="2000" dirty="0">
                        <a:solidFill>
                          <a:schemeClr val="tx2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d</a:t>
                      </a:r>
                      <a:r>
                        <a:rPr lang="en-US" sz="2000" baseline="-25000" dirty="0" smtClean="0"/>
                        <a:t>4</a:t>
                      </a:r>
                      <a:endParaRPr lang="en-US" sz="200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23048">
                <a:tc>
                  <a:txBody>
                    <a:bodyPr/>
                    <a:lstStyle/>
                    <a:p>
                      <a:pPr algn="r"/>
                      <a:r>
                        <a:rPr lang="en-US" sz="2000" dirty="0" smtClean="0">
                          <a:solidFill>
                            <a:schemeClr val="tx2"/>
                          </a:solidFill>
                          <a:latin typeface="Times New Roman"/>
                          <a:cs typeface="Times New Roman"/>
                        </a:rPr>
                        <a:t>statistical:</a:t>
                      </a:r>
                      <a:endParaRPr lang="en-US" sz="2000" dirty="0">
                        <a:solidFill>
                          <a:schemeClr val="tx2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d</a:t>
                      </a:r>
                      <a:r>
                        <a:rPr lang="en-US" baseline="-25000" dirty="0" smtClean="0"/>
                        <a:t>1</a:t>
                      </a:r>
                      <a:endParaRPr lang="en-US" dirty="0" smtClean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d</a:t>
                      </a:r>
                      <a:r>
                        <a:rPr lang="en-US" baseline="-25000" dirty="0" smtClean="0"/>
                        <a:t>2</a:t>
                      </a:r>
                      <a:endParaRPr lang="en-US" dirty="0" smtClean="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</a:tbl>
          </a:graphicData>
        </a:graphic>
      </p:graphicFrame>
      <p:sp>
        <p:nvSpPr>
          <p:cNvPr id="21" name="Rectangle 20"/>
          <p:cNvSpPr/>
          <p:nvPr/>
        </p:nvSpPr>
        <p:spPr>
          <a:xfrm>
            <a:off x="6265333" y="5122333"/>
            <a:ext cx="1622428" cy="592667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>
                <a:latin typeface="Times New Roman"/>
                <a:cs typeface="Times New Roman"/>
              </a:rPr>
              <a:t>Scores?</a:t>
            </a:r>
            <a:endParaRPr lang="en-US" sz="2000" dirty="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3507058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Inverted index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02851"/>
            <a:ext cx="5003800" cy="2870026"/>
          </a:xfrm>
        </p:spPr>
        <p:txBody>
          <a:bodyPr>
            <a:normAutofit/>
          </a:bodyPr>
          <a:lstStyle/>
          <a:p>
            <a:r>
              <a:rPr lang="en-US" sz="2400" dirty="0" smtClean="0"/>
              <a:t>Standard representation: </a:t>
            </a:r>
          </a:p>
          <a:p>
            <a:pPr marL="400050" lvl="1" indent="0">
              <a:buNone/>
            </a:pPr>
            <a:r>
              <a:rPr lang="en-US" dirty="0" smtClean="0">
                <a:solidFill>
                  <a:srgbClr val="1F497D"/>
                </a:solidFill>
              </a:rPr>
              <a:t>document </a:t>
            </a:r>
            <a:r>
              <a:rPr lang="en-US" dirty="0" smtClean="0">
                <a:solidFill>
                  <a:srgbClr val="1F497D"/>
                </a:solidFill>
                <a:sym typeface="Wingdings"/>
              </a:rPr>
              <a:t> terms</a:t>
            </a:r>
          </a:p>
          <a:p>
            <a:r>
              <a:rPr lang="en-US" sz="2400" dirty="0" smtClean="0">
                <a:sym typeface="Wingdings"/>
              </a:rPr>
              <a:t>Inverted index: </a:t>
            </a:r>
            <a:r>
              <a:rPr lang="en-US" sz="2400" dirty="0" smtClean="0">
                <a:solidFill>
                  <a:srgbClr val="1F497D"/>
                </a:solidFill>
                <a:sym typeface="Wingdings"/>
              </a:rPr>
              <a:t>term  documents</a:t>
            </a:r>
          </a:p>
          <a:p>
            <a:r>
              <a:rPr lang="en-US" sz="2400" dirty="0" smtClean="0">
                <a:sym typeface="Wingdings"/>
              </a:rPr>
              <a:t>For each term </a:t>
            </a:r>
            <a:r>
              <a:rPr lang="en-US" sz="2400" i="1" dirty="0" smtClean="0">
                <a:sym typeface="Wingdings"/>
              </a:rPr>
              <a:t>t</a:t>
            </a:r>
            <a:r>
              <a:rPr lang="en-US" sz="2400" dirty="0" smtClean="0">
                <a:sym typeface="Wingdings"/>
              </a:rPr>
              <a:t>, store the list of the documents in which </a:t>
            </a:r>
            <a:r>
              <a:rPr lang="en-US" sz="2400" i="1" dirty="0" smtClean="0">
                <a:sym typeface="Wingdings"/>
              </a:rPr>
              <a:t>t </a:t>
            </a:r>
            <a:r>
              <a:rPr lang="en-US" sz="2400" dirty="0" smtClean="0">
                <a:sym typeface="Wingdings"/>
              </a:rPr>
              <a:t>occurs</a:t>
            </a:r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11</a:t>
            </a:fld>
            <a:endParaRPr lang="en-US"/>
          </a:p>
        </p:txBody>
      </p:sp>
      <p:graphicFrame>
        <p:nvGraphicFramePr>
          <p:cNvPr id="20" name="Table 1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12416802"/>
              </p:ext>
            </p:extLst>
          </p:nvPr>
        </p:nvGraphicFramePr>
        <p:xfrm>
          <a:off x="920751" y="4016688"/>
          <a:ext cx="4092969" cy="23774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385784"/>
                <a:gridCol w="902395"/>
                <a:gridCol w="902395"/>
                <a:gridCol w="902395"/>
              </a:tblGrid>
              <a:tr h="323048">
                <a:tc>
                  <a:txBody>
                    <a:bodyPr/>
                    <a:lstStyle/>
                    <a:p>
                      <a:pPr algn="r"/>
                      <a:r>
                        <a:rPr lang="en-US" sz="2000" dirty="0" err="1" smtClean="0">
                          <a:solidFill>
                            <a:schemeClr val="tx2"/>
                          </a:solidFill>
                          <a:latin typeface="Times New Roman"/>
                          <a:cs typeface="Times New Roman"/>
                        </a:rPr>
                        <a:t>diwali</a:t>
                      </a:r>
                      <a:r>
                        <a:rPr lang="en-US" sz="2000" dirty="0" smtClean="0">
                          <a:solidFill>
                            <a:schemeClr val="tx2"/>
                          </a:solidFill>
                          <a:latin typeface="Times New Roman"/>
                          <a:cs typeface="Times New Roman"/>
                        </a:rPr>
                        <a:t>:</a:t>
                      </a:r>
                      <a:endParaRPr lang="en-US" sz="2000" dirty="0">
                        <a:solidFill>
                          <a:schemeClr val="tx2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Times New Roman"/>
                          <a:cs typeface="Times New Roman"/>
                        </a:rPr>
                        <a:t>d</a:t>
                      </a:r>
                      <a:r>
                        <a:rPr lang="en-US" baseline="-25000" dirty="0" smtClean="0">
                          <a:latin typeface="Times New Roman"/>
                          <a:cs typeface="Times New Roman"/>
                        </a:rPr>
                        <a:t>3</a:t>
                      </a:r>
                      <a:r>
                        <a:rPr lang="en-US" baseline="0" dirty="0" smtClean="0">
                          <a:latin typeface="Times New Roman"/>
                          <a:cs typeface="Times New Roman"/>
                        </a:rPr>
                        <a:t>(0.5)</a:t>
                      </a:r>
                      <a:endParaRPr lang="en-US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048">
                <a:tc>
                  <a:txBody>
                    <a:bodyPr/>
                    <a:lstStyle/>
                    <a:p>
                      <a:pPr algn="r"/>
                      <a:r>
                        <a:rPr lang="en-US" sz="2000" dirty="0" err="1" smtClean="0">
                          <a:solidFill>
                            <a:schemeClr val="tx2"/>
                          </a:solidFill>
                          <a:latin typeface="Times New Roman"/>
                          <a:cs typeface="Times New Roman"/>
                        </a:rPr>
                        <a:t>india</a:t>
                      </a:r>
                      <a:r>
                        <a:rPr lang="en-US" sz="2000" dirty="0" smtClean="0">
                          <a:solidFill>
                            <a:schemeClr val="tx2"/>
                          </a:solidFill>
                          <a:latin typeface="Times New Roman"/>
                          <a:cs typeface="Times New Roman"/>
                        </a:rPr>
                        <a:t>:</a:t>
                      </a:r>
                      <a:endParaRPr lang="en-US" sz="2000" dirty="0">
                        <a:solidFill>
                          <a:schemeClr val="tx2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>
                          <a:latin typeface="Times New Roman"/>
                          <a:cs typeface="Times New Roman"/>
                        </a:rPr>
                        <a:t>d</a:t>
                      </a:r>
                      <a:r>
                        <a:rPr lang="en-US" sz="2000" baseline="-25000" dirty="0" smtClean="0">
                          <a:latin typeface="Times New Roman"/>
                          <a:cs typeface="Times New Roman"/>
                        </a:rPr>
                        <a:t>2</a:t>
                      </a:r>
                      <a:r>
                        <a:rPr lang="en-US" sz="2000" baseline="0" dirty="0" smtClean="0">
                          <a:latin typeface="Times New Roman"/>
                          <a:cs typeface="Times New Roman"/>
                        </a:rPr>
                        <a:t>(0.7)</a:t>
                      </a:r>
                      <a:endParaRPr lang="en-US" sz="2000" dirty="0" smtClean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>
                          <a:latin typeface="Times New Roman"/>
                          <a:cs typeface="Times New Roman"/>
                        </a:rPr>
                        <a:t>d</a:t>
                      </a:r>
                      <a:r>
                        <a:rPr lang="en-US" sz="2000" baseline="-25000" dirty="0" smtClean="0">
                          <a:latin typeface="Times New Roman"/>
                          <a:cs typeface="Times New Roman"/>
                        </a:rPr>
                        <a:t>3</a:t>
                      </a:r>
                      <a:r>
                        <a:rPr lang="en-US" sz="2000" baseline="0" dirty="0" smtClean="0">
                          <a:latin typeface="Times New Roman"/>
                          <a:cs typeface="Times New Roman"/>
                        </a:rPr>
                        <a:t>(0.3)</a:t>
                      </a:r>
                      <a:endParaRPr lang="en-US" sz="2000" dirty="0" smtClean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>
                          <a:latin typeface="Times New Roman"/>
                          <a:cs typeface="Times New Roman"/>
                        </a:rPr>
                        <a:t>d</a:t>
                      </a:r>
                      <a:r>
                        <a:rPr lang="en-US" sz="2000" baseline="-25000" dirty="0" smtClean="0">
                          <a:latin typeface="Times New Roman"/>
                          <a:cs typeface="Times New Roman"/>
                        </a:rPr>
                        <a:t>7</a:t>
                      </a:r>
                      <a:r>
                        <a:rPr lang="en-US" sz="2000" baseline="0" dirty="0" smtClean="0">
                          <a:latin typeface="Times New Roman"/>
                          <a:cs typeface="Times New Roman"/>
                        </a:rPr>
                        <a:t>(0.4)</a:t>
                      </a:r>
                      <a:endParaRPr lang="en-US" sz="2000" dirty="0" smtClean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048">
                <a:tc>
                  <a:txBody>
                    <a:bodyPr/>
                    <a:lstStyle/>
                    <a:p>
                      <a:pPr algn="r"/>
                      <a:r>
                        <a:rPr lang="en-US" sz="2000" dirty="0" smtClean="0">
                          <a:solidFill>
                            <a:schemeClr val="tx2"/>
                          </a:solidFill>
                          <a:latin typeface="Times New Roman"/>
                          <a:cs typeface="Times New Roman"/>
                        </a:rPr>
                        <a:t>flying:</a:t>
                      </a:r>
                      <a:endParaRPr lang="en-US" sz="2000" dirty="0">
                        <a:solidFill>
                          <a:schemeClr val="tx2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Times New Roman"/>
                          <a:cs typeface="Times New Roman"/>
                        </a:rPr>
                        <a:t>d</a:t>
                      </a:r>
                      <a:r>
                        <a:rPr lang="en-US" baseline="-25000" dirty="0" smtClean="0">
                          <a:latin typeface="Times New Roman"/>
                          <a:cs typeface="Times New Roman"/>
                        </a:rPr>
                        <a:t>1</a:t>
                      </a:r>
                      <a:r>
                        <a:rPr lang="en-US" baseline="0" dirty="0" smtClean="0">
                          <a:latin typeface="Times New Roman"/>
                          <a:cs typeface="Times New Roman"/>
                        </a:rPr>
                        <a:t>(0.3)</a:t>
                      </a:r>
                      <a:endParaRPr lang="en-US" dirty="0" smtClean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n-US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323048">
                <a:tc>
                  <a:txBody>
                    <a:bodyPr/>
                    <a:lstStyle/>
                    <a:p>
                      <a:pPr algn="r"/>
                      <a:r>
                        <a:rPr lang="en-US" sz="2000" dirty="0" smtClean="0">
                          <a:solidFill>
                            <a:schemeClr val="tx2"/>
                          </a:solidFill>
                          <a:latin typeface="Times New Roman"/>
                          <a:cs typeface="Times New Roman"/>
                        </a:rPr>
                        <a:t>population:</a:t>
                      </a:r>
                      <a:endParaRPr lang="en-US" sz="2000" dirty="0">
                        <a:solidFill>
                          <a:schemeClr val="tx2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>
                          <a:latin typeface="Times New Roman"/>
                          <a:cs typeface="Times New Roman"/>
                        </a:rPr>
                        <a:t>d</a:t>
                      </a:r>
                      <a:r>
                        <a:rPr lang="en-US" sz="2000" baseline="-25000" dirty="0" smtClean="0">
                          <a:latin typeface="Times New Roman"/>
                          <a:cs typeface="Times New Roman"/>
                        </a:rPr>
                        <a:t>7</a:t>
                      </a:r>
                      <a:r>
                        <a:rPr lang="en-US" sz="2000" baseline="0" dirty="0" smtClean="0">
                          <a:latin typeface="Times New Roman"/>
                          <a:cs typeface="Times New Roman"/>
                        </a:rPr>
                        <a:t>(0.6)</a:t>
                      </a:r>
                      <a:endParaRPr lang="en-US" sz="2000" dirty="0" smtClean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en-US">
                        <a:latin typeface="Times New Roman"/>
                        <a:cs typeface="Times New Roman"/>
                      </a:endParaRPr>
                    </a:p>
                  </a:txBody>
                  <a:tcPr anchor="ctr"/>
                </a:tc>
              </a:tr>
              <a:tr h="323048">
                <a:tc>
                  <a:txBody>
                    <a:bodyPr/>
                    <a:lstStyle/>
                    <a:p>
                      <a:pPr algn="r"/>
                      <a:r>
                        <a:rPr lang="en-US" sz="2000" dirty="0" smtClean="0">
                          <a:solidFill>
                            <a:schemeClr val="tx2"/>
                          </a:solidFill>
                          <a:latin typeface="Times New Roman"/>
                          <a:cs typeface="Times New Roman"/>
                        </a:rPr>
                        <a:t>autumn:</a:t>
                      </a:r>
                      <a:endParaRPr lang="en-US" sz="2000" dirty="0">
                        <a:solidFill>
                          <a:schemeClr val="tx2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>
                          <a:latin typeface="Times New Roman"/>
                          <a:cs typeface="Times New Roman"/>
                        </a:rPr>
                        <a:t>d</a:t>
                      </a:r>
                      <a:r>
                        <a:rPr lang="en-US" sz="2000" baseline="-25000" dirty="0" smtClean="0">
                          <a:latin typeface="Times New Roman"/>
                          <a:cs typeface="Times New Roman"/>
                        </a:rPr>
                        <a:t>4</a:t>
                      </a:r>
                      <a:r>
                        <a:rPr lang="en-US" sz="2000" baseline="0" dirty="0" smtClean="0">
                          <a:latin typeface="Times New Roman"/>
                          <a:cs typeface="Times New Roman"/>
                        </a:rPr>
                        <a:t>(0.8)</a:t>
                      </a:r>
                      <a:endParaRPr lang="en-US" sz="2000" dirty="0" smtClean="0">
                        <a:latin typeface="Times New Roman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Times New Roman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</a:tr>
              <a:tr h="323048">
                <a:tc>
                  <a:txBody>
                    <a:bodyPr/>
                    <a:lstStyle/>
                    <a:p>
                      <a:pPr algn="r"/>
                      <a:r>
                        <a:rPr lang="en-US" sz="2000" dirty="0" smtClean="0">
                          <a:solidFill>
                            <a:schemeClr val="tx2"/>
                          </a:solidFill>
                          <a:latin typeface="Times New Roman"/>
                          <a:cs typeface="Times New Roman"/>
                        </a:rPr>
                        <a:t>statistical:</a:t>
                      </a:r>
                      <a:endParaRPr lang="en-US" sz="2000" dirty="0">
                        <a:solidFill>
                          <a:schemeClr val="tx2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Times New Roman"/>
                          <a:cs typeface="Times New Roman"/>
                        </a:rPr>
                        <a:t>d</a:t>
                      </a:r>
                      <a:r>
                        <a:rPr lang="en-US" baseline="-25000" dirty="0" smtClean="0">
                          <a:latin typeface="Times New Roman"/>
                          <a:cs typeface="Times New Roman"/>
                        </a:rPr>
                        <a:t>1</a:t>
                      </a:r>
                      <a:r>
                        <a:rPr lang="en-US" baseline="0" dirty="0" smtClean="0">
                          <a:latin typeface="Times New Roman"/>
                          <a:cs typeface="Times New Roman"/>
                        </a:rPr>
                        <a:t>(0.2)</a:t>
                      </a:r>
                      <a:endParaRPr lang="en-US" dirty="0" smtClean="0">
                        <a:latin typeface="Times New Roman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Times New Roman"/>
                          <a:cs typeface="Times New Roman"/>
                        </a:rPr>
                        <a:t>d</a:t>
                      </a:r>
                      <a:r>
                        <a:rPr lang="en-US" baseline="-25000" dirty="0" smtClean="0">
                          <a:latin typeface="Times New Roman"/>
                          <a:cs typeface="Times New Roman"/>
                        </a:rPr>
                        <a:t>2</a:t>
                      </a:r>
                      <a:r>
                        <a:rPr lang="en-US" baseline="0" dirty="0" smtClean="0">
                          <a:latin typeface="Times New Roman"/>
                          <a:cs typeface="Times New Roman"/>
                        </a:rPr>
                        <a:t>(0.5)</a:t>
                      </a:r>
                      <a:endParaRPr lang="en-US" dirty="0" smtClean="0">
                        <a:latin typeface="Times New Roman"/>
                        <a:cs typeface="Times New Roman"/>
                      </a:endParaRPr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Times New Roman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</a:tbl>
          </a:graphicData>
        </a:graphic>
      </p:graphicFrame>
      <p:sp>
        <p:nvSpPr>
          <p:cNvPr id="21" name="Rectangle 20"/>
          <p:cNvSpPr/>
          <p:nvPr/>
        </p:nvSpPr>
        <p:spPr>
          <a:xfrm>
            <a:off x="4243923" y="5905500"/>
            <a:ext cx="4516966" cy="562711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bg1">
                    <a:lumMod val="50000"/>
                  </a:schemeClr>
                </a:solidFill>
                <a:latin typeface="Times New Roman"/>
                <a:cs typeface="Times New Roman"/>
              </a:rPr>
              <a:t>Note: These scores are dummy, not by any formula</a:t>
            </a:r>
            <a:endParaRPr lang="en-US" sz="1600" dirty="0">
              <a:solidFill>
                <a:schemeClr val="bg1">
                  <a:lumMod val="50000"/>
                </a:schemeClr>
              </a:solidFill>
              <a:latin typeface="Times New Roman"/>
              <a:cs typeface="Times New Roman"/>
            </a:endParaRPr>
          </a:p>
        </p:txBody>
      </p:sp>
      <p:grpSp>
        <p:nvGrpSpPr>
          <p:cNvPr id="22" name="Group 21"/>
          <p:cNvGrpSpPr/>
          <p:nvPr/>
        </p:nvGrpSpPr>
        <p:grpSpPr>
          <a:xfrm>
            <a:off x="5619751" y="913441"/>
            <a:ext cx="3360208" cy="3059435"/>
            <a:chOff x="5619751" y="913441"/>
            <a:chExt cx="3360208" cy="3059435"/>
          </a:xfrm>
        </p:grpSpPr>
        <p:sp>
          <p:nvSpPr>
            <p:cNvPr id="23" name="Folded Corner 22"/>
            <p:cNvSpPr/>
            <p:nvPr/>
          </p:nvSpPr>
          <p:spPr>
            <a:xfrm>
              <a:off x="6709835" y="1219266"/>
              <a:ext cx="1241424" cy="1112398"/>
            </a:xfrm>
            <a:prstGeom prst="foldedCorner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400" dirty="0" smtClean="0"/>
                <a:t>This is in Indian Statistical Institute, Kolkata, India</a:t>
              </a:r>
              <a:endParaRPr lang="en-US" sz="1400" dirty="0"/>
            </a:p>
          </p:txBody>
        </p:sp>
        <p:sp>
          <p:nvSpPr>
            <p:cNvPr id="24" name="Folded Corner 23"/>
            <p:cNvSpPr/>
            <p:nvPr/>
          </p:nvSpPr>
          <p:spPr>
            <a:xfrm>
              <a:off x="5619751" y="1439333"/>
              <a:ext cx="1003828" cy="1208093"/>
            </a:xfrm>
            <a:prstGeom prst="foldedCorner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400" dirty="0"/>
                <a:t>Statistically flying is the safest mode of journey</a:t>
              </a:r>
            </a:p>
          </p:txBody>
        </p:sp>
        <p:sp>
          <p:nvSpPr>
            <p:cNvPr id="25" name="Folded Corner 24"/>
            <p:cNvSpPr/>
            <p:nvPr/>
          </p:nvSpPr>
          <p:spPr>
            <a:xfrm>
              <a:off x="8018985" y="1219266"/>
              <a:ext cx="921807" cy="1020120"/>
            </a:xfrm>
            <a:prstGeom prst="foldedCorner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400" dirty="0"/>
                <a:t>Diwali is a huge festival in India</a:t>
              </a:r>
            </a:p>
          </p:txBody>
        </p:sp>
        <p:sp>
          <p:nvSpPr>
            <p:cNvPr id="26" name="Folded Corner 25"/>
            <p:cNvSpPr/>
            <p:nvPr/>
          </p:nvSpPr>
          <p:spPr>
            <a:xfrm>
              <a:off x="7951259" y="2331664"/>
              <a:ext cx="1028700" cy="740833"/>
            </a:xfrm>
            <a:prstGeom prst="foldedCorner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400" dirty="0" smtClean="0"/>
                <a:t>India’s population is huge</a:t>
              </a:r>
              <a:endParaRPr lang="en-US" sz="1400" dirty="0"/>
            </a:p>
          </p:txBody>
        </p:sp>
        <p:sp>
          <p:nvSpPr>
            <p:cNvPr id="27" name="Folded Corner 26"/>
            <p:cNvSpPr/>
            <p:nvPr/>
          </p:nvSpPr>
          <p:spPr>
            <a:xfrm>
              <a:off x="6965954" y="2373106"/>
              <a:ext cx="921807" cy="760300"/>
            </a:xfrm>
            <a:prstGeom prst="foldedCorner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400" dirty="0" smtClean="0"/>
                <a:t>Thank god it is a holiday </a:t>
              </a:r>
              <a:endParaRPr lang="en-US" sz="1400" dirty="0"/>
            </a:p>
          </p:txBody>
        </p:sp>
        <p:sp>
          <p:nvSpPr>
            <p:cNvPr id="28" name="Folded Corner 27"/>
            <p:cNvSpPr/>
            <p:nvPr/>
          </p:nvSpPr>
          <p:spPr>
            <a:xfrm>
              <a:off x="5975883" y="2723247"/>
              <a:ext cx="921807" cy="590824"/>
            </a:xfrm>
            <a:prstGeom prst="foldedCorner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400" dirty="0" smtClean="0"/>
                <a:t>This is autumn</a:t>
              </a:r>
              <a:endParaRPr lang="en-US" sz="1400" dirty="0"/>
            </a:p>
          </p:txBody>
        </p:sp>
        <p:sp>
          <p:nvSpPr>
            <p:cNvPr id="29" name="Folded Corner 28"/>
            <p:cNvSpPr/>
            <p:nvPr/>
          </p:nvSpPr>
          <p:spPr>
            <a:xfrm>
              <a:off x="7071784" y="3217333"/>
              <a:ext cx="921807" cy="755543"/>
            </a:xfrm>
            <a:prstGeom prst="foldedCorner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400" dirty="0" smtClean="0"/>
                <a:t>There is no end of learning</a:t>
              </a:r>
              <a:endParaRPr lang="en-US" sz="1400" dirty="0"/>
            </a:p>
          </p:txBody>
        </p:sp>
        <p:sp>
          <p:nvSpPr>
            <p:cNvPr id="30" name="Oval 29"/>
            <p:cNvSpPr/>
            <p:nvPr/>
          </p:nvSpPr>
          <p:spPr>
            <a:xfrm>
              <a:off x="5852583" y="1113433"/>
              <a:ext cx="412750" cy="399984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1</a:t>
              </a:r>
              <a:endParaRPr lang="en-US" dirty="0"/>
            </a:p>
          </p:txBody>
        </p:sp>
        <p:sp>
          <p:nvSpPr>
            <p:cNvPr id="31" name="Oval 30"/>
            <p:cNvSpPr/>
            <p:nvPr/>
          </p:nvSpPr>
          <p:spPr>
            <a:xfrm>
              <a:off x="6600834" y="978032"/>
              <a:ext cx="412750" cy="399984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2</a:t>
              </a:r>
            </a:p>
          </p:txBody>
        </p:sp>
        <p:sp>
          <p:nvSpPr>
            <p:cNvPr id="32" name="Oval 31"/>
            <p:cNvSpPr/>
            <p:nvPr/>
          </p:nvSpPr>
          <p:spPr>
            <a:xfrm>
              <a:off x="7933272" y="913441"/>
              <a:ext cx="412750" cy="399984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3</a:t>
              </a:r>
              <a:endParaRPr lang="en-US" dirty="0"/>
            </a:p>
          </p:txBody>
        </p:sp>
        <p:sp>
          <p:nvSpPr>
            <p:cNvPr id="33" name="Oval 32"/>
            <p:cNvSpPr/>
            <p:nvPr/>
          </p:nvSpPr>
          <p:spPr>
            <a:xfrm>
              <a:off x="5769508" y="2632362"/>
              <a:ext cx="412750" cy="399984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4</a:t>
              </a:r>
              <a:endParaRPr lang="en-US" dirty="0"/>
            </a:p>
          </p:txBody>
        </p:sp>
        <p:sp>
          <p:nvSpPr>
            <p:cNvPr id="34" name="Oval 33"/>
            <p:cNvSpPr/>
            <p:nvPr/>
          </p:nvSpPr>
          <p:spPr>
            <a:xfrm>
              <a:off x="6759579" y="2323263"/>
              <a:ext cx="412750" cy="399984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5</a:t>
              </a:r>
            </a:p>
          </p:txBody>
        </p:sp>
        <p:sp>
          <p:nvSpPr>
            <p:cNvPr id="35" name="Oval 34"/>
            <p:cNvSpPr/>
            <p:nvPr/>
          </p:nvSpPr>
          <p:spPr>
            <a:xfrm>
              <a:off x="6824667" y="3133406"/>
              <a:ext cx="412750" cy="399984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6</a:t>
              </a:r>
            </a:p>
          </p:txBody>
        </p:sp>
        <p:sp>
          <p:nvSpPr>
            <p:cNvPr id="36" name="Oval 35"/>
            <p:cNvSpPr/>
            <p:nvPr/>
          </p:nvSpPr>
          <p:spPr>
            <a:xfrm>
              <a:off x="8346022" y="3002084"/>
              <a:ext cx="412750" cy="399984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7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80654830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Positional index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02851"/>
            <a:ext cx="5003800" cy="2870026"/>
          </a:xfrm>
        </p:spPr>
        <p:txBody>
          <a:bodyPr>
            <a:normAutofit/>
          </a:bodyPr>
          <a:lstStyle/>
          <a:p>
            <a:r>
              <a:rPr lang="en-US" sz="2000" dirty="0" smtClean="0"/>
              <a:t>Just documents and scores follows bag of words model</a:t>
            </a:r>
          </a:p>
          <a:p>
            <a:r>
              <a:rPr lang="en-US" sz="2000" dirty="0" smtClean="0"/>
              <a:t>Cannot perform proximity search or phrase query search</a:t>
            </a:r>
          </a:p>
          <a:p>
            <a:r>
              <a:rPr lang="en-US" sz="2000" dirty="0" smtClean="0"/>
              <a:t>Positional inverted index: also store position of each occurrence of term </a:t>
            </a:r>
            <a:r>
              <a:rPr lang="en-US" sz="2000" i="1" dirty="0" smtClean="0"/>
              <a:t>t </a:t>
            </a:r>
            <a:r>
              <a:rPr lang="en-US" sz="2000" dirty="0" smtClean="0"/>
              <a:t>in each document </a:t>
            </a:r>
            <a:r>
              <a:rPr lang="en-US" sz="2000" i="1" dirty="0" smtClean="0"/>
              <a:t>d </a:t>
            </a:r>
            <a:r>
              <a:rPr lang="en-US" sz="2000" dirty="0" smtClean="0"/>
              <a:t>where </a:t>
            </a:r>
            <a:r>
              <a:rPr lang="en-US" sz="2000" i="1" dirty="0" smtClean="0"/>
              <a:t>t </a:t>
            </a:r>
            <a:r>
              <a:rPr lang="en-US" sz="2000" dirty="0" smtClean="0"/>
              <a:t>occurs</a:t>
            </a:r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12</a:t>
            </a:fld>
            <a:endParaRPr lang="en-US"/>
          </a:p>
        </p:txBody>
      </p:sp>
      <p:graphicFrame>
        <p:nvGraphicFramePr>
          <p:cNvPr id="20" name="Table 1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01883157"/>
              </p:ext>
            </p:extLst>
          </p:nvPr>
        </p:nvGraphicFramePr>
        <p:xfrm>
          <a:off x="836083" y="4016688"/>
          <a:ext cx="6548966" cy="23774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412321"/>
                <a:gridCol w="1712215"/>
                <a:gridCol w="1712215"/>
                <a:gridCol w="1712215"/>
              </a:tblGrid>
              <a:tr h="323048">
                <a:tc>
                  <a:txBody>
                    <a:bodyPr/>
                    <a:lstStyle/>
                    <a:p>
                      <a:pPr algn="r"/>
                      <a:r>
                        <a:rPr lang="en-US" sz="2000" dirty="0" err="1" smtClean="0">
                          <a:solidFill>
                            <a:schemeClr val="tx2"/>
                          </a:solidFill>
                          <a:latin typeface="Times New Roman"/>
                          <a:cs typeface="Times New Roman"/>
                        </a:rPr>
                        <a:t>diwali</a:t>
                      </a:r>
                      <a:r>
                        <a:rPr lang="en-US" sz="2000" dirty="0" smtClean="0">
                          <a:solidFill>
                            <a:schemeClr val="tx2"/>
                          </a:solidFill>
                          <a:latin typeface="Times New Roman"/>
                          <a:cs typeface="Times New Roman"/>
                        </a:rPr>
                        <a:t>:</a:t>
                      </a:r>
                      <a:endParaRPr lang="en-US" sz="2000" dirty="0">
                        <a:solidFill>
                          <a:schemeClr val="tx2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Times New Roman"/>
                          <a:cs typeface="Times New Roman"/>
                        </a:rPr>
                        <a:t>d</a:t>
                      </a:r>
                      <a:r>
                        <a:rPr lang="en-US" baseline="-25000" dirty="0" smtClean="0">
                          <a:latin typeface="Times New Roman"/>
                          <a:cs typeface="Times New Roman"/>
                        </a:rPr>
                        <a:t>3</a:t>
                      </a:r>
                      <a:r>
                        <a:rPr lang="en-US" baseline="0" dirty="0" smtClean="0">
                          <a:latin typeface="Times New Roman"/>
                          <a:cs typeface="Times New Roman"/>
                        </a:rPr>
                        <a:t>(0.5):&lt;1&gt;</a:t>
                      </a:r>
                      <a:endParaRPr lang="en-US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048">
                <a:tc>
                  <a:txBody>
                    <a:bodyPr/>
                    <a:lstStyle/>
                    <a:p>
                      <a:pPr algn="r"/>
                      <a:r>
                        <a:rPr lang="en-US" sz="2000" dirty="0" err="1" smtClean="0">
                          <a:solidFill>
                            <a:schemeClr val="tx2"/>
                          </a:solidFill>
                          <a:latin typeface="Times New Roman"/>
                          <a:cs typeface="Times New Roman"/>
                        </a:rPr>
                        <a:t>india</a:t>
                      </a:r>
                      <a:r>
                        <a:rPr lang="en-US" sz="2000" dirty="0" smtClean="0">
                          <a:solidFill>
                            <a:schemeClr val="tx2"/>
                          </a:solidFill>
                          <a:latin typeface="Times New Roman"/>
                          <a:cs typeface="Times New Roman"/>
                        </a:rPr>
                        <a:t>:</a:t>
                      </a:r>
                      <a:endParaRPr lang="en-US" sz="2000" dirty="0">
                        <a:solidFill>
                          <a:schemeClr val="tx2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>
                          <a:latin typeface="Times New Roman"/>
                          <a:cs typeface="Times New Roman"/>
                        </a:rPr>
                        <a:t>d</a:t>
                      </a:r>
                      <a:r>
                        <a:rPr lang="en-US" sz="2000" baseline="-25000" dirty="0" smtClean="0">
                          <a:latin typeface="Times New Roman"/>
                          <a:cs typeface="Times New Roman"/>
                        </a:rPr>
                        <a:t>2</a:t>
                      </a:r>
                      <a:r>
                        <a:rPr lang="en-US" sz="2000" baseline="0" dirty="0" smtClean="0">
                          <a:latin typeface="Times New Roman"/>
                          <a:cs typeface="Times New Roman"/>
                        </a:rPr>
                        <a:t>(0.7):&lt;4,8&gt;</a:t>
                      </a:r>
                      <a:endParaRPr lang="en-US" sz="2000" dirty="0" smtClean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>
                          <a:latin typeface="Times New Roman"/>
                          <a:cs typeface="Times New Roman"/>
                        </a:rPr>
                        <a:t>d</a:t>
                      </a:r>
                      <a:r>
                        <a:rPr lang="en-US" sz="2000" baseline="-25000" dirty="0" smtClean="0">
                          <a:latin typeface="Times New Roman"/>
                          <a:cs typeface="Times New Roman"/>
                        </a:rPr>
                        <a:t>3</a:t>
                      </a:r>
                      <a:r>
                        <a:rPr lang="en-US" sz="2000" baseline="0" dirty="0" smtClean="0">
                          <a:latin typeface="Times New Roman"/>
                          <a:cs typeface="Times New Roman"/>
                        </a:rPr>
                        <a:t>(0.3):&lt;7&gt;</a:t>
                      </a:r>
                      <a:endParaRPr lang="en-US" sz="2000" dirty="0" smtClean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>
                          <a:latin typeface="Times New Roman"/>
                          <a:cs typeface="Times New Roman"/>
                        </a:rPr>
                        <a:t>d</a:t>
                      </a:r>
                      <a:r>
                        <a:rPr lang="en-US" sz="2000" baseline="-25000" dirty="0" smtClean="0">
                          <a:latin typeface="Times New Roman"/>
                          <a:cs typeface="Times New Roman"/>
                        </a:rPr>
                        <a:t>7</a:t>
                      </a:r>
                      <a:r>
                        <a:rPr lang="en-US" sz="2000" baseline="0" dirty="0" smtClean="0">
                          <a:latin typeface="Times New Roman"/>
                          <a:cs typeface="Times New Roman"/>
                        </a:rPr>
                        <a:t>(0.4):&lt;1&gt;</a:t>
                      </a:r>
                      <a:endParaRPr lang="en-US" sz="2000" dirty="0" smtClean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048">
                <a:tc>
                  <a:txBody>
                    <a:bodyPr/>
                    <a:lstStyle/>
                    <a:p>
                      <a:pPr algn="r"/>
                      <a:r>
                        <a:rPr lang="en-US" sz="2000" dirty="0" smtClean="0">
                          <a:solidFill>
                            <a:schemeClr val="tx2"/>
                          </a:solidFill>
                          <a:latin typeface="Times New Roman"/>
                          <a:cs typeface="Times New Roman"/>
                        </a:rPr>
                        <a:t>flying:</a:t>
                      </a:r>
                      <a:endParaRPr lang="en-US" sz="2000" dirty="0">
                        <a:solidFill>
                          <a:schemeClr val="tx2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Times New Roman"/>
                          <a:cs typeface="Times New Roman"/>
                        </a:rPr>
                        <a:t>d</a:t>
                      </a:r>
                      <a:r>
                        <a:rPr lang="en-US" baseline="-25000" dirty="0" smtClean="0">
                          <a:latin typeface="Times New Roman"/>
                          <a:cs typeface="Times New Roman"/>
                        </a:rPr>
                        <a:t>1</a:t>
                      </a:r>
                      <a:r>
                        <a:rPr lang="en-US" baseline="0" dirty="0" smtClean="0">
                          <a:latin typeface="Times New Roman"/>
                          <a:cs typeface="Times New Roman"/>
                        </a:rPr>
                        <a:t>(0.3):&lt;2&gt;</a:t>
                      </a:r>
                      <a:endParaRPr lang="en-US" dirty="0" smtClean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n-US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323048">
                <a:tc>
                  <a:txBody>
                    <a:bodyPr/>
                    <a:lstStyle/>
                    <a:p>
                      <a:pPr algn="r"/>
                      <a:r>
                        <a:rPr lang="en-US" sz="2000" dirty="0" smtClean="0">
                          <a:solidFill>
                            <a:schemeClr val="tx2"/>
                          </a:solidFill>
                          <a:latin typeface="Times New Roman"/>
                          <a:cs typeface="Times New Roman"/>
                        </a:rPr>
                        <a:t>population:</a:t>
                      </a:r>
                      <a:endParaRPr lang="en-US" sz="2000" dirty="0">
                        <a:solidFill>
                          <a:schemeClr val="tx2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>
                          <a:latin typeface="Times New Roman"/>
                          <a:cs typeface="Times New Roman"/>
                        </a:rPr>
                        <a:t>d</a:t>
                      </a:r>
                      <a:r>
                        <a:rPr lang="en-US" sz="2000" baseline="-25000" dirty="0" smtClean="0">
                          <a:latin typeface="Times New Roman"/>
                          <a:cs typeface="Times New Roman"/>
                        </a:rPr>
                        <a:t>7</a:t>
                      </a:r>
                      <a:r>
                        <a:rPr lang="en-US" sz="2000" baseline="0" dirty="0" smtClean="0">
                          <a:latin typeface="Times New Roman"/>
                          <a:cs typeface="Times New Roman"/>
                        </a:rPr>
                        <a:t>(0.6):&lt;2&gt;</a:t>
                      </a:r>
                      <a:endParaRPr lang="en-US" sz="2000" dirty="0" smtClean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en-US">
                        <a:latin typeface="Times New Roman"/>
                        <a:cs typeface="Times New Roman"/>
                      </a:endParaRPr>
                    </a:p>
                  </a:txBody>
                  <a:tcPr anchor="ctr"/>
                </a:tc>
              </a:tr>
              <a:tr h="323048">
                <a:tc>
                  <a:txBody>
                    <a:bodyPr/>
                    <a:lstStyle/>
                    <a:p>
                      <a:pPr algn="r"/>
                      <a:r>
                        <a:rPr lang="en-US" sz="2000" dirty="0" smtClean="0">
                          <a:solidFill>
                            <a:schemeClr val="tx2"/>
                          </a:solidFill>
                          <a:latin typeface="Times New Roman"/>
                          <a:cs typeface="Times New Roman"/>
                        </a:rPr>
                        <a:t>autumn:</a:t>
                      </a:r>
                      <a:endParaRPr lang="en-US" sz="2000" dirty="0">
                        <a:solidFill>
                          <a:schemeClr val="tx2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>
                          <a:latin typeface="Times New Roman"/>
                          <a:cs typeface="Times New Roman"/>
                        </a:rPr>
                        <a:t>d</a:t>
                      </a:r>
                      <a:r>
                        <a:rPr lang="en-US" sz="2000" baseline="-25000" dirty="0" smtClean="0">
                          <a:latin typeface="Times New Roman"/>
                          <a:cs typeface="Times New Roman"/>
                        </a:rPr>
                        <a:t>4</a:t>
                      </a:r>
                      <a:r>
                        <a:rPr lang="en-US" sz="2000" baseline="0" dirty="0" smtClean="0">
                          <a:latin typeface="Times New Roman"/>
                          <a:cs typeface="Times New Roman"/>
                        </a:rPr>
                        <a:t>(0.8):&lt;3&gt;</a:t>
                      </a:r>
                      <a:endParaRPr lang="en-US" sz="2000" dirty="0" smtClean="0">
                        <a:latin typeface="Times New Roman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Times New Roman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</a:tr>
              <a:tr h="323048">
                <a:tc>
                  <a:txBody>
                    <a:bodyPr/>
                    <a:lstStyle/>
                    <a:p>
                      <a:pPr algn="r"/>
                      <a:r>
                        <a:rPr lang="en-US" sz="2000" dirty="0" smtClean="0">
                          <a:solidFill>
                            <a:schemeClr val="tx2"/>
                          </a:solidFill>
                          <a:latin typeface="Times New Roman"/>
                          <a:cs typeface="Times New Roman"/>
                        </a:rPr>
                        <a:t>statistical:</a:t>
                      </a:r>
                      <a:endParaRPr lang="en-US" sz="2000" dirty="0">
                        <a:solidFill>
                          <a:schemeClr val="tx2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Times New Roman"/>
                          <a:cs typeface="Times New Roman"/>
                        </a:rPr>
                        <a:t>d</a:t>
                      </a:r>
                      <a:r>
                        <a:rPr lang="en-US" baseline="-25000" dirty="0" smtClean="0">
                          <a:latin typeface="Times New Roman"/>
                          <a:cs typeface="Times New Roman"/>
                        </a:rPr>
                        <a:t>1</a:t>
                      </a:r>
                      <a:r>
                        <a:rPr lang="en-US" baseline="0" dirty="0" smtClean="0">
                          <a:latin typeface="Times New Roman"/>
                          <a:cs typeface="Times New Roman"/>
                        </a:rPr>
                        <a:t>(0.2):&lt;1&gt;</a:t>
                      </a:r>
                      <a:endParaRPr lang="en-US" dirty="0" smtClean="0">
                        <a:latin typeface="Times New Roman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Times New Roman"/>
                          <a:cs typeface="Times New Roman"/>
                        </a:rPr>
                        <a:t>d</a:t>
                      </a:r>
                      <a:r>
                        <a:rPr lang="en-US" baseline="-25000" dirty="0" smtClean="0">
                          <a:latin typeface="Times New Roman"/>
                          <a:cs typeface="Times New Roman"/>
                        </a:rPr>
                        <a:t>2</a:t>
                      </a:r>
                      <a:r>
                        <a:rPr lang="en-US" baseline="0" dirty="0" smtClean="0">
                          <a:latin typeface="Times New Roman"/>
                          <a:cs typeface="Times New Roman"/>
                        </a:rPr>
                        <a:t>(0.5):&lt;5&gt;</a:t>
                      </a:r>
                      <a:endParaRPr lang="en-US" dirty="0" smtClean="0">
                        <a:latin typeface="Times New Roman"/>
                        <a:cs typeface="Times New Roman"/>
                      </a:endParaRPr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Times New Roman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</a:tbl>
          </a:graphicData>
        </a:graphic>
      </p:graphicFrame>
      <p:grpSp>
        <p:nvGrpSpPr>
          <p:cNvPr id="22" name="Group 21"/>
          <p:cNvGrpSpPr/>
          <p:nvPr/>
        </p:nvGrpSpPr>
        <p:grpSpPr>
          <a:xfrm>
            <a:off x="5619751" y="913441"/>
            <a:ext cx="3360208" cy="3059435"/>
            <a:chOff x="5619751" y="913441"/>
            <a:chExt cx="3360208" cy="3059435"/>
          </a:xfrm>
        </p:grpSpPr>
        <p:sp>
          <p:nvSpPr>
            <p:cNvPr id="23" name="Folded Corner 22"/>
            <p:cNvSpPr/>
            <p:nvPr/>
          </p:nvSpPr>
          <p:spPr>
            <a:xfrm>
              <a:off x="6709835" y="1219266"/>
              <a:ext cx="1241424" cy="1112398"/>
            </a:xfrm>
            <a:prstGeom prst="foldedCorner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400" dirty="0" smtClean="0"/>
                <a:t>This is in Indian Statistical Institute, Kolkata, India</a:t>
              </a:r>
              <a:endParaRPr lang="en-US" sz="1400" dirty="0"/>
            </a:p>
          </p:txBody>
        </p:sp>
        <p:sp>
          <p:nvSpPr>
            <p:cNvPr id="24" name="Folded Corner 23"/>
            <p:cNvSpPr/>
            <p:nvPr/>
          </p:nvSpPr>
          <p:spPr>
            <a:xfrm>
              <a:off x="5619751" y="1439333"/>
              <a:ext cx="1003828" cy="1208093"/>
            </a:xfrm>
            <a:prstGeom prst="foldedCorner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400" dirty="0"/>
                <a:t>Statistically flying is the safest mode of journey</a:t>
              </a:r>
            </a:p>
          </p:txBody>
        </p:sp>
        <p:sp>
          <p:nvSpPr>
            <p:cNvPr id="25" name="Folded Corner 24"/>
            <p:cNvSpPr/>
            <p:nvPr/>
          </p:nvSpPr>
          <p:spPr>
            <a:xfrm>
              <a:off x="8018985" y="1219266"/>
              <a:ext cx="921807" cy="1020120"/>
            </a:xfrm>
            <a:prstGeom prst="foldedCorner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400" dirty="0"/>
                <a:t>Diwali is a huge festival in India</a:t>
              </a:r>
            </a:p>
          </p:txBody>
        </p:sp>
        <p:sp>
          <p:nvSpPr>
            <p:cNvPr id="26" name="Folded Corner 25"/>
            <p:cNvSpPr/>
            <p:nvPr/>
          </p:nvSpPr>
          <p:spPr>
            <a:xfrm>
              <a:off x="7951259" y="2331664"/>
              <a:ext cx="1028700" cy="740833"/>
            </a:xfrm>
            <a:prstGeom prst="foldedCorner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400" dirty="0" smtClean="0"/>
                <a:t>India’s population is huge</a:t>
              </a:r>
              <a:endParaRPr lang="en-US" sz="1400" dirty="0"/>
            </a:p>
          </p:txBody>
        </p:sp>
        <p:sp>
          <p:nvSpPr>
            <p:cNvPr id="27" name="Folded Corner 26"/>
            <p:cNvSpPr/>
            <p:nvPr/>
          </p:nvSpPr>
          <p:spPr>
            <a:xfrm>
              <a:off x="6965954" y="2373106"/>
              <a:ext cx="921807" cy="760300"/>
            </a:xfrm>
            <a:prstGeom prst="foldedCorner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400" dirty="0" smtClean="0"/>
                <a:t>Thank god it is a holiday </a:t>
              </a:r>
              <a:endParaRPr lang="en-US" sz="1400" dirty="0"/>
            </a:p>
          </p:txBody>
        </p:sp>
        <p:sp>
          <p:nvSpPr>
            <p:cNvPr id="28" name="Folded Corner 27"/>
            <p:cNvSpPr/>
            <p:nvPr/>
          </p:nvSpPr>
          <p:spPr>
            <a:xfrm>
              <a:off x="5975883" y="2723247"/>
              <a:ext cx="921807" cy="590824"/>
            </a:xfrm>
            <a:prstGeom prst="foldedCorner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400" dirty="0" smtClean="0"/>
                <a:t>This is autumn</a:t>
              </a:r>
              <a:endParaRPr lang="en-US" sz="1400" dirty="0"/>
            </a:p>
          </p:txBody>
        </p:sp>
        <p:sp>
          <p:nvSpPr>
            <p:cNvPr id="29" name="Folded Corner 28"/>
            <p:cNvSpPr/>
            <p:nvPr/>
          </p:nvSpPr>
          <p:spPr>
            <a:xfrm>
              <a:off x="7071784" y="3217333"/>
              <a:ext cx="921807" cy="755543"/>
            </a:xfrm>
            <a:prstGeom prst="foldedCorner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400" dirty="0" smtClean="0"/>
                <a:t>There is no end of learning</a:t>
              </a:r>
              <a:endParaRPr lang="en-US" sz="1400" dirty="0"/>
            </a:p>
          </p:txBody>
        </p:sp>
        <p:sp>
          <p:nvSpPr>
            <p:cNvPr id="30" name="Oval 29"/>
            <p:cNvSpPr/>
            <p:nvPr/>
          </p:nvSpPr>
          <p:spPr>
            <a:xfrm>
              <a:off x="5852583" y="1113433"/>
              <a:ext cx="412750" cy="399984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1</a:t>
              </a:r>
              <a:endParaRPr lang="en-US" dirty="0"/>
            </a:p>
          </p:txBody>
        </p:sp>
        <p:sp>
          <p:nvSpPr>
            <p:cNvPr id="31" name="Oval 30"/>
            <p:cNvSpPr/>
            <p:nvPr/>
          </p:nvSpPr>
          <p:spPr>
            <a:xfrm>
              <a:off x="6600834" y="978032"/>
              <a:ext cx="412750" cy="399984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2</a:t>
              </a:r>
            </a:p>
          </p:txBody>
        </p:sp>
        <p:sp>
          <p:nvSpPr>
            <p:cNvPr id="32" name="Oval 31"/>
            <p:cNvSpPr/>
            <p:nvPr/>
          </p:nvSpPr>
          <p:spPr>
            <a:xfrm>
              <a:off x="7933272" y="913441"/>
              <a:ext cx="412750" cy="399984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3</a:t>
              </a:r>
              <a:endParaRPr lang="en-US" dirty="0"/>
            </a:p>
          </p:txBody>
        </p:sp>
        <p:sp>
          <p:nvSpPr>
            <p:cNvPr id="33" name="Oval 32"/>
            <p:cNvSpPr/>
            <p:nvPr/>
          </p:nvSpPr>
          <p:spPr>
            <a:xfrm>
              <a:off x="5769508" y="2632362"/>
              <a:ext cx="412750" cy="399984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4</a:t>
              </a:r>
              <a:endParaRPr lang="en-US" dirty="0"/>
            </a:p>
          </p:txBody>
        </p:sp>
        <p:sp>
          <p:nvSpPr>
            <p:cNvPr id="34" name="Oval 33"/>
            <p:cNvSpPr/>
            <p:nvPr/>
          </p:nvSpPr>
          <p:spPr>
            <a:xfrm>
              <a:off x="6759579" y="2323263"/>
              <a:ext cx="412750" cy="399984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5</a:t>
              </a:r>
            </a:p>
          </p:txBody>
        </p:sp>
        <p:sp>
          <p:nvSpPr>
            <p:cNvPr id="35" name="Oval 34"/>
            <p:cNvSpPr/>
            <p:nvPr/>
          </p:nvSpPr>
          <p:spPr>
            <a:xfrm>
              <a:off x="6824667" y="3133406"/>
              <a:ext cx="412750" cy="399984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6</a:t>
              </a:r>
            </a:p>
          </p:txBody>
        </p:sp>
        <p:sp>
          <p:nvSpPr>
            <p:cNvPr id="36" name="Oval 35"/>
            <p:cNvSpPr/>
            <p:nvPr/>
          </p:nvSpPr>
          <p:spPr>
            <a:xfrm>
              <a:off x="8346022" y="3002084"/>
              <a:ext cx="412750" cy="399984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7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90014803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Pre-processing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400" dirty="0" smtClean="0"/>
              <a:t>Removal of </a:t>
            </a:r>
            <a:r>
              <a:rPr lang="en-US" sz="2400" dirty="0" err="1" smtClean="0"/>
              <a:t>stopwords</a:t>
            </a:r>
            <a:r>
              <a:rPr lang="en-US" sz="2400" dirty="0" smtClean="0"/>
              <a:t>: of, the, and, … </a:t>
            </a:r>
          </a:p>
          <a:p>
            <a:pPr lvl="1"/>
            <a:r>
              <a:rPr lang="en-US" sz="2000" dirty="0" smtClean="0"/>
              <a:t>Modern search does not completely remove </a:t>
            </a:r>
            <a:r>
              <a:rPr lang="en-US" sz="2000" dirty="0" err="1" smtClean="0"/>
              <a:t>stopwords</a:t>
            </a:r>
            <a:endParaRPr lang="en-US" sz="2000" dirty="0" smtClean="0"/>
          </a:p>
          <a:p>
            <a:pPr lvl="1"/>
            <a:r>
              <a:rPr lang="en-US" sz="2000" dirty="0" smtClean="0"/>
              <a:t>Such words add meaning to sentences as well as queries</a:t>
            </a:r>
          </a:p>
          <a:p>
            <a:r>
              <a:rPr lang="en-US" sz="2400" dirty="0" smtClean="0"/>
              <a:t>Stemming: words </a:t>
            </a:r>
            <a:r>
              <a:rPr lang="en-US" sz="2400" dirty="0" smtClean="0">
                <a:sym typeface="Wingdings"/>
              </a:rPr>
              <a:t> stem (root) of words</a:t>
            </a:r>
          </a:p>
          <a:p>
            <a:pPr lvl="1"/>
            <a:r>
              <a:rPr lang="en-US" sz="2000" dirty="0" smtClean="0">
                <a:sym typeface="Wingdings"/>
              </a:rPr>
              <a:t>Statistics, statistically, statistical  statistic (same root)</a:t>
            </a:r>
          </a:p>
          <a:p>
            <a:pPr lvl="1"/>
            <a:r>
              <a:rPr lang="en-US" sz="2000" dirty="0" smtClean="0">
                <a:sym typeface="Wingdings"/>
              </a:rPr>
              <a:t>Loss of slight information (the form of the word also matters)</a:t>
            </a:r>
          </a:p>
          <a:p>
            <a:pPr lvl="1"/>
            <a:r>
              <a:rPr lang="en-US" sz="2000" dirty="0">
                <a:sym typeface="Wingdings"/>
              </a:rPr>
              <a:t>B</a:t>
            </a:r>
            <a:r>
              <a:rPr lang="en-US" sz="2000" dirty="0" smtClean="0">
                <a:sym typeface="Wingdings"/>
              </a:rPr>
              <a:t>ut unifies differently expressed queries on the same topic</a:t>
            </a:r>
          </a:p>
          <a:p>
            <a:pPr lvl="1"/>
            <a:r>
              <a:rPr lang="en-US" sz="2000" dirty="0" smtClean="0">
                <a:sym typeface="Wingdings"/>
              </a:rPr>
              <a:t>Lemmatization: doing this properly with morphological analysis of words</a:t>
            </a:r>
          </a:p>
          <a:p>
            <a:r>
              <a:rPr lang="en-US" sz="2400" dirty="0" smtClean="0">
                <a:sym typeface="Wingdings"/>
              </a:rPr>
              <a:t>Normalization: unify equivalent words as much as possible</a:t>
            </a:r>
          </a:p>
          <a:p>
            <a:pPr lvl="1"/>
            <a:r>
              <a:rPr lang="en-US" sz="2000" dirty="0" smtClean="0">
                <a:sym typeface="Wingdings"/>
              </a:rPr>
              <a:t>U.S.A, USA</a:t>
            </a:r>
          </a:p>
          <a:p>
            <a:pPr lvl="1"/>
            <a:r>
              <a:rPr lang="en-US" sz="2000" dirty="0" smtClean="0">
                <a:sym typeface="Wingdings"/>
              </a:rPr>
              <a:t>Windows, windows</a:t>
            </a:r>
            <a:endParaRPr lang="en-US" sz="2000" dirty="0">
              <a:sym typeface="Wingdings"/>
            </a:endParaRPr>
          </a:p>
          <a:p>
            <a:r>
              <a:rPr lang="en-US" sz="2400" dirty="0" smtClean="0">
                <a:sym typeface="Wingdings"/>
              </a:rPr>
              <a:t>Stemming, lemmatization, normalization, synonym finding, all are important subfields on their own!!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135133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Creating an inverted index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02850"/>
            <a:ext cx="4972050" cy="1733483"/>
          </a:xfrm>
        </p:spPr>
        <p:txBody>
          <a:bodyPr>
            <a:normAutofit/>
          </a:bodyPr>
          <a:lstStyle/>
          <a:p>
            <a:r>
              <a:rPr lang="en-US" sz="2400" dirty="0" smtClean="0"/>
              <a:t>For each document, write out pairs (term, </a:t>
            </a:r>
            <a:r>
              <a:rPr lang="en-US" sz="2400" dirty="0" err="1" smtClean="0"/>
              <a:t>docid</a:t>
            </a:r>
            <a:r>
              <a:rPr lang="en-US" sz="2400" dirty="0" smtClean="0"/>
              <a:t>)</a:t>
            </a:r>
          </a:p>
          <a:p>
            <a:r>
              <a:rPr lang="en-US" sz="2400" dirty="0" smtClean="0"/>
              <a:t>Sort by term</a:t>
            </a:r>
          </a:p>
          <a:p>
            <a:r>
              <a:rPr lang="en-US" sz="2400" dirty="0" smtClean="0"/>
              <a:t>Group, compute DF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14</a:t>
            </a:fld>
            <a:endParaRPr lang="en-US" dirty="0"/>
          </a:p>
        </p:txBody>
      </p:sp>
      <p:grpSp>
        <p:nvGrpSpPr>
          <p:cNvPr id="5" name="Group 4"/>
          <p:cNvGrpSpPr/>
          <p:nvPr/>
        </p:nvGrpSpPr>
        <p:grpSpPr>
          <a:xfrm>
            <a:off x="5619751" y="913441"/>
            <a:ext cx="3360208" cy="3059435"/>
            <a:chOff x="5619751" y="913441"/>
            <a:chExt cx="3360208" cy="3059435"/>
          </a:xfrm>
        </p:grpSpPr>
        <p:sp>
          <p:nvSpPr>
            <p:cNvPr id="6" name="Folded Corner 5"/>
            <p:cNvSpPr/>
            <p:nvPr/>
          </p:nvSpPr>
          <p:spPr>
            <a:xfrm>
              <a:off x="6709835" y="1219266"/>
              <a:ext cx="1241424" cy="1112398"/>
            </a:xfrm>
            <a:prstGeom prst="foldedCorner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400" dirty="0" smtClean="0"/>
                <a:t>This is in Indian Statistical Institute, Kolkata, India</a:t>
              </a:r>
              <a:endParaRPr lang="en-US" sz="1400" dirty="0"/>
            </a:p>
          </p:txBody>
        </p:sp>
        <p:sp>
          <p:nvSpPr>
            <p:cNvPr id="7" name="Folded Corner 6"/>
            <p:cNvSpPr/>
            <p:nvPr/>
          </p:nvSpPr>
          <p:spPr>
            <a:xfrm>
              <a:off x="5619751" y="1439333"/>
              <a:ext cx="1003828" cy="1208093"/>
            </a:xfrm>
            <a:prstGeom prst="foldedCorner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400" dirty="0"/>
                <a:t>Statistically flying is the safest mode of journey</a:t>
              </a:r>
            </a:p>
          </p:txBody>
        </p:sp>
        <p:sp>
          <p:nvSpPr>
            <p:cNvPr id="8" name="Folded Corner 7"/>
            <p:cNvSpPr/>
            <p:nvPr/>
          </p:nvSpPr>
          <p:spPr>
            <a:xfrm>
              <a:off x="8018985" y="1219266"/>
              <a:ext cx="921807" cy="1020120"/>
            </a:xfrm>
            <a:prstGeom prst="foldedCorner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400" dirty="0"/>
                <a:t>Diwali is a huge festival in India</a:t>
              </a:r>
            </a:p>
          </p:txBody>
        </p:sp>
        <p:sp>
          <p:nvSpPr>
            <p:cNvPr id="9" name="Folded Corner 8"/>
            <p:cNvSpPr/>
            <p:nvPr/>
          </p:nvSpPr>
          <p:spPr>
            <a:xfrm>
              <a:off x="7951259" y="2331664"/>
              <a:ext cx="1028700" cy="740833"/>
            </a:xfrm>
            <a:prstGeom prst="foldedCorner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400" dirty="0" smtClean="0"/>
                <a:t>India’s population is huge</a:t>
              </a:r>
              <a:endParaRPr lang="en-US" sz="1400" dirty="0"/>
            </a:p>
          </p:txBody>
        </p:sp>
        <p:sp>
          <p:nvSpPr>
            <p:cNvPr id="10" name="Folded Corner 9"/>
            <p:cNvSpPr/>
            <p:nvPr/>
          </p:nvSpPr>
          <p:spPr>
            <a:xfrm>
              <a:off x="6965954" y="2373106"/>
              <a:ext cx="921807" cy="760300"/>
            </a:xfrm>
            <a:prstGeom prst="foldedCorner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400" dirty="0" smtClean="0"/>
                <a:t>Thank god it is a holiday </a:t>
              </a:r>
              <a:endParaRPr lang="en-US" sz="1400" dirty="0"/>
            </a:p>
          </p:txBody>
        </p:sp>
        <p:sp>
          <p:nvSpPr>
            <p:cNvPr id="11" name="Folded Corner 10"/>
            <p:cNvSpPr/>
            <p:nvPr/>
          </p:nvSpPr>
          <p:spPr>
            <a:xfrm>
              <a:off x="5975883" y="2723247"/>
              <a:ext cx="921807" cy="590824"/>
            </a:xfrm>
            <a:prstGeom prst="foldedCorner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400" dirty="0" smtClean="0"/>
                <a:t>This is autumn</a:t>
              </a:r>
              <a:endParaRPr lang="en-US" sz="1400" dirty="0"/>
            </a:p>
          </p:txBody>
        </p:sp>
        <p:sp>
          <p:nvSpPr>
            <p:cNvPr id="12" name="Folded Corner 11"/>
            <p:cNvSpPr/>
            <p:nvPr/>
          </p:nvSpPr>
          <p:spPr>
            <a:xfrm>
              <a:off x="7071784" y="3217333"/>
              <a:ext cx="921807" cy="755543"/>
            </a:xfrm>
            <a:prstGeom prst="foldedCorner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400" dirty="0" smtClean="0"/>
                <a:t>There is no end of learning</a:t>
              </a:r>
              <a:endParaRPr lang="en-US" sz="1400" dirty="0"/>
            </a:p>
          </p:txBody>
        </p:sp>
        <p:sp>
          <p:nvSpPr>
            <p:cNvPr id="13" name="Oval 12"/>
            <p:cNvSpPr/>
            <p:nvPr/>
          </p:nvSpPr>
          <p:spPr>
            <a:xfrm>
              <a:off x="5852583" y="1113433"/>
              <a:ext cx="412750" cy="399984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1</a:t>
              </a:r>
              <a:endParaRPr lang="en-US" dirty="0"/>
            </a:p>
          </p:txBody>
        </p:sp>
        <p:sp>
          <p:nvSpPr>
            <p:cNvPr id="14" name="Oval 13"/>
            <p:cNvSpPr/>
            <p:nvPr/>
          </p:nvSpPr>
          <p:spPr>
            <a:xfrm>
              <a:off x="6600834" y="978032"/>
              <a:ext cx="412750" cy="399984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2</a:t>
              </a:r>
            </a:p>
          </p:txBody>
        </p:sp>
        <p:sp>
          <p:nvSpPr>
            <p:cNvPr id="15" name="Oval 14"/>
            <p:cNvSpPr/>
            <p:nvPr/>
          </p:nvSpPr>
          <p:spPr>
            <a:xfrm>
              <a:off x="7933272" y="913441"/>
              <a:ext cx="412750" cy="399984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3</a:t>
              </a:r>
              <a:endParaRPr lang="en-US" dirty="0"/>
            </a:p>
          </p:txBody>
        </p:sp>
        <p:sp>
          <p:nvSpPr>
            <p:cNvPr id="16" name="Oval 15"/>
            <p:cNvSpPr/>
            <p:nvPr/>
          </p:nvSpPr>
          <p:spPr>
            <a:xfrm>
              <a:off x="5769508" y="2632362"/>
              <a:ext cx="412750" cy="399984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4</a:t>
              </a:r>
              <a:endParaRPr lang="en-US" dirty="0"/>
            </a:p>
          </p:txBody>
        </p:sp>
        <p:sp>
          <p:nvSpPr>
            <p:cNvPr id="17" name="Oval 16"/>
            <p:cNvSpPr/>
            <p:nvPr/>
          </p:nvSpPr>
          <p:spPr>
            <a:xfrm>
              <a:off x="6759579" y="2323263"/>
              <a:ext cx="412750" cy="399984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5</a:t>
              </a:r>
            </a:p>
          </p:txBody>
        </p:sp>
        <p:sp>
          <p:nvSpPr>
            <p:cNvPr id="18" name="Oval 17"/>
            <p:cNvSpPr/>
            <p:nvPr/>
          </p:nvSpPr>
          <p:spPr>
            <a:xfrm>
              <a:off x="6824667" y="3133406"/>
              <a:ext cx="412750" cy="399984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6</a:t>
              </a:r>
            </a:p>
          </p:txBody>
        </p:sp>
        <p:sp>
          <p:nvSpPr>
            <p:cNvPr id="19" name="Oval 18"/>
            <p:cNvSpPr/>
            <p:nvPr/>
          </p:nvSpPr>
          <p:spPr>
            <a:xfrm>
              <a:off x="8346022" y="3002084"/>
              <a:ext cx="412750" cy="399984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7</a:t>
              </a:r>
            </a:p>
          </p:txBody>
        </p:sp>
      </p:grpSp>
      <p:graphicFrame>
        <p:nvGraphicFramePr>
          <p:cNvPr id="20" name="Table 1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24502359"/>
              </p:ext>
            </p:extLst>
          </p:nvPr>
        </p:nvGraphicFramePr>
        <p:xfrm>
          <a:off x="801690" y="2950633"/>
          <a:ext cx="1685393" cy="36576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69696"/>
                <a:gridCol w="715697"/>
              </a:tblGrid>
              <a:tr h="263536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>
                          <a:latin typeface="Times New Roman"/>
                          <a:cs typeface="Times New Roman"/>
                        </a:rPr>
                        <a:t>Term</a:t>
                      </a:r>
                      <a:endParaRPr lang="en-US" dirty="0">
                        <a:latin typeface="Times New Roman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err="1" smtClean="0">
                          <a:latin typeface="Times New Roman"/>
                          <a:cs typeface="Times New Roman"/>
                        </a:rPr>
                        <a:t>docId</a:t>
                      </a:r>
                      <a:endParaRPr lang="en-US" dirty="0">
                        <a:latin typeface="Times New Roman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3536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>
                          <a:latin typeface="Times New Roman"/>
                          <a:cs typeface="Times New Roman"/>
                        </a:rPr>
                        <a:t>statistic</a:t>
                      </a:r>
                      <a:endParaRPr lang="en-US" dirty="0">
                        <a:latin typeface="Times New Roman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>
                          <a:latin typeface="Times New Roman"/>
                          <a:cs typeface="Times New Roman"/>
                        </a:rPr>
                        <a:t>1</a:t>
                      </a:r>
                      <a:endParaRPr lang="en-US" dirty="0">
                        <a:latin typeface="Times New Roman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263536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>
                          <a:latin typeface="Times New Roman"/>
                          <a:cs typeface="Times New Roman"/>
                        </a:rPr>
                        <a:t>fly</a:t>
                      </a:r>
                      <a:endParaRPr lang="en-US" dirty="0">
                        <a:latin typeface="Times New Roman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>
                          <a:latin typeface="Times New Roman"/>
                          <a:cs typeface="Times New Roman"/>
                        </a:rPr>
                        <a:t>1</a:t>
                      </a:r>
                      <a:endParaRPr lang="en-US" dirty="0">
                        <a:latin typeface="Times New Roman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263536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>
                          <a:latin typeface="Times New Roman"/>
                          <a:cs typeface="Times New Roman"/>
                        </a:rPr>
                        <a:t>safe</a:t>
                      </a:r>
                      <a:endParaRPr lang="en-US" dirty="0">
                        <a:latin typeface="Times New Roman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>
                          <a:latin typeface="Times New Roman"/>
                          <a:cs typeface="Times New Roman"/>
                        </a:rPr>
                        <a:t>1</a:t>
                      </a:r>
                      <a:endParaRPr lang="en-US" dirty="0">
                        <a:latin typeface="Times New Roman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263536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>
                          <a:latin typeface="Times New Roman"/>
                          <a:cs typeface="Times New Roman"/>
                        </a:rPr>
                        <a:t>…</a:t>
                      </a:r>
                      <a:endParaRPr lang="en-US" dirty="0">
                        <a:latin typeface="Times New Roman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>
                          <a:latin typeface="Times New Roman"/>
                          <a:cs typeface="Times New Roman"/>
                        </a:rPr>
                        <a:t>…</a:t>
                      </a:r>
                      <a:endParaRPr lang="en-US" dirty="0">
                        <a:latin typeface="Times New Roman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263536">
                <a:tc>
                  <a:txBody>
                    <a:bodyPr/>
                    <a:lstStyle/>
                    <a:p>
                      <a:pPr algn="l"/>
                      <a:r>
                        <a:rPr lang="en-US" dirty="0" err="1" smtClean="0">
                          <a:latin typeface="Times New Roman"/>
                          <a:cs typeface="Times New Roman"/>
                        </a:rPr>
                        <a:t>india</a:t>
                      </a:r>
                      <a:endParaRPr lang="en-US" dirty="0">
                        <a:latin typeface="Times New Roman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>
                          <a:latin typeface="Times New Roman"/>
                          <a:cs typeface="Times New Roman"/>
                        </a:rPr>
                        <a:t>2</a:t>
                      </a:r>
                      <a:endParaRPr lang="en-US" dirty="0">
                        <a:latin typeface="Times New Roman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263536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>
                          <a:latin typeface="Times New Roman"/>
                          <a:cs typeface="Times New Roman"/>
                        </a:rPr>
                        <a:t>statistic</a:t>
                      </a:r>
                      <a:endParaRPr lang="en-US" dirty="0">
                        <a:latin typeface="Times New Roman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>
                          <a:latin typeface="Times New Roman"/>
                          <a:cs typeface="Times New Roman"/>
                        </a:rPr>
                        <a:t>2</a:t>
                      </a:r>
                      <a:endParaRPr lang="en-US" dirty="0">
                        <a:latin typeface="Times New Roman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263536">
                <a:tc>
                  <a:txBody>
                    <a:bodyPr/>
                    <a:lstStyle/>
                    <a:p>
                      <a:pPr algn="l"/>
                      <a:r>
                        <a:rPr lang="en-US" dirty="0" err="1" smtClean="0">
                          <a:latin typeface="Times New Roman"/>
                          <a:cs typeface="Times New Roman"/>
                        </a:rPr>
                        <a:t>india</a:t>
                      </a:r>
                      <a:endParaRPr lang="en-US" dirty="0">
                        <a:latin typeface="Times New Roman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>
                          <a:latin typeface="Times New Roman"/>
                          <a:cs typeface="Times New Roman"/>
                        </a:rPr>
                        <a:t>3</a:t>
                      </a:r>
                      <a:endParaRPr lang="en-US" dirty="0">
                        <a:latin typeface="Times New Roman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263536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>
                          <a:latin typeface="Times New Roman"/>
                          <a:cs typeface="Times New Roman"/>
                        </a:rPr>
                        <a:t>…</a:t>
                      </a:r>
                      <a:endParaRPr lang="en-US" dirty="0">
                        <a:latin typeface="Times New Roman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>
                          <a:latin typeface="Times New Roman"/>
                          <a:cs typeface="Times New Roman"/>
                        </a:rPr>
                        <a:t>…</a:t>
                      </a:r>
                      <a:endParaRPr lang="en-US" dirty="0">
                        <a:latin typeface="Times New Roman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263536">
                <a:tc>
                  <a:txBody>
                    <a:bodyPr/>
                    <a:lstStyle/>
                    <a:p>
                      <a:pPr algn="l"/>
                      <a:r>
                        <a:rPr lang="en-US" dirty="0" err="1" smtClean="0">
                          <a:latin typeface="Times New Roman"/>
                          <a:cs typeface="Times New Roman"/>
                        </a:rPr>
                        <a:t>india</a:t>
                      </a:r>
                      <a:endParaRPr lang="en-US" dirty="0">
                        <a:latin typeface="Times New Roman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>
                          <a:latin typeface="Times New Roman"/>
                          <a:cs typeface="Times New Roman"/>
                        </a:rPr>
                        <a:t>7</a:t>
                      </a:r>
                      <a:endParaRPr lang="en-US" dirty="0">
                        <a:latin typeface="Times New Roman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21" name="Table 2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09928524"/>
              </p:ext>
            </p:extLst>
          </p:nvPr>
        </p:nvGraphicFramePr>
        <p:xfrm>
          <a:off x="2933173" y="2950633"/>
          <a:ext cx="1685393" cy="36576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69696"/>
                <a:gridCol w="715697"/>
              </a:tblGrid>
              <a:tr h="263536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>
                          <a:latin typeface="Times New Roman"/>
                          <a:cs typeface="Times New Roman"/>
                        </a:rPr>
                        <a:t>Term</a:t>
                      </a:r>
                      <a:endParaRPr lang="en-US" dirty="0">
                        <a:latin typeface="Times New Roman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err="1" smtClean="0">
                          <a:latin typeface="Times New Roman"/>
                          <a:cs typeface="Times New Roman"/>
                        </a:rPr>
                        <a:t>docId</a:t>
                      </a:r>
                      <a:endParaRPr lang="en-US" dirty="0">
                        <a:latin typeface="Times New Roman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3536">
                <a:tc>
                  <a:txBody>
                    <a:bodyPr/>
                    <a:lstStyle/>
                    <a:p>
                      <a:pPr algn="l"/>
                      <a:r>
                        <a:rPr lang="en-US" dirty="0" err="1" smtClean="0">
                          <a:latin typeface="Times New Roman"/>
                          <a:cs typeface="Times New Roman"/>
                        </a:rPr>
                        <a:t>india</a:t>
                      </a:r>
                      <a:endParaRPr lang="en-US" dirty="0">
                        <a:latin typeface="Times New Roman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>
                          <a:latin typeface="Times New Roman"/>
                          <a:cs typeface="Times New Roman"/>
                        </a:rPr>
                        <a:t>2</a:t>
                      </a:r>
                      <a:endParaRPr lang="en-US" dirty="0">
                        <a:latin typeface="Times New Roman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263536">
                <a:tc>
                  <a:txBody>
                    <a:bodyPr/>
                    <a:lstStyle/>
                    <a:p>
                      <a:pPr algn="l"/>
                      <a:r>
                        <a:rPr lang="en-US" dirty="0" err="1" smtClean="0">
                          <a:latin typeface="Times New Roman"/>
                          <a:cs typeface="Times New Roman"/>
                        </a:rPr>
                        <a:t>india</a:t>
                      </a:r>
                      <a:endParaRPr lang="en-US" dirty="0">
                        <a:latin typeface="Times New Roman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>
                          <a:latin typeface="Times New Roman"/>
                          <a:cs typeface="Times New Roman"/>
                        </a:rPr>
                        <a:t>3</a:t>
                      </a:r>
                      <a:endParaRPr lang="en-US" dirty="0">
                        <a:latin typeface="Times New Roman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263536">
                <a:tc>
                  <a:txBody>
                    <a:bodyPr/>
                    <a:lstStyle/>
                    <a:p>
                      <a:pPr algn="l"/>
                      <a:r>
                        <a:rPr lang="en-US" dirty="0" err="1" smtClean="0">
                          <a:latin typeface="Times New Roman"/>
                          <a:cs typeface="Times New Roman"/>
                        </a:rPr>
                        <a:t>india</a:t>
                      </a:r>
                      <a:endParaRPr lang="en-US" dirty="0">
                        <a:latin typeface="Times New Roman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>
                          <a:latin typeface="Times New Roman"/>
                          <a:cs typeface="Times New Roman"/>
                        </a:rPr>
                        <a:t>7</a:t>
                      </a:r>
                      <a:endParaRPr lang="en-US" dirty="0">
                        <a:latin typeface="Times New Roman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263536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>
                          <a:latin typeface="Times New Roman"/>
                          <a:cs typeface="Times New Roman"/>
                        </a:rPr>
                        <a:t>…</a:t>
                      </a:r>
                      <a:endParaRPr lang="en-US" dirty="0">
                        <a:latin typeface="Times New Roman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>
                          <a:latin typeface="Times New Roman"/>
                          <a:cs typeface="Times New Roman"/>
                        </a:rPr>
                        <a:t>…</a:t>
                      </a:r>
                      <a:endParaRPr lang="en-US" dirty="0">
                        <a:latin typeface="Times New Roman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263536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>
                          <a:latin typeface="Times New Roman"/>
                          <a:cs typeface="Times New Roman"/>
                        </a:rPr>
                        <a:t>fly</a:t>
                      </a:r>
                      <a:endParaRPr lang="en-US" dirty="0">
                        <a:latin typeface="Times New Roman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>
                          <a:latin typeface="Times New Roman"/>
                          <a:cs typeface="Times New Roman"/>
                        </a:rPr>
                        <a:t>1</a:t>
                      </a:r>
                      <a:endParaRPr lang="en-US" dirty="0">
                        <a:latin typeface="Times New Roman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263536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>
                          <a:latin typeface="Times New Roman"/>
                          <a:cs typeface="Times New Roman"/>
                        </a:rPr>
                        <a:t>safe</a:t>
                      </a:r>
                      <a:endParaRPr lang="en-US" dirty="0">
                        <a:latin typeface="Times New Roman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>
                          <a:latin typeface="Times New Roman"/>
                          <a:cs typeface="Times New Roman"/>
                        </a:rPr>
                        <a:t>1</a:t>
                      </a:r>
                      <a:endParaRPr lang="en-US" dirty="0">
                        <a:latin typeface="Times New Roman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263536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>
                          <a:latin typeface="Times New Roman"/>
                          <a:cs typeface="Times New Roman"/>
                        </a:rPr>
                        <a:t>statistic</a:t>
                      </a:r>
                      <a:endParaRPr lang="en-US" dirty="0">
                        <a:latin typeface="Times New Roman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>
                          <a:latin typeface="Times New Roman"/>
                          <a:cs typeface="Times New Roman"/>
                        </a:rPr>
                        <a:t>1</a:t>
                      </a:r>
                      <a:endParaRPr lang="en-US" dirty="0">
                        <a:latin typeface="Times New Roman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263536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>
                          <a:latin typeface="Times New Roman"/>
                          <a:cs typeface="Times New Roman"/>
                        </a:rPr>
                        <a:t>statistic</a:t>
                      </a:r>
                      <a:endParaRPr lang="en-US" dirty="0">
                        <a:latin typeface="Times New Roman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>
                          <a:latin typeface="Times New Roman"/>
                          <a:cs typeface="Times New Roman"/>
                        </a:rPr>
                        <a:t>2</a:t>
                      </a:r>
                      <a:endParaRPr lang="en-US" dirty="0">
                        <a:latin typeface="Times New Roman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263536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>
                          <a:latin typeface="Times New Roman"/>
                          <a:cs typeface="Times New Roman"/>
                        </a:rPr>
                        <a:t>…</a:t>
                      </a:r>
                      <a:endParaRPr lang="en-US" dirty="0">
                        <a:latin typeface="Times New Roman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>
                          <a:latin typeface="Times New Roman"/>
                          <a:cs typeface="Times New Roman"/>
                        </a:rPr>
                        <a:t>…</a:t>
                      </a:r>
                      <a:endParaRPr lang="en-US" dirty="0">
                        <a:latin typeface="Times New Roman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22" name="Right Arrow 21"/>
          <p:cNvSpPr/>
          <p:nvPr/>
        </p:nvSpPr>
        <p:spPr>
          <a:xfrm>
            <a:off x="2614083" y="4646083"/>
            <a:ext cx="243417" cy="211667"/>
          </a:xfrm>
          <a:prstGeom prst="rightArrow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ight Arrow 22"/>
          <p:cNvSpPr/>
          <p:nvPr/>
        </p:nvSpPr>
        <p:spPr>
          <a:xfrm>
            <a:off x="4777317" y="4646083"/>
            <a:ext cx="243417" cy="211667"/>
          </a:xfrm>
          <a:prstGeom prst="rightArrow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24" name="Table 2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9953115"/>
              </p:ext>
            </p:extLst>
          </p:nvPr>
        </p:nvGraphicFramePr>
        <p:xfrm>
          <a:off x="5122333" y="4527550"/>
          <a:ext cx="3818462" cy="18288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538342"/>
                <a:gridCol w="760040"/>
                <a:gridCol w="760040"/>
                <a:gridCol w="760040"/>
              </a:tblGrid>
              <a:tr h="263536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>
                          <a:latin typeface="Times New Roman"/>
                          <a:cs typeface="Times New Roman"/>
                        </a:rPr>
                        <a:t>Term</a:t>
                      </a:r>
                      <a:endParaRPr lang="en-US" dirty="0">
                        <a:latin typeface="Times New Roman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err="1" smtClean="0">
                          <a:latin typeface="Times New Roman"/>
                          <a:cs typeface="Times New Roman"/>
                        </a:rPr>
                        <a:t>docId</a:t>
                      </a:r>
                      <a:endParaRPr lang="en-US" dirty="0">
                        <a:latin typeface="Times New Roman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err="1" smtClean="0">
                          <a:latin typeface="Times New Roman"/>
                          <a:cs typeface="Times New Roman"/>
                        </a:rPr>
                        <a:t>docId</a:t>
                      </a:r>
                      <a:endParaRPr lang="en-US" dirty="0">
                        <a:latin typeface="Times New Roman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err="1" smtClean="0">
                          <a:latin typeface="Times New Roman"/>
                          <a:cs typeface="Times New Roman"/>
                        </a:rPr>
                        <a:t>docId</a:t>
                      </a:r>
                      <a:endParaRPr lang="en-US" dirty="0">
                        <a:latin typeface="Times New Roman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3536">
                <a:tc>
                  <a:txBody>
                    <a:bodyPr/>
                    <a:lstStyle/>
                    <a:p>
                      <a:pPr algn="l"/>
                      <a:r>
                        <a:rPr lang="en-US" dirty="0" err="1" smtClean="0">
                          <a:latin typeface="Times New Roman"/>
                          <a:cs typeface="Times New Roman"/>
                        </a:rPr>
                        <a:t>india</a:t>
                      </a:r>
                      <a:r>
                        <a:rPr lang="en-US" baseline="0" dirty="0" smtClean="0">
                          <a:latin typeface="Times New Roman"/>
                          <a:cs typeface="Times New Roman"/>
                        </a:rPr>
                        <a:t> (</a:t>
                      </a:r>
                      <a:r>
                        <a:rPr lang="en-US" baseline="0" dirty="0" err="1" smtClean="0">
                          <a:latin typeface="Times New Roman"/>
                          <a:cs typeface="Times New Roman"/>
                        </a:rPr>
                        <a:t>df</a:t>
                      </a:r>
                      <a:r>
                        <a:rPr lang="en-US" baseline="0" dirty="0" smtClean="0">
                          <a:latin typeface="Times New Roman"/>
                          <a:cs typeface="Times New Roman"/>
                        </a:rPr>
                        <a:t>=3)</a:t>
                      </a:r>
                      <a:endParaRPr lang="en-US" dirty="0">
                        <a:latin typeface="Times New Roman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>
                          <a:latin typeface="Times New Roman"/>
                          <a:cs typeface="Times New Roman"/>
                        </a:rPr>
                        <a:t>2</a:t>
                      </a:r>
                      <a:endParaRPr lang="en-US" dirty="0">
                        <a:latin typeface="Times New Roman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>
                          <a:latin typeface="Times New Roman"/>
                          <a:cs typeface="Times New Roman"/>
                        </a:rPr>
                        <a:t>3</a:t>
                      </a:r>
                      <a:endParaRPr lang="en-US" dirty="0">
                        <a:latin typeface="Times New Roman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>
                          <a:latin typeface="Times New Roman"/>
                          <a:cs typeface="Times New Roman"/>
                        </a:rPr>
                        <a:t>7</a:t>
                      </a:r>
                      <a:endParaRPr lang="en-US" dirty="0">
                        <a:latin typeface="Times New Roman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263536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>
                          <a:latin typeface="Times New Roman"/>
                          <a:cs typeface="Times New Roman"/>
                        </a:rPr>
                        <a:t>fly</a:t>
                      </a:r>
                      <a:r>
                        <a:rPr lang="en-US" baseline="0" dirty="0" smtClean="0">
                          <a:latin typeface="Times New Roman"/>
                          <a:cs typeface="Times New Roman"/>
                        </a:rPr>
                        <a:t> (</a:t>
                      </a:r>
                      <a:r>
                        <a:rPr lang="en-US" baseline="0" dirty="0" err="1" smtClean="0">
                          <a:latin typeface="Times New Roman"/>
                          <a:cs typeface="Times New Roman"/>
                        </a:rPr>
                        <a:t>df</a:t>
                      </a:r>
                      <a:r>
                        <a:rPr lang="en-US" baseline="0" dirty="0" smtClean="0">
                          <a:latin typeface="Times New Roman"/>
                          <a:cs typeface="Times New Roman"/>
                        </a:rPr>
                        <a:t>=1)</a:t>
                      </a:r>
                      <a:endParaRPr lang="en-US" dirty="0">
                        <a:latin typeface="Times New Roman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>
                          <a:latin typeface="Times New Roman"/>
                          <a:cs typeface="Times New Roman"/>
                        </a:rPr>
                        <a:t>1</a:t>
                      </a:r>
                      <a:endParaRPr lang="en-US" dirty="0">
                        <a:latin typeface="Times New Roman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dirty="0">
                        <a:latin typeface="Times New Roman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dirty="0">
                        <a:latin typeface="Times New Roman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263536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>
                          <a:latin typeface="Times New Roman"/>
                          <a:cs typeface="Times New Roman"/>
                        </a:rPr>
                        <a:t>statistic (</a:t>
                      </a:r>
                      <a:r>
                        <a:rPr lang="en-US" dirty="0" err="1" smtClean="0">
                          <a:latin typeface="Times New Roman"/>
                          <a:cs typeface="Times New Roman"/>
                        </a:rPr>
                        <a:t>df</a:t>
                      </a:r>
                      <a:r>
                        <a:rPr lang="en-US" dirty="0" smtClean="0">
                          <a:latin typeface="Times New Roman"/>
                          <a:cs typeface="Times New Roman"/>
                        </a:rPr>
                        <a:t>=2)</a:t>
                      </a:r>
                      <a:endParaRPr lang="en-US" dirty="0">
                        <a:latin typeface="Times New Roman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>
                          <a:latin typeface="Times New Roman"/>
                          <a:cs typeface="Times New Roman"/>
                        </a:rPr>
                        <a:t>1</a:t>
                      </a:r>
                      <a:endParaRPr lang="en-US" dirty="0">
                        <a:latin typeface="Times New Roman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>
                          <a:latin typeface="Times New Roman"/>
                          <a:cs typeface="Times New Roman"/>
                        </a:rPr>
                        <a:t>2</a:t>
                      </a:r>
                      <a:endParaRPr lang="en-US" dirty="0">
                        <a:latin typeface="Times New Roman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dirty="0">
                        <a:latin typeface="Times New Roman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263536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>
                          <a:latin typeface="Times New Roman"/>
                          <a:cs typeface="Times New Roman"/>
                        </a:rPr>
                        <a:t>…</a:t>
                      </a:r>
                      <a:endParaRPr lang="en-US" dirty="0">
                        <a:latin typeface="Times New Roman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>
                          <a:latin typeface="Times New Roman"/>
                          <a:cs typeface="Times New Roman"/>
                        </a:rPr>
                        <a:t>…</a:t>
                      </a:r>
                      <a:endParaRPr lang="en-US" dirty="0">
                        <a:latin typeface="Times New Roman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dirty="0">
                        <a:latin typeface="Times New Roman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dirty="0">
                        <a:latin typeface="Times New Roman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4044688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  <p:bldP spid="23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Traditional architecture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15</a:t>
            </a:fld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1022166" y="3938997"/>
            <a:ext cx="2157906" cy="619466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Analysis (stemming, normalization, …)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1022166" y="2687275"/>
            <a:ext cx="2157906" cy="627094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Basic format conversion, parsing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1022166" y="5177700"/>
            <a:ext cx="2157906" cy="619466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Indexing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4749460" y="3476865"/>
            <a:ext cx="3624044" cy="619466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Core query processing</a:t>
            </a:r>
          </a:p>
          <a:p>
            <a:pPr algn="ctr"/>
            <a:r>
              <a:rPr lang="en-US" dirty="0" smtClean="0"/>
              <a:t>(accessing index, ranking)</a:t>
            </a:r>
            <a:endParaRPr lang="en-US" dirty="0"/>
          </a:p>
        </p:txBody>
      </p:sp>
      <p:sp>
        <p:nvSpPr>
          <p:cNvPr id="9" name="Cube 8"/>
          <p:cNvSpPr/>
          <p:nvPr/>
        </p:nvSpPr>
        <p:spPr>
          <a:xfrm>
            <a:off x="5459403" y="4790534"/>
            <a:ext cx="2519279" cy="1115038"/>
          </a:xfrm>
          <a:prstGeom prst="cube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Index</a:t>
            </a:r>
            <a:endParaRPr lang="en-US" dirty="0"/>
          </a:p>
        </p:txBody>
      </p:sp>
      <p:cxnSp>
        <p:nvCxnSpPr>
          <p:cNvPr id="11" name="Straight Arrow Connector 10"/>
          <p:cNvCxnSpPr>
            <a:stCxn id="7" idx="3"/>
            <a:endCxn id="9" idx="2"/>
          </p:cNvCxnSpPr>
          <p:nvPr/>
        </p:nvCxnSpPr>
        <p:spPr>
          <a:xfrm>
            <a:off x="3180072" y="5487433"/>
            <a:ext cx="2279331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>
            <a:stCxn id="5" idx="2"/>
            <a:endCxn id="7" idx="0"/>
          </p:cNvCxnSpPr>
          <p:nvPr/>
        </p:nvCxnSpPr>
        <p:spPr>
          <a:xfrm>
            <a:off x="2101119" y="4558463"/>
            <a:ext cx="0" cy="619237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>
            <a:stCxn id="6" idx="2"/>
            <a:endCxn id="5" idx="0"/>
          </p:cNvCxnSpPr>
          <p:nvPr/>
        </p:nvCxnSpPr>
        <p:spPr>
          <a:xfrm>
            <a:off x="2101119" y="3314369"/>
            <a:ext cx="0" cy="62462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9" name="Folded Corner 18"/>
          <p:cNvSpPr/>
          <p:nvPr/>
        </p:nvSpPr>
        <p:spPr>
          <a:xfrm>
            <a:off x="609170" y="1094389"/>
            <a:ext cx="825993" cy="929199"/>
          </a:xfrm>
          <a:prstGeom prst="foldedCorner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Folded Corner 28"/>
          <p:cNvSpPr/>
          <p:nvPr/>
        </p:nvSpPr>
        <p:spPr>
          <a:xfrm>
            <a:off x="1690811" y="1094389"/>
            <a:ext cx="825993" cy="929199"/>
          </a:xfrm>
          <a:prstGeom prst="foldedCorner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Folded Corner 29"/>
          <p:cNvSpPr/>
          <p:nvPr/>
        </p:nvSpPr>
        <p:spPr>
          <a:xfrm>
            <a:off x="2772453" y="1094389"/>
            <a:ext cx="825993" cy="929199"/>
          </a:xfrm>
          <a:prstGeom prst="foldedCorner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1" name="Straight Arrow Connector 30"/>
          <p:cNvCxnSpPr>
            <a:stCxn id="19" idx="2"/>
            <a:endCxn id="6" idx="0"/>
          </p:cNvCxnSpPr>
          <p:nvPr/>
        </p:nvCxnSpPr>
        <p:spPr>
          <a:xfrm>
            <a:off x="1022167" y="2023588"/>
            <a:ext cx="1078952" cy="663687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>
            <a:stCxn id="29" idx="2"/>
            <a:endCxn id="6" idx="0"/>
          </p:cNvCxnSpPr>
          <p:nvPr/>
        </p:nvCxnSpPr>
        <p:spPr>
          <a:xfrm flipH="1">
            <a:off x="2101119" y="2023588"/>
            <a:ext cx="2689" cy="663687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7" name="Straight Arrow Connector 36"/>
          <p:cNvCxnSpPr>
            <a:stCxn id="30" idx="2"/>
            <a:endCxn id="6" idx="0"/>
          </p:cNvCxnSpPr>
          <p:nvPr/>
        </p:nvCxnSpPr>
        <p:spPr>
          <a:xfrm flipH="1">
            <a:off x="2101119" y="2023588"/>
            <a:ext cx="1084331" cy="663687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40" name="TextBox 39"/>
          <p:cNvSpPr txBox="1"/>
          <p:nvPr/>
        </p:nvSpPr>
        <p:spPr>
          <a:xfrm>
            <a:off x="609171" y="1404122"/>
            <a:ext cx="29892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Different types of documents</a:t>
            </a:r>
            <a:endParaRPr lang="en-US" dirty="0"/>
          </a:p>
        </p:txBody>
      </p:sp>
      <p:sp>
        <p:nvSpPr>
          <p:cNvPr id="41" name="Rectangle 40"/>
          <p:cNvSpPr/>
          <p:nvPr/>
        </p:nvSpPr>
        <p:spPr>
          <a:xfrm>
            <a:off x="4240421" y="2160728"/>
            <a:ext cx="2157906" cy="619466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Query handler (query parsing)</a:t>
            </a:r>
            <a:endParaRPr lang="en-US" dirty="0"/>
          </a:p>
        </p:txBody>
      </p:sp>
      <p:sp>
        <p:nvSpPr>
          <p:cNvPr id="42" name="Rectangle 41"/>
          <p:cNvSpPr/>
          <p:nvPr/>
        </p:nvSpPr>
        <p:spPr>
          <a:xfrm>
            <a:off x="6612674" y="2160728"/>
            <a:ext cx="2157906" cy="619466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Results handler (displaying results)</a:t>
            </a:r>
            <a:endParaRPr lang="en-US" dirty="0"/>
          </a:p>
        </p:txBody>
      </p:sp>
      <p:cxnSp>
        <p:nvCxnSpPr>
          <p:cNvPr id="43" name="Straight Arrow Connector 42"/>
          <p:cNvCxnSpPr>
            <a:stCxn id="41" idx="2"/>
          </p:cNvCxnSpPr>
          <p:nvPr/>
        </p:nvCxnSpPr>
        <p:spPr>
          <a:xfrm>
            <a:off x="5319374" y="2780194"/>
            <a:ext cx="741349" cy="69667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6" name="Straight Arrow Connector 45"/>
          <p:cNvCxnSpPr>
            <a:endCxn id="42" idx="2"/>
          </p:cNvCxnSpPr>
          <p:nvPr/>
        </p:nvCxnSpPr>
        <p:spPr>
          <a:xfrm flipV="1">
            <a:off x="7051915" y="2780194"/>
            <a:ext cx="639712" cy="69667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0" name="Straight Arrow Connector 49"/>
          <p:cNvCxnSpPr/>
          <p:nvPr/>
        </p:nvCxnSpPr>
        <p:spPr>
          <a:xfrm>
            <a:off x="6153647" y="4096331"/>
            <a:ext cx="0" cy="694203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5" name="Straight Arrow Connector 54"/>
          <p:cNvCxnSpPr>
            <a:stCxn id="9" idx="0"/>
          </p:cNvCxnSpPr>
          <p:nvPr/>
        </p:nvCxnSpPr>
        <p:spPr>
          <a:xfrm flipH="1" flipV="1">
            <a:off x="6853267" y="4096331"/>
            <a:ext cx="5155" cy="694203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pic>
        <p:nvPicPr>
          <p:cNvPr id="58" name="Picture 57" descr="j0316779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95223" y="1066632"/>
            <a:ext cx="1025285" cy="674979"/>
          </a:xfrm>
          <a:prstGeom prst="rect">
            <a:avLst/>
          </a:prstGeom>
        </p:spPr>
      </p:pic>
      <p:sp>
        <p:nvSpPr>
          <p:cNvPr id="59" name="TextBox 58"/>
          <p:cNvSpPr txBox="1"/>
          <p:nvPr/>
        </p:nvSpPr>
        <p:spPr>
          <a:xfrm>
            <a:off x="5028553" y="1094389"/>
            <a:ext cx="8616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User</a:t>
            </a:r>
            <a:endParaRPr lang="en-US" dirty="0"/>
          </a:p>
        </p:txBody>
      </p:sp>
      <p:cxnSp>
        <p:nvCxnSpPr>
          <p:cNvPr id="60" name="Straight Arrow Connector 59"/>
          <p:cNvCxnSpPr>
            <a:stCxn id="58" idx="1"/>
            <a:endCxn id="41" idx="0"/>
          </p:cNvCxnSpPr>
          <p:nvPr/>
        </p:nvCxnSpPr>
        <p:spPr>
          <a:xfrm flipH="1">
            <a:off x="5319374" y="1404122"/>
            <a:ext cx="675849" cy="75660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5" name="Straight Arrow Connector 64"/>
          <p:cNvCxnSpPr>
            <a:stCxn id="42" idx="0"/>
            <a:endCxn id="58" idx="3"/>
          </p:cNvCxnSpPr>
          <p:nvPr/>
        </p:nvCxnSpPr>
        <p:spPr>
          <a:xfrm flipH="1" flipV="1">
            <a:off x="7020508" y="1404122"/>
            <a:ext cx="671119" cy="75660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69" name="TextBox 68"/>
          <p:cNvSpPr txBox="1"/>
          <p:nvPr/>
        </p:nvSpPr>
        <p:spPr>
          <a:xfrm>
            <a:off x="4764624" y="1679667"/>
            <a:ext cx="8616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Query</a:t>
            </a:r>
            <a:endParaRPr lang="en-US" dirty="0"/>
          </a:p>
        </p:txBody>
      </p:sp>
      <p:sp>
        <p:nvSpPr>
          <p:cNvPr id="70" name="TextBox 69"/>
          <p:cNvSpPr txBox="1"/>
          <p:nvPr/>
        </p:nvSpPr>
        <p:spPr>
          <a:xfrm>
            <a:off x="7469751" y="1556945"/>
            <a:ext cx="8616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Results</a:t>
            </a:r>
            <a:endParaRPr lang="en-US" dirty="0"/>
          </a:p>
        </p:txBody>
      </p:sp>
      <p:sp>
        <p:nvSpPr>
          <p:cNvPr id="71" name="TextBox 70"/>
          <p:cNvSpPr txBox="1"/>
          <p:nvPr/>
        </p:nvSpPr>
        <p:spPr>
          <a:xfrm>
            <a:off x="4834425" y="2914065"/>
            <a:ext cx="8616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Query</a:t>
            </a:r>
            <a:endParaRPr lang="en-US" dirty="0"/>
          </a:p>
        </p:txBody>
      </p:sp>
      <p:sp>
        <p:nvSpPr>
          <p:cNvPr id="72" name="TextBox 71"/>
          <p:cNvSpPr txBox="1"/>
          <p:nvPr/>
        </p:nvSpPr>
        <p:spPr>
          <a:xfrm>
            <a:off x="7353704" y="2945037"/>
            <a:ext cx="8616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Results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01733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  <p:bldP spid="19" grpId="0" animBg="1"/>
      <p:bldP spid="29" grpId="0" animBg="1"/>
      <p:bldP spid="30" grpId="0" animBg="1"/>
      <p:bldP spid="40" grpId="0"/>
      <p:bldP spid="41" grpId="0" animBg="1"/>
      <p:bldP spid="42" grpId="0" animBg="1"/>
      <p:bldP spid="59" grpId="0"/>
      <p:bldP spid="69" grpId="0"/>
      <p:bldP spid="70" grpId="0"/>
      <p:bldP spid="71" grpId="0"/>
      <p:bldP spid="72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6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Query processing</a:t>
            </a:r>
            <a:endParaRPr lang="en-US" dirty="0"/>
          </a:p>
        </p:txBody>
      </p:sp>
      <p:sp>
        <p:nvSpPr>
          <p:cNvPr id="348163" name="Text Box 3"/>
          <p:cNvSpPr txBox="1">
            <a:spLocks noChangeArrowheads="1"/>
          </p:cNvSpPr>
          <p:nvPr/>
        </p:nvSpPr>
        <p:spPr bwMode="auto">
          <a:xfrm rot="16200000">
            <a:off x="2454275" y="2651125"/>
            <a:ext cx="21336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 eaLnBrk="0" hangingPunct="0">
              <a:spcBef>
                <a:spcPct val="50000"/>
              </a:spcBef>
            </a:pPr>
            <a:r>
              <a:rPr lang="en-US" sz="1600" dirty="0">
                <a:latin typeface="Times New Roman"/>
                <a:cs typeface="Times New Roman"/>
              </a:rPr>
              <a:t>lists sorted by </a:t>
            </a:r>
            <a:r>
              <a:rPr lang="en-US" sz="1600" dirty="0" smtClean="0">
                <a:latin typeface="Times New Roman"/>
                <a:cs typeface="Times New Roman"/>
              </a:rPr>
              <a:t>doc id</a:t>
            </a:r>
            <a:endParaRPr lang="en-US" sz="1600" dirty="0">
              <a:latin typeface="Times New Roman"/>
              <a:cs typeface="Times New Roman"/>
            </a:endParaRPr>
          </a:p>
        </p:txBody>
      </p:sp>
      <p:sp>
        <p:nvSpPr>
          <p:cNvPr id="348164" name="Line 4"/>
          <p:cNvSpPr>
            <a:spLocks noChangeShapeType="1"/>
          </p:cNvSpPr>
          <p:nvPr/>
        </p:nvSpPr>
        <p:spPr bwMode="auto">
          <a:xfrm>
            <a:off x="3352800" y="1981200"/>
            <a:ext cx="0" cy="2514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aphicFrame>
        <p:nvGraphicFramePr>
          <p:cNvPr id="348205" name="Group 4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17437550"/>
              </p:ext>
            </p:extLst>
          </p:nvPr>
        </p:nvGraphicFramePr>
        <p:xfrm>
          <a:off x="762000" y="1960563"/>
          <a:ext cx="2438400" cy="4011168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812800"/>
                <a:gridCol w="812800"/>
                <a:gridCol w="812800"/>
              </a:tblGrid>
              <a:tr h="5699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 dirty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doc </a:t>
                      </a: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17</a:t>
                      </a:r>
                      <a:endParaRPr kumimoji="0" lang="en-US" sz="1600" u="none" strike="noStrike" cap="none" normalizeH="0" baseline="0" dirty="0">
                        <a:ln>
                          <a:noFill/>
                        </a:ln>
                        <a:effectLst/>
                        <a:latin typeface="Times New Roman"/>
                        <a:cs typeface="Times New Roman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0.3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/>
                        <a:ea typeface="ＭＳ Ｐゴシック" charset="0"/>
                        <a:cs typeface="Times New Roman"/>
                      </a:endParaRPr>
                    </a:p>
                  </a:txBody>
                  <a:tcPr marL="45720" marR="45720" marT="18288" marB="18288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 dirty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doc </a:t>
                      </a: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5</a:t>
                      </a:r>
                      <a:endParaRPr kumimoji="0" lang="en-US" sz="1600" u="none" strike="noStrike" cap="none" normalizeH="0" baseline="0" dirty="0">
                        <a:ln>
                          <a:noFill/>
                        </a:ln>
                        <a:effectLst/>
                        <a:latin typeface="Times New Roman"/>
                        <a:cs typeface="Times New Roman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 dirty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0.6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/>
                        <a:ea typeface="ＭＳ Ｐゴシック" charset="0"/>
                        <a:cs typeface="Times New Roman"/>
                      </a:endParaRPr>
                    </a:p>
                  </a:txBody>
                  <a:tcPr marL="45720" marR="45720" marT="18288" marB="18288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 dirty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doc </a:t>
                      </a: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10</a:t>
                      </a:r>
                      <a:endParaRPr kumimoji="0" lang="en-US" sz="1600" u="none" strike="noStrike" cap="none" normalizeH="0" baseline="0" dirty="0">
                        <a:ln>
                          <a:noFill/>
                        </a:ln>
                        <a:effectLst/>
                        <a:latin typeface="Times New Roman"/>
                        <a:cs typeface="Times New Roman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0.1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/>
                        <a:ea typeface="ＭＳ Ｐゴシック" charset="0"/>
                        <a:cs typeface="Times New Roman"/>
                      </a:endParaRPr>
                    </a:p>
                  </a:txBody>
                  <a:tcPr marL="45720" marR="45720" marT="18288" marB="18288" horzOverflow="overflow"/>
                </a:tc>
              </a:tr>
              <a:tr h="5699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 dirty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doc </a:t>
                      </a: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21</a:t>
                      </a:r>
                      <a:endParaRPr kumimoji="0" lang="en-US" sz="1600" u="none" strike="noStrike" cap="none" normalizeH="0" baseline="0" dirty="0">
                        <a:ln>
                          <a:noFill/>
                        </a:ln>
                        <a:effectLst/>
                        <a:latin typeface="Times New Roman"/>
                        <a:cs typeface="Times New Roman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0.2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/>
                        <a:ea typeface="ＭＳ Ｐゴシック" charset="0"/>
                        <a:cs typeface="Times New Roman"/>
                      </a:endParaRPr>
                    </a:p>
                  </a:txBody>
                  <a:tcPr marL="45720" marR="45720" marT="18288" marB="18288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 dirty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doc </a:t>
                      </a: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14</a:t>
                      </a:r>
                      <a:endParaRPr kumimoji="0" lang="en-US" sz="1600" u="none" strike="noStrike" cap="none" normalizeH="0" baseline="0" dirty="0">
                        <a:ln>
                          <a:noFill/>
                        </a:ln>
                        <a:effectLst/>
                        <a:latin typeface="Times New Roman"/>
                        <a:cs typeface="Times New Roman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 dirty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0.6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/>
                        <a:ea typeface="ＭＳ Ｐゴシック" charset="0"/>
                        <a:cs typeface="Times New Roman"/>
                      </a:endParaRPr>
                    </a:p>
                  </a:txBody>
                  <a:tcPr marL="45720" marR="45720" marT="18288" marB="18288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 dirty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doc 17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 dirty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0.7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/>
                        <a:ea typeface="ＭＳ Ｐゴシック" charset="0"/>
                        <a:cs typeface="Times New Roman"/>
                      </a:endParaRPr>
                    </a:p>
                  </a:txBody>
                  <a:tcPr marL="45720" marR="45720" marT="18288" marB="18288" horzOverflow="overflow"/>
                </a:tc>
              </a:tr>
              <a:tr h="5683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 dirty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doc </a:t>
                      </a: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25</a:t>
                      </a:r>
                      <a:endParaRPr kumimoji="0" lang="en-US" sz="1600" u="none" strike="noStrike" cap="none" normalizeH="0" baseline="0" dirty="0">
                        <a:ln>
                          <a:noFill/>
                        </a:ln>
                        <a:effectLst/>
                        <a:latin typeface="Times New Roman"/>
                        <a:cs typeface="Times New Roman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0.6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/>
                        <a:ea typeface="ＭＳ Ｐゴシック" charset="0"/>
                        <a:cs typeface="Times New Roman"/>
                      </a:endParaRPr>
                    </a:p>
                  </a:txBody>
                  <a:tcPr marL="45720" marR="45720" marT="18288" marB="18288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 dirty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doc </a:t>
                      </a: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17</a:t>
                      </a:r>
                      <a:endParaRPr kumimoji="0" lang="en-US" sz="1600" u="none" strike="noStrike" cap="none" normalizeH="0" baseline="0" dirty="0">
                        <a:ln>
                          <a:noFill/>
                        </a:ln>
                        <a:effectLst/>
                        <a:latin typeface="Times New Roman"/>
                        <a:cs typeface="Times New Roman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 dirty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0.6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/>
                        <a:ea typeface="ＭＳ Ｐゴシック" charset="0"/>
                        <a:cs typeface="Times New Roman"/>
                      </a:endParaRPr>
                    </a:p>
                  </a:txBody>
                  <a:tcPr marL="45720" marR="45720" marT="18288" marB="18288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 dirty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doc 61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 dirty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0.3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/>
                        <a:ea typeface="ＭＳ Ｐゴシック" charset="0"/>
                        <a:cs typeface="Times New Roman"/>
                      </a:endParaRPr>
                    </a:p>
                  </a:txBody>
                  <a:tcPr marL="45720" marR="45720" marT="18288" marB="18288" horzOverflow="overflow"/>
                </a:tc>
              </a:tr>
              <a:tr h="5699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 dirty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doc </a:t>
                      </a: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78</a:t>
                      </a:r>
                      <a:endParaRPr kumimoji="0" lang="en-US" sz="1600" u="none" strike="noStrike" cap="none" normalizeH="0" baseline="0" dirty="0">
                        <a:ln>
                          <a:noFill/>
                        </a:ln>
                        <a:effectLst/>
                        <a:latin typeface="Times New Roman"/>
                        <a:cs typeface="Times New Roman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0.5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/>
                        <a:ea typeface="ＭＳ Ｐゴシック" charset="0"/>
                        <a:cs typeface="Times New Roman"/>
                      </a:endParaRPr>
                    </a:p>
                  </a:txBody>
                  <a:tcPr marL="45720" marR="45720" marT="18288" marB="18288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 dirty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doc </a:t>
                      </a: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21</a:t>
                      </a:r>
                      <a:endParaRPr kumimoji="0" lang="en-US" sz="1600" u="none" strike="noStrike" cap="none" normalizeH="0" baseline="0" dirty="0">
                        <a:ln>
                          <a:noFill/>
                        </a:ln>
                        <a:effectLst/>
                        <a:latin typeface="Times New Roman"/>
                        <a:cs typeface="Times New Roman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0.3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/>
                        <a:ea typeface="ＭＳ Ｐゴシック" charset="0"/>
                        <a:cs typeface="Times New Roman"/>
                      </a:endParaRPr>
                    </a:p>
                  </a:txBody>
                  <a:tcPr marL="45720" marR="45720" marT="18288" marB="18288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 dirty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doc </a:t>
                      </a: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65</a:t>
                      </a:r>
                      <a:endParaRPr kumimoji="0" lang="en-US" sz="1600" u="none" strike="noStrike" cap="none" normalizeH="0" baseline="0" dirty="0">
                        <a:ln>
                          <a:noFill/>
                        </a:ln>
                        <a:effectLst/>
                        <a:latin typeface="Times New Roman"/>
                        <a:cs typeface="Times New Roman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0.1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/>
                        <a:ea typeface="ＭＳ Ｐゴシック" charset="0"/>
                        <a:cs typeface="Times New Roman"/>
                      </a:endParaRPr>
                    </a:p>
                  </a:txBody>
                  <a:tcPr marL="45720" marR="45720" marT="18288" marB="18288" horzOverflow="overflow"/>
                </a:tc>
              </a:tr>
              <a:tr h="561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 dirty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doc </a:t>
                      </a: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83</a:t>
                      </a:r>
                      <a:endParaRPr kumimoji="0" lang="en-US" sz="1600" u="none" strike="noStrike" cap="none" normalizeH="0" baseline="0" dirty="0">
                        <a:ln>
                          <a:noFill/>
                        </a:ln>
                        <a:effectLst/>
                        <a:latin typeface="Times New Roman"/>
                        <a:cs typeface="Times New Roman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0.4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/>
                        <a:ea typeface="ＭＳ Ｐゴシック" charset="0"/>
                        <a:cs typeface="Times New Roman"/>
                      </a:endParaRPr>
                    </a:p>
                  </a:txBody>
                  <a:tcPr marL="45720" marR="45720" marT="18288" marB="18288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 dirty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doc </a:t>
                      </a: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38</a:t>
                      </a:r>
                      <a:endParaRPr kumimoji="0" lang="en-US" sz="1600" u="none" strike="noStrike" cap="none" normalizeH="0" baseline="0" dirty="0">
                        <a:ln>
                          <a:noFill/>
                        </a:ln>
                        <a:effectLst/>
                        <a:latin typeface="Times New Roman"/>
                        <a:cs typeface="Times New Roman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0.6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/>
                        <a:ea typeface="ＭＳ Ｐゴシック" charset="0"/>
                        <a:cs typeface="Times New Roman"/>
                      </a:endParaRPr>
                    </a:p>
                  </a:txBody>
                  <a:tcPr marL="45720" marR="45720" marT="18288" marB="18288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 dirty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doc </a:t>
                      </a: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81</a:t>
                      </a:r>
                      <a:endParaRPr kumimoji="0" lang="en-US" sz="1600" u="none" strike="noStrike" cap="none" normalizeH="0" baseline="0" dirty="0">
                        <a:ln>
                          <a:noFill/>
                        </a:ln>
                        <a:effectLst/>
                        <a:latin typeface="Times New Roman"/>
                        <a:cs typeface="Times New Roman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0.2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/>
                        <a:ea typeface="ＭＳ Ｐゴシック" charset="0"/>
                        <a:cs typeface="Times New Roman"/>
                      </a:endParaRPr>
                    </a:p>
                  </a:txBody>
                  <a:tcPr marL="45720" marR="45720" marT="18288" marB="18288" horzOverflow="overflow"/>
                </a:tc>
              </a:tr>
              <a:tr h="5699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doc 91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0.1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/>
                        <a:ea typeface="ＭＳ Ｐゴシック" charset="0"/>
                        <a:cs typeface="Times New Roman"/>
                      </a:endParaRPr>
                    </a:p>
                  </a:txBody>
                  <a:tcPr marL="45720" marR="45720" marT="18288" marB="18288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 dirty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doc </a:t>
                      </a: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44</a:t>
                      </a:r>
                      <a:endParaRPr kumimoji="0" lang="en-US" sz="1600" u="none" strike="noStrike" cap="none" normalizeH="0" baseline="0" dirty="0">
                        <a:ln>
                          <a:noFill/>
                        </a:ln>
                        <a:effectLst/>
                        <a:latin typeface="Times New Roman"/>
                        <a:cs typeface="Times New Roman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0.1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/>
                        <a:ea typeface="ＭＳ Ｐゴシック" charset="0"/>
                        <a:cs typeface="Times New Roman"/>
                      </a:endParaRPr>
                    </a:p>
                  </a:txBody>
                  <a:tcPr marL="45720" marR="45720" marT="18288" marB="18288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 dirty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doc </a:t>
                      </a: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83</a:t>
                      </a:r>
                      <a:endParaRPr kumimoji="0" lang="en-US" sz="1600" u="none" strike="noStrike" cap="none" normalizeH="0" baseline="0" dirty="0">
                        <a:ln>
                          <a:noFill/>
                        </a:ln>
                        <a:effectLst/>
                        <a:latin typeface="Times New Roman"/>
                        <a:cs typeface="Times New Roman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0.9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/>
                        <a:ea typeface="ＭＳ Ｐゴシック" charset="0"/>
                        <a:cs typeface="Times New Roman"/>
                      </a:endParaRPr>
                    </a:p>
                  </a:txBody>
                  <a:tcPr marL="45720" marR="45720" marT="18288" marB="18288" horzOverflow="overflow"/>
                </a:tc>
              </a:tr>
              <a:tr h="4683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/>
                        <a:ea typeface="ＭＳ Ｐゴシック" charset="0"/>
                        <a:cs typeface="Times New Roman"/>
                      </a:endParaRPr>
                    </a:p>
                  </a:txBody>
                  <a:tcPr marL="45720" marR="45720" marT="18288" marB="18288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 dirty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doc </a:t>
                      </a: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83</a:t>
                      </a:r>
                      <a:endParaRPr kumimoji="0" lang="en-US" sz="1600" u="none" strike="noStrike" cap="none" normalizeH="0" baseline="0" dirty="0">
                        <a:ln>
                          <a:noFill/>
                        </a:ln>
                        <a:effectLst/>
                        <a:latin typeface="Times New Roman"/>
                        <a:cs typeface="Times New Roman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0.5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/>
                        <a:ea typeface="ＭＳ Ｐゴシック" charset="0"/>
                        <a:cs typeface="Times New Roman"/>
                      </a:endParaRPr>
                    </a:p>
                  </a:txBody>
                  <a:tcPr marL="45720" marR="45720" marT="18288" marB="18288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/>
                        <a:ea typeface="ＭＳ Ｐゴシック" charset="0"/>
                        <a:cs typeface="Times New Roman"/>
                      </a:endParaRPr>
                    </a:p>
                  </a:txBody>
                  <a:tcPr marL="45720" marR="45720" marT="18288" marB="18288" horzOverflow="overflow"/>
                </a:tc>
              </a:tr>
            </a:tbl>
          </a:graphicData>
        </a:graphic>
      </p:graphicFrame>
      <p:grpSp>
        <p:nvGrpSpPr>
          <p:cNvPr id="348199" name="Group 39"/>
          <p:cNvGrpSpPr>
            <a:grpSpLocks/>
          </p:cNvGrpSpPr>
          <p:nvPr/>
        </p:nvGrpSpPr>
        <p:grpSpPr bwMode="auto">
          <a:xfrm>
            <a:off x="762000" y="1600204"/>
            <a:ext cx="2438400" cy="352426"/>
            <a:chOff x="480" y="1008"/>
            <a:chExt cx="1536" cy="222"/>
          </a:xfrm>
        </p:grpSpPr>
        <p:sp>
          <p:nvSpPr>
            <p:cNvPr id="348200" name="Text Box 40"/>
            <p:cNvSpPr txBox="1">
              <a:spLocks noChangeArrowheads="1"/>
            </p:cNvSpPr>
            <p:nvPr/>
          </p:nvSpPr>
          <p:spPr bwMode="auto">
            <a:xfrm>
              <a:off x="480" y="1017"/>
              <a:ext cx="528" cy="2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 sz="1600" dirty="0">
                  <a:latin typeface="Times New Roman"/>
                  <a:cs typeface="Times New Roman"/>
                </a:rPr>
                <a:t>List 1</a:t>
              </a:r>
            </a:p>
          </p:txBody>
        </p:sp>
        <p:sp>
          <p:nvSpPr>
            <p:cNvPr id="348201" name="Text Box 41"/>
            <p:cNvSpPr txBox="1">
              <a:spLocks noChangeArrowheads="1"/>
            </p:cNvSpPr>
            <p:nvPr/>
          </p:nvSpPr>
          <p:spPr bwMode="auto">
            <a:xfrm>
              <a:off x="960" y="1008"/>
              <a:ext cx="624" cy="2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 sz="1600" dirty="0">
                  <a:latin typeface="Times New Roman"/>
                  <a:cs typeface="Times New Roman"/>
                </a:rPr>
                <a:t>List 2</a:t>
              </a:r>
            </a:p>
          </p:txBody>
        </p:sp>
        <p:sp>
          <p:nvSpPr>
            <p:cNvPr id="348202" name="Text Box 42"/>
            <p:cNvSpPr txBox="1">
              <a:spLocks noChangeArrowheads="1"/>
            </p:cNvSpPr>
            <p:nvPr/>
          </p:nvSpPr>
          <p:spPr bwMode="auto">
            <a:xfrm>
              <a:off x="1488" y="1017"/>
              <a:ext cx="528" cy="2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 sz="1600" dirty="0">
                  <a:latin typeface="Times New Roman"/>
                  <a:cs typeface="Times New Roman"/>
                </a:rPr>
                <a:t>List 3</a:t>
              </a:r>
            </a:p>
          </p:txBody>
        </p:sp>
      </p:grpSp>
      <p:sp>
        <p:nvSpPr>
          <p:cNvPr id="348203" name="Text Box 43"/>
          <p:cNvSpPr txBox="1">
            <a:spLocks noChangeArrowheads="1"/>
          </p:cNvSpPr>
          <p:nvPr/>
        </p:nvSpPr>
        <p:spPr bwMode="auto">
          <a:xfrm>
            <a:off x="648963" y="1085892"/>
            <a:ext cx="2703837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dirty="0" smtClean="0">
                <a:latin typeface="Times New Roman"/>
                <a:cs typeface="Times New Roman"/>
              </a:rPr>
              <a:t>One pointer in each list</a:t>
            </a:r>
            <a:endParaRPr lang="en-US" dirty="0">
              <a:latin typeface="Times New Roman"/>
              <a:cs typeface="Times New Roman"/>
            </a:endParaRPr>
          </a:p>
        </p:txBody>
      </p:sp>
      <p:sp>
        <p:nvSpPr>
          <p:cNvPr id="12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4AFDA401-2374-BE46-BA37-D56B8F3DFE56}" type="slidenum">
              <a:rPr lang="en-US" smtClean="0"/>
              <a:t>16</a:t>
            </a:fld>
            <a:endParaRPr lang="en-US" dirty="0"/>
          </a:p>
        </p:txBody>
      </p:sp>
      <p:sp>
        <p:nvSpPr>
          <p:cNvPr id="13" name="Right Arrow 12"/>
          <p:cNvSpPr/>
          <p:nvPr/>
        </p:nvSpPr>
        <p:spPr>
          <a:xfrm>
            <a:off x="772583" y="2173823"/>
            <a:ext cx="211667" cy="270929"/>
          </a:xfrm>
          <a:prstGeom prst="right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ight Arrow 13"/>
          <p:cNvSpPr/>
          <p:nvPr/>
        </p:nvSpPr>
        <p:spPr>
          <a:xfrm>
            <a:off x="1591712" y="2173823"/>
            <a:ext cx="211667" cy="270929"/>
          </a:xfrm>
          <a:prstGeom prst="right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ight Arrow 14"/>
          <p:cNvSpPr/>
          <p:nvPr/>
        </p:nvSpPr>
        <p:spPr>
          <a:xfrm>
            <a:off x="2408766" y="2173823"/>
            <a:ext cx="211667" cy="270929"/>
          </a:xfrm>
          <a:prstGeom prst="right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 Box 43"/>
          <p:cNvSpPr txBox="1">
            <a:spLocks noChangeArrowheads="1"/>
          </p:cNvSpPr>
          <p:nvPr/>
        </p:nvSpPr>
        <p:spPr bwMode="auto">
          <a:xfrm>
            <a:off x="648963" y="6021429"/>
            <a:ext cx="2703837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dirty="0" smtClean="0">
                <a:latin typeface="Times New Roman"/>
                <a:cs typeface="Times New Roman"/>
              </a:rPr>
              <a:t>Pick the smallest doc id</a:t>
            </a:r>
            <a:endParaRPr lang="en-US" dirty="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93335176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163" grpId="0"/>
      <p:bldP spid="348164" grpId="0" animBg="1"/>
      <p:bldP spid="348203" grpId="0"/>
      <p:bldP spid="13" grpId="0" animBg="1"/>
      <p:bldP spid="14" grpId="0" animBg="1"/>
      <p:bldP spid="15" grpId="0" animBg="1"/>
      <p:bldP spid="16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6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Merge</a:t>
            </a:r>
            <a:endParaRPr lang="en-US" dirty="0"/>
          </a:p>
        </p:txBody>
      </p:sp>
      <p:sp>
        <p:nvSpPr>
          <p:cNvPr id="348163" name="Text Box 3"/>
          <p:cNvSpPr txBox="1">
            <a:spLocks noChangeArrowheads="1"/>
          </p:cNvSpPr>
          <p:nvPr/>
        </p:nvSpPr>
        <p:spPr bwMode="auto">
          <a:xfrm rot="16200000">
            <a:off x="2454275" y="2651125"/>
            <a:ext cx="21336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 eaLnBrk="0" hangingPunct="0">
              <a:spcBef>
                <a:spcPct val="50000"/>
              </a:spcBef>
            </a:pPr>
            <a:r>
              <a:rPr lang="en-US" sz="1600" dirty="0">
                <a:latin typeface="Times New Roman"/>
                <a:cs typeface="Times New Roman"/>
              </a:rPr>
              <a:t>lists sorted by </a:t>
            </a:r>
            <a:r>
              <a:rPr lang="en-US" sz="1600" dirty="0" smtClean="0">
                <a:latin typeface="Times New Roman"/>
                <a:cs typeface="Times New Roman"/>
              </a:rPr>
              <a:t>doc id</a:t>
            </a:r>
            <a:endParaRPr lang="en-US" sz="1600" dirty="0">
              <a:latin typeface="Times New Roman"/>
              <a:cs typeface="Times New Roman"/>
            </a:endParaRPr>
          </a:p>
        </p:txBody>
      </p:sp>
      <p:sp>
        <p:nvSpPr>
          <p:cNvPr id="348164" name="Line 4"/>
          <p:cNvSpPr>
            <a:spLocks noChangeShapeType="1"/>
          </p:cNvSpPr>
          <p:nvPr/>
        </p:nvSpPr>
        <p:spPr bwMode="auto">
          <a:xfrm>
            <a:off x="3352800" y="1981200"/>
            <a:ext cx="0" cy="2514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aphicFrame>
        <p:nvGraphicFramePr>
          <p:cNvPr id="348205" name="Group 4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78168989"/>
              </p:ext>
            </p:extLst>
          </p:nvPr>
        </p:nvGraphicFramePr>
        <p:xfrm>
          <a:off x="762000" y="1960563"/>
          <a:ext cx="2438400" cy="4011168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812800"/>
                <a:gridCol w="812800"/>
                <a:gridCol w="812800"/>
              </a:tblGrid>
              <a:tr h="5699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 dirty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doc </a:t>
                      </a: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17</a:t>
                      </a:r>
                      <a:endParaRPr kumimoji="0" lang="en-US" sz="1600" u="none" strike="noStrike" cap="none" normalizeH="0" baseline="0" dirty="0">
                        <a:ln>
                          <a:noFill/>
                        </a:ln>
                        <a:effectLst/>
                        <a:latin typeface="Times New Roman"/>
                        <a:cs typeface="Times New Roman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0.3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/>
                        <a:ea typeface="ＭＳ Ｐゴシック" charset="0"/>
                        <a:cs typeface="Times New Roman"/>
                      </a:endParaRPr>
                    </a:p>
                  </a:txBody>
                  <a:tcPr marL="45720" marR="45720" marT="18288" marB="18288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 dirty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doc </a:t>
                      </a: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5</a:t>
                      </a:r>
                      <a:endParaRPr kumimoji="0" lang="en-US" sz="1600" u="none" strike="noStrike" cap="none" normalizeH="0" baseline="0" dirty="0">
                        <a:ln>
                          <a:noFill/>
                        </a:ln>
                        <a:effectLst/>
                        <a:latin typeface="Times New Roman"/>
                        <a:cs typeface="Times New Roman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 dirty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0.6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/>
                        <a:ea typeface="ＭＳ Ｐゴシック" charset="0"/>
                        <a:cs typeface="Times New Roman"/>
                      </a:endParaRPr>
                    </a:p>
                  </a:txBody>
                  <a:tcPr marL="45720" marR="45720" marT="18288" marB="18288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 dirty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doc </a:t>
                      </a: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10</a:t>
                      </a:r>
                      <a:endParaRPr kumimoji="0" lang="en-US" sz="1600" u="none" strike="noStrike" cap="none" normalizeH="0" baseline="0" dirty="0">
                        <a:ln>
                          <a:noFill/>
                        </a:ln>
                        <a:effectLst/>
                        <a:latin typeface="Times New Roman"/>
                        <a:cs typeface="Times New Roman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0.1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/>
                        <a:ea typeface="ＭＳ Ｐゴシック" charset="0"/>
                        <a:cs typeface="Times New Roman"/>
                      </a:endParaRPr>
                    </a:p>
                  </a:txBody>
                  <a:tcPr marL="45720" marR="45720" marT="18288" marB="18288" horzOverflow="overflow"/>
                </a:tc>
              </a:tr>
              <a:tr h="5699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 dirty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doc </a:t>
                      </a: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21</a:t>
                      </a:r>
                      <a:endParaRPr kumimoji="0" lang="en-US" sz="1600" u="none" strike="noStrike" cap="none" normalizeH="0" baseline="0" dirty="0">
                        <a:ln>
                          <a:noFill/>
                        </a:ln>
                        <a:effectLst/>
                        <a:latin typeface="Times New Roman"/>
                        <a:cs typeface="Times New Roman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0.2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/>
                        <a:ea typeface="ＭＳ Ｐゴシック" charset="0"/>
                        <a:cs typeface="Times New Roman"/>
                      </a:endParaRPr>
                    </a:p>
                  </a:txBody>
                  <a:tcPr marL="45720" marR="45720" marT="18288" marB="18288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 dirty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doc </a:t>
                      </a: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14</a:t>
                      </a:r>
                      <a:endParaRPr kumimoji="0" lang="en-US" sz="1600" u="none" strike="noStrike" cap="none" normalizeH="0" baseline="0" dirty="0">
                        <a:ln>
                          <a:noFill/>
                        </a:ln>
                        <a:effectLst/>
                        <a:latin typeface="Times New Roman"/>
                        <a:cs typeface="Times New Roman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 dirty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0.6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/>
                        <a:ea typeface="ＭＳ Ｐゴシック" charset="0"/>
                        <a:cs typeface="Times New Roman"/>
                      </a:endParaRPr>
                    </a:p>
                  </a:txBody>
                  <a:tcPr marL="45720" marR="45720" marT="18288" marB="18288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 dirty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doc 17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 dirty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0.7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/>
                        <a:ea typeface="ＭＳ Ｐゴシック" charset="0"/>
                        <a:cs typeface="Times New Roman"/>
                      </a:endParaRPr>
                    </a:p>
                  </a:txBody>
                  <a:tcPr marL="45720" marR="45720" marT="18288" marB="18288" horzOverflow="overflow"/>
                </a:tc>
              </a:tr>
              <a:tr h="5683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 dirty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doc </a:t>
                      </a: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25</a:t>
                      </a:r>
                      <a:endParaRPr kumimoji="0" lang="en-US" sz="1600" u="none" strike="noStrike" cap="none" normalizeH="0" baseline="0" dirty="0">
                        <a:ln>
                          <a:noFill/>
                        </a:ln>
                        <a:effectLst/>
                        <a:latin typeface="Times New Roman"/>
                        <a:cs typeface="Times New Roman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0.6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/>
                        <a:ea typeface="ＭＳ Ｐゴシック" charset="0"/>
                        <a:cs typeface="Times New Roman"/>
                      </a:endParaRPr>
                    </a:p>
                  </a:txBody>
                  <a:tcPr marL="45720" marR="45720" marT="18288" marB="18288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 dirty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doc </a:t>
                      </a: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17</a:t>
                      </a:r>
                      <a:endParaRPr kumimoji="0" lang="en-US" sz="1600" u="none" strike="noStrike" cap="none" normalizeH="0" baseline="0" dirty="0">
                        <a:ln>
                          <a:noFill/>
                        </a:ln>
                        <a:effectLst/>
                        <a:latin typeface="Times New Roman"/>
                        <a:cs typeface="Times New Roman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 dirty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0.6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/>
                        <a:ea typeface="ＭＳ Ｐゴシック" charset="0"/>
                        <a:cs typeface="Times New Roman"/>
                      </a:endParaRPr>
                    </a:p>
                  </a:txBody>
                  <a:tcPr marL="45720" marR="45720" marT="18288" marB="18288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 dirty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doc 61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 dirty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0.3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/>
                        <a:ea typeface="ＭＳ Ｐゴシック" charset="0"/>
                        <a:cs typeface="Times New Roman"/>
                      </a:endParaRPr>
                    </a:p>
                  </a:txBody>
                  <a:tcPr marL="45720" marR="45720" marT="18288" marB="18288" horzOverflow="overflow"/>
                </a:tc>
              </a:tr>
              <a:tr h="5699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 dirty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doc </a:t>
                      </a: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78</a:t>
                      </a:r>
                      <a:endParaRPr kumimoji="0" lang="en-US" sz="1600" u="none" strike="noStrike" cap="none" normalizeH="0" baseline="0" dirty="0">
                        <a:ln>
                          <a:noFill/>
                        </a:ln>
                        <a:effectLst/>
                        <a:latin typeface="Times New Roman"/>
                        <a:cs typeface="Times New Roman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0.5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/>
                        <a:ea typeface="ＭＳ Ｐゴシック" charset="0"/>
                        <a:cs typeface="Times New Roman"/>
                      </a:endParaRPr>
                    </a:p>
                  </a:txBody>
                  <a:tcPr marL="45720" marR="45720" marT="18288" marB="18288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 dirty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doc </a:t>
                      </a: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21</a:t>
                      </a:r>
                      <a:endParaRPr kumimoji="0" lang="en-US" sz="1600" u="none" strike="noStrike" cap="none" normalizeH="0" baseline="0" dirty="0">
                        <a:ln>
                          <a:noFill/>
                        </a:ln>
                        <a:effectLst/>
                        <a:latin typeface="Times New Roman"/>
                        <a:cs typeface="Times New Roman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0.3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/>
                        <a:ea typeface="ＭＳ Ｐゴシック" charset="0"/>
                        <a:cs typeface="Times New Roman"/>
                      </a:endParaRPr>
                    </a:p>
                  </a:txBody>
                  <a:tcPr marL="45720" marR="45720" marT="18288" marB="18288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 dirty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doc </a:t>
                      </a: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65</a:t>
                      </a:r>
                      <a:endParaRPr kumimoji="0" lang="en-US" sz="1600" u="none" strike="noStrike" cap="none" normalizeH="0" baseline="0" dirty="0">
                        <a:ln>
                          <a:noFill/>
                        </a:ln>
                        <a:effectLst/>
                        <a:latin typeface="Times New Roman"/>
                        <a:cs typeface="Times New Roman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0.1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/>
                        <a:ea typeface="ＭＳ Ｐゴシック" charset="0"/>
                        <a:cs typeface="Times New Roman"/>
                      </a:endParaRPr>
                    </a:p>
                  </a:txBody>
                  <a:tcPr marL="45720" marR="45720" marT="18288" marB="18288" horzOverflow="overflow"/>
                </a:tc>
              </a:tr>
              <a:tr h="561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 dirty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doc </a:t>
                      </a: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83</a:t>
                      </a:r>
                      <a:endParaRPr kumimoji="0" lang="en-US" sz="1600" u="none" strike="noStrike" cap="none" normalizeH="0" baseline="0" dirty="0">
                        <a:ln>
                          <a:noFill/>
                        </a:ln>
                        <a:effectLst/>
                        <a:latin typeface="Times New Roman"/>
                        <a:cs typeface="Times New Roman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0.4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/>
                        <a:ea typeface="ＭＳ Ｐゴシック" charset="0"/>
                        <a:cs typeface="Times New Roman"/>
                      </a:endParaRPr>
                    </a:p>
                  </a:txBody>
                  <a:tcPr marL="45720" marR="45720" marT="18288" marB="18288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 dirty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doc </a:t>
                      </a: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38</a:t>
                      </a:r>
                      <a:endParaRPr kumimoji="0" lang="en-US" sz="1600" u="none" strike="noStrike" cap="none" normalizeH="0" baseline="0" dirty="0">
                        <a:ln>
                          <a:noFill/>
                        </a:ln>
                        <a:effectLst/>
                        <a:latin typeface="Times New Roman"/>
                        <a:cs typeface="Times New Roman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0.6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/>
                        <a:ea typeface="ＭＳ Ｐゴシック" charset="0"/>
                        <a:cs typeface="Times New Roman"/>
                      </a:endParaRPr>
                    </a:p>
                  </a:txBody>
                  <a:tcPr marL="45720" marR="45720" marT="18288" marB="18288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 dirty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doc </a:t>
                      </a: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81</a:t>
                      </a:r>
                      <a:endParaRPr kumimoji="0" lang="en-US" sz="1600" u="none" strike="noStrike" cap="none" normalizeH="0" baseline="0" dirty="0">
                        <a:ln>
                          <a:noFill/>
                        </a:ln>
                        <a:effectLst/>
                        <a:latin typeface="Times New Roman"/>
                        <a:cs typeface="Times New Roman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0.2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/>
                        <a:ea typeface="ＭＳ Ｐゴシック" charset="0"/>
                        <a:cs typeface="Times New Roman"/>
                      </a:endParaRPr>
                    </a:p>
                  </a:txBody>
                  <a:tcPr marL="45720" marR="45720" marT="18288" marB="18288" horzOverflow="overflow"/>
                </a:tc>
              </a:tr>
              <a:tr h="5699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doc 91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0.1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/>
                        <a:ea typeface="ＭＳ Ｐゴシック" charset="0"/>
                        <a:cs typeface="Times New Roman"/>
                      </a:endParaRPr>
                    </a:p>
                  </a:txBody>
                  <a:tcPr marL="45720" marR="45720" marT="18288" marB="18288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 dirty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doc </a:t>
                      </a: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44</a:t>
                      </a:r>
                      <a:endParaRPr kumimoji="0" lang="en-US" sz="1600" u="none" strike="noStrike" cap="none" normalizeH="0" baseline="0" dirty="0">
                        <a:ln>
                          <a:noFill/>
                        </a:ln>
                        <a:effectLst/>
                        <a:latin typeface="Times New Roman"/>
                        <a:cs typeface="Times New Roman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0.1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/>
                        <a:ea typeface="ＭＳ Ｐゴシック" charset="0"/>
                        <a:cs typeface="Times New Roman"/>
                      </a:endParaRPr>
                    </a:p>
                  </a:txBody>
                  <a:tcPr marL="45720" marR="45720" marT="18288" marB="18288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 dirty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doc </a:t>
                      </a: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83</a:t>
                      </a:r>
                      <a:endParaRPr kumimoji="0" lang="en-US" sz="1600" u="none" strike="noStrike" cap="none" normalizeH="0" baseline="0" dirty="0">
                        <a:ln>
                          <a:noFill/>
                        </a:ln>
                        <a:effectLst/>
                        <a:latin typeface="Times New Roman"/>
                        <a:cs typeface="Times New Roman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0.9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/>
                        <a:ea typeface="ＭＳ Ｐゴシック" charset="0"/>
                        <a:cs typeface="Times New Roman"/>
                      </a:endParaRPr>
                    </a:p>
                  </a:txBody>
                  <a:tcPr marL="45720" marR="45720" marT="18288" marB="18288" horzOverflow="overflow"/>
                </a:tc>
              </a:tr>
              <a:tr h="4683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/>
                        <a:ea typeface="ＭＳ Ｐゴシック" charset="0"/>
                        <a:cs typeface="Times New Roman"/>
                      </a:endParaRPr>
                    </a:p>
                  </a:txBody>
                  <a:tcPr marL="45720" marR="45720" marT="18288" marB="18288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 dirty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doc </a:t>
                      </a: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83</a:t>
                      </a:r>
                      <a:endParaRPr kumimoji="0" lang="en-US" sz="1600" u="none" strike="noStrike" cap="none" normalizeH="0" baseline="0" dirty="0">
                        <a:ln>
                          <a:noFill/>
                        </a:ln>
                        <a:effectLst/>
                        <a:latin typeface="Times New Roman"/>
                        <a:cs typeface="Times New Roman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0.5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/>
                        <a:ea typeface="ＭＳ Ｐゴシック" charset="0"/>
                        <a:cs typeface="Times New Roman"/>
                      </a:endParaRPr>
                    </a:p>
                  </a:txBody>
                  <a:tcPr marL="45720" marR="45720" marT="18288" marB="18288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/>
                        <a:ea typeface="ＭＳ Ｐゴシック" charset="0"/>
                        <a:cs typeface="Times New Roman"/>
                      </a:endParaRPr>
                    </a:p>
                  </a:txBody>
                  <a:tcPr marL="45720" marR="45720" marT="18288" marB="18288" horzOverflow="overflow"/>
                </a:tc>
              </a:tr>
            </a:tbl>
          </a:graphicData>
        </a:graphic>
      </p:graphicFrame>
      <p:grpSp>
        <p:nvGrpSpPr>
          <p:cNvPr id="348199" name="Group 39"/>
          <p:cNvGrpSpPr>
            <a:grpSpLocks/>
          </p:cNvGrpSpPr>
          <p:nvPr/>
        </p:nvGrpSpPr>
        <p:grpSpPr bwMode="auto">
          <a:xfrm>
            <a:off x="762000" y="1600204"/>
            <a:ext cx="2438400" cy="352426"/>
            <a:chOff x="480" y="1008"/>
            <a:chExt cx="1536" cy="222"/>
          </a:xfrm>
        </p:grpSpPr>
        <p:sp>
          <p:nvSpPr>
            <p:cNvPr id="348200" name="Text Box 40"/>
            <p:cNvSpPr txBox="1">
              <a:spLocks noChangeArrowheads="1"/>
            </p:cNvSpPr>
            <p:nvPr/>
          </p:nvSpPr>
          <p:spPr bwMode="auto">
            <a:xfrm>
              <a:off x="480" y="1017"/>
              <a:ext cx="528" cy="2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 sz="1600" dirty="0">
                  <a:latin typeface="Times New Roman"/>
                  <a:cs typeface="Times New Roman"/>
                </a:rPr>
                <a:t>List 1</a:t>
              </a:r>
            </a:p>
          </p:txBody>
        </p:sp>
        <p:sp>
          <p:nvSpPr>
            <p:cNvPr id="348201" name="Text Box 41"/>
            <p:cNvSpPr txBox="1">
              <a:spLocks noChangeArrowheads="1"/>
            </p:cNvSpPr>
            <p:nvPr/>
          </p:nvSpPr>
          <p:spPr bwMode="auto">
            <a:xfrm>
              <a:off x="960" y="1008"/>
              <a:ext cx="624" cy="2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 sz="1600" dirty="0">
                  <a:latin typeface="Times New Roman"/>
                  <a:cs typeface="Times New Roman"/>
                </a:rPr>
                <a:t>List 2</a:t>
              </a:r>
            </a:p>
          </p:txBody>
        </p:sp>
        <p:sp>
          <p:nvSpPr>
            <p:cNvPr id="348202" name="Text Box 42"/>
            <p:cNvSpPr txBox="1">
              <a:spLocks noChangeArrowheads="1"/>
            </p:cNvSpPr>
            <p:nvPr/>
          </p:nvSpPr>
          <p:spPr bwMode="auto">
            <a:xfrm>
              <a:off x="1488" y="1017"/>
              <a:ext cx="528" cy="2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 sz="1600" dirty="0">
                  <a:latin typeface="Times New Roman"/>
                  <a:cs typeface="Times New Roman"/>
                </a:rPr>
                <a:t>List 3</a:t>
              </a:r>
            </a:p>
          </p:txBody>
        </p:sp>
      </p:grpSp>
      <p:sp>
        <p:nvSpPr>
          <p:cNvPr id="348203" name="Text Box 43"/>
          <p:cNvSpPr txBox="1">
            <a:spLocks noChangeArrowheads="1"/>
          </p:cNvSpPr>
          <p:nvPr/>
        </p:nvSpPr>
        <p:spPr bwMode="auto">
          <a:xfrm>
            <a:off x="648963" y="1085892"/>
            <a:ext cx="2703837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dirty="0" smtClean="0">
                <a:latin typeface="Times New Roman"/>
                <a:cs typeface="Times New Roman"/>
              </a:rPr>
              <a:t>One pointer in each list</a:t>
            </a:r>
            <a:endParaRPr lang="en-US" dirty="0">
              <a:latin typeface="Times New Roman"/>
              <a:cs typeface="Times New Roman"/>
            </a:endParaRPr>
          </a:p>
        </p:txBody>
      </p:sp>
      <p:sp>
        <p:nvSpPr>
          <p:cNvPr id="12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4AFDA401-2374-BE46-BA37-D56B8F3DFE56}" type="slidenum">
              <a:rPr lang="en-US" smtClean="0"/>
              <a:t>17</a:t>
            </a:fld>
            <a:endParaRPr lang="en-US" dirty="0"/>
          </a:p>
        </p:txBody>
      </p:sp>
      <p:sp>
        <p:nvSpPr>
          <p:cNvPr id="2" name="Right Arrow 1"/>
          <p:cNvSpPr/>
          <p:nvPr/>
        </p:nvSpPr>
        <p:spPr>
          <a:xfrm>
            <a:off x="772583" y="2173823"/>
            <a:ext cx="211667" cy="270929"/>
          </a:xfrm>
          <a:prstGeom prst="right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ight Arrow 12"/>
          <p:cNvSpPr/>
          <p:nvPr/>
        </p:nvSpPr>
        <p:spPr>
          <a:xfrm>
            <a:off x="1591712" y="2173823"/>
            <a:ext cx="211667" cy="270929"/>
          </a:xfrm>
          <a:prstGeom prst="rightArrow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ight Arrow 13"/>
          <p:cNvSpPr/>
          <p:nvPr/>
        </p:nvSpPr>
        <p:spPr>
          <a:xfrm>
            <a:off x="2408766" y="2173823"/>
            <a:ext cx="211667" cy="270929"/>
          </a:xfrm>
          <a:prstGeom prst="right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5" name="Group 4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00363639"/>
              </p:ext>
            </p:extLst>
          </p:nvPr>
        </p:nvGraphicFramePr>
        <p:xfrm>
          <a:off x="4114800" y="1113923"/>
          <a:ext cx="1388533" cy="370161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1388533"/>
              </a:tblGrid>
              <a:tr h="37016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 dirty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doc </a:t>
                      </a: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5 (0.6)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/>
                        <a:ea typeface="ＭＳ Ｐゴシック" charset="0"/>
                        <a:cs typeface="Times New Roman"/>
                      </a:endParaRPr>
                    </a:p>
                  </a:txBody>
                  <a:tcPr marL="45720" marR="45720" marT="18288" marB="18288" horzOverflow="overflow"/>
                </a:tc>
              </a:tr>
            </a:tbl>
          </a:graphicData>
        </a:graphic>
      </p:graphicFrame>
      <p:sp>
        <p:nvSpPr>
          <p:cNvPr id="16" name="Text Box 43"/>
          <p:cNvSpPr txBox="1">
            <a:spLocks noChangeArrowheads="1"/>
          </p:cNvSpPr>
          <p:nvPr/>
        </p:nvSpPr>
        <p:spPr bwMode="auto">
          <a:xfrm>
            <a:off x="648963" y="6021429"/>
            <a:ext cx="2703837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dirty="0" smtClean="0">
                <a:latin typeface="Times New Roman"/>
                <a:cs typeface="Times New Roman"/>
              </a:rPr>
              <a:t>Pick the smallest doc id</a:t>
            </a:r>
            <a:endParaRPr lang="en-US" dirty="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64362613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6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Merge</a:t>
            </a:r>
            <a:endParaRPr lang="en-US" dirty="0"/>
          </a:p>
        </p:txBody>
      </p:sp>
      <p:sp>
        <p:nvSpPr>
          <p:cNvPr id="348163" name="Text Box 3"/>
          <p:cNvSpPr txBox="1">
            <a:spLocks noChangeArrowheads="1"/>
          </p:cNvSpPr>
          <p:nvPr/>
        </p:nvSpPr>
        <p:spPr bwMode="auto">
          <a:xfrm rot="16200000">
            <a:off x="2454275" y="2651125"/>
            <a:ext cx="21336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 eaLnBrk="0" hangingPunct="0">
              <a:spcBef>
                <a:spcPct val="50000"/>
              </a:spcBef>
            </a:pPr>
            <a:r>
              <a:rPr lang="en-US" sz="1600" dirty="0">
                <a:latin typeface="Times New Roman"/>
                <a:cs typeface="Times New Roman"/>
              </a:rPr>
              <a:t>lists sorted by </a:t>
            </a:r>
            <a:r>
              <a:rPr lang="en-US" sz="1600" dirty="0" smtClean="0">
                <a:latin typeface="Times New Roman"/>
                <a:cs typeface="Times New Roman"/>
              </a:rPr>
              <a:t>doc id</a:t>
            </a:r>
            <a:endParaRPr lang="en-US" sz="1600" dirty="0">
              <a:latin typeface="Times New Roman"/>
              <a:cs typeface="Times New Roman"/>
            </a:endParaRPr>
          </a:p>
        </p:txBody>
      </p:sp>
      <p:sp>
        <p:nvSpPr>
          <p:cNvPr id="348164" name="Line 4"/>
          <p:cNvSpPr>
            <a:spLocks noChangeShapeType="1"/>
          </p:cNvSpPr>
          <p:nvPr/>
        </p:nvSpPr>
        <p:spPr bwMode="auto">
          <a:xfrm>
            <a:off x="3352800" y="1981200"/>
            <a:ext cx="0" cy="2514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aphicFrame>
        <p:nvGraphicFramePr>
          <p:cNvPr id="348205" name="Group 4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15277010"/>
              </p:ext>
            </p:extLst>
          </p:nvPr>
        </p:nvGraphicFramePr>
        <p:xfrm>
          <a:off x="762000" y="1960563"/>
          <a:ext cx="2438400" cy="4011168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812800"/>
                <a:gridCol w="812800"/>
                <a:gridCol w="812800"/>
              </a:tblGrid>
              <a:tr h="5699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 dirty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doc </a:t>
                      </a: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17</a:t>
                      </a:r>
                      <a:endParaRPr kumimoji="0" lang="en-US" sz="1600" u="none" strike="noStrike" cap="none" normalizeH="0" baseline="0" dirty="0">
                        <a:ln>
                          <a:noFill/>
                        </a:ln>
                        <a:effectLst/>
                        <a:latin typeface="Times New Roman"/>
                        <a:cs typeface="Times New Roman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0.3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/>
                        <a:ea typeface="ＭＳ Ｐゴシック" charset="0"/>
                        <a:cs typeface="Times New Roman"/>
                      </a:endParaRPr>
                    </a:p>
                  </a:txBody>
                  <a:tcPr marL="45720" marR="45720" marT="18288" marB="18288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 dirty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doc </a:t>
                      </a: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5</a:t>
                      </a:r>
                      <a:endParaRPr kumimoji="0" lang="en-US" sz="1600" u="none" strike="noStrike" cap="none" normalizeH="0" baseline="0" dirty="0">
                        <a:ln>
                          <a:noFill/>
                        </a:ln>
                        <a:effectLst/>
                        <a:latin typeface="Times New Roman"/>
                        <a:cs typeface="Times New Roman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 dirty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0.6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/>
                        <a:ea typeface="ＭＳ Ｐゴシック" charset="0"/>
                        <a:cs typeface="Times New Roman"/>
                      </a:endParaRPr>
                    </a:p>
                  </a:txBody>
                  <a:tcPr marL="45720" marR="45720" marT="18288" marB="18288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 dirty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doc </a:t>
                      </a: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10</a:t>
                      </a:r>
                      <a:endParaRPr kumimoji="0" lang="en-US" sz="1600" u="none" strike="noStrike" cap="none" normalizeH="0" baseline="0" dirty="0">
                        <a:ln>
                          <a:noFill/>
                        </a:ln>
                        <a:effectLst/>
                        <a:latin typeface="Times New Roman"/>
                        <a:cs typeface="Times New Roman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0.1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/>
                        <a:ea typeface="ＭＳ Ｐゴシック" charset="0"/>
                        <a:cs typeface="Times New Roman"/>
                      </a:endParaRPr>
                    </a:p>
                  </a:txBody>
                  <a:tcPr marL="45720" marR="45720" marT="18288" marB="18288" horzOverflow="overflow"/>
                </a:tc>
              </a:tr>
              <a:tr h="5699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 dirty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doc </a:t>
                      </a: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21</a:t>
                      </a:r>
                      <a:endParaRPr kumimoji="0" lang="en-US" sz="1600" u="none" strike="noStrike" cap="none" normalizeH="0" baseline="0" dirty="0">
                        <a:ln>
                          <a:noFill/>
                        </a:ln>
                        <a:effectLst/>
                        <a:latin typeface="Times New Roman"/>
                        <a:cs typeface="Times New Roman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0.2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/>
                        <a:ea typeface="ＭＳ Ｐゴシック" charset="0"/>
                        <a:cs typeface="Times New Roman"/>
                      </a:endParaRPr>
                    </a:p>
                  </a:txBody>
                  <a:tcPr marL="45720" marR="45720" marT="18288" marB="18288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 dirty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doc </a:t>
                      </a: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14</a:t>
                      </a:r>
                      <a:endParaRPr kumimoji="0" lang="en-US" sz="1600" u="none" strike="noStrike" cap="none" normalizeH="0" baseline="0" dirty="0">
                        <a:ln>
                          <a:noFill/>
                        </a:ln>
                        <a:effectLst/>
                        <a:latin typeface="Times New Roman"/>
                        <a:cs typeface="Times New Roman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 dirty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0.6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/>
                        <a:ea typeface="ＭＳ Ｐゴシック" charset="0"/>
                        <a:cs typeface="Times New Roman"/>
                      </a:endParaRPr>
                    </a:p>
                  </a:txBody>
                  <a:tcPr marL="45720" marR="45720" marT="18288" marB="18288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 dirty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doc 17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 dirty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0.7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/>
                        <a:ea typeface="ＭＳ Ｐゴシック" charset="0"/>
                        <a:cs typeface="Times New Roman"/>
                      </a:endParaRPr>
                    </a:p>
                  </a:txBody>
                  <a:tcPr marL="45720" marR="45720" marT="18288" marB="18288" horzOverflow="overflow"/>
                </a:tc>
              </a:tr>
              <a:tr h="5683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 dirty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doc </a:t>
                      </a: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25</a:t>
                      </a:r>
                      <a:endParaRPr kumimoji="0" lang="en-US" sz="1600" u="none" strike="noStrike" cap="none" normalizeH="0" baseline="0" dirty="0">
                        <a:ln>
                          <a:noFill/>
                        </a:ln>
                        <a:effectLst/>
                        <a:latin typeface="Times New Roman"/>
                        <a:cs typeface="Times New Roman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0.6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/>
                        <a:ea typeface="ＭＳ Ｐゴシック" charset="0"/>
                        <a:cs typeface="Times New Roman"/>
                      </a:endParaRPr>
                    </a:p>
                  </a:txBody>
                  <a:tcPr marL="45720" marR="45720" marT="18288" marB="18288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 dirty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doc </a:t>
                      </a: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17</a:t>
                      </a:r>
                      <a:endParaRPr kumimoji="0" lang="en-US" sz="1600" u="none" strike="noStrike" cap="none" normalizeH="0" baseline="0" dirty="0">
                        <a:ln>
                          <a:noFill/>
                        </a:ln>
                        <a:effectLst/>
                        <a:latin typeface="Times New Roman"/>
                        <a:cs typeface="Times New Roman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 dirty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0.6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/>
                        <a:ea typeface="ＭＳ Ｐゴシック" charset="0"/>
                        <a:cs typeface="Times New Roman"/>
                      </a:endParaRPr>
                    </a:p>
                  </a:txBody>
                  <a:tcPr marL="45720" marR="45720" marT="18288" marB="18288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 dirty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doc 61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 dirty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0.3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/>
                        <a:ea typeface="ＭＳ Ｐゴシック" charset="0"/>
                        <a:cs typeface="Times New Roman"/>
                      </a:endParaRPr>
                    </a:p>
                  </a:txBody>
                  <a:tcPr marL="45720" marR="45720" marT="18288" marB="18288" horzOverflow="overflow"/>
                </a:tc>
              </a:tr>
              <a:tr h="5699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 dirty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doc </a:t>
                      </a: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78</a:t>
                      </a:r>
                      <a:endParaRPr kumimoji="0" lang="en-US" sz="1600" u="none" strike="noStrike" cap="none" normalizeH="0" baseline="0" dirty="0">
                        <a:ln>
                          <a:noFill/>
                        </a:ln>
                        <a:effectLst/>
                        <a:latin typeface="Times New Roman"/>
                        <a:cs typeface="Times New Roman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0.5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/>
                        <a:ea typeface="ＭＳ Ｐゴシック" charset="0"/>
                        <a:cs typeface="Times New Roman"/>
                      </a:endParaRPr>
                    </a:p>
                  </a:txBody>
                  <a:tcPr marL="45720" marR="45720" marT="18288" marB="18288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 dirty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doc </a:t>
                      </a: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21</a:t>
                      </a:r>
                      <a:endParaRPr kumimoji="0" lang="en-US" sz="1600" u="none" strike="noStrike" cap="none" normalizeH="0" baseline="0" dirty="0">
                        <a:ln>
                          <a:noFill/>
                        </a:ln>
                        <a:effectLst/>
                        <a:latin typeface="Times New Roman"/>
                        <a:cs typeface="Times New Roman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0.3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/>
                        <a:ea typeface="ＭＳ Ｐゴシック" charset="0"/>
                        <a:cs typeface="Times New Roman"/>
                      </a:endParaRPr>
                    </a:p>
                  </a:txBody>
                  <a:tcPr marL="45720" marR="45720" marT="18288" marB="18288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 dirty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doc </a:t>
                      </a: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65</a:t>
                      </a:r>
                      <a:endParaRPr kumimoji="0" lang="en-US" sz="1600" u="none" strike="noStrike" cap="none" normalizeH="0" baseline="0" dirty="0">
                        <a:ln>
                          <a:noFill/>
                        </a:ln>
                        <a:effectLst/>
                        <a:latin typeface="Times New Roman"/>
                        <a:cs typeface="Times New Roman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0.1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/>
                        <a:ea typeface="ＭＳ Ｐゴシック" charset="0"/>
                        <a:cs typeface="Times New Roman"/>
                      </a:endParaRPr>
                    </a:p>
                  </a:txBody>
                  <a:tcPr marL="45720" marR="45720" marT="18288" marB="18288" horzOverflow="overflow"/>
                </a:tc>
              </a:tr>
              <a:tr h="561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 dirty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doc </a:t>
                      </a: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83</a:t>
                      </a:r>
                      <a:endParaRPr kumimoji="0" lang="en-US" sz="1600" u="none" strike="noStrike" cap="none" normalizeH="0" baseline="0" dirty="0">
                        <a:ln>
                          <a:noFill/>
                        </a:ln>
                        <a:effectLst/>
                        <a:latin typeface="Times New Roman"/>
                        <a:cs typeface="Times New Roman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0.4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/>
                        <a:ea typeface="ＭＳ Ｐゴシック" charset="0"/>
                        <a:cs typeface="Times New Roman"/>
                      </a:endParaRPr>
                    </a:p>
                  </a:txBody>
                  <a:tcPr marL="45720" marR="45720" marT="18288" marB="18288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 dirty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doc </a:t>
                      </a: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38</a:t>
                      </a:r>
                      <a:endParaRPr kumimoji="0" lang="en-US" sz="1600" u="none" strike="noStrike" cap="none" normalizeH="0" baseline="0" dirty="0">
                        <a:ln>
                          <a:noFill/>
                        </a:ln>
                        <a:effectLst/>
                        <a:latin typeface="Times New Roman"/>
                        <a:cs typeface="Times New Roman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0.6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/>
                        <a:ea typeface="ＭＳ Ｐゴシック" charset="0"/>
                        <a:cs typeface="Times New Roman"/>
                      </a:endParaRPr>
                    </a:p>
                  </a:txBody>
                  <a:tcPr marL="45720" marR="45720" marT="18288" marB="18288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 dirty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doc </a:t>
                      </a: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81</a:t>
                      </a:r>
                      <a:endParaRPr kumimoji="0" lang="en-US" sz="1600" u="none" strike="noStrike" cap="none" normalizeH="0" baseline="0" dirty="0">
                        <a:ln>
                          <a:noFill/>
                        </a:ln>
                        <a:effectLst/>
                        <a:latin typeface="Times New Roman"/>
                        <a:cs typeface="Times New Roman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0.2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/>
                        <a:ea typeface="ＭＳ Ｐゴシック" charset="0"/>
                        <a:cs typeface="Times New Roman"/>
                      </a:endParaRPr>
                    </a:p>
                  </a:txBody>
                  <a:tcPr marL="45720" marR="45720" marT="18288" marB="18288" horzOverflow="overflow"/>
                </a:tc>
              </a:tr>
              <a:tr h="5699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doc 91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0.1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/>
                        <a:ea typeface="ＭＳ Ｐゴシック" charset="0"/>
                        <a:cs typeface="Times New Roman"/>
                      </a:endParaRPr>
                    </a:p>
                  </a:txBody>
                  <a:tcPr marL="45720" marR="45720" marT="18288" marB="18288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 dirty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doc </a:t>
                      </a: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44</a:t>
                      </a:r>
                      <a:endParaRPr kumimoji="0" lang="en-US" sz="1600" u="none" strike="noStrike" cap="none" normalizeH="0" baseline="0" dirty="0">
                        <a:ln>
                          <a:noFill/>
                        </a:ln>
                        <a:effectLst/>
                        <a:latin typeface="Times New Roman"/>
                        <a:cs typeface="Times New Roman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0.1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/>
                        <a:ea typeface="ＭＳ Ｐゴシック" charset="0"/>
                        <a:cs typeface="Times New Roman"/>
                      </a:endParaRPr>
                    </a:p>
                  </a:txBody>
                  <a:tcPr marL="45720" marR="45720" marT="18288" marB="18288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 dirty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doc </a:t>
                      </a: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83</a:t>
                      </a:r>
                      <a:endParaRPr kumimoji="0" lang="en-US" sz="1600" u="none" strike="noStrike" cap="none" normalizeH="0" baseline="0" dirty="0">
                        <a:ln>
                          <a:noFill/>
                        </a:ln>
                        <a:effectLst/>
                        <a:latin typeface="Times New Roman"/>
                        <a:cs typeface="Times New Roman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0.9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/>
                        <a:ea typeface="ＭＳ Ｐゴシック" charset="0"/>
                        <a:cs typeface="Times New Roman"/>
                      </a:endParaRPr>
                    </a:p>
                  </a:txBody>
                  <a:tcPr marL="45720" marR="45720" marT="18288" marB="18288" horzOverflow="overflow"/>
                </a:tc>
              </a:tr>
              <a:tr h="4683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/>
                        <a:ea typeface="ＭＳ Ｐゴシック" charset="0"/>
                        <a:cs typeface="Times New Roman"/>
                      </a:endParaRPr>
                    </a:p>
                  </a:txBody>
                  <a:tcPr marL="45720" marR="45720" marT="18288" marB="18288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 dirty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doc </a:t>
                      </a: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83</a:t>
                      </a:r>
                      <a:endParaRPr kumimoji="0" lang="en-US" sz="1600" u="none" strike="noStrike" cap="none" normalizeH="0" baseline="0" dirty="0">
                        <a:ln>
                          <a:noFill/>
                        </a:ln>
                        <a:effectLst/>
                        <a:latin typeface="Times New Roman"/>
                        <a:cs typeface="Times New Roman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0.5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/>
                        <a:ea typeface="ＭＳ Ｐゴシック" charset="0"/>
                        <a:cs typeface="Times New Roman"/>
                      </a:endParaRPr>
                    </a:p>
                  </a:txBody>
                  <a:tcPr marL="45720" marR="45720" marT="18288" marB="18288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/>
                        <a:ea typeface="ＭＳ Ｐゴシック" charset="0"/>
                        <a:cs typeface="Times New Roman"/>
                      </a:endParaRPr>
                    </a:p>
                  </a:txBody>
                  <a:tcPr marL="45720" marR="45720" marT="18288" marB="18288" horzOverflow="overflow"/>
                </a:tc>
              </a:tr>
            </a:tbl>
          </a:graphicData>
        </a:graphic>
      </p:graphicFrame>
      <p:grpSp>
        <p:nvGrpSpPr>
          <p:cNvPr id="348199" name="Group 39"/>
          <p:cNvGrpSpPr>
            <a:grpSpLocks/>
          </p:cNvGrpSpPr>
          <p:nvPr/>
        </p:nvGrpSpPr>
        <p:grpSpPr bwMode="auto">
          <a:xfrm>
            <a:off x="762000" y="1600204"/>
            <a:ext cx="2438400" cy="352426"/>
            <a:chOff x="480" y="1008"/>
            <a:chExt cx="1536" cy="222"/>
          </a:xfrm>
        </p:grpSpPr>
        <p:sp>
          <p:nvSpPr>
            <p:cNvPr id="348200" name="Text Box 40"/>
            <p:cNvSpPr txBox="1">
              <a:spLocks noChangeArrowheads="1"/>
            </p:cNvSpPr>
            <p:nvPr/>
          </p:nvSpPr>
          <p:spPr bwMode="auto">
            <a:xfrm>
              <a:off x="480" y="1017"/>
              <a:ext cx="528" cy="2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 sz="1600" dirty="0">
                  <a:latin typeface="Times New Roman"/>
                  <a:cs typeface="Times New Roman"/>
                </a:rPr>
                <a:t>List 1</a:t>
              </a:r>
            </a:p>
          </p:txBody>
        </p:sp>
        <p:sp>
          <p:nvSpPr>
            <p:cNvPr id="348201" name="Text Box 41"/>
            <p:cNvSpPr txBox="1">
              <a:spLocks noChangeArrowheads="1"/>
            </p:cNvSpPr>
            <p:nvPr/>
          </p:nvSpPr>
          <p:spPr bwMode="auto">
            <a:xfrm>
              <a:off x="960" y="1008"/>
              <a:ext cx="624" cy="2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 sz="1600" dirty="0">
                  <a:latin typeface="Times New Roman"/>
                  <a:cs typeface="Times New Roman"/>
                </a:rPr>
                <a:t>List 2</a:t>
              </a:r>
            </a:p>
          </p:txBody>
        </p:sp>
        <p:sp>
          <p:nvSpPr>
            <p:cNvPr id="348202" name="Text Box 42"/>
            <p:cNvSpPr txBox="1">
              <a:spLocks noChangeArrowheads="1"/>
            </p:cNvSpPr>
            <p:nvPr/>
          </p:nvSpPr>
          <p:spPr bwMode="auto">
            <a:xfrm>
              <a:off x="1488" y="1017"/>
              <a:ext cx="528" cy="2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 sz="1600" dirty="0">
                  <a:latin typeface="Times New Roman"/>
                  <a:cs typeface="Times New Roman"/>
                </a:rPr>
                <a:t>List 3</a:t>
              </a:r>
            </a:p>
          </p:txBody>
        </p:sp>
      </p:grpSp>
      <p:sp>
        <p:nvSpPr>
          <p:cNvPr id="348203" name="Text Box 43"/>
          <p:cNvSpPr txBox="1">
            <a:spLocks noChangeArrowheads="1"/>
          </p:cNvSpPr>
          <p:nvPr/>
        </p:nvSpPr>
        <p:spPr bwMode="auto">
          <a:xfrm>
            <a:off x="648963" y="1085892"/>
            <a:ext cx="2703837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dirty="0" smtClean="0">
                <a:latin typeface="Times New Roman"/>
                <a:cs typeface="Times New Roman"/>
              </a:rPr>
              <a:t>One pointer in each list</a:t>
            </a:r>
            <a:endParaRPr lang="en-US" dirty="0">
              <a:latin typeface="Times New Roman"/>
              <a:cs typeface="Times New Roman"/>
            </a:endParaRPr>
          </a:p>
        </p:txBody>
      </p:sp>
      <p:sp>
        <p:nvSpPr>
          <p:cNvPr id="12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4AFDA401-2374-BE46-BA37-D56B8F3DFE56}" type="slidenum">
              <a:rPr lang="en-US" smtClean="0"/>
              <a:t>18</a:t>
            </a:fld>
            <a:endParaRPr lang="en-US" dirty="0"/>
          </a:p>
        </p:txBody>
      </p:sp>
      <p:sp>
        <p:nvSpPr>
          <p:cNvPr id="2" name="Right Arrow 1"/>
          <p:cNvSpPr/>
          <p:nvPr/>
        </p:nvSpPr>
        <p:spPr>
          <a:xfrm>
            <a:off x="772583" y="2173823"/>
            <a:ext cx="211667" cy="270929"/>
          </a:xfrm>
          <a:prstGeom prst="right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ight Arrow 12"/>
          <p:cNvSpPr/>
          <p:nvPr/>
        </p:nvSpPr>
        <p:spPr>
          <a:xfrm>
            <a:off x="1591712" y="2766489"/>
            <a:ext cx="211667" cy="270929"/>
          </a:xfrm>
          <a:prstGeom prst="right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ight Arrow 13"/>
          <p:cNvSpPr/>
          <p:nvPr/>
        </p:nvSpPr>
        <p:spPr>
          <a:xfrm>
            <a:off x="2408766" y="2173823"/>
            <a:ext cx="211667" cy="270929"/>
          </a:xfrm>
          <a:prstGeom prst="right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 Box 43"/>
          <p:cNvSpPr txBox="1">
            <a:spLocks noChangeArrowheads="1"/>
          </p:cNvSpPr>
          <p:nvPr/>
        </p:nvSpPr>
        <p:spPr bwMode="auto">
          <a:xfrm>
            <a:off x="648963" y="6021429"/>
            <a:ext cx="2703837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dirty="0" smtClean="0">
                <a:latin typeface="Times New Roman"/>
                <a:cs typeface="Times New Roman"/>
              </a:rPr>
              <a:t>Pick the smallest doc id</a:t>
            </a:r>
            <a:endParaRPr lang="en-US" dirty="0">
              <a:latin typeface="Times New Roman"/>
              <a:cs typeface="Times New Roman"/>
            </a:endParaRPr>
          </a:p>
        </p:txBody>
      </p:sp>
      <p:graphicFrame>
        <p:nvGraphicFramePr>
          <p:cNvPr id="18" name="Group 4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62328804"/>
              </p:ext>
            </p:extLst>
          </p:nvPr>
        </p:nvGraphicFramePr>
        <p:xfrm>
          <a:off x="4114800" y="1113923"/>
          <a:ext cx="1388533" cy="370161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1388533"/>
              </a:tblGrid>
              <a:tr h="37016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 dirty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doc </a:t>
                      </a: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5 (0.6)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/>
                        <a:ea typeface="ＭＳ Ｐゴシック" charset="0"/>
                        <a:cs typeface="Times New Roman"/>
                      </a:endParaRPr>
                    </a:p>
                  </a:txBody>
                  <a:tcPr marL="45720" marR="45720" marT="18288" marB="18288" horzOverflow="overflow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0509044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6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Merge</a:t>
            </a:r>
            <a:endParaRPr lang="en-US" dirty="0"/>
          </a:p>
        </p:txBody>
      </p:sp>
      <p:sp>
        <p:nvSpPr>
          <p:cNvPr id="348163" name="Text Box 3"/>
          <p:cNvSpPr txBox="1">
            <a:spLocks noChangeArrowheads="1"/>
          </p:cNvSpPr>
          <p:nvPr/>
        </p:nvSpPr>
        <p:spPr bwMode="auto">
          <a:xfrm rot="16200000">
            <a:off x="2454275" y="2651125"/>
            <a:ext cx="21336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 eaLnBrk="0" hangingPunct="0">
              <a:spcBef>
                <a:spcPct val="50000"/>
              </a:spcBef>
            </a:pPr>
            <a:r>
              <a:rPr lang="en-US" sz="1600" dirty="0">
                <a:latin typeface="Times New Roman"/>
                <a:cs typeface="Times New Roman"/>
              </a:rPr>
              <a:t>lists sorted by </a:t>
            </a:r>
            <a:r>
              <a:rPr lang="en-US" sz="1600" dirty="0" smtClean="0">
                <a:latin typeface="Times New Roman"/>
                <a:cs typeface="Times New Roman"/>
              </a:rPr>
              <a:t>doc id</a:t>
            </a:r>
            <a:endParaRPr lang="en-US" sz="1600" dirty="0">
              <a:latin typeface="Times New Roman"/>
              <a:cs typeface="Times New Roman"/>
            </a:endParaRPr>
          </a:p>
        </p:txBody>
      </p:sp>
      <p:sp>
        <p:nvSpPr>
          <p:cNvPr id="348164" name="Line 4"/>
          <p:cNvSpPr>
            <a:spLocks noChangeShapeType="1"/>
          </p:cNvSpPr>
          <p:nvPr/>
        </p:nvSpPr>
        <p:spPr bwMode="auto">
          <a:xfrm>
            <a:off x="3352800" y="1981200"/>
            <a:ext cx="0" cy="2514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aphicFrame>
        <p:nvGraphicFramePr>
          <p:cNvPr id="348205" name="Group 4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11142582"/>
              </p:ext>
            </p:extLst>
          </p:nvPr>
        </p:nvGraphicFramePr>
        <p:xfrm>
          <a:off x="762000" y="1960563"/>
          <a:ext cx="2438400" cy="4011168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812800"/>
                <a:gridCol w="812800"/>
                <a:gridCol w="812800"/>
              </a:tblGrid>
              <a:tr h="5699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 dirty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doc </a:t>
                      </a: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17</a:t>
                      </a:r>
                      <a:endParaRPr kumimoji="0" lang="en-US" sz="1600" u="none" strike="noStrike" cap="none" normalizeH="0" baseline="0" dirty="0">
                        <a:ln>
                          <a:noFill/>
                        </a:ln>
                        <a:effectLst/>
                        <a:latin typeface="Times New Roman"/>
                        <a:cs typeface="Times New Roman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0.3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/>
                        <a:ea typeface="ＭＳ Ｐゴシック" charset="0"/>
                        <a:cs typeface="Times New Roman"/>
                      </a:endParaRPr>
                    </a:p>
                  </a:txBody>
                  <a:tcPr marL="45720" marR="45720" marT="18288" marB="18288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 dirty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doc </a:t>
                      </a: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5</a:t>
                      </a:r>
                      <a:endParaRPr kumimoji="0" lang="en-US" sz="1600" u="none" strike="noStrike" cap="none" normalizeH="0" baseline="0" dirty="0">
                        <a:ln>
                          <a:noFill/>
                        </a:ln>
                        <a:effectLst/>
                        <a:latin typeface="Times New Roman"/>
                        <a:cs typeface="Times New Roman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 dirty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0.6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/>
                        <a:ea typeface="ＭＳ Ｐゴシック" charset="0"/>
                        <a:cs typeface="Times New Roman"/>
                      </a:endParaRPr>
                    </a:p>
                  </a:txBody>
                  <a:tcPr marL="45720" marR="45720" marT="18288" marB="18288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 dirty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doc </a:t>
                      </a: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10</a:t>
                      </a:r>
                      <a:endParaRPr kumimoji="0" lang="en-US" sz="1600" u="none" strike="noStrike" cap="none" normalizeH="0" baseline="0" dirty="0">
                        <a:ln>
                          <a:noFill/>
                        </a:ln>
                        <a:effectLst/>
                        <a:latin typeface="Times New Roman"/>
                        <a:cs typeface="Times New Roman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0.1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/>
                        <a:ea typeface="ＭＳ Ｐゴシック" charset="0"/>
                        <a:cs typeface="Times New Roman"/>
                      </a:endParaRPr>
                    </a:p>
                  </a:txBody>
                  <a:tcPr marL="45720" marR="45720" marT="18288" marB="18288" horzOverflow="overflow"/>
                </a:tc>
              </a:tr>
              <a:tr h="5699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 dirty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doc </a:t>
                      </a: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21</a:t>
                      </a:r>
                      <a:endParaRPr kumimoji="0" lang="en-US" sz="1600" u="none" strike="noStrike" cap="none" normalizeH="0" baseline="0" dirty="0">
                        <a:ln>
                          <a:noFill/>
                        </a:ln>
                        <a:effectLst/>
                        <a:latin typeface="Times New Roman"/>
                        <a:cs typeface="Times New Roman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0.2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/>
                        <a:ea typeface="ＭＳ Ｐゴシック" charset="0"/>
                        <a:cs typeface="Times New Roman"/>
                      </a:endParaRPr>
                    </a:p>
                  </a:txBody>
                  <a:tcPr marL="45720" marR="45720" marT="18288" marB="18288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 dirty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doc </a:t>
                      </a: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14</a:t>
                      </a:r>
                      <a:endParaRPr kumimoji="0" lang="en-US" sz="1600" u="none" strike="noStrike" cap="none" normalizeH="0" baseline="0" dirty="0">
                        <a:ln>
                          <a:noFill/>
                        </a:ln>
                        <a:effectLst/>
                        <a:latin typeface="Times New Roman"/>
                        <a:cs typeface="Times New Roman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 dirty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0.6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/>
                        <a:ea typeface="ＭＳ Ｐゴシック" charset="0"/>
                        <a:cs typeface="Times New Roman"/>
                      </a:endParaRPr>
                    </a:p>
                  </a:txBody>
                  <a:tcPr marL="45720" marR="45720" marT="18288" marB="18288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 dirty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doc 17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 dirty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0.7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/>
                        <a:ea typeface="ＭＳ Ｐゴシック" charset="0"/>
                        <a:cs typeface="Times New Roman"/>
                      </a:endParaRPr>
                    </a:p>
                  </a:txBody>
                  <a:tcPr marL="45720" marR="45720" marT="18288" marB="18288" horzOverflow="overflow"/>
                </a:tc>
              </a:tr>
              <a:tr h="5683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 dirty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doc </a:t>
                      </a: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25</a:t>
                      </a:r>
                      <a:endParaRPr kumimoji="0" lang="en-US" sz="1600" u="none" strike="noStrike" cap="none" normalizeH="0" baseline="0" dirty="0">
                        <a:ln>
                          <a:noFill/>
                        </a:ln>
                        <a:effectLst/>
                        <a:latin typeface="Times New Roman"/>
                        <a:cs typeface="Times New Roman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0.6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/>
                        <a:ea typeface="ＭＳ Ｐゴシック" charset="0"/>
                        <a:cs typeface="Times New Roman"/>
                      </a:endParaRPr>
                    </a:p>
                  </a:txBody>
                  <a:tcPr marL="45720" marR="45720" marT="18288" marB="18288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 dirty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doc </a:t>
                      </a: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17</a:t>
                      </a:r>
                      <a:endParaRPr kumimoji="0" lang="en-US" sz="1600" u="none" strike="noStrike" cap="none" normalizeH="0" baseline="0" dirty="0">
                        <a:ln>
                          <a:noFill/>
                        </a:ln>
                        <a:effectLst/>
                        <a:latin typeface="Times New Roman"/>
                        <a:cs typeface="Times New Roman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 dirty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0.6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/>
                        <a:ea typeface="ＭＳ Ｐゴシック" charset="0"/>
                        <a:cs typeface="Times New Roman"/>
                      </a:endParaRPr>
                    </a:p>
                  </a:txBody>
                  <a:tcPr marL="45720" marR="45720" marT="18288" marB="18288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 dirty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doc 61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 dirty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0.3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/>
                        <a:ea typeface="ＭＳ Ｐゴシック" charset="0"/>
                        <a:cs typeface="Times New Roman"/>
                      </a:endParaRPr>
                    </a:p>
                  </a:txBody>
                  <a:tcPr marL="45720" marR="45720" marT="18288" marB="18288" horzOverflow="overflow"/>
                </a:tc>
              </a:tr>
              <a:tr h="5699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 dirty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doc </a:t>
                      </a: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78</a:t>
                      </a:r>
                      <a:endParaRPr kumimoji="0" lang="en-US" sz="1600" u="none" strike="noStrike" cap="none" normalizeH="0" baseline="0" dirty="0">
                        <a:ln>
                          <a:noFill/>
                        </a:ln>
                        <a:effectLst/>
                        <a:latin typeface="Times New Roman"/>
                        <a:cs typeface="Times New Roman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0.5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/>
                        <a:ea typeface="ＭＳ Ｐゴシック" charset="0"/>
                        <a:cs typeface="Times New Roman"/>
                      </a:endParaRPr>
                    </a:p>
                  </a:txBody>
                  <a:tcPr marL="45720" marR="45720" marT="18288" marB="18288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 dirty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doc </a:t>
                      </a: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21</a:t>
                      </a:r>
                      <a:endParaRPr kumimoji="0" lang="en-US" sz="1600" u="none" strike="noStrike" cap="none" normalizeH="0" baseline="0" dirty="0">
                        <a:ln>
                          <a:noFill/>
                        </a:ln>
                        <a:effectLst/>
                        <a:latin typeface="Times New Roman"/>
                        <a:cs typeface="Times New Roman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0.3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/>
                        <a:ea typeface="ＭＳ Ｐゴシック" charset="0"/>
                        <a:cs typeface="Times New Roman"/>
                      </a:endParaRPr>
                    </a:p>
                  </a:txBody>
                  <a:tcPr marL="45720" marR="45720" marT="18288" marB="18288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 dirty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doc </a:t>
                      </a: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65</a:t>
                      </a:r>
                      <a:endParaRPr kumimoji="0" lang="en-US" sz="1600" u="none" strike="noStrike" cap="none" normalizeH="0" baseline="0" dirty="0">
                        <a:ln>
                          <a:noFill/>
                        </a:ln>
                        <a:effectLst/>
                        <a:latin typeface="Times New Roman"/>
                        <a:cs typeface="Times New Roman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0.1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/>
                        <a:ea typeface="ＭＳ Ｐゴシック" charset="0"/>
                        <a:cs typeface="Times New Roman"/>
                      </a:endParaRPr>
                    </a:p>
                  </a:txBody>
                  <a:tcPr marL="45720" marR="45720" marT="18288" marB="18288" horzOverflow="overflow"/>
                </a:tc>
              </a:tr>
              <a:tr h="561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 dirty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doc </a:t>
                      </a: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83</a:t>
                      </a:r>
                      <a:endParaRPr kumimoji="0" lang="en-US" sz="1600" u="none" strike="noStrike" cap="none" normalizeH="0" baseline="0" dirty="0">
                        <a:ln>
                          <a:noFill/>
                        </a:ln>
                        <a:effectLst/>
                        <a:latin typeface="Times New Roman"/>
                        <a:cs typeface="Times New Roman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0.4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/>
                        <a:ea typeface="ＭＳ Ｐゴシック" charset="0"/>
                        <a:cs typeface="Times New Roman"/>
                      </a:endParaRPr>
                    </a:p>
                  </a:txBody>
                  <a:tcPr marL="45720" marR="45720" marT="18288" marB="18288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 dirty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doc </a:t>
                      </a: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38</a:t>
                      </a:r>
                      <a:endParaRPr kumimoji="0" lang="en-US" sz="1600" u="none" strike="noStrike" cap="none" normalizeH="0" baseline="0" dirty="0">
                        <a:ln>
                          <a:noFill/>
                        </a:ln>
                        <a:effectLst/>
                        <a:latin typeface="Times New Roman"/>
                        <a:cs typeface="Times New Roman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0.6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/>
                        <a:ea typeface="ＭＳ Ｐゴシック" charset="0"/>
                        <a:cs typeface="Times New Roman"/>
                      </a:endParaRPr>
                    </a:p>
                  </a:txBody>
                  <a:tcPr marL="45720" marR="45720" marT="18288" marB="18288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 dirty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doc </a:t>
                      </a: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81</a:t>
                      </a:r>
                      <a:endParaRPr kumimoji="0" lang="en-US" sz="1600" u="none" strike="noStrike" cap="none" normalizeH="0" baseline="0" dirty="0">
                        <a:ln>
                          <a:noFill/>
                        </a:ln>
                        <a:effectLst/>
                        <a:latin typeface="Times New Roman"/>
                        <a:cs typeface="Times New Roman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0.2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/>
                        <a:ea typeface="ＭＳ Ｐゴシック" charset="0"/>
                        <a:cs typeface="Times New Roman"/>
                      </a:endParaRPr>
                    </a:p>
                  </a:txBody>
                  <a:tcPr marL="45720" marR="45720" marT="18288" marB="18288" horzOverflow="overflow"/>
                </a:tc>
              </a:tr>
              <a:tr h="5699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doc 91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0.1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/>
                        <a:ea typeface="ＭＳ Ｐゴシック" charset="0"/>
                        <a:cs typeface="Times New Roman"/>
                      </a:endParaRPr>
                    </a:p>
                  </a:txBody>
                  <a:tcPr marL="45720" marR="45720" marT="18288" marB="18288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 dirty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doc </a:t>
                      </a: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44</a:t>
                      </a:r>
                      <a:endParaRPr kumimoji="0" lang="en-US" sz="1600" u="none" strike="noStrike" cap="none" normalizeH="0" baseline="0" dirty="0">
                        <a:ln>
                          <a:noFill/>
                        </a:ln>
                        <a:effectLst/>
                        <a:latin typeface="Times New Roman"/>
                        <a:cs typeface="Times New Roman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0.1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/>
                        <a:ea typeface="ＭＳ Ｐゴシック" charset="0"/>
                        <a:cs typeface="Times New Roman"/>
                      </a:endParaRPr>
                    </a:p>
                  </a:txBody>
                  <a:tcPr marL="45720" marR="45720" marT="18288" marB="18288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 dirty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doc </a:t>
                      </a: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83</a:t>
                      </a:r>
                      <a:endParaRPr kumimoji="0" lang="en-US" sz="1600" u="none" strike="noStrike" cap="none" normalizeH="0" baseline="0" dirty="0">
                        <a:ln>
                          <a:noFill/>
                        </a:ln>
                        <a:effectLst/>
                        <a:latin typeface="Times New Roman"/>
                        <a:cs typeface="Times New Roman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0.9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/>
                        <a:ea typeface="ＭＳ Ｐゴシック" charset="0"/>
                        <a:cs typeface="Times New Roman"/>
                      </a:endParaRPr>
                    </a:p>
                  </a:txBody>
                  <a:tcPr marL="45720" marR="45720" marT="18288" marB="18288" horzOverflow="overflow"/>
                </a:tc>
              </a:tr>
              <a:tr h="4683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/>
                        <a:ea typeface="ＭＳ Ｐゴシック" charset="0"/>
                        <a:cs typeface="Times New Roman"/>
                      </a:endParaRPr>
                    </a:p>
                  </a:txBody>
                  <a:tcPr marL="45720" marR="45720" marT="18288" marB="18288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 dirty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doc </a:t>
                      </a: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83</a:t>
                      </a:r>
                      <a:endParaRPr kumimoji="0" lang="en-US" sz="1600" u="none" strike="noStrike" cap="none" normalizeH="0" baseline="0" dirty="0">
                        <a:ln>
                          <a:noFill/>
                        </a:ln>
                        <a:effectLst/>
                        <a:latin typeface="Times New Roman"/>
                        <a:cs typeface="Times New Roman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0.5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/>
                        <a:ea typeface="ＭＳ Ｐゴシック" charset="0"/>
                        <a:cs typeface="Times New Roman"/>
                      </a:endParaRPr>
                    </a:p>
                  </a:txBody>
                  <a:tcPr marL="45720" marR="45720" marT="18288" marB="18288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/>
                        <a:ea typeface="ＭＳ Ｐゴシック" charset="0"/>
                        <a:cs typeface="Times New Roman"/>
                      </a:endParaRPr>
                    </a:p>
                  </a:txBody>
                  <a:tcPr marL="45720" marR="45720" marT="18288" marB="18288" horzOverflow="overflow"/>
                </a:tc>
              </a:tr>
            </a:tbl>
          </a:graphicData>
        </a:graphic>
      </p:graphicFrame>
      <p:grpSp>
        <p:nvGrpSpPr>
          <p:cNvPr id="348199" name="Group 39"/>
          <p:cNvGrpSpPr>
            <a:grpSpLocks/>
          </p:cNvGrpSpPr>
          <p:nvPr/>
        </p:nvGrpSpPr>
        <p:grpSpPr bwMode="auto">
          <a:xfrm>
            <a:off x="762000" y="1600204"/>
            <a:ext cx="2438400" cy="352426"/>
            <a:chOff x="480" y="1008"/>
            <a:chExt cx="1536" cy="222"/>
          </a:xfrm>
        </p:grpSpPr>
        <p:sp>
          <p:nvSpPr>
            <p:cNvPr id="348200" name="Text Box 40"/>
            <p:cNvSpPr txBox="1">
              <a:spLocks noChangeArrowheads="1"/>
            </p:cNvSpPr>
            <p:nvPr/>
          </p:nvSpPr>
          <p:spPr bwMode="auto">
            <a:xfrm>
              <a:off x="480" y="1017"/>
              <a:ext cx="528" cy="2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 sz="1600" dirty="0">
                  <a:latin typeface="Times New Roman"/>
                  <a:cs typeface="Times New Roman"/>
                </a:rPr>
                <a:t>List 1</a:t>
              </a:r>
            </a:p>
          </p:txBody>
        </p:sp>
        <p:sp>
          <p:nvSpPr>
            <p:cNvPr id="348201" name="Text Box 41"/>
            <p:cNvSpPr txBox="1">
              <a:spLocks noChangeArrowheads="1"/>
            </p:cNvSpPr>
            <p:nvPr/>
          </p:nvSpPr>
          <p:spPr bwMode="auto">
            <a:xfrm>
              <a:off x="960" y="1008"/>
              <a:ext cx="624" cy="2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 sz="1600" dirty="0">
                  <a:latin typeface="Times New Roman"/>
                  <a:cs typeface="Times New Roman"/>
                </a:rPr>
                <a:t>List 2</a:t>
              </a:r>
            </a:p>
          </p:txBody>
        </p:sp>
        <p:sp>
          <p:nvSpPr>
            <p:cNvPr id="348202" name="Text Box 42"/>
            <p:cNvSpPr txBox="1">
              <a:spLocks noChangeArrowheads="1"/>
            </p:cNvSpPr>
            <p:nvPr/>
          </p:nvSpPr>
          <p:spPr bwMode="auto">
            <a:xfrm>
              <a:off x="1488" y="1017"/>
              <a:ext cx="528" cy="2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 sz="1600" dirty="0">
                  <a:latin typeface="Times New Roman"/>
                  <a:cs typeface="Times New Roman"/>
                </a:rPr>
                <a:t>List 3</a:t>
              </a:r>
            </a:p>
          </p:txBody>
        </p:sp>
      </p:grpSp>
      <p:sp>
        <p:nvSpPr>
          <p:cNvPr id="348203" name="Text Box 43"/>
          <p:cNvSpPr txBox="1">
            <a:spLocks noChangeArrowheads="1"/>
          </p:cNvSpPr>
          <p:nvPr/>
        </p:nvSpPr>
        <p:spPr bwMode="auto">
          <a:xfrm>
            <a:off x="648963" y="1085892"/>
            <a:ext cx="2703837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dirty="0" smtClean="0">
                <a:latin typeface="Times New Roman"/>
                <a:cs typeface="Times New Roman"/>
              </a:rPr>
              <a:t>One pointer in each list</a:t>
            </a:r>
            <a:endParaRPr lang="en-US" dirty="0">
              <a:latin typeface="Times New Roman"/>
              <a:cs typeface="Times New Roman"/>
            </a:endParaRPr>
          </a:p>
        </p:txBody>
      </p:sp>
      <p:sp>
        <p:nvSpPr>
          <p:cNvPr id="12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4AFDA401-2374-BE46-BA37-D56B8F3DFE56}" type="slidenum">
              <a:rPr lang="en-US" smtClean="0"/>
              <a:t>19</a:t>
            </a:fld>
            <a:endParaRPr lang="en-US" dirty="0"/>
          </a:p>
        </p:txBody>
      </p:sp>
      <p:sp>
        <p:nvSpPr>
          <p:cNvPr id="2" name="Right Arrow 1"/>
          <p:cNvSpPr/>
          <p:nvPr/>
        </p:nvSpPr>
        <p:spPr>
          <a:xfrm>
            <a:off x="772583" y="2173823"/>
            <a:ext cx="211667" cy="270929"/>
          </a:xfrm>
          <a:prstGeom prst="right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ight Arrow 12"/>
          <p:cNvSpPr/>
          <p:nvPr/>
        </p:nvSpPr>
        <p:spPr>
          <a:xfrm>
            <a:off x="1591712" y="2766489"/>
            <a:ext cx="211667" cy="270929"/>
          </a:xfrm>
          <a:prstGeom prst="right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ight Arrow 13"/>
          <p:cNvSpPr/>
          <p:nvPr/>
        </p:nvSpPr>
        <p:spPr>
          <a:xfrm>
            <a:off x="2408766" y="2173823"/>
            <a:ext cx="211667" cy="270929"/>
          </a:xfrm>
          <a:prstGeom prst="rightArrow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 Box 43"/>
          <p:cNvSpPr txBox="1">
            <a:spLocks noChangeArrowheads="1"/>
          </p:cNvSpPr>
          <p:nvPr/>
        </p:nvSpPr>
        <p:spPr bwMode="auto">
          <a:xfrm>
            <a:off x="648963" y="6021429"/>
            <a:ext cx="2703837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dirty="0" smtClean="0">
                <a:latin typeface="Times New Roman"/>
                <a:cs typeface="Times New Roman"/>
              </a:rPr>
              <a:t>Pick the smallest doc id</a:t>
            </a:r>
            <a:endParaRPr lang="en-US" dirty="0">
              <a:latin typeface="Times New Roman"/>
              <a:cs typeface="Times New Roman"/>
            </a:endParaRPr>
          </a:p>
        </p:txBody>
      </p:sp>
      <p:graphicFrame>
        <p:nvGraphicFramePr>
          <p:cNvPr id="20" name="Group 4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62328804"/>
              </p:ext>
            </p:extLst>
          </p:nvPr>
        </p:nvGraphicFramePr>
        <p:xfrm>
          <a:off x="4114800" y="1113923"/>
          <a:ext cx="1388533" cy="370161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1388533"/>
              </a:tblGrid>
              <a:tr h="37016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 dirty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doc </a:t>
                      </a: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5 (0.6)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/>
                        <a:ea typeface="ＭＳ Ｐゴシック" charset="0"/>
                        <a:cs typeface="Times New Roman"/>
                      </a:endParaRPr>
                    </a:p>
                  </a:txBody>
                  <a:tcPr marL="45720" marR="45720" marT="18288" marB="18288" horzOverflow="overflow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0320131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Back in those days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2</a:t>
            </a:fld>
            <a:endParaRPr lang="en-US"/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457202" y="1106328"/>
            <a:ext cx="8229598" cy="55525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Clr>
                <a:schemeClr val="tx2"/>
              </a:buClr>
              <a:buFont typeface="Wingdings" charset="2"/>
              <a:buChar char="§"/>
              <a:defRPr sz="28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/>
              <a:buChar char="–"/>
              <a:defRPr sz="24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2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Wingdings" charset="2"/>
              <a:buNone/>
            </a:pPr>
            <a:r>
              <a:rPr lang="en-US" sz="2000" b="1" dirty="0" smtClean="0">
                <a:solidFill>
                  <a:srgbClr val="FF0000"/>
                </a:solidFill>
              </a:rPr>
              <a:t>Once upon a time in the world, there were days without search engines</a:t>
            </a:r>
            <a:endParaRPr lang="en-US" sz="2000" b="1" dirty="0">
              <a:solidFill>
                <a:srgbClr val="FF0000"/>
              </a:solidFill>
            </a:endParaRPr>
          </a:p>
        </p:txBody>
      </p:sp>
      <p:pic>
        <p:nvPicPr>
          <p:cNvPr id="5" name="Picture 4" descr="MH900409031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50105" y="1860021"/>
            <a:ext cx="3095625" cy="3095625"/>
          </a:xfrm>
          <a:prstGeom prst="rect">
            <a:avLst/>
          </a:prstGeom>
        </p:spPr>
      </p:pic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2" y="5409511"/>
            <a:ext cx="8229598" cy="84523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2000" b="1" dirty="0" smtClean="0">
                <a:solidFill>
                  <a:srgbClr val="FF0000"/>
                </a:solidFill>
              </a:rPr>
              <a:t>We had access to much smaller amount of information</a:t>
            </a:r>
          </a:p>
          <a:p>
            <a:pPr marL="0" indent="0" algn="ctr">
              <a:buNone/>
            </a:pPr>
            <a:r>
              <a:rPr lang="en-US" sz="2000" b="1" dirty="0" smtClean="0">
                <a:solidFill>
                  <a:srgbClr val="FF0000"/>
                </a:solidFill>
              </a:rPr>
              <a:t>Had to </a:t>
            </a:r>
            <a:r>
              <a:rPr lang="en-US" sz="2000" b="1" i="1" dirty="0" smtClean="0">
                <a:solidFill>
                  <a:srgbClr val="FF0000"/>
                </a:solidFill>
              </a:rPr>
              <a:t>find</a:t>
            </a:r>
            <a:r>
              <a:rPr lang="en-US" sz="2000" b="1" dirty="0" smtClean="0">
                <a:solidFill>
                  <a:srgbClr val="FF0000"/>
                </a:solidFill>
              </a:rPr>
              <a:t> information manually</a:t>
            </a:r>
            <a:endParaRPr lang="en-US" sz="20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601492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6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Merge</a:t>
            </a:r>
            <a:endParaRPr lang="en-US" dirty="0"/>
          </a:p>
        </p:txBody>
      </p:sp>
      <p:sp>
        <p:nvSpPr>
          <p:cNvPr id="348163" name="Text Box 3"/>
          <p:cNvSpPr txBox="1">
            <a:spLocks noChangeArrowheads="1"/>
          </p:cNvSpPr>
          <p:nvPr/>
        </p:nvSpPr>
        <p:spPr bwMode="auto">
          <a:xfrm rot="16200000">
            <a:off x="2454275" y="2651125"/>
            <a:ext cx="21336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 eaLnBrk="0" hangingPunct="0">
              <a:spcBef>
                <a:spcPct val="50000"/>
              </a:spcBef>
            </a:pPr>
            <a:r>
              <a:rPr lang="en-US" sz="1600" dirty="0">
                <a:latin typeface="Times New Roman"/>
                <a:cs typeface="Times New Roman"/>
              </a:rPr>
              <a:t>lists sorted by </a:t>
            </a:r>
            <a:r>
              <a:rPr lang="en-US" sz="1600" dirty="0" smtClean="0">
                <a:latin typeface="Times New Roman"/>
                <a:cs typeface="Times New Roman"/>
              </a:rPr>
              <a:t>doc id</a:t>
            </a:r>
            <a:endParaRPr lang="en-US" sz="1600" dirty="0">
              <a:latin typeface="Times New Roman"/>
              <a:cs typeface="Times New Roman"/>
            </a:endParaRPr>
          </a:p>
        </p:txBody>
      </p:sp>
      <p:sp>
        <p:nvSpPr>
          <p:cNvPr id="348164" name="Line 4"/>
          <p:cNvSpPr>
            <a:spLocks noChangeShapeType="1"/>
          </p:cNvSpPr>
          <p:nvPr/>
        </p:nvSpPr>
        <p:spPr bwMode="auto">
          <a:xfrm>
            <a:off x="3352800" y="1981200"/>
            <a:ext cx="0" cy="2514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aphicFrame>
        <p:nvGraphicFramePr>
          <p:cNvPr id="348205" name="Group 4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23981805"/>
              </p:ext>
            </p:extLst>
          </p:nvPr>
        </p:nvGraphicFramePr>
        <p:xfrm>
          <a:off x="762000" y="1960563"/>
          <a:ext cx="2438400" cy="4011168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812800"/>
                <a:gridCol w="812800"/>
                <a:gridCol w="812800"/>
              </a:tblGrid>
              <a:tr h="5699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 dirty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doc </a:t>
                      </a: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17</a:t>
                      </a:r>
                      <a:endParaRPr kumimoji="0" lang="en-US" sz="1600" u="none" strike="noStrike" cap="none" normalizeH="0" baseline="0" dirty="0">
                        <a:ln>
                          <a:noFill/>
                        </a:ln>
                        <a:effectLst/>
                        <a:latin typeface="Times New Roman"/>
                        <a:cs typeface="Times New Roman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0.3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/>
                        <a:ea typeface="ＭＳ Ｐゴシック" charset="0"/>
                        <a:cs typeface="Times New Roman"/>
                      </a:endParaRPr>
                    </a:p>
                  </a:txBody>
                  <a:tcPr marL="45720" marR="45720" marT="18288" marB="18288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 dirty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doc </a:t>
                      </a: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5</a:t>
                      </a:r>
                      <a:endParaRPr kumimoji="0" lang="en-US" sz="1600" u="none" strike="noStrike" cap="none" normalizeH="0" baseline="0" dirty="0">
                        <a:ln>
                          <a:noFill/>
                        </a:ln>
                        <a:effectLst/>
                        <a:latin typeface="Times New Roman"/>
                        <a:cs typeface="Times New Roman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 dirty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0.6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/>
                        <a:ea typeface="ＭＳ Ｐゴシック" charset="0"/>
                        <a:cs typeface="Times New Roman"/>
                      </a:endParaRPr>
                    </a:p>
                  </a:txBody>
                  <a:tcPr marL="45720" marR="45720" marT="18288" marB="18288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 dirty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doc </a:t>
                      </a: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10</a:t>
                      </a:r>
                      <a:endParaRPr kumimoji="0" lang="en-US" sz="1600" u="none" strike="noStrike" cap="none" normalizeH="0" baseline="0" dirty="0">
                        <a:ln>
                          <a:noFill/>
                        </a:ln>
                        <a:effectLst/>
                        <a:latin typeface="Times New Roman"/>
                        <a:cs typeface="Times New Roman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0.1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/>
                        <a:ea typeface="ＭＳ Ｐゴシック" charset="0"/>
                        <a:cs typeface="Times New Roman"/>
                      </a:endParaRPr>
                    </a:p>
                  </a:txBody>
                  <a:tcPr marL="45720" marR="45720" marT="18288" marB="18288" horzOverflow="overflow"/>
                </a:tc>
              </a:tr>
              <a:tr h="5699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 dirty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doc </a:t>
                      </a: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21</a:t>
                      </a:r>
                      <a:endParaRPr kumimoji="0" lang="en-US" sz="1600" u="none" strike="noStrike" cap="none" normalizeH="0" baseline="0" dirty="0">
                        <a:ln>
                          <a:noFill/>
                        </a:ln>
                        <a:effectLst/>
                        <a:latin typeface="Times New Roman"/>
                        <a:cs typeface="Times New Roman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0.2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/>
                        <a:ea typeface="ＭＳ Ｐゴシック" charset="0"/>
                        <a:cs typeface="Times New Roman"/>
                      </a:endParaRPr>
                    </a:p>
                  </a:txBody>
                  <a:tcPr marL="45720" marR="45720" marT="18288" marB="18288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 dirty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doc </a:t>
                      </a: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14</a:t>
                      </a:r>
                      <a:endParaRPr kumimoji="0" lang="en-US" sz="1600" u="none" strike="noStrike" cap="none" normalizeH="0" baseline="0" dirty="0">
                        <a:ln>
                          <a:noFill/>
                        </a:ln>
                        <a:effectLst/>
                        <a:latin typeface="Times New Roman"/>
                        <a:cs typeface="Times New Roman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 dirty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0.6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/>
                        <a:ea typeface="ＭＳ Ｐゴシック" charset="0"/>
                        <a:cs typeface="Times New Roman"/>
                      </a:endParaRPr>
                    </a:p>
                  </a:txBody>
                  <a:tcPr marL="45720" marR="45720" marT="18288" marB="18288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 dirty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doc 17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 dirty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0.7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/>
                        <a:ea typeface="ＭＳ Ｐゴシック" charset="0"/>
                        <a:cs typeface="Times New Roman"/>
                      </a:endParaRPr>
                    </a:p>
                  </a:txBody>
                  <a:tcPr marL="45720" marR="45720" marT="18288" marB="18288" horzOverflow="overflow"/>
                </a:tc>
              </a:tr>
              <a:tr h="5683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 dirty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doc </a:t>
                      </a: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25</a:t>
                      </a:r>
                      <a:endParaRPr kumimoji="0" lang="en-US" sz="1600" u="none" strike="noStrike" cap="none" normalizeH="0" baseline="0" dirty="0">
                        <a:ln>
                          <a:noFill/>
                        </a:ln>
                        <a:effectLst/>
                        <a:latin typeface="Times New Roman"/>
                        <a:cs typeface="Times New Roman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0.6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/>
                        <a:ea typeface="ＭＳ Ｐゴシック" charset="0"/>
                        <a:cs typeface="Times New Roman"/>
                      </a:endParaRPr>
                    </a:p>
                  </a:txBody>
                  <a:tcPr marL="45720" marR="45720" marT="18288" marB="18288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 dirty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doc </a:t>
                      </a: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17</a:t>
                      </a:r>
                      <a:endParaRPr kumimoji="0" lang="en-US" sz="1600" u="none" strike="noStrike" cap="none" normalizeH="0" baseline="0" dirty="0">
                        <a:ln>
                          <a:noFill/>
                        </a:ln>
                        <a:effectLst/>
                        <a:latin typeface="Times New Roman"/>
                        <a:cs typeface="Times New Roman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 dirty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0.6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/>
                        <a:ea typeface="ＭＳ Ｐゴシック" charset="0"/>
                        <a:cs typeface="Times New Roman"/>
                      </a:endParaRPr>
                    </a:p>
                  </a:txBody>
                  <a:tcPr marL="45720" marR="45720" marT="18288" marB="18288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 dirty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doc 61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 dirty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0.3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/>
                        <a:ea typeface="ＭＳ Ｐゴシック" charset="0"/>
                        <a:cs typeface="Times New Roman"/>
                      </a:endParaRPr>
                    </a:p>
                  </a:txBody>
                  <a:tcPr marL="45720" marR="45720" marT="18288" marB="18288" horzOverflow="overflow"/>
                </a:tc>
              </a:tr>
              <a:tr h="5699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 dirty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doc </a:t>
                      </a: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78</a:t>
                      </a:r>
                      <a:endParaRPr kumimoji="0" lang="en-US" sz="1600" u="none" strike="noStrike" cap="none" normalizeH="0" baseline="0" dirty="0">
                        <a:ln>
                          <a:noFill/>
                        </a:ln>
                        <a:effectLst/>
                        <a:latin typeface="Times New Roman"/>
                        <a:cs typeface="Times New Roman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0.5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/>
                        <a:ea typeface="ＭＳ Ｐゴシック" charset="0"/>
                        <a:cs typeface="Times New Roman"/>
                      </a:endParaRPr>
                    </a:p>
                  </a:txBody>
                  <a:tcPr marL="45720" marR="45720" marT="18288" marB="18288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 dirty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doc </a:t>
                      </a: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21</a:t>
                      </a:r>
                      <a:endParaRPr kumimoji="0" lang="en-US" sz="1600" u="none" strike="noStrike" cap="none" normalizeH="0" baseline="0" dirty="0">
                        <a:ln>
                          <a:noFill/>
                        </a:ln>
                        <a:effectLst/>
                        <a:latin typeface="Times New Roman"/>
                        <a:cs typeface="Times New Roman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0.3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/>
                        <a:ea typeface="ＭＳ Ｐゴシック" charset="0"/>
                        <a:cs typeface="Times New Roman"/>
                      </a:endParaRPr>
                    </a:p>
                  </a:txBody>
                  <a:tcPr marL="45720" marR="45720" marT="18288" marB="18288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 dirty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doc </a:t>
                      </a: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65</a:t>
                      </a:r>
                      <a:endParaRPr kumimoji="0" lang="en-US" sz="1600" u="none" strike="noStrike" cap="none" normalizeH="0" baseline="0" dirty="0">
                        <a:ln>
                          <a:noFill/>
                        </a:ln>
                        <a:effectLst/>
                        <a:latin typeface="Times New Roman"/>
                        <a:cs typeface="Times New Roman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0.1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/>
                        <a:ea typeface="ＭＳ Ｐゴシック" charset="0"/>
                        <a:cs typeface="Times New Roman"/>
                      </a:endParaRPr>
                    </a:p>
                  </a:txBody>
                  <a:tcPr marL="45720" marR="45720" marT="18288" marB="18288" horzOverflow="overflow"/>
                </a:tc>
              </a:tr>
              <a:tr h="561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 dirty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doc </a:t>
                      </a: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83</a:t>
                      </a:r>
                      <a:endParaRPr kumimoji="0" lang="en-US" sz="1600" u="none" strike="noStrike" cap="none" normalizeH="0" baseline="0" dirty="0">
                        <a:ln>
                          <a:noFill/>
                        </a:ln>
                        <a:effectLst/>
                        <a:latin typeface="Times New Roman"/>
                        <a:cs typeface="Times New Roman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0.4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/>
                        <a:ea typeface="ＭＳ Ｐゴシック" charset="0"/>
                        <a:cs typeface="Times New Roman"/>
                      </a:endParaRPr>
                    </a:p>
                  </a:txBody>
                  <a:tcPr marL="45720" marR="45720" marT="18288" marB="18288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 dirty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doc </a:t>
                      </a: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38</a:t>
                      </a:r>
                      <a:endParaRPr kumimoji="0" lang="en-US" sz="1600" u="none" strike="noStrike" cap="none" normalizeH="0" baseline="0" dirty="0">
                        <a:ln>
                          <a:noFill/>
                        </a:ln>
                        <a:effectLst/>
                        <a:latin typeface="Times New Roman"/>
                        <a:cs typeface="Times New Roman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0.6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/>
                        <a:ea typeface="ＭＳ Ｐゴシック" charset="0"/>
                        <a:cs typeface="Times New Roman"/>
                      </a:endParaRPr>
                    </a:p>
                  </a:txBody>
                  <a:tcPr marL="45720" marR="45720" marT="18288" marB="18288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 dirty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doc </a:t>
                      </a: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81</a:t>
                      </a:r>
                      <a:endParaRPr kumimoji="0" lang="en-US" sz="1600" u="none" strike="noStrike" cap="none" normalizeH="0" baseline="0" dirty="0">
                        <a:ln>
                          <a:noFill/>
                        </a:ln>
                        <a:effectLst/>
                        <a:latin typeface="Times New Roman"/>
                        <a:cs typeface="Times New Roman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0.2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/>
                        <a:ea typeface="ＭＳ Ｐゴシック" charset="0"/>
                        <a:cs typeface="Times New Roman"/>
                      </a:endParaRPr>
                    </a:p>
                  </a:txBody>
                  <a:tcPr marL="45720" marR="45720" marT="18288" marB="18288" horzOverflow="overflow"/>
                </a:tc>
              </a:tr>
              <a:tr h="5699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doc 91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0.1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/>
                        <a:ea typeface="ＭＳ Ｐゴシック" charset="0"/>
                        <a:cs typeface="Times New Roman"/>
                      </a:endParaRPr>
                    </a:p>
                  </a:txBody>
                  <a:tcPr marL="45720" marR="45720" marT="18288" marB="18288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 dirty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doc </a:t>
                      </a: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44</a:t>
                      </a:r>
                      <a:endParaRPr kumimoji="0" lang="en-US" sz="1600" u="none" strike="noStrike" cap="none" normalizeH="0" baseline="0" dirty="0">
                        <a:ln>
                          <a:noFill/>
                        </a:ln>
                        <a:effectLst/>
                        <a:latin typeface="Times New Roman"/>
                        <a:cs typeface="Times New Roman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0.1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/>
                        <a:ea typeface="ＭＳ Ｐゴシック" charset="0"/>
                        <a:cs typeface="Times New Roman"/>
                      </a:endParaRPr>
                    </a:p>
                  </a:txBody>
                  <a:tcPr marL="45720" marR="45720" marT="18288" marB="18288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 dirty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doc </a:t>
                      </a: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83</a:t>
                      </a:r>
                      <a:endParaRPr kumimoji="0" lang="en-US" sz="1600" u="none" strike="noStrike" cap="none" normalizeH="0" baseline="0" dirty="0">
                        <a:ln>
                          <a:noFill/>
                        </a:ln>
                        <a:effectLst/>
                        <a:latin typeface="Times New Roman"/>
                        <a:cs typeface="Times New Roman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0.9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/>
                        <a:ea typeface="ＭＳ Ｐゴシック" charset="0"/>
                        <a:cs typeface="Times New Roman"/>
                      </a:endParaRPr>
                    </a:p>
                  </a:txBody>
                  <a:tcPr marL="45720" marR="45720" marT="18288" marB="18288" horzOverflow="overflow"/>
                </a:tc>
              </a:tr>
              <a:tr h="4683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/>
                        <a:ea typeface="ＭＳ Ｐゴシック" charset="0"/>
                        <a:cs typeface="Times New Roman"/>
                      </a:endParaRPr>
                    </a:p>
                  </a:txBody>
                  <a:tcPr marL="45720" marR="45720" marT="18288" marB="18288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 dirty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doc </a:t>
                      </a: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83</a:t>
                      </a:r>
                      <a:endParaRPr kumimoji="0" lang="en-US" sz="1600" u="none" strike="noStrike" cap="none" normalizeH="0" baseline="0" dirty="0">
                        <a:ln>
                          <a:noFill/>
                        </a:ln>
                        <a:effectLst/>
                        <a:latin typeface="Times New Roman"/>
                        <a:cs typeface="Times New Roman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0.5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/>
                        <a:ea typeface="ＭＳ Ｐゴシック" charset="0"/>
                        <a:cs typeface="Times New Roman"/>
                      </a:endParaRPr>
                    </a:p>
                  </a:txBody>
                  <a:tcPr marL="45720" marR="45720" marT="18288" marB="18288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/>
                        <a:ea typeface="ＭＳ Ｐゴシック" charset="0"/>
                        <a:cs typeface="Times New Roman"/>
                      </a:endParaRPr>
                    </a:p>
                  </a:txBody>
                  <a:tcPr marL="45720" marR="45720" marT="18288" marB="18288" horzOverflow="overflow"/>
                </a:tc>
              </a:tr>
            </a:tbl>
          </a:graphicData>
        </a:graphic>
      </p:graphicFrame>
      <p:grpSp>
        <p:nvGrpSpPr>
          <p:cNvPr id="348199" name="Group 39"/>
          <p:cNvGrpSpPr>
            <a:grpSpLocks/>
          </p:cNvGrpSpPr>
          <p:nvPr/>
        </p:nvGrpSpPr>
        <p:grpSpPr bwMode="auto">
          <a:xfrm>
            <a:off x="762000" y="1600204"/>
            <a:ext cx="2438400" cy="352426"/>
            <a:chOff x="480" y="1008"/>
            <a:chExt cx="1536" cy="222"/>
          </a:xfrm>
        </p:grpSpPr>
        <p:sp>
          <p:nvSpPr>
            <p:cNvPr id="348200" name="Text Box 40"/>
            <p:cNvSpPr txBox="1">
              <a:spLocks noChangeArrowheads="1"/>
            </p:cNvSpPr>
            <p:nvPr/>
          </p:nvSpPr>
          <p:spPr bwMode="auto">
            <a:xfrm>
              <a:off x="480" y="1017"/>
              <a:ext cx="528" cy="2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 sz="1600" dirty="0">
                  <a:latin typeface="Times New Roman"/>
                  <a:cs typeface="Times New Roman"/>
                </a:rPr>
                <a:t>List 1</a:t>
              </a:r>
            </a:p>
          </p:txBody>
        </p:sp>
        <p:sp>
          <p:nvSpPr>
            <p:cNvPr id="348201" name="Text Box 41"/>
            <p:cNvSpPr txBox="1">
              <a:spLocks noChangeArrowheads="1"/>
            </p:cNvSpPr>
            <p:nvPr/>
          </p:nvSpPr>
          <p:spPr bwMode="auto">
            <a:xfrm>
              <a:off x="960" y="1008"/>
              <a:ext cx="624" cy="2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 sz="1600" dirty="0">
                  <a:latin typeface="Times New Roman"/>
                  <a:cs typeface="Times New Roman"/>
                </a:rPr>
                <a:t>List 2</a:t>
              </a:r>
            </a:p>
          </p:txBody>
        </p:sp>
        <p:sp>
          <p:nvSpPr>
            <p:cNvPr id="348202" name="Text Box 42"/>
            <p:cNvSpPr txBox="1">
              <a:spLocks noChangeArrowheads="1"/>
            </p:cNvSpPr>
            <p:nvPr/>
          </p:nvSpPr>
          <p:spPr bwMode="auto">
            <a:xfrm>
              <a:off x="1488" y="1017"/>
              <a:ext cx="528" cy="2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 sz="1600" dirty="0">
                  <a:latin typeface="Times New Roman"/>
                  <a:cs typeface="Times New Roman"/>
                </a:rPr>
                <a:t>List 3</a:t>
              </a:r>
            </a:p>
          </p:txBody>
        </p:sp>
      </p:grpSp>
      <p:sp>
        <p:nvSpPr>
          <p:cNvPr id="348203" name="Text Box 43"/>
          <p:cNvSpPr txBox="1">
            <a:spLocks noChangeArrowheads="1"/>
          </p:cNvSpPr>
          <p:nvPr/>
        </p:nvSpPr>
        <p:spPr bwMode="auto">
          <a:xfrm>
            <a:off x="648963" y="1085892"/>
            <a:ext cx="2703837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dirty="0" smtClean="0">
                <a:latin typeface="Times New Roman"/>
                <a:cs typeface="Times New Roman"/>
              </a:rPr>
              <a:t>One pointer in each list</a:t>
            </a:r>
            <a:endParaRPr lang="en-US" dirty="0">
              <a:latin typeface="Times New Roman"/>
              <a:cs typeface="Times New Roman"/>
            </a:endParaRPr>
          </a:p>
        </p:txBody>
      </p:sp>
      <p:sp>
        <p:nvSpPr>
          <p:cNvPr id="12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4AFDA401-2374-BE46-BA37-D56B8F3DFE56}" type="slidenum">
              <a:rPr lang="en-US" smtClean="0"/>
              <a:t>20</a:t>
            </a:fld>
            <a:endParaRPr lang="en-US" dirty="0"/>
          </a:p>
        </p:txBody>
      </p:sp>
      <p:sp>
        <p:nvSpPr>
          <p:cNvPr id="2" name="Right Arrow 1"/>
          <p:cNvSpPr/>
          <p:nvPr/>
        </p:nvSpPr>
        <p:spPr>
          <a:xfrm>
            <a:off x="772583" y="2173823"/>
            <a:ext cx="211667" cy="270929"/>
          </a:xfrm>
          <a:prstGeom prst="right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ight Arrow 12"/>
          <p:cNvSpPr/>
          <p:nvPr/>
        </p:nvSpPr>
        <p:spPr>
          <a:xfrm>
            <a:off x="1591712" y="2766489"/>
            <a:ext cx="211667" cy="270929"/>
          </a:xfrm>
          <a:prstGeom prst="right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ight Arrow 13"/>
          <p:cNvSpPr/>
          <p:nvPr/>
        </p:nvSpPr>
        <p:spPr>
          <a:xfrm>
            <a:off x="2408766" y="2173823"/>
            <a:ext cx="211667" cy="270929"/>
          </a:xfrm>
          <a:prstGeom prst="rightArrow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 Box 43"/>
          <p:cNvSpPr txBox="1">
            <a:spLocks noChangeArrowheads="1"/>
          </p:cNvSpPr>
          <p:nvPr/>
        </p:nvSpPr>
        <p:spPr bwMode="auto">
          <a:xfrm>
            <a:off x="648963" y="6021429"/>
            <a:ext cx="2703837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dirty="0" smtClean="0">
                <a:latin typeface="Times New Roman"/>
                <a:cs typeface="Times New Roman"/>
              </a:rPr>
              <a:t>Pick the smallest doc id</a:t>
            </a:r>
            <a:endParaRPr lang="en-US" dirty="0">
              <a:latin typeface="Times New Roman"/>
              <a:cs typeface="Times New Roman"/>
            </a:endParaRPr>
          </a:p>
        </p:txBody>
      </p:sp>
      <p:graphicFrame>
        <p:nvGraphicFramePr>
          <p:cNvPr id="20" name="Group 4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33823312"/>
              </p:ext>
            </p:extLst>
          </p:nvPr>
        </p:nvGraphicFramePr>
        <p:xfrm>
          <a:off x="4114800" y="1113923"/>
          <a:ext cx="1388533" cy="740322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1388533"/>
              </a:tblGrid>
              <a:tr h="37016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 dirty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doc </a:t>
                      </a: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5 (0.6)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/>
                        <a:ea typeface="ＭＳ Ｐゴシック" charset="0"/>
                        <a:cs typeface="Times New Roman"/>
                      </a:endParaRPr>
                    </a:p>
                  </a:txBody>
                  <a:tcPr marL="45720" marR="45720" marT="18288" marB="18288" horzOverflow="overflow"/>
                </a:tc>
              </a:tr>
              <a:tr h="37016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ＭＳ Ｐゴシック" charset="0"/>
                          <a:cs typeface="Times New Roman"/>
                        </a:rPr>
                        <a:t>doc 10 (0.1)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/>
                        <a:ea typeface="ＭＳ Ｐゴシック" charset="0"/>
                        <a:cs typeface="Times New Roman"/>
                      </a:endParaRPr>
                    </a:p>
                  </a:txBody>
                  <a:tcPr marL="45720" marR="45720" marT="18288" marB="18288" horzOverflow="overflow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7377772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6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Merge</a:t>
            </a:r>
            <a:endParaRPr lang="en-US" dirty="0"/>
          </a:p>
        </p:txBody>
      </p:sp>
      <p:sp>
        <p:nvSpPr>
          <p:cNvPr id="348163" name="Text Box 3"/>
          <p:cNvSpPr txBox="1">
            <a:spLocks noChangeArrowheads="1"/>
          </p:cNvSpPr>
          <p:nvPr/>
        </p:nvSpPr>
        <p:spPr bwMode="auto">
          <a:xfrm rot="16200000">
            <a:off x="2454275" y="2651125"/>
            <a:ext cx="21336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 eaLnBrk="0" hangingPunct="0">
              <a:spcBef>
                <a:spcPct val="50000"/>
              </a:spcBef>
            </a:pPr>
            <a:r>
              <a:rPr lang="en-US" sz="1600" dirty="0">
                <a:latin typeface="Times New Roman"/>
                <a:cs typeface="Times New Roman"/>
              </a:rPr>
              <a:t>lists sorted by </a:t>
            </a:r>
            <a:r>
              <a:rPr lang="en-US" sz="1600" dirty="0" smtClean="0">
                <a:latin typeface="Times New Roman"/>
                <a:cs typeface="Times New Roman"/>
              </a:rPr>
              <a:t>doc id</a:t>
            </a:r>
            <a:endParaRPr lang="en-US" sz="1600" dirty="0">
              <a:latin typeface="Times New Roman"/>
              <a:cs typeface="Times New Roman"/>
            </a:endParaRPr>
          </a:p>
        </p:txBody>
      </p:sp>
      <p:sp>
        <p:nvSpPr>
          <p:cNvPr id="348164" name="Line 4"/>
          <p:cNvSpPr>
            <a:spLocks noChangeShapeType="1"/>
          </p:cNvSpPr>
          <p:nvPr/>
        </p:nvSpPr>
        <p:spPr bwMode="auto">
          <a:xfrm>
            <a:off x="3352800" y="1981200"/>
            <a:ext cx="0" cy="2514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aphicFrame>
        <p:nvGraphicFramePr>
          <p:cNvPr id="348205" name="Group 4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31421521"/>
              </p:ext>
            </p:extLst>
          </p:nvPr>
        </p:nvGraphicFramePr>
        <p:xfrm>
          <a:off x="762000" y="1960563"/>
          <a:ext cx="2438400" cy="4011168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812800"/>
                <a:gridCol w="812800"/>
                <a:gridCol w="812800"/>
              </a:tblGrid>
              <a:tr h="5699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 dirty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doc </a:t>
                      </a: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17</a:t>
                      </a:r>
                      <a:endParaRPr kumimoji="0" lang="en-US" sz="1600" u="none" strike="noStrike" cap="none" normalizeH="0" baseline="0" dirty="0">
                        <a:ln>
                          <a:noFill/>
                        </a:ln>
                        <a:effectLst/>
                        <a:latin typeface="Times New Roman"/>
                        <a:cs typeface="Times New Roman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0.3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/>
                        <a:ea typeface="ＭＳ Ｐゴシック" charset="0"/>
                        <a:cs typeface="Times New Roman"/>
                      </a:endParaRPr>
                    </a:p>
                  </a:txBody>
                  <a:tcPr marL="45720" marR="45720" marT="18288" marB="18288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 dirty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doc </a:t>
                      </a: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5</a:t>
                      </a:r>
                      <a:endParaRPr kumimoji="0" lang="en-US" sz="1600" u="none" strike="noStrike" cap="none" normalizeH="0" baseline="0" dirty="0">
                        <a:ln>
                          <a:noFill/>
                        </a:ln>
                        <a:effectLst/>
                        <a:latin typeface="Times New Roman"/>
                        <a:cs typeface="Times New Roman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 dirty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0.6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/>
                        <a:ea typeface="ＭＳ Ｐゴシック" charset="0"/>
                        <a:cs typeface="Times New Roman"/>
                      </a:endParaRPr>
                    </a:p>
                  </a:txBody>
                  <a:tcPr marL="45720" marR="45720" marT="18288" marB="18288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 dirty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doc </a:t>
                      </a: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10</a:t>
                      </a:r>
                      <a:endParaRPr kumimoji="0" lang="en-US" sz="1600" u="none" strike="noStrike" cap="none" normalizeH="0" baseline="0" dirty="0">
                        <a:ln>
                          <a:noFill/>
                        </a:ln>
                        <a:effectLst/>
                        <a:latin typeface="Times New Roman"/>
                        <a:cs typeface="Times New Roman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0.1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/>
                        <a:ea typeface="ＭＳ Ｐゴシック" charset="0"/>
                        <a:cs typeface="Times New Roman"/>
                      </a:endParaRPr>
                    </a:p>
                  </a:txBody>
                  <a:tcPr marL="45720" marR="45720" marT="18288" marB="18288" horzOverflow="overflow"/>
                </a:tc>
              </a:tr>
              <a:tr h="5699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 dirty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doc </a:t>
                      </a: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21</a:t>
                      </a:r>
                      <a:endParaRPr kumimoji="0" lang="en-US" sz="1600" u="none" strike="noStrike" cap="none" normalizeH="0" baseline="0" dirty="0">
                        <a:ln>
                          <a:noFill/>
                        </a:ln>
                        <a:effectLst/>
                        <a:latin typeface="Times New Roman"/>
                        <a:cs typeface="Times New Roman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0.2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/>
                        <a:ea typeface="ＭＳ Ｐゴシック" charset="0"/>
                        <a:cs typeface="Times New Roman"/>
                      </a:endParaRPr>
                    </a:p>
                  </a:txBody>
                  <a:tcPr marL="45720" marR="45720" marT="18288" marB="18288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 dirty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doc </a:t>
                      </a: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14</a:t>
                      </a:r>
                      <a:endParaRPr kumimoji="0" lang="en-US" sz="1600" u="none" strike="noStrike" cap="none" normalizeH="0" baseline="0" dirty="0">
                        <a:ln>
                          <a:noFill/>
                        </a:ln>
                        <a:effectLst/>
                        <a:latin typeface="Times New Roman"/>
                        <a:cs typeface="Times New Roman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 dirty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0.6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/>
                        <a:ea typeface="ＭＳ Ｐゴシック" charset="0"/>
                        <a:cs typeface="Times New Roman"/>
                      </a:endParaRPr>
                    </a:p>
                  </a:txBody>
                  <a:tcPr marL="45720" marR="45720" marT="18288" marB="18288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 dirty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doc 17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 dirty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0.7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/>
                        <a:ea typeface="ＭＳ Ｐゴシック" charset="0"/>
                        <a:cs typeface="Times New Roman"/>
                      </a:endParaRPr>
                    </a:p>
                  </a:txBody>
                  <a:tcPr marL="45720" marR="45720" marT="18288" marB="18288" horzOverflow="overflow"/>
                </a:tc>
              </a:tr>
              <a:tr h="5683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 dirty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doc </a:t>
                      </a: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25</a:t>
                      </a:r>
                      <a:endParaRPr kumimoji="0" lang="en-US" sz="1600" u="none" strike="noStrike" cap="none" normalizeH="0" baseline="0" dirty="0">
                        <a:ln>
                          <a:noFill/>
                        </a:ln>
                        <a:effectLst/>
                        <a:latin typeface="Times New Roman"/>
                        <a:cs typeface="Times New Roman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0.6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/>
                        <a:ea typeface="ＭＳ Ｐゴシック" charset="0"/>
                        <a:cs typeface="Times New Roman"/>
                      </a:endParaRPr>
                    </a:p>
                  </a:txBody>
                  <a:tcPr marL="45720" marR="45720" marT="18288" marB="18288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 dirty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doc </a:t>
                      </a: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17</a:t>
                      </a:r>
                      <a:endParaRPr kumimoji="0" lang="en-US" sz="1600" u="none" strike="noStrike" cap="none" normalizeH="0" baseline="0" dirty="0">
                        <a:ln>
                          <a:noFill/>
                        </a:ln>
                        <a:effectLst/>
                        <a:latin typeface="Times New Roman"/>
                        <a:cs typeface="Times New Roman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 dirty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0.6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/>
                        <a:ea typeface="ＭＳ Ｐゴシック" charset="0"/>
                        <a:cs typeface="Times New Roman"/>
                      </a:endParaRPr>
                    </a:p>
                  </a:txBody>
                  <a:tcPr marL="45720" marR="45720" marT="18288" marB="18288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 dirty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doc 61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 dirty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0.3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/>
                        <a:ea typeface="ＭＳ Ｐゴシック" charset="0"/>
                        <a:cs typeface="Times New Roman"/>
                      </a:endParaRPr>
                    </a:p>
                  </a:txBody>
                  <a:tcPr marL="45720" marR="45720" marT="18288" marB="18288" horzOverflow="overflow"/>
                </a:tc>
              </a:tr>
              <a:tr h="5699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 dirty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doc </a:t>
                      </a: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78</a:t>
                      </a:r>
                      <a:endParaRPr kumimoji="0" lang="en-US" sz="1600" u="none" strike="noStrike" cap="none" normalizeH="0" baseline="0" dirty="0">
                        <a:ln>
                          <a:noFill/>
                        </a:ln>
                        <a:effectLst/>
                        <a:latin typeface="Times New Roman"/>
                        <a:cs typeface="Times New Roman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0.5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/>
                        <a:ea typeface="ＭＳ Ｐゴシック" charset="0"/>
                        <a:cs typeface="Times New Roman"/>
                      </a:endParaRPr>
                    </a:p>
                  </a:txBody>
                  <a:tcPr marL="45720" marR="45720" marT="18288" marB="18288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 dirty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doc </a:t>
                      </a: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21</a:t>
                      </a:r>
                      <a:endParaRPr kumimoji="0" lang="en-US" sz="1600" u="none" strike="noStrike" cap="none" normalizeH="0" baseline="0" dirty="0">
                        <a:ln>
                          <a:noFill/>
                        </a:ln>
                        <a:effectLst/>
                        <a:latin typeface="Times New Roman"/>
                        <a:cs typeface="Times New Roman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0.3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/>
                        <a:ea typeface="ＭＳ Ｐゴシック" charset="0"/>
                        <a:cs typeface="Times New Roman"/>
                      </a:endParaRPr>
                    </a:p>
                  </a:txBody>
                  <a:tcPr marL="45720" marR="45720" marT="18288" marB="18288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 dirty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doc </a:t>
                      </a: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65</a:t>
                      </a:r>
                      <a:endParaRPr kumimoji="0" lang="en-US" sz="1600" u="none" strike="noStrike" cap="none" normalizeH="0" baseline="0" dirty="0">
                        <a:ln>
                          <a:noFill/>
                        </a:ln>
                        <a:effectLst/>
                        <a:latin typeface="Times New Roman"/>
                        <a:cs typeface="Times New Roman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0.1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/>
                        <a:ea typeface="ＭＳ Ｐゴシック" charset="0"/>
                        <a:cs typeface="Times New Roman"/>
                      </a:endParaRPr>
                    </a:p>
                  </a:txBody>
                  <a:tcPr marL="45720" marR="45720" marT="18288" marB="18288" horzOverflow="overflow"/>
                </a:tc>
              </a:tr>
              <a:tr h="561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 dirty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doc </a:t>
                      </a: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83</a:t>
                      </a:r>
                      <a:endParaRPr kumimoji="0" lang="en-US" sz="1600" u="none" strike="noStrike" cap="none" normalizeH="0" baseline="0" dirty="0">
                        <a:ln>
                          <a:noFill/>
                        </a:ln>
                        <a:effectLst/>
                        <a:latin typeface="Times New Roman"/>
                        <a:cs typeface="Times New Roman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0.4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/>
                        <a:ea typeface="ＭＳ Ｐゴシック" charset="0"/>
                        <a:cs typeface="Times New Roman"/>
                      </a:endParaRPr>
                    </a:p>
                  </a:txBody>
                  <a:tcPr marL="45720" marR="45720" marT="18288" marB="18288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 dirty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doc </a:t>
                      </a: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38</a:t>
                      </a:r>
                      <a:endParaRPr kumimoji="0" lang="en-US" sz="1600" u="none" strike="noStrike" cap="none" normalizeH="0" baseline="0" dirty="0">
                        <a:ln>
                          <a:noFill/>
                        </a:ln>
                        <a:effectLst/>
                        <a:latin typeface="Times New Roman"/>
                        <a:cs typeface="Times New Roman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0.6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/>
                        <a:ea typeface="ＭＳ Ｐゴシック" charset="0"/>
                        <a:cs typeface="Times New Roman"/>
                      </a:endParaRPr>
                    </a:p>
                  </a:txBody>
                  <a:tcPr marL="45720" marR="45720" marT="18288" marB="18288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 dirty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doc </a:t>
                      </a: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81</a:t>
                      </a:r>
                      <a:endParaRPr kumimoji="0" lang="en-US" sz="1600" u="none" strike="noStrike" cap="none" normalizeH="0" baseline="0" dirty="0">
                        <a:ln>
                          <a:noFill/>
                        </a:ln>
                        <a:effectLst/>
                        <a:latin typeface="Times New Roman"/>
                        <a:cs typeface="Times New Roman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0.2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/>
                        <a:ea typeface="ＭＳ Ｐゴシック" charset="0"/>
                        <a:cs typeface="Times New Roman"/>
                      </a:endParaRPr>
                    </a:p>
                  </a:txBody>
                  <a:tcPr marL="45720" marR="45720" marT="18288" marB="18288" horzOverflow="overflow"/>
                </a:tc>
              </a:tr>
              <a:tr h="5699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doc 91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0.1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/>
                        <a:ea typeface="ＭＳ Ｐゴシック" charset="0"/>
                        <a:cs typeface="Times New Roman"/>
                      </a:endParaRPr>
                    </a:p>
                  </a:txBody>
                  <a:tcPr marL="45720" marR="45720" marT="18288" marB="18288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 dirty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doc </a:t>
                      </a: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44</a:t>
                      </a:r>
                      <a:endParaRPr kumimoji="0" lang="en-US" sz="1600" u="none" strike="noStrike" cap="none" normalizeH="0" baseline="0" dirty="0">
                        <a:ln>
                          <a:noFill/>
                        </a:ln>
                        <a:effectLst/>
                        <a:latin typeface="Times New Roman"/>
                        <a:cs typeface="Times New Roman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0.1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/>
                        <a:ea typeface="ＭＳ Ｐゴシック" charset="0"/>
                        <a:cs typeface="Times New Roman"/>
                      </a:endParaRPr>
                    </a:p>
                  </a:txBody>
                  <a:tcPr marL="45720" marR="45720" marT="18288" marB="18288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 dirty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doc </a:t>
                      </a: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83</a:t>
                      </a:r>
                      <a:endParaRPr kumimoji="0" lang="en-US" sz="1600" u="none" strike="noStrike" cap="none" normalizeH="0" baseline="0" dirty="0">
                        <a:ln>
                          <a:noFill/>
                        </a:ln>
                        <a:effectLst/>
                        <a:latin typeface="Times New Roman"/>
                        <a:cs typeface="Times New Roman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0.9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/>
                        <a:ea typeface="ＭＳ Ｐゴシック" charset="0"/>
                        <a:cs typeface="Times New Roman"/>
                      </a:endParaRPr>
                    </a:p>
                  </a:txBody>
                  <a:tcPr marL="45720" marR="45720" marT="18288" marB="18288" horzOverflow="overflow"/>
                </a:tc>
              </a:tr>
              <a:tr h="4683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/>
                        <a:ea typeface="ＭＳ Ｐゴシック" charset="0"/>
                        <a:cs typeface="Times New Roman"/>
                      </a:endParaRPr>
                    </a:p>
                  </a:txBody>
                  <a:tcPr marL="45720" marR="45720" marT="18288" marB="18288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 dirty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doc </a:t>
                      </a: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83</a:t>
                      </a:r>
                      <a:endParaRPr kumimoji="0" lang="en-US" sz="1600" u="none" strike="noStrike" cap="none" normalizeH="0" baseline="0" dirty="0">
                        <a:ln>
                          <a:noFill/>
                        </a:ln>
                        <a:effectLst/>
                        <a:latin typeface="Times New Roman"/>
                        <a:cs typeface="Times New Roman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0.5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/>
                        <a:ea typeface="ＭＳ Ｐゴシック" charset="0"/>
                        <a:cs typeface="Times New Roman"/>
                      </a:endParaRPr>
                    </a:p>
                  </a:txBody>
                  <a:tcPr marL="45720" marR="45720" marT="18288" marB="18288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/>
                        <a:ea typeface="ＭＳ Ｐゴシック" charset="0"/>
                        <a:cs typeface="Times New Roman"/>
                      </a:endParaRPr>
                    </a:p>
                  </a:txBody>
                  <a:tcPr marL="45720" marR="45720" marT="18288" marB="18288" horzOverflow="overflow"/>
                </a:tc>
              </a:tr>
            </a:tbl>
          </a:graphicData>
        </a:graphic>
      </p:graphicFrame>
      <p:grpSp>
        <p:nvGrpSpPr>
          <p:cNvPr id="348199" name="Group 39"/>
          <p:cNvGrpSpPr>
            <a:grpSpLocks/>
          </p:cNvGrpSpPr>
          <p:nvPr/>
        </p:nvGrpSpPr>
        <p:grpSpPr bwMode="auto">
          <a:xfrm>
            <a:off x="762000" y="1600204"/>
            <a:ext cx="2438400" cy="352426"/>
            <a:chOff x="480" y="1008"/>
            <a:chExt cx="1536" cy="222"/>
          </a:xfrm>
        </p:grpSpPr>
        <p:sp>
          <p:nvSpPr>
            <p:cNvPr id="348200" name="Text Box 40"/>
            <p:cNvSpPr txBox="1">
              <a:spLocks noChangeArrowheads="1"/>
            </p:cNvSpPr>
            <p:nvPr/>
          </p:nvSpPr>
          <p:spPr bwMode="auto">
            <a:xfrm>
              <a:off x="480" y="1017"/>
              <a:ext cx="528" cy="2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 sz="1600" dirty="0">
                  <a:latin typeface="Times New Roman"/>
                  <a:cs typeface="Times New Roman"/>
                </a:rPr>
                <a:t>List 1</a:t>
              </a:r>
            </a:p>
          </p:txBody>
        </p:sp>
        <p:sp>
          <p:nvSpPr>
            <p:cNvPr id="348201" name="Text Box 41"/>
            <p:cNvSpPr txBox="1">
              <a:spLocks noChangeArrowheads="1"/>
            </p:cNvSpPr>
            <p:nvPr/>
          </p:nvSpPr>
          <p:spPr bwMode="auto">
            <a:xfrm>
              <a:off x="960" y="1008"/>
              <a:ext cx="624" cy="2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 sz="1600" dirty="0">
                  <a:latin typeface="Times New Roman"/>
                  <a:cs typeface="Times New Roman"/>
                </a:rPr>
                <a:t>List 2</a:t>
              </a:r>
            </a:p>
          </p:txBody>
        </p:sp>
        <p:sp>
          <p:nvSpPr>
            <p:cNvPr id="348202" name="Text Box 42"/>
            <p:cNvSpPr txBox="1">
              <a:spLocks noChangeArrowheads="1"/>
            </p:cNvSpPr>
            <p:nvPr/>
          </p:nvSpPr>
          <p:spPr bwMode="auto">
            <a:xfrm>
              <a:off x="1488" y="1017"/>
              <a:ext cx="528" cy="2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 sz="1600" dirty="0">
                  <a:latin typeface="Times New Roman"/>
                  <a:cs typeface="Times New Roman"/>
                </a:rPr>
                <a:t>List 3</a:t>
              </a:r>
            </a:p>
          </p:txBody>
        </p:sp>
      </p:grpSp>
      <p:sp>
        <p:nvSpPr>
          <p:cNvPr id="348203" name="Text Box 43"/>
          <p:cNvSpPr txBox="1">
            <a:spLocks noChangeArrowheads="1"/>
          </p:cNvSpPr>
          <p:nvPr/>
        </p:nvSpPr>
        <p:spPr bwMode="auto">
          <a:xfrm>
            <a:off x="648963" y="1085892"/>
            <a:ext cx="2703837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dirty="0" smtClean="0">
                <a:latin typeface="Times New Roman"/>
                <a:cs typeface="Times New Roman"/>
              </a:rPr>
              <a:t>One pointer in each list</a:t>
            </a:r>
            <a:endParaRPr lang="en-US" dirty="0">
              <a:latin typeface="Times New Roman"/>
              <a:cs typeface="Times New Roman"/>
            </a:endParaRPr>
          </a:p>
        </p:txBody>
      </p:sp>
      <p:sp>
        <p:nvSpPr>
          <p:cNvPr id="12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4AFDA401-2374-BE46-BA37-D56B8F3DFE56}" type="slidenum">
              <a:rPr lang="en-US" smtClean="0"/>
              <a:t>21</a:t>
            </a:fld>
            <a:endParaRPr lang="en-US" dirty="0"/>
          </a:p>
        </p:txBody>
      </p:sp>
      <p:sp>
        <p:nvSpPr>
          <p:cNvPr id="2" name="Right Arrow 1"/>
          <p:cNvSpPr/>
          <p:nvPr/>
        </p:nvSpPr>
        <p:spPr>
          <a:xfrm>
            <a:off x="772583" y="2173823"/>
            <a:ext cx="211667" cy="270929"/>
          </a:xfrm>
          <a:prstGeom prst="right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ight Arrow 12"/>
          <p:cNvSpPr/>
          <p:nvPr/>
        </p:nvSpPr>
        <p:spPr>
          <a:xfrm>
            <a:off x="1591712" y="2766489"/>
            <a:ext cx="211667" cy="270929"/>
          </a:xfrm>
          <a:prstGeom prst="right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ight Arrow 13"/>
          <p:cNvSpPr/>
          <p:nvPr/>
        </p:nvSpPr>
        <p:spPr>
          <a:xfrm>
            <a:off x="2415116" y="2766489"/>
            <a:ext cx="211667" cy="270929"/>
          </a:xfrm>
          <a:prstGeom prst="right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 Box 43"/>
          <p:cNvSpPr txBox="1">
            <a:spLocks noChangeArrowheads="1"/>
          </p:cNvSpPr>
          <p:nvPr/>
        </p:nvSpPr>
        <p:spPr bwMode="auto">
          <a:xfrm>
            <a:off x="648963" y="6021429"/>
            <a:ext cx="2703837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dirty="0" smtClean="0">
                <a:latin typeface="Times New Roman"/>
                <a:cs typeface="Times New Roman"/>
              </a:rPr>
              <a:t>Pick the smallest doc id</a:t>
            </a:r>
            <a:endParaRPr lang="en-US" dirty="0">
              <a:latin typeface="Times New Roman"/>
              <a:cs typeface="Times New Roman"/>
            </a:endParaRPr>
          </a:p>
        </p:txBody>
      </p:sp>
      <p:graphicFrame>
        <p:nvGraphicFramePr>
          <p:cNvPr id="21" name="Group 4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90310946"/>
              </p:ext>
            </p:extLst>
          </p:nvPr>
        </p:nvGraphicFramePr>
        <p:xfrm>
          <a:off x="4114800" y="1113923"/>
          <a:ext cx="1388533" cy="740322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1388533"/>
              </a:tblGrid>
              <a:tr h="37016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 dirty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doc </a:t>
                      </a: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5 (0.6)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/>
                        <a:ea typeface="ＭＳ Ｐゴシック" charset="0"/>
                        <a:cs typeface="Times New Roman"/>
                      </a:endParaRPr>
                    </a:p>
                  </a:txBody>
                  <a:tcPr marL="45720" marR="45720" marT="18288" marB="18288" horzOverflow="overflow"/>
                </a:tc>
              </a:tr>
              <a:tr h="37016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ＭＳ Ｐゴシック" charset="0"/>
                          <a:cs typeface="Times New Roman"/>
                        </a:rPr>
                        <a:t>doc 10 (0.1)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/>
                        <a:ea typeface="ＭＳ Ｐゴシック" charset="0"/>
                        <a:cs typeface="Times New Roman"/>
                      </a:endParaRPr>
                    </a:p>
                  </a:txBody>
                  <a:tcPr marL="45720" marR="45720" marT="18288" marB="18288" horzOverflow="overflow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2516535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6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Merge</a:t>
            </a:r>
            <a:endParaRPr lang="en-US" dirty="0"/>
          </a:p>
        </p:txBody>
      </p:sp>
      <p:sp>
        <p:nvSpPr>
          <p:cNvPr id="348163" name="Text Box 3"/>
          <p:cNvSpPr txBox="1">
            <a:spLocks noChangeArrowheads="1"/>
          </p:cNvSpPr>
          <p:nvPr/>
        </p:nvSpPr>
        <p:spPr bwMode="auto">
          <a:xfrm rot="16200000">
            <a:off x="2454275" y="2651125"/>
            <a:ext cx="21336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 eaLnBrk="0" hangingPunct="0">
              <a:spcBef>
                <a:spcPct val="50000"/>
              </a:spcBef>
            </a:pPr>
            <a:r>
              <a:rPr lang="en-US" sz="1600" dirty="0">
                <a:latin typeface="Times New Roman"/>
                <a:cs typeface="Times New Roman"/>
              </a:rPr>
              <a:t>lists sorted by </a:t>
            </a:r>
            <a:r>
              <a:rPr lang="en-US" sz="1600" dirty="0" smtClean="0">
                <a:latin typeface="Times New Roman"/>
                <a:cs typeface="Times New Roman"/>
              </a:rPr>
              <a:t>doc id</a:t>
            </a:r>
            <a:endParaRPr lang="en-US" sz="1600" dirty="0">
              <a:latin typeface="Times New Roman"/>
              <a:cs typeface="Times New Roman"/>
            </a:endParaRPr>
          </a:p>
        </p:txBody>
      </p:sp>
      <p:sp>
        <p:nvSpPr>
          <p:cNvPr id="348164" name="Line 4"/>
          <p:cNvSpPr>
            <a:spLocks noChangeShapeType="1"/>
          </p:cNvSpPr>
          <p:nvPr/>
        </p:nvSpPr>
        <p:spPr bwMode="auto">
          <a:xfrm>
            <a:off x="3352800" y="1981200"/>
            <a:ext cx="0" cy="2514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aphicFrame>
        <p:nvGraphicFramePr>
          <p:cNvPr id="348205" name="Group 4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34033052"/>
              </p:ext>
            </p:extLst>
          </p:nvPr>
        </p:nvGraphicFramePr>
        <p:xfrm>
          <a:off x="762000" y="1960563"/>
          <a:ext cx="2438400" cy="4011168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812800"/>
                <a:gridCol w="812800"/>
                <a:gridCol w="812800"/>
              </a:tblGrid>
              <a:tr h="5699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 dirty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doc </a:t>
                      </a: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17</a:t>
                      </a:r>
                      <a:endParaRPr kumimoji="0" lang="en-US" sz="1600" u="none" strike="noStrike" cap="none" normalizeH="0" baseline="0" dirty="0">
                        <a:ln>
                          <a:noFill/>
                        </a:ln>
                        <a:effectLst/>
                        <a:latin typeface="Times New Roman"/>
                        <a:cs typeface="Times New Roman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0.3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/>
                        <a:ea typeface="ＭＳ Ｐゴシック" charset="0"/>
                        <a:cs typeface="Times New Roman"/>
                      </a:endParaRPr>
                    </a:p>
                  </a:txBody>
                  <a:tcPr marL="45720" marR="45720" marT="18288" marB="18288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 dirty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doc </a:t>
                      </a: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5</a:t>
                      </a:r>
                      <a:endParaRPr kumimoji="0" lang="en-US" sz="1600" u="none" strike="noStrike" cap="none" normalizeH="0" baseline="0" dirty="0">
                        <a:ln>
                          <a:noFill/>
                        </a:ln>
                        <a:effectLst/>
                        <a:latin typeface="Times New Roman"/>
                        <a:cs typeface="Times New Roman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 dirty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0.6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/>
                        <a:ea typeface="ＭＳ Ｐゴシック" charset="0"/>
                        <a:cs typeface="Times New Roman"/>
                      </a:endParaRPr>
                    </a:p>
                  </a:txBody>
                  <a:tcPr marL="45720" marR="45720" marT="18288" marB="18288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 dirty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doc </a:t>
                      </a: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10</a:t>
                      </a:r>
                      <a:endParaRPr kumimoji="0" lang="en-US" sz="1600" u="none" strike="noStrike" cap="none" normalizeH="0" baseline="0" dirty="0">
                        <a:ln>
                          <a:noFill/>
                        </a:ln>
                        <a:effectLst/>
                        <a:latin typeface="Times New Roman"/>
                        <a:cs typeface="Times New Roman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0.1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/>
                        <a:ea typeface="ＭＳ Ｐゴシック" charset="0"/>
                        <a:cs typeface="Times New Roman"/>
                      </a:endParaRPr>
                    </a:p>
                  </a:txBody>
                  <a:tcPr marL="45720" marR="45720" marT="18288" marB="18288" horzOverflow="overflow"/>
                </a:tc>
              </a:tr>
              <a:tr h="5699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 dirty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doc </a:t>
                      </a: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21</a:t>
                      </a:r>
                      <a:endParaRPr kumimoji="0" lang="en-US" sz="1600" u="none" strike="noStrike" cap="none" normalizeH="0" baseline="0" dirty="0">
                        <a:ln>
                          <a:noFill/>
                        </a:ln>
                        <a:effectLst/>
                        <a:latin typeface="Times New Roman"/>
                        <a:cs typeface="Times New Roman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0.2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/>
                        <a:ea typeface="ＭＳ Ｐゴシック" charset="0"/>
                        <a:cs typeface="Times New Roman"/>
                      </a:endParaRPr>
                    </a:p>
                  </a:txBody>
                  <a:tcPr marL="45720" marR="45720" marT="18288" marB="18288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 dirty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doc </a:t>
                      </a: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14</a:t>
                      </a:r>
                      <a:endParaRPr kumimoji="0" lang="en-US" sz="1600" u="none" strike="noStrike" cap="none" normalizeH="0" baseline="0" dirty="0">
                        <a:ln>
                          <a:noFill/>
                        </a:ln>
                        <a:effectLst/>
                        <a:latin typeface="Times New Roman"/>
                        <a:cs typeface="Times New Roman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 dirty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0.6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/>
                        <a:ea typeface="ＭＳ Ｐゴシック" charset="0"/>
                        <a:cs typeface="Times New Roman"/>
                      </a:endParaRPr>
                    </a:p>
                  </a:txBody>
                  <a:tcPr marL="45720" marR="45720" marT="18288" marB="18288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 dirty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doc 17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 dirty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0.7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/>
                        <a:ea typeface="ＭＳ Ｐゴシック" charset="0"/>
                        <a:cs typeface="Times New Roman"/>
                      </a:endParaRPr>
                    </a:p>
                  </a:txBody>
                  <a:tcPr marL="45720" marR="45720" marT="18288" marB="18288" horzOverflow="overflow"/>
                </a:tc>
              </a:tr>
              <a:tr h="5683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 dirty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doc </a:t>
                      </a: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25</a:t>
                      </a:r>
                      <a:endParaRPr kumimoji="0" lang="en-US" sz="1600" u="none" strike="noStrike" cap="none" normalizeH="0" baseline="0" dirty="0">
                        <a:ln>
                          <a:noFill/>
                        </a:ln>
                        <a:effectLst/>
                        <a:latin typeface="Times New Roman"/>
                        <a:cs typeface="Times New Roman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0.6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/>
                        <a:ea typeface="ＭＳ Ｐゴシック" charset="0"/>
                        <a:cs typeface="Times New Roman"/>
                      </a:endParaRPr>
                    </a:p>
                  </a:txBody>
                  <a:tcPr marL="45720" marR="45720" marT="18288" marB="18288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 dirty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doc </a:t>
                      </a: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17</a:t>
                      </a:r>
                      <a:endParaRPr kumimoji="0" lang="en-US" sz="1600" u="none" strike="noStrike" cap="none" normalizeH="0" baseline="0" dirty="0">
                        <a:ln>
                          <a:noFill/>
                        </a:ln>
                        <a:effectLst/>
                        <a:latin typeface="Times New Roman"/>
                        <a:cs typeface="Times New Roman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 dirty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0.6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/>
                        <a:ea typeface="ＭＳ Ｐゴシック" charset="0"/>
                        <a:cs typeface="Times New Roman"/>
                      </a:endParaRPr>
                    </a:p>
                  </a:txBody>
                  <a:tcPr marL="45720" marR="45720" marT="18288" marB="18288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 dirty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doc 61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 dirty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0.3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/>
                        <a:ea typeface="ＭＳ Ｐゴシック" charset="0"/>
                        <a:cs typeface="Times New Roman"/>
                      </a:endParaRPr>
                    </a:p>
                  </a:txBody>
                  <a:tcPr marL="45720" marR="45720" marT="18288" marB="18288" horzOverflow="overflow"/>
                </a:tc>
              </a:tr>
              <a:tr h="5699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 dirty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doc </a:t>
                      </a: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78</a:t>
                      </a:r>
                      <a:endParaRPr kumimoji="0" lang="en-US" sz="1600" u="none" strike="noStrike" cap="none" normalizeH="0" baseline="0" dirty="0">
                        <a:ln>
                          <a:noFill/>
                        </a:ln>
                        <a:effectLst/>
                        <a:latin typeface="Times New Roman"/>
                        <a:cs typeface="Times New Roman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0.5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/>
                        <a:ea typeface="ＭＳ Ｐゴシック" charset="0"/>
                        <a:cs typeface="Times New Roman"/>
                      </a:endParaRPr>
                    </a:p>
                  </a:txBody>
                  <a:tcPr marL="45720" marR="45720" marT="18288" marB="18288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 dirty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doc </a:t>
                      </a: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21</a:t>
                      </a:r>
                      <a:endParaRPr kumimoji="0" lang="en-US" sz="1600" u="none" strike="noStrike" cap="none" normalizeH="0" baseline="0" dirty="0">
                        <a:ln>
                          <a:noFill/>
                        </a:ln>
                        <a:effectLst/>
                        <a:latin typeface="Times New Roman"/>
                        <a:cs typeface="Times New Roman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0.3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/>
                        <a:ea typeface="ＭＳ Ｐゴシック" charset="0"/>
                        <a:cs typeface="Times New Roman"/>
                      </a:endParaRPr>
                    </a:p>
                  </a:txBody>
                  <a:tcPr marL="45720" marR="45720" marT="18288" marB="18288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 dirty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doc </a:t>
                      </a: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65</a:t>
                      </a:r>
                      <a:endParaRPr kumimoji="0" lang="en-US" sz="1600" u="none" strike="noStrike" cap="none" normalizeH="0" baseline="0" dirty="0">
                        <a:ln>
                          <a:noFill/>
                        </a:ln>
                        <a:effectLst/>
                        <a:latin typeface="Times New Roman"/>
                        <a:cs typeface="Times New Roman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0.1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/>
                        <a:ea typeface="ＭＳ Ｐゴシック" charset="0"/>
                        <a:cs typeface="Times New Roman"/>
                      </a:endParaRPr>
                    </a:p>
                  </a:txBody>
                  <a:tcPr marL="45720" marR="45720" marT="18288" marB="18288" horzOverflow="overflow"/>
                </a:tc>
              </a:tr>
              <a:tr h="561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 dirty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doc </a:t>
                      </a: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83</a:t>
                      </a:r>
                      <a:endParaRPr kumimoji="0" lang="en-US" sz="1600" u="none" strike="noStrike" cap="none" normalizeH="0" baseline="0" dirty="0">
                        <a:ln>
                          <a:noFill/>
                        </a:ln>
                        <a:effectLst/>
                        <a:latin typeface="Times New Roman"/>
                        <a:cs typeface="Times New Roman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0.4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/>
                        <a:ea typeface="ＭＳ Ｐゴシック" charset="0"/>
                        <a:cs typeface="Times New Roman"/>
                      </a:endParaRPr>
                    </a:p>
                  </a:txBody>
                  <a:tcPr marL="45720" marR="45720" marT="18288" marB="18288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 dirty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doc </a:t>
                      </a: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38</a:t>
                      </a:r>
                      <a:endParaRPr kumimoji="0" lang="en-US" sz="1600" u="none" strike="noStrike" cap="none" normalizeH="0" baseline="0" dirty="0">
                        <a:ln>
                          <a:noFill/>
                        </a:ln>
                        <a:effectLst/>
                        <a:latin typeface="Times New Roman"/>
                        <a:cs typeface="Times New Roman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0.6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/>
                        <a:ea typeface="ＭＳ Ｐゴシック" charset="0"/>
                        <a:cs typeface="Times New Roman"/>
                      </a:endParaRPr>
                    </a:p>
                  </a:txBody>
                  <a:tcPr marL="45720" marR="45720" marT="18288" marB="18288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 dirty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doc </a:t>
                      </a: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81</a:t>
                      </a:r>
                      <a:endParaRPr kumimoji="0" lang="en-US" sz="1600" u="none" strike="noStrike" cap="none" normalizeH="0" baseline="0" dirty="0">
                        <a:ln>
                          <a:noFill/>
                        </a:ln>
                        <a:effectLst/>
                        <a:latin typeface="Times New Roman"/>
                        <a:cs typeface="Times New Roman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0.2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/>
                        <a:ea typeface="ＭＳ Ｐゴシック" charset="0"/>
                        <a:cs typeface="Times New Roman"/>
                      </a:endParaRPr>
                    </a:p>
                  </a:txBody>
                  <a:tcPr marL="45720" marR="45720" marT="18288" marB="18288" horzOverflow="overflow"/>
                </a:tc>
              </a:tr>
              <a:tr h="5699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doc 91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0.1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/>
                        <a:ea typeface="ＭＳ Ｐゴシック" charset="0"/>
                        <a:cs typeface="Times New Roman"/>
                      </a:endParaRPr>
                    </a:p>
                  </a:txBody>
                  <a:tcPr marL="45720" marR="45720" marT="18288" marB="18288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 dirty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doc </a:t>
                      </a: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44</a:t>
                      </a:r>
                      <a:endParaRPr kumimoji="0" lang="en-US" sz="1600" u="none" strike="noStrike" cap="none" normalizeH="0" baseline="0" dirty="0">
                        <a:ln>
                          <a:noFill/>
                        </a:ln>
                        <a:effectLst/>
                        <a:latin typeface="Times New Roman"/>
                        <a:cs typeface="Times New Roman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0.1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/>
                        <a:ea typeface="ＭＳ Ｐゴシック" charset="0"/>
                        <a:cs typeface="Times New Roman"/>
                      </a:endParaRPr>
                    </a:p>
                  </a:txBody>
                  <a:tcPr marL="45720" marR="45720" marT="18288" marB="18288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 dirty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doc </a:t>
                      </a: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83</a:t>
                      </a:r>
                      <a:endParaRPr kumimoji="0" lang="en-US" sz="1600" u="none" strike="noStrike" cap="none" normalizeH="0" baseline="0" dirty="0">
                        <a:ln>
                          <a:noFill/>
                        </a:ln>
                        <a:effectLst/>
                        <a:latin typeface="Times New Roman"/>
                        <a:cs typeface="Times New Roman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0.9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/>
                        <a:ea typeface="ＭＳ Ｐゴシック" charset="0"/>
                        <a:cs typeface="Times New Roman"/>
                      </a:endParaRPr>
                    </a:p>
                  </a:txBody>
                  <a:tcPr marL="45720" marR="45720" marT="18288" marB="18288" horzOverflow="overflow"/>
                </a:tc>
              </a:tr>
              <a:tr h="4683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/>
                        <a:ea typeface="ＭＳ Ｐゴシック" charset="0"/>
                        <a:cs typeface="Times New Roman"/>
                      </a:endParaRPr>
                    </a:p>
                  </a:txBody>
                  <a:tcPr marL="45720" marR="45720" marT="18288" marB="18288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 dirty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doc </a:t>
                      </a: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83</a:t>
                      </a:r>
                      <a:endParaRPr kumimoji="0" lang="en-US" sz="1600" u="none" strike="noStrike" cap="none" normalizeH="0" baseline="0" dirty="0">
                        <a:ln>
                          <a:noFill/>
                        </a:ln>
                        <a:effectLst/>
                        <a:latin typeface="Times New Roman"/>
                        <a:cs typeface="Times New Roman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0.5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/>
                        <a:ea typeface="ＭＳ Ｐゴシック" charset="0"/>
                        <a:cs typeface="Times New Roman"/>
                      </a:endParaRPr>
                    </a:p>
                  </a:txBody>
                  <a:tcPr marL="45720" marR="45720" marT="18288" marB="18288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/>
                        <a:ea typeface="ＭＳ Ｐゴシック" charset="0"/>
                        <a:cs typeface="Times New Roman"/>
                      </a:endParaRPr>
                    </a:p>
                  </a:txBody>
                  <a:tcPr marL="45720" marR="45720" marT="18288" marB="18288" horzOverflow="overflow"/>
                </a:tc>
              </a:tr>
            </a:tbl>
          </a:graphicData>
        </a:graphic>
      </p:graphicFrame>
      <p:grpSp>
        <p:nvGrpSpPr>
          <p:cNvPr id="348199" name="Group 39"/>
          <p:cNvGrpSpPr>
            <a:grpSpLocks/>
          </p:cNvGrpSpPr>
          <p:nvPr/>
        </p:nvGrpSpPr>
        <p:grpSpPr bwMode="auto">
          <a:xfrm>
            <a:off x="762000" y="1600204"/>
            <a:ext cx="2438400" cy="352426"/>
            <a:chOff x="480" y="1008"/>
            <a:chExt cx="1536" cy="222"/>
          </a:xfrm>
        </p:grpSpPr>
        <p:sp>
          <p:nvSpPr>
            <p:cNvPr id="348200" name="Text Box 40"/>
            <p:cNvSpPr txBox="1">
              <a:spLocks noChangeArrowheads="1"/>
            </p:cNvSpPr>
            <p:nvPr/>
          </p:nvSpPr>
          <p:spPr bwMode="auto">
            <a:xfrm>
              <a:off x="480" y="1017"/>
              <a:ext cx="528" cy="2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 sz="1600" dirty="0">
                  <a:latin typeface="Times New Roman"/>
                  <a:cs typeface="Times New Roman"/>
                </a:rPr>
                <a:t>List 1</a:t>
              </a:r>
            </a:p>
          </p:txBody>
        </p:sp>
        <p:sp>
          <p:nvSpPr>
            <p:cNvPr id="348201" name="Text Box 41"/>
            <p:cNvSpPr txBox="1">
              <a:spLocks noChangeArrowheads="1"/>
            </p:cNvSpPr>
            <p:nvPr/>
          </p:nvSpPr>
          <p:spPr bwMode="auto">
            <a:xfrm>
              <a:off x="960" y="1008"/>
              <a:ext cx="624" cy="2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 sz="1600" dirty="0">
                  <a:latin typeface="Times New Roman"/>
                  <a:cs typeface="Times New Roman"/>
                </a:rPr>
                <a:t>List 2</a:t>
              </a:r>
            </a:p>
          </p:txBody>
        </p:sp>
        <p:sp>
          <p:nvSpPr>
            <p:cNvPr id="348202" name="Text Box 42"/>
            <p:cNvSpPr txBox="1">
              <a:spLocks noChangeArrowheads="1"/>
            </p:cNvSpPr>
            <p:nvPr/>
          </p:nvSpPr>
          <p:spPr bwMode="auto">
            <a:xfrm>
              <a:off x="1488" y="1017"/>
              <a:ext cx="528" cy="2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 sz="1600" dirty="0">
                  <a:latin typeface="Times New Roman"/>
                  <a:cs typeface="Times New Roman"/>
                </a:rPr>
                <a:t>List 3</a:t>
              </a:r>
            </a:p>
          </p:txBody>
        </p:sp>
      </p:grpSp>
      <p:sp>
        <p:nvSpPr>
          <p:cNvPr id="348203" name="Text Box 43"/>
          <p:cNvSpPr txBox="1">
            <a:spLocks noChangeArrowheads="1"/>
          </p:cNvSpPr>
          <p:nvPr/>
        </p:nvSpPr>
        <p:spPr bwMode="auto">
          <a:xfrm>
            <a:off x="648963" y="1085892"/>
            <a:ext cx="2703837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dirty="0" smtClean="0">
                <a:latin typeface="Times New Roman"/>
                <a:cs typeface="Times New Roman"/>
              </a:rPr>
              <a:t>One pointer in each list</a:t>
            </a:r>
            <a:endParaRPr lang="en-US" dirty="0">
              <a:latin typeface="Times New Roman"/>
              <a:cs typeface="Times New Roman"/>
            </a:endParaRPr>
          </a:p>
        </p:txBody>
      </p:sp>
      <p:sp>
        <p:nvSpPr>
          <p:cNvPr id="12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4AFDA401-2374-BE46-BA37-D56B8F3DFE56}" type="slidenum">
              <a:rPr lang="en-US" smtClean="0"/>
              <a:t>22</a:t>
            </a:fld>
            <a:endParaRPr lang="en-US" dirty="0"/>
          </a:p>
        </p:txBody>
      </p:sp>
      <p:sp>
        <p:nvSpPr>
          <p:cNvPr id="2" name="Right Arrow 1"/>
          <p:cNvSpPr/>
          <p:nvPr/>
        </p:nvSpPr>
        <p:spPr>
          <a:xfrm>
            <a:off x="772583" y="2173823"/>
            <a:ext cx="211667" cy="270929"/>
          </a:xfrm>
          <a:prstGeom prst="right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ight Arrow 12"/>
          <p:cNvSpPr/>
          <p:nvPr/>
        </p:nvSpPr>
        <p:spPr>
          <a:xfrm>
            <a:off x="1591712" y="2766489"/>
            <a:ext cx="211667" cy="270929"/>
          </a:xfrm>
          <a:prstGeom prst="rightArrow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ight Arrow 13"/>
          <p:cNvSpPr/>
          <p:nvPr/>
        </p:nvSpPr>
        <p:spPr>
          <a:xfrm>
            <a:off x="2415116" y="2766489"/>
            <a:ext cx="211667" cy="270929"/>
          </a:xfrm>
          <a:prstGeom prst="right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 Box 43"/>
          <p:cNvSpPr txBox="1">
            <a:spLocks noChangeArrowheads="1"/>
          </p:cNvSpPr>
          <p:nvPr/>
        </p:nvSpPr>
        <p:spPr bwMode="auto">
          <a:xfrm>
            <a:off x="648963" y="6021429"/>
            <a:ext cx="2703837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dirty="0" smtClean="0">
                <a:latin typeface="Times New Roman"/>
                <a:cs typeface="Times New Roman"/>
              </a:rPr>
              <a:t>Pick the smallest doc id</a:t>
            </a:r>
            <a:endParaRPr lang="en-US" dirty="0">
              <a:latin typeface="Times New Roman"/>
              <a:cs typeface="Times New Roman"/>
            </a:endParaRPr>
          </a:p>
        </p:txBody>
      </p:sp>
      <p:graphicFrame>
        <p:nvGraphicFramePr>
          <p:cNvPr id="21" name="Group 4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29865409"/>
              </p:ext>
            </p:extLst>
          </p:nvPr>
        </p:nvGraphicFramePr>
        <p:xfrm>
          <a:off x="4114800" y="1113923"/>
          <a:ext cx="1388533" cy="740322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1388533"/>
              </a:tblGrid>
              <a:tr h="37016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 dirty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doc </a:t>
                      </a: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5 (0.6)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/>
                        <a:ea typeface="ＭＳ Ｐゴシック" charset="0"/>
                        <a:cs typeface="Times New Roman"/>
                      </a:endParaRPr>
                    </a:p>
                  </a:txBody>
                  <a:tcPr marL="45720" marR="45720" marT="18288" marB="18288" horzOverflow="overflow"/>
                </a:tc>
              </a:tr>
              <a:tr h="37016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ＭＳ Ｐゴシック" charset="0"/>
                          <a:cs typeface="Times New Roman"/>
                        </a:rPr>
                        <a:t>doc 10 (0.1)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/>
                        <a:ea typeface="ＭＳ Ｐゴシック" charset="0"/>
                        <a:cs typeface="Times New Roman"/>
                      </a:endParaRPr>
                    </a:p>
                  </a:txBody>
                  <a:tcPr marL="45720" marR="45720" marT="18288" marB="18288" horzOverflow="overflow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0438705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6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Merge</a:t>
            </a:r>
            <a:endParaRPr lang="en-US" dirty="0"/>
          </a:p>
        </p:txBody>
      </p:sp>
      <p:sp>
        <p:nvSpPr>
          <p:cNvPr id="348163" name="Text Box 3"/>
          <p:cNvSpPr txBox="1">
            <a:spLocks noChangeArrowheads="1"/>
          </p:cNvSpPr>
          <p:nvPr/>
        </p:nvSpPr>
        <p:spPr bwMode="auto">
          <a:xfrm rot="16200000">
            <a:off x="2454275" y="2651125"/>
            <a:ext cx="21336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 eaLnBrk="0" hangingPunct="0">
              <a:spcBef>
                <a:spcPct val="50000"/>
              </a:spcBef>
            </a:pPr>
            <a:r>
              <a:rPr lang="en-US" sz="1600" dirty="0">
                <a:latin typeface="Times New Roman"/>
                <a:cs typeface="Times New Roman"/>
              </a:rPr>
              <a:t>lists sorted by </a:t>
            </a:r>
            <a:r>
              <a:rPr lang="en-US" sz="1600" dirty="0" smtClean="0">
                <a:latin typeface="Times New Roman"/>
                <a:cs typeface="Times New Roman"/>
              </a:rPr>
              <a:t>doc id</a:t>
            </a:r>
            <a:endParaRPr lang="en-US" sz="1600" dirty="0">
              <a:latin typeface="Times New Roman"/>
              <a:cs typeface="Times New Roman"/>
            </a:endParaRPr>
          </a:p>
        </p:txBody>
      </p:sp>
      <p:sp>
        <p:nvSpPr>
          <p:cNvPr id="348164" name="Line 4"/>
          <p:cNvSpPr>
            <a:spLocks noChangeShapeType="1"/>
          </p:cNvSpPr>
          <p:nvPr/>
        </p:nvSpPr>
        <p:spPr bwMode="auto">
          <a:xfrm>
            <a:off x="3352800" y="1981200"/>
            <a:ext cx="0" cy="2514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aphicFrame>
        <p:nvGraphicFramePr>
          <p:cNvPr id="348205" name="Group 4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86581133"/>
              </p:ext>
            </p:extLst>
          </p:nvPr>
        </p:nvGraphicFramePr>
        <p:xfrm>
          <a:off x="762000" y="1960563"/>
          <a:ext cx="2438400" cy="4011168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812800"/>
                <a:gridCol w="812800"/>
                <a:gridCol w="812800"/>
              </a:tblGrid>
              <a:tr h="5699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 dirty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doc </a:t>
                      </a: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17</a:t>
                      </a:r>
                      <a:endParaRPr kumimoji="0" lang="en-US" sz="1600" u="none" strike="noStrike" cap="none" normalizeH="0" baseline="0" dirty="0">
                        <a:ln>
                          <a:noFill/>
                        </a:ln>
                        <a:effectLst/>
                        <a:latin typeface="Times New Roman"/>
                        <a:cs typeface="Times New Roman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0.3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/>
                        <a:ea typeface="ＭＳ Ｐゴシック" charset="0"/>
                        <a:cs typeface="Times New Roman"/>
                      </a:endParaRPr>
                    </a:p>
                  </a:txBody>
                  <a:tcPr marL="45720" marR="45720" marT="18288" marB="18288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 dirty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doc </a:t>
                      </a: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5</a:t>
                      </a:r>
                      <a:endParaRPr kumimoji="0" lang="en-US" sz="1600" u="none" strike="noStrike" cap="none" normalizeH="0" baseline="0" dirty="0">
                        <a:ln>
                          <a:noFill/>
                        </a:ln>
                        <a:effectLst/>
                        <a:latin typeface="Times New Roman"/>
                        <a:cs typeface="Times New Roman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 dirty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0.6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/>
                        <a:ea typeface="ＭＳ Ｐゴシック" charset="0"/>
                        <a:cs typeface="Times New Roman"/>
                      </a:endParaRPr>
                    </a:p>
                  </a:txBody>
                  <a:tcPr marL="45720" marR="45720" marT="18288" marB="18288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 dirty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doc </a:t>
                      </a: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10</a:t>
                      </a:r>
                      <a:endParaRPr kumimoji="0" lang="en-US" sz="1600" u="none" strike="noStrike" cap="none" normalizeH="0" baseline="0" dirty="0">
                        <a:ln>
                          <a:noFill/>
                        </a:ln>
                        <a:effectLst/>
                        <a:latin typeface="Times New Roman"/>
                        <a:cs typeface="Times New Roman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0.1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/>
                        <a:ea typeface="ＭＳ Ｐゴシック" charset="0"/>
                        <a:cs typeface="Times New Roman"/>
                      </a:endParaRPr>
                    </a:p>
                  </a:txBody>
                  <a:tcPr marL="45720" marR="45720" marT="18288" marB="18288" horzOverflow="overflow"/>
                </a:tc>
              </a:tr>
              <a:tr h="5699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 dirty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doc </a:t>
                      </a: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21</a:t>
                      </a:r>
                      <a:endParaRPr kumimoji="0" lang="en-US" sz="1600" u="none" strike="noStrike" cap="none" normalizeH="0" baseline="0" dirty="0">
                        <a:ln>
                          <a:noFill/>
                        </a:ln>
                        <a:effectLst/>
                        <a:latin typeface="Times New Roman"/>
                        <a:cs typeface="Times New Roman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0.2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/>
                        <a:ea typeface="ＭＳ Ｐゴシック" charset="0"/>
                        <a:cs typeface="Times New Roman"/>
                      </a:endParaRPr>
                    </a:p>
                  </a:txBody>
                  <a:tcPr marL="45720" marR="45720" marT="18288" marB="18288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 dirty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doc </a:t>
                      </a: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14</a:t>
                      </a:r>
                      <a:endParaRPr kumimoji="0" lang="en-US" sz="1600" u="none" strike="noStrike" cap="none" normalizeH="0" baseline="0" dirty="0">
                        <a:ln>
                          <a:noFill/>
                        </a:ln>
                        <a:effectLst/>
                        <a:latin typeface="Times New Roman"/>
                        <a:cs typeface="Times New Roman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 dirty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0.6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/>
                        <a:ea typeface="ＭＳ Ｐゴシック" charset="0"/>
                        <a:cs typeface="Times New Roman"/>
                      </a:endParaRPr>
                    </a:p>
                  </a:txBody>
                  <a:tcPr marL="45720" marR="45720" marT="18288" marB="18288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 dirty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doc 17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 dirty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0.7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/>
                        <a:ea typeface="ＭＳ Ｐゴシック" charset="0"/>
                        <a:cs typeface="Times New Roman"/>
                      </a:endParaRPr>
                    </a:p>
                  </a:txBody>
                  <a:tcPr marL="45720" marR="45720" marT="18288" marB="18288" horzOverflow="overflow"/>
                </a:tc>
              </a:tr>
              <a:tr h="5683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 dirty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doc </a:t>
                      </a: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25</a:t>
                      </a:r>
                      <a:endParaRPr kumimoji="0" lang="en-US" sz="1600" u="none" strike="noStrike" cap="none" normalizeH="0" baseline="0" dirty="0">
                        <a:ln>
                          <a:noFill/>
                        </a:ln>
                        <a:effectLst/>
                        <a:latin typeface="Times New Roman"/>
                        <a:cs typeface="Times New Roman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0.6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/>
                        <a:ea typeface="ＭＳ Ｐゴシック" charset="0"/>
                        <a:cs typeface="Times New Roman"/>
                      </a:endParaRPr>
                    </a:p>
                  </a:txBody>
                  <a:tcPr marL="45720" marR="45720" marT="18288" marB="18288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 dirty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doc </a:t>
                      </a: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17</a:t>
                      </a:r>
                      <a:endParaRPr kumimoji="0" lang="en-US" sz="1600" u="none" strike="noStrike" cap="none" normalizeH="0" baseline="0" dirty="0">
                        <a:ln>
                          <a:noFill/>
                        </a:ln>
                        <a:effectLst/>
                        <a:latin typeface="Times New Roman"/>
                        <a:cs typeface="Times New Roman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 dirty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0.6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/>
                        <a:ea typeface="ＭＳ Ｐゴシック" charset="0"/>
                        <a:cs typeface="Times New Roman"/>
                      </a:endParaRPr>
                    </a:p>
                  </a:txBody>
                  <a:tcPr marL="45720" marR="45720" marT="18288" marB="18288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 dirty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doc 61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 dirty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0.3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/>
                        <a:ea typeface="ＭＳ Ｐゴシック" charset="0"/>
                        <a:cs typeface="Times New Roman"/>
                      </a:endParaRPr>
                    </a:p>
                  </a:txBody>
                  <a:tcPr marL="45720" marR="45720" marT="18288" marB="18288" horzOverflow="overflow"/>
                </a:tc>
              </a:tr>
              <a:tr h="5699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 dirty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doc </a:t>
                      </a: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78</a:t>
                      </a:r>
                      <a:endParaRPr kumimoji="0" lang="en-US" sz="1600" u="none" strike="noStrike" cap="none" normalizeH="0" baseline="0" dirty="0">
                        <a:ln>
                          <a:noFill/>
                        </a:ln>
                        <a:effectLst/>
                        <a:latin typeface="Times New Roman"/>
                        <a:cs typeface="Times New Roman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0.5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/>
                        <a:ea typeface="ＭＳ Ｐゴシック" charset="0"/>
                        <a:cs typeface="Times New Roman"/>
                      </a:endParaRPr>
                    </a:p>
                  </a:txBody>
                  <a:tcPr marL="45720" marR="45720" marT="18288" marB="18288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 dirty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doc </a:t>
                      </a: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21</a:t>
                      </a:r>
                      <a:endParaRPr kumimoji="0" lang="en-US" sz="1600" u="none" strike="noStrike" cap="none" normalizeH="0" baseline="0" dirty="0">
                        <a:ln>
                          <a:noFill/>
                        </a:ln>
                        <a:effectLst/>
                        <a:latin typeface="Times New Roman"/>
                        <a:cs typeface="Times New Roman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0.3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/>
                        <a:ea typeface="ＭＳ Ｐゴシック" charset="0"/>
                        <a:cs typeface="Times New Roman"/>
                      </a:endParaRPr>
                    </a:p>
                  </a:txBody>
                  <a:tcPr marL="45720" marR="45720" marT="18288" marB="18288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 dirty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doc </a:t>
                      </a: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65</a:t>
                      </a:r>
                      <a:endParaRPr kumimoji="0" lang="en-US" sz="1600" u="none" strike="noStrike" cap="none" normalizeH="0" baseline="0" dirty="0">
                        <a:ln>
                          <a:noFill/>
                        </a:ln>
                        <a:effectLst/>
                        <a:latin typeface="Times New Roman"/>
                        <a:cs typeface="Times New Roman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0.1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/>
                        <a:ea typeface="ＭＳ Ｐゴシック" charset="0"/>
                        <a:cs typeface="Times New Roman"/>
                      </a:endParaRPr>
                    </a:p>
                  </a:txBody>
                  <a:tcPr marL="45720" marR="45720" marT="18288" marB="18288" horzOverflow="overflow"/>
                </a:tc>
              </a:tr>
              <a:tr h="561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 dirty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doc </a:t>
                      </a: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83</a:t>
                      </a:r>
                      <a:endParaRPr kumimoji="0" lang="en-US" sz="1600" u="none" strike="noStrike" cap="none" normalizeH="0" baseline="0" dirty="0">
                        <a:ln>
                          <a:noFill/>
                        </a:ln>
                        <a:effectLst/>
                        <a:latin typeface="Times New Roman"/>
                        <a:cs typeface="Times New Roman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0.4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/>
                        <a:ea typeface="ＭＳ Ｐゴシック" charset="0"/>
                        <a:cs typeface="Times New Roman"/>
                      </a:endParaRPr>
                    </a:p>
                  </a:txBody>
                  <a:tcPr marL="45720" marR="45720" marT="18288" marB="18288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 dirty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doc </a:t>
                      </a: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38</a:t>
                      </a:r>
                      <a:endParaRPr kumimoji="0" lang="en-US" sz="1600" u="none" strike="noStrike" cap="none" normalizeH="0" baseline="0" dirty="0">
                        <a:ln>
                          <a:noFill/>
                        </a:ln>
                        <a:effectLst/>
                        <a:latin typeface="Times New Roman"/>
                        <a:cs typeface="Times New Roman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0.6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/>
                        <a:ea typeface="ＭＳ Ｐゴシック" charset="0"/>
                        <a:cs typeface="Times New Roman"/>
                      </a:endParaRPr>
                    </a:p>
                  </a:txBody>
                  <a:tcPr marL="45720" marR="45720" marT="18288" marB="18288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 dirty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doc </a:t>
                      </a: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81</a:t>
                      </a:r>
                      <a:endParaRPr kumimoji="0" lang="en-US" sz="1600" u="none" strike="noStrike" cap="none" normalizeH="0" baseline="0" dirty="0">
                        <a:ln>
                          <a:noFill/>
                        </a:ln>
                        <a:effectLst/>
                        <a:latin typeface="Times New Roman"/>
                        <a:cs typeface="Times New Roman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0.2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/>
                        <a:ea typeface="ＭＳ Ｐゴシック" charset="0"/>
                        <a:cs typeface="Times New Roman"/>
                      </a:endParaRPr>
                    </a:p>
                  </a:txBody>
                  <a:tcPr marL="45720" marR="45720" marT="18288" marB="18288" horzOverflow="overflow"/>
                </a:tc>
              </a:tr>
              <a:tr h="5699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doc 91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0.1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/>
                        <a:ea typeface="ＭＳ Ｐゴシック" charset="0"/>
                        <a:cs typeface="Times New Roman"/>
                      </a:endParaRPr>
                    </a:p>
                  </a:txBody>
                  <a:tcPr marL="45720" marR="45720" marT="18288" marB="18288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 dirty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doc </a:t>
                      </a: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44</a:t>
                      </a:r>
                      <a:endParaRPr kumimoji="0" lang="en-US" sz="1600" u="none" strike="noStrike" cap="none" normalizeH="0" baseline="0" dirty="0">
                        <a:ln>
                          <a:noFill/>
                        </a:ln>
                        <a:effectLst/>
                        <a:latin typeface="Times New Roman"/>
                        <a:cs typeface="Times New Roman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0.1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/>
                        <a:ea typeface="ＭＳ Ｐゴシック" charset="0"/>
                        <a:cs typeface="Times New Roman"/>
                      </a:endParaRPr>
                    </a:p>
                  </a:txBody>
                  <a:tcPr marL="45720" marR="45720" marT="18288" marB="18288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 dirty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doc </a:t>
                      </a: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83</a:t>
                      </a:r>
                      <a:endParaRPr kumimoji="0" lang="en-US" sz="1600" u="none" strike="noStrike" cap="none" normalizeH="0" baseline="0" dirty="0">
                        <a:ln>
                          <a:noFill/>
                        </a:ln>
                        <a:effectLst/>
                        <a:latin typeface="Times New Roman"/>
                        <a:cs typeface="Times New Roman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0.9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/>
                        <a:ea typeface="ＭＳ Ｐゴシック" charset="0"/>
                        <a:cs typeface="Times New Roman"/>
                      </a:endParaRPr>
                    </a:p>
                  </a:txBody>
                  <a:tcPr marL="45720" marR="45720" marT="18288" marB="18288" horzOverflow="overflow"/>
                </a:tc>
              </a:tr>
              <a:tr h="4683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/>
                        <a:ea typeface="ＭＳ Ｐゴシック" charset="0"/>
                        <a:cs typeface="Times New Roman"/>
                      </a:endParaRPr>
                    </a:p>
                  </a:txBody>
                  <a:tcPr marL="45720" marR="45720" marT="18288" marB="18288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 dirty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doc </a:t>
                      </a: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83</a:t>
                      </a:r>
                      <a:endParaRPr kumimoji="0" lang="en-US" sz="1600" u="none" strike="noStrike" cap="none" normalizeH="0" baseline="0" dirty="0">
                        <a:ln>
                          <a:noFill/>
                        </a:ln>
                        <a:effectLst/>
                        <a:latin typeface="Times New Roman"/>
                        <a:cs typeface="Times New Roman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0.5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/>
                        <a:ea typeface="ＭＳ Ｐゴシック" charset="0"/>
                        <a:cs typeface="Times New Roman"/>
                      </a:endParaRPr>
                    </a:p>
                  </a:txBody>
                  <a:tcPr marL="45720" marR="45720" marT="18288" marB="18288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/>
                        <a:ea typeface="ＭＳ Ｐゴシック" charset="0"/>
                        <a:cs typeface="Times New Roman"/>
                      </a:endParaRPr>
                    </a:p>
                  </a:txBody>
                  <a:tcPr marL="45720" marR="45720" marT="18288" marB="18288" horzOverflow="overflow"/>
                </a:tc>
              </a:tr>
            </a:tbl>
          </a:graphicData>
        </a:graphic>
      </p:graphicFrame>
      <p:grpSp>
        <p:nvGrpSpPr>
          <p:cNvPr id="348199" name="Group 39"/>
          <p:cNvGrpSpPr>
            <a:grpSpLocks/>
          </p:cNvGrpSpPr>
          <p:nvPr/>
        </p:nvGrpSpPr>
        <p:grpSpPr bwMode="auto">
          <a:xfrm>
            <a:off x="762000" y="1600204"/>
            <a:ext cx="2438400" cy="352426"/>
            <a:chOff x="480" y="1008"/>
            <a:chExt cx="1536" cy="222"/>
          </a:xfrm>
        </p:grpSpPr>
        <p:sp>
          <p:nvSpPr>
            <p:cNvPr id="348200" name="Text Box 40"/>
            <p:cNvSpPr txBox="1">
              <a:spLocks noChangeArrowheads="1"/>
            </p:cNvSpPr>
            <p:nvPr/>
          </p:nvSpPr>
          <p:spPr bwMode="auto">
            <a:xfrm>
              <a:off x="480" y="1017"/>
              <a:ext cx="528" cy="2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 sz="1600" dirty="0">
                  <a:latin typeface="Times New Roman"/>
                  <a:cs typeface="Times New Roman"/>
                </a:rPr>
                <a:t>List 1</a:t>
              </a:r>
            </a:p>
          </p:txBody>
        </p:sp>
        <p:sp>
          <p:nvSpPr>
            <p:cNvPr id="348201" name="Text Box 41"/>
            <p:cNvSpPr txBox="1">
              <a:spLocks noChangeArrowheads="1"/>
            </p:cNvSpPr>
            <p:nvPr/>
          </p:nvSpPr>
          <p:spPr bwMode="auto">
            <a:xfrm>
              <a:off x="960" y="1008"/>
              <a:ext cx="624" cy="2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 sz="1600" dirty="0">
                  <a:latin typeface="Times New Roman"/>
                  <a:cs typeface="Times New Roman"/>
                </a:rPr>
                <a:t>List 2</a:t>
              </a:r>
            </a:p>
          </p:txBody>
        </p:sp>
        <p:sp>
          <p:nvSpPr>
            <p:cNvPr id="348202" name="Text Box 42"/>
            <p:cNvSpPr txBox="1">
              <a:spLocks noChangeArrowheads="1"/>
            </p:cNvSpPr>
            <p:nvPr/>
          </p:nvSpPr>
          <p:spPr bwMode="auto">
            <a:xfrm>
              <a:off x="1488" y="1017"/>
              <a:ext cx="528" cy="2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 sz="1600" dirty="0">
                  <a:latin typeface="Times New Roman"/>
                  <a:cs typeface="Times New Roman"/>
                </a:rPr>
                <a:t>List 3</a:t>
              </a:r>
            </a:p>
          </p:txBody>
        </p:sp>
      </p:grpSp>
      <p:sp>
        <p:nvSpPr>
          <p:cNvPr id="348203" name="Text Box 43"/>
          <p:cNvSpPr txBox="1">
            <a:spLocks noChangeArrowheads="1"/>
          </p:cNvSpPr>
          <p:nvPr/>
        </p:nvSpPr>
        <p:spPr bwMode="auto">
          <a:xfrm>
            <a:off x="648963" y="1085892"/>
            <a:ext cx="2703837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dirty="0" smtClean="0">
                <a:latin typeface="Times New Roman"/>
                <a:cs typeface="Times New Roman"/>
              </a:rPr>
              <a:t>One pointer in each list</a:t>
            </a:r>
            <a:endParaRPr lang="en-US" dirty="0">
              <a:latin typeface="Times New Roman"/>
              <a:cs typeface="Times New Roman"/>
            </a:endParaRPr>
          </a:p>
        </p:txBody>
      </p:sp>
      <p:sp>
        <p:nvSpPr>
          <p:cNvPr id="12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4AFDA401-2374-BE46-BA37-D56B8F3DFE56}" type="slidenum">
              <a:rPr lang="en-US" smtClean="0"/>
              <a:t>23</a:t>
            </a:fld>
            <a:endParaRPr lang="en-US" dirty="0"/>
          </a:p>
        </p:txBody>
      </p:sp>
      <p:sp>
        <p:nvSpPr>
          <p:cNvPr id="2" name="Right Arrow 1"/>
          <p:cNvSpPr/>
          <p:nvPr/>
        </p:nvSpPr>
        <p:spPr>
          <a:xfrm>
            <a:off x="772583" y="2173823"/>
            <a:ext cx="211667" cy="270929"/>
          </a:xfrm>
          <a:prstGeom prst="right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ight Arrow 12"/>
          <p:cNvSpPr/>
          <p:nvPr/>
        </p:nvSpPr>
        <p:spPr>
          <a:xfrm>
            <a:off x="1591712" y="2766489"/>
            <a:ext cx="211667" cy="270929"/>
          </a:xfrm>
          <a:prstGeom prst="rightArrow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ight Arrow 13"/>
          <p:cNvSpPr/>
          <p:nvPr/>
        </p:nvSpPr>
        <p:spPr>
          <a:xfrm>
            <a:off x="2415116" y="2766489"/>
            <a:ext cx="211667" cy="270929"/>
          </a:xfrm>
          <a:prstGeom prst="right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 Box 43"/>
          <p:cNvSpPr txBox="1">
            <a:spLocks noChangeArrowheads="1"/>
          </p:cNvSpPr>
          <p:nvPr/>
        </p:nvSpPr>
        <p:spPr bwMode="auto">
          <a:xfrm>
            <a:off x="648963" y="6021429"/>
            <a:ext cx="2703837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dirty="0" smtClean="0">
                <a:latin typeface="Times New Roman"/>
                <a:cs typeface="Times New Roman"/>
              </a:rPr>
              <a:t>Pick the smallest doc id</a:t>
            </a:r>
            <a:endParaRPr lang="en-US" dirty="0">
              <a:latin typeface="Times New Roman"/>
              <a:cs typeface="Times New Roman"/>
            </a:endParaRPr>
          </a:p>
        </p:txBody>
      </p:sp>
      <p:graphicFrame>
        <p:nvGraphicFramePr>
          <p:cNvPr id="21" name="Group 4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66250884"/>
              </p:ext>
            </p:extLst>
          </p:nvPr>
        </p:nvGraphicFramePr>
        <p:xfrm>
          <a:off x="4114800" y="1113923"/>
          <a:ext cx="1388533" cy="1110483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1388533"/>
              </a:tblGrid>
              <a:tr h="37016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 dirty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doc </a:t>
                      </a: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5 (0.6)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/>
                        <a:ea typeface="ＭＳ Ｐゴシック" charset="0"/>
                        <a:cs typeface="Times New Roman"/>
                      </a:endParaRPr>
                    </a:p>
                  </a:txBody>
                  <a:tcPr marL="45720" marR="45720" marT="18288" marB="18288" horzOverflow="overflow"/>
                </a:tc>
              </a:tr>
              <a:tr h="37016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ＭＳ Ｐゴシック" charset="0"/>
                          <a:cs typeface="Times New Roman"/>
                        </a:rPr>
                        <a:t>doc 10 (0.1)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/>
                        <a:ea typeface="ＭＳ Ｐゴシック" charset="0"/>
                        <a:cs typeface="Times New Roman"/>
                      </a:endParaRPr>
                    </a:p>
                  </a:txBody>
                  <a:tcPr marL="45720" marR="45720" marT="18288" marB="18288" horzOverflow="overflow"/>
                </a:tc>
              </a:tr>
              <a:tr h="37016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ＭＳ Ｐゴシック" charset="0"/>
                          <a:cs typeface="Times New Roman"/>
                        </a:rPr>
                        <a:t>doc 14 (0.6)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/>
                        <a:ea typeface="ＭＳ Ｐゴシック" charset="0"/>
                        <a:cs typeface="Times New Roman"/>
                      </a:endParaRPr>
                    </a:p>
                  </a:txBody>
                  <a:tcPr marL="45720" marR="45720" marT="18288" marB="18288" horzOverflow="overflow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5176208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6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Merge</a:t>
            </a:r>
            <a:endParaRPr lang="en-US" dirty="0"/>
          </a:p>
        </p:txBody>
      </p:sp>
      <p:sp>
        <p:nvSpPr>
          <p:cNvPr id="348163" name="Text Box 3"/>
          <p:cNvSpPr txBox="1">
            <a:spLocks noChangeArrowheads="1"/>
          </p:cNvSpPr>
          <p:nvPr/>
        </p:nvSpPr>
        <p:spPr bwMode="auto">
          <a:xfrm rot="16200000">
            <a:off x="2454275" y="2651125"/>
            <a:ext cx="21336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 eaLnBrk="0" hangingPunct="0">
              <a:spcBef>
                <a:spcPct val="50000"/>
              </a:spcBef>
            </a:pPr>
            <a:r>
              <a:rPr lang="en-US" sz="1600" dirty="0">
                <a:latin typeface="Times New Roman"/>
                <a:cs typeface="Times New Roman"/>
              </a:rPr>
              <a:t>lists sorted by </a:t>
            </a:r>
            <a:r>
              <a:rPr lang="en-US" sz="1600" dirty="0" smtClean="0">
                <a:latin typeface="Times New Roman"/>
                <a:cs typeface="Times New Roman"/>
              </a:rPr>
              <a:t>doc id</a:t>
            </a:r>
            <a:endParaRPr lang="en-US" sz="1600" dirty="0">
              <a:latin typeface="Times New Roman"/>
              <a:cs typeface="Times New Roman"/>
            </a:endParaRPr>
          </a:p>
        </p:txBody>
      </p:sp>
      <p:sp>
        <p:nvSpPr>
          <p:cNvPr id="348164" name="Line 4"/>
          <p:cNvSpPr>
            <a:spLocks noChangeShapeType="1"/>
          </p:cNvSpPr>
          <p:nvPr/>
        </p:nvSpPr>
        <p:spPr bwMode="auto">
          <a:xfrm>
            <a:off x="3352800" y="1981200"/>
            <a:ext cx="0" cy="2514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aphicFrame>
        <p:nvGraphicFramePr>
          <p:cNvPr id="348205" name="Group 4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11692023"/>
              </p:ext>
            </p:extLst>
          </p:nvPr>
        </p:nvGraphicFramePr>
        <p:xfrm>
          <a:off x="762000" y="1960563"/>
          <a:ext cx="2438400" cy="4011168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812800"/>
                <a:gridCol w="812800"/>
                <a:gridCol w="812800"/>
              </a:tblGrid>
              <a:tr h="5699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 dirty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doc </a:t>
                      </a: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17</a:t>
                      </a:r>
                      <a:endParaRPr kumimoji="0" lang="en-US" sz="1600" u="none" strike="noStrike" cap="none" normalizeH="0" baseline="0" dirty="0">
                        <a:ln>
                          <a:noFill/>
                        </a:ln>
                        <a:effectLst/>
                        <a:latin typeface="Times New Roman"/>
                        <a:cs typeface="Times New Roman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0.3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/>
                        <a:ea typeface="ＭＳ Ｐゴシック" charset="0"/>
                        <a:cs typeface="Times New Roman"/>
                      </a:endParaRPr>
                    </a:p>
                  </a:txBody>
                  <a:tcPr marL="45720" marR="45720" marT="18288" marB="18288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 dirty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doc </a:t>
                      </a: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5</a:t>
                      </a:r>
                      <a:endParaRPr kumimoji="0" lang="en-US" sz="1600" u="none" strike="noStrike" cap="none" normalizeH="0" baseline="0" dirty="0">
                        <a:ln>
                          <a:noFill/>
                        </a:ln>
                        <a:effectLst/>
                        <a:latin typeface="Times New Roman"/>
                        <a:cs typeface="Times New Roman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 dirty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0.6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/>
                        <a:ea typeface="ＭＳ Ｐゴシック" charset="0"/>
                        <a:cs typeface="Times New Roman"/>
                      </a:endParaRPr>
                    </a:p>
                  </a:txBody>
                  <a:tcPr marL="45720" marR="45720" marT="18288" marB="18288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 dirty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doc </a:t>
                      </a: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10</a:t>
                      </a:r>
                      <a:endParaRPr kumimoji="0" lang="en-US" sz="1600" u="none" strike="noStrike" cap="none" normalizeH="0" baseline="0" dirty="0">
                        <a:ln>
                          <a:noFill/>
                        </a:ln>
                        <a:effectLst/>
                        <a:latin typeface="Times New Roman"/>
                        <a:cs typeface="Times New Roman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0.1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/>
                        <a:ea typeface="ＭＳ Ｐゴシック" charset="0"/>
                        <a:cs typeface="Times New Roman"/>
                      </a:endParaRPr>
                    </a:p>
                  </a:txBody>
                  <a:tcPr marL="45720" marR="45720" marT="18288" marB="18288" horzOverflow="overflow"/>
                </a:tc>
              </a:tr>
              <a:tr h="5699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 dirty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doc </a:t>
                      </a: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21</a:t>
                      </a:r>
                      <a:endParaRPr kumimoji="0" lang="en-US" sz="1600" u="none" strike="noStrike" cap="none" normalizeH="0" baseline="0" dirty="0">
                        <a:ln>
                          <a:noFill/>
                        </a:ln>
                        <a:effectLst/>
                        <a:latin typeface="Times New Roman"/>
                        <a:cs typeface="Times New Roman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0.2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/>
                        <a:ea typeface="ＭＳ Ｐゴシック" charset="0"/>
                        <a:cs typeface="Times New Roman"/>
                      </a:endParaRPr>
                    </a:p>
                  </a:txBody>
                  <a:tcPr marL="45720" marR="45720" marT="18288" marB="18288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 dirty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doc </a:t>
                      </a: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14</a:t>
                      </a:r>
                      <a:endParaRPr kumimoji="0" lang="en-US" sz="1600" u="none" strike="noStrike" cap="none" normalizeH="0" baseline="0" dirty="0">
                        <a:ln>
                          <a:noFill/>
                        </a:ln>
                        <a:effectLst/>
                        <a:latin typeface="Times New Roman"/>
                        <a:cs typeface="Times New Roman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 dirty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0.6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/>
                        <a:ea typeface="ＭＳ Ｐゴシック" charset="0"/>
                        <a:cs typeface="Times New Roman"/>
                      </a:endParaRPr>
                    </a:p>
                  </a:txBody>
                  <a:tcPr marL="45720" marR="45720" marT="18288" marB="18288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 dirty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doc 17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 dirty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0.7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/>
                        <a:ea typeface="ＭＳ Ｐゴシック" charset="0"/>
                        <a:cs typeface="Times New Roman"/>
                      </a:endParaRPr>
                    </a:p>
                  </a:txBody>
                  <a:tcPr marL="45720" marR="45720" marT="18288" marB="18288" horzOverflow="overflow"/>
                </a:tc>
              </a:tr>
              <a:tr h="5683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 dirty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doc </a:t>
                      </a: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25</a:t>
                      </a:r>
                      <a:endParaRPr kumimoji="0" lang="en-US" sz="1600" u="none" strike="noStrike" cap="none" normalizeH="0" baseline="0" dirty="0">
                        <a:ln>
                          <a:noFill/>
                        </a:ln>
                        <a:effectLst/>
                        <a:latin typeface="Times New Roman"/>
                        <a:cs typeface="Times New Roman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0.6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/>
                        <a:ea typeface="ＭＳ Ｐゴシック" charset="0"/>
                        <a:cs typeface="Times New Roman"/>
                      </a:endParaRPr>
                    </a:p>
                  </a:txBody>
                  <a:tcPr marL="45720" marR="45720" marT="18288" marB="18288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 dirty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doc </a:t>
                      </a: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17</a:t>
                      </a:r>
                      <a:endParaRPr kumimoji="0" lang="en-US" sz="1600" u="none" strike="noStrike" cap="none" normalizeH="0" baseline="0" dirty="0">
                        <a:ln>
                          <a:noFill/>
                        </a:ln>
                        <a:effectLst/>
                        <a:latin typeface="Times New Roman"/>
                        <a:cs typeface="Times New Roman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 dirty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0.6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/>
                        <a:ea typeface="ＭＳ Ｐゴシック" charset="0"/>
                        <a:cs typeface="Times New Roman"/>
                      </a:endParaRPr>
                    </a:p>
                  </a:txBody>
                  <a:tcPr marL="45720" marR="45720" marT="18288" marB="18288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 dirty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doc 61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 dirty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0.3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/>
                        <a:ea typeface="ＭＳ Ｐゴシック" charset="0"/>
                        <a:cs typeface="Times New Roman"/>
                      </a:endParaRPr>
                    </a:p>
                  </a:txBody>
                  <a:tcPr marL="45720" marR="45720" marT="18288" marB="18288" horzOverflow="overflow"/>
                </a:tc>
              </a:tr>
              <a:tr h="5699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 dirty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doc </a:t>
                      </a: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78</a:t>
                      </a:r>
                      <a:endParaRPr kumimoji="0" lang="en-US" sz="1600" u="none" strike="noStrike" cap="none" normalizeH="0" baseline="0" dirty="0">
                        <a:ln>
                          <a:noFill/>
                        </a:ln>
                        <a:effectLst/>
                        <a:latin typeface="Times New Roman"/>
                        <a:cs typeface="Times New Roman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0.5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/>
                        <a:ea typeface="ＭＳ Ｐゴシック" charset="0"/>
                        <a:cs typeface="Times New Roman"/>
                      </a:endParaRPr>
                    </a:p>
                  </a:txBody>
                  <a:tcPr marL="45720" marR="45720" marT="18288" marB="18288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 dirty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doc </a:t>
                      </a: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21</a:t>
                      </a:r>
                      <a:endParaRPr kumimoji="0" lang="en-US" sz="1600" u="none" strike="noStrike" cap="none" normalizeH="0" baseline="0" dirty="0">
                        <a:ln>
                          <a:noFill/>
                        </a:ln>
                        <a:effectLst/>
                        <a:latin typeface="Times New Roman"/>
                        <a:cs typeface="Times New Roman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0.3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/>
                        <a:ea typeface="ＭＳ Ｐゴシック" charset="0"/>
                        <a:cs typeface="Times New Roman"/>
                      </a:endParaRPr>
                    </a:p>
                  </a:txBody>
                  <a:tcPr marL="45720" marR="45720" marT="18288" marB="18288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 dirty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doc </a:t>
                      </a: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65</a:t>
                      </a:r>
                      <a:endParaRPr kumimoji="0" lang="en-US" sz="1600" u="none" strike="noStrike" cap="none" normalizeH="0" baseline="0" dirty="0">
                        <a:ln>
                          <a:noFill/>
                        </a:ln>
                        <a:effectLst/>
                        <a:latin typeface="Times New Roman"/>
                        <a:cs typeface="Times New Roman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0.1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/>
                        <a:ea typeface="ＭＳ Ｐゴシック" charset="0"/>
                        <a:cs typeface="Times New Roman"/>
                      </a:endParaRPr>
                    </a:p>
                  </a:txBody>
                  <a:tcPr marL="45720" marR="45720" marT="18288" marB="18288" horzOverflow="overflow"/>
                </a:tc>
              </a:tr>
              <a:tr h="561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 dirty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doc </a:t>
                      </a: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83</a:t>
                      </a:r>
                      <a:endParaRPr kumimoji="0" lang="en-US" sz="1600" u="none" strike="noStrike" cap="none" normalizeH="0" baseline="0" dirty="0">
                        <a:ln>
                          <a:noFill/>
                        </a:ln>
                        <a:effectLst/>
                        <a:latin typeface="Times New Roman"/>
                        <a:cs typeface="Times New Roman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0.4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/>
                        <a:ea typeface="ＭＳ Ｐゴシック" charset="0"/>
                        <a:cs typeface="Times New Roman"/>
                      </a:endParaRPr>
                    </a:p>
                  </a:txBody>
                  <a:tcPr marL="45720" marR="45720" marT="18288" marB="18288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 dirty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doc </a:t>
                      </a: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38</a:t>
                      </a:r>
                      <a:endParaRPr kumimoji="0" lang="en-US" sz="1600" u="none" strike="noStrike" cap="none" normalizeH="0" baseline="0" dirty="0">
                        <a:ln>
                          <a:noFill/>
                        </a:ln>
                        <a:effectLst/>
                        <a:latin typeface="Times New Roman"/>
                        <a:cs typeface="Times New Roman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0.6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/>
                        <a:ea typeface="ＭＳ Ｐゴシック" charset="0"/>
                        <a:cs typeface="Times New Roman"/>
                      </a:endParaRPr>
                    </a:p>
                  </a:txBody>
                  <a:tcPr marL="45720" marR="45720" marT="18288" marB="18288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 dirty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doc </a:t>
                      </a: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81</a:t>
                      </a:r>
                      <a:endParaRPr kumimoji="0" lang="en-US" sz="1600" u="none" strike="noStrike" cap="none" normalizeH="0" baseline="0" dirty="0">
                        <a:ln>
                          <a:noFill/>
                        </a:ln>
                        <a:effectLst/>
                        <a:latin typeface="Times New Roman"/>
                        <a:cs typeface="Times New Roman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0.2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/>
                        <a:ea typeface="ＭＳ Ｐゴシック" charset="0"/>
                        <a:cs typeface="Times New Roman"/>
                      </a:endParaRPr>
                    </a:p>
                  </a:txBody>
                  <a:tcPr marL="45720" marR="45720" marT="18288" marB="18288" horzOverflow="overflow"/>
                </a:tc>
              </a:tr>
              <a:tr h="5699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doc 91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0.1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/>
                        <a:ea typeface="ＭＳ Ｐゴシック" charset="0"/>
                        <a:cs typeface="Times New Roman"/>
                      </a:endParaRPr>
                    </a:p>
                  </a:txBody>
                  <a:tcPr marL="45720" marR="45720" marT="18288" marB="18288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 dirty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doc </a:t>
                      </a: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44</a:t>
                      </a:r>
                      <a:endParaRPr kumimoji="0" lang="en-US" sz="1600" u="none" strike="noStrike" cap="none" normalizeH="0" baseline="0" dirty="0">
                        <a:ln>
                          <a:noFill/>
                        </a:ln>
                        <a:effectLst/>
                        <a:latin typeface="Times New Roman"/>
                        <a:cs typeface="Times New Roman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0.1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/>
                        <a:ea typeface="ＭＳ Ｐゴシック" charset="0"/>
                        <a:cs typeface="Times New Roman"/>
                      </a:endParaRPr>
                    </a:p>
                  </a:txBody>
                  <a:tcPr marL="45720" marR="45720" marT="18288" marB="18288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 dirty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doc </a:t>
                      </a: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83</a:t>
                      </a:r>
                      <a:endParaRPr kumimoji="0" lang="en-US" sz="1600" u="none" strike="noStrike" cap="none" normalizeH="0" baseline="0" dirty="0">
                        <a:ln>
                          <a:noFill/>
                        </a:ln>
                        <a:effectLst/>
                        <a:latin typeface="Times New Roman"/>
                        <a:cs typeface="Times New Roman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0.9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/>
                        <a:ea typeface="ＭＳ Ｐゴシック" charset="0"/>
                        <a:cs typeface="Times New Roman"/>
                      </a:endParaRPr>
                    </a:p>
                  </a:txBody>
                  <a:tcPr marL="45720" marR="45720" marT="18288" marB="18288" horzOverflow="overflow"/>
                </a:tc>
              </a:tr>
              <a:tr h="4683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/>
                        <a:ea typeface="ＭＳ Ｐゴシック" charset="0"/>
                        <a:cs typeface="Times New Roman"/>
                      </a:endParaRPr>
                    </a:p>
                  </a:txBody>
                  <a:tcPr marL="45720" marR="45720" marT="18288" marB="18288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 dirty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doc </a:t>
                      </a: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83</a:t>
                      </a:r>
                      <a:endParaRPr kumimoji="0" lang="en-US" sz="1600" u="none" strike="noStrike" cap="none" normalizeH="0" baseline="0" dirty="0">
                        <a:ln>
                          <a:noFill/>
                        </a:ln>
                        <a:effectLst/>
                        <a:latin typeface="Times New Roman"/>
                        <a:cs typeface="Times New Roman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0.5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/>
                        <a:ea typeface="ＭＳ Ｐゴシック" charset="0"/>
                        <a:cs typeface="Times New Roman"/>
                      </a:endParaRPr>
                    </a:p>
                  </a:txBody>
                  <a:tcPr marL="45720" marR="45720" marT="18288" marB="18288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/>
                        <a:ea typeface="ＭＳ Ｐゴシック" charset="0"/>
                        <a:cs typeface="Times New Roman"/>
                      </a:endParaRPr>
                    </a:p>
                  </a:txBody>
                  <a:tcPr marL="45720" marR="45720" marT="18288" marB="18288" horzOverflow="overflow"/>
                </a:tc>
              </a:tr>
            </a:tbl>
          </a:graphicData>
        </a:graphic>
      </p:graphicFrame>
      <p:grpSp>
        <p:nvGrpSpPr>
          <p:cNvPr id="348199" name="Group 39"/>
          <p:cNvGrpSpPr>
            <a:grpSpLocks/>
          </p:cNvGrpSpPr>
          <p:nvPr/>
        </p:nvGrpSpPr>
        <p:grpSpPr bwMode="auto">
          <a:xfrm>
            <a:off x="762000" y="1600204"/>
            <a:ext cx="2438400" cy="352426"/>
            <a:chOff x="480" y="1008"/>
            <a:chExt cx="1536" cy="222"/>
          </a:xfrm>
        </p:grpSpPr>
        <p:sp>
          <p:nvSpPr>
            <p:cNvPr id="348200" name="Text Box 40"/>
            <p:cNvSpPr txBox="1">
              <a:spLocks noChangeArrowheads="1"/>
            </p:cNvSpPr>
            <p:nvPr/>
          </p:nvSpPr>
          <p:spPr bwMode="auto">
            <a:xfrm>
              <a:off x="480" y="1017"/>
              <a:ext cx="528" cy="2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 sz="1600" dirty="0">
                  <a:latin typeface="Times New Roman"/>
                  <a:cs typeface="Times New Roman"/>
                </a:rPr>
                <a:t>List 1</a:t>
              </a:r>
            </a:p>
          </p:txBody>
        </p:sp>
        <p:sp>
          <p:nvSpPr>
            <p:cNvPr id="348201" name="Text Box 41"/>
            <p:cNvSpPr txBox="1">
              <a:spLocks noChangeArrowheads="1"/>
            </p:cNvSpPr>
            <p:nvPr/>
          </p:nvSpPr>
          <p:spPr bwMode="auto">
            <a:xfrm>
              <a:off x="960" y="1008"/>
              <a:ext cx="624" cy="2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 sz="1600" dirty="0">
                  <a:latin typeface="Times New Roman"/>
                  <a:cs typeface="Times New Roman"/>
                </a:rPr>
                <a:t>List 2</a:t>
              </a:r>
            </a:p>
          </p:txBody>
        </p:sp>
        <p:sp>
          <p:nvSpPr>
            <p:cNvPr id="348202" name="Text Box 42"/>
            <p:cNvSpPr txBox="1">
              <a:spLocks noChangeArrowheads="1"/>
            </p:cNvSpPr>
            <p:nvPr/>
          </p:nvSpPr>
          <p:spPr bwMode="auto">
            <a:xfrm>
              <a:off x="1488" y="1017"/>
              <a:ext cx="528" cy="2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 sz="1600" dirty="0">
                  <a:latin typeface="Times New Roman"/>
                  <a:cs typeface="Times New Roman"/>
                </a:rPr>
                <a:t>List 3</a:t>
              </a:r>
            </a:p>
          </p:txBody>
        </p:sp>
      </p:grpSp>
      <p:sp>
        <p:nvSpPr>
          <p:cNvPr id="348203" name="Text Box 43"/>
          <p:cNvSpPr txBox="1">
            <a:spLocks noChangeArrowheads="1"/>
          </p:cNvSpPr>
          <p:nvPr/>
        </p:nvSpPr>
        <p:spPr bwMode="auto">
          <a:xfrm>
            <a:off x="648963" y="1085892"/>
            <a:ext cx="2703837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dirty="0" smtClean="0">
                <a:latin typeface="Times New Roman"/>
                <a:cs typeface="Times New Roman"/>
              </a:rPr>
              <a:t>One pointer in each list</a:t>
            </a:r>
            <a:endParaRPr lang="en-US" dirty="0">
              <a:latin typeface="Times New Roman"/>
              <a:cs typeface="Times New Roman"/>
            </a:endParaRPr>
          </a:p>
        </p:txBody>
      </p:sp>
      <p:sp>
        <p:nvSpPr>
          <p:cNvPr id="12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4AFDA401-2374-BE46-BA37-D56B8F3DFE56}" type="slidenum">
              <a:rPr lang="en-US" smtClean="0"/>
              <a:t>24</a:t>
            </a:fld>
            <a:endParaRPr lang="en-US" dirty="0"/>
          </a:p>
        </p:txBody>
      </p:sp>
      <p:sp>
        <p:nvSpPr>
          <p:cNvPr id="2" name="Right Arrow 1"/>
          <p:cNvSpPr/>
          <p:nvPr/>
        </p:nvSpPr>
        <p:spPr>
          <a:xfrm>
            <a:off x="772583" y="2173823"/>
            <a:ext cx="211667" cy="270929"/>
          </a:xfrm>
          <a:prstGeom prst="right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ight Arrow 12"/>
          <p:cNvSpPr/>
          <p:nvPr/>
        </p:nvSpPr>
        <p:spPr>
          <a:xfrm>
            <a:off x="1591712" y="3337989"/>
            <a:ext cx="211667" cy="270929"/>
          </a:xfrm>
          <a:prstGeom prst="right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ight Arrow 13"/>
          <p:cNvSpPr/>
          <p:nvPr/>
        </p:nvSpPr>
        <p:spPr>
          <a:xfrm>
            <a:off x="2415116" y="2766489"/>
            <a:ext cx="211667" cy="270929"/>
          </a:xfrm>
          <a:prstGeom prst="right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 Box 43"/>
          <p:cNvSpPr txBox="1">
            <a:spLocks noChangeArrowheads="1"/>
          </p:cNvSpPr>
          <p:nvPr/>
        </p:nvSpPr>
        <p:spPr bwMode="auto">
          <a:xfrm>
            <a:off x="648963" y="6021429"/>
            <a:ext cx="2703837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dirty="0" smtClean="0">
                <a:latin typeface="Times New Roman"/>
                <a:cs typeface="Times New Roman"/>
              </a:rPr>
              <a:t>Pick the smallest doc id</a:t>
            </a:r>
            <a:endParaRPr lang="en-US" dirty="0">
              <a:latin typeface="Times New Roman"/>
              <a:cs typeface="Times New Roman"/>
            </a:endParaRPr>
          </a:p>
        </p:txBody>
      </p:sp>
      <p:graphicFrame>
        <p:nvGraphicFramePr>
          <p:cNvPr id="21" name="Group 4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30147894"/>
              </p:ext>
            </p:extLst>
          </p:nvPr>
        </p:nvGraphicFramePr>
        <p:xfrm>
          <a:off x="4114800" y="1113923"/>
          <a:ext cx="1388533" cy="1110483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1388533"/>
              </a:tblGrid>
              <a:tr h="37016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 dirty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doc </a:t>
                      </a: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5 (0.6)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/>
                        <a:ea typeface="ＭＳ Ｐゴシック" charset="0"/>
                        <a:cs typeface="Times New Roman"/>
                      </a:endParaRPr>
                    </a:p>
                  </a:txBody>
                  <a:tcPr marL="45720" marR="45720" marT="18288" marB="18288" horzOverflow="overflow"/>
                </a:tc>
              </a:tr>
              <a:tr h="37016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ＭＳ Ｐゴシック" charset="0"/>
                          <a:cs typeface="Times New Roman"/>
                        </a:rPr>
                        <a:t>doc 10 (0.1)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/>
                        <a:ea typeface="ＭＳ Ｐゴシック" charset="0"/>
                        <a:cs typeface="Times New Roman"/>
                      </a:endParaRPr>
                    </a:p>
                  </a:txBody>
                  <a:tcPr marL="45720" marR="45720" marT="18288" marB="18288" horzOverflow="overflow"/>
                </a:tc>
              </a:tr>
              <a:tr h="37016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ＭＳ Ｐゴシック" charset="0"/>
                          <a:cs typeface="Times New Roman"/>
                        </a:rPr>
                        <a:t>doc 14 (0.6)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/>
                        <a:ea typeface="ＭＳ Ｐゴシック" charset="0"/>
                        <a:cs typeface="Times New Roman"/>
                      </a:endParaRPr>
                    </a:p>
                  </a:txBody>
                  <a:tcPr marL="45720" marR="45720" marT="18288" marB="18288" horzOverflow="overflow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428146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6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Merge</a:t>
            </a:r>
            <a:endParaRPr lang="en-US" dirty="0"/>
          </a:p>
        </p:txBody>
      </p:sp>
      <p:sp>
        <p:nvSpPr>
          <p:cNvPr id="348163" name="Text Box 3"/>
          <p:cNvSpPr txBox="1">
            <a:spLocks noChangeArrowheads="1"/>
          </p:cNvSpPr>
          <p:nvPr/>
        </p:nvSpPr>
        <p:spPr bwMode="auto">
          <a:xfrm rot="16200000">
            <a:off x="2454275" y="2651125"/>
            <a:ext cx="21336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 eaLnBrk="0" hangingPunct="0">
              <a:spcBef>
                <a:spcPct val="50000"/>
              </a:spcBef>
            </a:pPr>
            <a:r>
              <a:rPr lang="en-US" sz="1600" dirty="0">
                <a:latin typeface="Times New Roman"/>
                <a:cs typeface="Times New Roman"/>
              </a:rPr>
              <a:t>lists sorted by </a:t>
            </a:r>
            <a:r>
              <a:rPr lang="en-US" sz="1600" dirty="0" smtClean="0">
                <a:latin typeface="Times New Roman"/>
                <a:cs typeface="Times New Roman"/>
              </a:rPr>
              <a:t>doc id</a:t>
            </a:r>
            <a:endParaRPr lang="en-US" sz="1600" dirty="0">
              <a:latin typeface="Times New Roman"/>
              <a:cs typeface="Times New Roman"/>
            </a:endParaRPr>
          </a:p>
        </p:txBody>
      </p:sp>
      <p:sp>
        <p:nvSpPr>
          <p:cNvPr id="348164" name="Line 4"/>
          <p:cNvSpPr>
            <a:spLocks noChangeShapeType="1"/>
          </p:cNvSpPr>
          <p:nvPr/>
        </p:nvSpPr>
        <p:spPr bwMode="auto">
          <a:xfrm>
            <a:off x="3352800" y="1981200"/>
            <a:ext cx="0" cy="2514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aphicFrame>
        <p:nvGraphicFramePr>
          <p:cNvPr id="348205" name="Group 4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66839677"/>
              </p:ext>
            </p:extLst>
          </p:nvPr>
        </p:nvGraphicFramePr>
        <p:xfrm>
          <a:off x="762000" y="1960563"/>
          <a:ext cx="2438400" cy="4011168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812800"/>
                <a:gridCol w="812800"/>
                <a:gridCol w="812800"/>
              </a:tblGrid>
              <a:tr h="5699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 dirty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doc </a:t>
                      </a: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17</a:t>
                      </a:r>
                      <a:endParaRPr kumimoji="0" lang="en-US" sz="1600" u="none" strike="noStrike" cap="none" normalizeH="0" baseline="0" dirty="0">
                        <a:ln>
                          <a:noFill/>
                        </a:ln>
                        <a:effectLst/>
                        <a:latin typeface="Times New Roman"/>
                        <a:cs typeface="Times New Roman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0.3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/>
                        <a:ea typeface="ＭＳ Ｐゴシック" charset="0"/>
                        <a:cs typeface="Times New Roman"/>
                      </a:endParaRPr>
                    </a:p>
                  </a:txBody>
                  <a:tcPr marL="45720" marR="45720" marT="18288" marB="18288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 dirty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doc </a:t>
                      </a: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5</a:t>
                      </a:r>
                      <a:endParaRPr kumimoji="0" lang="en-US" sz="1600" u="none" strike="noStrike" cap="none" normalizeH="0" baseline="0" dirty="0">
                        <a:ln>
                          <a:noFill/>
                        </a:ln>
                        <a:effectLst/>
                        <a:latin typeface="Times New Roman"/>
                        <a:cs typeface="Times New Roman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 dirty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0.6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/>
                        <a:ea typeface="ＭＳ Ｐゴシック" charset="0"/>
                        <a:cs typeface="Times New Roman"/>
                      </a:endParaRPr>
                    </a:p>
                  </a:txBody>
                  <a:tcPr marL="45720" marR="45720" marT="18288" marB="18288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 dirty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doc </a:t>
                      </a: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10</a:t>
                      </a:r>
                      <a:endParaRPr kumimoji="0" lang="en-US" sz="1600" u="none" strike="noStrike" cap="none" normalizeH="0" baseline="0" dirty="0">
                        <a:ln>
                          <a:noFill/>
                        </a:ln>
                        <a:effectLst/>
                        <a:latin typeface="Times New Roman"/>
                        <a:cs typeface="Times New Roman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0.1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/>
                        <a:ea typeface="ＭＳ Ｐゴシック" charset="0"/>
                        <a:cs typeface="Times New Roman"/>
                      </a:endParaRPr>
                    </a:p>
                  </a:txBody>
                  <a:tcPr marL="45720" marR="45720" marT="18288" marB="18288" horzOverflow="overflow"/>
                </a:tc>
              </a:tr>
              <a:tr h="5699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 dirty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doc </a:t>
                      </a: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21</a:t>
                      </a:r>
                      <a:endParaRPr kumimoji="0" lang="en-US" sz="1600" u="none" strike="noStrike" cap="none" normalizeH="0" baseline="0" dirty="0">
                        <a:ln>
                          <a:noFill/>
                        </a:ln>
                        <a:effectLst/>
                        <a:latin typeface="Times New Roman"/>
                        <a:cs typeface="Times New Roman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0.2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/>
                        <a:ea typeface="ＭＳ Ｐゴシック" charset="0"/>
                        <a:cs typeface="Times New Roman"/>
                      </a:endParaRPr>
                    </a:p>
                  </a:txBody>
                  <a:tcPr marL="45720" marR="45720" marT="18288" marB="18288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 dirty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doc </a:t>
                      </a: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14</a:t>
                      </a:r>
                      <a:endParaRPr kumimoji="0" lang="en-US" sz="1600" u="none" strike="noStrike" cap="none" normalizeH="0" baseline="0" dirty="0">
                        <a:ln>
                          <a:noFill/>
                        </a:ln>
                        <a:effectLst/>
                        <a:latin typeface="Times New Roman"/>
                        <a:cs typeface="Times New Roman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 dirty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0.6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/>
                        <a:ea typeface="ＭＳ Ｐゴシック" charset="0"/>
                        <a:cs typeface="Times New Roman"/>
                      </a:endParaRPr>
                    </a:p>
                  </a:txBody>
                  <a:tcPr marL="45720" marR="45720" marT="18288" marB="18288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 dirty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doc 17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 dirty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0.7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/>
                        <a:ea typeface="ＭＳ Ｐゴシック" charset="0"/>
                        <a:cs typeface="Times New Roman"/>
                      </a:endParaRPr>
                    </a:p>
                  </a:txBody>
                  <a:tcPr marL="45720" marR="45720" marT="18288" marB="18288" horzOverflow="overflow"/>
                </a:tc>
              </a:tr>
              <a:tr h="5683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 dirty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doc </a:t>
                      </a: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25</a:t>
                      </a:r>
                      <a:endParaRPr kumimoji="0" lang="en-US" sz="1600" u="none" strike="noStrike" cap="none" normalizeH="0" baseline="0" dirty="0">
                        <a:ln>
                          <a:noFill/>
                        </a:ln>
                        <a:effectLst/>
                        <a:latin typeface="Times New Roman"/>
                        <a:cs typeface="Times New Roman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0.6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/>
                        <a:ea typeface="ＭＳ Ｐゴシック" charset="0"/>
                        <a:cs typeface="Times New Roman"/>
                      </a:endParaRPr>
                    </a:p>
                  </a:txBody>
                  <a:tcPr marL="45720" marR="45720" marT="18288" marB="18288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 dirty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doc </a:t>
                      </a: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17</a:t>
                      </a:r>
                      <a:endParaRPr kumimoji="0" lang="en-US" sz="1600" u="none" strike="noStrike" cap="none" normalizeH="0" baseline="0" dirty="0">
                        <a:ln>
                          <a:noFill/>
                        </a:ln>
                        <a:effectLst/>
                        <a:latin typeface="Times New Roman"/>
                        <a:cs typeface="Times New Roman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 dirty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0.6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/>
                        <a:ea typeface="ＭＳ Ｐゴシック" charset="0"/>
                        <a:cs typeface="Times New Roman"/>
                      </a:endParaRPr>
                    </a:p>
                  </a:txBody>
                  <a:tcPr marL="45720" marR="45720" marT="18288" marB="18288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 dirty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doc 61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 dirty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0.3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/>
                        <a:ea typeface="ＭＳ Ｐゴシック" charset="0"/>
                        <a:cs typeface="Times New Roman"/>
                      </a:endParaRPr>
                    </a:p>
                  </a:txBody>
                  <a:tcPr marL="45720" marR="45720" marT="18288" marB="18288" horzOverflow="overflow"/>
                </a:tc>
              </a:tr>
              <a:tr h="5699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 dirty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doc </a:t>
                      </a: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78</a:t>
                      </a:r>
                      <a:endParaRPr kumimoji="0" lang="en-US" sz="1600" u="none" strike="noStrike" cap="none" normalizeH="0" baseline="0" dirty="0">
                        <a:ln>
                          <a:noFill/>
                        </a:ln>
                        <a:effectLst/>
                        <a:latin typeface="Times New Roman"/>
                        <a:cs typeface="Times New Roman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0.5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/>
                        <a:ea typeface="ＭＳ Ｐゴシック" charset="0"/>
                        <a:cs typeface="Times New Roman"/>
                      </a:endParaRPr>
                    </a:p>
                  </a:txBody>
                  <a:tcPr marL="45720" marR="45720" marT="18288" marB="18288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 dirty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doc </a:t>
                      </a: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21</a:t>
                      </a:r>
                      <a:endParaRPr kumimoji="0" lang="en-US" sz="1600" u="none" strike="noStrike" cap="none" normalizeH="0" baseline="0" dirty="0">
                        <a:ln>
                          <a:noFill/>
                        </a:ln>
                        <a:effectLst/>
                        <a:latin typeface="Times New Roman"/>
                        <a:cs typeface="Times New Roman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0.3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/>
                        <a:ea typeface="ＭＳ Ｐゴシック" charset="0"/>
                        <a:cs typeface="Times New Roman"/>
                      </a:endParaRPr>
                    </a:p>
                  </a:txBody>
                  <a:tcPr marL="45720" marR="45720" marT="18288" marB="18288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 dirty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doc </a:t>
                      </a: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65</a:t>
                      </a:r>
                      <a:endParaRPr kumimoji="0" lang="en-US" sz="1600" u="none" strike="noStrike" cap="none" normalizeH="0" baseline="0" dirty="0">
                        <a:ln>
                          <a:noFill/>
                        </a:ln>
                        <a:effectLst/>
                        <a:latin typeface="Times New Roman"/>
                        <a:cs typeface="Times New Roman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0.1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/>
                        <a:ea typeface="ＭＳ Ｐゴシック" charset="0"/>
                        <a:cs typeface="Times New Roman"/>
                      </a:endParaRPr>
                    </a:p>
                  </a:txBody>
                  <a:tcPr marL="45720" marR="45720" marT="18288" marB="18288" horzOverflow="overflow"/>
                </a:tc>
              </a:tr>
              <a:tr h="561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 dirty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doc </a:t>
                      </a: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83</a:t>
                      </a:r>
                      <a:endParaRPr kumimoji="0" lang="en-US" sz="1600" u="none" strike="noStrike" cap="none" normalizeH="0" baseline="0" dirty="0">
                        <a:ln>
                          <a:noFill/>
                        </a:ln>
                        <a:effectLst/>
                        <a:latin typeface="Times New Roman"/>
                        <a:cs typeface="Times New Roman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0.4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/>
                        <a:ea typeface="ＭＳ Ｐゴシック" charset="0"/>
                        <a:cs typeface="Times New Roman"/>
                      </a:endParaRPr>
                    </a:p>
                  </a:txBody>
                  <a:tcPr marL="45720" marR="45720" marT="18288" marB="18288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 dirty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doc </a:t>
                      </a: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38</a:t>
                      </a:r>
                      <a:endParaRPr kumimoji="0" lang="en-US" sz="1600" u="none" strike="noStrike" cap="none" normalizeH="0" baseline="0" dirty="0">
                        <a:ln>
                          <a:noFill/>
                        </a:ln>
                        <a:effectLst/>
                        <a:latin typeface="Times New Roman"/>
                        <a:cs typeface="Times New Roman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0.6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/>
                        <a:ea typeface="ＭＳ Ｐゴシック" charset="0"/>
                        <a:cs typeface="Times New Roman"/>
                      </a:endParaRPr>
                    </a:p>
                  </a:txBody>
                  <a:tcPr marL="45720" marR="45720" marT="18288" marB="18288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 dirty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doc </a:t>
                      </a: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81</a:t>
                      </a:r>
                      <a:endParaRPr kumimoji="0" lang="en-US" sz="1600" u="none" strike="noStrike" cap="none" normalizeH="0" baseline="0" dirty="0">
                        <a:ln>
                          <a:noFill/>
                        </a:ln>
                        <a:effectLst/>
                        <a:latin typeface="Times New Roman"/>
                        <a:cs typeface="Times New Roman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0.2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/>
                        <a:ea typeface="ＭＳ Ｐゴシック" charset="0"/>
                        <a:cs typeface="Times New Roman"/>
                      </a:endParaRPr>
                    </a:p>
                  </a:txBody>
                  <a:tcPr marL="45720" marR="45720" marT="18288" marB="18288" horzOverflow="overflow"/>
                </a:tc>
              </a:tr>
              <a:tr h="5699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doc 91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0.1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/>
                        <a:ea typeface="ＭＳ Ｐゴシック" charset="0"/>
                        <a:cs typeface="Times New Roman"/>
                      </a:endParaRPr>
                    </a:p>
                  </a:txBody>
                  <a:tcPr marL="45720" marR="45720" marT="18288" marB="18288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 dirty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doc </a:t>
                      </a: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44</a:t>
                      </a:r>
                      <a:endParaRPr kumimoji="0" lang="en-US" sz="1600" u="none" strike="noStrike" cap="none" normalizeH="0" baseline="0" dirty="0">
                        <a:ln>
                          <a:noFill/>
                        </a:ln>
                        <a:effectLst/>
                        <a:latin typeface="Times New Roman"/>
                        <a:cs typeface="Times New Roman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0.1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/>
                        <a:ea typeface="ＭＳ Ｐゴシック" charset="0"/>
                        <a:cs typeface="Times New Roman"/>
                      </a:endParaRPr>
                    </a:p>
                  </a:txBody>
                  <a:tcPr marL="45720" marR="45720" marT="18288" marB="18288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 dirty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doc </a:t>
                      </a: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83</a:t>
                      </a:r>
                      <a:endParaRPr kumimoji="0" lang="en-US" sz="1600" u="none" strike="noStrike" cap="none" normalizeH="0" baseline="0" dirty="0">
                        <a:ln>
                          <a:noFill/>
                        </a:ln>
                        <a:effectLst/>
                        <a:latin typeface="Times New Roman"/>
                        <a:cs typeface="Times New Roman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0.9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/>
                        <a:ea typeface="ＭＳ Ｐゴシック" charset="0"/>
                        <a:cs typeface="Times New Roman"/>
                      </a:endParaRPr>
                    </a:p>
                  </a:txBody>
                  <a:tcPr marL="45720" marR="45720" marT="18288" marB="18288" horzOverflow="overflow"/>
                </a:tc>
              </a:tr>
              <a:tr h="4683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/>
                        <a:ea typeface="ＭＳ Ｐゴシック" charset="0"/>
                        <a:cs typeface="Times New Roman"/>
                      </a:endParaRPr>
                    </a:p>
                  </a:txBody>
                  <a:tcPr marL="45720" marR="45720" marT="18288" marB="18288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 dirty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doc </a:t>
                      </a: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83</a:t>
                      </a:r>
                      <a:endParaRPr kumimoji="0" lang="en-US" sz="1600" u="none" strike="noStrike" cap="none" normalizeH="0" baseline="0" dirty="0">
                        <a:ln>
                          <a:noFill/>
                        </a:ln>
                        <a:effectLst/>
                        <a:latin typeface="Times New Roman"/>
                        <a:cs typeface="Times New Roman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0.5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/>
                        <a:ea typeface="ＭＳ Ｐゴシック" charset="0"/>
                        <a:cs typeface="Times New Roman"/>
                      </a:endParaRPr>
                    </a:p>
                  </a:txBody>
                  <a:tcPr marL="45720" marR="45720" marT="18288" marB="18288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/>
                        <a:ea typeface="ＭＳ Ｐゴシック" charset="0"/>
                        <a:cs typeface="Times New Roman"/>
                      </a:endParaRPr>
                    </a:p>
                  </a:txBody>
                  <a:tcPr marL="45720" marR="45720" marT="18288" marB="18288" horzOverflow="overflow"/>
                </a:tc>
              </a:tr>
            </a:tbl>
          </a:graphicData>
        </a:graphic>
      </p:graphicFrame>
      <p:grpSp>
        <p:nvGrpSpPr>
          <p:cNvPr id="348199" name="Group 39"/>
          <p:cNvGrpSpPr>
            <a:grpSpLocks/>
          </p:cNvGrpSpPr>
          <p:nvPr/>
        </p:nvGrpSpPr>
        <p:grpSpPr bwMode="auto">
          <a:xfrm>
            <a:off x="762000" y="1600204"/>
            <a:ext cx="2438400" cy="352426"/>
            <a:chOff x="480" y="1008"/>
            <a:chExt cx="1536" cy="222"/>
          </a:xfrm>
        </p:grpSpPr>
        <p:sp>
          <p:nvSpPr>
            <p:cNvPr id="348200" name="Text Box 40"/>
            <p:cNvSpPr txBox="1">
              <a:spLocks noChangeArrowheads="1"/>
            </p:cNvSpPr>
            <p:nvPr/>
          </p:nvSpPr>
          <p:spPr bwMode="auto">
            <a:xfrm>
              <a:off x="480" y="1017"/>
              <a:ext cx="528" cy="2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 sz="1600" dirty="0">
                  <a:latin typeface="Times New Roman"/>
                  <a:cs typeface="Times New Roman"/>
                </a:rPr>
                <a:t>List 1</a:t>
              </a:r>
            </a:p>
          </p:txBody>
        </p:sp>
        <p:sp>
          <p:nvSpPr>
            <p:cNvPr id="348201" name="Text Box 41"/>
            <p:cNvSpPr txBox="1">
              <a:spLocks noChangeArrowheads="1"/>
            </p:cNvSpPr>
            <p:nvPr/>
          </p:nvSpPr>
          <p:spPr bwMode="auto">
            <a:xfrm>
              <a:off x="960" y="1008"/>
              <a:ext cx="624" cy="2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 sz="1600" dirty="0">
                  <a:latin typeface="Times New Roman"/>
                  <a:cs typeface="Times New Roman"/>
                </a:rPr>
                <a:t>List 2</a:t>
              </a:r>
            </a:p>
          </p:txBody>
        </p:sp>
        <p:sp>
          <p:nvSpPr>
            <p:cNvPr id="348202" name="Text Box 42"/>
            <p:cNvSpPr txBox="1">
              <a:spLocks noChangeArrowheads="1"/>
            </p:cNvSpPr>
            <p:nvPr/>
          </p:nvSpPr>
          <p:spPr bwMode="auto">
            <a:xfrm>
              <a:off x="1488" y="1017"/>
              <a:ext cx="528" cy="2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 sz="1600" dirty="0">
                  <a:latin typeface="Times New Roman"/>
                  <a:cs typeface="Times New Roman"/>
                </a:rPr>
                <a:t>List 3</a:t>
              </a:r>
            </a:p>
          </p:txBody>
        </p:sp>
      </p:grpSp>
      <p:sp>
        <p:nvSpPr>
          <p:cNvPr id="348203" name="Text Box 43"/>
          <p:cNvSpPr txBox="1">
            <a:spLocks noChangeArrowheads="1"/>
          </p:cNvSpPr>
          <p:nvPr/>
        </p:nvSpPr>
        <p:spPr bwMode="auto">
          <a:xfrm>
            <a:off x="648963" y="1085892"/>
            <a:ext cx="2703837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dirty="0" smtClean="0">
                <a:latin typeface="Times New Roman"/>
                <a:cs typeface="Times New Roman"/>
              </a:rPr>
              <a:t>One pointer in each list</a:t>
            </a:r>
            <a:endParaRPr lang="en-US" dirty="0">
              <a:latin typeface="Times New Roman"/>
              <a:cs typeface="Times New Roman"/>
            </a:endParaRPr>
          </a:p>
        </p:txBody>
      </p:sp>
      <p:sp>
        <p:nvSpPr>
          <p:cNvPr id="12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4AFDA401-2374-BE46-BA37-D56B8F3DFE56}" type="slidenum">
              <a:rPr lang="en-US" smtClean="0"/>
              <a:t>25</a:t>
            </a:fld>
            <a:endParaRPr lang="en-US" dirty="0"/>
          </a:p>
        </p:txBody>
      </p:sp>
      <p:sp>
        <p:nvSpPr>
          <p:cNvPr id="2" name="Right Arrow 1"/>
          <p:cNvSpPr/>
          <p:nvPr/>
        </p:nvSpPr>
        <p:spPr>
          <a:xfrm>
            <a:off x="772583" y="2173823"/>
            <a:ext cx="211667" cy="270929"/>
          </a:xfrm>
          <a:prstGeom prst="rightArrow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ight Arrow 12"/>
          <p:cNvSpPr/>
          <p:nvPr/>
        </p:nvSpPr>
        <p:spPr>
          <a:xfrm>
            <a:off x="1591712" y="3337989"/>
            <a:ext cx="211667" cy="270929"/>
          </a:xfrm>
          <a:prstGeom prst="rightArrow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ight Arrow 13"/>
          <p:cNvSpPr/>
          <p:nvPr/>
        </p:nvSpPr>
        <p:spPr>
          <a:xfrm>
            <a:off x="2415116" y="2766489"/>
            <a:ext cx="211667" cy="270929"/>
          </a:xfrm>
          <a:prstGeom prst="rightArrow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 Box 43"/>
          <p:cNvSpPr txBox="1">
            <a:spLocks noChangeArrowheads="1"/>
          </p:cNvSpPr>
          <p:nvPr/>
        </p:nvSpPr>
        <p:spPr bwMode="auto">
          <a:xfrm>
            <a:off x="648963" y="6021429"/>
            <a:ext cx="2703837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dirty="0" smtClean="0">
                <a:latin typeface="Times New Roman"/>
                <a:cs typeface="Times New Roman"/>
              </a:rPr>
              <a:t>Pick the smallest doc id</a:t>
            </a:r>
            <a:endParaRPr lang="en-US" dirty="0">
              <a:latin typeface="Times New Roman"/>
              <a:cs typeface="Times New Roman"/>
            </a:endParaRPr>
          </a:p>
        </p:txBody>
      </p:sp>
      <p:graphicFrame>
        <p:nvGraphicFramePr>
          <p:cNvPr id="21" name="Group 4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17506422"/>
              </p:ext>
            </p:extLst>
          </p:nvPr>
        </p:nvGraphicFramePr>
        <p:xfrm>
          <a:off x="4114800" y="1113923"/>
          <a:ext cx="1388533" cy="1110483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1388533"/>
              </a:tblGrid>
              <a:tr h="37016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 dirty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doc </a:t>
                      </a: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5 (0.6)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/>
                        <a:ea typeface="ＭＳ Ｐゴシック" charset="0"/>
                        <a:cs typeface="Times New Roman"/>
                      </a:endParaRPr>
                    </a:p>
                  </a:txBody>
                  <a:tcPr marL="45720" marR="45720" marT="18288" marB="18288" horzOverflow="overflow"/>
                </a:tc>
              </a:tr>
              <a:tr h="37016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ＭＳ Ｐゴシック" charset="0"/>
                          <a:cs typeface="Times New Roman"/>
                        </a:rPr>
                        <a:t>doc 10 (0.1)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/>
                        <a:ea typeface="ＭＳ Ｐゴシック" charset="0"/>
                        <a:cs typeface="Times New Roman"/>
                      </a:endParaRPr>
                    </a:p>
                  </a:txBody>
                  <a:tcPr marL="45720" marR="45720" marT="18288" marB="18288" horzOverflow="overflow"/>
                </a:tc>
              </a:tr>
              <a:tr h="37016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ＭＳ Ｐゴシック" charset="0"/>
                          <a:cs typeface="Times New Roman"/>
                        </a:rPr>
                        <a:t>doc 14 (0.6)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/>
                        <a:ea typeface="ＭＳ Ｐゴシック" charset="0"/>
                        <a:cs typeface="Times New Roman"/>
                      </a:endParaRPr>
                    </a:p>
                  </a:txBody>
                  <a:tcPr marL="45720" marR="45720" marT="18288" marB="18288" horzOverflow="overflow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6796568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6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Merge</a:t>
            </a:r>
            <a:endParaRPr lang="en-US" dirty="0"/>
          </a:p>
        </p:txBody>
      </p:sp>
      <p:sp>
        <p:nvSpPr>
          <p:cNvPr id="348163" name="Text Box 3"/>
          <p:cNvSpPr txBox="1">
            <a:spLocks noChangeArrowheads="1"/>
          </p:cNvSpPr>
          <p:nvPr/>
        </p:nvSpPr>
        <p:spPr bwMode="auto">
          <a:xfrm rot="16200000">
            <a:off x="2454275" y="2651125"/>
            <a:ext cx="21336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 eaLnBrk="0" hangingPunct="0">
              <a:spcBef>
                <a:spcPct val="50000"/>
              </a:spcBef>
            </a:pPr>
            <a:r>
              <a:rPr lang="en-US" sz="1600" dirty="0">
                <a:latin typeface="Times New Roman"/>
                <a:cs typeface="Times New Roman"/>
              </a:rPr>
              <a:t>lists sorted by </a:t>
            </a:r>
            <a:r>
              <a:rPr lang="en-US" sz="1600" dirty="0" smtClean="0">
                <a:latin typeface="Times New Roman"/>
                <a:cs typeface="Times New Roman"/>
              </a:rPr>
              <a:t>doc id</a:t>
            </a:r>
            <a:endParaRPr lang="en-US" sz="1600" dirty="0">
              <a:latin typeface="Times New Roman"/>
              <a:cs typeface="Times New Roman"/>
            </a:endParaRPr>
          </a:p>
        </p:txBody>
      </p:sp>
      <p:sp>
        <p:nvSpPr>
          <p:cNvPr id="348164" name="Line 4"/>
          <p:cNvSpPr>
            <a:spLocks noChangeShapeType="1"/>
          </p:cNvSpPr>
          <p:nvPr/>
        </p:nvSpPr>
        <p:spPr bwMode="auto">
          <a:xfrm>
            <a:off x="3352800" y="1981200"/>
            <a:ext cx="0" cy="2514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aphicFrame>
        <p:nvGraphicFramePr>
          <p:cNvPr id="348205" name="Group 4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69124914"/>
              </p:ext>
            </p:extLst>
          </p:nvPr>
        </p:nvGraphicFramePr>
        <p:xfrm>
          <a:off x="762000" y="1960563"/>
          <a:ext cx="2438400" cy="4011168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812800"/>
                <a:gridCol w="812800"/>
                <a:gridCol w="812800"/>
              </a:tblGrid>
              <a:tr h="5699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 dirty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doc </a:t>
                      </a: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17</a:t>
                      </a:r>
                      <a:endParaRPr kumimoji="0" lang="en-US" sz="1600" u="none" strike="noStrike" cap="none" normalizeH="0" baseline="0" dirty="0">
                        <a:ln>
                          <a:noFill/>
                        </a:ln>
                        <a:effectLst/>
                        <a:latin typeface="Times New Roman"/>
                        <a:cs typeface="Times New Roman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0.3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/>
                        <a:ea typeface="ＭＳ Ｐゴシック" charset="0"/>
                        <a:cs typeface="Times New Roman"/>
                      </a:endParaRPr>
                    </a:p>
                  </a:txBody>
                  <a:tcPr marL="45720" marR="45720" marT="18288" marB="18288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 dirty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doc </a:t>
                      </a: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5</a:t>
                      </a:r>
                      <a:endParaRPr kumimoji="0" lang="en-US" sz="1600" u="none" strike="noStrike" cap="none" normalizeH="0" baseline="0" dirty="0">
                        <a:ln>
                          <a:noFill/>
                        </a:ln>
                        <a:effectLst/>
                        <a:latin typeface="Times New Roman"/>
                        <a:cs typeface="Times New Roman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 dirty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0.6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/>
                        <a:ea typeface="ＭＳ Ｐゴシック" charset="0"/>
                        <a:cs typeface="Times New Roman"/>
                      </a:endParaRPr>
                    </a:p>
                  </a:txBody>
                  <a:tcPr marL="45720" marR="45720" marT="18288" marB="18288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 dirty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doc </a:t>
                      </a: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10</a:t>
                      </a:r>
                      <a:endParaRPr kumimoji="0" lang="en-US" sz="1600" u="none" strike="noStrike" cap="none" normalizeH="0" baseline="0" dirty="0">
                        <a:ln>
                          <a:noFill/>
                        </a:ln>
                        <a:effectLst/>
                        <a:latin typeface="Times New Roman"/>
                        <a:cs typeface="Times New Roman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0.1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/>
                        <a:ea typeface="ＭＳ Ｐゴシック" charset="0"/>
                        <a:cs typeface="Times New Roman"/>
                      </a:endParaRPr>
                    </a:p>
                  </a:txBody>
                  <a:tcPr marL="45720" marR="45720" marT="18288" marB="18288" horzOverflow="overflow"/>
                </a:tc>
              </a:tr>
              <a:tr h="5699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 dirty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doc </a:t>
                      </a: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21</a:t>
                      </a:r>
                      <a:endParaRPr kumimoji="0" lang="en-US" sz="1600" u="none" strike="noStrike" cap="none" normalizeH="0" baseline="0" dirty="0">
                        <a:ln>
                          <a:noFill/>
                        </a:ln>
                        <a:effectLst/>
                        <a:latin typeface="Times New Roman"/>
                        <a:cs typeface="Times New Roman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0.2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/>
                        <a:ea typeface="ＭＳ Ｐゴシック" charset="0"/>
                        <a:cs typeface="Times New Roman"/>
                      </a:endParaRPr>
                    </a:p>
                  </a:txBody>
                  <a:tcPr marL="45720" marR="45720" marT="18288" marB="18288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 dirty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doc </a:t>
                      </a: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14</a:t>
                      </a:r>
                      <a:endParaRPr kumimoji="0" lang="en-US" sz="1600" u="none" strike="noStrike" cap="none" normalizeH="0" baseline="0" dirty="0">
                        <a:ln>
                          <a:noFill/>
                        </a:ln>
                        <a:effectLst/>
                        <a:latin typeface="Times New Roman"/>
                        <a:cs typeface="Times New Roman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 dirty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0.6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/>
                        <a:ea typeface="ＭＳ Ｐゴシック" charset="0"/>
                        <a:cs typeface="Times New Roman"/>
                      </a:endParaRPr>
                    </a:p>
                  </a:txBody>
                  <a:tcPr marL="45720" marR="45720" marT="18288" marB="18288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 dirty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doc 17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 dirty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0.7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/>
                        <a:ea typeface="ＭＳ Ｐゴシック" charset="0"/>
                        <a:cs typeface="Times New Roman"/>
                      </a:endParaRPr>
                    </a:p>
                  </a:txBody>
                  <a:tcPr marL="45720" marR="45720" marT="18288" marB="18288" horzOverflow="overflow"/>
                </a:tc>
              </a:tr>
              <a:tr h="5683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 dirty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doc </a:t>
                      </a: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25</a:t>
                      </a:r>
                      <a:endParaRPr kumimoji="0" lang="en-US" sz="1600" u="none" strike="noStrike" cap="none" normalizeH="0" baseline="0" dirty="0">
                        <a:ln>
                          <a:noFill/>
                        </a:ln>
                        <a:effectLst/>
                        <a:latin typeface="Times New Roman"/>
                        <a:cs typeface="Times New Roman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0.6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/>
                        <a:ea typeface="ＭＳ Ｐゴシック" charset="0"/>
                        <a:cs typeface="Times New Roman"/>
                      </a:endParaRPr>
                    </a:p>
                  </a:txBody>
                  <a:tcPr marL="45720" marR="45720" marT="18288" marB="18288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 dirty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doc </a:t>
                      </a: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17</a:t>
                      </a:r>
                      <a:endParaRPr kumimoji="0" lang="en-US" sz="1600" u="none" strike="noStrike" cap="none" normalizeH="0" baseline="0" dirty="0">
                        <a:ln>
                          <a:noFill/>
                        </a:ln>
                        <a:effectLst/>
                        <a:latin typeface="Times New Roman"/>
                        <a:cs typeface="Times New Roman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 dirty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0.6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/>
                        <a:ea typeface="ＭＳ Ｐゴシック" charset="0"/>
                        <a:cs typeface="Times New Roman"/>
                      </a:endParaRPr>
                    </a:p>
                  </a:txBody>
                  <a:tcPr marL="45720" marR="45720" marT="18288" marB="18288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 dirty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doc 61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 dirty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0.3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/>
                        <a:ea typeface="ＭＳ Ｐゴシック" charset="0"/>
                        <a:cs typeface="Times New Roman"/>
                      </a:endParaRPr>
                    </a:p>
                  </a:txBody>
                  <a:tcPr marL="45720" marR="45720" marT="18288" marB="18288" horzOverflow="overflow"/>
                </a:tc>
              </a:tr>
              <a:tr h="5699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 dirty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doc </a:t>
                      </a: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78</a:t>
                      </a:r>
                      <a:endParaRPr kumimoji="0" lang="en-US" sz="1600" u="none" strike="noStrike" cap="none" normalizeH="0" baseline="0" dirty="0">
                        <a:ln>
                          <a:noFill/>
                        </a:ln>
                        <a:effectLst/>
                        <a:latin typeface="Times New Roman"/>
                        <a:cs typeface="Times New Roman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0.5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/>
                        <a:ea typeface="ＭＳ Ｐゴシック" charset="0"/>
                        <a:cs typeface="Times New Roman"/>
                      </a:endParaRPr>
                    </a:p>
                  </a:txBody>
                  <a:tcPr marL="45720" marR="45720" marT="18288" marB="18288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 dirty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doc </a:t>
                      </a: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21</a:t>
                      </a:r>
                      <a:endParaRPr kumimoji="0" lang="en-US" sz="1600" u="none" strike="noStrike" cap="none" normalizeH="0" baseline="0" dirty="0">
                        <a:ln>
                          <a:noFill/>
                        </a:ln>
                        <a:effectLst/>
                        <a:latin typeface="Times New Roman"/>
                        <a:cs typeface="Times New Roman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0.3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/>
                        <a:ea typeface="ＭＳ Ｐゴシック" charset="0"/>
                        <a:cs typeface="Times New Roman"/>
                      </a:endParaRPr>
                    </a:p>
                  </a:txBody>
                  <a:tcPr marL="45720" marR="45720" marT="18288" marB="18288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 dirty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doc </a:t>
                      </a: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65</a:t>
                      </a:r>
                      <a:endParaRPr kumimoji="0" lang="en-US" sz="1600" u="none" strike="noStrike" cap="none" normalizeH="0" baseline="0" dirty="0">
                        <a:ln>
                          <a:noFill/>
                        </a:ln>
                        <a:effectLst/>
                        <a:latin typeface="Times New Roman"/>
                        <a:cs typeface="Times New Roman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0.1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/>
                        <a:ea typeface="ＭＳ Ｐゴシック" charset="0"/>
                        <a:cs typeface="Times New Roman"/>
                      </a:endParaRPr>
                    </a:p>
                  </a:txBody>
                  <a:tcPr marL="45720" marR="45720" marT="18288" marB="18288" horzOverflow="overflow"/>
                </a:tc>
              </a:tr>
              <a:tr h="561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 dirty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doc </a:t>
                      </a: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83</a:t>
                      </a:r>
                      <a:endParaRPr kumimoji="0" lang="en-US" sz="1600" u="none" strike="noStrike" cap="none" normalizeH="0" baseline="0" dirty="0">
                        <a:ln>
                          <a:noFill/>
                        </a:ln>
                        <a:effectLst/>
                        <a:latin typeface="Times New Roman"/>
                        <a:cs typeface="Times New Roman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0.4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/>
                        <a:ea typeface="ＭＳ Ｐゴシック" charset="0"/>
                        <a:cs typeface="Times New Roman"/>
                      </a:endParaRPr>
                    </a:p>
                  </a:txBody>
                  <a:tcPr marL="45720" marR="45720" marT="18288" marB="18288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 dirty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doc </a:t>
                      </a: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38</a:t>
                      </a:r>
                      <a:endParaRPr kumimoji="0" lang="en-US" sz="1600" u="none" strike="noStrike" cap="none" normalizeH="0" baseline="0" dirty="0">
                        <a:ln>
                          <a:noFill/>
                        </a:ln>
                        <a:effectLst/>
                        <a:latin typeface="Times New Roman"/>
                        <a:cs typeface="Times New Roman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0.6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/>
                        <a:ea typeface="ＭＳ Ｐゴシック" charset="0"/>
                        <a:cs typeface="Times New Roman"/>
                      </a:endParaRPr>
                    </a:p>
                  </a:txBody>
                  <a:tcPr marL="45720" marR="45720" marT="18288" marB="18288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 dirty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doc </a:t>
                      </a: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81</a:t>
                      </a:r>
                      <a:endParaRPr kumimoji="0" lang="en-US" sz="1600" u="none" strike="noStrike" cap="none" normalizeH="0" baseline="0" dirty="0">
                        <a:ln>
                          <a:noFill/>
                        </a:ln>
                        <a:effectLst/>
                        <a:latin typeface="Times New Roman"/>
                        <a:cs typeface="Times New Roman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0.2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/>
                        <a:ea typeface="ＭＳ Ｐゴシック" charset="0"/>
                        <a:cs typeface="Times New Roman"/>
                      </a:endParaRPr>
                    </a:p>
                  </a:txBody>
                  <a:tcPr marL="45720" marR="45720" marT="18288" marB="18288" horzOverflow="overflow"/>
                </a:tc>
              </a:tr>
              <a:tr h="5699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doc 91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0.1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/>
                        <a:ea typeface="ＭＳ Ｐゴシック" charset="0"/>
                        <a:cs typeface="Times New Roman"/>
                      </a:endParaRPr>
                    </a:p>
                  </a:txBody>
                  <a:tcPr marL="45720" marR="45720" marT="18288" marB="18288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 dirty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doc </a:t>
                      </a: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44</a:t>
                      </a:r>
                      <a:endParaRPr kumimoji="0" lang="en-US" sz="1600" u="none" strike="noStrike" cap="none" normalizeH="0" baseline="0" dirty="0">
                        <a:ln>
                          <a:noFill/>
                        </a:ln>
                        <a:effectLst/>
                        <a:latin typeface="Times New Roman"/>
                        <a:cs typeface="Times New Roman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0.1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/>
                        <a:ea typeface="ＭＳ Ｐゴシック" charset="0"/>
                        <a:cs typeface="Times New Roman"/>
                      </a:endParaRPr>
                    </a:p>
                  </a:txBody>
                  <a:tcPr marL="45720" marR="45720" marT="18288" marB="18288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 dirty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doc </a:t>
                      </a: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83</a:t>
                      </a:r>
                      <a:endParaRPr kumimoji="0" lang="en-US" sz="1600" u="none" strike="noStrike" cap="none" normalizeH="0" baseline="0" dirty="0">
                        <a:ln>
                          <a:noFill/>
                        </a:ln>
                        <a:effectLst/>
                        <a:latin typeface="Times New Roman"/>
                        <a:cs typeface="Times New Roman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0.9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/>
                        <a:ea typeface="ＭＳ Ｐゴシック" charset="0"/>
                        <a:cs typeface="Times New Roman"/>
                      </a:endParaRPr>
                    </a:p>
                  </a:txBody>
                  <a:tcPr marL="45720" marR="45720" marT="18288" marB="18288" horzOverflow="overflow"/>
                </a:tc>
              </a:tr>
              <a:tr h="4683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/>
                        <a:ea typeface="ＭＳ Ｐゴシック" charset="0"/>
                        <a:cs typeface="Times New Roman"/>
                      </a:endParaRPr>
                    </a:p>
                  </a:txBody>
                  <a:tcPr marL="45720" marR="45720" marT="18288" marB="18288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 dirty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doc </a:t>
                      </a: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83</a:t>
                      </a:r>
                      <a:endParaRPr kumimoji="0" lang="en-US" sz="1600" u="none" strike="noStrike" cap="none" normalizeH="0" baseline="0" dirty="0">
                        <a:ln>
                          <a:noFill/>
                        </a:ln>
                        <a:effectLst/>
                        <a:latin typeface="Times New Roman"/>
                        <a:cs typeface="Times New Roman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0.5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/>
                        <a:ea typeface="ＭＳ Ｐゴシック" charset="0"/>
                        <a:cs typeface="Times New Roman"/>
                      </a:endParaRPr>
                    </a:p>
                  </a:txBody>
                  <a:tcPr marL="45720" marR="45720" marT="18288" marB="18288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/>
                        <a:ea typeface="ＭＳ Ｐゴシック" charset="0"/>
                        <a:cs typeface="Times New Roman"/>
                      </a:endParaRPr>
                    </a:p>
                  </a:txBody>
                  <a:tcPr marL="45720" marR="45720" marT="18288" marB="18288" horzOverflow="overflow"/>
                </a:tc>
              </a:tr>
            </a:tbl>
          </a:graphicData>
        </a:graphic>
      </p:graphicFrame>
      <p:grpSp>
        <p:nvGrpSpPr>
          <p:cNvPr id="348199" name="Group 39"/>
          <p:cNvGrpSpPr>
            <a:grpSpLocks/>
          </p:cNvGrpSpPr>
          <p:nvPr/>
        </p:nvGrpSpPr>
        <p:grpSpPr bwMode="auto">
          <a:xfrm>
            <a:off x="762000" y="1600204"/>
            <a:ext cx="2438400" cy="352426"/>
            <a:chOff x="480" y="1008"/>
            <a:chExt cx="1536" cy="222"/>
          </a:xfrm>
        </p:grpSpPr>
        <p:sp>
          <p:nvSpPr>
            <p:cNvPr id="348200" name="Text Box 40"/>
            <p:cNvSpPr txBox="1">
              <a:spLocks noChangeArrowheads="1"/>
            </p:cNvSpPr>
            <p:nvPr/>
          </p:nvSpPr>
          <p:spPr bwMode="auto">
            <a:xfrm>
              <a:off x="480" y="1017"/>
              <a:ext cx="528" cy="2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 sz="1600" dirty="0">
                  <a:latin typeface="Times New Roman"/>
                  <a:cs typeface="Times New Roman"/>
                </a:rPr>
                <a:t>List 1</a:t>
              </a:r>
            </a:p>
          </p:txBody>
        </p:sp>
        <p:sp>
          <p:nvSpPr>
            <p:cNvPr id="348201" name="Text Box 41"/>
            <p:cNvSpPr txBox="1">
              <a:spLocks noChangeArrowheads="1"/>
            </p:cNvSpPr>
            <p:nvPr/>
          </p:nvSpPr>
          <p:spPr bwMode="auto">
            <a:xfrm>
              <a:off x="960" y="1008"/>
              <a:ext cx="624" cy="2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 sz="1600" dirty="0">
                  <a:latin typeface="Times New Roman"/>
                  <a:cs typeface="Times New Roman"/>
                </a:rPr>
                <a:t>List 2</a:t>
              </a:r>
            </a:p>
          </p:txBody>
        </p:sp>
        <p:sp>
          <p:nvSpPr>
            <p:cNvPr id="348202" name="Text Box 42"/>
            <p:cNvSpPr txBox="1">
              <a:spLocks noChangeArrowheads="1"/>
            </p:cNvSpPr>
            <p:nvPr/>
          </p:nvSpPr>
          <p:spPr bwMode="auto">
            <a:xfrm>
              <a:off x="1488" y="1017"/>
              <a:ext cx="528" cy="2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 sz="1600" dirty="0">
                  <a:latin typeface="Times New Roman"/>
                  <a:cs typeface="Times New Roman"/>
                </a:rPr>
                <a:t>List 3</a:t>
              </a:r>
            </a:p>
          </p:txBody>
        </p:sp>
      </p:grpSp>
      <p:sp>
        <p:nvSpPr>
          <p:cNvPr id="348203" name="Text Box 43"/>
          <p:cNvSpPr txBox="1">
            <a:spLocks noChangeArrowheads="1"/>
          </p:cNvSpPr>
          <p:nvPr/>
        </p:nvSpPr>
        <p:spPr bwMode="auto">
          <a:xfrm>
            <a:off x="648963" y="1085892"/>
            <a:ext cx="2703837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dirty="0" smtClean="0">
                <a:latin typeface="Times New Roman"/>
                <a:cs typeface="Times New Roman"/>
              </a:rPr>
              <a:t>One pointer in each list</a:t>
            </a:r>
            <a:endParaRPr lang="en-US" dirty="0">
              <a:latin typeface="Times New Roman"/>
              <a:cs typeface="Times New Roman"/>
            </a:endParaRPr>
          </a:p>
        </p:txBody>
      </p:sp>
      <p:sp>
        <p:nvSpPr>
          <p:cNvPr id="12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4AFDA401-2374-BE46-BA37-D56B8F3DFE56}" type="slidenum">
              <a:rPr lang="en-US" smtClean="0"/>
              <a:t>26</a:t>
            </a:fld>
            <a:endParaRPr lang="en-US" dirty="0"/>
          </a:p>
        </p:txBody>
      </p:sp>
      <p:sp>
        <p:nvSpPr>
          <p:cNvPr id="2" name="Right Arrow 1"/>
          <p:cNvSpPr/>
          <p:nvPr/>
        </p:nvSpPr>
        <p:spPr>
          <a:xfrm>
            <a:off x="772583" y="2173823"/>
            <a:ext cx="211667" cy="270929"/>
          </a:xfrm>
          <a:prstGeom prst="rightArrow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ight Arrow 12"/>
          <p:cNvSpPr/>
          <p:nvPr/>
        </p:nvSpPr>
        <p:spPr>
          <a:xfrm>
            <a:off x="1591712" y="3337989"/>
            <a:ext cx="211667" cy="270929"/>
          </a:xfrm>
          <a:prstGeom prst="rightArrow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ight Arrow 13"/>
          <p:cNvSpPr/>
          <p:nvPr/>
        </p:nvSpPr>
        <p:spPr>
          <a:xfrm>
            <a:off x="2415116" y="2766489"/>
            <a:ext cx="211667" cy="270929"/>
          </a:xfrm>
          <a:prstGeom prst="rightArrow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 Box 43"/>
          <p:cNvSpPr txBox="1">
            <a:spLocks noChangeArrowheads="1"/>
          </p:cNvSpPr>
          <p:nvPr/>
        </p:nvSpPr>
        <p:spPr bwMode="auto">
          <a:xfrm>
            <a:off x="648963" y="6021429"/>
            <a:ext cx="2703837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dirty="0" smtClean="0">
                <a:latin typeface="Times New Roman"/>
                <a:cs typeface="Times New Roman"/>
              </a:rPr>
              <a:t>Pick the smallest doc id</a:t>
            </a:r>
            <a:endParaRPr lang="en-US" dirty="0">
              <a:latin typeface="Times New Roman"/>
              <a:cs typeface="Times New Roman"/>
            </a:endParaRPr>
          </a:p>
        </p:txBody>
      </p:sp>
      <p:graphicFrame>
        <p:nvGraphicFramePr>
          <p:cNvPr id="21" name="Group 4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13404063"/>
              </p:ext>
            </p:extLst>
          </p:nvPr>
        </p:nvGraphicFramePr>
        <p:xfrm>
          <a:off x="4114800" y="1113923"/>
          <a:ext cx="1388533" cy="1480644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1388533"/>
              </a:tblGrid>
              <a:tr h="37016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 dirty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doc </a:t>
                      </a: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5 (0.6)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/>
                        <a:ea typeface="ＭＳ Ｐゴシック" charset="0"/>
                        <a:cs typeface="Times New Roman"/>
                      </a:endParaRPr>
                    </a:p>
                  </a:txBody>
                  <a:tcPr marL="45720" marR="45720" marT="18288" marB="18288" horzOverflow="overflow"/>
                </a:tc>
              </a:tr>
              <a:tr h="37016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ＭＳ Ｐゴシック" charset="0"/>
                          <a:cs typeface="Times New Roman"/>
                        </a:rPr>
                        <a:t>doc 10 (0.1)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/>
                        <a:ea typeface="ＭＳ Ｐゴシック" charset="0"/>
                        <a:cs typeface="Times New Roman"/>
                      </a:endParaRPr>
                    </a:p>
                  </a:txBody>
                  <a:tcPr marL="45720" marR="45720" marT="18288" marB="18288" horzOverflow="overflow"/>
                </a:tc>
              </a:tr>
              <a:tr h="37016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ＭＳ Ｐゴシック" charset="0"/>
                          <a:cs typeface="Times New Roman"/>
                        </a:rPr>
                        <a:t>doc 14 (0.6)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/>
                        <a:ea typeface="ＭＳ Ｐゴシック" charset="0"/>
                        <a:cs typeface="Times New Roman"/>
                      </a:endParaRPr>
                    </a:p>
                  </a:txBody>
                  <a:tcPr marL="45720" marR="45720" marT="18288" marB="18288" horzOverflow="overflow"/>
                </a:tc>
              </a:tr>
              <a:tr h="37016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ＭＳ Ｐゴシック" charset="0"/>
                          <a:cs typeface="Times New Roman"/>
                        </a:rPr>
                        <a:t>doc 17 (1.6)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/>
                        <a:ea typeface="ＭＳ Ｐゴシック" charset="0"/>
                        <a:cs typeface="Times New Roman"/>
                      </a:endParaRPr>
                    </a:p>
                  </a:txBody>
                  <a:tcPr marL="45720" marR="45720" marT="18288" marB="18288" horzOverflow="overflow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8003181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6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Merge</a:t>
            </a:r>
            <a:endParaRPr lang="en-US" dirty="0"/>
          </a:p>
        </p:txBody>
      </p:sp>
      <p:sp>
        <p:nvSpPr>
          <p:cNvPr id="348163" name="Text Box 3"/>
          <p:cNvSpPr txBox="1">
            <a:spLocks noChangeArrowheads="1"/>
          </p:cNvSpPr>
          <p:nvPr/>
        </p:nvSpPr>
        <p:spPr bwMode="auto">
          <a:xfrm rot="16200000">
            <a:off x="2454275" y="2651125"/>
            <a:ext cx="21336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 eaLnBrk="0" hangingPunct="0">
              <a:spcBef>
                <a:spcPct val="50000"/>
              </a:spcBef>
            </a:pPr>
            <a:r>
              <a:rPr lang="en-US" sz="1600" dirty="0">
                <a:latin typeface="Times New Roman"/>
                <a:cs typeface="Times New Roman"/>
              </a:rPr>
              <a:t>lists sorted by </a:t>
            </a:r>
            <a:r>
              <a:rPr lang="en-US" sz="1600" dirty="0" smtClean="0">
                <a:latin typeface="Times New Roman"/>
                <a:cs typeface="Times New Roman"/>
              </a:rPr>
              <a:t>doc id</a:t>
            </a:r>
            <a:endParaRPr lang="en-US" sz="1600" dirty="0">
              <a:latin typeface="Times New Roman"/>
              <a:cs typeface="Times New Roman"/>
            </a:endParaRPr>
          </a:p>
        </p:txBody>
      </p:sp>
      <p:sp>
        <p:nvSpPr>
          <p:cNvPr id="348164" name="Line 4"/>
          <p:cNvSpPr>
            <a:spLocks noChangeShapeType="1"/>
          </p:cNvSpPr>
          <p:nvPr/>
        </p:nvSpPr>
        <p:spPr bwMode="auto">
          <a:xfrm>
            <a:off x="3352800" y="1981200"/>
            <a:ext cx="0" cy="2514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aphicFrame>
        <p:nvGraphicFramePr>
          <p:cNvPr id="348205" name="Group 4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94991598"/>
              </p:ext>
            </p:extLst>
          </p:nvPr>
        </p:nvGraphicFramePr>
        <p:xfrm>
          <a:off x="762000" y="1960563"/>
          <a:ext cx="2438400" cy="4011168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812800"/>
                <a:gridCol w="812800"/>
                <a:gridCol w="812800"/>
              </a:tblGrid>
              <a:tr h="5699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 dirty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doc </a:t>
                      </a: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17</a:t>
                      </a:r>
                      <a:endParaRPr kumimoji="0" lang="en-US" sz="1600" u="none" strike="noStrike" cap="none" normalizeH="0" baseline="0" dirty="0">
                        <a:ln>
                          <a:noFill/>
                        </a:ln>
                        <a:effectLst/>
                        <a:latin typeface="Times New Roman"/>
                        <a:cs typeface="Times New Roman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0.3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/>
                        <a:ea typeface="ＭＳ Ｐゴシック" charset="0"/>
                        <a:cs typeface="Times New Roman"/>
                      </a:endParaRPr>
                    </a:p>
                  </a:txBody>
                  <a:tcPr marL="45720" marR="45720" marT="18288" marB="18288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 dirty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doc </a:t>
                      </a: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5</a:t>
                      </a:r>
                      <a:endParaRPr kumimoji="0" lang="en-US" sz="1600" u="none" strike="noStrike" cap="none" normalizeH="0" baseline="0" dirty="0">
                        <a:ln>
                          <a:noFill/>
                        </a:ln>
                        <a:effectLst/>
                        <a:latin typeface="Times New Roman"/>
                        <a:cs typeface="Times New Roman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 dirty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0.6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/>
                        <a:ea typeface="ＭＳ Ｐゴシック" charset="0"/>
                        <a:cs typeface="Times New Roman"/>
                      </a:endParaRPr>
                    </a:p>
                  </a:txBody>
                  <a:tcPr marL="45720" marR="45720" marT="18288" marB="18288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 dirty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doc </a:t>
                      </a: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10</a:t>
                      </a:r>
                      <a:endParaRPr kumimoji="0" lang="en-US" sz="1600" u="none" strike="noStrike" cap="none" normalizeH="0" baseline="0" dirty="0">
                        <a:ln>
                          <a:noFill/>
                        </a:ln>
                        <a:effectLst/>
                        <a:latin typeface="Times New Roman"/>
                        <a:cs typeface="Times New Roman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0.1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/>
                        <a:ea typeface="ＭＳ Ｐゴシック" charset="0"/>
                        <a:cs typeface="Times New Roman"/>
                      </a:endParaRPr>
                    </a:p>
                  </a:txBody>
                  <a:tcPr marL="45720" marR="45720" marT="18288" marB="18288" horzOverflow="overflow"/>
                </a:tc>
              </a:tr>
              <a:tr h="5699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 dirty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doc </a:t>
                      </a: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21</a:t>
                      </a:r>
                      <a:endParaRPr kumimoji="0" lang="en-US" sz="1600" u="none" strike="noStrike" cap="none" normalizeH="0" baseline="0" dirty="0">
                        <a:ln>
                          <a:noFill/>
                        </a:ln>
                        <a:effectLst/>
                        <a:latin typeface="Times New Roman"/>
                        <a:cs typeface="Times New Roman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0.2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/>
                        <a:ea typeface="ＭＳ Ｐゴシック" charset="0"/>
                        <a:cs typeface="Times New Roman"/>
                      </a:endParaRPr>
                    </a:p>
                  </a:txBody>
                  <a:tcPr marL="45720" marR="45720" marT="18288" marB="18288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 dirty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doc </a:t>
                      </a: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14</a:t>
                      </a:r>
                      <a:endParaRPr kumimoji="0" lang="en-US" sz="1600" u="none" strike="noStrike" cap="none" normalizeH="0" baseline="0" dirty="0">
                        <a:ln>
                          <a:noFill/>
                        </a:ln>
                        <a:effectLst/>
                        <a:latin typeface="Times New Roman"/>
                        <a:cs typeface="Times New Roman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 dirty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0.6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/>
                        <a:ea typeface="ＭＳ Ｐゴシック" charset="0"/>
                        <a:cs typeface="Times New Roman"/>
                      </a:endParaRPr>
                    </a:p>
                  </a:txBody>
                  <a:tcPr marL="45720" marR="45720" marT="18288" marB="18288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 dirty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doc 17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 dirty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0.7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/>
                        <a:ea typeface="ＭＳ Ｐゴシック" charset="0"/>
                        <a:cs typeface="Times New Roman"/>
                      </a:endParaRPr>
                    </a:p>
                  </a:txBody>
                  <a:tcPr marL="45720" marR="45720" marT="18288" marB="18288" horzOverflow="overflow"/>
                </a:tc>
              </a:tr>
              <a:tr h="5683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 dirty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doc </a:t>
                      </a: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25</a:t>
                      </a:r>
                      <a:endParaRPr kumimoji="0" lang="en-US" sz="1600" u="none" strike="noStrike" cap="none" normalizeH="0" baseline="0" dirty="0">
                        <a:ln>
                          <a:noFill/>
                        </a:ln>
                        <a:effectLst/>
                        <a:latin typeface="Times New Roman"/>
                        <a:cs typeface="Times New Roman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0.6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/>
                        <a:ea typeface="ＭＳ Ｐゴシック" charset="0"/>
                        <a:cs typeface="Times New Roman"/>
                      </a:endParaRPr>
                    </a:p>
                  </a:txBody>
                  <a:tcPr marL="45720" marR="45720" marT="18288" marB="18288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 dirty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doc </a:t>
                      </a: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17</a:t>
                      </a:r>
                      <a:endParaRPr kumimoji="0" lang="en-US" sz="1600" u="none" strike="noStrike" cap="none" normalizeH="0" baseline="0" dirty="0">
                        <a:ln>
                          <a:noFill/>
                        </a:ln>
                        <a:effectLst/>
                        <a:latin typeface="Times New Roman"/>
                        <a:cs typeface="Times New Roman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 dirty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0.6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/>
                        <a:ea typeface="ＭＳ Ｐゴシック" charset="0"/>
                        <a:cs typeface="Times New Roman"/>
                      </a:endParaRPr>
                    </a:p>
                  </a:txBody>
                  <a:tcPr marL="45720" marR="45720" marT="18288" marB="18288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 dirty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doc 61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 dirty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0.3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/>
                        <a:ea typeface="ＭＳ Ｐゴシック" charset="0"/>
                        <a:cs typeface="Times New Roman"/>
                      </a:endParaRPr>
                    </a:p>
                  </a:txBody>
                  <a:tcPr marL="45720" marR="45720" marT="18288" marB="18288" horzOverflow="overflow"/>
                </a:tc>
              </a:tr>
              <a:tr h="5699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 dirty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doc </a:t>
                      </a: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78</a:t>
                      </a:r>
                      <a:endParaRPr kumimoji="0" lang="en-US" sz="1600" u="none" strike="noStrike" cap="none" normalizeH="0" baseline="0" dirty="0">
                        <a:ln>
                          <a:noFill/>
                        </a:ln>
                        <a:effectLst/>
                        <a:latin typeface="Times New Roman"/>
                        <a:cs typeface="Times New Roman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0.5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/>
                        <a:ea typeface="ＭＳ Ｐゴシック" charset="0"/>
                        <a:cs typeface="Times New Roman"/>
                      </a:endParaRPr>
                    </a:p>
                  </a:txBody>
                  <a:tcPr marL="45720" marR="45720" marT="18288" marB="18288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 dirty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doc </a:t>
                      </a: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21</a:t>
                      </a:r>
                      <a:endParaRPr kumimoji="0" lang="en-US" sz="1600" u="none" strike="noStrike" cap="none" normalizeH="0" baseline="0" dirty="0">
                        <a:ln>
                          <a:noFill/>
                        </a:ln>
                        <a:effectLst/>
                        <a:latin typeface="Times New Roman"/>
                        <a:cs typeface="Times New Roman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0.3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/>
                        <a:ea typeface="ＭＳ Ｐゴシック" charset="0"/>
                        <a:cs typeface="Times New Roman"/>
                      </a:endParaRPr>
                    </a:p>
                  </a:txBody>
                  <a:tcPr marL="45720" marR="45720" marT="18288" marB="18288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 dirty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doc </a:t>
                      </a: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65</a:t>
                      </a:r>
                      <a:endParaRPr kumimoji="0" lang="en-US" sz="1600" u="none" strike="noStrike" cap="none" normalizeH="0" baseline="0" dirty="0">
                        <a:ln>
                          <a:noFill/>
                        </a:ln>
                        <a:effectLst/>
                        <a:latin typeface="Times New Roman"/>
                        <a:cs typeface="Times New Roman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0.1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/>
                        <a:ea typeface="ＭＳ Ｐゴシック" charset="0"/>
                        <a:cs typeface="Times New Roman"/>
                      </a:endParaRPr>
                    </a:p>
                  </a:txBody>
                  <a:tcPr marL="45720" marR="45720" marT="18288" marB="18288" horzOverflow="overflow"/>
                </a:tc>
              </a:tr>
              <a:tr h="561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 dirty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doc </a:t>
                      </a: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83</a:t>
                      </a:r>
                      <a:endParaRPr kumimoji="0" lang="en-US" sz="1600" u="none" strike="noStrike" cap="none" normalizeH="0" baseline="0" dirty="0">
                        <a:ln>
                          <a:noFill/>
                        </a:ln>
                        <a:effectLst/>
                        <a:latin typeface="Times New Roman"/>
                        <a:cs typeface="Times New Roman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0.4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/>
                        <a:ea typeface="ＭＳ Ｐゴシック" charset="0"/>
                        <a:cs typeface="Times New Roman"/>
                      </a:endParaRPr>
                    </a:p>
                  </a:txBody>
                  <a:tcPr marL="45720" marR="45720" marT="18288" marB="18288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 dirty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doc </a:t>
                      </a: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38</a:t>
                      </a:r>
                      <a:endParaRPr kumimoji="0" lang="en-US" sz="1600" u="none" strike="noStrike" cap="none" normalizeH="0" baseline="0" dirty="0">
                        <a:ln>
                          <a:noFill/>
                        </a:ln>
                        <a:effectLst/>
                        <a:latin typeface="Times New Roman"/>
                        <a:cs typeface="Times New Roman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0.6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/>
                        <a:ea typeface="ＭＳ Ｐゴシック" charset="0"/>
                        <a:cs typeface="Times New Roman"/>
                      </a:endParaRPr>
                    </a:p>
                  </a:txBody>
                  <a:tcPr marL="45720" marR="45720" marT="18288" marB="18288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 dirty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doc </a:t>
                      </a: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81</a:t>
                      </a:r>
                      <a:endParaRPr kumimoji="0" lang="en-US" sz="1600" u="none" strike="noStrike" cap="none" normalizeH="0" baseline="0" dirty="0">
                        <a:ln>
                          <a:noFill/>
                        </a:ln>
                        <a:effectLst/>
                        <a:latin typeface="Times New Roman"/>
                        <a:cs typeface="Times New Roman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0.2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/>
                        <a:ea typeface="ＭＳ Ｐゴシック" charset="0"/>
                        <a:cs typeface="Times New Roman"/>
                      </a:endParaRPr>
                    </a:p>
                  </a:txBody>
                  <a:tcPr marL="45720" marR="45720" marT="18288" marB="18288" horzOverflow="overflow"/>
                </a:tc>
              </a:tr>
              <a:tr h="5699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doc 91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0.1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/>
                        <a:ea typeface="ＭＳ Ｐゴシック" charset="0"/>
                        <a:cs typeface="Times New Roman"/>
                      </a:endParaRPr>
                    </a:p>
                  </a:txBody>
                  <a:tcPr marL="45720" marR="45720" marT="18288" marB="18288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 dirty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doc </a:t>
                      </a: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44</a:t>
                      </a:r>
                      <a:endParaRPr kumimoji="0" lang="en-US" sz="1600" u="none" strike="noStrike" cap="none" normalizeH="0" baseline="0" dirty="0">
                        <a:ln>
                          <a:noFill/>
                        </a:ln>
                        <a:effectLst/>
                        <a:latin typeface="Times New Roman"/>
                        <a:cs typeface="Times New Roman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0.1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/>
                        <a:ea typeface="ＭＳ Ｐゴシック" charset="0"/>
                        <a:cs typeface="Times New Roman"/>
                      </a:endParaRPr>
                    </a:p>
                  </a:txBody>
                  <a:tcPr marL="45720" marR="45720" marT="18288" marB="18288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 dirty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doc </a:t>
                      </a: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83</a:t>
                      </a:r>
                      <a:endParaRPr kumimoji="0" lang="en-US" sz="1600" u="none" strike="noStrike" cap="none" normalizeH="0" baseline="0" dirty="0">
                        <a:ln>
                          <a:noFill/>
                        </a:ln>
                        <a:effectLst/>
                        <a:latin typeface="Times New Roman"/>
                        <a:cs typeface="Times New Roman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0.9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/>
                        <a:ea typeface="ＭＳ Ｐゴシック" charset="0"/>
                        <a:cs typeface="Times New Roman"/>
                      </a:endParaRPr>
                    </a:p>
                  </a:txBody>
                  <a:tcPr marL="45720" marR="45720" marT="18288" marB="18288" horzOverflow="overflow"/>
                </a:tc>
              </a:tr>
              <a:tr h="4683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/>
                        <a:ea typeface="ＭＳ Ｐゴシック" charset="0"/>
                        <a:cs typeface="Times New Roman"/>
                      </a:endParaRPr>
                    </a:p>
                  </a:txBody>
                  <a:tcPr marL="45720" marR="45720" marT="18288" marB="18288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 dirty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doc </a:t>
                      </a: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83</a:t>
                      </a:r>
                      <a:endParaRPr kumimoji="0" lang="en-US" sz="1600" u="none" strike="noStrike" cap="none" normalizeH="0" baseline="0" dirty="0">
                        <a:ln>
                          <a:noFill/>
                        </a:ln>
                        <a:effectLst/>
                        <a:latin typeface="Times New Roman"/>
                        <a:cs typeface="Times New Roman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0.5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/>
                        <a:ea typeface="ＭＳ Ｐゴシック" charset="0"/>
                        <a:cs typeface="Times New Roman"/>
                      </a:endParaRPr>
                    </a:p>
                  </a:txBody>
                  <a:tcPr marL="45720" marR="45720" marT="18288" marB="18288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/>
                        <a:ea typeface="ＭＳ Ｐゴシック" charset="0"/>
                        <a:cs typeface="Times New Roman"/>
                      </a:endParaRPr>
                    </a:p>
                  </a:txBody>
                  <a:tcPr marL="45720" marR="45720" marT="18288" marB="18288" horzOverflow="overflow"/>
                </a:tc>
              </a:tr>
            </a:tbl>
          </a:graphicData>
        </a:graphic>
      </p:graphicFrame>
      <p:grpSp>
        <p:nvGrpSpPr>
          <p:cNvPr id="348199" name="Group 39"/>
          <p:cNvGrpSpPr>
            <a:grpSpLocks/>
          </p:cNvGrpSpPr>
          <p:nvPr/>
        </p:nvGrpSpPr>
        <p:grpSpPr bwMode="auto">
          <a:xfrm>
            <a:off x="762000" y="1600204"/>
            <a:ext cx="2438400" cy="352426"/>
            <a:chOff x="480" y="1008"/>
            <a:chExt cx="1536" cy="222"/>
          </a:xfrm>
        </p:grpSpPr>
        <p:sp>
          <p:nvSpPr>
            <p:cNvPr id="348200" name="Text Box 40"/>
            <p:cNvSpPr txBox="1">
              <a:spLocks noChangeArrowheads="1"/>
            </p:cNvSpPr>
            <p:nvPr/>
          </p:nvSpPr>
          <p:spPr bwMode="auto">
            <a:xfrm>
              <a:off x="480" y="1017"/>
              <a:ext cx="528" cy="2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 sz="1600" dirty="0">
                  <a:latin typeface="Times New Roman"/>
                  <a:cs typeface="Times New Roman"/>
                </a:rPr>
                <a:t>List 1</a:t>
              </a:r>
            </a:p>
          </p:txBody>
        </p:sp>
        <p:sp>
          <p:nvSpPr>
            <p:cNvPr id="348201" name="Text Box 41"/>
            <p:cNvSpPr txBox="1">
              <a:spLocks noChangeArrowheads="1"/>
            </p:cNvSpPr>
            <p:nvPr/>
          </p:nvSpPr>
          <p:spPr bwMode="auto">
            <a:xfrm>
              <a:off x="960" y="1008"/>
              <a:ext cx="624" cy="2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 sz="1600" dirty="0">
                  <a:latin typeface="Times New Roman"/>
                  <a:cs typeface="Times New Roman"/>
                </a:rPr>
                <a:t>List 2</a:t>
              </a:r>
            </a:p>
          </p:txBody>
        </p:sp>
        <p:sp>
          <p:nvSpPr>
            <p:cNvPr id="348202" name="Text Box 42"/>
            <p:cNvSpPr txBox="1">
              <a:spLocks noChangeArrowheads="1"/>
            </p:cNvSpPr>
            <p:nvPr/>
          </p:nvSpPr>
          <p:spPr bwMode="auto">
            <a:xfrm>
              <a:off x="1488" y="1017"/>
              <a:ext cx="528" cy="2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 sz="1600" dirty="0">
                  <a:latin typeface="Times New Roman"/>
                  <a:cs typeface="Times New Roman"/>
                </a:rPr>
                <a:t>List 3</a:t>
              </a:r>
            </a:p>
          </p:txBody>
        </p:sp>
      </p:grpSp>
      <p:sp>
        <p:nvSpPr>
          <p:cNvPr id="348203" name="Text Box 43"/>
          <p:cNvSpPr txBox="1">
            <a:spLocks noChangeArrowheads="1"/>
          </p:cNvSpPr>
          <p:nvPr/>
        </p:nvSpPr>
        <p:spPr bwMode="auto">
          <a:xfrm>
            <a:off x="648963" y="1085892"/>
            <a:ext cx="2703837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dirty="0" smtClean="0">
                <a:latin typeface="Times New Roman"/>
                <a:cs typeface="Times New Roman"/>
              </a:rPr>
              <a:t>One pointer in each list</a:t>
            </a:r>
            <a:endParaRPr lang="en-US" dirty="0">
              <a:latin typeface="Times New Roman"/>
              <a:cs typeface="Times New Roman"/>
            </a:endParaRPr>
          </a:p>
        </p:txBody>
      </p:sp>
      <p:sp>
        <p:nvSpPr>
          <p:cNvPr id="12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4AFDA401-2374-BE46-BA37-D56B8F3DFE56}" type="slidenum">
              <a:rPr lang="en-US" smtClean="0"/>
              <a:t>27</a:t>
            </a:fld>
            <a:endParaRPr lang="en-US" dirty="0"/>
          </a:p>
        </p:txBody>
      </p:sp>
      <p:sp>
        <p:nvSpPr>
          <p:cNvPr id="2" name="Right Arrow 1"/>
          <p:cNvSpPr/>
          <p:nvPr/>
        </p:nvSpPr>
        <p:spPr>
          <a:xfrm>
            <a:off x="772583" y="2766471"/>
            <a:ext cx="211667" cy="270929"/>
          </a:xfrm>
          <a:prstGeom prst="right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ight Arrow 12"/>
          <p:cNvSpPr/>
          <p:nvPr/>
        </p:nvSpPr>
        <p:spPr>
          <a:xfrm>
            <a:off x="1591712" y="3930637"/>
            <a:ext cx="211667" cy="270929"/>
          </a:xfrm>
          <a:prstGeom prst="right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ight Arrow 13"/>
          <p:cNvSpPr/>
          <p:nvPr/>
        </p:nvSpPr>
        <p:spPr>
          <a:xfrm>
            <a:off x="2415116" y="3359137"/>
            <a:ext cx="211667" cy="270929"/>
          </a:xfrm>
          <a:prstGeom prst="right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 Box 43"/>
          <p:cNvSpPr txBox="1">
            <a:spLocks noChangeArrowheads="1"/>
          </p:cNvSpPr>
          <p:nvPr/>
        </p:nvSpPr>
        <p:spPr bwMode="auto">
          <a:xfrm>
            <a:off x="648963" y="6021429"/>
            <a:ext cx="2703837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dirty="0" smtClean="0">
                <a:latin typeface="Times New Roman"/>
                <a:cs typeface="Times New Roman"/>
              </a:rPr>
              <a:t>Pick the smallest doc id</a:t>
            </a:r>
            <a:endParaRPr lang="en-US" dirty="0">
              <a:latin typeface="Times New Roman"/>
              <a:cs typeface="Times New Roman"/>
            </a:endParaRPr>
          </a:p>
        </p:txBody>
      </p:sp>
      <p:graphicFrame>
        <p:nvGraphicFramePr>
          <p:cNvPr id="21" name="Group 4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22572496"/>
              </p:ext>
            </p:extLst>
          </p:nvPr>
        </p:nvGraphicFramePr>
        <p:xfrm>
          <a:off x="4114800" y="1113923"/>
          <a:ext cx="1388533" cy="1480644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1388533"/>
              </a:tblGrid>
              <a:tr h="37016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 dirty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doc </a:t>
                      </a: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5 (0.6)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/>
                        <a:ea typeface="ＭＳ Ｐゴシック" charset="0"/>
                        <a:cs typeface="Times New Roman"/>
                      </a:endParaRPr>
                    </a:p>
                  </a:txBody>
                  <a:tcPr marL="45720" marR="45720" marT="18288" marB="18288" horzOverflow="overflow"/>
                </a:tc>
              </a:tr>
              <a:tr h="37016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ＭＳ Ｐゴシック" charset="0"/>
                          <a:cs typeface="Times New Roman"/>
                        </a:rPr>
                        <a:t>doc 10 (0.1)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/>
                        <a:ea typeface="ＭＳ Ｐゴシック" charset="0"/>
                        <a:cs typeface="Times New Roman"/>
                      </a:endParaRPr>
                    </a:p>
                  </a:txBody>
                  <a:tcPr marL="45720" marR="45720" marT="18288" marB="18288" horzOverflow="overflow"/>
                </a:tc>
              </a:tr>
              <a:tr h="37016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ＭＳ Ｐゴシック" charset="0"/>
                          <a:cs typeface="Times New Roman"/>
                        </a:rPr>
                        <a:t>doc 14 (0.6)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/>
                        <a:ea typeface="ＭＳ Ｐゴシック" charset="0"/>
                        <a:cs typeface="Times New Roman"/>
                      </a:endParaRPr>
                    </a:p>
                  </a:txBody>
                  <a:tcPr marL="45720" marR="45720" marT="18288" marB="18288" horzOverflow="overflow"/>
                </a:tc>
              </a:tr>
              <a:tr h="37016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ＭＳ Ｐゴシック" charset="0"/>
                          <a:cs typeface="Times New Roman"/>
                        </a:rPr>
                        <a:t>doc 17 (1.6)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/>
                        <a:ea typeface="ＭＳ Ｐゴシック" charset="0"/>
                        <a:cs typeface="Times New Roman"/>
                      </a:endParaRPr>
                    </a:p>
                  </a:txBody>
                  <a:tcPr marL="45720" marR="45720" marT="18288" marB="18288" horzOverflow="overflow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8360443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2.22222E-6 L 3.05556E-6 0.33657 " pathEditMode="relative" ptsTypes="AA"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7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22222E-6 7.40741E-6 L 0.00122 0.24329 " pathEditMode="relative" ptsTypes="AA">
                                      <p:cBhvr>
                                        <p:cTn id="8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9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88889E-6 7.40741E-7 L 0.00122 0.2537 " pathEditMode="relative" ptsTypes="AA">
                                      <p:cBhvr>
                                        <p:cTn id="10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13" grpId="0" animBg="1"/>
      <p:bldP spid="14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6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Merge</a:t>
            </a:r>
            <a:endParaRPr lang="en-US" dirty="0"/>
          </a:p>
        </p:txBody>
      </p:sp>
      <p:sp>
        <p:nvSpPr>
          <p:cNvPr id="348163" name="Text Box 3"/>
          <p:cNvSpPr txBox="1">
            <a:spLocks noChangeArrowheads="1"/>
          </p:cNvSpPr>
          <p:nvPr/>
        </p:nvSpPr>
        <p:spPr bwMode="auto">
          <a:xfrm rot="16200000">
            <a:off x="2454275" y="2651125"/>
            <a:ext cx="21336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 eaLnBrk="0" hangingPunct="0">
              <a:spcBef>
                <a:spcPct val="50000"/>
              </a:spcBef>
            </a:pPr>
            <a:r>
              <a:rPr lang="en-US" sz="1600" dirty="0">
                <a:latin typeface="Times New Roman"/>
                <a:cs typeface="Times New Roman"/>
              </a:rPr>
              <a:t>lists sorted by </a:t>
            </a:r>
            <a:r>
              <a:rPr lang="en-US" sz="1600" dirty="0" smtClean="0">
                <a:latin typeface="Times New Roman"/>
                <a:cs typeface="Times New Roman"/>
              </a:rPr>
              <a:t>doc id</a:t>
            </a:r>
            <a:endParaRPr lang="en-US" sz="1600" dirty="0">
              <a:latin typeface="Times New Roman"/>
              <a:cs typeface="Times New Roman"/>
            </a:endParaRPr>
          </a:p>
        </p:txBody>
      </p:sp>
      <p:sp>
        <p:nvSpPr>
          <p:cNvPr id="348164" name="Line 4"/>
          <p:cNvSpPr>
            <a:spLocks noChangeShapeType="1"/>
          </p:cNvSpPr>
          <p:nvPr/>
        </p:nvSpPr>
        <p:spPr bwMode="auto">
          <a:xfrm>
            <a:off x="3352800" y="1981200"/>
            <a:ext cx="0" cy="2514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aphicFrame>
        <p:nvGraphicFramePr>
          <p:cNvPr id="348205" name="Group 4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61744835"/>
              </p:ext>
            </p:extLst>
          </p:nvPr>
        </p:nvGraphicFramePr>
        <p:xfrm>
          <a:off x="762000" y="1960563"/>
          <a:ext cx="2438400" cy="4011168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812800"/>
                <a:gridCol w="812800"/>
                <a:gridCol w="812800"/>
              </a:tblGrid>
              <a:tr h="5699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 dirty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doc </a:t>
                      </a: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17</a:t>
                      </a:r>
                      <a:endParaRPr kumimoji="0" lang="en-US" sz="1600" u="none" strike="noStrike" cap="none" normalizeH="0" baseline="0" dirty="0">
                        <a:ln>
                          <a:noFill/>
                        </a:ln>
                        <a:effectLst/>
                        <a:latin typeface="Times New Roman"/>
                        <a:cs typeface="Times New Roman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0.3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/>
                        <a:ea typeface="ＭＳ Ｐゴシック" charset="0"/>
                        <a:cs typeface="Times New Roman"/>
                      </a:endParaRPr>
                    </a:p>
                  </a:txBody>
                  <a:tcPr marL="45720" marR="45720" marT="18288" marB="18288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 dirty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doc </a:t>
                      </a: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5</a:t>
                      </a:r>
                      <a:endParaRPr kumimoji="0" lang="en-US" sz="1600" u="none" strike="noStrike" cap="none" normalizeH="0" baseline="0" dirty="0">
                        <a:ln>
                          <a:noFill/>
                        </a:ln>
                        <a:effectLst/>
                        <a:latin typeface="Times New Roman"/>
                        <a:cs typeface="Times New Roman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 dirty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0.6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/>
                        <a:ea typeface="ＭＳ Ｐゴシック" charset="0"/>
                        <a:cs typeface="Times New Roman"/>
                      </a:endParaRPr>
                    </a:p>
                  </a:txBody>
                  <a:tcPr marL="45720" marR="45720" marT="18288" marB="18288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 dirty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doc </a:t>
                      </a: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10</a:t>
                      </a:r>
                      <a:endParaRPr kumimoji="0" lang="en-US" sz="1600" u="none" strike="noStrike" cap="none" normalizeH="0" baseline="0" dirty="0">
                        <a:ln>
                          <a:noFill/>
                        </a:ln>
                        <a:effectLst/>
                        <a:latin typeface="Times New Roman"/>
                        <a:cs typeface="Times New Roman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0.1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/>
                        <a:ea typeface="ＭＳ Ｐゴシック" charset="0"/>
                        <a:cs typeface="Times New Roman"/>
                      </a:endParaRPr>
                    </a:p>
                  </a:txBody>
                  <a:tcPr marL="45720" marR="45720" marT="18288" marB="18288" horzOverflow="overflow"/>
                </a:tc>
              </a:tr>
              <a:tr h="5699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 dirty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doc </a:t>
                      </a: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21</a:t>
                      </a:r>
                      <a:endParaRPr kumimoji="0" lang="en-US" sz="1600" u="none" strike="noStrike" cap="none" normalizeH="0" baseline="0" dirty="0">
                        <a:ln>
                          <a:noFill/>
                        </a:ln>
                        <a:effectLst/>
                        <a:latin typeface="Times New Roman"/>
                        <a:cs typeface="Times New Roman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0.2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/>
                        <a:ea typeface="ＭＳ Ｐゴシック" charset="0"/>
                        <a:cs typeface="Times New Roman"/>
                      </a:endParaRPr>
                    </a:p>
                  </a:txBody>
                  <a:tcPr marL="45720" marR="45720" marT="18288" marB="18288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 dirty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doc </a:t>
                      </a: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14</a:t>
                      </a:r>
                      <a:endParaRPr kumimoji="0" lang="en-US" sz="1600" u="none" strike="noStrike" cap="none" normalizeH="0" baseline="0" dirty="0">
                        <a:ln>
                          <a:noFill/>
                        </a:ln>
                        <a:effectLst/>
                        <a:latin typeface="Times New Roman"/>
                        <a:cs typeface="Times New Roman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 dirty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0.6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/>
                        <a:ea typeface="ＭＳ Ｐゴシック" charset="0"/>
                        <a:cs typeface="Times New Roman"/>
                      </a:endParaRPr>
                    </a:p>
                  </a:txBody>
                  <a:tcPr marL="45720" marR="45720" marT="18288" marB="18288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 dirty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doc 17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 dirty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0.7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/>
                        <a:ea typeface="ＭＳ Ｐゴシック" charset="0"/>
                        <a:cs typeface="Times New Roman"/>
                      </a:endParaRPr>
                    </a:p>
                  </a:txBody>
                  <a:tcPr marL="45720" marR="45720" marT="18288" marB="18288" horzOverflow="overflow"/>
                </a:tc>
              </a:tr>
              <a:tr h="5683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 dirty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doc </a:t>
                      </a: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25</a:t>
                      </a:r>
                      <a:endParaRPr kumimoji="0" lang="en-US" sz="1600" u="none" strike="noStrike" cap="none" normalizeH="0" baseline="0" dirty="0">
                        <a:ln>
                          <a:noFill/>
                        </a:ln>
                        <a:effectLst/>
                        <a:latin typeface="Times New Roman"/>
                        <a:cs typeface="Times New Roman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0.6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/>
                        <a:ea typeface="ＭＳ Ｐゴシック" charset="0"/>
                        <a:cs typeface="Times New Roman"/>
                      </a:endParaRPr>
                    </a:p>
                  </a:txBody>
                  <a:tcPr marL="45720" marR="45720" marT="18288" marB="18288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 dirty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doc </a:t>
                      </a: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17</a:t>
                      </a:r>
                      <a:endParaRPr kumimoji="0" lang="en-US" sz="1600" u="none" strike="noStrike" cap="none" normalizeH="0" baseline="0" dirty="0">
                        <a:ln>
                          <a:noFill/>
                        </a:ln>
                        <a:effectLst/>
                        <a:latin typeface="Times New Roman"/>
                        <a:cs typeface="Times New Roman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 dirty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0.6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/>
                        <a:ea typeface="ＭＳ Ｐゴシック" charset="0"/>
                        <a:cs typeface="Times New Roman"/>
                      </a:endParaRPr>
                    </a:p>
                  </a:txBody>
                  <a:tcPr marL="45720" marR="45720" marT="18288" marB="18288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 dirty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doc 61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 dirty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0.3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/>
                        <a:ea typeface="ＭＳ Ｐゴシック" charset="0"/>
                        <a:cs typeface="Times New Roman"/>
                      </a:endParaRPr>
                    </a:p>
                  </a:txBody>
                  <a:tcPr marL="45720" marR="45720" marT="18288" marB="18288" horzOverflow="overflow"/>
                </a:tc>
              </a:tr>
              <a:tr h="5699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 dirty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doc </a:t>
                      </a: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78</a:t>
                      </a:r>
                      <a:endParaRPr kumimoji="0" lang="en-US" sz="1600" u="none" strike="noStrike" cap="none" normalizeH="0" baseline="0" dirty="0">
                        <a:ln>
                          <a:noFill/>
                        </a:ln>
                        <a:effectLst/>
                        <a:latin typeface="Times New Roman"/>
                        <a:cs typeface="Times New Roman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0.5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/>
                        <a:ea typeface="ＭＳ Ｐゴシック" charset="0"/>
                        <a:cs typeface="Times New Roman"/>
                      </a:endParaRPr>
                    </a:p>
                  </a:txBody>
                  <a:tcPr marL="45720" marR="45720" marT="18288" marB="18288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 dirty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doc </a:t>
                      </a: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21</a:t>
                      </a:r>
                      <a:endParaRPr kumimoji="0" lang="en-US" sz="1600" u="none" strike="noStrike" cap="none" normalizeH="0" baseline="0" dirty="0">
                        <a:ln>
                          <a:noFill/>
                        </a:ln>
                        <a:effectLst/>
                        <a:latin typeface="Times New Roman"/>
                        <a:cs typeface="Times New Roman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0.3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/>
                        <a:ea typeface="ＭＳ Ｐゴシック" charset="0"/>
                        <a:cs typeface="Times New Roman"/>
                      </a:endParaRPr>
                    </a:p>
                  </a:txBody>
                  <a:tcPr marL="45720" marR="45720" marT="18288" marB="18288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 dirty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doc </a:t>
                      </a: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65</a:t>
                      </a:r>
                      <a:endParaRPr kumimoji="0" lang="en-US" sz="1600" u="none" strike="noStrike" cap="none" normalizeH="0" baseline="0" dirty="0">
                        <a:ln>
                          <a:noFill/>
                        </a:ln>
                        <a:effectLst/>
                        <a:latin typeface="Times New Roman"/>
                        <a:cs typeface="Times New Roman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0.1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/>
                        <a:ea typeface="ＭＳ Ｐゴシック" charset="0"/>
                        <a:cs typeface="Times New Roman"/>
                      </a:endParaRPr>
                    </a:p>
                  </a:txBody>
                  <a:tcPr marL="45720" marR="45720" marT="18288" marB="18288" horzOverflow="overflow"/>
                </a:tc>
              </a:tr>
              <a:tr h="561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 dirty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doc </a:t>
                      </a: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83</a:t>
                      </a:r>
                      <a:endParaRPr kumimoji="0" lang="en-US" sz="1600" u="none" strike="noStrike" cap="none" normalizeH="0" baseline="0" dirty="0">
                        <a:ln>
                          <a:noFill/>
                        </a:ln>
                        <a:effectLst/>
                        <a:latin typeface="Times New Roman"/>
                        <a:cs typeface="Times New Roman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0.4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/>
                        <a:ea typeface="ＭＳ Ｐゴシック" charset="0"/>
                        <a:cs typeface="Times New Roman"/>
                      </a:endParaRPr>
                    </a:p>
                  </a:txBody>
                  <a:tcPr marL="45720" marR="45720" marT="18288" marB="18288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 dirty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doc </a:t>
                      </a: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38</a:t>
                      </a:r>
                      <a:endParaRPr kumimoji="0" lang="en-US" sz="1600" u="none" strike="noStrike" cap="none" normalizeH="0" baseline="0" dirty="0">
                        <a:ln>
                          <a:noFill/>
                        </a:ln>
                        <a:effectLst/>
                        <a:latin typeface="Times New Roman"/>
                        <a:cs typeface="Times New Roman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0.6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/>
                        <a:ea typeface="ＭＳ Ｐゴシック" charset="0"/>
                        <a:cs typeface="Times New Roman"/>
                      </a:endParaRPr>
                    </a:p>
                  </a:txBody>
                  <a:tcPr marL="45720" marR="45720" marT="18288" marB="18288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 dirty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doc </a:t>
                      </a: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81</a:t>
                      </a:r>
                      <a:endParaRPr kumimoji="0" lang="en-US" sz="1600" u="none" strike="noStrike" cap="none" normalizeH="0" baseline="0" dirty="0">
                        <a:ln>
                          <a:noFill/>
                        </a:ln>
                        <a:effectLst/>
                        <a:latin typeface="Times New Roman"/>
                        <a:cs typeface="Times New Roman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0.2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/>
                        <a:ea typeface="ＭＳ Ｐゴシック" charset="0"/>
                        <a:cs typeface="Times New Roman"/>
                      </a:endParaRPr>
                    </a:p>
                  </a:txBody>
                  <a:tcPr marL="45720" marR="45720" marT="18288" marB="18288" horzOverflow="overflow"/>
                </a:tc>
              </a:tr>
              <a:tr h="5699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doc 91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0.1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/>
                        <a:ea typeface="ＭＳ Ｐゴシック" charset="0"/>
                        <a:cs typeface="Times New Roman"/>
                      </a:endParaRPr>
                    </a:p>
                  </a:txBody>
                  <a:tcPr marL="45720" marR="45720" marT="18288" marB="18288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 dirty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doc </a:t>
                      </a: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44</a:t>
                      </a:r>
                      <a:endParaRPr kumimoji="0" lang="en-US" sz="1600" u="none" strike="noStrike" cap="none" normalizeH="0" baseline="0" dirty="0">
                        <a:ln>
                          <a:noFill/>
                        </a:ln>
                        <a:effectLst/>
                        <a:latin typeface="Times New Roman"/>
                        <a:cs typeface="Times New Roman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0.1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/>
                        <a:ea typeface="ＭＳ Ｐゴシック" charset="0"/>
                        <a:cs typeface="Times New Roman"/>
                      </a:endParaRPr>
                    </a:p>
                  </a:txBody>
                  <a:tcPr marL="45720" marR="45720" marT="18288" marB="18288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 dirty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doc </a:t>
                      </a: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83</a:t>
                      </a:r>
                      <a:endParaRPr kumimoji="0" lang="en-US" sz="1600" u="none" strike="noStrike" cap="none" normalizeH="0" baseline="0" dirty="0">
                        <a:ln>
                          <a:noFill/>
                        </a:ln>
                        <a:effectLst/>
                        <a:latin typeface="Times New Roman"/>
                        <a:cs typeface="Times New Roman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0.9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/>
                        <a:ea typeface="ＭＳ Ｐゴシック" charset="0"/>
                        <a:cs typeface="Times New Roman"/>
                      </a:endParaRPr>
                    </a:p>
                  </a:txBody>
                  <a:tcPr marL="45720" marR="45720" marT="18288" marB="18288" horzOverflow="overflow"/>
                </a:tc>
              </a:tr>
              <a:tr h="4683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/>
                        <a:ea typeface="ＭＳ Ｐゴシック" charset="0"/>
                        <a:cs typeface="Times New Roman"/>
                      </a:endParaRPr>
                    </a:p>
                  </a:txBody>
                  <a:tcPr marL="45720" marR="45720" marT="18288" marB="18288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 dirty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doc </a:t>
                      </a: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83</a:t>
                      </a:r>
                      <a:endParaRPr kumimoji="0" lang="en-US" sz="1600" u="none" strike="noStrike" cap="none" normalizeH="0" baseline="0" dirty="0">
                        <a:ln>
                          <a:noFill/>
                        </a:ln>
                        <a:effectLst/>
                        <a:latin typeface="Times New Roman"/>
                        <a:cs typeface="Times New Roman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0.5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/>
                        <a:ea typeface="ＭＳ Ｐゴシック" charset="0"/>
                        <a:cs typeface="Times New Roman"/>
                      </a:endParaRPr>
                    </a:p>
                  </a:txBody>
                  <a:tcPr marL="45720" marR="45720" marT="18288" marB="18288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/>
                        <a:ea typeface="ＭＳ Ｐゴシック" charset="0"/>
                        <a:cs typeface="Times New Roman"/>
                      </a:endParaRPr>
                    </a:p>
                  </a:txBody>
                  <a:tcPr marL="45720" marR="45720" marT="18288" marB="18288" horzOverflow="overflow"/>
                </a:tc>
              </a:tr>
            </a:tbl>
          </a:graphicData>
        </a:graphic>
      </p:graphicFrame>
      <p:grpSp>
        <p:nvGrpSpPr>
          <p:cNvPr id="348199" name="Group 39"/>
          <p:cNvGrpSpPr>
            <a:grpSpLocks/>
          </p:cNvGrpSpPr>
          <p:nvPr/>
        </p:nvGrpSpPr>
        <p:grpSpPr bwMode="auto">
          <a:xfrm>
            <a:off x="762000" y="1600204"/>
            <a:ext cx="2438400" cy="352426"/>
            <a:chOff x="480" y="1008"/>
            <a:chExt cx="1536" cy="222"/>
          </a:xfrm>
        </p:grpSpPr>
        <p:sp>
          <p:nvSpPr>
            <p:cNvPr id="348200" name="Text Box 40"/>
            <p:cNvSpPr txBox="1">
              <a:spLocks noChangeArrowheads="1"/>
            </p:cNvSpPr>
            <p:nvPr/>
          </p:nvSpPr>
          <p:spPr bwMode="auto">
            <a:xfrm>
              <a:off x="480" y="1017"/>
              <a:ext cx="528" cy="2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 sz="1600" dirty="0">
                  <a:latin typeface="Times New Roman"/>
                  <a:cs typeface="Times New Roman"/>
                </a:rPr>
                <a:t>List 1</a:t>
              </a:r>
            </a:p>
          </p:txBody>
        </p:sp>
        <p:sp>
          <p:nvSpPr>
            <p:cNvPr id="348201" name="Text Box 41"/>
            <p:cNvSpPr txBox="1">
              <a:spLocks noChangeArrowheads="1"/>
            </p:cNvSpPr>
            <p:nvPr/>
          </p:nvSpPr>
          <p:spPr bwMode="auto">
            <a:xfrm>
              <a:off x="960" y="1008"/>
              <a:ext cx="624" cy="2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 sz="1600" dirty="0">
                  <a:latin typeface="Times New Roman"/>
                  <a:cs typeface="Times New Roman"/>
                </a:rPr>
                <a:t>List 2</a:t>
              </a:r>
            </a:p>
          </p:txBody>
        </p:sp>
        <p:sp>
          <p:nvSpPr>
            <p:cNvPr id="348202" name="Text Box 42"/>
            <p:cNvSpPr txBox="1">
              <a:spLocks noChangeArrowheads="1"/>
            </p:cNvSpPr>
            <p:nvPr/>
          </p:nvSpPr>
          <p:spPr bwMode="auto">
            <a:xfrm>
              <a:off x="1488" y="1017"/>
              <a:ext cx="528" cy="2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 sz="1600" dirty="0">
                  <a:latin typeface="Times New Roman"/>
                  <a:cs typeface="Times New Roman"/>
                </a:rPr>
                <a:t>List 3</a:t>
              </a:r>
            </a:p>
          </p:txBody>
        </p:sp>
      </p:grpSp>
      <p:sp>
        <p:nvSpPr>
          <p:cNvPr id="348203" name="Text Box 43"/>
          <p:cNvSpPr txBox="1">
            <a:spLocks noChangeArrowheads="1"/>
          </p:cNvSpPr>
          <p:nvPr/>
        </p:nvSpPr>
        <p:spPr bwMode="auto">
          <a:xfrm>
            <a:off x="648963" y="1085892"/>
            <a:ext cx="2703837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dirty="0" smtClean="0">
                <a:latin typeface="Times New Roman"/>
                <a:cs typeface="Times New Roman"/>
              </a:rPr>
              <a:t>One pointer in each list</a:t>
            </a:r>
            <a:endParaRPr lang="en-US" dirty="0">
              <a:latin typeface="Times New Roman"/>
              <a:cs typeface="Times New Roman"/>
            </a:endParaRPr>
          </a:p>
        </p:txBody>
      </p:sp>
      <p:sp>
        <p:nvSpPr>
          <p:cNvPr id="12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4AFDA401-2374-BE46-BA37-D56B8F3DFE56}" type="slidenum">
              <a:rPr lang="en-US" smtClean="0"/>
              <a:t>28</a:t>
            </a:fld>
            <a:endParaRPr lang="en-US" dirty="0"/>
          </a:p>
        </p:txBody>
      </p:sp>
      <p:graphicFrame>
        <p:nvGraphicFramePr>
          <p:cNvPr id="21" name="Group 4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61291928"/>
              </p:ext>
            </p:extLst>
          </p:nvPr>
        </p:nvGraphicFramePr>
        <p:xfrm>
          <a:off x="4114800" y="1113923"/>
          <a:ext cx="1388533" cy="5182254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1388533"/>
              </a:tblGrid>
              <a:tr h="37016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 dirty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doc </a:t>
                      </a: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5 (0.6)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/>
                        <a:ea typeface="ＭＳ Ｐゴシック" charset="0"/>
                        <a:cs typeface="Times New Roman"/>
                      </a:endParaRPr>
                    </a:p>
                  </a:txBody>
                  <a:tcPr marL="45720" marR="45720" marT="18288" marB="18288" horzOverflow="overflow"/>
                </a:tc>
              </a:tr>
              <a:tr h="37016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ＭＳ Ｐゴシック" charset="0"/>
                          <a:cs typeface="Times New Roman"/>
                        </a:rPr>
                        <a:t>doc 10 (0.1)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/>
                        <a:ea typeface="ＭＳ Ｐゴシック" charset="0"/>
                        <a:cs typeface="Times New Roman"/>
                      </a:endParaRPr>
                    </a:p>
                  </a:txBody>
                  <a:tcPr marL="45720" marR="45720" marT="18288" marB="18288" horzOverflow="overflow"/>
                </a:tc>
              </a:tr>
              <a:tr h="37016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ＭＳ Ｐゴシック" charset="0"/>
                          <a:cs typeface="Times New Roman"/>
                        </a:rPr>
                        <a:t>doc 14 (0.6)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/>
                        <a:ea typeface="ＭＳ Ｐゴシック" charset="0"/>
                        <a:cs typeface="Times New Roman"/>
                      </a:endParaRPr>
                    </a:p>
                  </a:txBody>
                  <a:tcPr marL="45720" marR="45720" marT="18288" marB="18288" horzOverflow="overflow"/>
                </a:tc>
              </a:tr>
              <a:tr h="37016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ＭＳ Ｐゴシック" charset="0"/>
                          <a:cs typeface="Times New Roman"/>
                        </a:rPr>
                        <a:t>doc 17 (1.6)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/>
                        <a:ea typeface="ＭＳ Ｐゴシック" charset="0"/>
                        <a:cs typeface="Times New Roman"/>
                      </a:endParaRPr>
                    </a:p>
                  </a:txBody>
                  <a:tcPr marL="45720" marR="45720" marT="18288" marB="18288" horzOverflow="overflow"/>
                </a:tc>
              </a:tr>
              <a:tr h="37016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ＭＳ Ｐゴシック" charset="0"/>
                          <a:cs typeface="Times New Roman"/>
                        </a:rPr>
                        <a:t>doc 21 (0.5)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/>
                        <a:ea typeface="ＭＳ Ｐゴシック" charset="0"/>
                        <a:cs typeface="Times New Roman"/>
                      </a:endParaRPr>
                    </a:p>
                  </a:txBody>
                  <a:tcPr marL="45720" marR="45720" marT="18288" marB="18288" horzOverflow="overflow"/>
                </a:tc>
              </a:tr>
              <a:tr h="37016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ＭＳ Ｐゴシック" charset="0"/>
                          <a:cs typeface="Times New Roman"/>
                        </a:rPr>
                        <a:t>doc 25 (0.6)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/>
                        <a:ea typeface="ＭＳ Ｐゴシック" charset="0"/>
                        <a:cs typeface="Times New Roman"/>
                      </a:endParaRPr>
                    </a:p>
                  </a:txBody>
                  <a:tcPr marL="45720" marR="45720" marT="18288" marB="18288" horzOverflow="overflow"/>
                </a:tc>
              </a:tr>
              <a:tr h="37016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ＭＳ Ｐゴシック" charset="0"/>
                          <a:cs typeface="Times New Roman"/>
                        </a:rPr>
                        <a:t>doc 38 (0.6)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/>
                        <a:ea typeface="ＭＳ Ｐゴシック" charset="0"/>
                        <a:cs typeface="Times New Roman"/>
                      </a:endParaRPr>
                    </a:p>
                  </a:txBody>
                  <a:tcPr marL="45720" marR="45720" marT="18288" marB="18288" horzOverflow="overflow"/>
                </a:tc>
              </a:tr>
              <a:tr h="37016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ＭＳ Ｐゴシック" charset="0"/>
                          <a:cs typeface="Times New Roman"/>
                        </a:rPr>
                        <a:t>doc 44 (0.1)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/>
                        <a:ea typeface="ＭＳ Ｐゴシック" charset="0"/>
                        <a:cs typeface="Times New Roman"/>
                      </a:endParaRPr>
                    </a:p>
                  </a:txBody>
                  <a:tcPr marL="45720" marR="45720" marT="18288" marB="18288" horzOverflow="overflow"/>
                </a:tc>
              </a:tr>
              <a:tr h="37016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ＭＳ Ｐゴシック" charset="0"/>
                          <a:cs typeface="Times New Roman"/>
                        </a:rPr>
                        <a:t>doc 61 (0.3)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/>
                        <a:ea typeface="ＭＳ Ｐゴシック" charset="0"/>
                        <a:cs typeface="Times New Roman"/>
                      </a:endParaRPr>
                    </a:p>
                  </a:txBody>
                  <a:tcPr marL="45720" marR="45720" marT="18288" marB="18288" horzOverflow="overflow"/>
                </a:tc>
              </a:tr>
              <a:tr h="37016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ＭＳ Ｐゴシック" charset="0"/>
                          <a:cs typeface="Times New Roman"/>
                        </a:rPr>
                        <a:t>doc 65 (0.1)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/>
                        <a:ea typeface="ＭＳ Ｐゴシック" charset="0"/>
                        <a:cs typeface="Times New Roman"/>
                      </a:endParaRPr>
                    </a:p>
                  </a:txBody>
                  <a:tcPr marL="45720" marR="45720" marT="18288" marB="18288" horzOverflow="overflow"/>
                </a:tc>
              </a:tr>
              <a:tr h="37016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ＭＳ Ｐゴシック" charset="0"/>
                          <a:cs typeface="Times New Roman"/>
                        </a:rPr>
                        <a:t>doc 78 (0.5)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/>
                        <a:ea typeface="ＭＳ Ｐゴシック" charset="0"/>
                        <a:cs typeface="Times New Roman"/>
                      </a:endParaRPr>
                    </a:p>
                  </a:txBody>
                  <a:tcPr marL="45720" marR="45720" marT="18288" marB="18288" horzOverflow="overflow"/>
                </a:tc>
              </a:tr>
              <a:tr h="37016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ＭＳ Ｐゴシック" charset="0"/>
                          <a:cs typeface="Times New Roman"/>
                        </a:rPr>
                        <a:t>doc 81 (0.2)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/>
                        <a:ea typeface="ＭＳ Ｐゴシック" charset="0"/>
                        <a:cs typeface="Times New Roman"/>
                      </a:endParaRPr>
                    </a:p>
                  </a:txBody>
                  <a:tcPr marL="45720" marR="45720" marT="18288" marB="18288" horzOverflow="overflow"/>
                </a:tc>
              </a:tr>
              <a:tr h="37016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ＭＳ Ｐゴシック" charset="0"/>
                          <a:cs typeface="Times New Roman"/>
                        </a:rPr>
                        <a:t>doc 83 (1.8)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/>
                        <a:ea typeface="ＭＳ Ｐゴシック" charset="0"/>
                        <a:cs typeface="Times New Roman"/>
                      </a:endParaRPr>
                    </a:p>
                  </a:txBody>
                  <a:tcPr marL="45720" marR="45720" marT="18288" marB="18288" horzOverflow="overflow"/>
                </a:tc>
              </a:tr>
              <a:tr h="37016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ＭＳ Ｐゴシック" charset="0"/>
                          <a:cs typeface="Times New Roman"/>
                        </a:rPr>
                        <a:t>doc 91 (0.1)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/>
                        <a:ea typeface="ＭＳ Ｐゴシック" charset="0"/>
                        <a:cs typeface="Times New Roman"/>
                      </a:endParaRPr>
                    </a:p>
                  </a:txBody>
                  <a:tcPr marL="45720" marR="45720" marT="18288" marB="18288" horzOverflow="overflow"/>
                </a:tc>
              </a:tr>
            </a:tbl>
          </a:graphicData>
        </a:graphic>
      </p:graphicFrame>
      <p:sp>
        <p:nvSpPr>
          <p:cNvPr id="17" name="Text Box 43"/>
          <p:cNvSpPr txBox="1">
            <a:spLocks noChangeArrowheads="1"/>
          </p:cNvSpPr>
          <p:nvPr/>
        </p:nvSpPr>
        <p:spPr bwMode="auto">
          <a:xfrm>
            <a:off x="3894669" y="6280681"/>
            <a:ext cx="1904994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dirty="0" smtClean="0">
                <a:latin typeface="Times New Roman"/>
                <a:cs typeface="Times New Roman"/>
              </a:rPr>
              <a:t>Merged list</a:t>
            </a:r>
            <a:endParaRPr lang="en-US" dirty="0">
              <a:latin typeface="Times New Roman"/>
              <a:cs typeface="Times New Roman"/>
            </a:endParaRPr>
          </a:p>
        </p:txBody>
      </p:sp>
      <p:sp>
        <p:nvSpPr>
          <p:cNvPr id="19" name="Text Box 3"/>
          <p:cNvSpPr txBox="1">
            <a:spLocks noChangeArrowheads="1"/>
          </p:cNvSpPr>
          <p:nvPr/>
        </p:nvSpPr>
        <p:spPr bwMode="auto">
          <a:xfrm rot="16200000">
            <a:off x="4732863" y="2881317"/>
            <a:ext cx="21336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 eaLnBrk="0" hangingPunct="0">
              <a:spcBef>
                <a:spcPct val="50000"/>
              </a:spcBef>
            </a:pPr>
            <a:r>
              <a:rPr lang="en-US" sz="1600" dirty="0" smtClean="0">
                <a:latin typeface="Times New Roman"/>
                <a:cs typeface="Times New Roman"/>
              </a:rPr>
              <a:t>still </a:t>
            </a:r>
            <a:r>
              <a:rPr lang="en-US" sz="1600" dirty="0">
                <a:latin typeface="Times New Roman"/>
                <a:cs typeface="Times New Roman"/>
              </a:rPr>
              <a:t>sorted by </a:t>
            </a:r>
            <a:r>
              <a:rPr lang="en-US" sz="1600" dirty="0" smtClean="0">
                <a:latin typeface="Times New Roman"/>
                <a:cs typeface="Times New Roman"/>
              </a:rPr>
              <a:t>doc id</a:t>
            </a:r>
            <a:endParaRPr lang="en-US" sz="1600" dirty="0">
              <a:latin typeface="Times New Roman"/>
              <a:cs typeface="Times New Roman"/>
            </a:endParaRPr>
          </a:p>
        </p:txBody>
      </p:sp>
      <p:sp>
        <p:nvSpPr>
          <p:cNvPr id="20" name="Line 4"/>
          <p:cNvSpPr>
            <a:spLocks noChangeShapeType="1"/>
          </p:cNvSpPr>
          <p:nvPr/>
        </p:nvSpPr>
        <p:spPr bwMode="auto">
          <a:xfrm>
            <a:off x="5631388" y="2211392"/>
            <a:ext cx="0" cy="2514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" name="Right Arrow 2"/>
          <p:cNvSpPr/>
          <p:nvPr/>
        </p:nvSpPr>
        <p:spPr>
          <a:xfrm>
            <a:off x="6233588" y="2931583"/>
            <a:ext cx="825500" cy="35983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 Box 43"/>
          <p:cNvSpPr txBox="1">
            <a:spLocks noChangeArrowheads="1"/>
          </p:cNvSpPr>
          <p:nvPr/>
        </p:nvSpPr>
        <p:spPr bwMode="auto">
          <a:xfrm>
            <a:off x="5652555" y="2539499"/>
            <a:ext cx="1904994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dirty="0" smtClean="0">
                <a:latin typeface="Times New Roman"/>
                <a:cs typeface="Times New Roman"/>
              </a:rPr>
              <a:t>(Partial) sort</a:t>
            </a:r>
            <a:endParaRPr lang="en-US" dirty="0">
              <a:latin typeface="Times New Roman"/>
              <a:cs typeface="Times New Roman"/>
            </a:endParaRPr>
          </a:p>
        </p:txBody>
      </p:sp>
      <p:graphicFrame>
        <p:nvGraphicFramePr>
          <p:cNvPr id="23" name="Group 4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5300084"/>
              </p:ext>
            </p:extLst>
          </p:nvPr>
        </p:nvGraphicFramePr>
        <p:xfrm>
          <a:off x="7298267" y="2652086"/>
          <a:ext cx="1388533" cy="740322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1388533"/>
              </a:tblGrid>
              <a:tr h="37016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u="none" strike="noStrike" cap="none" normalizeH="0" baseline="0" dirty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doc </a:t>
                      </a: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/>
                          <a:cs typeface="Times New Roman"/>
                        </a:rPr>
                        <a:t>83 (1.8)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/>
                        <a:ea typeface="ＭＳ Ｐゴシック" charset="0"/>
                        <a:cs typeface="Times New Roman"/>
                      </a:endParaRPr>
                    </a:p>
                  </a:txBody>
                  <a:tcPr marL="45720" marR="45720" marT="18288" marB="18288" horzOverflow="overflow"/>
                </a:tc>
              </a:tr>
              <a:tr h="37016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ＭＳ Ｐゴシック" charset="0"/>
                          <a:cs typeface="Times New Roman"/>
                        </a:rPr>
                        <a:t>doc 17 (1.6)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/>
                        <a:ea typeface="ＭＳ Ｐゴシック" charset="0"/>
                        <a:cs typeface="Times New Roman"/>
                      </a:endParaRPr>
                    </a:p>
                  </a:txBody>
                  <a:tcPr marL="45720" marR="45720" marT="18288" marB="18288" horzOverflow="overflow"/>
                </a:tc>
              </a:tr>
            </a:tbl>
          </a:graphicData>
        </a:graphic>
      </p:graphicFrame>
      <p:sp>
        <p:nvSpPr>
          <p:cNvPr id="24" name="Text Box 43"/>
          <p:cNvSpPr txBox="1">
            <a:spLocks noChangeArrowheads="1"/>
          </p:cNvSpPr>
          <p:nvPr/>
        </p:nvSpPr>
        <p:spPr bwMode="auto">
          <a:xfrm>
            <a:off x="7080254" y="3404187"/>
            <a:ext cx="1904994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dirty="0" smtClean="0">
                <a:latin typeface="Times New Roman"/>
                <a:cs typeface="Times New Roman"/>
              </a:rPr>
              <a:t>Top-2</a:t>
            </a:r>
            <a:endParaRPr lang="en-US" dirty="0">
              <a:latin typeface="Times New Roman"/>
              <a:cs typeface="Times New Roman"/>
            </a:endParaRPr>
          </a:p>
        </p:txBody>
      </p:sp>
      <p:sp>
        <p:nvSpPr>
          <p:cNvPr id="25" name="Text Box 43"/>
          <p:cNvSpPr txBox="1">
            <a:spLocks noChangeArrowheads="1"/>
          </p:cNvSpPr>
          <p:nvPr/>
        </p:nvSpPr>
        <p:spPr bwMode="auto">
          <a:xfrm>
            <a:off x="5714999" y="3328910"/>
            <a:ext cx="1904994" cy="7848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b="1" dirty="0" smtClean="0">
                <a:solidFill>
                  <a:srgbClr val="008000"/>
                </a:solidFill>
                <a:latin typeface="Times New Roman"/>
                <a:cs typeface="Times New Roman"/>
              </a:rPr>
              <a:t>Complexity</a:t>
            </a:r>
            <a:r>
              <a:rPr lang="en-US" b="1" dirty="0" smtClean="0">
                <a:solidFill>
                  <a:srgbClr val="008000"/>
                </a:solidFill>
                <a:latin typeface="Times New Roman"/>
                <a:cs typeface="Times New Roman"/>
              </a:rPr>
              <a:t>?</a:t>
            </a:r>
          </a:p>
          <a:p>
            <a:pPr algn="ctr" eaLnBrk="0" hangingPunct="0">
              <a:spcBef>
                <a:spcPct val="50000"/>
              </a:spcBef>
            </a:pPr>
            <a:r>
              <a:rPr lang="en-US" b="1" i="1" dirty="0" err="1" smtClean="0">
                <a:solidFill>
                  <a:srgbClr val="008000"/>
                </a:solidFill>
                <a:latin typeface="Times New Roman"/>
                <a:cs typeface="Times New Roman"/>
              </a:rPr>
              <a:t>k</a:t>
            </a:r>
            <a:r>
              <a:rPr lang="en-US" b="1" dirty="0" err="1" smtClean="0">
                <a:solidFill>
                  <a:srgbClr val="008000"/>
                </a:solidFill>
                <a:latin typeface="Times New Roman"/>
                <a:cs typeface="Times New Roman"/>
              </a:rPr>
              <a:t>log</a:t>
            </a:r>
            <a:r>
              <a:rPr lang="en-US" b="1" i="1" dirty="0" err="1" smtClean="0">
                <a:solidFill>
                  <a:srgbClr val="008000"/>
                </a:solidFill>
                <a:latin typeface="Times New Roman"/>
                <a:cs typeface="Times New Roman"/>
              </a:rPr>
              <a:t>n</a:t>
            </a:r>
            <a:endParaRPr lang="en-US" b="1" i="1" dirty="0">
              <a:solidFill>
                <a:srgbClr val="008000"/>
              </a:solidFill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55065141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19" grpId="0"/>
      <p:bldP spid="20" grpId="0" animBg="1"/>
      <p:bldP spid="3" grpId="0" animBg="1"/>
      <p:bldP spid="22" grpId="0"/>
      <p:bldP spid="24" grpId="0"/>
      <p:bldP spid="25" grpId="0"/>
      <p:bldP spid="25" grpId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249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Merge</a:t>
            </a:r>
            <a:endParaRPr lang="en-US" dirty="0"/>
          </a:p>
        </p:txBody>
      </p:sp>
      <p:sp>
        <p:nvSpPr>
          <p:cNvPr id="3624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9125" y="1095375"/>
            <a:ext cx="5819775" cy="695325"/>
          </a:xfrm>
        </p:spPr>
        <p:txBody>
          <a:bodyPr/>
          <a:lstStyle/>
          <a:p>
            <a:pPr marL="0" indent="0">
              <a:buNone/>
            </a:pPr>
            <a:r>
              <a:rPr lang="en-US" sz="2400" dirty="0"/>
              <a:t>Simple and efficient, minimal overhead</a:t>
            </a:r>
          </a:p>
        </p:txBody>
      </p:sp>
      <p:sp>
        <p:nvSpPr>
          <p:cNvPr id="362500" name="Rectangle 4"/>
          <p:cNvSpPr>
            <a:spLocks noChangeArrowheads="1"/>
          </p:cNvSpPr>
          <p:nvPr/>
        </p:nvSpPr>
        <p:spPr bwMode="auto">
          <a:xfrm rot="5400000">
            <a:off x="2009775" y="3105150"/>
            <a:ext cx="2438400" cy="457200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2501" name="Rectangle 5"/>
          <p:cNvSpPr>
            <a:spLocks noChangeArrowheads="1"/>
          </p:cNvSpPr>
          <p:nvPr/>
        </p:nvSpPr>
        <p:spPr bwMode="auto">
          <a:xfrm rot="5400000">
            <a:off x="2571750" y="3305175"/>
            <a:ext cx="2819400" cy="457200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2502" name="Rectangle 6"/>
          <p:cNvSpPr>
            <a:spLocks noChangeArrowheads="1"/>
          </p:cNvSpPr>
          <p:nvPr/>
        </p:nvSpPr>
        <p:spPr bwMode="auto">
          <a:xfrm rot="5400000">
            <a:off x="3867150" y="2857500"/>
            <a:ext cx="1905000" cy="457200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2503" name="AutoShape 7"/>
          <p:cNvSpPr>
            <a:spLocks noChangeArrowheads="1"/>
          </p:cNvSpPr>
          <p:nvPr/>
        </p:nvSpPr>
        <p:spPr bwMode="auto">
          <a:xfrm rot="16200000">
            <a:off x="5657850" y="2324100"/>
            <a:ext cx="457200" cy="1181100"/>
          </a:xfrm>
          <a:prstGeom prst="downArrow">
            <a:avLst>
              <a:gd name="adj1" fmla="val 50000"/>
              <a:gd name="adj2" fmla="val 64583"/>
            </a:avLst>
          </a:prstGeom>
          <a:solidFill>
            <a:schemeClr val="bg1"/>
          </a:solidFill>
          <a:ln w="158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2504" name="Rectangle 8"/>
          <p:cNvSpPr>
            <a:spLocks noChangeArrowheads="1"/>
          </p:cNvSpPr>
          <p:nvPr/>
        </p:nvSpPr>
        <p:spPr bwMode="auto">
          <a:xfrm rot="5400000">
            <a:off x="4319587" y="3443289"/>
            <a:ext cx="5153026" cy="457200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2505" name="Text Box 9"/>
          <p:cNvSpPr txBox="1">
            <a:spLocks noChangeArrowheads="1"/>
          </p:cNvSpPr>
          <p:nvPr/>
        </p:nvSpPr>
        <p:spPr bwMode="auto">
          <a:xfrm>
            <a:off x="1657350" y="2705100"/>
            <a:ext cx="1295400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 dirty="0"/>
              <a:t>Lists sorted by doc id</a:t>
            </a:r>
          </a:p>
        </p:txBody>
      </p:sp>
      <p:sp>
        <p:nvSpPr>
          <p:cNvPr id="362506" name="Text Box 10"/>
          <p:cNvSpPr txBox="1">
            <a:spLocks noChangeArrowheads="1"/>
          </p:cNvSpPr>
          <p:nvPr/>
        </p:nvSpPr>
        <p:spPr bwMode="auto">
          <a:xfrm>
            <a:off x="5172075" y="2152650"/>
            <a:ext cx="1295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dirty="0" smtClean="0"/>
              <a:t>Merge</a:t>
            </a:r>
            <a:endParaRPr lang="en-US" dirty="0"/>
          </a:p>
        </p:txBody>
      </p:sp>
      <p:sp>
        <p:nvSpPr>
          <p:cNvPr id="362507" name="Text Box 11"/>
          <p:cNvSpPr txBox="1">
            <a:spLocks noChangeArrowheads="1"/>
          </p:cNvSpPr>
          <p:nvPr/>
        </p:nvSpPr>
        <p:spPr bwMode="auto">
          <a:xfrm>
            <a:off x="7219950" y="4229100"/>
            <a:ext cx="10668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/>
              <a:t>Merged list</a:t>
            </a:r>
          </a:p>
        </p:txBody>
      </p:sp>
      <p:sp>
        <p:nvSpPr>
          <p:cNvPr id="362508" name="Text Box 12"/>
          <p:cNvSpPr txBox="1">
            <a:spLocks noChangeArrowheads="1"/>
          </p:cNvSpPr>
          <p:nvPr/>
        </p:nvSpPr>
        <p:spPr bwMode="auto">
          <a:xfrm>
            <a:off x="1143000" y="5791200"/>
            <a:ext cx="49911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 eaLnBrk="0" hangingPunct="0">
              <a:spcBef>
                <a:spcPct val="50000"/>
              </a:spcBef>
            </a:pPr>
            <a:r>
              <a:rPr lang="en-US" sz="2400" b="1" dirty="0" smtClean="0">
                <a:solidFill>
                  <a:schemeClr val="hlink"/>
                </a:solidFill>
              </a:rPr>
              <a:t>But, </a:t>
            </a:r>
            <a:r>
              <a:rPr lang="en-US" sz="2400" b="1" dirty="0">
                <a:solidFill>
                  <a:schemeClr val="hlink"/>
                </a:solidFill>
              </a:rPr>
              <a:t>h</a:t>
            </a:r>
            <a:r>
              <a:rPr lang="en-US" sz="2400" b="1" dirty="0" smtClean="0">
                <a:solidFill>
                  <a:schemeClr val="hlink"/>
                </a:solidFill>
              </a:rPr>
              <a:t>ave </a:t>
            </a:r>
            <a:r>
              <a:rPr lang="en-US" sz="2400" b="1" dirty="0">
                <a:solidFill>
                  <a:schemeClr val="hlink"/>
                </a:solidFill>
              </a:rPr>
              <a:t>to scan the lists fully! </a:t>
            </a:r>
          </a:p>
        </p:txBody>
      </p:sp>
      <p:sp>
        <p:nvSpPr>
          <p:cNvPr id="13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4AFDA401-2374-BE46-BA37-D56B8F3DFE56}" type="slidenum">
              <a:rPr lang="en-US" smtClean="0"/>
              <a:t>29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208191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25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25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25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25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2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25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xit" presetSubtype="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22" dur="2000"/>
                                        <p:tgtEl>
                                          <p:spTgt spid="36250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625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22" presetClass="exit" presetSubtype="1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25" dur="2000"/>
                                        <p:tgtEl>
                                          <p:spTgt spid="36250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625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22" presetClass="exit" presetSubtype="1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28" dur="2000"/>
                                        <p:tgtEl>
                                          <p:spTgt spid="36250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625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25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2000"/>
                                        <p:tgtEl>
                                          <p:spTgt spid="3625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2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3625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2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2500" grpId="0" animBg="1"/>
      <p:bldP spid="362500" grpId="1" animBg="1"/>
      <p:bldP spid="362501" grpId="0" animBg="1"/>
      <p:bldP spid="362501" grpId="1" animBg="1"/>
      <p:bldP spid="362502" grpId="0" animBg="1"/>
      <p:bldP spid="362502" grpId="1" animBg="1"/>
      <p:bldP spid="362503" grpId="0" animBg="1"/>
      <p:bldP spid="362504" grpId="0" animBg="1"/>
      <p:bldP spid="362505" grpId="0"/>
      <p:bldP spid="362506" grpId="0"/>
      <p:bldP spid="362507" grpId="0"/>
      <p:bldP spid="36250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MH900431579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47938" y="1087442"/>
            <a:ext cx="3095625" cy="3095625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Search engine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3</a:t>
            </a:fld>
            <a:endParaRPr lang="en-US"/>
          </a:p>
        </p:txBody>
      </p:sp>
      <p:sp>
        <p:nvSpPr>
          <p:cNvPr id="11" name="Content Placeholder 2"/>
          <p:cNvSpPr>
            <a:spLocks noGrp="1"/>
          </p:cNvSpPr>
          <p:nvPr>
            <p:ph idx="1"/>
          </p:nvPr>
        </p:nvSpPr>
        <p:spPr>
          <a:xfrm>
            <a:off x="457199" y="3790259"/>
            <a:ext cx="2373313" cy="84523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2000" dirty="0" smtClean="0"/>
              <a:t>User needs some information</a:t>
            </a:r>
            <a:endParaRPr lang="en-US" sz="2000" dirty="0"/>
          </a:p>
        </p:txBody>
      </p:sp>
      <p:pic>
        <p:nvPicPr>
          <p:cNvPr id="3" name="Picture 2" descr="MH910217111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1415519"/>
            <a:ext cx="2373312" cy="2373312"/>
          </a:xfrm>
          <a:prstGeom prst="rect">
            <a:avLst/>
          </a:prstGeom>
        </p:spPr>
      </p:pic>
      <p:pic>
        <p:nvPicPr>
          <p:cNvPr id="5" name="Picture 4" descr="MH900422620.jp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91175" y="1031877"/>
            <a:ext cx="3095625" cy="3095625"/>
          </a:xfrm>
          <a:prstGeom prst="rect">
            <a:avLst/>
          </a:prstGeom>
        </p:spPr>
      </p:pic>
      <p:sp>
        <p:nvSpPr>
          <p:cNvPr id="8" name="Content Placeholder 2"/>
          <p:cNvSpPr txBox="1">
            <a:spLocks/>
          </p:cNvSpPr>
          <p:nvPr/>
        </p:nvSpPr>
        <p:spPr>
          <a:xfrm>
            <a:off x="5591175" y="3704884"/>
            <a:ext cx="3095625" cy="845235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Clr>
                <a:schemeClr val="tx2"/>
              </a:buClr>
              <a:buFont typeface="Wingdings" charset="2"/>
              <a:buChar char="§"/>
              <a:defRPr sz="28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/>
              <a:buChar char="–"/>
              <a:defRPr sz="24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2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Wingdings" charset="2"/>
              <a:buNone/>
            </a:pPr>
            <a:r>
              <a:rPr lang="en-US" sz="2000" dirty="0" smtClean="0"/>
              <a:t>Assumption: the required information is present somewhere</a:t>
            </a:r>
            <a:endParaRPr lang="en-US" sz="2000" dirty="0"/>
          </a:p>
        </p:txBody>
      </p:sp>
      <p:sp>
        <p:nvSpPr>
          <p:cNvPr id="10" name="Content Placeholder 2"/>
          <p:cNvSpPr txBox="1">
            <a:spLocks/>
          </p:cNvSpPr>
          <p:nvPr/>
        </p:nvSpPr>
        <p:spPr>
          <a:xfrm>
            <a:off x="2982912" y="3124250"/>
            <a:ext cx="2373313" cy="84523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Clr>
                <a:schemeClr val="tx2"/>
              </a:buClr>
              <a:buFont typeface="Wingdings" charset="2"/>
              <a:buChar char="§"/>
              <a:defRPr sz="28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/>
              <a:buChar char="–"/>
              <a:defRPr sz="24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2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Wingdings" charset="2"/>
              <a:buNone/>
            </a:pPr>
            <a:r>
              <a:rPr lang="en-US" sz="2000" dirty="0" smtClean="0"/>
              <a:t>A search engine tries to bridge this gap</a:t>
            </a:r>
            <a:endParaRPr lang="en-US" sz="2000" dirty="0"/>
          </a:p>
        </p:txBody>
      </p:sp>
      <p:cxnSp>
        <p:nvCxnSpPr>
          <p:cNvPr id="12" name="Straight Connector 11"/>
          <p:cNvCxnSpPr/>
          <p:nvPr/>
        </p:nvCxnSpPr>
        <p:spPr>
          <a:xfrm>
            <a:off x="2982912" y="2614083"/>
            <a:ext cx="499005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740807" y="2607733"/>
            <a:ext cx="499005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Content Placeholder 2"/>
          <p:cNvSpPr txBox="1">
            <a:spLocks/>
          </p:cNvSpPr>
          <p:nvPr/>
        </p:nvSpPr>
        <p:spPr>
          <a:xfrm>
            <a:off x="457200" y="4773083"/>
            <a:ext cx="8229600" cy="13530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Clr>
                <a:schemeClr val="tx2"/>
              </a:buClr>
              <a:buFont typeface="Wingdings" charset="2"/>
              <a:buChar char="§"/>
              <a:defRPr sz="28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/>
              <a:buChar char="–"/>
              <a:defRPr sz="24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2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 smtClean="0"/>
              <a:t>How:</a:t>
            </a:r>
          </a:p>
          <a:p>
            <a:r>
              <a:rPr lang="en-US" sz="2400" dirty="0" smtClean="0"/>
              <a:t>User “expresses” the information need – query</a:t>
            </a:r>
          </a:p>
          <a:p>
            <a:r>
              <a:rPr lang="en-US" sz="2400" dirty="0" smtClean="0"/>
              <a:t>Engine returns – list of documents, or by some better means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15260541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Top-k algorithms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If there are millions of documents in the lists</a:t>
            </a:r>
          </a:p>
          <a:p>
            <a:pPr lvl="1"/>
            <a:r>
              <a:rPr lang="en-US" sz="2000" dirty="0" smtClean="0"/>
              <a:t>Can the ranking be done without accessing the lists fully?</a:t>
            </a:r>
          </a:p>
          <a:p>
            <a:r>
              <a:rPr lang="en-US" sz="2400" dirty="0" smtClean="0"/>
              <a:t>Exact top-k algorithms (used more in databases)</a:t>
            </a:r>
            <a:endParaRPr lang="en-US" sz="2400" dirty="0"/>
          </a:p>
          <a:p>
            <a:pPr lvl="1"/>
            <a:r>
              <a:rPr lang="en-US" sz="2000" dirty="0" smtClean="0"/>
              <a:t>Family </a:t>
            </a:r>
            <a:r>
              <a:rPr lang="en-US" sz="2000" dirty="0" smtClean="0"/>
              <a:t>of threshold algorithms (Ronald Fagin et al)</a:t>
            </a:r>
          </a:p>
          <a:p>
            <a:pPr lvl="1"/>
            <a:r>
              <a:rPr lang="en-US" sz="2000" dirty="0" smtClean="0"/>
              <a:t>Threshold algorithm (TA)</a:t>
            </a:r>
          </a:p>
          <a:p>
            <a:pPr lvl="1"/>
            <a:r>
              <a:rPr lang="en-US" sz="2000" dirty="0" smtClean="0"/>
              <a:t>No random access algorithm (NRA</a:t>
            </a:r>
            <a:r>
              <a:rPr lang="en-US" sz="2000" dirty="0" smtClean="0"/>
              <a:t>) [we will discuss, as an example]</a:t>
            </a:r>
            <a:endParaRPr lang="en-US" sz="2000" dirty="0" smtClean="0"/>
          </a:p>
          <a:p>
            <a:pPr lvl="1"/>
            <a:r>
              <a:rPr lang="en-US" sz="2000" dirty="0" smtClean="0"/>
              <a:t>Combined algorithm (CA)</a:t>
            </a:r>
          </a:p>
          <a:p>
            <a:pPr lvl="1"/>
            <a:r>
              <a:rPr lang="en-US" sz="2000" dirty="0" smtClean="0"/>
              <a:t>Other follow up </a:t>
            </a:r>
            <a:r>
              <a:rPr lang="en-US" sz="2000" dirty="0" smtClean="0"/>
              <a:t>works</a:t>
            </a:r>
          </a:p>
          <a:p>
            <a:r>
              <a:rPr lang="en-US" sz="2400" dirty="0" smtClean="0"/>
              <a:t>Inexact top-k algorithms</a:t>
            </a:r>
          </a:p>
          <a:p>
            <a:pPr lvl="1"/>
            <a:r>
              <a:rPr lang="en-US" sz="2000" dirty="0" smtClean="0"/>
              <a:t>Exact top-k not required, the scores are only “crude” approximation of “relevance” (human perception)</a:t>
            </a:r>
          </a:p>
          <a:p>
            <a:pPr lvl="1"/>
            <a:r>
              <a:rPr lang="en-US" sz="2000" dirty="0" smtClean="0"/>
              <a:t>Several heuristics</a:t>
            </a:r>
          </a:p>
          <a:p>
            <a:pPr lvl="1"/>
            <a:r>
              <a:rPr lang="en-US" sz="2000" dirty="0" smtClean="0"/>
              <a:t>Further reading: IR book by Manning, </a:t>
            </a:r>
            <a:r>
              <a:rPr lang="en-US" sz="2000" dirty="0" err="1" smtClean="0"/>
              <a:t>Raghavan</a:t>
            </a:r>
            <a:r>
              <a:rPr lang="en-US" sz="2000" dirty="0" smtClean="0"/>
              <a:t> and </a:t>
            </a:r>
            <a:r>
              <a:rPr lang="en-US" sz="2000" dirty="0" err="1" smtClean="0"/>
              <a:t>Schuetze</a:t>
            </a:r>
            <a:r>
              <a:rPr lang="en-US" sz="2000" dirty="0" smtClean="0"/>
              <a:t>, Ch. 7</a:t>
            </a:r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27030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6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/>
              <a:t>NRA (No Random Access) Algorithm</a:t>
            </a:r>
          </a:p>
        </p:txBody>
      </p:sp>
      <p:sp>
        <p:nvSpPr>
          <p:cNvPr id="348163" name="Text Box 3"/>
          <p:cNvSpPr txBox="1">
            <a:spLocks noChangeArrowheads="1"/>
          </p:cNvSpPr>
          <p:nvPr/>
        </p:nvSpPr>
        <p:spPr bwMode="auto">
          <a:xfrm rot="16200000">
            <a:off x="2454275" y="2651125"/>
            <a:ext cx="21336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 eaLnBrk="0" hangingPunct="0">
              <a:spcBef>
                <a:spcPct val="50000"/>
              </a:spcBef>
            </a:pPr>
            <a:r>
              <a:rPr lang="en-US" sz="1600">
                <a:latin typeface="Tahoma" charset="0"/>
              </a:rPr>
              <a:t>lists sorted by score</a:t>
            </a:r>
          </a:p>
        </p:txBody>
      </p:sp>
      <p:sp>
        <p:nvSpPr>
          <p:cNvPr id="348164" name="Line 4"/>
          <p:cNvSpPr>
            <a:spLocks noChangeShapeType="1"/>
          </p:cNvSpPr>
          <p:nvPr/>
        </p:nvSpPr>
        <p:spPr bwMode="auto">
          <a:xfrm>
            <a:off x="3352800" y="1981200"/>
            <a:ext cx="0" cy="2514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aphicFrame>
        <p:nvGraphicFramePr>
          <p:cNvPr id="348205" name="Group 45"/>
          <p:cNvGraphicFramePr>
            <a:graphicFrameLocks noGrp="1"/>
          </p:cNvGraphicFramePr>
          <p:nvPr/>
        </p:nvGraphicFramePr>
        <p:xfrm>
          <a:off x="762000" y="1960563"/>
          <a:ext cx="2438400" cy="3915920"/>
        </p:xfrm>
        <a:graphic>
          <a:graphicData uri="http://schemas.openxmlformats.org/drawingml/2006/table">
            <a:tbl>
              <a:tblPr/>
              <a:tblGrid>
                <a:gridCol w="812800"/>
                <a:gridCol w="812800"/>
                <a:gridCol w="812800"/>
              </a:tblGrid>
              <a:tr h="5699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doc 25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0.6</a:t>
                      </a:r>
                    </a:p>
                  </a:txBody>
                  <a:tcPr marL="45720" marR="45720" marT="18288" marB="1828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doc 17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0.6</a:t>
                      </a:r>
                    </a:p>
                  </a:txBody>
                  <a:tcPr marL="45720" marR="45720" marT="18288" marB="1828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doc 83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0.9</a:t>
                      </a:r>
                    </a:p>
                  </a:txBody>
                  <a:tcPr marL="45720" marR="45720" marT="18288" marB="1828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699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doc 78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0.5</a:t>
                      </a:r>
                    </a:p>
                  </a:txBody>
                  <a:tcPr marL="45720" marR="45720" marT="18288" marB="1828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doc 38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0.6</a:t>
                      </a:r>
                    </a:p>
                  </a:txBody>
                  <a:tcPr marL="45720" marR="45720" marT="18288" marB="1828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doc 17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0.7</a:t>
                      </a:r>
                    </a:p>
                  </a:txBody>
                  <a:tcPr marL="45720" marR="45720" marT="18288" marB="1828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683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doc 83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0.4</a:t>
                      </a:r>
                    </a:p>
                  </a:txBody>
                  <a:tcPr marL="45720" marR="45720" marT="18288" marB="1828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doc 14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0.6</a:t>
                      </a:r>
                    </a:p>
                  </a:txBody>
                  <a:tcPr marL="45720" marR="45720" marT="18288" marB="1828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doc 61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0.3</a:t>
                      </a:r>
                    </a:p>
                  </a:txBody>
                  <a:tcPr marL="45720" marR="45720" marT="18288" marB="1828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699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doc 17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0.3</a:t>
                      </a:r>
                    </a:p>
                  </a:txBody>
                  <a:tcPr marL="45720" marR="45720" marT="18288" marB="1828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doc 5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0.6</a:t>
                      </a:r>
                    </a:p>
                  </a:txBody>
                  <a:tcPr marL="45720" marR="45720" marT="18288" marB="1828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doc 81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0.2</a:t>
                      </a:r>
                    </a:p>
                  </a:txBody>
                  <a:tcPr marL="45720" marR="45720" marT="18288" marB="1828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61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doc 21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0.2</a:t>
                      </a:r>
                    </a:p>
                  </a:txBody>
                  <a:tcPr marL="45720" marR="45720" marT="18288" marB="1828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doc 83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0.5</a:t>
                      </a:r>
                    </a:p>
                  </a:txBody>
                  <a:tcPr marL="45720" marR="45720" marT="18288" marB="1828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doc 65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0.1</a:t>
                      </a:r>
                    </a:p>
                  </a:txBody>
                  <a:tcPr marL="45720" marR="45720" marT="18288" marB="1828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699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doc 91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0.1</a:t>
                      </a:r>
                    </a:p>
                  </a:txBody>
                  <a:tcPr marL="45720" marR="45720" marT="18288" marB="1828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doc 21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0.3</a:t>
                      </a:r>
                    </a:p>
                  </a:txBody>
                  <a:tcPr marL="45720" marR="45720" marT="18288" marB="1828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doc 10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0.1</a:t>
                      </a:r>
                    </a:p>
                  </a:txBody>
                  <a:tcPr marL="45720" marR="45720" marT="18288" marB="1828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83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endParaRPr kumimoji="0" lang="en-US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orgia" charset="0"/>
                        <a:ea typeface="ＭＳ Ｐゴシック" charset="0"/>
                        <a:cs typeface="Arial" charset="0"/>
                      </a:endParaRPr>
                    </a:p>
                  </a:txBody>
                  <a:tcPr marL="45720" marR="45720" marT="18288" marB="1828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doc 44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0.1</a:t>
                      </a:r>
                    </a:p>
                  </a:txBody>
                  <a:tcPr marL="45720" marR="45720" marT="18288" marB="1828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endParaRPr kumimoji="0" 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orgia" charset="0"/>
                        <a:ea typeface="ＭＳ Ｐゴシック" charset="0"/>
                        <a:cs typeface="Arial" charset="0"/>
                      </a:endParaRPr>
                    </a:p>
                  </a:txBody>
                  <a:tcPr marL="45720" marR="45720" marT="18288" marB="1828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pSp>
        <p:nvGrpSpPr>
          <p:cNvPr id="348199" name="Group 39"/>
          <p:cNvGrpSpPr>
            <a:grpSpLocks/>
          </p:cNvGrpSpPr>
          <p:nvPr/>
        </p:nvGrpSpPr>
        <p:grpSpPr bwMode="auto">
          <a:xfrm>
            <a:off x="762000" y="1600200"/>
            <a:ext cx="2438400" cy="288925"/>
            <a:chOff x="480" y="1008"/>
            <a:chExt cx="1536" cy="182"/>
          </a:xfrm>
        </p:grpSpPr>
        <p:sp>
          <p:nvSpPr>
            <p:cNvPr id="348200" name="Text Box 40"/>
            <p:cNvSpPr txBox="1">
              <a:spLocks noChangeArrowheads="1"/>
            </p:cNvSpPr>
            <p:nvPr/>
          </p:nvSpPr>
          <p:spPr bwMode="auto">
            <a:xfrm>
              <a:off x="480" y="1017"/>
              <a:ext cx="528" cy="1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1200">
                  <a:latin typeface="Tahoma" charset="0"/>
                </a:rPr>
                <a:t>List 1</a:t>
              </a:r>
            </a:p>
          </p:txBody>
        </p:sp>
        <p:sp>
          <p:nvSpPr>
            <p:cNvPr id="348201" name="Text Box 41"/>
            <p:cNvSpPr txBox="1">
              <a:spLocks noChangeArrowheads="1"/>
            </p:cNvSpPr>
            <p:nvPr/>
          </p:nvSpPr>
          <p:spPr bwMode="auto">
            <a:xfrm>
              <a:off x="960" y="1008"/>
              <a:ext cx="624" cy="1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1200">
                  <a:latin typeface="Tahoma" charset="0"/>
                </a:rPr>
                <a:t>List 2</a:t>
              </a:r>
            </a:p>
          </p:txBody>
        </p:sp>
        <p:sp>
          <p:nvSpPr>
            <p:cNvPr id="348202" name="Text Box 42"/>
            <p:cNvSpPr txBox="1">
              <a:spLocks noChangeArrowheads="1"/>
            </p:cNvSpPr>
            <p:nvPr/>
          </p:nvSpPr>
          <p:spPr bwMode="auto">
            <a:xfrm>
              <a:off x="1488" y="1017"/>
              <a:ext cx="528" cy="1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1200">
                  <a:latin typeface="Tahoma" charset="0"/>
                </a:rPr>
                <a:t>List 3</a:t>
              </a:r>
            </a:p>
          </p:txBody>
        </p:sp>
      </p:grpSp>
      <p:sp>
        <p:nvSpPr>
          <p:cNvPr id="348203" name="Text Box 43"/>
          <p:cNvSpPr txBox="1">
            <a:spLocks noChangeArrowheads="1"/>
          </p:cNvSpPr>
          <p:nvPr/>
        </p:nvSpPr>
        <p:spPr bwMode="auto">
          <a:xfrm>
            <a:off x="4114800" y="990600"/>
            <a:ext cx="2895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 eaLnBrk="0" hangingPunct="0">
              <a:spcBef>
                <a:spcPct val="50000"/>
              </a:spcBef>
            </a:pPr>
            <a:r>
              <a:rPr lang="en-US">
                <a:latin typeface="Tahoma" charset="0"/>
              </a:rPr>
              <a:t>Fagin</a:t>
            </a:r>
            <a:r>
              <a:rPr lang="ja-JP" altLang="en-US">
                <a:latin typeface="Arial"/>
              </a:rPr>
              <a:t>’</a:t>
            </a:r>
            <a:r>
              <a:rPr lang="en-US">
                <a:latin typeface="Tahoma" charset="0"/>
              </a:rPr>
              <a:t>s NRA Algorithm:</a:t>
            </a:r>
          </a:p>
        </p:txBody>
      </p:sp>
      <p:sp>
        <p:nvSpPr>
          <p:cNvPr id="348204" name="Text Box 44"/>
          <p:cNvSpPr txBox="1">
            <a:spLocks noChangeArrowheads="1"/>
          </p:cNvSpPr>
          <p:nvPr/>
        </p:nvSpPr>
        <p:spPr bwMode="auto">
          <a:xfrm>
            <a:off x="638175" y="5953125"/>
            <a:ext cx="28194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600">
                <a:latin typeface="Tahoma" charset="0"/>
              </a:rPr>
              <a:t>read one doc from every list</a:t>
            </a:r>
          </a:p>
        </p:txBody>
      </p:sp>
      <p:sp>
        <p:nvSpPr>
          <p:cNvPr id="12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4AFDA401-2374-BE46-BA37-D56B8F3DFE56}" type="slidenum">
              <a:rPr lang="en-US" smtClean="0"/>
              <a:t>31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824546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163" grpId="0"/>
      <p:bldP spid="348164" grpId="0" animBg="1"/>
      <p:bldP spid="348203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021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/>
              <a:t>NRA (No Random Access) Algorithm</a:t>
            </a:r>
          </a:p>
        </p:txBody>
      </p:sp>
      <p:sp>
        <p:nvSpPr>
          <p:cNvPr id="350211" name="Text Box 3"/>
          <p:cNvSpPr txBox="1">
            <a:spLocks noChangeArrowheads="1"/>
          </p:cNvSpPr>
          <p:nvPr/>
        </p:nvSpPr>
        <p:spPr bwMode="auto">
          <a:xfrm rot="16200000">
            <a:off x="2454275" y="2651125"/>
            <a:ext cx="21336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 eaLnBrk="0" hangingPunct="0">
              <a:spcBef>
                <a:spcPct val="50000"/>
              </a:spcBef>
            </a:pPr>
            <a:r>
              <a:rPr lang="en-US" sz="1600">
                <a:latin typeface="Tahoma" charset="0"/>
              </a:rPr>
              <a:t>lists sorted by score</a:t>
            </a:r>
          </a:p>
        </p:txBody>
      </p:sp>
      <p:sp>
        <p:nvSpPr>
          <p:cNvPr id="350212" name="Line 4"/>
          <p:cNvSpPr>
            <a:spLocks noChangeShapeType="1"/>
          </p:cNvSpPr>
          <p:nvPr/>
        </p:nvSpPr>
        <p:spPr bwMode="auto">
          <a:xfrm>
            <a:off x="3352800" y="1981200"/>
            <a:ext cx="0" cy="2514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aphicFrame>
        <p:nvGraphicFramePr>
          <p:cNvPr id="350275" name="Group 67"/>
          <p:cNvGraphicFramePr>
            <a:graphicFrameLocks noGrp="1"/>
          </p:cNvGraphicFramePr>
          <p:nvPr/>
        </p:nvGraphicFramePr>
        <p:xfrm>
          <a:off x="762000" y="1960563"/>
          <a:ext cx="2438400" cy="3915920"/>
        </p:xfrm>
        <a:graphic>
          <a:graphicData uri="http://schemas.openxmlformats.org/drawingml/2006/table">
            <a:tbl>
              <a:tblPr/>
              <a:tblGrid>
                <a:gridCol w="812800"/>
                <a:gridCol w="812800"/>
                <a:gridCol w="812800"/>
              </a:tblGrid>
              <a:tr h="5699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doc 25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0.6</a:t>
                      </a:r>
                    </a:p>
                  </a:txBody>
                  <a:tcPr marL="45720" marR="45720" marT="18288" marB="1828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doc 17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0.6</a:t>
                      </a:r>
                    </a:p>
                  </a:txBody>
                  <a:tcPr marL="45720" marR="45720" marT="18288" marB="1828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doc 83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0.9</a:t>
                      </a:r>
                    </a:p>
                  </a:txBody>
                  <a:tcPr marL="45720" marR="45720" marT="18288" marB="1828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5699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doc 78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0.5</a:t>
                      </a:r>
                    </a:p>
                  </a:txBody>
                  <a:tcPr marL="45720" marR="45720" marT="18288" marB="1828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doc 38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0.6</a:t>
                      </a:r>
                    </a:p>
                  </a:txBody>
                  <a:tcPr marL="45720" marR="45720" marT="18288" marB="1828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doc 17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0.7</a:t>
                      </a:r>
                    </a:p>
                  </a:txBody>
                  <a:tcPr marL="45720" marR="45720" marT="18288" marB="1828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683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doc 83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0.4</a:t>
                      </a:r>
                    </a:p>
                  </a:txBody>
                  <a:tcPr marL="45720" marR="45720" marT="18288" marB="1828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doc 14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0.6</a:t>
                      </a:r>
                    </a:p>
                  </a:txBody>
                  <a:tcPr marL="45720" marR="45720" marT="18288" marB="1828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doc 61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0.3</a:t>
                      </a:r>
                    </a:p>
                  </a:txBody>
                  <a:tcPr marL="45720" marR="45720" marT="18288" marB="1828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699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doc 17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0.3</a:t>
                      </a:r>
                    </a:p>
                  </a:txBody>
                  <a:tcPr marL="45720" marR="45720" marT="18288" marB="1828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doc 5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0.6</a:t>
                      </a:r>
                    </a:p>
                  </a:txBody>
                  <a:tcPr marL="45720" marR="45720" marT="18288" marB="1828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doc 81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0.2</a:t>
                      </a:r>
                    </a:p>
                  </a:txBody>
                  <a:tcPr marL="45720" marR="45720" marT="18288" marB="1828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61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doc 21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0.2</a:t>
                      </a:r>
                    </a:p>
                  </a:txBody>
                  <a:tcPr marL="45720" marR="45720" marT="18288" marB="1828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doc 83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0.5</a:t>
                      </a:r>
                    </a:p>
                  </a:txBody>
                  <a:tcPr marL="45720" marR="45720" marT="18288" marB="1828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doc 65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0.1</a:t>
                      </a:r>
                    </a:p>
                  </a:txBody>
                  <a:tcPr marL="45720" marR="45720" marT="18288" marB="1828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699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doc 91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0.1</a:t>
                      </a:r>
                    </a:p>
                  </a:txBody>
                  <a:tcPr marL="45720" marR="45720" marT="18288" marB="1828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doc 21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0.3</a:t>
                      </a:r>
                    </a:p>
                  </a:txBody>
                  <a:tcPr marL="45720" marR="45720" marT="18288" marB="1828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doc 10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0.1</a:t>
                      </a:r>
                    </a:p>
                  </a:txBody>
                  <a:tcPr marL="45720" marR="45720" marT="18288" marB="1828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83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endParaRPr kumimoji="0" lang="en-US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orgia" charset="0"/>
                        <a:ea typeface="ＭＳ Ｐゴシック" charset="0"/>
                        <a:cs typeface="Arial" charset="0"/>
                      </a:endParaRPr>
                    </a:p>
                  </a:txBody>
                  <a:tcPr marL="45720" marR="45720" marT="18288" marB="1828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doc 44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0.1</a:t>
                      </a:r>
                    </a:p>
                  </a:txBody>
                  <a:tcPr marL="45720" marR="45720" marT="18288" marB="1828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endParaRPr kumimoji="0" lang="en-US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orgia" charset="0"/>
                        <a:ea typeface="ＭＳ Ｐゴシック" charset="0"/>
                        <a:cs typeface="Arial" charset="0"/>
                      </a:endParaRPr>
                    </a:p>
                  </a:txBody>
                  <a:tcPr marL="45720" marR="45720" marT="18288" marB="1828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50247" name="Text Box 39"/>
          <p:cNvSpPr txBox="1">
            <a:spLocks noChangeArrowheads="1"/>
          </p:cNvSpPr>
          <p:nvPr/>
        </p:nvSpPr>
        <p:spPr bwMode="auto">
          <a:xfrm>
            <a:off x="4114800" y="990600"/>
            <a:ext cx="3429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 eaLnBrk="0" hangingPunct="0">
              <a:spcBef>
                <a:spcPct val="50000"/>
              </a:spcBef>
            </a:pPr>
            <a:r>
              <a:rPr lang="en-US">
                <a:latin typeface="Tahoma" charset="0"/>
              </a:rPr>
              <a:t>Fagin</a:t>
            </a:r>
            <a:r>
              <a:rPr lang="ja-JP" altLang="en-US">
                <a:latin typeface="Arial"/>
              </a:rPr>
              <a:t>’</a:t>
            </a:r>
            <a:r>
              <a:rPr lang="en-US">
                <a:latin typeface="Tahoma" charset="0"/>
              </a:rPr>
              <a:t>s NRA Algorithm: round 1</a:t>
            </a:r>
          </a:p>
        </p:txBody>
      </p:sp>
      <p:graphicFrame>
        <p:nvGraphicFramePr>
          <p:cNvPr id="350248" name="Group 40"/>
          <p:cNvGraphicFramePr>
            <a:graphicFrameLocks noGrp="1"/>
          </p:cNvGraphicFramePr>
          <p:nvPr/>
        </p:nvGraphicFramePr>
        <p:xfrm>
          <a:off x="4191000" y="1960563"/>
          <a:ext cx="1066800" cy="1709739"/>
        </p:xfrm>
        <a:graphic>
          <a:graphicData uri="http://schemas.openxmlformats.org/drawingml/2006/table">
            <a:tbl>
              <a:tblPr/>
              <a:tblGrid>
                <a:gridCol w="1066800"/>
              </a:tblGrid>
              <a:tr h="5699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doc 83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[0.9, </a:t>
                      </a: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2.1</a:t>
                      </a: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]</a:t>
                      </a:r>
                    </a:p>
                  </a:txBody>
                  <a:tcPr marL="45720" marR="45720" marT="18288" marB="1828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699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doc 17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[0.6, </a:t>
                      </a: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2.1</a:t>
                      </a: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]</a:t>
                      </a:r>
                    </a:p>
                  </a:txBody>
                  <a:tcPr marL="45720" marR="45720" marT="18288" marB="1828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699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doc 25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[0.6, </a:t>
                      </a: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2.1</a:t>
                      </a: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]</a:t>
                      </a:r>
                    </a:p>
                  </a:txBody>
                  <a:tcPr marL="45720" marR="45720" marT="18288" marB="1828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50258" name="Text Box 50"/>
          <p:cNvSpPr txBox="1">
            <a:spLocks noChangeArrowheads="1"/>
          </p:cNvSpPr>
          <p:nvPr/>
        </p:nvSpPr>
        <p:spPr bwMode="auto">
          <a:xfrm>
            <a:off x="3962400" y="1614488"/>
            <a:ext cx="15240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600">
                <a:latin typeface="Tahoma" charset="0"/>
              </a:rPr>
              <a:t>Candidates</a:t>
            </a:r>
          </a:p>
        </p:txBody>
      </p:sp>
      <p:sp>
        <p:nvSpPr>
          <p:cNvPr id="350259" name="Text Box 51"/>
          <p:cNvSpPr txBox="1">
            <a:spLocks noChangeArrowheads="1"/>
          </p:cNvSpPr>
          <p:nvPr/>
        </p:nvSpPr>
        <p:spPr bwMode="auto">
          <a:xfrm>
            <a:off x="5410200" y="1828800"/>
            <a:ext cx="18288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 eaLnBrk="0" hangingPunct="0">
              <a:spcBef>
                <a:spcPct val="50000"/>
              </a:spcBef>
            </a:pPr>
            <a:r>
              <a:rPr lang="en-US" sz="1400">
                <a:latin typeface="Tahoma" charset="0"/>
              </a:rPr>
              <a:t>min top-2 score: 0.6</a:t>
            </a:r>
          </a:p>
        </p:txBody>
      </p:sp>
      <p:sp>
        <p:nvSpPr>
          <p:cNvPr id="350260" name="Text Box 52"/>
          <p:cNvSpPr txBox="1">
            <a:spLocks noChangeArrowheads="1"/>
          </p:cNvSpPr>
          <p:nvPr/>
        </p:nvSpPr>
        <p:spPr bwMode="auto">
          <a:xfrm>
            <a:off x="5410200" y="2286000"/>
            <a:ext cx="2286000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 eaLnBrk="0" hangingPunct="0">
              <a:spcBef>
                <a:spcPct val="50000"/>
              </a:spcBef>
            </a:pPr>
            <a:r>
              <a:rPr lang="en-US" sz="1400">
                <a:latin typeface="Tahoma" charset="0"/>
              </a:rPr>
              <a:t>maximum score for unseen docs: </a:t>
            </a:r>
            <a:r>
              <a:rPr lang="en-US" sz="1400" b="1">
                <a:latin typeface="Tahoma" charset="0"/>
              </a:rPr>
              <a:t>2.1</a:t>
            </a:r>
          </a:p>
        </p:txBody>
      </p:sp>
      <p:sp>
        <p:nvSpPr>
          <p:cNvPr id="350261" name="Text Box 53"/>
          <p:cNvSpPr txBox="1">
            <a:spLocks noChangeArrowheads="1"/>
          </p:cNvSpPr>
          <p:nvPr/>
        </p:nvSpPr>
        <p:spPr bwMode="auto">
          <a:xfrm>
            <a:off x="5410200" y="3048000"/>
            <a:ext cx="31242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 eaLnBrk="0" hangingPunct="0">
              <a:spcBef>
                <a:spcPct val="50000"/>
              </a:spcBef>
            </a:pPr>
            <a:r>
              <a:rPr lang="en-US" sz="1400">
                <a:latin typeface="Tahoma" charset="0"/>
              </a:rPr>
              <a:t>min-top-2 &lt; best-score of candidates</a:t>
            </a:r>
          </a:p>
        </p:txBody>
      </p:sp>
      <p:grpSp>
        <p:nvGrpSpPr>
          <p:cNvPr id="350262" name="Group 54"/>
          <p:cNvGrpSpPr>
            <a:grpSpLocks/>
          </p:cNvGrpSpPr>
          <p:nvPr/>
        </p:nvGrpSpPr>
        <p:grpSpPr bwMode="auto">
          <a:xfrm>
            <a:off x="762000" y="1600200"/>
            <a:ext cx="2438400" cy="288925"/>
            <a:chOff x="480" y="1008"/>
            <a:chExt cx="1536" cy="182"/>
          </a:xfrm>
        </p:grpSpPr>
        <p:sp>
          <p:nvSpPr>
            <p:cNvPr id="350263" name="Text Box 55"/>
            <p:cNvSpPr txBox="1">
              <a:spLocks noChangeArrowheads="1"/>
            </p:cNvSpPr>
            <p:nvPr/>
          </p:nvSpPr>
          <p:spPr bwMode="auto">
            <a:xfrm>
              <a:off x="480" y="1017"/>
              <a:ext cx="528" cy="1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1200">
                  <a:latin typeface="Tahoma" charset="0"/>
                </a:rPr>
                <a:t>List 1</a:t>
              </a:r>
            </a:p>
          </p:txBody>
        </p:sp>
        <p:sp>
          <p:nvSpPr>
            <p:cNvPr id="350264" name="Text Box 56"/>
            <p:cNvSpPr txBox="1">
              <a:spLocks noChangeArrowheads="1"/>
            </p:cNvSpPr>
            <p:nvPr/>
          </p:nvSpPr>
          <p:spPr bwMode="auto">
            <a:xfrm>
              <a:off x="960" y="1008"/>
              <a:ext cx="624" cy="1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1200">
                  <a:latin typeface="Tahoma" charset="0"/>
                </a:rPr>
                <a:t>List 2</a:t>
              </a:r>
            </a:p>
          </p:txBody>
        </p:sp>
        <p:sp>
          <p:nvSpPr>
            <p:cNvPr id="350265" name="Text Box 57"/>
            <p:cNvSpPr txBox="1">
              <a:spLocks noChangeArrowheads="1"/>
            </p:cNvSpPr>
            <p:nvPr/>
          </p:nvSpPr>
          <p:spPr bwMode="auto">
            <a:xfrm>
              <a:off x="1488" y="1017"/>
              <a:ext cx="528" cy="1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1200">
                  <a:latin typeface="Tahoma" charset="0"/>
                </a:rPr>
                <a:t>List 3</a:t>
              </a:r>
            </a:p>
          </p:txBody>
        </p:sp>
      </p:grpSp>
      <p:sp>
        <p:nvSpPr>
          <p:cNvPr id="350266" name="Text Box 58"/>
          <p:cNvSpPr txBox="1">
            <a:spLocks noChangeArrowheads="1"/>
          </p:cNvSpPr>
          <p:nvPr/>
        </p:nvSpPr>
        <p:spPr bwMode="auto">
          <a:xfrm>
            <a:off x="638175" y="5953125"/>
            <a:ext cx="28194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600">
                <a:latin typeface="Tahoma" charset="0"/>
              </a:rPr>
              <a:t>read one doc from every list</a:t>
            </a:r>
          </a:p>
        </p:txBody>
      </p:sp>
      <p:grpSp>
        <p:nvGrpSpPr>
          <p:cNvPr id="350267" name="Group 59"/>
          <p:cNvGrpSpPr>
            <a:grpSpLocks/>
          </p:cNvGrpSpPr>
          <p:nvPr/>
        </p:nvGrpSpPr>
        <p:grpSpPr bwMode="auto">
          <a:xfrm>
            <a:off x="3352800" y="1371600"/>
            <a:ext cx="1143000" cy="914400"/>
            <a:chOff x="2112" y="864"/>
            <a:chExt cx="720" cy="576"/>
          </a:xfrm>
        </p:grpSpPr>
        <p:sp>
          <p:nvSpPr>
            <p:cNvPr id="350268" name="Text Box 60"/>
            <p:cNvSpPr txBox="1">
              <a:spLocks noChangeArrowheads="1"/>
            </p:cNvSpPr>
            <p:nvPr/>
          </p:nvSpPr>
          <p:spPr bwMode="auto">
            <a:xfrm>
              <a:off x="2112" y="864"/>
              <a:ext cx="672" cy="3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1400">
                  <a:latin typeface="Tahoma" charset="0"/>
                </a:rPr>
                <a:t>current score</a:t>
              </a:r>
            </a:p>
          </p:txBody>
        </p:sp>
        <p:sp>
          <p:nvSpPr>
            <p:cNvPr id="350269" name="Line 61"/>
            <p:cNvSpPr>
              <a:spLocks noChangeShapeType="1"/>
            </p:cNvSpPr>
            <p:nvPr/>
          </p:nvSpPr>
          <p:spPr bwMode="auto">
            <a:xfrm>
              <a:off x="2592" y="1152"/>
              <a:ext cx="240" cy="28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50270" name="Group 62"/>
          <p:cNvGrpSpPr>
            <a:grpSpLocks/>
          </p:cNvGrpSpPr>
          <p:nvPr/>
        </p:nvGrpSpPr>
        <p:grpSpPr bwMode="auto">
          <a:xfrm>
            <a:off x="4953000" y="1447800"/>
            <a:ext cx="1371600" cy="838200"/>
            <a:chOff x="3120" y="912"/>
            <a:chExt cx="864" cy="528"/>
          </a:xfrm>
        </p:grpSpPr>
        <p:sp>
          <p:nvSpPr>
            <p:cNvPr id="350271" name="Text Box 63"/>
            <p:cNvSpPr txBox="1">
              <a:spLocks noChangeArrowheads="1"/>
            </p:cNvSpPr>
            <p:nvPr/>
          </p:nvSpPr>
          <p:spPr bwMode="auto">
            <a:xfrm>
              <a:off x="3312" y="912"/>
              <a:ext cx="672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1400">
                  <a:latin typeface="Tahoma" charset="0"/>
                </a:rPr>
                <a:t>best-score</a:t>
              </a:r>
            </a:p>
          </p:txBody>
        </p:sp>
        <p:sp>
          <p:nvSpPr>
            <p:cNvPr id="350272" name="Line 64"/>
            <p:cNvSpPr>
              <a:spLocks noChangeShapeType="1"/>
            </p:cNvSpPr>
            <p:nvPr/>
          </p:nvSpPr>
          <p:spPr bwMode="auto">
            <a:xfrm flipH="1">
              <a:off x="3120" y="1104"/>
              <a:ext cx="336" cy="33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50273" name="Line 65"/>
          <p:cNvSpPr>
            <a:spLocks noChangeShapeType="1"/>
          </p:cNvSpPr>
          <p:nvPr/>
        </p:nvSpPr>
        <p:spPr bwMode="auto">
          <a:xfrm flipH="1">
            <a:off x="4572000" y="2057400"/>
            <a:ext cx="914400" cy="838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0274" name="Text Box 66"/>
          <p:cNvSpPr txBox="1">
            <a:spLocks noChangeArrowheads="1"/>
          </p:cNvSpPr>
          <p:nvPr/>
        </p:nvSpPr>
        <p:spPr bwMode="auto">
          <a:xfrm>
            <a:off x="819150" y="1162050"/>
            <a:ext cx="234315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/>
              <a:t>0.6 + 0.6 + 0.9 = 2.1</a:t>
            </a:r>
          </a:p>
        </p:txBody>
      </p:sp>
      <p:sp>
        <p:nvSpPr>
          <p:cNvPr id="25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4AFDA401-2374-BE46-BA37-D56B8F3DFE56}" type="slidenum">
              <a:rPr lang="en-US" smtClean="0"/>
              <a:t>32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057144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0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0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0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02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02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02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0273" grpId="0" animBg="1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225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/>
              <a:t>NRA (No Random Access) Algorithm</a:t>
            </a:r>
          </a:p>
        </p:txBody>
      </p:sp>
      <p:sp>
        <p:nvSpPr>
          <p:cNvPr id="352259" name="Text Box 3"/>
          <p:cNvSpPr txBox="1">
            <a:spLocks noChangeArrowheads="1"/>
          </p:cNvSpPr>
          <p:nvPr/>
        </p:nvSpPr>
        <p:spPr bwMode="auto">
          <a:xfrm rot="16200000">
            <a:off x="2454275" y="2651125"/>
            <a:ext cx="21336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 eaLnBrk="0" hangingPunct="0">
              <a:spcBef>
                <a:spcPct val="50000"/>
              </a:spcBef>
            </a:pPr>
            <a:r>
              <a:rPr lang="en-US" sz="1600">
                <a:latin typeface="Tahoma" charset="0"/>
              </a:rPr>
              <a:t>lists sorted by score</a:t>
            </a:r>
          </a:p>
        </p:txBody>
      </p:sp>
      <p:sp>
        <p:nvSpPr>
          <p:cNvPr id="352260" name="Line 4"/>
          <p:cNvSpPr>
            <a:spLocks noChangeShapeType="1"/>
          </p:cNvSpPr>
          <p:nvPr/>
        </p:nvSpPr>
        <p:spPr bwMode="auto">
          <a:xfrm>
            <a:off x="3352800" y="1981200"/>
            <a:ext cx="0" cy="2514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2261" name="Text Box 5"/>
          <p:cNvSpPr txBox="1">
            <a:spLocks noChangeArrowheads="1"/>
          </p:cNvSpPr>
          <p:nvPr/>
        </p:nvSpPr>
        <p:spPr bwMode="auto">
          <a:xfrm>
            <a:off x="4114800" y="990600"/>
            <a:ext cx="3429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 eaLnBrk="0" hangingPunct="0">
              <a:spcBef>
                <a:spcPct val="50000"/>
              </a:spcBef>
            </a:pPr>
            <a:r>
              <a:rPr lang="en-US">
                <a:latin typeface="Tahoma" charset="0"/>
              </a:rPr>
              <a:t>Fagin</a:t>
            </a:r>
            <a:r>
              <a:rPr lang="ja-JP" altLang="en-US">
                <a:latin typeface="Arial"/>
              </a:rPr>
              <a:t>’</a:t>
            </a:r>
            <a:r>
              <a:rPr lang="en-US">
                <a:latin typeface="Tahoma" charset="0"/>
              </a:rPr>
              <a:t>s NRA Algorithm: round 2</a:t>
            </a:r>
          </a:p>
        </p:txBody>
      </p:sp>
      <p:graphicFrame>
        <p:nvGraphicFramePr>
          <p:cNvPr id="352262" name="Group 6"/>
          <p:cNvGraphicFramePr>
            <a:graphicFrameLocks noGrp="1"/>
          </p:cNvGraphicFramePr>
          <p:nvPr/>
        </p:nvGraphicFramePr>
        <p:xfrm>
          <a:off x="4191000" y="1960563"/>
          <a:ext cx="1066800" cy="2849565"/>
        </p:xfrm>
        <a:graphic>
          <a:graphicData uri="http://schemas.openxmlformats.org/drawingml/2006/table">
            <a:tbl>
              <a:tblPr/>
              <a:tblGrid>
                <a:gridCol w="1066800"/>
              </a:tblGrid>
              <a:tr h="5699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doc 17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[1.3, </a:t>
                      </a: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1.8</a:t>
                      </a: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]</a:t>
                      </a:r>
                    </a:p>
                  </a:txBody>
                  <a:tcPr marL="45720" marR="45720" marT="18288" marB="1828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699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doc 83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[0.9, </a:t>
                      </a: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2.0</a:t>
                      </a: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]</a:t>
                      </a:r>
                    </a:p>
                  </a:txBody>
                  <a:tcPr marL="45720" marR="45720" marT="18288" marB="1828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699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doc 25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[0.6, </a:t>
                      </a: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1.9</a:t>
                      </a: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]</a:t>
                      </a:r>
                    </a:p>
                  </a:txBody>
                  <a:tcPr marL="45720" marR="45720" marT="18288" marB="1828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699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doc 38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[0.6, </a:t>
                      </a: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1.8</a:t>
                      </a: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]</a:t>
                      </a:r>
                    </a:p>
                  </a:txBody>
                  <a:tcPr marL="45720" marR="45720" marT="18288" marB="1828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699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doc 78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[0.5, </a:t>
                      </a: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1.8</a:t>
                      </a: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]</a:t>
                      </a:r>
                    </a:p>
                  </a:txBody>
                  <a:tcPr marL="45720" marR="45720" marT="18288" marB="1828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52276" name="Text Box 20"/>
          <p:cNvSpPr txBox="1">
            <a:spLocks noChangeArrowheads="1"/>
          </p:cNvSpPr>
          <p:nvPr/>
        </p:nvSpPr>
        <p:spPr bwMode="auto">
          <a:xfrm>
            <a:off x="3962400" y="1614488"/>
            <a:ext cx="15240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600">
                <a:latin typeface="Tahoma" charset="0"/>
              </a:rPr>
              <a:t>Candidates</a:t>
            </a:r>
          </a:p>
        </p:txBody>
      </p:sp>
      <p:sp>
        <p:nvSpPr>
          <p:cNvPr id="352277" name="Text Box 21"/>
          <p:cNvSpPr txBox="1">
            <a:spLocks noChangeArrowheads="1"/>
          </p:cNvSpPr>
          <p:nvPr/>
        </p:nvSpPr>
        <p:spPr bwMode="auto">
          <a:xfrm>
            <a:off x="5410200" y="1828800"/>
            <a:ext cx="18288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 eaLnBrk="0" hangingPunct="0">
              <a:spcBef>
                <a:spcPct val="50000"/>
              </a:spcBef>
            </a:pPr>
            <a:r>
              <a:rPr lang="en-US" sz="1400">
                <a:latin typeface="Tahoma" charset="0"/>
              </a:rPr>
              <a:t>min top-2 score: 0.9</a:t>
            </a:r>
          </a:p>
        </p:txBody>
      </p:sp>
      <p:sp>
        <p:nvSpPr>
          <p:cNvPr id="352278" name="Text Box 22"/>
          <p:cNvSpPr txBox="1">
            <a:spLocks noChangeArrowheads="1"/>
          </p:cNvSpPr>
          <p:nvPr/>
        </p:nvSpPr>
        <p:spPr bwMode="auto">
          <a:xfrm>
            <a:off x="5410200" y="2286000"/>
            <a:ext cx="2286000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 eaLnBrk="0" hangingPunct="0">
              <a:spcBef>
                <a:spcPct val="50000"/>
              </a:spcBef>
            </a:pPr>
            <a:r>
              <a:rPr lang="en-US" sz="1400">
                <a:latin typeface="Tahoma" charset="0"/>
              </a:rPr>
              <a:t>maximum score for unseen docs: </a:t>
            </a:r>
            <a:r>
              <a:rPr lang="en-US" sz="1400" b="1">
                <a:latin typeface="Tahoma" charset="0"/>
              </a:rPr>
              <a:t>1.8</a:t>
            </a:r>
          </a:p>
        </p:txBody>
      </p:sp>
      <p:graphicFrame>
        <p:nvGraphicFramePr>
          <p:cNvPr id="352320" name="Group 64"/>
          <p:cNvGraphicFramePr>
            <a:graphicFrameLocks noGrp="1"/>
          </p:cNvGraphicFramePr>
          <p:nvPr/>
        </p:nvGraphicFramePr>
        <p:xfrm>
          <a:off x="762000" y="1960563"/>
          <a:ext cx="2438400" cy="3915920"/>
        </p:xfrm>
        <a:graphic>
          <a:graphicData uri="http://schemas.openxmlformats.org/drawingml/2006/table">
            <a:tbl>
              <a:tblPr/>
              <a:tblGrid>
                <a:gridCol w="812800"/>
                <a:gridCol w="812800"/>
                <a:gridCol w="812800"/>
              </a:tblGrid>
              <a:tr h="5699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doc 25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0.6</a:t>
                      </a:r>
                    </a:p>
                  </a:txBody>
                  <a:tcPr marL="45720" marR="45720" marT="18288" marB="1828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doc 17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0.6</a:t>
                      </a:r>
                    </a:p>
                  </a:txBody>
                  <a:tcPr marL="45720" marR="45720" marT="18288" marB="1828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doc 83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0.9</a:t>
                      </a:r>
                    </a:p>
                  </a:txBody>
                  <a:tcPr marL="45720" marR="45720" marT="18288" marB="1828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5699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doc 78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0.5</a:t>
                      </a:r>
                    </a:p>
                  </a:txBody>
                  <a:tcPr marL="45720" marR="45720" marT="18288" marB="1828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doc 38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0.6</a:t>
                      </a:r>
                    </a:p>
                  </a:txBody>
                  <a:tcPr marL="45720" marR="45720" marT="18288" marB="1828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doc 17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0.7</a:t>
                      </a:r>
                    </a:p>
                  </a:txBody>
                  <a:tcPr marL="45720" marR="45720" marT="18288" marB="1828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5683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doc 83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0.4</a:t>
                      </a:r>
                    </a:p>
                  </a:txBody>
                  <a:tcPr marL="45720" marR="45720" marT="18288" marB="1828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doc 14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0.6</a:t>
                      </a:r>
                    </a:p>
                  </a:txBody>
                  <a:tcPr marL="45720" marR="45720" marT="18288" marB="1828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doc 61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0.3</a:t>
                      </a:r>
                    </a:p>
                  </a:txBody>
                  <a:tcPr marL="45720" marR="45720" marT="18288" marB="1828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699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doc 17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0.3</a:t>
                      </a:r>
                    </a:p>
                  </a:txBody>
                  <a:tcPr marL="45720" marR="45720" marT="18288" marB="1828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doc 5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0.6</a:t>
                      </a:r>
                    </a:p>
                  </a:txBody>
                  <a:tcPr marL="45720" marR="45720" marT="18288" marB="1828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doc 81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0.2</a:t>
                      </a:r>
                    </a:p>
                  </a:txBody>
                  <a:tcPr marL="45720" marR="45720" marT="18288" marB="1828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61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doc 21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0.2</a:t>
                      </a:r>
                    </a:p>
                  </a:txBody>
                  <a:tcPr marL="45720" marR="45720" marT="18288" marB="1828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doc 83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0.5</a:t>
                      </a:r>
                    </a:p>
                  </a:txBody>
                  <a:tcPr marL="45720" marR="45720" marT="18288" marB="1828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doc 65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0.1</a:t>
                      </a:r>
                    </a:p>
                  </a:txBody>
                  <a:tcPr marL="45720" marR="45720" marT="18288" marB="1828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699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doc 91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0.1</a:t>
                      </a:r>
                    </a:p>
                  </a:txBody>
                  <a:tcPr marL="45720" marR="45720" marT="18288" marB="1828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doc 21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0.3</a:t>
                      </a:r>
                    </a:p>
                  </a:txBody>
                  <a:tcPr marL="45720" marR="45720" marT="18288" marB="1828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doc 10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0.1</a:t>
                      </a:r>
                    </a:p>
                  </a:txBody>
                  <a:tcPr marL="45720" marR="45720" marT="18288" marB="1828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83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endParaRPr kumimoji="0" lang="en-US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orgia" charset="0"/>
                        <a:ea typeface="ＭＳ Ｐゴシック" charset="0"/>
                        <a:cs typeface="Arial" charset="0"/>
                      </a:endParaRPr>
                    </a:p>
                  </a:txBody>
                  <a:tcPr marL="45720" marR="45720" marT="18288" marB="1828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doc 44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0.1</a:t>
                      </a:r>
                    </a:p>
                  </a:txBody>
                  <a:tcPr marL="45720" marR="45720" marT="18288" marB="1828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endParaRPr kumimoji="0" lang="en-US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orgia" charset="0"/>
                        <a:ea typeface="ＭＳ Ｐゴシック" charset="0"/>
                        <a:cs typeface="Arial" charset="0"/>
                      </a:endParaRPr>
                    </a:p>
                  </a:txBody>
                  <a:tcPr marL="45720" marR="45720" marT="18288" marB="1828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pSp>
        <p:nvGrpSpPr>
          <p:cNvPr id="352313" name="Group 57"/>
          <p:cNvGrpSpPr>
            <a:grpSpLocks/>
          </p:cNvGrpSpPr>
          <p:nvPr/>
        </p:nvGrpSpPr>
        <p:grpSpPr bwMode="auto">
          <a:xfrm>
            <a:off x="762000" y="1600200"/>
            <a:ext cx="2438400" cy="288925"/>
            <a:chOff x="480" y="1008"/>
            <a:chExt cx="1536" cy="182"/>
          </a:xfrm>
        </p:grpSpPr>
        <p:sp>
          <p:nvSpPr>
            <p:cNvPr id="352314" name="Text Box 58"/>
            <p:cNvSpPr txBox="1">
              <a:spLocks noChangeArrowheads="1"/>
            </p:cNvSpPr>
            <p:nvPr/>
          </p:nvSpPr>
          <p:spPr bwMode="auto">
            <a:xfrm>
              <a:off x="480" y="1017"/>
              <a:ext cx="528" cy="1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1200">
                  <a:latin typeface="Tahoma" charset="0"/>
                </a:rPr>
                <a:t>List 1</a:t>
              </a:r>
            </a:p>
          </p:txBody>
        </p:sp>
        <p:sp>
          <p:nvSpPr>
            <p:cNvPr id="352315" name="Text Box 59"/>
            <p:cNvSpPr txBox="1">
              <a:spLocks noChangeArrowheads="1"/>
            </p:cNvSpPr>
            <p:nvPr/>
          </p:nvSpPr>
          <p:spPr bwMode="auto">
            <a:xfrm>
              <a:off x="960" y="1008"/>
              <a:ext cx="624" cy="1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1200">
                  <a:latin typeface="Tahoma" charset="0"/>
                </a:rPr>
                <a:t>List 2</a:t>
              </a:r>
            </a:p>
          </p:txBody>
        </p:sp>
        <p:sp>
          <p:nvSpPr>
            <p:cNvPr id="352316" name="Text Box 60"/>
            <p:cNvSpPr txBox="1">
              <a:spLocks noChangeArrowheads="1"/>
            </p:cNvSpPr>
            <p:nvPr/>
          </p:nvSpPr>
          <p:spPr bwMode="auto">
            <a:xfrm>
              <a:off x="1488" y="1017"/>
              <a:ext cx="528" cy="1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1200">
                  <a:latin typeface="Tahoma" charset="0"/>
                </a:rPr>
                <a:t>List 3</a:t>
              </a:r>
            </a:p>
          </p:txBody>
        </p:sp>
      </p:grpSp>
      <p:sp>
        <p:nvSpPr>
          <p:cNvPr id="352317" name="Text Box 61"/>
          <p:cNvSpPr txBox="1">
            <a:spLocks noChangeArrowheads="1"/>
          </p:cNvSpPr>
          <p:nvPr/>
        </p:nvSpPr>
        <p:spPr bwMode="auto">
          <a:xfrm>
            <a:off x="5410200" y="3048000"/>
            <a:ext cx="31242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 eaLnBrk="0" hangingPunct="0">
              <a:spcBef>
                <a:spcPct val="50000"/>
              </a:spcBef>
            </a:pPr>
            <a:r>
              <a:rPr lang="en-US" sz="1400">
                <a:latin typeface="Tahoma" charset="0"/>
              </a:rPr>
              <a:t>min-top-2 &lt; best-score of candidates</a:t>
            </a:r>
          </a:p>
        </p:txBody>
      </p:sp>
      <p:sp>
        <p:nvSpPr>
          <p:cNvPr id="352318" name="Text Box 62"/>
          <p:cNvSpPr txBox="1">
            <a:spLocks noChangeArrowheads="1"/>
          </p:cNvSpPr>
          <p:nvPr/>
        </p:nvSpPr>
        <p:spPr bwMode="auto">
          <a:xfrm>
            <a:off x="638175" y="5953125"/>
            <a:ext cx="28194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600">
                <a:latin typeface="Tahoma" charset="0"/>
              </a:rPr>
              <a:t>read one doc from every list</a:t>
            </a:r>
          </a:p>
        </p:txBody>
      </p:sp>
      <p:sp>
        <p:nvSpPr>
          <p:cNvPr id="352319" name="Text Box 63"/>
          <p:cNvSpPr txBox="1">
            <a:spLocks noChangeArrowheads="1"/>
          </p:cNvSpPr>
          <p:nvPr/>
        </p:nvSpPr>
        <p:spPr bwMode="auto">
          <a:xfrm>
            <a:off x="819150" y="1162050"/>
            <a:ext cx="234315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/>
              <a:t>0.5 + 0.6 + 0.7 = 1.8</a:t>
            </a:r>
          </a:p>
        </p:txBody>
      </p:sp>
      <p:sp>
        <p:nvSpPr>
          <p:cNvPr id="18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4AFDA401-2374-BE46-BA37-D56B8F3DFE56}" type="slidenum">
              <a:rPr lang="en-US" smtClean="0"/>
              <a:t>33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600093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430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/>
              <a:t>NRA (No Random Access) Algorithm</a:t>
            </a:r>
          </a:p>
        </p:txBody>
      </p:sp>
      <p:sp>
        <p:nvSpPr>
          <p:cNvPr id="354307" name="Text Box 3"/>
          <p:cNvSpPr txBox="1">
            <a:spLocks noChangeArrowheads="1"/>
          </p:cNvSpPr>
          <p:nvPr/>
        </p:nvSpPr>
        <p:spPr bwMode="auto">
          <a:xfrm rot="16200000">
            <a:off x="2454275" y="2651125"/>
            <a:ext cx="21336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 eaLnBrk="0" hangingPunct="0">
              <a:spcBef>
                <a:spcPct val="50000"/>
              </a:spcBef>
            </a:pPr>
            <a:r>
              <a:rPr lang="en-US" sz="1600">
                <a:latin typeface="Tahoma" charset="0"/>
              </a:rPr>
              <a:t>lists sorted by score</a:t>
            </a:r>
          </a:p>
        </p:txBody>
      </p:sp>
      <p:sp>
        <p:nvSpPr>
          <p:cNvPr id="354308" name="Line 4"/>
          <p:cNvSpPr>
            <a:spLocks noChangeShapeType="1"/>
          </p:cNvSpPr>
          <p:nvPr/>
        </p:nvSpPr>
        <p:spPr bwMode="auto">
          <a:xfrm>
            <a:off x="3352800" y="1981200"/>
            <a:ext cx="0" cy="2514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aphicFrame>
        <p:nvGraphicFramePr>
          <p:cNvPr id="354309" name="Group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47820735"/>
              </p:ext>
            </p:extLst>
          </p:nvPr>
        </p:nvGraphicFramePr>
        <p:xfrm>
          <a:off x="4191000" y="1960563"/>
          <a:ext cx="1066800" cy="2279652"/>
        </p:xfrm>
        <a:graphic>
          <a:graphicData uri="http://schemas.openxmlformats.org/drawingml/2006/table">
            <a:tbl>
              <a:tblPr/>
              <a:tblGrid>
                <a:gridCol w="1066800"/>
              </a:tblGrid>
              <a:tr h="5699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doc 83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[1.3, </a:t>
                      </a: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1.9</a:t>
                      </a: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]</a:t>
                      </a:r>
                    </a:p>
                  </a:txBody>
                  <a:tcPr marL="45720" marR="45720" marT="18288" marB="1828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699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doc 17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[1.3, </a:t>
                      </a: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1.7</a:t>
                      </a: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]</a:t>
                      </a:r>
                      <a:endParaRPr kumimoji="0" lang="en-US" sz="1400" b="0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Georgia" charset="0"/>
                        <a:ea typeface="ＭＳ Ｐゴシック" charset="0"/>
                        <a:cs typeface="Arial" charset="0"/>
                      </a:endParaRPr>
                    </a:p>
                  </a:txBody>
                  <a:tcPr marL="45720" marR="45720" marT="18288" marB="1828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699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doc 25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[0.6, </a:t>
                      </a: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1.5</a:t>
                      </a: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]</a:t>
                      </a:r>
                    </a:p>
                  </a:txBody>
                  <a:tcPr marL="45720" marR="45720" marT="18288" marB="1828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699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doc 78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[0.5, </a:t>
                      </a: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1.4</a:t>
                      </a: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]</a:t>
                      </a:r>
                    </a:p>
                  </a:txBody>
                  <a:tcPr marL="45720" marR="45720" marT="18288" marB="1828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54321" name="Text Box 17"/>
          <p:cNvSpPr txBox="1">
            <a:spLocks noChangeArrowheads="1"/>
          </p:cNvSpPr>
          <p:nvPr/>
        </p:nvSpPr>
        <p:spPr bwMode="auto">
          <a:xfrm>
            <a:off x="3962400" y="1614488"/>
            <a:ext cx="15240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600">
                <a:latin typeface="Tahoma" charset="0"/>
              </a:rPr>
              <a:t>Candidates</a:t>
            </a:r>
          </a:p>
        </p:txBody>
      </p:sp>
      <p:sp>
        <p:nvSpPr>
          <p:cNvPr id="354322" name="Text Box 18"/>
          <p:cNvSpPr txBox="1">
            <a:spLocks noChangeArrowheads="1"/>
          </p:cNvSpPr>
          <p:nvPr/>
        </p:nvSpPr>
        <p:spPr bwMode="auto">
          <a:xfrm>
            <a:off x="5410200" y="1828800"/>
            <a:ext cx="18288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 eaLnBrk="0" hangingPunct="0">
              <a:spcBef>
                <a:spcPct val="50000"/>
              </a:spcBef>
            </a:pPr>
            <a:r>
              <a:rPr lang="en-US" sz="1400">
                <a:latin typeface="Tahoma" charset="0"/>
              </a:rPr>
              <a:t>min top-2 score: 1.3</a:t>
            </a:r>
          </a:p>
        </p:txBody>
      </p:sp>
      <p:sp>
        <p:nvSpPr>
          <p:cNvPr id="354323" name="Text Box 19"/>
          <p:cNvSpPr txBox="1">
            <a:spLocks noChangeArrowheads="1"/>
          </p:cNvSpPr>
          <p:nvPr/>
        </p:nvSpPr>
        <p:spPr bwMode="auto">
          <a:xfrm>
            <a:off x="5410200" y="2286000"/>
            <a:ext cx="2286000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 eaLnBrk="0" hangingPunct="0">
              <a:spcBef>
                <a:spcPct val="50000"/>
              </a:spcBef>
            </a:pPr>
            <a:r>
              <a:rPr lang="en-US" sz="1400">
                <a:latin typeface="Tahoma" charset="0"/>
              </a:rPr>
              <a:t>maximum score for unseen docs: 1.3</a:t>
            </a:r>
          </a:p>
        </p:txBody>
      </p:sp>
      <p:graphicFrame>
        <p:nvGraphicFramePr>
          <p:cNvPr id="354367" name="Group 63"/>
          <p:cNvGraphicFramePr>
            <a:graphicFrameLocks noGrp="1"/>
          </p:cNvGraphicFramePr>
          <p:nvPr/>
        </p:nvGraphicFramePr>
        <p:xfrm>
          <a:off x="762000" y="1960563"/>
          <a:ext cx="2438400" cy="3915920"/>
        </p:xfrm>
        <a:graphic>
          <a:graphicData uri="http://schemas.openxmlformats.org/drawingml/2006/table">
            <a:tbl>
              <a:tblPr/>
              <a:tblGrid>
                <a:gridCol w="812800"/>
                <a:gridCol w="812800"/>
                <a:gridCol w="812800"/>
              </a:tblGrid>
              <a:tr h="5699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doc 25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0.6</a:t>
                      </a:r>
                    </a:p>
                  </a:txBody>
                  <a:tcPr marL="45720" marR="45720" marT="18288" marB="1828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doc 17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0.6</a:t>
                      </a:r>
                    </a:p>
                  </a:txBody>
                  <a:tcPr marL="45720" marR="45720" marT="18288" marB="1828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doc 83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0.9</a:t>
                      </a:r>
                    </a:p>
                  </a:txBody>
                  <a:tcPr marL="45720" marR="45720" marT="18288" marB="1828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5699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doc 78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0.5</a:t>
                      </a:r>
                    </a:p>
                  </a:txBody>
                  <a:tcPr marL="45720" marR="45720" marT="18288" marB="1828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doc 38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0.6</a:t>
                      </a:r>
                    </a:p>
                  </a:txBody>
                  <a:tcPr marL="45720" marR="45720" marT="18288" marB="1828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doc 17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0.7</a:t>
                      </a:r>
                    </a:p>
                  </a:txBody>
                  <a:tcPr marL="45720" marR="45720" marT="18288" marB="1828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5683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doc 83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0.4</a:t>
                      </a:r>
                    </a:p>
                  </a:txBody>
                  <a:tcPr marL="45720" marR="45720" marT="18288" marB="1828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doc 14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0.6</a:t>
                      </a:r>
                    </a:p>
                  </a:txBody>
                  <a:tcPr marL="45720" marR="45720" marT="18288" marB="1828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doc 61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0.3</a:t>
                      </a:r>
                    </a:p>
                  </a:txBody>
                  <a:tcPr marL="45720" marR="45720" marT="18288" marB="1828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5699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doc 17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0.3</a:t>
                      </a:r>
                    </a:p>
                  </a:txBody>
                  <a:tcPr marL="45720" marR="45720" marT="18288" marB="1828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doc 5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0.6</a:t>
                      </a:r>
                    </a:p>
                  </a:txBody>
                  <a:tcPr marL="45720" marR="45720" marT="18288" marB="1828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doc 81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0.2</a:t>
                      </a:r>
                    </a:p>
                  </a:txBody>
                  <a:tcPr marL="45720" marR="45720" marT="18288" marB="1828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61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doc 21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0.2</a:t>
                      </a:r>
                    </a:p>
                  </a:txBody>
                  <a:tcPr marL="45720" marR="45720" marT="18288" marB="1828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doc 83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0.5</a:t>
                      </a:r>
                    </a:p>
                  </a:txBody>
                  <a:tcPr marL="45720" marR="45720" marT="18288" marB="1828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doc 65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0.1</a:t>
                      </a:r>
                    </a:p>
                  </a:txBody>
                  <a:tcPr marL="45720" marR="45720" marT="18288" marB="1828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699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doc 91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0.1</a:t>
                      </a:r>
                    </a:p>
                  </a:txBody>
                  <a:tcPr marL="45720" marR="45720" marT="18288" marB="1828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doc 21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0.3</a:t>
                      </a:r>
                    </a:p>
                  </a:txBody>
                  <a:tcPr marL="45720" marR="45720" marT="18288" marB="1828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doc 10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0.1</a:t>
                      </a:r>
                    </a:p>
                  </a:txBody>
                  <a:tcPr marL="45720" marR="45720" marT="18288" marB="1828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83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endParaRPr kumimoji="0" lang="en-US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orgia" charset="0"/>
                        <a:ea typeface="ＭＳ Ｐゴシック" charset="0"/>
                        <a:cs typeface="Arial" charset="0"/>
                      </a:endParaRPr>
                    </a:p>
                  </a:txBody>
                  <a:tcPr marL="45720" marR="45720" marT="18288" marB="1828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doc 44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0.1</a:t>
                      </a:r>
                    </a:p>
                  </a:txBody>
                  <a:tcPr marL="45720" marR="45720" marT="18288" marB="1828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endParaRPr kumimoji="0" lang="en-US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orgia" charset="0"/>
                        <a:ea typeface="ＭＳ Ｐゴシック" charset="0"/>
                        <a:cs typeface="Arial" charset="0"/>
                      </a:endParaRPr>
                    </a:p>
                  </a:txBody>
                  <a:tcPr marL="45720" marR="45720" marT="18288" marB="1828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54358" name="Text Box 54"/>
          <p:cNvSpPr txBox="1">
            <a:spLocks noChangeArrowheads="1"/>
          </p:cNvSpPr>
          <p:nvPr/>
        </p:nvSpPr>
        <p:spPr bwMode="auto">
          <a:xfrm>
            <a:off x="4114800" y="990600"/>
            <a:ext cx="3429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 eaLnBrk="0" hangingPunct="0">
              <a:spcBef>
                <a:spcPct val="50000"/>
              </a:spcBef>
            </a:pPr>
            <a:r>
              <a:rPr lang="en-US">
                <a:latin typeface="Tahoma" charset="0"/>
              </a:rPr>
              <a:t>Fagin</a:t>
            </a:r>
            <a:r>
              <a:rPr lang="ja-JP" altLang="en-US">
                <a:latin typeface="Arial"/>
              </a:rPr>
              <a:t>’</a:t>
            </a:r>
            <a:r>
              <a:rPr lang="en-US">
                <a:latin typeface="Tahoma" charset="0"/>
              </a:rPr>
              <a:t>s NRA Algorithm: round 3</a:t>
            </a:r>
          </a:p>
        </p:txBody>
      </p:sp>
      <p:grpSp>
        <p:nvGrpSpPr>
          <p:cNvPr id="354359" name="Group 55"/>
          <p:cNvGrpSpPr>
            <a:grpSpLocks/>
          </p:cNvGrpSpPr>
          <p:nvPr/>
        </p:nvGrpSpPr>
        <p:grpSpPr bwMode="auto">
          <a:xfrm>
            <a:off x="762000" y="1600200"/>
            <a:ext cx="2438400" cy="288925"/>
            <a:chOff x="480" y="1008"/>
            <a:chExt cx="1536" cy="182"/>
          </a:xfrm>
        </p:grpSpPr>
        <p:sp>
          <p:nvSpPr>
            <p:cNvPr id="354360" name="Text Box 56"/>
            <p:cNvSpPr txBox="1">
              <a:spLocks noChangeArrowheads="1"/>
            </p:cNvSpPr>
            <p:nvPr/>
          </p:nvSpPr>
          <p:spPr bwMode="auto">
            <a:xfrm>
              <a:off x="480" y="1017"/>
              <a:ext cx="528" cy="1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1200">
                  <a:latin typeface="Tahoma" charset="0"/>
                </a:rPr>
                <a:t>List 1</a:t>
              </a:r>
            </a:p>
          </p:txBody>
        </p:sp>
        <p:sp>
          <p:nvSpPr>
            <p:cNvPr id="354361" name="Text Box 57"/>
            <p:cNvSpPr txBox="1">
              <a:spLocks noChangeArrowheads="1"/>
            </p:cNvSpPr>
            <p:nvPr/>
          </p:nvSpPr>
          <p:spPr bwMode="auto">
            <a:xfrm>
              <a:off x="960" y="1008"/>
              <a:ext cx="624" cy="1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1200">
                  <a:latin typeface="Tahoma" charset="0"/>
                </a:rPr>
                <a:t>List 2</a:t>
              </a:r>
            </a:p>
          </p:txBody>
        </p:sp>
        <p:sp>
          <p:nvSpPr>
            <p:cNvPr id="354362" name="Text Box 58"/>
            <p:cNvSpPr txBox="1">
              <a:spLocks noChangeArrowheads="1"/>
            </p:cNvSpPr>
            <p:nvPr/>
          </p:nvSpPr>
          <p:spPr bwMode="auto">
            <a:xfrm>
              <a:off x="1488" y="1017"/>
              <a:ext cx="528" cy="1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1200">
                  <a:latin typeface="Tahoma" charset="0"/>
                </a:rPr>
                <a:t>List 3</a:t>
              </a:r>
            </a:p>
          </p:txBody>
        </p:sp>
      </p:grpSp>
      <p:sp>
        <p:nvSpPr>
          <p:cNvPr id="354363" name="Text Box 59"/>
          <p:cNvSpPr txBox="1">
            <a:spLocks noChangeArrowheads="1"/>
          </p:cNvSpPr>
          <p:nvPr/>
        </p:nvSpPr>
        <p:spPr bwMode="auto">
          <a:xfrm>
            <a:off x="5410200" y="3048000"/>
            <a:ext cx="31242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 eaLnBrk="0" hangingPunct="0">
              <a:spcBef>
                <a:spcPct val="50000"/>
              </a:spcBef>
            </a:pPr>
            <a:r>
              <a:rPr lang="en-US" sz="1400">
                <a:latin typeface="Tahoma" charset="0"/>
              </a:rPr>
              <a:t>min-top-2 &lt; best-score of candidates</a:t>
            </a:r>
          </a:p>
        </p:txBody>
      </p:sp>
      <p:sp>
        <p:nvSpPr>
          <p:cNvPr id="354364" name="Text Box 60"/>
          <p:cNvSpPr txBox="1">
            <a:spLocks noChangeArrowheads="1"/>
          </p:cNvSpPr>
          <p:nvPr/>
        </p:nvSpPr>
        <p:spPr bwMode="auto">
          <a:xfrm>
            <a:off x="4267200" y="4343400"/>
            <a:ext cx="4114800" cy="703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600">
                <a:latin typeface="Tahoma" charset="0"/>
              </a:rPr>
              <a:t>no more new docs can get into top-2</a:t>
            </a:r>
          </a:p>
          <a:p>
            <a:pPr eaLnBrk="0" hangingPunct="0">
              <a:spcBef>
                <a:spcPct val="50000"/>
              </a:spcBef>
            </a:pPr>
            <a:r>
              <a:rPr lang="en-US" sz="1600">
                <a:latin typeface="Tahoma" charset="0"/>
              </a:rPr>
              <a:t>but, extra candidates left in queue</a:t>
            </a:r>
          </a:p>
        </p:txBody>
      </p:sp>
      <p:sp>
        <p:nvSpPr>
          <p:cNvPr id="354365" name="Text Box 61"/>
          <p:cNvSpPr txBox="1">
            <a:spLocks noChangeArrowheads="1"/>
          </p:cNvSpPr>
          <p:nvPr/>
        </p:nvSpPr>
        <p:spPr bwMode="auto">
          <a:xfrm>
            <a:off x="638175" y="5953125"/>
            <a:ext cx="28194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600">
                <a:latin typeface="Tahoma" charset="0"/>
              </a:rPr>
              <a:t>read one doc from every list</a:t>
            </a:r>
          </a:p>
        </p:txBody>
      </p:sp>
      <p:sp>
        <p:nvSpPr>
          <p:cNvPr id="354366" name="Text Box 62"/>
          <p:cNvSpPr txBox="1">
            <a:spLocks noChangeArrowheads="1"/>
          </p:cNvSpPr>
          <p:nvPr/>
        </p:nvSpPr>
        <p:spPr bwMode="auto">
          <a:xfrm>
            <a:off x="819150" y="1162050"/>
            <a:ext cx="234315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/>
              <a:t>0.4 + 0.6 + 0.3 = 1.3</a:t>
            </a:r>
          </a:p>
        </p:txBody>
      </p:sp>
      <p:sp>
        <p:nvSpPr>
          <p:cNvPr id="19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4AFDA401-2374-BE46-BA37-D56B8F3DFE56}" type="slidenum">
              <a:rPr lang="en-US" smtClean="0"/>
              <a:t>34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768271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635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/>
              <a:t>NRA (No Random Access) Algorithm</a:t>
            </a:r>
          </a:p>
        </p:txBody>
      </p:sp>
      <p:graphicFrame>
        <p:nvGraphicFramePr>
          <p:cNvPr id="356414" name="Group 62"/>
          <p:cNvGraphicFramePr>
            <a:graphicFrameLocks noGrp="1"/>
          </p:cNvGraphicFramePr>
          <p:nvPr/>
        </p:nvGraphicFramePr>
        <p:xfrm>
          <a:off x="762000" y="1960563"/>
          <a:ext cx="2438400" cy="3915920"/>
        </p:xfrm>
        <a:graphic>
          <a:graphicData uri="http://schemas.openxmlformats.org/drawingml/2006/table">
            <a:tbl>
              <a:tblPr/>
              <a:tblGrid>
                <a:gridCol w="812800"/>
                <a:gridCol w="812800"/>
                <a:gridCol w="812800"/>
              </a:tblGrid>
              <a:tr h="5699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doc 25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0.6</a:t>
                      </a:r>
                    </a:p>
                  </a:txBody>
                  <a:tcPr marL="45720" marR="45720" marT="18288" marB="1828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doc 17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0.6</a:t>
                      </a:r>
                    </a:p>
                  </a:txBody>
                  <a:tcPr marL="45720" marR="45720" marT="18288" marB="1828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doc 83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0.9</a:t>
                      </a:r>
                    </a:p>
                  </a:txBody>
                  <a:tcPr marL="45720" marR="45720" marT="18288" marB="1828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5699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doc 78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0.5</a:t>
                      </a:r>
                    </a:p>
                  </a:txBody>
                  <a:tcPr marL="45720" marR="45720" marT="18288" marB="1828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doc 38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0.6</a:t>
                      </a:r>
                    </a:p>
                  </a:txBody>
                  <a:tcPr marL="45720" marR="45720" marT="18288" marB="1828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doc 17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0.7</a:t>
                      </a:r>
                    </a:p>
                  </a:txBody>
                  <a:tcPr marL="45720" marR="45720" marT="18288" marB="1828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5683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doc 83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0.4</a:t>
                      </a:r>
                    </a:p>
                  </a:txBody>
                  <a:tcPr marL="45720" marR="45720" marT="18288" marB="1828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doc 14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0.6</a:t>
                      </a:r>
                    </a:p>
                  </a:txBody>
                  <a:tcPr marL="45720" marR="45720" marT="18288" marB="1828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doc 61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0.3</a:t>
                      </a:r>
                    </a:p>
                  </a:txBody>
                  <a:tcPr marL="45720" marR="45720" marT="18288" marB="1828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5699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doc 17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0.3</a:t>
                      </a:r>
                    </a:p>
                  </a:txBody>
                  <a:tcPr marL="45720" marR="45720" marT="18288" marB="1828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doc 5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0.6</a:t>
                      </a:r>
                    </a:p>
                  </a:txBody>
                  <a:tcPr marL="45720" marR="45720" marT="18288" marB="1828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doc 81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0.2</a:t>
                      </a:r>
                    </a:p>
                  </a:txBody>
                  <a:tcPr marL="45720" marR="45720" marT="18288" marB="1828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561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doc 21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0.2</a:t>
                      </a:r>
                    </a:p>
                  </a:txBody>
                  <a:tcPr marL="45720" marR="45720" marT="18288" marB="1828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doc 83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0.5</a:t>
                      </a:r>
                    </a:p>
                  </a:txBody>
                  <a:tcPr marL="45720" marR="45720" marT="18288" marB="1828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doc 65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0.1</a:t>
                      </a:r>
                    </a:p>
                  </a:txBody>
                  <a:tcPr marL="45720" marR="45720" marT="18288" marB="1828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699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doc 91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0.1</a:t>
                      </a:r>
                    </a:p>
                  </a:txBody>
                  <a:tcPr marL="45720" marR="45720" marT="18288" marB="1828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doc 21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0.3</a:t>
                      </a:r>
                    </a:p>
                  </a:txBody>
                  <a:tcPr marL="45720" marR="45720" marT="18288" marB="1828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doc 10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0.1</a:t>
                      </a:r>
                    </a:p>
                  </a:txBody>
                  <a:tcPr marL="45720" marR="45720" marT="18288" marB="1828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83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endParaRPr kumimoji="0" lang="en-US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orgia" charset="0"/>
                        <a:ea typeface="ＭＳ Ｐゴシック" charset="0"/>
                        <a:cs typeface="Arial" charset="0"/>
                      </a:endParaRPr>
                    </a:p>
                  </a:txBody>
                  <a:tcPr marL="45720" marR="45720" marT="18288" marB="1828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doc 44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0.1</a:t>
                      </a:r>
                    </a:p>
                  </a:txBody>
                  <a:tcPr marL="45720" marR="45720" marT="18288" marB="1828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endParaRPr kumimoji="0" lang="en-US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orgia" charset="0"/>
                        <a:ea typeface="ＭＳ Ｐゴシック" charset="0"/>
                        <a:cs typeface="Arial" charset="0"/>
                      </a:endParaRPr>
                    </a:p>
                  </a:txBody>
                  <a:tcPr marL="45720" marR="45720" marT="18288" marB="1828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56390" name="Text Box 38"/>
          <p:cNvSpPr txBox="1">
            <a:spLocks noChangeArrowheads="1"/>
          </p:cNvSpPr>
          <p:nvPr/>
        </p:nvSpPr>
        <p:spPr bwMode="auto">
          <a:xfrm rot="16200000">
            <a:off x="2454275" y="2651125"/>
            <a:ext cx="21336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 eaLnBrk="0" hangingPunct="0">
              <a:spcBef>
                <a:spcPct val="50000"/>
              </a:spcBef>
            </a:pPr>
            <a:r>
              <a:rPr lang="en-US" sz="1600">
                <a:latin typeface="Tahoma" charset="0"/>
              </a:rPr>
              <a:t>lists sorted by score</a:t>
            </a:r>
          </a:p>
        </p:txBody>
      </p:sp>
      <p:sp>
        <p:nvSpPr>
          <p:cNvPr id="356391" name="Line 39"/>
          <p:cNvSpPr>
            <a:spLocks noChangeShapeType="1"/>
          </p:cNvSpPr>
          <p:nvPr/>
        </p:nvSpPr>
        <p:spPr bwMode="auto">
          <a:xfrm>
            <a:off x="3352800" y="1981200"/>
            <a:ext cx="0" cy="2514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aphicFrame>
        <p:nvGraphicFramePr>
          <p:cNvPr id="356392" name="Group 40"/>
          <p:cNvGraphicFramePr>
            <a:graphicFrameLocks noGrp="1"/>
          </p:cNvGraphicFramePr>
          <p:nvPr/>
        </p:nvGraphicFramePr>
        <p:xfrm>
          <a:off x="4191000" y="1960563"/>
          <a:ext cx="1066800" cy="1709739"/>
        </p:xfrm>
        <a:graphic>
          <a:graphicData uri="http://schemas.openxmlformats.org/drawingml/2006/table">
            <a:tbl>
              <a:tblPr/>
              <a:tblGrid>
                <a:gridCol w="1066800"/>
              </a:tblGrid>
              <a:tr h="5699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doc 17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1.6</a:t>
                      </a:r>
                    </a:p>
                  </a:txBody>
                  <a:tcPr marL="45720" marR="45720" marT="18288" marB="1828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699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doc 83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[1.3, </a:t>
                      </a: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1.9</a:t>
                      </a: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]</a:t>
                      </a:r>
                    </a:p>
                  </a:txBody>
                  <a:tcPr marL="45720" marR="45720" marT="18288" marB="1828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699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doc 25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[0.6, </a:t>
                      </a: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1.4</a:t>
                      </a: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]</a:t>
                      </a:r>
                    </a:p>
                  </a:txBody>
                  <a:tcPr marL="45720" marR="45720" marT="18288" marB="1828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56402" name="Text Box 50"/>
          <p:cNvSpPr txBox="1">
            <a:spLocks noChangeArrowheads="1"/>
          </p:cNvSpPr>
          <p:nvPr/>
        </p:nvSpPr>
        <p:spPr bwMode="auto">
          <a:xfrm>
            <a:off x="3962400" y="1614488"/>
            <a:ext cx="15240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600">
                <a:latin typeface="Tahoma" charset="0"/>
              </a:rPr>
              <a:t>Candidates</a:t>
            </a:r>
          </a:p>
        </p:txBody>
      </p:sp>
      <p:sp>
        <p:nvSpPr>
          <p:cNvPr id="356403" name="Text Box 51"/>
          <p:cNvSpPr txBox="1">
            <a:spLocks noChangeArrowheads="1"/>
          </p:cNvSpPr>
          <p:nvPr/>
        </p:nvSpPr>
        <p:spPr bwMode="auto">
          <a:xfrm>
            <a:off x="5410200" y="1828800"/>
            <a:ext cx="18288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 eaLnBrk="0" hangingPunct="0">
              <a:spcBef>
                <a:spcPct val="50000"/>
              </a:spcBef>
            </a:pPr>
            <a:r>
              <a:rPr lang="en-US" sz="1400">
                <a:latin typeface="Tahoma" charset="0"/>
              </a:rPr>
              <a:t>min top-2 score: 1.3</a:t>
            </a:r>
          </a:p>
        </p:txBody>
      </p:sp>
      <p:sp>
        <p:nvSpPr>
          <p:cNvPr id="356404" name="Text Box 52"/>
          <p:cNvSpPr txBox="1">
            <a:spLocks noChangeArrowheads="1"/>
          </p:cNvSpPr>
          <p:nvPr/>
        </p:nvSpPr>
        <p:spPr bwMode="auto">
          <a:xfrm>
            <a:off x="5410200" y="2286000"/>
            <a:ext cx="2286000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 eaLnBrk="0" hangingPunct="0">
              <a:spcBef>
                <a:spcPct val="50000"/>
              </a:spcBef>
            </a:pPr>
            <a:r>
              <a:rPr lang="en-US" sz="1400">
                <a:latin typeface="Tahoma" charset="0"/>
              </a:rPr>
              <a:t>maximum score for unseen docs: 1.1</a:t>
            </a:r>
            <a:endParaRPr lang="en-US" sz="1400" b="1">
              <a:latin typeface="Tahoma" charset="0"/>
            </a:endParaRPr>
          </a:p>
        </p:txBody>
      </p:sp>
      <p:sp>
        <p:nvSpPr>
          <p:cNvPr id="356405" name="Text Box 53"/>
          <p:cNvSpPr txBox="1">
            <a:spLocks noChangeArrowheads="1"/>
          </p:cNvSpPr>
          <p:nvPr/>
        </p:nvSpPr>
        <p:spPr bwMode="auto">
          <a:xfrm>
            <a:off x="4114800" y="990600"/>
            <a:ext cx="3429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 eaLnBrk="0" hangingPunct="0">
              <a:spcBef>
                <a:spcPct val="50000"/>
              </a:spcBef>
            </a:pPr>
            <a:r>
              <a:rPr lang="en-US">
                <a:latin typeface="Tahoma" charset="0"/>
              </a:rPr>
              <a:t>Fagin</a:t>
            </a:r>
            <a:r>
              <a:rPr lang="ja-JP" altLang="en-US">
                <a:latin typeface="Arial"/>
              </a:rPr>
              <a:t>’</a:t>
            </a:r>
            <a:r>
              <a:rPr lang="en-US">
                <a:latin typeface="Tahoma" charset="0"/>
              </a:rPr>
              <a:t>s NRA Algorithm: round 4</a:t>
            </a:r>
          </a:p>
        </p:txBody>
      </p:sp>
      <p:grpSp>
        <p:nvGrpSpPr>
          <p:cNvPr id="356406" name="Group 54"/>
          <p:cNvGrpSpPr>
            <a:grpSpLocks/>
          </p:cNvGrpSpPr>
          <p:nvPr/>
        </p:nvGrpSpPr>
        <p:grpSpPr bwMode="auto">
          <a:xfrm>
            <a:off x="762000" y="1600200"/>
            <a:ext cx="2438400" cy="288925"/>
            <a:chOff x="480" y="1008"/>
            <a:chExt cx="1536" cy="182"/>
          </a:xfrm>
        </p:grpSpPr>
        <p:sp>
          <p:nvSpPr>
            <p:cNvPr id="356407" name="Text Box 55"/>
            <p:cNvSpPr txBox="1">
              <a:spLocks noChangeArrowheads="1"/>
            </p:cNvSpPr>
            <p:nvPr/>
          </p:nvSpPr>
          <p:spPr bwMode="auto">
            <a:xfrm>
              <a:off x="480" y="1017"/>
              <a:ext cx="528" cy="1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1200">
                  <a:latin typeface="Tahoma" charset="0"/>
                </a:rPr>
                <a:t>List 1</a:t>
              </a:r>
            </a:p>
          </p:txBody>
        </p:sp>
        <p:sp>
          <p:nvSpPr>
            <p:cNvPr id="356408" name="Text Box 56"/>
            <p:cNvSpPr txBox="1">
              <a:spLocks noChangeArrowheads="1"/>
            </p:cNvSpPr>
            <p:nvPr/>
          </p:nvSpPr>
          <p:spPr bwMode="auto">
            <a:xfrm>
              <a:off x="960" y="1008"/>
              <a:ext cx="624" cy="1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1200">
                  <a:latin typeface="Tahoma" charset="0"/>
                </a:rPr>
                <a:t>List 2</a:t>
              </a:r>
            </a:p>
          </p:txBody>
        </p:sp>
        <p:sp>
          <p:nvSpPr>
            <p:cNvPr id="356409" name="Text Box 57"/>
            <p:cNvSpPr txBox="1">
              <a:spLocks noChangeArrowheads="1"/>
            </p:cNvSpPr>
            <p:nvPr/>
          </p:nvSpPr>
          <p:spPr bwMode="auto">
            <a:xfrm>
              <a:off x="1488" y="1017"/>
              <a:ext cx="528" cy="1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1200">
                  <a:latin typeface="Tahoma" charset="0"/>
                </a:rPr>
                <a:t>List 3</a:t>
              </a:r>
            </a:p>
          </p:txBody>
        </p:sp>
      </p:grpSp>
      <p:sp>
        <p:nvSpPr>
          <p:cNvPr id="356410" name="Text Box 58"/>
          <p:cNvSpPr txBox="1">
            <a:spLocks noChangeArrowheads="1"/>
          </p:cNvSpPr>
          <p:nvPr/>
        </p:nvSpPr>
        <p:spPr bwMode="auto">
          <a:xfrm>
            <a:off x="5410200" y="3048000"/>
            <a:ext cx="31242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 eaLnBrk="0" hangingPunct="0">
              <a:spcBef>
                <a:spcPct val="50000"/>
              </a:spcBef>
            </a:pPr>
            <a:r>
              <a:rPr lang="en-US" sz="1400">
                <a:latin typeface="Tahoma" charset="0"/>
              </a:rPr>
              <a:t>min-top-2 &lt; best-score of candidates</a:t>
            </a:r>
          </a:p>
        </p:txBody>
      </p:sp>
      <p:sp>
        <p:nvSpPr>
          <p:cNvPr id="356411" name="Text Box 59"/>
          <p:cNvSpPr txBox="1">
            <a:spLocks noChangeArrowheads="1"/>
          </p:cNvSpPr>
          <p:nvPr/>
        </p:nvSpPr>
        <p:spPr bwMode="auto">
          <a:xfrm>
            <a:off x="4267200" y="4343400"/>
            <a:ext cx="4114800" cy="703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600">
                <a:latin typeface="Tahoma" charset="0"/>
              </a:rPr>
              <a:t>no more new docs can get into top-2</a:t>
            </a:r>
          </a:p>
          <a:p>
            <a:pPr eaLnBrk="0" hangingPunct="0">
              <a:spcBef>
                <a:spcPct val="50000"/>
              </a:spcBef>
            </a:pPr>
            <a:r>
              <a:rPr lang="en-US" sz="1600">
                <a:latin typeface="Tahoma" charset="0"/>
              </a:rPr>
              <a:t>but, extra candidates left in queue</a:t>
            </a:r>
          </a:p>
        </p:txBody>
      </p:sp>
      <p:sp>
        <p:nvSpPr>
          <p:cNvPr id="356412" name="Text Box 60"/>
          <p:cNvSpPr txBox="1">
            <a:spLocks noChangeArrowheads="1"/>
          </p:cNvSpPr>
          <p:nvPr/>
        </p:nvSpPr>
        <p:spPr bwMode="auto">
          <a:xfrm>
            <a:off x="638175" y="5953125"/>
            <a:ext cx="28194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600">
                <a:latin typeface="Tahoma" charset="0"/>
              </a:rPr>
              <a:t>read one doc from every list</a:t>
            </a:r>
          </a:p>
        </p:txBody>
      </p:sp>
      <p:sp>
        <p:nvSpPr>
          <p:cNvPr id="356413" name="Text Box 61"/>
          <p:cNvSpPr txBox="1">
            <a:spLocks noChangeArrowheads="1"/>
          </p:cNvSpPr>
          <p:nvPr/>
        </p:nvSpPr>
        <p:spPr bwMode="auto">
          <a:xfrm>
            <a:off x="819150" y="1162050"/>
            <a:ext cx="234315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/>
              <a:t>0.3 + 0.6 + 0.2 = 1.1</a:t>
            </a:r>
          </a:p>
        </p:txBody>
      </p:sp>
      <p:sp>
        <p:nvSpPr>
          <p:cNvPr id="19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4AFDA401-2374-BE46-BA37-D56B8F3DFE56}" type="slidenum">
              <a:rPr lang="en-US" smtClean="0"/>
              <a:t>35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275421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0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/>
              <a:t>NRA (No Random Access) Algorithm</a:t>
            </a:r>
          </a:p>
        </p:txBody>
      </p:sp>
      <p:graphicFrame>
        <p:nvGraphicFramePr>
          <p:cNvPr id="358460" name="Group 60"/>
          <p:cNvGraphicFramePr>
            <a:graphicFrameLocks noGrp="1"/>
          </p:cNvGraphicFramePr>
          <p:nvPr/>
        </p:nvGraphicFramePr>
        <p:xfrm>
          <a:off x="762000" y="1960563"/>
          <a:ext cx="2438400" cy="3915920"/>
        </p:xfrm>
        <a:graphic>
          <a:graphicData uri="http://schemas.openxmlformats.org/drawingml/2006/table">
            <a:tbl>
              <a:tblPr/>
              <a:tblGrid>
                <a:gridCol w="812800"/>
                <a:gridCol w="812800"/>
                <a:gridCol w="812800"/>
              </a:tblGrid>
              <a:tr h="5699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doc 25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0.6</a:t>
                      </a:r>
                    </a:p>
                  </a:txBody>
                  <a:tcPr marL="45720" marR="45720" marT="18288" marB="1828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doc 17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0.6</a:t>
                      </a:r>
                    </a:p>
                  </a:txBody>
                  <a:tcPr marL="45720" marR="45720" marT="18288" marB="1828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doc 83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0.9</a:t>
                      </a:r>
                    </a:p>
                  </a:txBody>
                  <a:tcPr marL="45720" marR="45720" marT="18288" marB="1828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5699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doc 78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0.5</a:t>
                      </a:r>
                    </a:p>
                  </a:txBody>
                  <a:tcPr marL="45720" marR="45720" marT="18288" marB="1828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doc 38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0.6</a:t>
                      </a:r>
                    </a:p>
                  </a:txBody>
                  <a:tcPr marL="45720" marR="45720" marT="18288" marB="1828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doc 17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0.7</a:t>
                      </a:r>
                    </a:p>
                  </a:txBody>
                  <a:tcPr marL="45720" marR="45720" marT="18288" marB="1828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5683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doc 83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0.4</a:t>
                      </a:r>
                    </a:p>
                  </a:txBody>
                  <a:tcPr marL="45720" marR="45720" marT="18288" marB="1828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doc 14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0.6</a:t>
                      </a:r>
                    </a:p>
                  </a:txBody>
                  <a:tcPr marL="45720" marR="45720" marT="18288" marB="1828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doc 61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0.3</a:t>
                      </a:r>
                    </a:p>
                  </a:txBody>
                  <a:tcPr marL="45720" marR="45720" marT="18288" marB="1828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5699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doc 17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0.3</a:t>
                      </a:r>
                    </a:p>
                  </a:txBody>
                  <a:tcPr marL="45720" marR="45720" marT="18288" marB="1828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doc 5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0.6</a:t>
                      </a:r>
                    </a:p>
                  </a:txBody>
                  <a:tcPr marL="45720" marR="45720" marT="18288" marB="1828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doc 81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0.2</a:t>
                      </a:r>
                    </a:p>
                  </a:txBody>
                  <a:tcPr marL="45720" marR="45720" marT="18288" marB="1828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561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doc 21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0.2</a:t>
                      </a:r>
                    </a:p>
                  </a:txBody>
                  <a:tcPr marL="45720" marR="45720" marT="18288" marB="1828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doc 83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0.5</a:t>
                      </a:r>
                    </a:p>
                  </a:txBody>
                  <a:tcPr marL="45720" marR="45720" marT="18288" marB="1828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doc 65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0.1</a:t>
                      </a:r>
                    </a:p>
                  </a:txBody>
                  <a:tcPr marL="45720" marR="45720" marT="18288" marB="1828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5699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doc 91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0.1</a:t>
                      </a:r>
                    </a:p>
                  </a:txBody>
                  <a:tcPr marL="45720" marR="45720" marT="18288" marB="1828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doc 21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0.3</a:t>
                      </a:r>
                    </a:p>
                  </a:txBody>
                  <a:tcPr marL="45720" marR="45720" marT="18288" marB="1828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doc 10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0.1</a:t>
                      </a:r>
                    </a:p>
                  </a:txBody>
                  <a:tcPr marL="45720" marR="45720" marT="18288" marB="1828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83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endParaRPr kumimoji="0" lang="en-US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orgia" charset="0"/>
                        <a:ea typeface="ＭＳ Ｐゴシック" charset="0"/>
                        <a:cs typeface="Arial" charset="0"/>
                      </a:endParaRPr>
                    </a:p>
                  </a:txBody>
                  <a:tcPr marL="45720" marR="45720" marT="18288" marB="1828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doc 44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0.1</a:t>
                      </a:r>
                    </a:p>
                  </a:txBody>
                  <a:tcPr marL="45720" marR="45720" marT="18288" marB="1828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endParaRPr kumimoji="0" lang="en-US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orgia" charset="0"/>
                        <a:ea typeface="ＭＳ Ｐゴシック" charset="0"/>
                        <a:cs typeface="Arial" charset="0"/>
                      </a:endParaRPr>
                    </a:p>
                  </a:txBody>
                  <a:tcPr marL="45720" marR="45720" marT="18288" marB="1828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58438" name="Text Box 38"/>
          <p:cNvSpPr txBox="1">
            <a:spLocks noChangeArrowheads="1"/>
          </p:cNvSpPr>
          <p:nvPr/>
        </p:nvSpPr>
        <p:spPr bwMode="auto">
          <a:xfrm rot="16200000">
            <a:off x="2454275" y="2651125"/>
            <a:ext cx="21336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 eaLnBrk="0" hangingPunct="0">
              <a:spcBef>
                <a:spcPct val="50000"/>
              </a:spcBef>
            </a:pPr>
            <a:r>
              <a:rPr lang="en-US" sz="1600">
                <a:latin typeface="Tahoma" charset="0"/>
              </a:rPr>
              <a:t>lists sorted by score</a:t>
            </a:r>
          </a:p>
        </p:txBody>
      </p:sp>
      <p:sp>
        <p:nvSpPr>
          <p:cNvPr id="358439" name="Line 39"/>
          <p:cNvSpPr>
            <a:spLocks noChangeShapeType="1"/>
          </p:cNvSpPr>
          <p:nvPr/>
        </p:nvSpPr>
        <p:spPr bwMode="auto">
          <a:xfrm>
            <a:off x="3352800" y="1981200"/>
            <a:ext cx="0" cy="2514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aphicFrame>
        <p:nvGraphicFramePr>
          <p:cNvPr id="358440" name="Group 40"/>
          <p:cNvGraphicFramePr>
            <a:graphicFrameLocks noGrp="1"/>
          </p:cNvGraphicFramePr>
          <p:nvPr/>
        </p:nvGraphicFramePr>
        <p:xfrm>
          <a:off x="4191000" y="1960563"/>
          <a:ext cx="1066800" cy="1139826"/>
        </p:xfrm>
        <a:graphic>
          <a:graphicData uri="http://schemas.openxmlformats.org/drawingml/2006/table">
            <a:tbl>
              <a:tblPr/>
              <a:tblGrid>
                <a:gridCol w="1066800"/>
              </a:tblGrid>
              <a:tr h="5699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doc 83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1.8</a:t>
                      </a:r>
                    </a:p>
                  </a:txBody>
                  <a:tcPr marL="45720" marR="45720" marT="18288" marB="1828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699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doc 17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1.6</a:t>
                      </a:r>
                    </a:p>
                  </a:txBody>
                  <a:tcPr marL="45720" marR="45720" marT="18288" marB="1828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58448" name="Text Box 48"/>
          <p:cNvSpPr txBox="1">
            <a:spLocks noChangeArrowheads="1"/>
          </p:cNvSpPr>
          <p:nvPr/>
        </p:nvSpPr>
        <p:spPr bwMode="auto">
          <a:xfrm>
            <a:off x="3962400" y="1614488"/>
            <a:ext cx="15240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600">
                <a:latin typeface="Tahoma" charset="0"/>
              </a:rPr>
              <a:t>Candidates</a:t>
            </a:r>
          </a:p>
        </p:txBody>
      </p:sp>
      <p:sp>
        <p:nvSpPr>
          <p:cNvPr id="358449" name="Text Box 49"/>
          <p:cNvSpPr txBox="1">
            <a:spLocks noChangeArrowheads="1"/>
          </p:cNvSpPr>
          <p:nvPr/>
        </p:nvSpPr>
        <p:spPr bwMode="auto">
          <a:xfrm>
            <a:off x="5410200" y="1828800"/>
            <a:ext cx="18288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 eaLnBrk="0" hangingPunct="0">
              <a:spcBef>
                <a:spcPct val="50000"/>
              </a:spcBef>
            </a:pPr>
            <a:r>
              <a:rPr lang="en-US" sz="1400">
                <a:latin typeface="Tahoma" charset="0"/>
              </a:rPr>
              <a:t>min top-2 score: </a:t>
            </a:r>
            <a:r>
              <a:rPr lang="en-US" sz="1400" b="1">
                <a:latin typeface="Tahoma" charset="0"/>
              </a:rPr>
              <a:t>1.6</a:t>
            </a:r>
          </a:p>
        </p:txBody>
      </p:sp>
      <p:sp>
        <p:nvSpPr>
          <p:cNvPr id="358450" name="Text Box 50"/>
          <p:cNvSpPr txBox="1">
            <a:spLocks noChangeArrowheads="1"/>
          </p:cNvSpPr>
          <p:nvPr/>
        </p:nvSpPr>
        <p:spPr bwMode="auto">
          <a:xfrm>
            <a:off x="5410200" y="2286000"/>
            <a:ext cx="2286000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 eaLnBrk="0" hangingPunct="0">
              <a:spcBef>
                <a:spcPct val="50000"/>
              </a:spcBef>
            </a:pPr>
            <a:r>
              <a:rPr lang="en-US" sz="1400">
                <a:latin typeface="Tahoma" charset="0"/>
              </a:rPr>
              <a:t>maximum score for unseen docs: 0.8</a:t>
            </a:r>
            <a:endParaRPr lang="en-US" sz="1400" b="1">
              <a:latin typeface="Tahoma" charset="0"/>
            </a:endParaRPr>
          </a:p>
        </p:txBody>
      </p:sp>
      <p:sp>
        <p:nvSpPr>
          <p:cNvPr id="358451" name="Text Box 51"/>
          <p:cNvSpPr txBox="1">
            <a:spLocks noChangeArrowheads="1"/>
          </p:cNvSpPr>
          <p:nvPr/>
        </p:nvSpPr>
        <p:spPr bwMode="auto">
          <a:xfrm>
            <a:off x="4648200" y="3553913"/>
            <a:ext cx="2362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b="1" dirty="0">
                <a:solidFill>
                  <a:srgbClr val="339966"/>
                </a:solidFill>
                <a:latin typeface="Tahoma" charset="0"/>
              </a:rPr>
              <a:t>Done!</a:t>
            </a:r>
          </a:p>
        </p:txBody>
      </p:sp>
      <p:sp>
        <p:nvSpPr>
          <p:cNvPr id="358452" name="Text Box 52"/>
          <p:cNvSpPr txBox="1">
            <a:spLocks noChangeArrowheads="1"/>
          </p:cNvSpPr>
          <p:nvPr/>
        </p:nvSpPr>
        <p:spPr bwMode="auto">
          <a:xfrm>
            <a:off x="4114800" y="990600"/>
            <a:ext cx="3429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 eaLnBrk="0" hangingPunct="0">
              <a:spcBef>
                <a:spcPct val="50000"/>
              </a:spcBef>
            </a:pPr>
            <a:r>
              <a:rPr lang="en-US">
                <a:latin typeface="Tahoma" charset="0"/>
              </a:rPr>
              <a:t>Fagin</a:t>
            </a:r>
            <a:r>
              <a:rPr lang="ja-JP" altLang="en-US">
                <a:latin typeface="Arial"/>
              </a:rPr>
              <a:t>’</a:t>
            </a:r>
            <a:r>
              <a:rPr lang="en-US">
                <a:latin typeface="Tahoma" charset="0"/>
              </a:rPr>
              <a:t>s NRA Algorithm: round 5</a:t>
            </a:r>
          </a:p>
        </p:txBody>
      </p:sp>
      <p:grpSp>
        <p:nvGrpSpPr>
          <p:cNvPr id="358453" name="Group 53"/>
          <p:cNvGrpSpPr>
            <a:grpSpLocks/>
          </p:cNvGrpSpPr>
          <p:nvPr/>
        </p:nvGrpSpPr>
        <p:grpSpPr bwMode="auto">
          <a:xfrm>
            <a:off x="762000" y="1600200"/>
            <a:ext cx="2438400" cy="288925"/>
            <a:chOff x="480" y="1008"/>
            <a:chExt cx="1536" cy="182"/>
          </a:xfrm>
        </p:grpSpPr>
        <p:sp>
          <p:nvSpPr>
            <p:cNvPr id="358454" name="Text Box 54"/>
            <p:cNvSpPr txBox="1">
              <a:spLocks noChangeArrowheads="1"/>
            </p:cNvSpPr>
            <p:nvPr/>
          </p:nvSpPr>
          <p:spPr bwMode="auto">
            <a:xfrm>
              <a:off x="480" y="1017"/>
              <a:ext cx="528" cy="1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1200">
                  <a:latin typeface="Tahoma" charset="0"/>
                </a:rPr>
                <a:t>List 1</a:t>
              </a:r>
            </a:p>
          </p:txBody>
        </p:sp>
        <p:sp>
          <p:nvSpPr>
            <p:cNvPr id="358455" name="Text Box 55"/>
            <p:cNvSpPr txBox="1">
              <a:spLocks noChangeArrowheads="1"/>
            </p:cNvSpPr>
            <p:nvPr/>
          </p:nvSpPr>
          <p:spPr bwMode="auto">
            <a:xfrm>
              <a:off x="960" y="1008"/>
              <a:ext cx="624" cy="1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1200">
                  <a:latin typeface="Tahoma" charset="0"/>
                </a:rPr>
                <a:t>List 2</a:t>
              </a:r>
            </a:p>
          </p:txBody>
        </p:sp>
        <p:sp>
          <p:nvSpPr>
            <p:cNvPr id="358456" name="Text Box 56"/>
            <p:cNvSpPr txBox="1">
              <a:spLocks noChangeArrowheads="1"/>
            </p:cNvSpPr>
            <p:nvPr/>
          </p:nvSpPr>
          <p:spPr bwMode="auto">
            <a:xfrm>
              <a:off x="1488" y="1017"/>
              <a:ext cx="528" cy="1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1200">
                  <a:latin typeface="Tahoma" charset="0"/>
                </a:rPr>
                <a:t>List 3</a:t>
              </a:r>
            </a:p>
          </p:txBody>
        </p:sp>
      </p:grpSp>
      <p:sp>
        <p:nvSpPr>
          <p:cNvPr id="358457" name="Text Box 57"/>
          <p:cNvSpPr txBox="1">
            <a:spLocks noChangeArrowheads="1"/>
          </p:cNvSpPr>
          <p:nvPr/>
        </p:nvSpPr>
        <p:spPr bwMode="auto">
          <a:xfrm>
            <a:off x="5410200" y="3048000"/>
            <a:ext cx="31242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 eaLnBrk="0" hangingPunct="0">
              <a:spcBef>
                <a:spcPct val="50000"/>
              </a:spcBef>
            </a:pPr>
            <a:r>
              <a:rPr lang="en-US" sz="1400" b="1">
                <a:latin typeface="Tahoma" charset="0"/>
              </a:rPr>
              <a:t>no extra candidate in queue</a:t>
            </a:r>
          </a:p>
        </p:txBody>
      </p:sp>
      <p:sp>
        <p:nvSpPr>
          <p:cNvPr id="358458" name="Text Box 58"/>
          <p:cNvSpPr txBox="1">
            <a:spLocks noChangeArrowheads="1"/>
          </p:cNvSpPr>
          <p:nvPr/>
        </p:nvSpPr>
        <p:spPr bwMode="auto">
          <a:xfrm>
            <a:off x="638175" y="5953125"/>
            <a:ext cx="28194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600">
                <a:latin typeface="Tahoma" charset="0"/>
              </a:rPr>
              <a:t>read one doc from every list</a:t>
            </a:r>
          </a:p>
        </p:txBody>
      </p:sp>
      <p:sp>
        <p:nvSpPr>
          <p:cNvPr id="358459" name="Text Box 59"/>
          <p:cNvSpPr txBox="1">
            <a:spLocks noChangeArrowheads="1"/>
          </p:cNvSpPr>
          <p:nvPr/>
        </p:nvSpPr>
        <p:spPr bwMode="auto">
          <a:xfrm>
            <a:off x="819150" y="1162050"/>
            <a:ext cx="234315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/>
              <a:t>0.2 + 0.5 + 0.1 = 0.8</a:t>
            </a:r>
          </a:p>
        </p:txBody>
      </p:sp>
      <p:sp>
        <p:nvSpPr>
          <p:cNvPr id="19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4AFDA401-2374-BE46-BA37-D56B8F3DFE56}" type="slidenum">
              <a:rPr lang="en-US" smtClean="0"/>
              <a:t>36</a:t>
            </a:fld>
            <a:endParaRPr lang="en-US" dirty="0"/>
          </a:p>
        </p:txBody>
      </p:sp>
      <p:sp>
        <p:nvSpPr>
          <p:cNvPr id="20" name="Content Placeholder 2"/>
          <p:cNvSpPr>
            <a:spLocks noGrp="1"/>
          </p:cNvSpPr>
          <p:nvPr>
            <p:ph idx="1"/>
          </p:nvPr>
        </p:nvSpPr>
        <p:spPr>
          <a:xfrm>
            <a:off x="3820582" y="4074584"/>
            <a:ext cx="4866217" cy="228176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1800" b="1" dirty="0" smtClean="0"/>
              <a:t>More approaches:</a:t>
            </a:r>
          </a:p>
          <a:p>
            <a:r>
              <a:rPr lang="en-US" sz="1800" dirty="0" smtClean="0"/>
              <a:t>Periodically also perform random accesses on documents to reduce uncertainty (CA)</a:t>
            </a:r>
          </a:p>
          <a:p>
            <a:r>
              <a:rPr lang="en-US" sz="1800" dirty="0" smtClean="0"/>
              <a:t>Sophisticated scheduling on lists</a:t>
            </a:r>
          </a:p>
          <a:p>
            <a:r>
              <a:rPr lang="en-US" sz="1800" dirty="0" smtClean="0"/>
              <a:t>Crude approximation: NRA may take a lot of time to stop. </a:t>
            </a:r>
            <a:r>
              <a:rPr lang="en-US" sz="1800" dirty="0"/>
              <a:t>J</a:t>
            </a:r>
            <a:r>
              <a:rPr lang="en-US" sz="1800" dirty="0" smtClean="0"/>
              <a:t>ust stop after a while with approximate top-k – who cares if the results are perfect according to the scores?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82560271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451" grpId="0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References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Primarily: IR Book by Manning, </a:t>
            </a:r>
            <a:r>
              <a:rPr lang="en-US" dirty="0" err="1" smtClean="0"/>
              <a:t>Raghavan</a:t>
            </a:r>
            <a:r>
              <a:rPr lang="en-US" dirty="0" smtClean="0"/>
              <a:t> and </a:t>
            </a:r>
            <a:r>
              <a:rPr lang="en-US" dirty="0" err="1" smtClean="0"/>
              <a:t>Schuetze</a:t>
            </a:r>
            <a:r>
              <a:rPr lang="en-US" dirty="0" smtClean="0"/>
              <a:t>: </a:t>
            </a:r>
            <a:r>
              <a:rPr lang="en-US" dirty="0" smtClean="0">
                <a:hlinkClick r:id="rId2"/>
              </a:rPr>
              <a:t>http</a:t>
            </a:r>
            <a:r>
              <a:rPr lang="en-US" dirty="0">
                <a:hlinkClick r:id="rId2"/>
              </a:rPr>
              <a:t>://nlp.stanford.edu/IR-book</a:t>
            </a:r>
            <a:r>
              <a:rPr lang="en-US" dirty="0" smtClean="0">
                <a:hlinkClick r:id="rId2"/>
              </a:rPr>
              <a:t>/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561035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MH900431579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47938" y="1087442"/>
            <a:ext cx="3095625" cy="3095625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Search engine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4</a:t>
            </a:fld>
            <a:endParaRPr lang="en-US"/>
          </a:p>
        </p:txBody>
      </p:sp>
      <p:sp>
        <p:nvSpPr>
          <p:cNvPr id="11" name="Content Placeholder 2"/>
          <p:cNvSpPr>
            <a:spLocks noGrp="1"/>
          </p:cNvSpPr>
          <p:nvPr>
            <p:ph idx="1"/>
          </p:nvPr>
        </p:nvSpPr>
        <p:spPr>
          <a:xfrm>
            <a:off x="457199" y="3790259"/>
            <a:ext cx="2373313" cy="84523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2000" dirty="0" smtClean="0"/>
              <a:t>User needs some information</a:t>
            </a:r>
            <a:endParaRPr lang="en-US" sz="2000" dirty="0"/>
          </a:p>
        </p:txBody>
      </p:sp>
      <p:pic>
        <p:nvPicPr>
          <p:cNvPr id="3" name="Picture 2" descr="MH910217111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1415519"/>
            <a:ext cx="2373312" cy="2373312"/>
          </a:xfrm>
          <a:prstGeom prst="rect">
            <a:avLst/>
          </a:prstGeom>
        </p:spPr>
      </p:pic>
      <p:pic>
        <p:nvPicPr>
          <p:cNvPr id="5" name="Picture 4" descr="MH900422620.jp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91175" y="1031877"/>
            <a:ext cx="3095625" cy="3095625"/>
          </a:xfrm>
          <a:prstGeom prst="rect">
            <a:avLst/>
          </a:prstGeom>
        </p:spPr>
      </p:pic>
      <p:sp>
        <p:nvSpPr>
          <p:cNvPr id="8" name="Content Placeholder 2"/>
          <p:cNvSpPr txBox="1">
            <a:spLocks/>
          </p:cNvSpPr>
          <p:nvPr/>
        </p:nvSpPr>
        <p:spPr>
          <a:xfrm>
            <a:off x="5591175" y="3704884"/>
            <a:ext cx="3095625" cy="845235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Clr>
                <a:schemeClr val="tx2"/>
              </a:buClr>
              <a:buFont typeface="Wingdings" charset="2"/>
              <a:buChar char="§"/>
              <a:defRPr sz="28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/>
              <a:buChar char="–"/>
              <a:defRPr sz="24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2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Wingdings" charset="2"/>
              <a:buNone/>
            </a:pPr>
            <a:r>
              <a:rPr lang="en-US" sz="2000" dirty="0" smtClean="0"/>
              <a:t>Assumption: the required information is present somewhere</a:t>
            </a:r>
            <a:endParaRPr lang="en-US" sz="2000" dirty="0"/>
          </a:p>
        </p:txBody>
      </p:sp>
      <p:sp>
        <p:nvSpPr>
          <p:cNvPr id="10" name="Content Placeholder 2"/>
          <p:cNvSpPr txBox="1">
            <a:spLocks/>
          </p:cNvSpPr>
          <p:nvPr/>
        </p:nvSpPr>
        <p:spPr>
          <a:xfrm>
            <a:off x="2982912" y="3124250"/>
            <a:ext cx="2373313" cy="84523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Clr>
                <a:schemeClr val="tx2"/>
              </a:buClr>
              <a:buFont typeface="Wingdings" charset="2"/>
              <a:buChar char="§"/>
              <a:defRPr sz="28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/>
              <a:buChar char="–"/>
              <a:defRPr sz="24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2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Wingdings" charset="2"/>
              <a:buNone/>
            </a:pPr>
            <a:r>
              <a:rPr lang="en-US" sz="2000" dirty="0" smtClean="0"/>
              <a:t>A search engine tries to bridge this gap</a:t>
            </a:r>
            <a:endParaRPr lang="en-US" sz="2000" dirty="0"/>
          </a:p>
        </p:txBody>
      </p:sp>
      <p:cxnSp>
        <p:nvCxnSpPr>
          <p:cNvPr id="12" name="Straight Connector 11"/>
          <p:cNvCxnSpPr/>
          <p:nvPr/>
        </p:nvCxnSpPr>
        <p:spPr>
          <a:xfrm>
            <a:off x="2982912" y="2614083"/>
            <a:ext cx="499005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740807" y="2607733"/>
            <a:ext cx="499005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Content Placeholder 2"/>
          <p:cNvSpPr txBox="1">
            <a:spLocks/>
          </p:cNvSpPr>
          <p:nvPr/>
        </p:nvSpPr>
        <p:spPr>
          <a:xfrm>
            <a:off x="457200" y="4487341"/>
            <a:ext cx="8229600" cy="2234134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Clr>
                <a:schemeClr val="tx2"/>
              </a:buClr>
              <a:buFont typeface="Wingdings" charset="2"/>
              <a:buChar char="§"/>
              <a:defRPr sz="28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/>
              <a:buChar char="–"/>
              <a:defRPr sz="24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2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 smtClean="0"/>
              <a:t>Simplest model</a:t>
            </a:r>
          </a:p>
          <a:p>
            <a:r>
              <a:rPr lang="en-US" sz="2400" dirty="0" smtClean="0"/>
              <a:t>User submits query – a set of words (terms)</a:t>
            </a:r>
          </a:p>
          <a:p>
            <a:r>
              <a:rPr lang="en-US" sz="2400" dirty="0" smtClean="0"/>
              <a:t>Search engine returns documents “matching” the query</a:t>
            </a:r>
          </a:p>
          <a:p>
            <a:r>
              <a:rPr lang="en-US" sz="2400" dirty="0" smtClean="0"/>
              <a:t>Assumption: matching the query would satisfy the information need</a:t>
            </a:r>
          </a:p>
          <a:p>
            <a:r>
              <a:rPr lang="en-US" sz="2400" dirty="0" smtClean="0">
                <a:solidFill>
                  <a:schemeClr val="tx2"/>
                </a:solidFill>
              </a:rPr>
              <a:t>Modern search has come a long way from the simple model, but the fundamentals are still required</a:t>
            </a:r>
          </a:p>
          <a:p>
            <a:endParaRPr lang="en-US" sz="2400" dirty="0" smtClean="0"/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35630052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Basic approach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5</a:t>
            </a:fld>
            <a:endParaRPr lang="en-US"/>
          </a:p>
        </p:txBody>
      </p:sp>
      <p:sp>
        <p:nvSpPr>
          <p:cNvPr id="5" name="Folded Corner 4"/>
          <p:cNvSpPr/>
          <p:nvPr/>
        </p:nvSpPr>
        <p:spPr>
          <a:xfrm>
            <a:off x="5698065" y="1079501"/>
            <a:ext cx="1519768" cy="1566331"/>
          </a:xfrm>
          <a:prstGeom prst="foldedCorner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This is in Indian Statistical Institute, Kolkata, India</a:t>
            </a:r>
            <a:endParaRPr lang="en-US" dirty="0"/>
          </a:p>
        </p:txBody>
      </p:sp>
      <p:sp>
        <p:nvSpPr>
          <p:cNvPr id="6" name="Folded Corner 5"/>
          <p:cNvSpPr/>
          <p:nvPr/>
        </p:nvSpPr>
        <p:spPr>
          <a:xfrm>
            <a:off x="4237567" y="1703917"/>
            <a:ext cx="1386417" cy="1883833"/>
          </a:xfrm>
          <a:prstGeom prst="foldedCorner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Statistically flying is the safest mode of journey</a:t>
            </a:r>
          </a:p>
        </p:txBody>
      </p:sp>
      <p:sp>
        <p:nvSpPr>
          <p:cNvPr id="7" name="Folded Corner 6"/>
          <p:cNvSpPr/>
          <p:nvPr/>
        </p:nvSpPr>
        <p:spPr>
          <a:xfrm>
            <a:off x="7300383" y="1524000"/>
            <a:ext cx="1386417" cy="1195917"/>
          </a:xfrm>
          <a:prstGeom prst="foldedCorner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Diwali is a huge festival in India</a:t>
            </a:r>
          </a:p>
        </p:txBody>
      </p:sp>
      <p:sp>
        <p:nvSpPr>
          <p:cNvPr id="8" name="Folded Corner 7"/>
          <p:cNvSpPr/>
          <p:nvPr/>
        </p:nvSpPr>
        <p:spPr>
          <a:xfrm>
            <a:off x="5059890" y="3829051"/>
            <a:ext cx="1386417" cy="1250950"/>
          </a:xfrm>
          <a:prstGeom prst="foldedCorner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India’s population is huge</a:t>
            </a:r>
            <a:endParaRPr lang="en-US" dirty="0"/>
          </a:p>
        </p:txBody>
      </p:sp>
      <p:sp>
        <p:nvSpPr>
          <p:cNvPr id="9" name="Folded Corner 8"/>
          <p:cNvSpPr/>
          <p:nvPr/>
        </p:nvSpPr>
        <p:spPr>
          <a:xfrm>
            <a:off x="7139516" y="2844801"/>
            <a:ext cx="1386417" cy="1123949"/>
          </a:xfrm>
          <a:prstGeom prst="foldedCorner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Thank god it is a holiday </a:t>
            </a:r>
            <a:endParaRPr lang="en-US" dirty="0"/>
          </a:p>
        </p:txBody>
      </p:sp>
      <p:sp>
        <p:nvSpPr>
          <p:cNvPr id="10" name="Folded Corner 9"/>
          <p:cNvSpPr/>
          <p:nvPr/>
        </p:nvSpPr>
        <p:spPr>
          <a:xfrm>
            <a:off x="5698065" y="2760137"/>
            <a:ext cx="1386417" cy="954613"/>
          </a:xfrm>
          <a:prstGeom prst="foldedCorner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This is autumn</a:t>
            </a:r>
            <a:endParaRPr lang="en-US" dirty="0"/>
          </a:p>
        </p:txBody>
      </p:sp>
      <p:sp>
        <p:nvSpPr>
          <p:cNvPr id="11" name="Folded Corner 10"/>
          <p:cNvSpPr/>
          <p:nvPr/>
        </p:nvSpPr>
        <p:spPr>
          <a:xfrm>
            <a:off x="6607174" y="4044951"/>
            <a:ext cx="1386417" cy="1123949"/>
          </a:xfrm>
          <a:prstGeom prst="foldedCorner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There is no end of learning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idx="1"/>
          </p:nvPr>
        </p:nvSpPr>
        <p:spPr>
          <a:xfrm>
            <a:off x="457199" y="1102850"/>
            <a:ext cx="3780367" cy="5023313"/>
          </a:xfrm>
        </p:spPr>
        <p:txBody>
          <a:bodyPr>
            <a:normAutofit lnSpcReduction="10000"/>
          </a:bodyPr>
          <a:lstStyle/>
          <a:p>
            <a:r>
              <a:rPr lang="en-US" sz="2400" dirty="0" smtClean="0"/>
              <a:t>Documents contain terms</a:t>
            </a:r>
          </a:p>
          <a:p>
            <a:r>
              <a:rPr lang="en-US" sz="2400" dirty="0" smtClean="0"/>
              <a:t>Documents are represented by terms present in them</a:t>
            </a:r>
          </a:p>
          <a:p>
            <a:r>
              <a:rPr lang="en-US" sz="2400" dirty="0" smtClean="0"/>
              <a:t>Match queries and documents by terms</a:t>
            </a:r>
          </a:p>
          <a:p>
            <a:r>
              <a:rPr lang="en-US" sz="2400" dirty="0" smtClean="0"/>
              <a:t>For simplicity: ignore positions, consider documents as “bag-of-words”</a:t>
            </a:r>
            <a:endParaRPr lang="en-US" sz="2400" dirty="0"/>
          </a:p>
          <a:p>
            <a:r>
              <a:rPr lang="en-US" sz="2400" dirty="0" smtClean="0"/>
              <a:t>There may be many matching documents – need to rank them</a:t>
            </a:r>
            <a:endParaRPr lang="en-US" sz="2400" dirty="0"/>
          </a:p>
        </p:txBody>
      </p:sp>
      <p:sp>
        <p:nvSpPr>
          <p:cNvPr id="13" name="Oval 12"/>
          <p:cNvSpPr/>
          <p:nvPr/>
        </p:nvSpPr>
        <p:spPr>
          <a:xfrm>
            <a:off x="5698065" y="5588000"/>
            <a:ext cx="2295526" cy="76835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Query: </a:t>
            </a:r>
            <a:r>
              <a:rPr lang="en-US" dirty="0" err="1" smtClean="0"/>
              <a:t>india</a:t>
            </a:r>
            <a:r>
              <a:rPr lang="en-US" dirty="0" smtClean="0"/>
              <a:t> statistics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429613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Vector space model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03333" y="1346267"/>
            <a:ext cx="3183467" cy="3114608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sz="2000" dirty="0" smtClean="0"/>
              <a:t>Each term represents a dimension</a:t>
            </a:r>
          </a:p>
          <a:p>
            <a:pPr marL="0" indent="0">
              <a:buNone/>
            </a:pPr>
            <a:endParaRPr lang="en-US" sz="2000" dirty="0" smtClean="0"/>
          </a:p>
          <a:p>
            <a:pPr marL="0" indent="0">
              <a:buNone/>
            </a:pPr>
            <a:r>
              <a:rPr lang="en-US" sz="2000" dirty="0" smtClean="0"/>
              <a:t>Documents are vectors in the term-space</a:t>
            </a:r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r>
              <a:rPr lang="en-US" sz="2000" dirty="0" smtClean="0"/>
              <a:t>Term-document matrix: a very sparse matrix</a:t>
            </a:r>
          </a:p>
          <a:p>
            <a:pPr marL="0" indent="0">
              <a:buNone/>
            </a:pPr>
            <a:endParaRPr lang="en-US" sz="2000" dirty="0" smtClean="0"/>
          </a:p>
          <a:p>
            <a:pPr marL="0" indent="0">
              <a:buNone/>
            </a:pPr>
            <a:r>
              <a:rPr lang="en-US" sz="2000" dirty="0" smtClean="0"/>
              <a:t>Query is also a vector in the term-space</a:t>
            </a:r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6</a:t>
            </a:fld>
            <a:endParaRPr lang="en-US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21122635"/>
              </p:ext>
            </p:extLst>
          </p:nvPr>
        </p:nvGraphicFramePr>
        <p:xfrm>
          <a:off x="425451" y="1219271"/>
          <a:ext cx="4775200" cy="27736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444726"/>
                <a:gridCol w="475782"/>
                <a:gridCol w="475782"/>
                <a:gridCol w="475782"/>
                <a:gridCol w="475782"/>
                <a:gridCol w="475782"/>
                <a:gridCol w="475782"/>
                <a:gridCol w="475782"/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2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i="1" dirty="0" smtClean="0">
                          <a:solidFill>
                            <a:schemeClr val="tx2"/>
                          </a:solidFill>
                          <a:latin typeface="Times New Roman"/>
                          <a:cs typeface="Times New Roman"/>
                        </a:rPr>
                        <a:t>d</a:t>
                      </a:r>
                      <a:r>
                        <a:rPr lang="en-US" sz="2000" baseline="-25000" dirty="0" smtClean="0">
                          <a:solidFill>
                            <a:schemeClr val="tx2"/>
                          </a:solidFill>
                          <a:latin typeface="Times New Roman"/>
                          <a:cs typeface="Times New Roman"/>
                        </a:rPr>
                        <a:t>1</a:t>
                      </a:r>
                      <a:endParaRPr lang="en-US" sz="2000" dirty="0">
                        <a:solidFill>
                          <a:schemeClr val="tx2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i="1" dirty="0" smtClean="0">
                          <a:solidFill>
                            <a:schemeClr val="tx2"/>
                          </a:solidFill>
                          <a:latin typeface="Times New Roman"/>
                          <a:cs typeface="Times New Roman"/>
                        </a:rPr>
                        <a:t>d</a:t>
                      </a:r>
                      <a:r>
                        <a:rPr lang="en-US" sz="2000" i="0" baseline="-25000" dirty="0" smtClean="0">
                          <a:solidFill>
                            <a:schemeClr val="tx2"/>
                          </a:solidFill>
                          <a:latin typeface="Times New Roman"/>
                          <a:cs typeface="Times New Roman"/>
                        </a:rPr>
                        <a:t>2</a:t>
                      </a:r>
                      <a:endParaRPr lang="en-US" sz="2000" dirty="0" smtClean="0">
                        <a:solidFill>
                          <a:schemeClr val="tx2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i="1" dirty="0" smtClean="0">
                          <a:solidFill>
                            <a:schemeClr val="tx2"/>
                          </a:solidFill>
                          <a:latin typeface="Times New Roman"/>
                          <a:cs typeface="Times New Roman"/>
                        </a:rPr>
                        <a:t>d</a:t>
                      </a:r>
                      <a:r>
                        <a:rPr lang="en-US" sz="2000" i="0" baseline="-25000" dirty="0" smtClean="0">
                          <a:solidFill>
                            <a:schemeClr val="tx2"/>
                          </a:solidFill>
                          <a:latin typeface="Times New Roman"/>
                          <a:cs typeface="Times New Roman"/>
                        </a:rPr>
                        <a:t>3</a:t>
                      </a:r>
                      <a:endParaRPr lang="en-US" sz="2000" dirty="0" smtClean="0">
                        <a:solidFill>
                          <a:schemeClr val="tx2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i="1" dirty="0" smtClean="0">
                          <a:solidFill>
                            <a:schemeClr val="tx2"/>
                          </a:solidFill>
                          <a:latin typeface="Times New Roman"/>
                          <a:cs typeface="Times New Roman"/>
                        </a:rPr>
                        <a:t>d</a:t>
                      </a:r>
                      <a:r>
                        <a:rPr lang="en-US" sz="2000" i="0" baseline="-25000" dirty="0" smtClean="0">
                          <a:solidFill>
                            <a:schemeClr val="tx2"/>
                          </a:solidFill>
                          <a:latin typeface="Times New Roman"/>
                          <a:cs typeface="Times New Roman"/>
                        </a:rPr>
                        <a:t>4</a:t>
                      </a:r>
                      <a:endParaRPr lang="en-US" sz="2000" dirty="0" smtClean="0">
                        <a:solidFill>
                          <a:schemeClr val="tx2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i="1" dirty="0" smtClean="0">
                          <a:solidFill>
                            <a:schemeClr val="tx2"/>
                          </a:solidFill>
                          <a:latin typeface="Times New Roman"/>
                          <a:cs typeface="Times New Roman"/>
                        </a:rPr>
                        <a:t>d</a:t>
                      </a:r>
                      <a:r>
                        <a:rPr lang="en-US" sz="2000" i="0" baseline="-25000" dirty="0" smtClean="0">
                          <a:solidFill>
                            <a:schemeClr val="tx2"/>
                          </a:solidFill>
                          <a:latin typeface="Times New Roman"/>
                          <a:cs typeface="Times New Roman"/>
                        </a:rPr>
                        <a:t>5</a:t>
                      </a:r>
                      <a:endParaRPr lang="en-US" sz="2000" dirty="0" smtClean="0">
                        <a:solidFill>
                          <a:schemeClr val="tx2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dirty="0" smtClean="0">
                        <a:solidFill>
                          <a:schemeClr val="tx2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i="1" dirty="0" smtClean="0">
                          <a:solidFill>
                            <a:schemeClr val="tx2"/>
                          </a:solidFill>
                          <a:latin typeface="Times New Roman"/>
                          <a:cs typeface="Times New Roman"/>
                        </a:rPr>
                        <a:t>q</a:t>
                      </a:r>
                      <a:endParaRPr lang="en-US" sz="2000" dirty="0" smtClean="0">
                        <a:solidFill>
                          <a:schemeClr val="tx2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sz="2000" dirty="0" err="1" smtClean="0">
                          <a:solidFill>
                            <a:schemeClr val="tx2"/>
                          </a:solidFill>
                          <a:latin typeface="Times New Roman"/>
                          <a:cs typeface="Times New Roman"/>
                        </a:rPr>
                        <a:t>diwali</a:t>
                      </a:r>
                      <a:endParaRPr lang="en-US" sz="2000" dirty="0">
                        <a:solidFill>
                          <a:schemeClr val="tx2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chemeClr val="tx2"/>
                          </a:solidFill>
                          <a:latin typeface="Times New Roman"/>
                          <a:cs typeface="Times New Roman"/>
                        </a:rPr>
                        <a:t>1</a:t>
                      </a:r>
                      <a:endParaRPr lang="en-US" sz="2000" dirty="0">
                        <a:solidFill>
                          <a:schemeClr val="tx2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chemeClr val="tx2"/>
                          </a:solidFill>
                          <a:latin typeface="Times New Roman"/>
                          <a:cs typeface="Times New Roman"/>
                        </a:rPr>
                        <a:t>0</a:t>
                      </a:r>
                      <a:endParaRPr lang="en-US" sz="2000" dirty="0">
                        <a:solidFill>
                          <a:schemeClr val="tx2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chemeClr val="tx2"/>
                          </a:solidFill>
                          <a:latin typeface="Times New Roman"/>
                          <a:cs typeface="Times New Roman"/>
                        </a:rPr>
                        <a:t>0</a:t>
                      </a:r>
                      <a:endParaRPr lang="en-US" sz="2000" dirty="0">
                        <a:solidFill>
                          <a:schemeClr val="tx2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chemeClr val="tx2"/>
                          </a:solidFill>
                          <a:latin typeface="Times New Roman"/>
                          <a:cs typeface="Times New Roman"/>
                        </a:rPr>
                        <a:t>0</a:t>
                      </a:r>
                      <a:endParaRPr lang="en-US" sz="2000" dirty="0">
                        <a:solidFill>
                          <a:schemeClr val="tx2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chemeClr val="tx2"/>
                          </a:solidFill>
                          <a:latin typeface="Times New Roman"/>
                          <a:cs typeface="Times New Roman"/>
                        </a:rPr>
                        <a:t>0</a:t>
                      </a:r>
                      <a:endParaRPr lang="en-US" sz="2000" dirty="0">
                        <a:solidFill>
                          <a:schemeClr val="tx2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000">
                        <a:solidFill>
                          <a:schemeClr val="tx2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2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sz="2000" dirty="0" err="1" smtClean="0">
                          <a:solidFill>
                            <a:schemeClr val="tx2"/>
                          </a:solidFill>
                          <a:latin typeface="Times New Roman"/>
                          <a:cs typeface="Times New Roman"/>
                        </a:rPr>
                        <a:t>india</a:t>
                      </a:r>
                      <a:endParaRPr lang="en-US" sz="2000" dirty="0">
                        <a:solidFill>
                          <a:schemeClr val="tx2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chemeClr val="tx2"/>
                          </a:solidFill>
                          <a:latin typeface="Times New Roman"/>
                          <a:cs typeface="Times New Roman"/>
                        </a:rPr>
                        <a:t>1</a:t>
                      </a:r>
                      <a:endParaRPr lang="en-US" sz="2000" dirty="0">
                        <a:solidFill>
                          <a:schemeClr val="tx2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chemeClr val="tx2"/>
                          </a:solidFill>
                          <a:latin typeface="Times New Roman"/>
                          <a:cs typeface="Times New Roman"/>
                        </a:rPr>
                        <a:t>0</a:t>
                      </a:r>
                      <a:endParaRPr lang="en-US" sz="2000" dirty="0">
                        <a:solidFill>
                          <a:schemeClr val="tx2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chemeClr val="tx2"/>
                          </a:solidFill>
                          <a:latin typeface="Times New Roman"/>
                          <a:cs typeface="Times New Roman"/>
                        </a:rPr>
                        <a:t>0</a:t>
                      </a:r>
                      <a:endParaRPr lang="en-US" sz="2000" dirty="0">
                        <a:solidFill>
                          <a:schemeClr val="tx2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chemeClr val="tx2"/>
                          </a:solidFill>
                          <a:latin typeface="Times New Roman"/>
                          <a:cs typeface="Times New Roman"/>
                        </a:rPr>
                        <a:t>1</a:t>
                      </a:r>
                      <a:endParaRPr lang="en-US" sz="2000" dirty="0">
                        <a:solidFill>
                          <a:schemeClr val="tx2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chemeClr val="tx2"/>
                          </a:solidFill>
                          <a:latin typeface="Times New Roman"/>
                          <a:cs typeface="Times New Roman"/>
                        </a:rPr>
                        <a:t>1</a:t>
                      </a:r>
                      <a:endParaRPr lang="en-US" sz="2000" dirty="0">
                        <a:solidFill>
                          <a:schemeClr val="tx2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000">
                        <a:solidFill>
                          <a:schemeClr val="tx2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chemeClr val="tx2"/>
                          </a:solidFill>
                          <a:latin typeface="Times New Roman"/>
                          <a:cs typeface="Times New Roman"/>
                        </a:rPr>
                        <a:t>1</a:t>
                      </a:r>
                      <a:endParaRPr lang="en-US" sz="2000" dirty="0">
                        <a:solidFill>
                          <a:schemeClr val="tx2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sz="2000" dirty="0" smtClean="0">
                          <a:solidFill>
                            <a:schemeClr val="tx2"/>
                          </a:solidFill>
                          <a:latin typeface="Times New Roman"/>
                          <a:cs typeface="Times New Roman"/>
                        </a:rPr>
                        <a:t>flying</a:t>
                      </a:r>
                      <a:endParaRPr lang="en-US" sz="2000" dirty="0">
                        <a:solidFill>
                          <a:schemeClr val="tx2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chemeClr val="tx2"/>
                          </a:solidFill>
                          <a:latin typeface="Times New Roman"/>
                          <a:cs typeface="Times New Roman"/>
                        </a:rPr>
                        <a:t>0</a:t>
                      </a:r>
                      <a:endParaRPr lang="en-US" sz="2000" dirty="0">
                        <a:solidFill>
                          <a:schemeClr val="tx2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chemeClr val="tx2"/>
                          </a:solidFill>
                          <a:latin typeface="Times New Roman"/>
                          <a:cs typeface="Times New Roman"/>
                        </a:rPr>
                        <a:t>1</a:t>
                      </a:r>
                      <a:endParaRPr lang="en-US" sz="2000" dirty="0">
                        <a:solidFill>
                          <a:schemeClr val="tx2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chemeClr val="tx2"/>
                          </a:solidFill>
                          <a:latin typeface="Times New Roman"/>
                          <a:cs typeface="Times New Roman"/>
                        </a:rPr>
                        <a:t>0</a:t>
                      </a:r>
                      <a:endParaRPr lang="en-US" sz="2000" dirty="0">
                        <a:solidFill>
                          <a:schemeClr val="tx2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chemeClr val="tx2"/>
                          </a:solidFill>
                          <a:latin typeface="Times New Roman"/>
                          <a:cs typeface="Times New Roman"/>
                        </a:rPr>
                        <a:t>0</a:t>
                      </a:r>
                      <a:endParaRPr lang="en-US" sz="2000" dirty="0">
                        <a:solidFill>
                          <a:schemeClr val="tx2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chemeClr val="tx2"/>
                          </a:solidFill>
                          <a:latin typeface="Times New Roman"/>
                          <a:cs typeface="Times New Roman"/>
                        </a:rPr>
                        <a:t>0</a:t>
                      </a:r>
                      <a:endParaRPr lang="en-US" sz="2000" dirty="0">
                        <a:solidFill>
                          <a:schemeClr val="tx2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2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000">
                        <a:solidFill>
                          <a:schemeClr val="tx2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sz="2000" dirty="0" smtClean="0">
                          <a:solidFill>
                            <a:schemeClr val="tx2"/>
                          </a:solidFill>
                          <a:latin typeface="Times New Roman"/>
                          <a:cs typeface="Times New Roman"/>
                        </a:rPr>
                        <a:t>population</a:t>
                      </a:r>
                      <a:endParaRPr lang="en-US" sz="2000" dirty="0">
                        <a:solidFill>
                          <a:schemeClr val="tx2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chemeClr val="tx2"/>
                          </a:solidFill>
                          <a:latin typeface="Times New Roman"/>
                          <a:cs typeface="Times New Roman"/>
                        </a:rPr>
                        <a:t>0</a:t>
                      </a:r>
                      <a:endParaRPr lang="en-US" sz="2000" dirty="0">
                        <a:solidFill>
                          <a:schemeClr val="tx2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chemeClr val="tx2"/>
                          </a:solidFill>
                          <a:latin typeface="Times New Roman"/>
                          <a:cs typeface="Times New Roman"/>
                        </a:rPr>
                        <a:t>0</a:t>
                      </a:r>
                      <a:endParaRPr lang="en-US" sz="2000" dirty="0">
                        <a:solidFill>
                          <a:schemeClr val="tx2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chemeClr val="tx2"/>
                          </a:solidFill>
                          <a:latin typeface="Times New Roman"/>
                          <a:cs typeface="Times New Roman"/>
                        </a:rPr>
                        <a:t>0</a:t>
                      </a:r>
                      <a:endParaRPr lang="en-US" sz="2000" dirty="0">
                        <a:solidFill>
                          <a:schemeClr val="tx2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chemeClr val="tx2"/>
                          </a:solidFill>
                          <a:latin typeface="Times New Roman"/>
                          <a:cs typeface="Times New Roman"/>
                        </a:rPr>
                        <a:t>1</a:t>
                      </a:r>
                      <a:endParaRPr lang="en-US" sz="2000" dirty="0">
                        <a:solidFill>
                          <a:schemeClr val="tx2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chemeClr val="tx2"/>
                          </a:solidFill>
                          <a:latin typeface="Times New Roman"/>
                          <a:cs typeface="Times New Roman"/>
                        </a:rPr>
                        <a:t>0</a:t>
                      </a:r>
                      <a:endParaRPr lang="en-US" sz="2000" dirty="0">
                        <a:solidFill>
                          <a:schemeClr val="tx2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000">
                        <a:solidFill>
                          <a:schemeClr val="tx2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2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sz="2000" dirty="0" smtClean="0">
                          <a:solidFill>
                            <a:schemeClr val="tx2"/>
                          </a:solidFill>
                          <a:latin typeface="Times New Roman"/>
                          <a:cs typeface="Times New Roman"/>
                        </a:rPr>
                        <a:t>autumn</a:t>
                      </a:r>
                      <a:endParaRPr lang="en-US" sz="2000" dirty="0">
                        <a:solidFill>
                          <a:schemeClr val="tx2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chemeClr val="tx2"/>
                          </a:solidFill>
                          <a:latin typeface="Times New Roman"/>
                          <a:cs typeface="Times New Roman"/>
                        </a:rPr>
                        <a:t>0</a:t>
                      </a:r>
                      <a:endParaRPr lang="en-US" sz="2000" dirty="0">
                        <a:solidFill>
                          <a:schemeClr val="tx2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chemeClr val="tx2"/>
                          </a:solidFill>
                          <a:latin typeface="Times New Roman"/>
                          <a:cs typeface="Times New Roman"/>
                        </a:rPr>
                        <a:t>0</a:t>
                      </a:r>
                      <a:endParaRPr lang="en-US" sz="2000" dirty="0">
                        <a:solidFill>
                          <a:schemeClr val="tx2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chemeClr val="tx2"/>
                          </a:solidFill>
                          <a:latin typeface="Times New Roman"/>
                          <a:cs typeface="Times New Roman"/>
                        </a:rPr>
                        <a:t>1</a:t>
                      </a:r>
                      <a:endParaRPr lang="en-US" sz="2000" dirty="0">
                        <a:solidFill>
                          <a:schemeClr val="tx2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chemeClr val="tx2"/>
                          </a:solidFill>
                          <a:latin typeface="Times New Roman"/>
                          <a:cs typeface="Times New Roman"/>
                        </a:rPr>
                        <a:t>0</a:t>
                      </a:r>
                      <a:endParaRPr lang="en-US" sz="2000" dirty="0">
                        <a:solidFill>
                          <a:schemeClr val="tx2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chemeClr val="tx2"/>
                          </a:solidFill>
                          <a:latin typeface="Times New Roman"/>
                          <a:cs typeface="Times New Roman"/>
                        </a:rPr>
                        <a:t>0</a:t>
                      </a:r>
                      <a:endParaRPr lang="en-US" sz="2000" dirty="0">
                        <a:solidFill>
                          <a:schemeClr val="tx2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>
                        <a:solidFill>
                          <a:schemeClr val="tx2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2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sz="2000" dirty="0" smtClean="0">
                          <a:solidFill>
                            <a:schemeClr val="tx2"/>
                          </a:solidFill>
                          <a:latin typeface="Times New Roman"/>
                          <a:cs typeface="Times New Roman"/>
                        </a:rPr>
                        <a:t>statistical</a:t>
                      </a:r>
                      <a:endParaRPr lang="en-US" sz="2000" dirty="0">
                        <a:solidFill>
                          <a:schemeClr val="tx2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chemeClr val="tx2"/>
                          </a:solidFill>
                          <a:latin typeface="Times New Roman"/>
                          <a:cs typeface="Times New Roman"/>
                        </a:rPr>
                        <a:t>0</a:t>
                      </a:r>
                      <a:endParaRPr lang="en-US" sz="2000" dirty="0">
                        <a:solidFill>
                          <a:schemeClr val="tx2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chemeClr val="tx2"/>
                          </a:solidFill>
                          <a:latin typeface="Times New Roman"/>
                          <a:cs typeface="Times New Roman"/>
                        </a:rPr>
                        <a:t>1</a:t>
                      </a:r>
                      <a:endParaRPr lang="en-US" sz="2000" dirty="0">
                        <a:solidFill>
                          <a:schemeClr val="tx2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chemeClr val="tx2"/>
                          </a:solidFill>
                          <a:latin typeface="Times New Roman"/>
                          <a:cs typeface="Times New Roman"/>
                        </a:rPr>
                        <a:t>0</a:t>
                      </a:r>
                      <a:endParaRPr lang="en-US" sz="2000" dirty="0">
                        <a:solidFill>
                          <a:schemeClr val="tx2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chemeClr val="tx2"/>
                          </a:solidFill>
                          <a:latin typeface="Times New Roman"/>
                          <a:cs typeface="Times New Roman"/>
                        </a:rPr>
                        <a:t>0</a:t>
                      </a:r>
                      <a:endParaRPr lang="en-US" sz="2000" dirty="0">
                        <a:solidFill>
                          <a:schemeClr val="tx2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chemeClr val="tx2"/>
                          </a:solidFill>
                          <a:latin typeface="Times New Roman"/>
                          <a:cs typeface="Times New Roman"/>
                        </a:rPr>
                        <a:t>1</a:t>
                      </a:r>
                      <a:endParaRPr lang="en-US" sz="2000" dirty="0">
                        <a:solidFill>
                          <a:schemeClr val="tx2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2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chemeClr val="tx2"/>
                          </a:solidFill>
                          <a:latin typeface="Times New Roman"/>
                          <a:cs typeface="Times New Roman"/>
                        </a:rPr>
                        <a:t>1</a:t>
                      </a:r>
                      <a:endParaRPr lang="en-US" sz="2000" dirty="0">
                        <a:solidFill>
                          <a:schemeClr val="tx2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Content Placeholder 2"/>
          <p:cNvSpPr txBox="1">
            <a:spLocks/>
          </p:cNvSpPr>
          <p:nvPr/>
        </p:nvSpPr>
        <p:spPr>
          <a:xfrm>
            <a:off x="457200" y="5016500"/>
            <a:ext cx="8229599" cy="71966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Clr>
                <a:schemeClr val="tx2"/>
              </a:buClr>
              <a:buFont typeface="Wingdings" charset="2"/>
              <a:buChar char="§"/>
              <a:defRPr sz="28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/>
              <a:buChar char="–"/>
              <a:defRPr sz="24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2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 smtClean="0"/>
              <a:t>Similarity of each document </a:t>
            </a:r>
            <a:r>
              <a:rPr lang="en-US" sz="2000" i="1" dirty="0" smtClean="0"/>
              <a:t>d </a:t>
            </a:r>
            <a:r>
              <a:rPr lang="en-US" sz="2000" dirty="0" smtClean="0"/>
              <a:t>with the query </a:t>
            </a:r>
            <a:r>
              <a:rPr lang="en-US" sz="2000" i="1" dirty="0" smtClean="0"/>
              <a:t>q </a:t>
            </a:r>
            <a:r>
              <a:rPr lang="en-US" sz="2000" dirty="0" smtClean="0"/>
              <a:t>is measured by the </a:t>
            </a:r>
            <a:r>
              <a:rPr lang="en-US" sz="2000" i="1" dirty="0" smtClean="0"/>
              <a:t>cosine similarity </a:t>
            </a:r>
            <a:r>
              <a:rPr lang="en-US" sz="2000" dirty="0" smtClean="0"/>
              <a:t>(dot product normalized by norms of the vectors)</a:t>
            </a:r>
            <a:r>
              <a:rPr lang="en-US" sz="2000" i="1" dirty="0" smtClean="0"/>
              <a:t> </a:t>
            </a:r>
            <a:endParaRPr lang="en-US" sz="2000" dirty="0"/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18166933"/>
              </p:ext>
            </p:extLst>
          </p:nvPr>
        </p:nvGraphicFramePr>
        <p:xfrm>
          <a:off x="2774950" y="5672138"/>
          <a:ext cx="3459163" cy="8080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08" name="Equation" r:id="rId3" imgW="1955800" imgH="457200" progId="Equation.3">
                  <p:embed/>
                </p:oleObj>
              </mc:Choice>
              <mc:Fallback>
                <p:oleObj name="Equation" r:id="rId3" imgW="1955800" imgH="4572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774950" y="5672138"/>
                        <a:ext cx="3459163" cy="8080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1594962"/>
              </p:ext>
            </p:extLst>
          </p:nvPr>
        </p:nvGraphicFramePr>
        <p:xfrm>
          <a:off x="1010712" y="4025372"/>
          <a:ext cx="614363" cy="6492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09" name="Equation" r:id="rId5" imgW="431800" imgH="457200" progId="Equation.3">
                  <p:embed/>
                </p:oleObj>
              </mc:Choice>
              <mc:Fallback>
                <p:oleObj name="Equation" r:id="rId5" imgW="431800" imgH="4572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010712" y="4025372"/>
                        <a:ext cx="614363" cy="6492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42386283"/>
              </p:ext>
            </p:extLst>
          </p:nvPr>
        </p:nvGraphicFramePr>
        <p:xfrm>
          <a:off x="1992313" y="4070350"/>
          <a:ext cx="217487" cy="560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10" name="Equation" r:id="rId7" imgW="152400" imgH="393700" progId="Equation.3">
                  <p:embed/>
                </p:oleObj>
              </mc:Choice>
              <mc:Fallback>
                <p:oleObj name="Equation" r:id="rId7" imgW="152400" imgH="3937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992313" y="4070350"/>
                        <a:ext cx="217487" cy="5603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67040279"/>
              </p:ext>
            </p:extLst>
          </p:nvPr>
        </p:nvGraphicFramePr>
        <p:xfrm>
          <a:off x="2483379" y="4070350"/>
          <a:ext cx="217487" cy="560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11" name="Equation" r:id="rId9" imgW="152400" imgH="393700" progId="Equation.3">
                  <p:embed/>
                </p:oleObj>
              </mc:Choice>
              <mc:Fallback>
                <p:oleObj name="Equation" r:id="rId9" imgW="152400" imgH="3937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2483379" y="4070350"/>
                        <a:ext cx="217487" cy="5603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38387897"/>
              </p:ext>
            </p:extLst>
          </p:nvPr>
        </p:nvGraphicFramePr>
        <p:xfrm>
          <a:off x="2970213" y="4225925"/>
          <a:ext cx="180975" cy="234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12" name="Equation" r:id="rId10" imgW="127000" imgH="165100" progId="Equation.3">
                  <p:embed/>
                </p:oleObj>
              </mc:Choice>
              <mc:Fallback>
                <p:oleObj name="Equation" r:id="rId10" imgW="127000" imgH="1651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2970213" y="4225925"/>
                        <a:ext cx="180975" cy="2349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64691444"/>
              </p:ext>
            </p:extLst>
          </p:nvPr>
        </p:nvGraphicFramePr>
        <p:xfrm>
          <a:off x="3444325" y="4057660"/>
          <a:ext cx="217487" cy="560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13" name="Equation" r:id="rId12" imgW="152400" imgH="393700" progId="Equation.3">
                  <p:embed/>
                </p:oleObj>
              </mc:Choice>
              <mc:Fallback>
                <p:oleObj name="Equation" r:id="rId12" imgW="152400" imgH="3937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3444325" y="4057660"/>
                        <a:ext cx="217487" cy="5603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36235138"/>
              </p:ext>
            </p:extLst>
          </p:nvPr>
        </p:nvGraphicFramePr>
        <p:xfrm>
          <a:off x="3951288" y="4222750"/>
          <a:ext cx="144462" cy="217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14" name="Equation" r:id="rId13" imgW="101600" imgH="152400" progId="Equation.3">
                  <p:embed/>
                </p:oleObj>
              </mc:Choice>
              <mc:Fallback>
                <p:oleObj name="Equation" r:id="rId13" imgW="101600" imgH="1524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3951288" y="4222750"/>
                        <a:ext cx="144462" cy="2174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82310443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Scoring function: </a:t>
            </a:r>
            <a:r>
              <a:rPr lang="en-US" dirty="0" err="1" smtClean="0"/>
              <a:t>TF.iDF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02851"/>
            <a:ext cx="8229600" cy="4326400"/>
          </a:xfrm>
        </p:spPr>
        <p:txBody>
          <a:bodyPr>
            <a:noAutofit/>
          </a:bodyPr>
          <a:lstStyle/>
          <a:p>
            <a:r>
              <a:rPr lang="en-US" sz="2000" dirty="0" smtClean="0"/>
              <a:t>How important is a term </a:t>
            </a:r>
            <a:r>
              <a:rPr lang="en-US" sz="2000" i="1" dirty="0" smtClean="0"/>
              <a:t>t </a:t>
            </a:r>
            <a:r>
              <a:rPr lang="en-US" sz="2000" dirty="0" smtClean="0"/>
              <a:t>in a document </a:t>
            </a:r>
            <a:r>
              <a:rPr lang="en-US" sz="2000" i="1" dirty="0"/>
              <a:t>d</a:t>
            </a:r>
            <a:endParaRPr lang="en-US" sz="2000" i="1" dirty="0" smtClean="0"/>
          </a:p>
          <a:p>
            <a:r>
              <a:rPr lang="en-US" sz="2000" dirty="0" smtClean="0"/>
              <a:t>Approach: take two factors into account</a:t>
            </a:r>
          </a:p>
          <a:p>
            <a:pPr lvl="1"/>
            <a:r>
              <a:rPr lang="en-US" sz="1800" dirty="0" smtClean="0"/>
              <a:t>With what significance does </a:t>
            </a:r>
            <a:r>
              <a:rPr lang="en-US" sz="1800" i="1" dirty="0" smtClean="0"/>
              <a:t>t </a:t>
            </a:r>
            <a:r>
              <a:rPr lang="en-US" sz="1800" dirty="0" smtClean="0"/>
              <a:t>occur in </a:t>
            </a:r>
            <a:r>
              <a:rPr lang="en-US" sz="1800" i="1" dirty="0"/>
              <a:t>d</a:t>
            </a:r>
            <a:r>
              <a:rPr lang="en-US" sz="1800" dirty="0" smtClean="0"/>
              <a:t>? </a:t>
            </a:r>
            <a:r>
              <a:rPr lang="en-US" sz="1800" dirty="0" smtClean="0">
                <a:solidFill>
                  <a:schemeClr val="tx2"/>
                </a:solidFill>
              </a:rPr>
              <a:t>[term frequency]</a:t>
            </a:r>
          </a:p>
          <a:p>
            <a:pPr lvl="1"/>
            <a:r>
              <a:rPr lang="en-US" sz="1800" dirty="0" smtClean="0"/>
              <a:t>Does </a:t>
            </a:r>
            <a:r>
              <a:rPr lang="en-US" sz="1800" i="1" dirty="0" smtClean="0"/>
              <a:t>t </a:t>
            </a:r>
            <a:r>
              <a:rPr lang="en-US" sz="1800" dirty="0" smtClean="0"/>
              <a:t>occur in many other documents also? </a:t>
            </a:r>
            <a:r>
              <a:rPr lang="en-US" sz="1800" dirty="0" smtClean="0">
                <a:solidFill>
                  <a:srgbClr val="1F497D"/>
                </a:solidFill>
              </a:rPr>
              <a:t>[document frequency]</a:t>
            </a:r>
          </a:p>
          <a:p>
            <a:pPr lvl="1"/>
            <a:r>
              <a:rPr lang="en-US" sz="1800" dirty="0" smtClean="0"/>
              <a:t>Called </a:t>
            </a:r>
            <a:r>
              <a:rPr lang="en-US" sz="1800" i="1" dirty="0" err="1" smtClean="0"/>
              <a:t>TF.iDF</a:t>
            </a:r>
            <a:r>
              <a:rPr lang="en-US" sz="1800" dirty="0" smtClean="0"/>
              <a:t>: </a:t>
            </a:r>
            <a:r>
              <a:rPr lang="en-US" sz="1800" i="1" dirty="0" smtClean="0"/>
              <a:t>TF</a:t>
            </a:r>
            <a:r>
              <a:rPr lang="en-US" sz="1800" dirty="0" smtClean="0"/>
              <a:t> </a:t>
            </a:r>
            <a:r>
              <a:rPr lang="en-US" sz="1800" dirty="0"/>
              <a:t>× </a:t>
            </a:r>
            <a:r>
              <a:rPr lang="en-US" sz="1800" i="1" dirty="0" err="1" smtClean="0"/>
              <a:t>iDF</a:t>
            </a:r>
            <a:r>
              <a:rPr lang="en-US" sz="1800" dirty="0" smtClean="0"/>
              <a:t>, has many variants for </a:t>
            </a:r>
            <a:r>
              <a:rPr lang="en-US" sz="1800" i="1" dirty="0" smtClean="0"/>
              <a:t>TF</a:t>
            </a:r>
            <a:r>
              <a:rPr lang="en-US" sz="1800" dirty="0" smtClean="0"/>
              <a:t> and </a:t>
            </a:r>
            <a:r>
              <a:rPr lang="en-US" sz="1800" i="1" dirty="0" err="1" smtClean="0"/>
              <a:t>iDF</a:t>
            </a:r>
            <a:endParaRPr lang="en-US" sz="1800" i="1" dirty="0" smtClean="0"/>
          </a:p>
          <a:p>
            <a:pPr marL="342900" lvl="1" indent="-342900">
              <a:buClr>
                <a:schemeClr val="tx2"/>
              </a:buClr>
              <a:buFont typeface="Wingdings" charset="2"/>
              <a:buChar char="§"/>
            </a:pPr>
            <a:r>
              <a:rPr lang="en-US" sz="2000" dirty="0" smtClean="0"/>
              <a:t>Variants for </a:t>
            </a:r>
            <a:r>
              <a:rPr lang="en-US" sz="2000" i="1" dirty="0" smtClean="0"/>
              <a:t>TF</a:t>
            </a:r>
            <a:r>
              <a:rPr lang="en-US" sz="2000" dirty="0"/>
              <a:t>(</a:t>
            </a:r>
            <a:r>
              <a:rPr lang="en-US" sz="2000" i="1" dirty="0"/>
              <a:t>t</a:t>
            </a:r>
            <a:r>
              <a:rPr lang="en-US" sz="2000" dirty="0"/>
              <a:t>, </a:t>
            </a:r>
            <a:r>
              <a:rPr lang="en-US" sz="2000" i="1" dirty="0"/>
              <a:t>d</a:t>
            </a:r>
            <a:r>
              <a:rPr lang="en-US" sz="2000" dirty="0" smtClean="0"/>
              <a:t>)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sz="1800" dirty="0"/>
              <a:t>N</a:t>
            </a:r>
            <a:r>
              <a:rPr lang="en-US" sz="1800" dirty="0" smtClean="0"/>
              <a:t>umber of times </a:t>
            </a:r>
            <a:r>
              <a:rPr lang="en-US" sz="1800" i="1" dirty="0" smtClean="0"/>
              <a:t>t </a:t>
            </a:r>
            <a:r>
              <a:rPr lang="en-US" sz="1800" dirty="0" smtClean="0"/>
              <a:t>occurs in </a:t>
            </a:r>
            <a:r>
              <a:rPr lang="en-US" sz="1800" i="1" dirty="0" smtClean="0"/>
              <a:t>d</a:t>
            </a:r>
            <a:r>
              <a:rPr lang="en-US" sz="1800" dirty="0" smtClean="0"/>
              <a:t>: </a:t>
            </a:r>
            <a:r>
              <a:rPr lang="en-US" sz="1800" i="1" dirty="0" err="1"/>
              <a:t>freq</a:t>
            </a:r>
            <a:r>
              <a:rPr lang="en-US" sz="1800" dirty="0"/>
              <a:t>(</a:t>
            </a:r>
            <a:r>
              <a:rPr lang="en-US" sz="1800" i="1" dirty="0"/>
              <a:t>t</a:t>
            </a:r>
            <a:r>
              <a:rPr lang="en-US" sz="1800" dirty="0"/>
              <a:t>, </a:t>
            </a:r>
            <a:r>
              <a:rPr lang="en-US" sz="1800" i="1" dirty="0"/>
              <a:t>d</a:t>
            </a:r>
            <a:r>
              <a:rPr lang="en-US" sz="1800" dirty="0"/>
              <a:t>)</a:t>
            </a:r>
            <a:endParaRPr lang="en-US" sz="1800" i="1" dirty="0" smtClean="0"/>
          </a:p>
          <a:p>
            <a:pPr marL="914400" lvl="1" indent="-457200">
              <a:buFont typeface="+mj-lt"/>
              <a:buAutoNum type="arabicPeriod"/>
            </a:pPr>
            <a:r>
              <a:rPr lang="en-US" sz="1800" dirty="0" smtClean="0"/>
              <a:t>Logarithmically scaled frequency: 1 + log(</a:t>
            </a:r>
            <a:r>
              <a:rPr lang="en-US" sz="1800" i="1" dirty="0" err="1" smtClean="0"/>
              <a:t>freq</a:t>
            </a:r>
            <a:r>
              <a:rPr lang="en-US" sz="1800" dirty="0" smtClean="0"/>
              <a:t>(</a:t>
            </a:r>
            <a:r>
              <a:rPr lang="en-US" sz="1800" i="1" dirty="0" smtClean="0"/>
              <a:t>t</a:t>
            </a:r>
            <a:r>
              <a:rPr lang="en-US" sz="1800" dirty="0" smtClean="0"/>
              <a:t>, </a:t>
            </a:r>
            <a:r>
              <a:rPr lang="en-US" sz="1800" i="1" dirty="0" smtClean="0"/>
              <a:t>d</a:t>
            </a:r>
            <a:r>
              <a:rPr lang="en-US" sz="1800" dirty="0" smtClean="0"/>
              <a:t>))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sz="1800" dirty="0" smtClean="0"/>
              <a:t>Augmented frequency: avoid bias towards longer documents</a:t>
            </a:r>
          </a:p>
          <a:p>
            <a:pPr marL="857250" lvl="2" indent="0">
              <a:buNone/>
            </a:pPr>
            <a:endParaRPr lang="en-US" sz="2000" dirty="0" smtClean="0"/>
          </a:p>
          <a:p>
            <a:pPr marL="857250" lvl="2" indent="0">
              <a:buNone/>
            </a:pPr>
            <a:endParaRPr lang="en-US" sz="2000" dirty="0"/>
          </a:p>
          <a:p>
            <a:r>
              <a:rPr lang="en-US" sz="2000" dirty="0" smtClean="0"/>
              <a:t>Inverse document frequency of </a:t>
            </a:r>
            <a:r>
              <a:rPr lang="en-US" sz="2000" i="1" dirty="0" smtClean="0"/>
              <a:t>t : </a:t>
            </a:r>
            <a:r>
              <a:rPr lang="en-US" sz="2000" i="1" dirty="0" err="1"/>
              <a:t>i</a:t>
            </a:r>
            <a:r>
              <a:rPr lang="en-US" sz="2000" i="1" dirty="0" err="1" smtClean="0"/>
              <a:t>DF</a:t>
            </a:r>
            <a:r>
              <a:rPr lang="en-US" sz="2000" dirty="0" smtClean="0"/>
              <a:t>(</a:t>
            </a:r>
            <a:r>
              <a:rPr lang="en-US" sz="2000" i="1" dirty="0" smtClean="0"/>
              <a:t>t</a:t>
            </a:r>
            <a:r>
              <a:rPr lang="en-US" sz="2000" dirty="0" smtClean="0"/>
              <a:t>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7</a:t>
            </a:fld>
            <a:endParaRPr lang="en-US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18282970"/>
              </p:ext>
            </p:extLst>
          </p:nvPr>
        </p:nvGraphicFramePr>
        <p:xfrm>
          <a:off x="1432680" y="4201610"/>
          <a:ext cx="3871686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11" name="Equation" r:id="rId3" imgW="2463800" imgH="444500" progId="Equation.3">
                  <p:embed/>
                </p:oleObj>
              </mc:Choice>
              <mc:Fallback>
                <p:oleObj name="Equation" r:id="rId3" imgW="2463800" imgH="4445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432680" y="4201610"/>
                        <a:ext cx="3871686" cy="6985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5418666" y="4296138"/>
            <a:ext cx="25294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2"/>
            <a:r>
              <a:rPr lang="en-US" dirty="0">
                <a:latin typeface="Times New Roman"/>
                <a:cs typeface="Times New Roman"/>
              </a:rPr>
              <a:t>for </a:t>
            </a:r>
            <a:r>
              <a:rPr lang="en-US" dirty="0" smtClean="0">
                <a:latin typeface="Times New Roman"/>
                <a:cs typeface="Times New Roman"/>
              </a:rPr>
              <a:t>all </a:t>
            </a:r>
            <a:r>
              <a:rPr lang="en-US" i="1" dirty="0" smtClean="0">
                <a:latin typeface="Times New Roman"/>
                <a:cs typeface="Times New Roman"/>
              </a:rPr>
              <a:t>t </a:t>
            </a:r>
            <a:r>
              <a:rPr lang="en-US" dirty="0">
                <a:latin typeface="Times New Roman"/>
                <a:cs typeface="Times New Roman"/>
              </a:rPr>
              <a:t>in </a:t>
            </a:r>
            <a:r>
              <a:rPr lang="en-US" i="1" dirty="0" smtClean="0">
                <a:latin typeface="Times New Roman"/>
                <a:cs typeface="Times New Roman"/>
              </a:rPr>
              <a:t>d</a:t>
            </a:r>
            <a:r>
              <a:rPr lang="en-US" dirty="0" smtClean="0">
                <a:latin typeface="Times New Roman"/>
                <a:cs typeface="Times New Roman"/>
              </a:rPr>
              <a:t>; 0 otherwise</a:t>
            </a:r>
            <a:endParaRPr lang="en-US" dirty="0">
              <a:latin typeface="Times New Roman"/>
              <a:cs typeface="Times New Roman"/>
            </a:endParaRPr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1316117"/>
              </p:ext>
            </p:extLst>
          </p:nvPr>
        </p:nvGraphicFramePr>
        <p:xfrm>
          <a:off x="1432680" y="5433483"/>
          <a:ext cx="2012950" cy="71045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12" name="Equation" r:id="rId5" imgW="1295400" imgH="457200" progId="Equation.3">
                  <p:embed/>
                </p:oleObj>
              </mc:Choice>
              <mc:Fallback>
                <p:oleObj name="Equation" r:id="rId5" imgW="1295400" imgH="4572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432680" y="5433483"/>
                        <a:ext cx="2012950" cy="71045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3740149" y="5443376"/>
            <a:ext cx="465243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2"/>
            <a:r>
              <a:rPr lang="en-US" dirty="0" smtClean="0">
                <a:latin typeface="Times New Roman"/>
                <a:cs typeface="Times New Roman"/>
              </a:rPr>
              <a:t>where </a:t>
            </a:r>
            <a:r>
              <a:rPr lang="en-US" i="1" dirty="0" smtClean="0">
                <a:latin typeface="Times New Roman"/>
                <a:cs typeface="Times New Roman"/>
              </a:rPr>
              <a:t>N </a:t>
            </a:r>
            <a:r>
              <a:rPr lang="en-US" dirty="0" smtClean="0">
                <a:latin typeface="Times New Roman"/>
                <a:cs typeface="Times New Roman"/>
              </a:rPr>
              <a:t>= total number of documents</a:t>
            </a:r>
          </a:p>
          <a:p>
            <a:pPr marL="0" lvl="2"/>
            <a:r>
              <a:rPr lang="en-US" i="1" dirty="0" smtClean="0">
                <a:latin typeface="Times New Roman"/>
                <a:cs typeface="Times New Roman"/>
              </a:rPr>
              <a:t>DF</a:t>
            </a:r>
            <a:r>
              <a:rPr lang="en-US" dirty="0" smtClean="0">
                <a:latin typeface="Times New Roman"/>
                <a:cs typeface="Times New Roman"/>
              </a:rPr>
              <a:t>(</a:t>
            </a:r>
            <a:r>
              <a:rPr lang="en-US" i="1" dirty="0" smtClean="0">
                <a:latin typeface="Times New Roman"/>
                <a:cs typeface="Times New Roman"/>
              </a:rPr>
              <a:t>t</a:t>
            </a:r>
            <a:r>
              <a:rPr lang="en-US" dirty="0" smtClean="0">
                <a:latin typeface="Times New Roman"/>
                <a:cs typeface="Times New Roman"/>
              </a:rPr>
              <a:t>) = number of documents in which </a:t>
            </a:r>
            <a:r>
              <a:rPr lang="en-US" i="1" dirty="0" smtClean="0">
                <a:latin typeface="Times New Roman"/>
                <a:cs typeface="Times New Roman"/>
              </a:rPr>
              <a:t>t </a:t>
            </a:r>
            <a:r>
              <a:rPr lang="en-US" dirty="0" smtClean="0">
                <a:latin typeface="Times New Roman"/>
                <a:cs typeface="Times New Roman"/>
              </a:rPr>
              <a:t>occurs</a:t>
            </a:r>
            <a:endParaRPr lang="en-US" i="1" dirty="0">
              <a:latin typeface="Times New Roman"/>
              <a:cs typeface="Times New Roman"/>
            </a:endParaRPr>
          </a:p>
        </p:txBody>
      </p:sp>
      <p:sp>
        <p:nvSpPr>
          <p:cNvPr id="9" name="Line Callout 3 8"/>
          <p:cNvSpPr/>
          <p:nvPr/>
        </p:nvSpPr>
        <p:spPr>
          <a:xfrm>
            <a:off x="6080124" y="2825749"/>
            <a:ext cx="2439459" cy="550330"/>
          </a:xfrm>
          <a:prstGeom prst="borderCallout3">
            <a:avLst>
              <a:gd name="adj1" fmla="val 8887"/>
              <a:gd name="adj2" fmla="val -2548"/>
              <a:gd name="adj3" fmla="val 10860"/>
              <a:gd name="adj4" fmla="val -232036"/>
              <a:gd name="adj5" fmla="val 265695"/>
              <a:gd name="adj6" fmla="val -231591"/>
              <a:gd name="adj7" fmla="val 285226"/>
              <a:gd name="adj8" fmla="val -148227"/>
            </a:avLst>
          </a:prstGeom>
          <a:ln>
            <a:prstDash val="solid"/>
            <a:tailEnd type="stealth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Half the score for just being present</a:t>
            </a:r>
            <a:endParaRPr lang="en-US" dirty="0"/>
          </a:p>
        </p:txBody>
      </p:sp>
      <p:sp>
        <p:nvSpPr>
          <p:cNvPr id="10" name="Line Callout 3 9"/>
          <p:cNvSpPr/>
          <p:nvPr/>
        </p:nvSpPr>
        <p:spPr>
          <a:xfrm>
            <a:off x="7262009" y="3517710"/>
            <a:ext cx="1659639" cy="662189"/>
          </a:xfrm>
          <a:prstGeom prst="borderCallout3">
            <a:avLst>
              <a:gd name="adj1" fmla="val 18750"/>
              <a:gd name="adj2" fmla="val -1658"/>
              <a:gd name="adj3" fmla="val 19057"/>
              <a:gd name="adj4" fmla="val -7694"/>
              <a:gd name="adj5" fmla="val 118154"/>
              <a:gd name="adj6" fmla="val -7903"/>
              <a:gd name="adj7" fmla="val 118013"/>
              <a:gd name="adj8" fmla="val -144303"/>
            </a:avLst>
          </a:prstGeom>
          <a:ln>
            <a:prstDash val="solid"/>
            <a:tailEnd type="stealth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Rest a function of frequency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777659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6" grpId="0"/>
      <p:bldP spid="8" grpId="0"/>
      <p:bldP spid="9" grpId="0" animBg="1"/>
      <p:bldP spid="10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BM25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02850"/>
            <a:ext cx="8229600" cy="1069381"/>
          </a:xfrm>
        </p:spPr>
        <p:txBody>
          <a:bodyPr>
            <a:normAutofit/>
          </a:bodyPr>
          <a:lstStyle/>
          <a:p>
            <a:r>
              <a:rPr lang="en-US" sz="2000" dirty="0" smtClean="0"/>
              <a:t>Okapi IR system – Okapi BM25</a:t>
            </a:r>
          </a:p>
          <a:p>
            <a:r>
              <a:rPr lang="en-US" sz="2000" dirty="0" smtClean="0"/>
              <a:t>If the query </a:t>
            </a:r>
            <a:r>
              <a:rPr lang="en-US" sz="2000" i="1" dirty="0" smtClean="0"/>
              <a:t>q </a:t>
            </a:r>
            <a:r>
              <a:rPr lang="en-US" sz="2000" dirty="0" smtClean="0"/>
              <a:t>= {</a:t>
            </a:r>
            <a:r>
              <a:rPr lang="en-US" sz="2000" i="1" dirty="0" smtClean="0"/>
              <a:t>q</a:t>
            </a:r>
            <a:r>
              <a:rPr lang="en-US" sz="2000" baseline="-25000" dirty="0" smtClean="0"/>
              <a:t>1</a:t>
            </a:r>
            <a:r>
              <a:rPr lang="en-US" sz="2000" dirty="0" smtClean="0"/>
              <a:t>, … , </a:t>
            </a:r>
            <a:r>
              <a:rPr lang="en-US" sz="2000" i="1" dirty="0" err="1" smtClean="0"/>
              <a:t>q</a:t>
            </a:r>
            <a:r>
              <a:rPr lang="en-US" sz="2000" i="1" baseline="-25000" dirty="0" err="1" smtClean="0"/>
              <a:t>n</a:t>
            </a:r>
            <a:r>
              <a:rPr lang="en-US" sz="2000" dirty="0" smtClean="0"/>
              <a:t>} where </a:t>
            </a:r>
            <a:r>
              <a:rPr lang="en-US" sz="2000" i="1" dirty="0" smtClean="0"/>
              <a:t>q</a:t>
            </a:r>
            <a:r>
              <a:rPr lang="en-US" sz="2000" i="1" baseline="-25000" dirty="0" smtClean="0"/>
              <a:t>i</a:t>
            </a:r>
            <a:r>
              <a:rPr lang="en-US" sz="2000" dirty="0" smtClean="0"/>
              <a:t>’s are words in the query</a:t>
            </a:r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8</a:t>
            </a:fld>
            <a:endParaRPr lang="en-US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99105745"/>
              </p:ext>
            </p:extLst>
          </p:nvPr>
        </p:nvGraphicFramePr>
        <p:xfrm>
          <a:off x="1542522" y="1949988"/>
          <a:ext cx="6065946" cy="110860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25" name="Equation" r:id="rId3" imgW="3683000" imgH="673100" progId="Equation.3">
                  <p:embed/>
                </p:oleObj>
              </mc:Choice>
              <mc:Fallback>
                <p:oleObj name="Equation" r:id="rId3" imgW="3683000" imgH="6731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42522" y="1949988"/>
                        <a:ext cx="6065946" cy="110860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Content Placeholder 2"/>
          <p:cNvSpPr txBox="1">
            <a:spLocks/>
          </p:cNvSpPr>
          <p:nvPr/>
        </p:nvSpPr>
        <p:spPr>
          <a:xfrm>
            <a:off x="457200" y="3086176"/>
            <a:ext cx="8229600" cy="16551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Clr>
                <a:schemeClr val="tx2"/>
              </a:buClr>
              <a:buFont typeface="Wingdings" charset="2"/>
              <a:buChar char="§"/>
              <a:defRPr sz="28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/>
              <a:buChar char="–"/>
              <a:defRPr sz="24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2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00050" lvl="1" indent="0">
              <a:buNone/>
            </a:pPr>
            <a:r>
              <a:rPr lang="en-US" sz="2000" dirty="0" smtClean="0"/>
              <a:t>where</a:t>
            </a:r>
          </a:p>
          <a:p>
            <a:pPr marL="400050" lvl="1" indent="0">
              <a:buNone/>
            </a:pPr>
            <a:r>
              <a:rPr lang="en-US" sz="2000" i="1" dirty="0" smtClean="0"/>
              <a:t>N = </a:t>
            </a:r>
            <a:r>
              <a:rPr lang="en-US" sz="2000" dirty="0" smtClean="0"/>
              <a:t>total number of documents</a:t>
            </a:r>
          </a:p>
          <a:p>
            <a:pPr marL="400050" lvl="1" indent="0">
              <a:buNone/>
            </a:pPr>
            <a:r>
              <a:rPr lang="en-US" sz="2000" i="1" dirty="0" err="1" smtClean="0"/>
              <a:t>avgdl</a:t>
            </a:r>
            <a:r>
              <a:rPr lang="en-US" sz="2000" i="1" dirty="0" smtClean="0"/>
              <a:t> = </a:t>
            </a:r>
            <a:r>
              <a:rPr lang="en-US" sz="2000" dirty="0" smtClean="0"/>
              <a:t>average length of documents</a:t>
            </a:r>
          </a:p>
          <a:p>
            <a:pPr marL="400050" lvl="1" indent="0">
              <a:buNone/>
            </a:pPr>
            <a:r>
              <a:rPr lang="en-US" sz="2000" i="1" dirty="0" smtClean="0"/>
              <a:t>k</a:t>
            </a:r>
            <a:r>
              <a:rPr lang="en-US" sz="2000" baseline="-25000" dirty="0" smtClean="0"/>
              <a:t>1</a:t>
            </a:r>
            <a:r>
              <a:rPr lang="en-US" sz="2000" dirty="0"/>
              <a:t> </a:t>
            </a:r>
            <a:r>
              <a:rPr lang="en-US" sz="2000" dirty="0" smtClean="0"/>
              <a:t>and </a:t>
            </a:r>
            <a:r>
              <a:rPr lang="en-US" sz="2000" i="1" dirty="0" smtClean="0"/>
              <a:t>b </a:t>
            </a:r>
            <a:r>
              <a:rPr lang="en-US" sz="2000" dirty="0" smtClean="0"/>
              <a:t>are optimized parameters, usually </a:t>
            </a:r>
            <a:r>
              <a:rPr lang="en-US" sz="2000" i="1" dirty="0" smtClean="0"/>
              <a:t>b = </a:t>
            </a:r>
            <a:r>
              <a:rPr lang="en-US" sz="2000" dirty="0" smtClean="0"/>
              <a:t>0.75 and 1.2 ≤ </a:t>
            </a:r>
            <a:r>
              <a:rPr lang="en-US" sz="2000" i="1" dirty="0" smtClean="0"/>
              <a:t>k</a:t>
            </a:r>
            <a:r>
              <a:rPr lang="en-US" sz="2000" baseline="-25000" dirty="0" smtClean="0"/>
              <a:t>1 </a:t>
            </a:r>
            <a:r>
              <a:rPr lang="en-US" sz="2000" dirty="0" smtClean="0"/>
              <a:t>≤ 2.0</a:t>
            </a:r>
            <a:endParaRPr lang="en-US" sz="2000" i="1" dirty="0" smtClean="0"/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98341478"/>
              </p:ext>
            </p:extLst>
          </p:nvPr>
        </p:nvGraphicFramePr>
        <p:xfrm>
          <a:off x="3170238" y="4741333"/>
          <a:ext cx="3116262" cy="7127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26" name="Equation" r:id="rId5" imgW="1892300" imgH="431800" progId="Equation.3">
                  <p:embed/>
                </p:oleObj>
              </mc:Choice>
              <mc:Fallback>
                <p:oleObj name="Equation" r:id="rId5" imgW="1892300" imgH="4318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3170238" y="4741333"/>
                        <a:ext cx="3116262" cy="7127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Content Placeholder 2"/>
          <p:cNvSpPr txBox="1">
            <a:spLocks/>
          </p:cNvSpPr>
          <p:nvPr/>
        </p:nvSpPr>
        <p:spPr>
          <a:xfrm>
            <a:off x="457200" y="5556251"/>
            <a:ext cx="8229600" cy="5397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Clr>
                <a:schemeClr val="tx2"/>
              </a:buClr>
              <a:buFont typeface="Wingdings" charset="2"/>
              <a:buChar char="§"/>
              <a:defRPr sz="28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/>
              <a:buChar char="–"/>
              <a:defRPr sz="24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2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 smtClean="0"/>
              <a:t>BM25 exhibited better performance than </a:t>
            </a:r>
            <a:r>
              <a:rPr lang="en-US" sz="2000" dirty="0" err="1" smtClean="0"/>
              <a:t>TF.iDF</a:t>
            </a:r>
            <a:r>
              <a:rPr lang="en-US" sz="2000" dirty="0" smtClean="0"/>
              <a:t> in TREC consistently</a:t>
            </a:r>
          </a:p>
        </p:txBody>
      </p:sp>
    </p:spTree>
    <p:extLst>
      <p:ext uri="{BB962C8B-B14F-4D97-AF65-F5344CB8AC3E}">
        <p14:creationId xmlns:p14="http://schemas.microsoft.com/office/powerpoint/2010/main" val="259398828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Relevance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02849"/>
            <a:ext cx="8229600" cy="5352983"/>
          </a:xfrm>
        </p:spPr>
        <p:txBody>
          <a:bodyPr>
            <a:normAutofit lnSpcReduction="10000"/>
          </a:bodyPr>
          <a:lstStyle/>
          <a:p>
            <a:r>
              <a:rPr lang="en-US" sz="2400" dirty="0" smtClean="0"/>
              <a:t>Simple IR model: query, documents, returned results</a:t>
            </a:r>
          </a:p>
          <a:p>
            <a:r>
              <a:rPr lang="en-US" sz="2400" dirty="0" smtClean="0"/>
              <a:t>Relevant document: a document that satisfies the information need expressed by the query</a:t>
            </a:r>
          </a:p>
          <a:p>
            <a:pPr lvl="1"/>
            <a:r>
              <a:rPr lang="en-US" sz="2000" dirty="0" smtClean="0"/>
              <a:t>Merely matching query terms does not make a document relevant</a:t>
            </a:r>
          </a:p>
          <a:p>
            <a:pPr lvl="1"/>
            <a:r>
              <a:rPr lang="en-US" sz="2000" dirty="0" smtClean="0"/>
              <a:t>Relevance is human perception, not a mathematical statement</a:t>
            </a:r>
          </a:p>
          <a:p>
            <a:pPr lvl="1"/>
            <a:r>
              <a:rPr lang="en-US" sz="2000" dirty="0" smtClean="0"/>
              <a:t>User may want some statistics on population of India by the query “</a:t>
            </a:r>
            <a:r>
              <a:rPr lang="en-US" sz="2000" dirty="0" err="1" smtClean="0"/>
              <a:t>india</a:t>
            </a:r>
            <a:r>
              <a:rPr lang="en-US" sz="2000" dirty="0" smtClean="0"/>
              <a:t> statistics” </a:t>
            </a:r>
          </a:p>
          <a:p>
            <a:pPr lvl="1"/>
            <a:r>
              <a:rPr lang="en-US" sz="2000" dirty="0" smtClean="0"/>
              <a:t>The document “Indian Statistical Institute” matches the query terms, but not relevant</a:t>
            </a:r>
          </a:p>
          <a:p>
            <a:r>
              <a:rPr lang="en-US" sz="2400" dirty="0" smtClean="0"/>
              <a:t>To evaluate effectiveness of a system, we need for each query</a:t>
            </a:r>
          </a:p>
          <a:p>
            <a:pPr marL="857250" lvl="1" indent="-457200">
              <a:buFont typeface="+mj-lt"/>
              <a:buAutoNum type="arabicPeriod"/>
            </a:pPr>
            <a:r>
              <a:rPr lang="en-US" sz="2000" dirty="0" smtClean="0"/>
              <a:t>Given a result, an assessment of whether it is relevant</a:t>
            </a:r>
          </a:p>
          <a:p>
            <a:pPr marL="857250" lvl="1" indent="-457200">
              <a:buFont typeface="+mj-lt"/>
              <a:buAutoNum type="arabicPeriod"/>
            </a:pPr>
            <a:r>
              <a:rPr lang="en-US" sz="2000" dirty="0" smtClean="0"/>
              <a:t>The set of all relevant results assessed (pre-validated)</a:t>
            </a:r>
          </a:p>
          <a:p>
            <a:pPr marL="1257300" lvl="2" indent="-457200"/>
            <a:r>
              <a:rPr lang="en-US" sz="1800" dirty="0" smtClean="0"/>
              <a:t>If the second is available, it serves the purpose of the first as well</a:t>
            </a:r>
          </a:p>
          <a:p>
            <a:r>
              <a:rPr lang="en-US" sz="2400" dirty="0" smtClean="0"/>
              <a:t>Measures: precision, recall, F-measure (harmonic mean of precision and recall)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36301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Default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Theme.thmx</Template>
  <TotalTime>6412</TotalTime>
  <Words>3798</Words>
  <Application>Microsoft Macintosh PowerPoint</Application>
  <PresentationFormat>On-screen Show (4:3)</PresentationFormat>
  <Paragraphs>1384</Paragraphs>
  <Slides>37</Slides>
  <Notes>20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37</vt:i4>
      </vt:variant>
    </vt:vector>
  </HeadingPairs>
  <TitlesOfParts>
    <vt:vector size="39" baseType="lpstr">
      <vt:lpstr>Default Theme</vt:lpstr>
      <vt:lpstr>Equation</vt:lpstr>
      <vt:lpstr>Search A Basic Overview</vt:lpstr>
      <vt:lpstr>Back in those days</vt:lpstr>
      <vt:lpstr>Search engine</vt:lpstr>
      <vt:lpstr>Search engine</vt:lpstr>
      <vt:lpstr>Basic approach</vt:lpstr>
      <vt:lpstr>Vector space model</vt:lpstr>
      <vt:lpstr>Scoring function: TF.iDF</vt:lpstr>
      <vt:lpstr>BM25</vt:lpstr>
      <vt:lpstr>Relevance</vt:lpstr>
      <vt:lpstr>Inverted index</vt:lpstr>
      <vt:lpstr>Inverted index</vt:lpstr>
      <vt:lpstr>Positional index</vt:lpstr>
      <vt:lpstr>Pre-processing</vt:lpstr>
      <vt:lpstr>Creating an inverted index</vt:lpstr>
      <vt:lpstr>Traditional architecture</vt:lpstr>
      <vt:lpstr>Query processing</vt:lpstr>
      <vt:lpstr>Merge</vt:lpstr>
      <vt:lpstr>Merge</vt:lpstr>
      <vt:lpstr>Merge</vt:lpstr>
      <vt:lpstr>Merge</vt:lpstr>
      <vt:lpstr>Merge</vt:lpstr>
      <vt:lpstr>Merge</vt:lpstr>
      <vt:lpstr>Merge</vt:lpstr>
      <vt:lpstr>Merge</vt:lpstr>
      <vt:lpstr>Merge</vt:lpstr>
      <vt:lpstr>Merge</vt:lpstr>
      <vt:lpstr>Merge</vt:lpstr>
      <vt:lpstr>Merge</vt:lpstr>
      <vt:lpstr>Merge</vt:lpstr>
      <vt:lpstr>Top-k algorithms</vt:lpstr>
      <vt:lpstr>NRA (No Random Access) Algorithm</vt:lpstr>
      <vt:lpstr>NRA (No Random Access) Algorithm</vt:lpstr>
      <vt:lpstr>NRA (No Random Access) Algorithm</vt:lpstr>
      <vt:lpstr>NRA (No Random Access) Algorithm</vt:lpstr>
      <vt:lpstr>NRA (No Random Access) Algorithm</vt:lpstr>
      <vt:lpstr>NRA (No Random Access) Algorithm</vt:lpstr>
      <vt:lpstr>References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Association Rule Mining</dc:title>
  <dc:creator>Debapriyo Majumdar</dc:creator>
  <cp:lastModifiedBy>Debapriyo Majumdar</cp:lastModifiedBy>
  <cp:revision>553</cp:revision>
  <dcterms:created xsi:type="dcterms:W3CDTF">2014-08-02T12:52:59Z</dcterms:created>
  <dcterms:modified xsi:type="dcterms:W3CDTF">2014-10-29T06:32:25Z</dcterms:modified>
</cp:coreProperties>
</file>