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5" r:id="rId9"/>
    <p:sldId id="267" r:id="rId10"/>
    <p:sldId id="268" r:id="rId11"/>
    <p:sldId id="269" r:id="rId12"/>
    <p:sldId id="270" r:id="rId13"/>
    <p:sldId id="273" r:id="rId14"/>
    <p:sldId id="271" r:id="rId15"/>
    <p:sldId id="272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288" r:id="rId30"/>
    <p:sldId id="287" r:id="rId31"/>
    <p:sldId id="289" r:id="rId32"/>
    <p:sldId id="290" r:id="rId33"/>
    <p:sldId id="292" r:id="rId34"/>
    <p:sldId id="293" r:id="rId35"/>
    <p:sldId id="291" r:id="rId36"/>
    <p:sldId id="294" r:id="rId37"/>
    <p:sldId id="26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enough w, otherwise</a:t>
            </a:r>
            <a:r>
              <a:rPr lang="en-US" baseline="0" dirty="0" smtClean="0"/>
              <a:t> too many shingles will be common across many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3283-9BD9-774E-AC54-847D0E689E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1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11-09-2014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11-09-2014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11-09-2014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11-09-2014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11-09-2014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11-09-2014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11-09-2014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11-09-2014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11-09-2014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11-09-2014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11-09-2014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11-09-2014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cs.berkeley.edu/~efro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369"/>
            <a:ext cx="7772400" cy="206308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High Dimensional Search</a:t>
            </a:r>
            <a:br>
              <a:rPr lang="en-US" sz="4400" dirty="0" smtClean="0"/>
            </a:br>
            <a:r>
              <a:rPr lang="en-US" sz="4400" dirty="0" smtClean="0"/>
              <a:t>Min-Hashing</a:t>
            </a:r>
            <a:br>
              <a:rPr lang="en-US" sz="4400" dirty="0" smtClean="0"/>
            </a:br>
            <a:r>
              <a:rPr lang="en-US" sz="4400" dirty="0" smtClean="0"/>
              <a:t>Locality Sensitive Hashing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Debapriyo Majumdar</a:t>
            </a:r>
          </a:p>
          <a:p>
            <a:r>
              <a:rPr lang="en-US" sz="2400" dirty="0" smtClean="0"/>
              <a:t>Data Mining – Fall 2014</a:t>
            </a:r>
          </a:p>
          <a:p>
            <a:r>
              <a:rPr lang="en-US" sz="2400" dirty="0" smtClean="0"/>
              <a:t>Indian Statistical Institute Kolkata</a:t>
            </a:r>
          </a:p>
          <a:p>
            <a:endParaRPr lang="en-US" sz="2400" dirty="0" smtClean="0"/>
          </a:p>
          <a:p>
            <a:r>
              <a:rPr lang="en-US" sz="2000" smtClean="0"/>
              <a:t>September 8 and 11, </a:t>
            </a:r>
            <a:r>
              <a:rPr lang="en-US" sz="2000" dirty="0" smtClean="0"/>
              <a:t>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Euclidean distance (</a:t>
            </a:r>
            <a:r>
              <a:rPr lang="en-US" i="1" dirty="0"/>
              <a:t>L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 smtClean="0"/>
              <a:t>norm)</a:t>
            </a:r>
          </a:p>
          <a:p>
            <a:pPr lvl="1"/>
            <a:r>
              <a:rPr lang="en-US" dirty="0" smtClean="0"/>
              <a:t>Manhattan distance (</a:t>
            </a:r>
            <a:r>
              <a:rPr lang="en-US" i="1" dirty="0"/>
              <a:t>L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 smtClean="0"/>
              <a:t>norm)</a:t>
            </a:r>
          </a:p>
          <a:p>
            <a:pPr lvl="1"/>
            <a:r>
              <a:rPr lang="en-US" dirty="0" smtClean="0"/>
              <a:t>Similarly, </a:t>
            </a:r>
            <a:r>
              <a:rPr lang="en-US" i="1" dirty="0" smtClean="0"/>
              <a:t>L</a:t>
            </a:r>
            <a:r>
              <a:rPr lang="en-US" i="1" baseline="-25000" dirty="0" smtClean="0"/>
              <a:t>∞</a:t>
            </a:r>
            <a:r>
              <a:rPr lang="en-US" i="1" dirty="0" smtClean="0"/>
              <a:t> </a:t>
            </a:r>
            <a:r>
              <a:rPr lang="en-US" dirty="0" smtClean="0"/>
              <a:t>norm</a:t>
            </a:r>
          </a:p>
          <a:p>
            <a:r>
              <a:rPr lang="en-US" dirty="0" smtClean="0"/>
              <a:t>Cosine distance</a:t>
            </a:r>
          </a:p>
          <a:p>
            <a:pPr lvl="1"/>
            <a:r>
              <a:rPr lang="en-US" dirty="0" smtClean="0"/>
              <a:t>Angle between vectors to </a:t>
            </a:r>
            <a:r>
              <a:rPr lang="en-US" i="1" dirty="0" smtClean="0"/>
              <a:t>x </a:t>
            </a:r>
            <a:r>
              <a:rPr lang="en-US" dirty="0" smtClean="0"/>
              <a:t>and </a:t>
            </a:r>
            <a:r>
              <a:rPr lang="en-US" i="1" dirty="0" smtClean="0"/>
              <a:t>y </a:t>
            </a:r>
            <a:r>
              <a:rPr lang="en-US" dirty="0" smtClean="0"/>
              <a:t>drawn from the origin</a:t>
            </a:r>
          </a:p>
          <a:p>
            <a:r>
              <a:rPr lang="en-US" dirty="0" smtClean="0"/>
              <a:t>Edit distance between string of characters</a:t>
            </a:r>
          </a:p>
          <a:p>
            <a:pPr lvl="1"/>
            <a:r>
              <a:rPr lang="en-US" dirty="0" smtClean="0"/>
              <a:t>(Minimum) number of </a:t>
            </a:r>
            <a:r>
              <a:rPr lang="en-US" i="1" dirty="0" smtClean="0"/>
              <a:t>edit </a:t>
            </a:r>
            <a:r>
              <a:rPr lang="en-US" dirty="0" smtClean="0"/>
              <a:t>operations (insert, delete) to obtain one string to another</a:t>
            </a:r>
          </a:p>
          <a:p>
            <a:r>
              <a:rPr lang="en-US" dirty="0" smtClean="0"/>
              <a:t>Hamming distance</a:t>
            </a:r>
          </a:p>
          <a:p>
            <a:pPr lvl="1"/>
            <a:r>
              <a:rPr lang="en-US" dirty="0" smtClean="0"/>
              <a:t>Number of positions in which two bit vectors differ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9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Find </a:t>
            </a:r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/>
              <a:t>D</a:t>
            </a:r>
            <a:r>
              <a:rPr lang="en-US" dirty="0" smtClean="0"/>
              <a:t>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text document, find other documents which are very similar</a:t>
            </a:r>
          </a:p>
          <a:p>
            <a:pPr lvl="1"/>
            <a:r>
              <a:rPr lang="en-US" dirty="0" smtClean="0"/>
              <a:t>Very similar set of words, or </a:t>
            </a:r>
          </a:p>
          <a:p>
            <a:pPr lvl="1"/>
            <a:r>
              <a:rPr lang="en-US" dirty="0" smtClean="0"/>
              <a:t>Several sequences of words overlapping</a:t>
            </a:r>
          </a:p>
          <a:p>
            <a:pPr lvl="1"/>
            <a:endParaRPr lang="en-US" dirty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Clustering (grouping) search results, news articles</a:t>
            </a:r>
          </a:p>
          <a:p>
            <a:pPr lvl="1"/>
            <a:r>
              <a:rPr lang="en-US" dirty="0" smtClean="0"/>
              <a:t>Web spam detection</a:t>
            </a:r>
          </a:p>
          <a:p>
            <a:pPr lvl="1"/>
            <a:endParaRPr lang="en-US" dirty="0"/>
          </a:p>
          <a:p>
            <a:r>
              <a:rPr lang="en-US" dirty="0" err="1" smtClean="0"/>
              <a:t>Broder</a:t>
            </a:r>
            <a:r>
              <a:rPr lang="en-US" dirty="0" smtClean="0"/>
              <a:t> et al. (WWW 2007)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Shingles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Syntactic Clustering of the Web: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Andrei Z.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Broder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Steven C. Glassman, Mark S.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Manasse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Geoffrey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Zweig</a:t>
            </a:r>
          </a:p>
          <a:p>
            <a:r>
              <a:rPr lang="en-US" dirty="0" smtClean="0"/>
              <a:t>A document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sequence of words, </a:t>
            </a:r>
            <a:r>
              <a:rPr lang="en-US" dirty="0" smtClean="0"/>
              <a:t>a </a:t>
            </a:r>
            <a:r>
              <a:rPr lang="en-US" dirty="0"/>
              <a:t>canonical sequence of </a:t>
            </a:r>
            <a:r>
              <a:rPr lang="en-US" dirty="0" smtClean="0"/>
              <a:t>tokens (ignoring formatting, html tags, case) </a:t>
            </a:r>
          </a:p>
          <a:p>
            <a:pPr lvl="1"/>
            <a:r>
              <a:rPr lang="en-US" dirty="0" smtClean="0"/>
              <a:t>Every document </a:t>
            </a:r>
            <a:r>
              <a:rPr lang="en-US" i="1" dirty="0" smtClean="0"/>
              <a:t>D </a:t>
            </a:r>
            <a:r>
              <a:rPr lang="en-US" dirty="0" smtClean="0"/>
              <a:t>is a set of subsequences or tokens </a:t>
            </a:r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i="1" dirty="0" err="1" smtClean="0"/>
              <a:t>D,w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Shingle: a </a:t>
            </a:r>
            <a:r>
              <a:rPr lang="en-US" dirty="0"/>
              <a:t>contiguous subsequence contained in </a:t>
            </a:r>
            <a:r>
              <a:rPr lang="en-US" i="1" dirty="0"/>
              <a:t>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document </a:t>
            </a:r>
            <a:r>
              <a:rPr lang="en-US" i="1" dirty="0" smtClean="0"/>
              <a:t>D</a:t>
            </a:r>
            <a:r>
              <a:rPr lang="en-US" dirty="0" smtClean="0"/>
              <a:t>, define </a:t>
            </a:r>
            <a:r>
              <a:rPr lang="en-US" dirty="0"/>
              <a:t>its </a:t>
            </a:r>
            <a:r>
              <a:rPr lang="en-US" i="1" dirty="0"/>
              <a:t>w-shingling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 as the set of all unique shingles of size </a:t>
            </a:r>
            <a:r>
              <a:rPr lang="en-US" i="1" dirty="0"/>
              <a:t>w</a:t>
            </a:r>
            <a:r>
              <a:rPr lang="en-US" dirty="0"/>
              <a:t> contained in </a:t>
            </a:r>
            <a:r>
              <a:rPr lang="en-US" i="1" dirty="0" smtClean="0"/>
              <a:t>D</a:t>
            </a:r>
            <a:endParaRPr lang="en-US" dirty="0"/>
          </a:p>
          <a:p>
            <a:pPr lvl="1"/>
            <a:r>
              <a:rPr lang="en-US" sz="2600" dirty="0" smtClean="0"/>
              <a:t>Example: the </a:t>
            </a:r>
            <a:r>
              <a:rPr lang="en-US" sz="2600" dirty="0"/>
              <a:t>4-shingling </a:t>
            </a:r>
            <a:r>
              <a:rPr lang="en-US" sz="2600" dirty="0" smtClean="0"/>
              <a:t>of </a:t>
            </a:r>
            <a:r>
              <a:rPr lang="en-US" sz="2600" dirty="0" smtClean="0">
                <a:solidFill>
                  <a:schemeClr val="tx2"/>
                </a:solidFill>
              </a:rPr>
              <a:t>(</a:t>
            </a:r>
            <a:r>
              <a:rPr lang="en-US" sz="2600" dirty="0" err="1">
                <a:solidFill>
                  <a:schemeClr val="tx2"/>
                </a:solidFill>
              </a:rPr>
              <a:t>a</a:t>
            </a:r>
            <a:r>
              <a:rPr lang="en-US" sz="2600" dirty="0" err="1" smtClean="0">
                <a:solidFill>
                  <a:schemeClr val="tx2"/>
                </a:solidFill>
              </a:rPr>
              <a:t>,car,</a:t>
            </a:r>
            <a:r>
              <a:rPr lang="en-US" sz="2600" dirty="0" err="1">
                <a:solidFill>
                  <a:schemeClr val="tx2"/>
                </a:solidFill>
              </a:rPr>
              <a:t>is,a</a:t>
            </a:r>
            <a:r>
              <a:rPr lang="en-US" sz="2600" dirty="0" err="1" smtClean="0">
                <a:solidFill>
                  <a:schemeClr val="tx2"/>
                </a:solidFill>
              </a:rPr>
              <a:t>,car,</a:t>
            </a:r>
            <a:r>
              <a:rPr lang="en-US" sz="2600" dirty="0" err="1">
                <a:solidFill>
                  <a:schemeClr val="tx2"/>
                </a:solidFill>
              </a:rPr>
              <a:t>is,a</a:t>
            </a:r>
            <a:r>
              <a:rPr lang="en-US" sz="2600" dirty="0" err="1" smtClean="0">
                <a:solidFill>
                  <a:schemeClr val="tx2"/>
                </a:solidFill>
              </a:rPr>
              <a:t>,car</a:t>
            </a:r>
            <a:r>
              <a:rPr lang="en-US" sz="2600" dirty="0" smtClean="0">
                <a:solidFill>
                  <a:schemeClr val="tx2"/>
                </a:solidFill>
              </a:rPr>
              <a:t>)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/>
              <a:t>is </a:t>
            </a:r>
            <a:r>
              <a:rPr lang="en-US" sz="2600" dirty="0"/>
              <a:t>the set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1F497D"/>
                </a:solidFill>
              </a:rPr>
              <a:t>{ (</a:t>
            </a:r>
            <a:r>
              <a:rPr lang="en-US" dirty="0" err="1">
                <a:solidFill>
                  <a:srgbClr val="1F497D"/>
                </a:solidFill>
              </a:rPr>
              <a:t>a</a:t>
            </a:r>
            <a:r>
              <a:rPr lang="en-US" dirty="0" err="1" smtClean="0">
                <a:solidFill>
                  <a:srgbClr val="1F497D"/>
                </a:solidFill>
              </a:rPr>
              <a:t>,car,</a:t>
            </a:r>
            <a:r>
              <a:rPr lang="en-US" dirty="0" err="1">
                <a:solidFill>
                  <a:srgbClr val="1F497D"/>
                </a:solidFill>
              </a:rPr>
              <a:t>is,a</a:t>
            </a:r>
            <a:r>
              <a:rPr lang="en-US" dirty="0">
                <a:solidFill>
                  <a:srgbClr val="1F497D"/>
                </a:solidFill>
              </a:rPr>
              <a:t>), </a:t>
            </a:r>
            <a:r>
              <a:rPr lang="en-US" dirty="0" smtClean="0">
                <a:solidFill>
                  <a:srgbClr val="1F497D"/>
                </a:solidFill>
              </a:rPr>
              <a:t>(</a:t>
            </a:r>
            <a:r>
              <a:rPr lang="en-US" dirty="0" err="1" smtClean="0">
                <a:solidFill>
                  <a:srgbClr val="1F497D"/>
                </a:solidFill>
              </a:rPr>
              <a:t>car,</a:t>
            </a:r>
            <a:r>
              <a:rPr lang="en-US" dirty="0" err="1">
                <a:solidFill>
                  <a:srgbClr val="1F497D"/>
                </a:solidFill>
              </a:rPr>
              <a:t>is,a</a:t>
            </a:r>
            <a:r>
              <a:rPr lang="en-US" dirty="0" err="1" smtClean="0">
                <a:solidFill>
                  <a:srgbClr val="1F497D"/>
                </a:solidFill>
              </a:rPr>
              <a:t>,car</a:t>
            </a:r>
            <a:r>
              <a:rPr lang="en-US" dirty="0" smtClean="0">
                <a:solidFill>
                  <a:srgbClr val="1F497D"/>
                </a:solidFill>
              </a:rPr>
              <a:t>)</a:t>
            </a:r>
            <a:r>
              <a:rPr lang="en-US" dirty="0">
                <a:solidFill>
                  <a:srgbClr val="1F497D"/>
                </a:solidFill>
              </a:rPr>
              <a:t>, (</a:t>
            </a:r>
            <a:r>
              <a:rPr lang="en-US" dirty="0" err="1">
                <a:solidFill>
                  <a:srgbClr val="1F497D"/>
                </a:solidFill>
              </a:rPr>
              <a:t>is,a</a:t>
            </a:r>
            <a:r>
              <a:rPr lang="en-US" dirty="0" err="1" smtClean="0">
                <a:solidFill>
                  <a:srgbClr val="1F497D"/>
                </a:solidFill>
              </a:rPr>
              <a:t>,car,</a:t>
            </a:r>
            <a:r>
              <a:rPr lang="en-US" dirty="0" err="1">
                <a:solidFill>
                  <a:srgbClr val="1F497D"/>
                </a:solidFill>
              </a:rPr>
              <a:t>is</a:t>
            </a:r>
            <a:r>
              <a:rPr lang="en-US" dirty="0">
                <a:solidFill>
                  <a:srgbClr val="1F497D"/>
                </a:solidFill>
              </a:rPr>
              <a:t>) </a:t>
            </a:r>
            <a:r>
              <a:rPr lang="en-US" dirty="0" smtClean="0">
                <a:solidFill>
                  <a:srgbClr val="1F497D"/>
                </a:solidFill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Resemblance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113626"/>
          </a:xfrm>
        </p:spPr>
        <p:txBody>
          <a:bodyPr/>
          <a:lstStyle/>
          <a:p>
            <a:r>
              <a:rPr lang="en-US" dirty="0" smtClean="0"/>
              <a:t>Fix a large enough </a:t>
            </a:r>
            <a:r>
              <a:rPr lang="en-US" i="1" dirty="0" smtClean="0"/>
              <a:t>w</a:t>
            </a:r>
            <a:r>
              <a:rPr lang="en-US" dirty="0" smtClean="0"/>
              <a:t>, the size of the shingles</a:t>
            </a:r>
          </a:p>
          <a:p>
            <a:r>
              <a:rPr lang="en-US" dirty="0" smtClean="0"/>
              <a:t>Resemblance of documents </a:t>
            </a:r>
            <a:r>
              <a:rPr lang="en-US" i="1" dirty="0" smtClean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71113"/>
              </p:ext>
            </p:extLst>
          </p:nvPr>
        </p:nvGraphicFramePr>
        <p:xfrm>
          <a:off x="2491925" y="2216477"/>
          <a:ext cx="3373124" cy="924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" name="Equation" r:id="rId4" imgW="1714500" imgH="469900" progId="Equation.3">
                  <p:embed/>
                </p:oleObj>
              </mc:Choice>
              <mc:Fallback>
                <p:oleObj name="Equation" r:id="rId4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1925" y="2216477"/>
                        <a:ext cx="3373124" cy="924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84950"/>
            <a:ext cx="8229600" cy="57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Resemblance distance </a:t>
            </a:r>
            <a:r>
              <a:rPr lang="en-US" dirty="0" smtClean="0"/>
              <a:t>is a </a:t>
            </a:r>
            <a:r>
              <a:rPr lang="en-US" i="1" dirty="0" smtClean="0"/>
              <a:t>metric</a:t>
            </a: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86240"/>
              </p:ext>
            </p:extLst>
          </p:nvPr>
        </p:nvGraphicFramePr>
        <p:xfrm>
          <a:off x="2967038" y="4012505"/>
          <a:ext cx="24241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Equation" r:id="rId6" imgW="1231900" imgH="203200" progId="Equation.3">
                  <p:embed/>
                </p:oleObj>
              </mc:Choice>
              <mc:Fallback>
                <p:oleObj name="Equation" r:id="rId6" imgW="1231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7038" y="4012505"/>
                        <a:ext cx="2424112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583513"/>
            <a:ext cx="8229600" cy="57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Containment of document </a:t>
            </a:r>
            <a:r>
              <a:rPr lang="en-US" i="1" dirty="0" smtClean="0"/>
              <a:t>A </a:t>
            </a:r>
            <a:r>
              <a:rPr lang="en-US" dirty="0" smtClean="0"/>
              <a:t>in document </a:t>
            </a:r>
            <a:r>
              <a:rPr lang="en-US" i="1" dirty="0" smtClean="0"/>
              <a:t>B</a:t>
            </a:r>
            <a:endParaRPr lang="en-US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37343"/>
              </p:ext>
            </p:extLst>
          </p:nvPr>
        </p:nvGraphicFramePr>
        <p:xfrm>
          <a:off x="2491925" y="5297868"/>
          <a:ext cx="3373124" cy="924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Equation" r:id="rId8" imgW="1714500" imgH="469900" progId="Equation.3">
                  <p:embed/>
                </p:oleObj>
              </mc:Choice>
              <mc:Fallback>
                <p:oleObj name="Equation" r:id="rId8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91925" y="5297868"/>
                        <a:ext cx="3373124" cy="924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Callout 3 9"/>
          <p:cNvSpPr/>
          <p:nvPr/>
        </p:nvSpPr>
        <p:spPr>
          <a:xfrm>
            <a:off x="6688358" y="1717359"/>
            <a:ext cx="1998442" cy="884010"/>
          </a:xfrm>
          <a:prstGeom prst="borderCallout3">
            <a:avLst>
              <a:gd name="adj1" fmla="val 17881"/>
              <a:gd name="adj2" fmla="val -3720"/>
              <a:gd name="adj3" fmla="val 18750"/>
              <a:gd name="adj4" fmla="val -16667"/>
              <a:gd name="adj5" fmla="val 65244"/>
              <a:gd name="adj6" fmla="val -16667"/>
              <a:gd name="adj7" fmla="val 102824"/>
              <a:gd name="adj8" fmla="val -361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/>
                <a:cs typeface="Times New Roman"/>
              </a:rPr>
              <a:t>Jaccard</a:t>
            </a:r>
            <a:r>
              <a:rPr lang="en-US" sz="2000" dirty="0" smtClean="0">
                <a:latin typeface="Times New Roman"/>
                <a:cs typeface="Times New Roman"/>
              </a:rPr>
              <a:t> similarity between two sets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91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Brute Force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have: </a:t>
            </a:r>
            <a:r>
              <a:rPr lang="en-US" i="1" dirty="0" smtClean="0"/>
              <a:t>N </a:t>
            </a:r>
            <a:r>
              <a:rPr lang="en-US" dirty="0" smtClean="0"/>
              <a:t>documents, similarity / distance metric</a:t>
            </a:r>
          </a:p>
          <a:p>
            <a:r>
              <a:rPr lang="en-US" dirty="0" smtClean="0"/>
              <a:t>Finding similar documents in brute force method is expensive</a:t>
            </a:r>
          </a:p>
          <a:p>
            <a:pPr lvl="1"/>
            <a:r>
              <a:rPr lang="en-US" dirty="0" smtClean="0"/>
              <a:t>Finding similar documents for one given document: </a:t>
            </a:r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Finding pairwise similarities for all pairs: 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Locally Sensitive Hashing (LSH):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494" y="1177780"/>
            <a:ext cx="3893306" cy="49483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points are close to each other in a high dimensional space </a:t>
            </a:r>
            <a:r>
              <a:rPr lang="en-US" dirty="0" smtClean="0">
                <a:sym typeface="Wingdings"/>
              </a:rPr>
              <a:t> They remain close to each other after a “projection” (map)</a:t>
            </a:r>
          </a:p>
          <a:p>
            <a:r>
              <a:rPr lang="en-US" dirty="0" smtClean="0">
                <a:sym typeface="Wingdings"/>
              </a:rPr>
              <a:t>If two points are not close to each other in a high dimensional space, they may come close after the mapping</a:t>
            </a:r>
            <a:endParaRPr lang="en-US" dirty="0" smtClean="0"/>
          </a:p>
          <a:p>
            <a:r>
              <a:rPr lang="en-US" dirty="0" smtClean="0"/>
              <a:t>However, it is quite likely that two points that are far apart in the high dimensional space will preserve some distance after the mapping 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21015" y="5391488"/>
            <a:ext cx="31875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481713" y="4644364"/>
            <a:ext cx="1552909" cy="1481799"/>
          </a:xfrm>
          <a:prstGeom prst="ellipse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56814" y="5316775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3431" y="5319751"/>
            <a:ext cx="136966" cy="13697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84948" y="5322727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96467" y="5325703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56811" y="2450663"/>
            <a:ext cx="1552909" cy="1481799"/>
          </a:xfrm>
          <a:prstGeom prst="ellipse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21015" y="3836387"/>
            <a:ext cx="31875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36454" y="1455061"/>
            <a:ext cx="0" cy="23967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59802" y="1644806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87936" y="3120094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46419" y="2273946"/>
            <a:ext cx="136966" cy="13697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11906" y="2263882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33433" y="3257067"/>
            <a:ext cx="78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-D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09235" y="3257067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09235" y="5316775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21914" y="3317546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21914" y="5323001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85833" y="4813530"/>
            <a:ext cx="78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-D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9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LSH for Similar Document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53595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Documents are represented as set of shingles</a:t>
            </a:r>
          </a:p>
          <a:p>
            <a:pPr lvl="1"/>
            <a:r>
              <a:rPr lang="en-US" sz="2000" dirty="0" smtClean="0"/>
              <a:t>Documents </a:t>
            </a:r>
            <a:r>
              <a:rPr lang="en-US" sz="2000" i="1" dirty="0" smtClean="0"/>
              <a:t>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i="1" dirty="0"/>
              <a:t>D</a:t>
            </a:r>
            <a:r>
              <a:rPr lang="en-US" sz="2000" baseline="-25000" dirty="0"/>
              <a:t>2 </a:t>
            </a:r>
            <a:r>
              <a:rPr lang="en-US" sz="2000" dirty="0" smtClean="0"/>
              <a:t> are points at a (very) high dimensional space</a:t>
            </a:r>
          </a:p>
          <a:p>
            <a:pPr lvl="1"/>
            <a:r>
              <a:rPr lang="en-US" sz="2000" dirty="0" smtClean="0"/>
              <a:t>Documents as vectors, the set of all documents as a matrix</a:t>
            </a:r>
          </a:p>
          <a:p>
            <a:pPr lvl="1"/>
            <a:r>
              <a:rPr lang="en-US" sz="2000" dirty="0" smtClean="0"/>
              <a:t>Each row corresponds to a shingle,</a:t>
            </a:r>
          </a:p>
          <a:p>
            <a:pPr lvl="1"/>
            <a:r>
              <a:rPr lang="en-US" sz="2000" dirty="0" smtClean="0"/>
              <a:t>Each column corresponds to a document</a:t>
            </a:r>
          </a:p>
          <a:p>
            <a:pPr lvl="1"/>
            <a:r>
              <a:rPr lang="en-US" sz="2000" dirty="0" smtClean="0"/>
              <a:t>The matrix is </a:t>
            </a:r>
            <a:r>
              <a:rPr lang="en-US" sz="2000" i="1" dirty="0" smtClean="0"/>
              <a:t>very </a:t>
            </a:r>
            <a:r>
              <a:rPr lang="en-US" sz="2000" dirty="0" smtClean="0"/>
              <a:t>sparse</a:t>
            </a:r>
            <a:endParaRPr lang="en-US" sz="2400" dirty="0" smtClean="0"/>
          </a:p>
          <a:p>
            <a:r>
              <a:rPr lang="en-US" sz="2400" dirty="0" smtClean="0"/>
              <a:t>Need a hash function </a:t>
            </a:r>
            <a:r>
              <a:rPr lang="en-US" sz="2400" i="1" dirty="0" smtClean="0"/>
              <a:t>h</a:t>
            </a:r>
            <a:r>
              <a:rPr lang="en-US" sz="2400" dirty="0" smtClean="0"/>
              <a:t>, such that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If </a:t>
            </a:r>
            <a:r>
              <a:rPr lang="en-US" sz="2000" i="1" dirty="0" smtClean="0"/>
              <a:t>d</a:t>
            </a:r>
            <a:r>
              <a:rPr lang="en-US" sz="2000" dirty="0" smtClean="0"/>
              <a:t>(</a:t>
            </a:r>
            <a:r>
              <a:rPr lang="en-US" sz="2000" i="1" dirty="0" smtClean="0"/>
              <a:t>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/>
              <a:t>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is high, then</a:t>
            </a:r>
            <a:r>
              <a:rPr lang="en-US" sz="2000" baseline="-25000" dirty="0" smtClean="0"/>
              <a:t> </a:t>
            </a:r>
            <a:r>
              <a:rPr lang="en-US" sz="2000" i="1" dirty="0" err="1" smtClean="0"/>
              <a:t>dist</a:t>
            </a:r>
            <a:r>
              <a:rPr lang="en-US" sz="2000" dirty="0" smtClean="0"/>
              <a:t>(</a:t>
            </a:r>
            <a:r>
              <a:rPr lang="en-US" sz="2000" i="1" dirty="0" smtClean="0"/>
              <a:t>h</a:t>
            </a:r>
            <a:r>
              <a:rPr lang="en-US" sz="2000" dirty="0" smtClean="0"/>
              <a:t>(</a:t>
            </a:r>
            <a:r>
              <a:rPr lang="en-US" sz="2000" i="1" dirty="0" smtClean="0"/>
              <a:t>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), </a:t>
            </a:r>
            <a:r>
              <a:rPr lang="en-US" sz="2000" i="1" dirty="0"/>
              <a:t>h</a:t>
            </a:r>
            <a:r>
              <a:rPr lang="en-US" sz="2000" dirty="0"/>
              <a:t>(</a:t>
            </a:r>
            <a:r>
              <a:rPr lang="en-US" sz="2000" i="1" dirty="0" smtClean="0"/>
              <a:t>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)) is high, with high probability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If </a:t>
            </a:r>
            <a:r>
              <a:rPr lang="en-US" sz="2000" i="1" dirty="0"/>
              <a:t>d</a:t>
            </a:r>
            <a:r>
              <a:rPr lang="en-US" sz="2000" dirty="0"/>
              <a:t>(</a:t>
            </a:r>
            <a:r>
              <a:rPr lang="en-US" sz="2000" i="1" dirty="0"/>
              <a:t>D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D</a:t>
            </a:r>
            <a:r>
              <a:rPr lang="en-US" sz="2000" baseline="-25000" dirty="0"/>
              <a:t>2</a:t>
            </a:r>
            <a:r>
              <a:rPr lang="en-US" sz="2000" dirty="0"/>
              <a:t>) is </a:t>
            </a:r>
            <a:r>
              <a:rPr lang="en-US" sz="2000" dirty="0" smtClean="0"/>
              <a:t>low, </a:t>
            </a:r>
            <a:r>
              <a:rPr lang="en-US" sz="2000" dirty="0"/>
              <a:t>then</a:t>
            </a:r>
            <a:r>
              <a:rPr lang="en-US" sz="2000" baseline="-25000" dirty="0"/>
              <a:t> </a:t>
            </a:r>
            <a:r>
              <a:rPr lang="en-US" sz="2000" i="1" dirty="0" err="1"/>
              <a:t>dist</a:t>
            </a:r>
            <a:r>
              <a:rPr lang="en-US" sz="2000" dirty="0"/>
              <a:t>(</a:t>
            </a:r>
            <a:r>
              <a:rPr lang="en-US" sz="2000" i="1" dirty="0"/>
              <a:t>h</a:t>
            </a:r>
            <a:r>
              <a:rPr lang="en-US" sz="2000" dirty="0"/>
              <a:t>(</a:t>
            </a:r>
            <a:r>
              <a:rPr lang="en-US" sz="2000" i="1" dirty="0"/>
              <a:t>D</a:t>
            </a:r>
            <a:r>
              <a:rPr lang="en-US" sz="2000" baseline="-25000" dirty="0"/>
              <a:t>1</a:t>
            </a:r>
            <a:r>
              <a:rPr lang="en-US" sz="2000" dirty="0"/>
              <a:t>), </a:t>
            </a:r>
            <a:r>
              <a:rPr lang="en-US" sz="2000" i="1" dirty="0"/>
              <a:t>h</a:t>
            </a:r>
            <a:r>
              <a:rPr lang="en-US" sz="2000" dirty="0"/>
              <a:t>(</a:t>
            </a:r>
            <a:r>
              <a:rPr lang="en-US" sz="2000" i="1" dirty="0"/>
              <a:t>D</a:t>
            </a:r>
            <a:r>
              <a:rPr lang="en-US" sz="2000" baseline="-25000" dirty="0"/>
              <a:t>2</a:t>
            </a:r>
            <a:r>
              <a:rPr lang="en-US" sz="2000" dirty="0"/>
              <a:t>)) is </a:t>
            </a:r>
            <a:r>
              <a:rPr lang="en-US" sz="2000" dirty="0" smtClean="0"/>
              <a:t>low, </a:t>
            </a:r>
            <a:r>
              <a:rPr lang="en-US" sz="2000" dirty="0"/>
              <a:t>with high </a:t>
            </a:r>
            <a:r>
              <a:rPr lang="en-US" sz="2000" dirty="0" smtClean="0"/>
              <a:t>probability</a:t>
            </a:r>
          </a:p>
          <a:p>
            <a:r>
              <a:rPr lang="en-US" sz="2400" dirty="0" smtClean="0"/>
              <a:t>Then, we can apply </a:t>
            </a:r>
            <a:r>
              <a:rPr lang="en-US" sz="2400" i="1" dirty="0" smtClean="0"/>
              <a:t>h </a:t>
            </a:r>
            <a:r>
              <a:rPr lang="en-US" sz="2400" dirty="0" smtClean="0"/>
              <a:t>on all documents, put them into hash buckets</a:t>
            </a:r>
          </a:p>
          <a:p>
            <a:r>
              <a:rPr lang="en-US" sz="2400" dirty="0" smtClean="0"/>
              <a:t>Compare only documents in the same bucket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16</a:t>
            </a:fld>
            <a:endParaRPr lang="en-US"/>
          </a:p>
        </p:txBody>
      </p:sp>
      <p:sp>
        <p:nvSpPr>
          <p:cNvPr id="5" name="Line Callout 3 4"/>
          <p:cNvSpPr/>
          <p:nvPr/>
        </p:nvSpPr>
        <p:spPr>
          <a:xfrm>
            <a:off x="5571925" y="2732888"/>
            <a:ext cx="3114875" cy="738997"/>
          </a:xfrm>
          <a:prstGeom prst="borderCallout3">
            <a:avLst>
              <a:gd name="adj1" fmla="val 106577"/>
              <a:gd name="adj2" fmla="val 27518"/>
              <a:gd name="adj3" fmla="val 124076"/>
              <a:gd name="adj4" fmla="val 27395"/>
              <a:gd name="adj5" fmla="val 124488"/>
              <a:gd name="adj6" fmla="val 5936"/>
              <a:gd name="adj7" fmla="val 159961"/>
              <a:gd name="adj8" fmla="val -3755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Some appropriate distance function, not the same as </a:t>
            </a: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08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Min-Hashing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034057"/>
              </p:ext>
            </p:extLst>
          </p:nvPr>
        </p:nvGraphicFramePr>
        <p:xfrm>
          <a:off x="655508" y="2984073"/>
          <a:ext cx="2263595" cy="38259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8917"/>
                <a:gridCol w="414300"/>
                <a:gridCol w="334628"/>
                <a:gridCol w="366496"/>
                <a:gridCol w="302758"/>
                <a:gridCol w="366496"/>
              </a:tblGrid>
              <a:tr h="326456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D1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D2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D3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D4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D5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S1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S2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imes New Roman"/>
                          <a:cs typeface="Times New Roman"/>
                        </a:rPr>
                        <a:t>S3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S4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S5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S6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S7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S8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S9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S10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02851"/>
            <a:ext cx="8229600" cy="1539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Defining the hash function </a:t>
            </a:r>
            <a:r>
              <a:rPr lang="en-US" sz="2400" i="1" dirty="0" smtClean="0"/>
              <a:t>h </a:t>
            </a:r>
            <a:r>
              <a:rPr lang="en-US" sz="2400" dirty="0" smtClean="0"/>
              <a:t>as: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Choose a random permutation </a:t>
            </a:r>
            <a:r>
              <a:rPr lang="en-US" sz="2000" i="1" dirty="0" err="1" smtClean="0"/>
              <a:t>σ</a:t>
            </a:r>
            <a:r>
              <a:rPr lang="en-US" sz="2000" dirty="0" smtClean="0"/>
              <a:t> of </a:t>
            </a:r>
            <a:r>
              <a:rPr lang="en-US" sz="2000" i="1" dirty="0" smtClean="0"/>
              <a:t>m = </a:t>
            </a:r>
            <a:r>
              <a:rPr lang="en-US" sz="2000" dirty="0" smtClean="0"/>
              <a:t>number of shingles</a:t>
            </a:r>
            <a:endParaRPr lang="en-US" sz="2000" dirty="0"/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Permute all rows by </a:t>
            </a:r>
            <a:r>
              <a:rPr lang="en-US" sz="2000" i="1" dirty="0" err="1" smtClean="0"/>
              <a:t>σ</a:t>
            </a:r>
            <a:endParaRPr lang="en-US" sz="2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Then, for a document </a:t>
            </a:r>
            <a:r>
              <a:rPr lang="en-US" sz="2000" i="1" dirty="0" smtClean="0"/>
              <a:t>D</a:t>
            </a:r>
            <a:r>
              <a:rPr lang="en-US" sz="2000" dirty="0" smtClean="0"/>
              <a:t>, </a:t>
            </a:r>
            <a:r>
              <a:rPr lang="en-US" sz="2000" i="1" dirty="0" smtClean="0"/>
              <a:t>h</a:t>
            </a:r>
            <a:r>
              <a:rPr lang="en-US" sz="2000" dirty="0" smtClean="0"/>
              <a:t>(</a:t>
            </a:r>
            <a:r>
              <a:rPr lang="en-US" sz="2000" i="1" dirty="0" smtClean="0"/>
              <a:t>D</a:t>
            </a:r>
            <a:r>
              <a:rPr lang="en-US" sz="2000" dirty="0" smtClean="0"/>
              <a:t>) = index of the first row in which </a:t>
            </a:r>
            <a:r>
              <a:rPr lang="en-US" sz="2000" i="1" dirty="0" smtClean="0"/>
              <a:t>D</a:t>
            </a:r>
            <a:r>
              <a:rPr lang="en-US" sz="2000" dirty="0" smtClean="0"/>
              <a:t> has 1 </a:t>
            </a:r>
            <a:endParaRPr lang="en-US" sz="20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773052"/>
              </p:ext>
            </p:extLst>
          </p:nvPr>
        </p:nvGraphicFramePr>
        <p:xfrm>
          <a:off x="3077849" y="2984073"/>
          <a:ext cx="478917" cy="35910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8917"/>
              </a:tblGrid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dirty="0" err="1" smtClean="0"/>
                        <a:t>σ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822802"/>
              </p:ext>
            </p:extLst>
          </p:nvPr>
        </p:nvGraphicFramePr>
        <p:xfrm>
          <a:off x="4109855" y="2984073"/>
          <a:ext cx="2263595" cy="38259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8917"/>
                <a:gridCol w="414300"/>
                <a:gridCol w="334628"/>
                <a:gridCol w="366496"/>
                <a:gridCol w="302758"/>
                <a:gridCol w="366496"/>
              </a:tblGrid>
              <a:tr h="326456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D5</a:t>
                      </a: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666810" y="4721356"/>
            <a:ext cx="358496" cy="35845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441273" y="4721356"/>
            <a:ext cx="369989" cy="35845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018982"/>
              </p:ext>
            </p:extLst>
          </p:nvPr>
        </p:nvGraphicFramePr>
        <p:xfrm>
          <a:off x="6915066" y="4543339"/>
          <a:ext cx="1784678" cy="8877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4300"/>
                <a:gridCol w="334628"/>
                <a:gridCol w="366496"/>
                <a:gridCol w="302758"/>
                <a:gridCol w="366496"/>
              </a:tblGrid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D5</a:t>
                      </a:r>
                    </a:p>
                  </a:txBody>
                  <a:tcPr marL="12700" marR="12700" marT="12700" marB="0" anchor="b"/>
                </a:tc>
              </a:tr>
              <a:tr h="32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02909" y="4076138"/>
            <a:ext cx="952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30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Property of Min-hash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Min-Hashing help us? </a:t>
            </a:r>
          </a:p>
          <a:p>
            <a:r>
              <a:rPr lang="en-US" dirty="0" smtClean="0"/>
              <a:t>Do we retain some important information after hashing high dimensional vectors to one dimension?</a:t>
            </a:r>
          </a:p>
          <a:p>
            <a:endParaRPr lang="en-US" dirty="0" smtClean="0"/>
          </a:p>
          <a:p>
            <a:r>
              <a:rPr lang="en-US" dirty="0" smtClean="0"/>
              <a:t>Property of </a:t>
            </a:r>
            <a:r>
              <a:rPr lang="en-US" dirty="0" err="1" smtClean="0"/>
              <a:t>MinHash</a:t>
            </a:r>
            <a:endParaRPr lang="en-US" dirty="0" smtClean="0"/>
          </a:p>
          <a:p>
            <a:r>
              <a:rPr lang="en-US" dirty="0" smtClean="0"/>
              <a:t>The probability that 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 smtClean="0"/>
              <a:t> are hashed to the same value is same as the </a:t>
            </a:r>
            <a:r>
              <a:rPr lang="en-US" i="1" dirty="0" smtClean="0"/>
              <a:t>resemblance</a:t>
            </a:r>
            <a:r>
              <a:rPr lang="en-US" dirty="0" smtClean="0"/>
              <a:t> of 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D</a:t>
            </a:r>
            <a:r>
              <a:rPr lang="en-US" baseline="-25000" dirty="0" smtClean="0"/>
              <a:t>2</a:t>
            </a:r>
            <a:endParaRPr lang="en-US" i="1" dirty="0"/>
          </a:p>
          <a:p>
            <a:r>
              <a:rPr lang="en-US" dirty="0" smtClean="0"/>
              <a:t>In other words, </a:t>
            </a:r>
          </a:p>
          <a:p>
            <a:pPr marL="0" indent="0" algn="ctr">
              <a:buNone/>
            </a:pPr>
            <a:r>
              <a:rPr lang="en-US" dirty="0" smtClean="0"/>
              <a:t>P[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) =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)] =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baseline="-25000" dirty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664" y="1147054"/>
            <a:ext cx="5491136" cy="182299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There are four types of rows</a:t>
            </a:r>
          </a:p>
          <a:p>
            <a:r>
              <a:rPr lang="en-US" sz="2400" dirty="0" smtClean="0"/>
              <a:t>Let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x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be the number of rows of type </a:t>
            </a:r>
            <a:r>
              <a:rPr lang="en-US" sz="2400" i="1" dirty="0" smtClean="0"/>
              <a:t>x </a:t>
            </a:r>
            <a:r>
              <a:rPr lang="en-US" sz="2400" dirty="0" smtClean="0">
                <a:solidFill>
                  <a:srgbClr val="1A1A1A"/>
                </a:solidFill>
              </a:rPr>
              <a:t>∈{11, 01, 10, 00}</a:t>
            </a:r>
          </a:p>
          <a:p>
            <a:endParaRPr lang="en-US" sz="2400" dirty="0" smtClean="0">
              <a:solidFill>
                <a:srgbClr val="1A1A1A"/>
              </a:solidFill>
            </a:endParaRPr>
          </a:p>
          <a:p>
            <a:r>
              <a:rPr lang="en-US" sz="2400" dirty="0" smtClean="0">
                <a:solidFill>
                  <a:srgbClr val="1A1A1A"/>
                </a:solidFill>
              </a:rPr>
              <a:t>Note: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176470"/>
              </p:ext>
            </p:extLst>
          </p:nvPr>
        </p:nvGraphicFramePr>
        <p:xfrm>
          <a:off x="604308" y="1318481"/>
          <a:ext cx="2437717" cy="181921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50823"/>
                <a:gridCol w="822536"/>
                <a:gridCol w="664358"/>
              </a:tblGrid>
              <a:tr h="36384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D1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/>
                          <a:cs typeface="Times New Roman"/>
                        </a:rPr>
                        <a:t>D2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363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Type 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363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lang="en-US" sz="1800" b="1" u="none" strike="noStrike" baseline="0" dirty="0" smtClean="0">
                          <a:effectLst/>
                          <a:latin typeface="Times New Roman"/>
                          <a:cs typeface="Times New Roman"/>
                        </a:rPr>
                        <a:t> 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363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Type 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363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Type 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85820"/>
              </p:ext>
            </p:extLst>
          </p:nvPr>
        </p:nvGraphicFramePr>
        <p:xfrm>
          <a:off x="4441142" y="2397557"/>
          <a:ext cx="2718371" cy="77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tion" r:id="rId3" imgW="1511300" imgH="431800" progId="Equation.3">
                  <p:embed/>
                </p:oleObj>
              </mc:Choice>
              <mc:Fallback>
                <p:oleObj name="Equation" r:id="rId3" imgW="1511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1142" y="2397557"/>
                        <a:ext cx="2718371" cy="776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02496" y="3317040"/>
            <a:ext cx="8084304" cy="303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Now, let </a:t>
            </a:r>
            <a:r>
              <a:rPr lang="en-US" sz="2400" i="1" dirty="0" err="1" smtClean="0"/>
              <a:t>σ</a:t>
            </a:r>
            <a:r>
              <a:rPr lang="en-US" sz="2400" i="1" dirty="0" smtClean="0"/>
              <a:t> </a:t>
            </a:r>
            <a:r>
              <a:rPr lang="en-US" sz="2400" dirty="0" smtClean="0"/>
              <a:t>be a </a:t>
            </a:r>
            <a:r>
              <a:rPr lang="en-US" sz="2400" i="1" dirty="0" smtClean="0"/>
              <a:t>random</a:t>
            </a:r>
            <a:r>
              <a:rPr lang="en-US" sz="2400" dirty="0" smtClean="0"/>
              <a:t> permutation</a:t>
            </a:r>
            <a:r>
              <a:rPr lang="en-US" sz="2400" i="1" dirty="0" smtClean="0"/>
              <a:t>. </a:t>
            </a:r>
            <a:r>
              <a:rPr lang="en-US" sz="2400" dirty="0"/>
              <a:t>C</a:t>
            </a:r>
            <a:r>
              <a:rPr lang="en-US" sz="2400" dirty="0" smtClean="0"/>
              <a:t>onsider </a:t>
            </a:r>
            <a:r>
              <a:rPr lang="en-US" sz="2400" i="1" dirty="0" err="1" smtClean="0"/>
              <a:t>σ</a:t>
            </a:r>
            <a:r>
              <a:rPr lang="en-US" sz="2400" dirty="0"/>
              <a:t>(</a:t>
            </a:r>
            <a:r>
              <a:rPr lang="en-US" sz="2400" i="1" dirty="0"/>
              <a:t>D</a:t>
            </a:r>
            <a:r>
              <a:rPr lang="en-US" sz="2400" baseline="-25000" dirty="0"/>
              <a:t>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Let </a:t>
            </a:r>
            <a:r>
              <a:rPr lang="en-US" sz="2400" i="1" dirty="0" smtClean="0"/>
              <a:t>j = h</a:t>
            </a:r>
            <a:r>
              <a:rPr lang="en-US" sz="2400" dirty="0" smtClean="0"/>
              <a:t>(</a:t>
            </a:r>
            <a:r>
              <a:rPr lang="en-US" sz="2400" i="1" dirty="0"/>
              <a:t>D</a:t>
            </a:r>
            <a:r>
              <a:rPr lang="en-US" sz="2400" baseline="-25000" dirty="0"/>
              <a:t>1</a:t>
            </a:r>
            <a:r>
              <a:rPr lang="en-US" sz="2400" dirty="0" smtClean="0"/>
              <a:t>) be the index of the first 1 in </a:t>
            </a:r>
            <a:r>
              <a:rPr lang="en-US" sz="2400" i="1" dirty="0" err="1"/>
              <a:t>σ</a:t>
            </a:r>
            <a:r>
              <a:rPr lang="en-US" sz="2400" dirty="0"/>
              <a:t>(</a:t>
            </a:r>
            <a:r>
              <a:rPr lang="en-US" sz="2400" i="1" dirty="0"/>
              <a:t>D</a:t>
            </a:r>
            <a:r>
              <a:rPr lang="en-US" sz="2400" baseline="-25000" dirty="0"/>
              <a:t>1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et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be the type of the </a:t>
            </a:r>
            <a:r>
              <a:rPr lang="en-US" sz="2400" i="1" dirty="0" smtClean="0"/>
              <a:t>j</a:t>
            </a:r>
            <a:r>
              <a:rPr lang="en-US" sz="2400" dirty="0" smtClean="0"/>
              <a:t>-</a:t>
            </a:r>
            <a:r>
              <a:rPr lang="en-US" sz="2400" dirty="0" err="1" smtClean="0"/>
              <a:t>th</a:t>
            </a:r>
            <a:r>
              <a:rPr lang="en-US" sz="2400" dirty="0" smtClean="0"/>
              <a:t> row</a:t>
            </a:r>
            <a:endParaRPr lang="en-US" sz="2400" i="1" dirty="0" smtClean="0"/>
          </a:p>
          <a:p>
            <a:r>
              <a:rPr lang="en-US" sz="2400" dirty="0" smtClean="0"/>
              <a:t>Observe: </a:t>
            </a:r>
            <a:r>
              <a:rPr lang="en-US" sz="2400" i="1" dirty="0"/>
              <a:t>h</a:t>
            </a:r>
            <a:r>
              <a:rPr lang="en-US" sz="2400" dirty="0"/>
              <a:t>(</a:t>
            </a:r>
            <a:r>
              <a:rPr lang="en-US" sz="2400" i="1" dirty="0"/>
              <a:t>D</a:t>
            </a:r>
            <a:r>
              <a:rPr lang="en-US" sz="2400" baseline="-25000" dirty="0"/>
              <a:t>1</a:t>
            </a:r>
            <a:r>
              <a:rPr lang="en-US" sz="2400" dirty="0"/>
              <a:t>) </a:t>
            </a:r>
            <a:r>
              <a:rPr lang="en-US" sz="2400" i="1" dirty="0"/>
              <a:t>= h</a:t>
            </a:r>
            <a:r>
              <a:rPr lang="en-US" sz="2400" dirty="0"/>
              <a:t>(</a:t>
            </a:r>
            <a:r>
              <a:rPr lang="en-US" sz="2400" i="1" dirty="0"/>
              <a:t>D</a:t>
            </a:r>
            <a:r>
              <a:rPr lang="en-US" sz="2400" baseline="-25000" dirty="0"/>
              <a:t>2</a:t>
            </a:r>
            <a:r>
              <a:rPr lang="en-US" sz="2400" dirty="0"/>
              <a:t>) = </a:t>
            </a:r>
            <a:r>
              <a:rPr lang="en-US" sz="2400" i="1" dirty="0"/>
              <a:t>j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1A1A1A"/>
                </a:solidFill>
              </a:rPr>
              <a:t> if and only if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= 11</a:t>
            </a:r>
          </a:p>
          <a:p>
            <a:r>
              <a:rPr lang="en-US" sz="2400" dirty="0" smtClean="0"/>
              <a:t>Also,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j</a:t>
            </a:r>
            <a:r>
              <a:rPr lang="en-US" sz="2400" i="1" baseline="-25000" dirty="0"/>
              <a:t> </a:t>
            </a:r>
            <a:r>
              <a:rPr lang="en-US" sz="2400" dirty="0" smtClean="0"/>
              <a:t>≠ 00</a:t>
            </a:r>
            <a:endParaRPr lang="en-US" sz="2400" dirty="0"/>
          </a:p>
          <a:p>
            <a:r>
              <a:rPr lang="en-US" sz="2400" dirty="0" smtClean="0"/>
              <a:t>So, 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108657"/>
              </p:ext>
            </p:extLst>
          </p:nvPr>
        </p:nvGraphicFramePr>
        <p:xfrm>
          <a:off x="2710502" y="5568843"/>
          <a:ext cx="4307756" cy="81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5" imgW="2273300" imgH="431800" progId="Equation.3">
                  <p:embed/>
                </p:oleObj>
              </mc:Choice>
              <mc:Fallback>
                <p:oleObj name="Equation" r:id="rId5" imgW="227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0502" y="5568843"/>
                        <a:ext cx="4307756" cy="818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7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0651" cy="6499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Support </a:t>
            </a:r>
            <a:r>
              <a:rPr lang="en-US" sz="3200" dirty="0"/>
              <a:t>R</a:t>
            </a:r>
            <a:r>
              <a:rPr lang="en-US" sz="3200" dirty="0" smtClean="0"/>
              <a:t>ules </a:t>
            </a:r>
            <a:r>
              <a:rPr lang="en-US" sz="3200" dirty="0" err="1" smtClean="0"/>
              <a:t>vs</a:t>
            </a:r>
            <a:r>
              <a:rPr lang="en-US" sz="3200" dirty="0" smtClean="0"/>
              <a:t> Correlation of Rare </a:t>
            </a:r>
            <a:r>
              <a:rPr lang="en-US" sz="3200" dirty="0"/>
              <a:t>I</a:t>
            </a:r>
            <a:r>
              <a:rPr lang="en-US" sz="3200" dirty="0" smtClean="0"/>
              <a:t>tems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Recall: association rule mining</a:t>
            </a:r>
          </a:p>
          <a:p>
            <a:pPr lvl="1"/>
            <a:r>
              <a:rPr lang="en-US" dirty="0" smtClean="0"/>
              <a:t>Items, </a:t>
            </a:r>
            <a:r>
              <a:rPr lang="en-US" dirty="0" err="1" smtClean="0"/>
              <a:t>trasactions</a:t>
            </a:r>
            <a:endParaRPr lang="en-US" dirty="0"/>
          </a:p>
          <a:p>
            <a:pPr lvl="1"/>
            <a:r>
              <a:rPr lang="en-US" dirty="0" err="1" smtClean="0"/>
              <a:t>Itemsets</a:t>
            </a:r>
            <a:r>
              <a:rPr lang="en-US" dirty="0" smtClean="0"/>
              <a:t>: items that occur together</a:t>
            </a:r>
            <a:endParaRPr lang="en-US" dirty="0"/>
          </a:p>
          <a:p>
            <a:pPr lvl="1"/>
            <a:r>
              <a:rPr lang="en-US" dirty="0" smtClean="0"/>
              <a:t>Consider </a:t>
            </a:r>
            <a:r>
              <a:rPr lang="en-US" dirty="0" err="1" smtClean="0"/>
              <a:t>itemsets</a:t>
            </a:r>
            <a:r>
              <a:rPr lang="en-US" dirty="0" smtClean="0"/>
              <a:t> (items that occur together) with minimum support</a:t>
            </a:r>
          </a:p>
          <a:p>
            <a:pPr lvl="1"/>
            <a:r>
              <a:rPr lang="en-US" dirty="0" smtClean="0"/>
              <a:t>Form association rules</a:t>
            </a:r>
          </a:p>
          <a:p>
            <a:r>
              <a:rPr lang="en-US" dirty="0" smtClean="0"/>
              <a:t>Very sparse high dimensional data</a:t>
            </a:r>
          </a:p>
          <a:p>
            <a:pPr lvl="1"/>
            <a:r>
              <a:rPr lang="en-US" dirty="0" smtClean="0"/>
              <a:t>Several </a:t>
            </a:r>
            <a:r>
              <a:rPr lang="en-US" i="1" dirty="0" smtClean="0"/>
              <a:t>interesting </a:t>
            </a:r>
            <a:r>
              <a:rPr lang="en-US" dirty="0" err="1"/>
              <a:t>i</a:t>
            </a:r>
            <a:r>
              <a:rPr lang="en-US" dirty="0" err="1" smtClean="0"/>
              <a:t>temsets</a:t>
            </a:r>
            <a:r>
              <a:rPr lang="en-US" dirty="0" smtClean="0"/>
              <a:t> have negligible support</a:t>
            </a:r>
          </a:p>
          <a:p>
            <a:pPr lvl="1"/>
            <a:r>
              <a:rPr lang="en-US" dirty="0" smtClean="0"/>
              <a:t>If support threshold is very low, many </a:t>
            </a:r>
            <a:r>
              <a:rPr lang="en-US" dirty="0" err="1" smtClean="0"/>
              <a:t>itemsets</a:t>
            </a:r>
            <a:r>
              <a:rPr lang="en-US" dirty="0" smtClean="0"/>
              <a:t> are frequent </a:t>
            </a:r>
            <a:r>
              <a:rPr lang="en-US" dirty="0" smtClean="0">
                <a:sym typeface="Wingdings"/>
              </a:rPr>
              <a:t> high memory requirement</a:t>
            </a:r>
          </a:p>
          <a:p>
            <a:pPr lvl="1"/>
            <a:r>
              <a:rPr lang="en-US" dirty="0" smtClean="0">
                <a:sym typeface="Wingdings"/>
              </a:rPr>
              <a:t>Correlation: </a:t>
            </a:r>
            <a:r>
              <a:rPr lang="en-US" i="1" dirty="0" smtClean="0">
                <a:sym typeface="Wingdings"/>
              </a:rPr>
              <a:t>rare</a:t>
            </a:r>
            <a:r>
              <a:rPr lang="en-US" dirty="0" smtClean="0">
                <a:sym typeface="Wingdings"/>
              </a:rPr>
              <a:t> pair of items, but high </a:t>
            </a:r>
            <a:r>
              <a:rPr lang="en-US" i="1" dirty="0" smtClean="0">
                <a:sym typeface="Wingdings"/>
              </a:rPr>
              <a:t>correlation</a:t>
            </a:r>
          </a:p>
          <a:p>
            <a:pPr lvl="1"/>
            <a:r>
              <a:rPr lang="en-US" dirty="0" smtClean="0">
                <a:sym typeface="Wingdings"/>
              </a:rPr>
              <a:t>One item occurs  High </a:t>
            </a:r>
            <a:r>
              <a:rPr lang="en-US" i="1" dirty="0" smtClean="0">
                <a:sym typeface="Wingdings"/>
              </a:rPr>
              <a:t>chance</a:t>
            </a:r>
            <a:r>
              <a:rPr lang="en-US" dirty="0" smtClean="0">
                <a:sym typeface="Wingdings"/>
              </a:rPr>
              <a:t> that the other may occur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one min-hash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High</a:t>
            </a:r>
            <a:r>
              <a:rPr lang="en-US" dirty="0" smtClean="0"/>
              <a:t> similarity documents go to same bucket with </a:t>
            </a:r>
            <a:r>
              <a:rPr lang="en-US" i="1" dirty="0" smtClean="0"/>
              <a:t>high</a:t>
            </a:r>
            <a:r>
              <a:rPr lang="en-US" dirty="0" smtClean="0"/>
              <a:t> probability</a:t>
            </a:r>
          </a:p>
          <a:p>
            <a:r>
              <a:rPr lang="en-US" dirty="0" smtClean="0"/>
              <a:t>Task: Given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 smtClean="0"/>
              <a:t>, find similar documents with at least 75% similarity</a:t>
            </a:r>
          </a:p>
          <a:p>
            <a:r>
              <a:rPr lang="en-US" dirty="0" smtClean="0"/>
              <a:t>Apply min-hash:</a:t>
            </a:r>
          </a:p>
          <a:p>
            <a:pPr lvl="1"/>
            <a:r>
              <a:rPr lang="en-US" dirty="0" smtClean="0"/>
              <a:t>Documents which are 75% similar to </a:t>
            </a:r>
            <a:r>
              <a:rPr lang="en-US" i="1" dirty="0" smtClean="0"/>
              <a:t>D</a:t>
            </a:r>
            <a:r>
              <a:rPr lang="en-US" baseline="-25000" dirty="0" smtClean="0"/>
              <a:t>1 </a:t>
            </a:r>
            <a:r>
              <a:rPr lang="en-US" dirty="0" smtClean="0"/>
              <a:t>fall in the same bucket with </a:t>
            </a:r>
            <a:r>
              <a:rPr lang="en-US" i="1" dirty="0" smtClean="0"/>
              <a:t>D</a:t>
            </a:r>
            <a:r>
              <a:rPr lang="en-US" baseline="-25000" dirty="0" smtClean="0"/>
              <a:t>1 </a:t>
            </a:r>
            <a:r>
              <a:rPr lang="en-US" dirty="0" smtClean="0"/>
              <a:t>with 75% probability</a:t>
            </a:r>
          </a:p>
          <a:p>
            <a:pPr lvl="1"/>
            <a:r>
              <a:rPr lang="en-US" dirty="0" smtClean="0"/>
              <a:t>Those documents do not fall in the same bucket with about 25% probability</a:t>
            </a:r>
          </a:p>
          <a:p>
            <a:pPr lvl="1"/>
            <a:r>
              <a:rPr lang="en-US" dirty="0" smtClean="0"/>
              <a:t>Missing similar documents and false positives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Min-hash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20720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signature for a document </a:t>
            </a:r>
            <a:r>
              <a:rPr lang="en-US" sz="2400" i="1" dirty="0" smtClean="0"/>
              <a:t>D </a:t>
            </a:r>
            <a:r>
              <a:rPr lang="en-US" sz="2400" dirty="0" smtClean="0"/>
              <a:t>using </a:t>
            </a:r>
            <a:r>
              <a:rPr lang="en-US" sz="2400" i="1" dirty="0" smtClean="0"/>
              <a:t>many </a:t>
            </a:r>
            <a:r>
              <a:rPr lang="en-US" sz="2400" dirty="0" smtClean="0"/>
              <a:t>independent min-hash functions</a:t>
            </a:r>
          </a:p>
          <a:p>
            <a:r>
              <a:rPr lang="en-US" sz="2400" dirty="0" smtClean="0"/>
              <a:t>Compute similarity of columns by the similarity in their signatures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438845"/>
              </p:ext>
            </p:extLst>
          </p:nvPr>
        </p:nvGraphicFramePr>
        <p:xfrm>
          <a:off x="921826" y="3019878"/>
          <a:ext cx="3737829" cy="236784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66609"/>
                <a:gridCol w="503273"/>
                <a:gridCol w="503273"/>
                <a:gridCol w="406491"/>
                <a:gridCol w="445203"/>
                <a:gridCol w="367777"/>
                <a:gridCol w="445203"/>
              </a:tblGrid>
              <a:tr h="394641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SIG(1)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sz="18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1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SIG(2)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sz="18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SIG(3)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sz="18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1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SIG(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sz="1800" b="0" i="1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Line Callout 3 8"/>
          <p:cNvSpPr/>
          <p:nvPr/>
        </p:nvSpPr>
        <p:spPr>
          <a:xfrm>
            <a:off x="5571925" y="185615"/>
            <a:ext cx="3114875" cy="738997"/>
          </a:xfrm>
          <a:prstGeom prst="borderCallout3">
            <a:avLst>
              <a:gd name="adj1" fmla="val 106577"/>
              <a:gd name="adj2" fmla="val 27518"/>
              <a:gd name="adj3" fmla="val 124076"/>
              <a:gd name="adj4" fmla="val 27395"/>
              <a:gd name="adj5" fmla="val 125874"/>
              <a:gd name="adj6" fmla="val 27639"/>
              <a:gd name="adj7" fmla="val 147489"/>
              <a:gd name="adj8" fmla="val 242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Hundreds, but still less than the number of dimensions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0527" y="3327138"/>
            <a:ext cx="3185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Example (considering only 3 signatures): 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err="1">
                <a:latin typeface="Times New Roman"/>
                <a:cs typeface="Times New Roman"/>
              </a:rPr>
              <a:t>Sim</a:t>
            </a:r>
            <a:r>
              <a:rPr lang="en-US" sz="2400" baseline="-25000" dirty="0" err="1">
                <a:latin typeface="Times New Roman"/>
                <a:cs typeface="Times New Roman"/>
              </a:rPr>
              <a:t>SIG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,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cs typeface="Times New Roman"/>
              </a:rPr>
              <a:t>) = </a:t>
            </a:r>
            <a:r>
              <a:rPr lang="en-US" sz="2400" dirty="0" smtClean="0">
                <a:latin typeface="Times New Roman"/>
                <a:cs typeface="Times New Roman"/>
              </a:rPr>
              <a:t>1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err="1" smtClean="0">
                <a:latin typeface="Times New Roman"/>
                <a:cs typeface="Times New Roman"/>
              </a:rPr>
              <a:t>Sim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SIG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D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D</a:t>
            </a:r>
            <a:r>
              <a:rPr lang="en-US" sz="2400" baseline="-25000" dirty="0" smtClean="0">
                <a:latin typeface="Times New Roman"/>
                <a:cs typeface="Times New Roman"/>
              </a:rPr>
              <a:t>4</a:t>
            </a:r>
            <a:r>
              <a:rPr lang="en-US" sz="2400" dirty="0" smtClean="0">
                <a:latin typeface="Times New Roman"/>
                <a:cs typeface="Times New Roman"/>
              </a:rPr>
              <a:t>) = 1/3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858" y="5647214"/>
            <a:ext cx="772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Observe: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E[</a:t>
            </a:r>
            <a:r>
              <a:rPr lang="en-US" sz="2400" dirty="0" err="1">
                <a:latin typeface="Times New Roman"/>
                <a:cs typeface="Times New Roman"/>
              </a:rPr>
              <a:t>Sim</a:t>
            </a:r>
            <a:r>
              <a:rPr lang="en-US" sz="2400" baseline="-25000" dirty="0" err="1">
                <a:latin typeface="Times New Roman"/>
                <a:cs typeface="Times New Roman"/>
              </a:rPr>
              <a:t>SIG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 err="1" smtClean="0">
                <a:latin typeface="Times New Roman"/>
                <a:cs typeface="Times New Roman"/>
              </a:rPr>
              <a:t>D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err="1" smtClean="0">
                <a:latin typeface="Times New Roman"/>
                <a:cs typeface="Times New Roman"/>
              </a:rPr>
              <a:t>,</a:t>
            </a:r>
            <a:r>
              <a:rPr lang="en-US" sz="2400" i="1" dirty="0" err="1" smtClean="0">
                <a:latin typeface="Times New Roman"/>
                <a:cs typeface="Times New Roman"/>
              </a:rPr>
              <a:t>D</a:t>
            </a:r>
            <a:r>
              <a:rPr lang="en-US" sz="2400" i="1" baseline="-25000" dirty="0" err="1">
                <a:latin typeface="Times New Roman"/>
                <a:cs typeface="Times New Roman"/>
              </a:rPr>
              <a:t>j</a:t>
            </a:r>
            <a:r>
              <a:rPr lang="en-US" sz="2400" dirty="0" smtClean="0">
                <a:latin typeface="Times New Roman"/>
                <a:cs typeface="Times New Roman"/>
              </a:rPr>
              <a:t>)] = </a:t>
            </a:r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err="1" smtClean="0">
                <a:latin typeface="Times New Roman"/>
                <a:cs typeface="Times New Roman"/>
              </a:rPr>
              <a:t>D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err="1" smtClean="0">
                <a:latin typeface="Times New Roman"/>
                <a:cs typeface="Times New Roman"/>
              </a:rPr>
              <a:t>,</a:t>
            </a:r>
            <a:r>
              <a:rPr lang="en-US" sz="2400" i="1" dirty="0" err="1" smtClean="0">
                <a:latin typeface="Times New Roman"/>
                <a:cs typeface="Times New Roman"/>
              </a:rPr>
              <a:t>D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2400" dirty="0" smtClean="0">
                <a:latin typeface="Times New Roman"/>
                <a:cs typeface="Times New Roman"/>
              </a:rPr>
              <a:t>) for any 0 &lt; </a:t>
            </a:r>
            <a:r>
              <a:rPr lang="en-US" sz="2400" i="1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latin typeface="Times New Roman"/>
                <a:cs typeface="Times New Roman"/>
              </a:rPr>
              <a:t>j</a:t>
            </a:r>
            <a:r>
              <a:rPr lang="en-US" sz="2400" dirty="0" smtClean="0">
                <a:latin typeface="Times New Roman"/>
                <a:cs typeface="Times New Roman"/>
              </a:rPr>
              <a:t>  &lt; </a:t>
            </a:r>
            <a:r>
              <a:rPr lang="en-US" sz="2400" i="1" dirty="0" smtClean="0">
                <a:latin typeface="Times New Roman"/>
                <a:cs typeface="Times New Roman"/>
              </a:rPr>
              <a:t>N </a:t>
            </a:r>
            <a:r>
              <a:rPr lang="en-US" sz="2400" dirty="0" smtClean="0">
                <a:latin typeface="Times New Roman"/>
                <a:cs typeface="Times New Roman"/>
              </a:rPr>
              <a:t>(#documents)</a:t>
            </a:r>
            <a:endParaRPr lang="en-US" sz="2400" i="1" dirty="0" smtClean="0">
              <a:latin typeface="Times New Roman"/>
              <a:cs typeface="Times New Roman"/>
            </a:endParaRPr>
          </a:p>
        </p:txBody>
      </p:sp>
      <p:sp>
        <p:nvSpPr>
          <p:cNvPr id="11" name="Line Callout 3 10"/>
          <p:cNvSpPr/>
          <p:nvPr/>
        </p:nvSpPr>
        <p:spPr>
          <a:xfrm>
            <a:off x="5274892" y="2436066"/>
            <a:ext cx="2089387" cy="583812"/>
          </a:xfrm>
          <a:prstGeom prst="borderCallout3">
            <a:avLst>
              <a:gd name="adj1" fmla="val 106577"/>
              <a:gd name="adj2" fmla="val 27518"/>
              <a:gd name="adj3" fmla="val 124076"/>
              <a:gd name="adj4" fmla="val 27395"/>
              <a:gd name="adj5" fmla="val 125874"/>
              <a:gd name="adj6" fmla="val 27639"/>
              <a:gd name="adj7" fmla="val 175732"/>
              <a:gd name="adj8" fmla="val -262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Signature matrix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86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signature matrix of a large matrix is expensive</a:t>
            </a:r>
          </a:p>
          <a:p>
            <a:pPr lvl="1"/>
            <a:r>
              <a:rPr lang="en-US" dirty="0" smtClean="0"/>
              <a:t>Accessing random permutation of billions of rows is also time consuming</a:t>
            </a:r>
          </a:p>
          <a:p>
            <a:r>
              <a:rPr lang="en-US" dirty="0" smtClean="0"/>
              <a:t>Solution: </a:t>
            </a:r>
          </a:p>
          <a:p>
            <a:pPr lvl="1"/>
            <a:r>
              <a:rPr lang="en-US" dirty="0" smtClean="0"/>
              <a:t>Pick a hash function </a:t>
            </a:r>
            <a:r>
              <a:rPr lang="en-US" i="1" dirty="0"/>
              <a:t>h</a:t>
            </a:r>
            <a:r>
              <a:rPr lang="en-US" i="1" dirty="0" smtClean="0"/>
              <a:t> </a:t>
            </a:r>
            <a:r>
              <a:rPr lang="en-US" dirty="0" smtClean="0"/>
              <a:t>: {1, …, </a:t>
            </a:r>
            <a:r>
              <a:rPr lang="en-US" i="1" dirty="0"/>
              <a:t>m</a:t>
            </a:r>
            <a:r>
              <a:rPr lang="en-US" dirty="0" smtClean="0"/>
              <a:t>} </a:t>
            </a:r>
            <a:r>
              <a:rPr lang="en-US" dirty="0" smtClean="0">
                <a:sym typeface="Wingdings" panose="05000000000000000000" pitchFamily="2" charset="2"/>
              </a:rPr>
              <a:t> {1, …, </a:t>
            </a:r>
            <a:r>
              <a:rPr lang="en-US" i="1" dirty="0" smtClean="0"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}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 pairs of integers will be hashed to the same value, some values (buckets) will remain empty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Example: </a:t>
            </a:r>
            <a:r>
              <a:rPr lang="en-US" i="1" dirty="0" smtClean="0">
                <a:sym typeface="Wingdings" panose="05000000000000000000" pitchFamily="2" charset="2"/>
              </a:rPr>
              <a:t>m = </a:t>
            </a:r>
            <a:r>
              <a:rPr lang="en-US" dirty="0" smtClean="0">
                <a:sym typeface="Wingdings" panose="05000000000000000000" pitchFamily="2" charset="2"/>
              </a:rPr>
              <a:t>10, </a:t>
            </a:r>
            <a:r>
              <a:rPr lang="en-US" i="1" dirty="0" smtClean="0">
                <a:sym typeface="Wingdings" panose="05000000000000000000" pitchFamily="2" charset="2"/>
              </a:rPr>
              <a:t>h 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i="1" dirty="0" smtClean="0">
                <a:sym typeface="Wingdings" panose="05000000000000000000" pitchFamily="2" charset="2"/>
              </a:rPr>
              <a:t>k </a:t>
            </a:r>
            <a:r>
              <a:rPr lang="en-US" dirty="0" smtClean="0">
                <a:sym typeface="Wingdings" panose="05000000000000000000" pitchFamily="2" charset="2"/>
              </a:rPr>
              <a:t> (</a:t>
            </a:r>
            <a:r>
              <a:rPr lang="en-US" i="1" dirty="0" smtClean="0">
                <a:sym typeface="Wingdings" panose="05000000000000000000" pitchFamily="2" charset="2"/>
              </a:rPr>
              <a:t>k + </a:t>
            </a:r>
            <a:r>
              <a:rPr lang="en-US" dirty="0" smtClean="0">
                <a:sym typeface="Wingdings" panose="05000000000000000000" pitchFamily="2" charset="2"/>
              </a:rPr>
              <a:t>1)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mod 10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i="1" dirty="0" smtClean="0">
                <a:sym typeface="Wingdings" panose="05000000000000000000" pitchFamily="2" charset="2"/>
              </a:rPr>
              <a:t>Almost</a:t>
            </a:r>
            <a:r>
              <a:rPr lang="en-US" dirty="0" smtClean="0">
                <a:sym typeface="Wingdings" panose="05000000000000000000" pitchFamily="2" charset="2"/>
              </a:rPr>
              <a:t> equivalent to a permutation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a Signature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functions on the rows (not permutations):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SIG(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the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entry of the signature matrix (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hash function,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document)</a:t>
            </a:r>
          </a:p>
          <a:p>
            <a:pPr marL="400050" lvl="1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row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57250" lvl="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column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</a:p>
          <a:p>
            <a:pPr marL="1371600" lvl="3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column has 1 in row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… 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5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SIG(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min{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  <a:p>
            <a:pPr marL="1828800" lvl="4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pPr marL="1371600" lvl="3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  <a:p>
            <a:pPr marL="857250" lvl="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Locality Sensitive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there is a hashing scheme such that</a:t>
            </a:r>
          </a:p>
          <a:p>
            <a:pPr lvl="1">
              <a:buClr>
                <a:srgbClr val="4F81BD"/>
              </a:buClr>
            </a:pPr>
            <a:r>
              <a:rPr lang="en-US" dirty="0" smtClean="0">
                <a:solidFill>
                  <a:prstClr val="black"/>
                </a:solidFill>
              </a:rPr>
              <a:t>Each time hashing: similar documents are </a:t>
            </a:r>
            <a:r>
              <a:rPr lang="en-US" i="1" dirty="0" smtClean="0">
                <a:solidFill>
                  <a:prstClr val="black"/>
                </a:solidFill>
              </a:rPr>
              <a:t>likely</a:t>
            </a:r>
            <a:r>
              <a:rPr lang="en-US" dirty="0" smtClean="0">
                <a:solidFill>
                  <a:prstClr val="black"/>
                </a:solidFill>
              </a:rPr>
              <a:t> to fall into same bucket, dissimilar documents are </a:t>
            </a:r>
            <a:r>
              <a:rPr lang="en-US" i="1" dirty="0" smtClean="0">
                <a:solidFill>
                  <a:prstClr val="black"/>
                </a:solidFill>
              </a:rPr>
              <a:t>less likely </a:t>
            </a:r>
            <a:r>
              <a:rPr lang="en-US" dirty="0" smtClean="0">
                <a:solidFill>
                  <a:prstClr val="black"/>
                </a:solidFill>
              </a:rPr>
              <a:t>to fall into same bucket</a:t>
            </a:r>
            <a:endParaRPr lang="en-US" dirty="0" smtClean="0"/>
          </a:p>
          <a:p>
            <a:r>
              <a:rPr lang="en-US" dirty="0" smtClean="0"/>
              <a:t>Main idea</a:t>
            </a:r>
          </a:p>
          <a:p>
            <a:pPr lvl="1"/>
            <a:r>
              <a:rPr lang="en-US" dirty="0" smtClean="0"/>
              <a:t>Hash several times: Dissimilar documents are </a:t>
            </a:r>
            <a:r>
              <a:rPr lang="en-US" i="1" dirty="0" smtClean="0"/>
              <a:t>very unlikely </a:t>
            </a:r>
            <a:r>
              <a:rPr lang="en-US" dirty="0" smtClean="0"/>
              <a:t>to fall into the same bucket </a:t>
            </a:r>
            <a:r>
              <a:rPr lang="en-US" i="1" dirty="0" smtClean="0"/>
              <a:t>several times</a:t>
            </a:r>
          </a:p>
          <a:p>
            <a:pPr lvl="1"/>
            <a:r>
              <a:rPr lang="en-US" dirty="0" smtClean="0"/>
              <a:t>Two documents fall into the same bucket several times </a:t>
            </a:r>
            <a:r>
              <a:rPr lang="en-US" dirty="0" smtClean="0">
                <a:sym typeface="Wingdings" panose="05000000000000000000" pitchFamily="2" charset="2"/>
              </a:rPr>
              <a:t> They are likely to be similar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Candidate pair: a pair of documents which has to the same bucket at least some number of times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Locality Sensitive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184506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 panose="05000000000000000000" pitchFamily="2" charset="2"/>
              </a:rPr>
              <a:t>Banding of hash </a:t>
            </a:r>
            <a:r>
              <a:rPr lang="en-US" dirty="0" smtClean="0">
                <a:sym typeface="Wingdings" panose="05000000000000000000" pitchFamily="2" charset="2"/>
              </a:rPr>
              <a:t>functions: </a:t>
            </a:r>
            <a:r>
              <a:rPr lang="en-US" i="1" dirty="0" smtClean="0">
                <a:sym typeface="Wingdings" panose="05000000000000000000" pitchFamily="2" charset="2"/>
              </a:rPr>
              <a:t>b </a:t>
            </a:r>
            <a:r>
              <a:rPr lang="en-US" dirty="0" smtClean="0">
                <a:sym typeface="Wingdings" panose="05000000000000000000" pitchFamily="2" charset="2"/>
              </a:rPr>
              <a:t>bands, </a:t>
            </a:r>
            <a:r>
              <a:rPr lang="en-US" i="1" dirty="0" smtClean="0">
                <a:sym typeface="Wingdings" panose="05000000000000000000" pitchFamily="2" charset="2"/>
              </a:rPr>
              <a:t>r </a:t>
            </a:r>
            <a:r>
              <a:rPr lang="en-US" dirty="0" smtClean="0">
                <a:sym typeface="Wingdings" panose="05000000000000000000" pitchFamily="2" charset="2"/>
              </a:rPr>
              <a:t>rows each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For each band, hash portion of each column to some bucket (</a:t>
            </a:r>
            <a:r>
              <a:rPr lang="en-US" i="1" dirty="0" smtClean="0">
                <a:sym typeface="Wingdings" panose="05000000000000000000" pitchFamily="2" charset="2"/>
              </a:rPr>
              <a:t>k </a:t>
            </a:r>
            <a:r>
              <a:rPr lang="en-US" dirty="0" smtClean="0">
                <a:sym typeface="Wingdings" panose="05000000000000000000" pitchFamily="2" charset="2"/>
              </a:rPr>
              <a:t>buckets)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Two columns agree on at least one band  the corresponding pair of documents is a candidate pair 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21899"/>
              </p:ext>
            </p:extLst>
          </p:nvPr>
        </p:nvGraphicFramePr>
        <p:xfrm>
          <a:off x="245659" y="4121617"/>
          <a:ext cx="5140959" cy="2347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6413"/>
                <a:gridCol w="776102"/>
                <a:gridCol w="208280"/>
                <a:gridCol w="208280"/>
                <a:gridCol w="208280"/>
                <a:gridCol w="208280"/>
                <a:gridCol w="776102"/>
                <a:gridCol w="208280"/>
                <a:gridCol w="208280"/>
                <a:gridCol w="208280"/>
                <a:gridCol w="208280"/>
                <a:gridCol w="776102"/>
              </a:tblGrid>
              <a:tr h="4694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 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4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 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9471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11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471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4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 b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owchart: Process 5"/>
          <p:cNvSpPr/>
          <p:nvPr/>
        </p:nvSpPr>
        <p:spPr>
          <a:xfrm>
            <a:off x="5827594" y="5045754"/>
            <a:ext cx="2859206" cy="1177625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columns agree on this band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They are a candidate pair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4203510" y="4912783"/>
            <a:ext cx="1624084" cy="721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 flipV="1">
            <a:off x="2579427" y="4958459"/>
            <a:ext cx="3248167" cy="676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40991" y="4558349"/>
            <a:ext cx="0" cy="5186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36525" y="4558349"/>
            <a:ext cx="105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rows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262513"/>
              </p:ext>
            </p:extLst>
          </p:nvPr>
        </p:nvGraphicFramePr>
        <p:xfrm>
          <a:off x="978091" y="3362277"/>
          <a:ext cx="4726672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0834"/>
                <a:gridCol w="590834"/>
                <a:gridCol w="590834"/>
                <a:gridCol w="590834"/>
                <a:gridCol w="590834"/>
                <a:gridCol w="590834"/>
                <a:gridCol w="590834"/>
                <a:gridCol w="59083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2483893" y="3733117"/>
            <a:ext cx="532262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168555" y="3733117"/>
            <a:ext cx="884830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828800" y="3733117"/>
            <a:ext cx="138753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04031" y="3733117"/>
            <a:ext cx="341194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312693" y="3733117"/>
            <a:ext cx="1009935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271748" y="3733117"/>
            <a:ext cx="518618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Locality Sensitive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22301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A band (portion) of two columns hashing to same bucket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High probability that those bands of those columns are identical 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Signature of two documents matching significantly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Candidate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5659" y="4121617"/>
          <a:ext cx="5140959" cy="2347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6413"/>
                <a:gridCol w="776102"/>
                <a:gridCol w="208280"/>
                <a:gridCol w="208280"/>
                <a:gridCol w="208280"/>
                <a:gridCol w="208280"/>
                <a:gridCol w="776102"/>
                <a:gridCol w="208280"/>
                <a:gridCol w="208280"/>
                <a:gridCol w="208280"/>
                <a:gridCol w="208280"/>
                <a:gridCol w="776102"/>
              </a:tblGrid>
              <a:tr h="4694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 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4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 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9471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11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471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4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 b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owchart: Process 5"/>
          <p:cNvSpPr/>
          <p:nvPr/>
        </p:nvSpPr>
        <p:spPr>
          <a:xfrm>
            <a:off x="5827594" y="5045754"/>
            <a:ext cx="2859206" cy="1177625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columns agree on this band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They are a candidate pair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4203510" y="4912783"/>
            <a:ext cx="1624084" cy="721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 flipV="1">
            <a:off x="2579427" y="4958459"/>
            <a:ext cx="3248167" cy="676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40991" y="4558349"/>
            <a:ext cx="0" cy="5186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36525" y="4558349"/>
            <a:ext cx="105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rows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978091" y="3362277"/>
          <a:ext cx="4726672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0834"/>
                <a:gridCol w="590834"/>
                <a:gridCol w="590834"/>
                <a:gridCol w="590834"/>
                <a:gridCol w="590834"/>
                <a:gridCol w="590834"/>
                <a:gridCol w="590834"/>
                <a:gridCol w="59083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2483893" y="3733117"/>
            <a:ext cx="532262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168555" y="3733117"/>
            <a:ext cx="884830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828800" y="3733117"/>
            <a:ext cx="138753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04031" y="3733117"/>
            <a:ext cx="341194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312693" y="3733117"/>
            <a:ext cx="1009935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271748" y="3733117"/>
            <a:ext cx="518618" cy="82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6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LSH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822"/>
                <a:ext cx="8229600" cy="446952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For two documents, let the resemblance (similarity) = </a:t>
                </a:r>
                <a:r>
                  <a:rPr lang="en-US" sz="2400" i="1" dirty="0" smtClean="0"/>
                  <a:t>s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P[Signature agree in all rows of one particular band]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P[Signature don’t agree </a:t>
                </a:r>
                <a:r>
                  <a:rPr lang="en-US" sz="2400" dirty="0"/>
                  <a:t>in </a:t>
                </a:r>
                <a:r>
                  <a:rPr lang="en-US" sz="2400" dirty="0" smtClean="0"/>
                  <a:t>at least one </a:t>
                </a:r>
                <a:r>
                  <a:rPr lang="en-US" sz="2400" dirty="0"/>
                  <a:t>rows of one particular band]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P[Signature don’t agree </a:t>
                </a:r>
                <a:r>
                  <a:rPr lang="en-US" sz="2400" dirty="0"/>
                  <a:t>in </a:t>
                </a:r>
                <a:r>
                  <a:rPr lang="en-US" sz="2400" dirty="0" smtClean="0"/>
                  <a:t>at least one row </a:t>
                </a:r>
                <a:r>
                  <a:rPr lang="en-US" sz="2400" dirty="0"/>
                  <a:t>of </a:t>
                </a:r>
                <a:r>
                  <a:rPr lang="en-US" sz="2400" dirty="0" smtClean="0"/>
                  <a:t>each band] </a:t>
                </a:r>
              </a:p>
              <a:p>
                <a:pPr marL="0" indent="0">
                  <a:buNone/>
                </a:pP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P[Signature </a:t>
                </a:r>
                <a:r>
                  <a:rPr lang="en-US" sz="2400" dirty="0"/>
                  <a:t>don’t agree in at least one row of each band]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1−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822"/>
                <a:ext cx="8229600" cy="4469528"/>
              </a:xfrm>
              <a:blipFill rotWithShape="0">
                <a:blip r:embed="rId2"/>
                <a:stretch>
                  <a:fillRect l="-963" t="-2456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28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457200" y="1050876"/>
            <a:ext cx="8229600" cy="709683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(hash functions)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bands,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rows per band</a:t>
            </a:r>
          </a:p>
        </p:txBody>
      </p:sp>
    </p:spTree>
    <p:extLst>
      <p:ext uri="{BB962C8B-B14F-4D97-AF65-F5344CB8AC3E}">
        <p14:creationId xmlns:p14="http://schemas.microsoft.com/office/powerpoint/2010/main" val="13593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2251"/>
            <a:ext cx="8229600" cy="12539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Tune </a:t>
            </a:r>
            <a:r>
              <a:rPr lang="en-US" i="1" dirty="0" smtClean="0"/>
              <a:t>r </a:t>
            </a:r>
            <a:r>
              <a:rPr lang="en-US" dirty="0" smtClean="0"/>
              <a:t>and </a:t>
            </a:r>
            <a:r>
              <a:rPr lang="en-US" i="1" dirty="0" smtClean="0"/>
              <a:t>b </a:t>
            </a:r>
            <a:r>
              <a:rPr lang="en-US" dirty="0" smtClean="0"/>
              <a:t>to get the desired step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05218" y="1337481"/>
            <a:ext cx="3357349" cy="24156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72590" y="1255600"/>
            <a:ext cx="3833754" cy="2886423"/>
            <a:chOff x="472590" y="1255600"/>
            <a:chExt cx="3833754" cy="2886423"/>
          </a:xfrm>
        </p:grpSpPr>
        <p:sp>
          <p:nvSpPr>
            <p:cNvPr id="5" name="Flowchart: Process 4"/>
            <p:cNvSpPr/>
            <p:nvPr/>
          </p:nvSpPr>
          <p:spPr>
            <a:xfrm>
              <a:off x="805218" y="1337481"/>
              <a:ext cx="3357349" cy="2415653"/>
            </a:xfrm>
            <a:prstGeom prst="flowChart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343111" y="2481573"/>
              <a:ext cx="19699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Prob</a:t>
              </a:r>
              <a:r>
                <a:rPr lang="en-US" sz="1600" dirty="0" smtClean="0"/>
                <a:t> (Candidate pair)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5343" y="3794075"/>
              <a:ext cx="29206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Original document similarity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866" y="3757781"/>
              <a:ext cx="313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7667" y="3588025"/>
              <a:ext cx="313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92867" y="3772691"/>
              <a:ext cx="313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7667" y="1255600"/>
              <a:ext cx="313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53046" y="1269248"/>
            <a:ext cx="3833754" cy="2886423"/>
            <a:chOff x="472590" y="1255600"/>
            <a:chExt cx="3833754" cy="2886423"/>
          </a:xfrm>
        </p:grpSpPr>
        <p:sp>
          <p:nvSpPr>
            <p:cNvPr id="19" name="Flowchart: Process 18"/>
            <p:cNvSpPr/>
            <p:nvPr/>
          </p:nvSpPr>
          <p:spPr>
            <a:xfrm>
              <a:off x="805218" y="1337481"/>
              <a:ext cx="3357349" cy="2415653"/>
            </a:xfrm>
            <a:prstGeom prst="flowChart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-343111" y="2481573"/>
              <a:ext cx="19699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Prob</a:t>
              </a:r>
              <a:r>
                <a:rPr lang="en-US" sz="1600" dirty="0" smtClean="0"/>
                <a:t> (Candidate pair)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5343" y="3794075"/>
              <a:ext cx="29206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Original document similarity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1866" y="3757781"/>
              <a:ext cx="313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7667" y="3588025"/>
              <a:ext cx="313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92867" y="3772691"/>
              <a:ext cx="313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7667" y="1255600"/>
              <a:ext cx="313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28" name="Elbow Connector 27"/>
          <p:cNvCxnSpPr/>
          <p:nvPr/>
        </p:nvCxnSpPr>
        <p:spPr>
          <a:xfrm rot="10800000" flipV="1">
            <a:off x="5216679" y="1357988"/>
            <a:ext cx="3326347" cy="239514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96980" y="2828272"/>
            <a:ext cx="236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Min-hashing: probability same bucket ~ doc similarity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16679" y="2778419"/>
            <a:ext cx="1681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imilarity &lt; 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Surely not same bucket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85830" y="1440266"/>
            <a:ext cx="1657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imilarity &gt; 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Surely same bucket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9-07 at 10.2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7" y="1012016"/>
            <a:ext cx="3526054" cy="2698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Scene Completion: </a:t>
            </a:r>
            <a:r>
              <a:rPr lang="en-US" sz="3600" dirty="0" err="1" smtClean="0"/>
              <a:t>Hyes</a:t>
            </a:r>
            <a:r>
              <a:rPr lang="en-US" sz="3600" dirty="0" smtClean="0"/>
              <a:t> and </a:t>
            </a:r>
            <a:r>
              <a:rPr lang="en-US" sz="3600" dirty="0" err="1" smtClean="0"/>
              <a:t>Efros</a:t>
            </a:r>
            <a:r>
              <a:rPr lang="en-US" sz="3600" dirty="0" smtClean="0"/>
              <a:t> (2007)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47862" y="2592323"/>
            <a:ext cx="3157130" cy="1071824"/>
          </a:xfrm>
          <a:custGeom>
            <a:avLst/>
            <a:gdLst>
              <a:gd name="connsiteX0" fmla="*/ 0 w 3157130"/>
              <a:gd name="connsiteY0" fmla="*/ 732390 h 1071824"/>
              <a:gd name="connsiteX1" fmla="*/ 1033466 w 3157130"/>
              <a:gd name="connsiteY1" fmla="*/ 358826 h 1071824"/>
              <a:gd name="connsiteX2" fmla="*/ 1444363 w 3157130"/>
              <a:gd name="connsiteY2" fmla="*/ 582964 h 1071824"/>
              <a:gd name="connsiteX3" fmla="*/ 2004676 w 3157130"/>
              <a:gd name="connsiteY3" fmla="*/ 84880 h 1071824"/>
              <a:gd name="connsiteX4" fmla="*/ 2266155 w 3157130"/>
              <a:gd name="connsiteY4" fmla="*/ 47524 h 1071824"/>
              <a:gd name="connsiteX5" fmla="*/ 2677052 w 3157130"/>
              <a:gd name="connsiteY5" fmla="*/ 570512 h 1071824"/>
              <a:gd name="connsiteX6" fmla="*/ 2950983 w 3157130"/>
              <a:gd name="connsiteY6" fmla="*/ 757294 h 1071824"/>
              <a:gd name="connsiteX7" fmla="*/ 3063045 w 3157130"/>
              <a:gd name="connsiteY7" fmla="*/ 906719 h 1071824"/>
              <a:gd name="connsiteX8" fmla="*/ 3075497 w 3157130"/>
              <a:gd name="connsiteY8" fmla="*/ 1068597 h 1071824"/>
              <a:gd name="connsiteX9" fmla="*/ 1979773 w 3157130"/>
              <a:gd name="connsiteY9" fmla="*/ 1018788 h 1071824"/>
              <a:gd name="connsiteX10" fmla="*/ 871598 w 3157130"/>
              <a:gd name="connsiteY10" fmla="*/ 1031240 h 1071824"/>
              <a:gd name="connsiteX11" fmla="*/ 211674 w 3157130"/>
              <a:gd name="connsiteY11" fmla="*/ 1018788 h 1071824"/>
              <a:gd name="connsiteX12" fmla="*/ 24903 w 3157130"/>
              <a:gd name="connsiteY12" fmla="*/ 931624 h 1071824"/>
              <a:gd name="connsiteX13" fmla="*/ 62257 w 3157130"/>
              <a:gd name="connsiteY13" fmla="*/ 657677 h 107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57130" h="1071824">
                <a:moveTo>
                  <a:pt x="0" y="732390"/>
                </a:moveTo>
                <a:cubicBezTo>
                  <a:pt x="396369" y="558060"/>
                  <a:pt x="792739" y="383730"/>
                  <a:pt x="1033466" y="358826"/>
                </a:cubicBezTo>
                <a:cubicBezTo>
                  <a:pt x="1274193" y="333922"/>
                  <a:pt x="1282495" y="628622"/>
                  <a:pt x="1444363" y="582964"/>
                </a:cubicBezTo>
                <a:cubicBezTo>
                  <a:pt x="1606231" y="537306"/>
                  <a:pt x="1867711" y="174120"/>
                  <a:pt x="2004676" y="84880"/>
                </a:cubicBezTo>
                <a:cubicBezTo>
                  <a:pt x="2141641" y="-4360"/>
                  <a:pt x="2154092" y="-33415"/>
                  <a:pt x="2266155" y="47524"/>
                </a:cubicBezTo>
                <a:cubicBezTo>
                  <a:pt x="2378218" y="128463"/>
                  <a:pt x="2562914" y="452217"/>
                  <a:pt x="2677052" y="570512"/>
                </a:cubicBezTo>
                <a:cubicBezTo>
                  <a:pt x="2791190" y="688807"/>
                  <a:pt x="2886651" y="701260"/>
                  <a:pt x="2950983" y="757294"/>
                </a:cubicBezTo>
                <a:cubicBezTo>
                  <a:pt x="3015315" y="813328"/>
                  <a:pt x="3042293" y="854835"/>
                  <a:pt x="3063045" y="906719"/>
                </a:cubicBezTo>
                <a:cubicBezTo>
                  <a:pt x="3083797" y="958603"/>
                  <a:pt x="3256042" y="1049919"/>
                  <a:pt x="3075497" y="1068597"/>
                </a:cubicBezTo>
                <a:cubicBezTo>
                  <a:pt x="2894952" y="1087275"/>
                  <a:pt x="1979773" y="1018788"/>
                  <a:pt x="1979773" y="1018788"/>
                </a:cubicBezTo>
                <a:lnTo>
                  <a:pt x="871598" y="1031240"/>
                </a:lnTo>
                <a:cubicBezTo>
                  <a:pt x="576915" y="1031240"/>
                  <a:pt x="352790" y="1035391"/>
                  <a:pt x="211674" y="1018788"/>
                </a:cubicBezTo>
                <a:cubicBezTo>
                  <a:pt x="70558" y="1002185"/>
                  <a:pt x="49806" y="991809"/>
                  <a:pt x="24903" y="931624"/>
                </a:cubicBezTo>
                <a:cubicBezTo>
                  <a:pt x="0" y="871439"/>
                  <a:pt x="62257" y="657677"/>
                  <a:pt x="62257" y="657677"/>
                </a:cubicBezTo>
              </a:path>
            </a:pathLst>
          </a:custGeom>
          <a:blipFill rotWithShape="1"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Remove this part and set as input</a:t>
            </a:r>
            <a:endParaRPr lang="en-US" sz="1600" dirty="0"/>
          </a:p>
        </p:txBody>
      </p:sp>
      <p:sp>
        <p:nvSpPr>
          <p:cNvPr id="8" name="Right Arrow 7"/>
          <p:cNvSpPr/>
          <p:nvPr/>
        </p:nvSpPr>
        <p:spPr>
          <a:xfrm>
            <a:off x="4420248" y="2179119"/>
            <a:ext cx="2428023" cy="45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08570" y="1431995"/>
            <a:ext cx="30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Search for similar images among </a:t>
            </a:r>
            <a:r>
              <a:rPr lang="en-US" sz="2000" i="1" dirty="0" smtClean="0">
                <a:latin typeface="Times New Roman"/>
                <a:cs typeface="Times New Roman"/>
              </a:rPr>
              <a:t>many</a:t>
            </a:r>
            <a:r>
              <a:rPr lang="en-US" sz="2000" dirty="0" smtClean="0">
                <a:latin typeface="Times New Roman"/>
                <a:cs typeface="Times New Roman"/>
              </a:rPr>
              <a:t> images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7022593" y="1332376"/>
            <a:ext cx="1664208" cy="1892721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525832" y="3485448"/>
            <a:ext cx="699361" cy="45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52545" y="3368907"/>
            <a:ext cx="1860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Find </a:t>
            </a:r>
            <a:r>
              <a:rPr lang="en-US" sz="2000" i="1" dirty="0" smtClean="0">
                <a:latin typeface="Times New Roman"/>
                <a:cs typeface="Times New Roman"/>
              </a:rPr>
              <a:t>k </a:t>
            </a:r>
            <a:r>
              <a:rPr lang="en-US" sz="2000" dirty="0" smtClean="0">
                <a:latin typeface="Times New Roman"/>
                <a:cs typeface="Times New Roman"/>
              </a:rPr>
              <a:t>most similar images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3" name="Picture 12" descr="Screen Shot 2014-09-07 at 10.29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20" y="4133731"/>
            <a:ext cx="2643480" cy="234136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0800000">
            <a:off x="4420247" y="5481901"/>
            <a:ext cx="1332297" cy="45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33472" y="4151837"/>
            <a:ext cx="1543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Reconstruct the missing part of the image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6" name="Picture 15" descr="Screen Shot 2014-09-07 at 10.29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7" y="3914140"/>
            <a:ext cx="3527785" cy="26630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05842" y="0"/>
            <a:ext cx="743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Source of this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slide’s material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  <a:hlinkClick r:id="rId6"/>
              </a:rPr>
              <a:t>http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  <a:hlinkClick r:id="rId6"/>
              </a:rPr>
              <a:t>://www.eecs.berkeley.edu/~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  <a:hlinkClick r:id="rId6"/>
              </a:rPr>
              <a:t>efros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77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4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Tuning </a:t>
            </a:r>
            <a:r>
              <a:rPr lang="en-US" i="1" dirty="0" smtClean="0"/>
              <a:t>b </a:t>
            </a:r>
            <a:r>
              <a:rPr lang="en-US" dirty="0" smtClean="0"/>
              <a:t>and </a:t>
            </a:r>
            <a:r>
              <a:rPr lang="en-US" i="1" dirty="0" smtClean="0"/>
              <a:t>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48" t="17301" r="13681" b="9843"/>
          <a:stretch/>
        </p:blipFill>
        <p:spPr>
          <a:xfrm>
            <a:off x="2996417" y="1103141"/>
            <a:ext cx="5690383" cy="49205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02850"/>
            <a:ext cx="2053989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By tuning </a:t>
            </a:r>
            <a:r>
              <a:rPr lang="en-US" i="1" dirty="0" smtClean="0"/>
              <a:t>b </a:t>
            </a:r>
            <a:r>
              <a:rPr lang="en-US" dirty="0" smtClean="0"/>
              <a:t>and </a:t>
            </a:r>
            <a:r>
              <a:rPr lang="en-US" i="1" dirty="0" smtClean="0"/>
              <a:t>r </a:t>
            </a:r>
            <a:r>
              <a:rPr lang="en-US" dirty="0" smtClean="0"/>
              <a:t>we can get a desired step function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699879" y="4725019"/>
            <a:ext cx="2210938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Prob</a:t>
            </a:r>
            <a:r>
              <a:rPr lang="en-US" dirty="0" smtClean="0"/>
              <a:t> (Candidate pair)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699880" y="2181440"/>
            <a:ext cx="2210938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Prob</a:t>
            </a:r>
            <a:r>
              <a:rPr lang="en-US" dirty="0" smtClean="0"/>
              <a:t> (Candidate pair)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0669" y="6126163"/>
            <a:ext cx="451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Resemblance (similarity) of documents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0669" y="-5934"/>
            <a:ext cx="550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Credit for the plots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Jure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Leskovec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Generalization: LSH Family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Conditions for the family of functions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Declares closer pairs as candidate pairs with higher probability than a pair that are not close to each other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Statistically independent: product rule for independent events can be used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Efficient in identifying candidate pairs much faster than exhaustive pairwise computation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Efficient in combining for avoiding false positives and false negatives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22135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&lt;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be two distances (say between two pairs of points)</a:t>
            </a:r>
          </a:p>
          <a:p>
            <a:r>
              <a:rPr lang="en-US" sz="2400" dirty="0" smtClean="0"/>
              <a:t>A family </a:t>
            </a:r>
            <a:r>
              <a:rPr lang="en-US" sz="2400" b="1" dirty="0" smtClean="0"/>
              <a:t>F </a:t>
            </a:r>
            <a:r>
              <a:rPr lang="en-US" sz="2400" dirty="0" smtClean="0"/>
              <a:t>of functions is said to be (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baseline="-25000" dirty="0"/>
              <a:t>2</a:t>
            </a:r>
            <a:r>
              <a:rPr lang="en-US" sz="2400" dirty="0" smtClean="0"/>
              <a:t>, </a:t>
            </a:r>
            <a:r>
              <a:rPr lang="en-US" sz="2400" i="1" dirty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i="1" dirty="0" smtClean="0"/>
              <a:t> p</a:t>
            </a:r>
            <a:r>
              <a:rPr lang="en-US" sz="2400" baseline="-25000" dirty="0"/>
              <a:t>2</a:t>
            </a:r>
            <a:r>
              <a:rPr lang="en-US" sz="2400" dirty="0" smtClean="0"/>
              <a:t>)-sensitive, if for every </a:t>
            </a:r>
            <a:r>
              <a:rPr lang="en-US" sz="2400" i="1" dirty="0" smtClean="0"/>
              <a:t>f </a:t>
            </a:r>
            <a:r>
              <a:rPr lang="en-US" sz="2400" dirty="0" smtClean="0">
                <a:solidFill>
                  <a:srgbClr val="1A1A1A"/>
                </a:solidFill>
              </a:rPr>
              <a:t>∈ </a:t>
            </a:r>
            <a:r>
              <a:rPr lang="en-US" sz="2400" b="1" dirty="0" smtClean="0">
                <a:solidFill>
                  <a:srgbClr val="1A1A1A"/>
                </a:solidFill>
              </a:rPr>
              <a:t>F</a:t>
            </a:r>
            <a:r>
              <a:rPr lang="en-US" sz="2400" dirty="0" smtClean="0">
                <a:solidFill>
                  <a:srgbClr val="1A1A1A"/>
                </a:solidFill>
              </a:rPr>
              <a:t>, and for some </a:t>
            </a:r>
            <a:r>
              <a:rPr lang="en-US" sz="2400" dirty="0"/>
              <a:t>0 </a:t>
            </a:r>
            <a:r>
              <a:rPr lang="en-US" sz="2400" dirty="0">
                <a:solidFill>
                  <a:srgbClr val="1A1A1A"/>
                </a:solidFill>
              </a:rPr>
              <a:t>≤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/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1A1A1A"/>
                </a:solidFill>
              </a:rPr>
              <a:t>≤ </a:t>
            </a:r>
            <a:r>
              <a:rPr lang="en-US" sz="2400" dirty="0" smtClean="0">
                <a:solidFill>
                  <a:srgbClr val="1A1A1A"/>
                </a:solidFill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1A1A1A"/>
                </a:solidFill>
              </a:rPr>
              <a:t>we have: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1A1A1A"/>
                </a:solidFill>
              </a:rPr>
              <a:t>If </a:t>
            </a:r>
            <a:r>
              <a:rPr lang="en-US" i="1" dirty="0" smtClean="0">
                <a:solidFill>
                  <a:srgbClr val="1A1A1A"/>
                </a:solidFill>
              </a:rPr>
              <a:t>d</a:t>
            </a:r>
            <a:r>
              <a:rPr lang="en-US" dirty="0" smtClean="0">
                <a:solidFill>
                  <a:srgbClr val="1A1A1A"/>
                </a:solidFill>
              </a:rPr>
              <a:t>(</a:t>
            </a:r>
            <a:r>
              <a:rPr lang="en-US" i="1" dirty="0" err="1" smtClean="0">
                <a:solidFill>
                  <a:srgbClr val="1A1A1A"/>
                </a:solidFill>
              </a:rPr>
              <a:t>x</a:t>
            </a:r>
            <a:r>
              <a:rPr lang="en-US" dirty="0" err="1" smtClean="0">
                <a:solidFill>
                  <a:srgbClr val="1A1A1A"/>
                </a:solidFill>
              </a:rPr>
              <a:t>,</a:t>
            </a:r>
            <a:r>
              <a:rPr lang="en-US" i="1" dirty="0" err="1" smtClean="0">
                <a:solidFill>
                  <a:srgbClr val="1A1A1A"/>
                </a:solidFill>
              </a:rPr>
              <a:t>y</a:t>
            </a:r>
            <a:r>
              <a:rPr lang="en-US" dirty="0" smtClean="0">
                <a:solidFill>
                  <a:srgbClr val="1A1A1A"/>
                </a:solidFill>
              </a:rPr>
              <a:t>) ≤ </a:t>
            </a:r>
            <a:r>
              <a:rPr lang="en-US" i="1" dirty="0" smtClean="0"/>
              <a:t>d</a:t>
            </a:r>
            <a:r>
              <a:rPr lang="en-US" baseline="-25000" dirty="0" smtClean="0"/>
              <a:t>1 </a:t>
            </a:r>
            <a:r>
              <a:rPr lang="en-US" dirty="0" smtClean="0"/>
              <a:t>then P[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)] ≥ </a:t>
            </a: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1A1A1A"/>
                </a:solidFill>
              </a:rPr>
              <a:t>If </a:t>
            </a:r>
            <a:r>
              <a:rPr lang="en-US" i="1" dirty="0">
                <a:solidFill>
                  <a:srgbClr val="1A1A1A"/>
                </a:solidFill>
              </a:rPr>
              <a:t>d</a:t>
            </a:r>
            <a:r>
              <a:rPr lang="en-US" dirty="0">
                <a:solidFill>
                  <a:srgbClr val="1A1A1A"/>
                </a:solidFill>
              </a:rPr>
              <a:t>(</a:t>
            </a:r>
            <a:r>
              <a:rPr lang="en-US" i="1" dirty="0" err="1">
                <a:solidFill>
                  <a:srgbClr val="1A1A1A"/>
                </a:solidFill>
              </a:rPr>
              <a:t>x</a:t>
            </a:r>
            <a:r>
              <a:rPr lang="en-US" dirty="0" err="1">
                <a:solidFill>
                  <a:srgbClr val="1A1A1A"/>
                </a:solidFill>
              </a:rPr>
              <a:t>,</a:t>
            </a:r>
            <a:r>
              <a:rPr lang="en-US" i="1" dirty="0" err="1">
                <a:solidFill>
                  <a:srgbClr val="1A1A1A"/>
                </a:solidFill>
              </a:rPr>
              <a:t>y</a:t>
            </a:r>
            <a:r>
              <a:rPr lang="en-US" dirty="0">
                <a:solidFill>
                  <a:srgbClr val="1A1A1A"/>
                </a:solidFill>
              </a:rPr>
              <a:t>) </a:t>
            </a:r>
            <a:r>
              <a:rPr lang="en-US" dirty="0"/>
              <a:t>≥</a:t>
            </a:r>
            <a:r>
              <a:rPr lang="en-US" dirty="0" smtClean="0">
                <a:solidFill>
                  <a:srgbClr val="1A1A1A"/>
                </a:solidFill>
              </a:rPr>
              <a:t> </a:t>
            </a:r>
            <a:r>
              <a:rPr lang="en-US" i="1" dirty="0" smtClean="0"/>
              <a:t>d</a:t>
            </a:r>
            <a:r>
              <a:rPr lang="en-US" baseline="-25000" dirty="0" smtClean="0"/>
              <a:t>2 </a:t>
            </a:r>
            <a:r>
              <a:rPr lang="en-US" dirty="0"/>
              <a:t>then P[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)] </a:t>
            </a:r>
            <a:r>
              <a:rPr lang="en-US" dirty="0">
                <a:solidFill>
                  <a:srgbClr val="1A1A1A"/>
                </a:solidFill>
              </a:rPr>
              <a:t>≤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2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40241" y="3411943"/>
            <a:ext cx="4455150" cy="3048020"/>
            <a:chOff x="1731552" y="3480179"/>
            <a:chExt cx="5558628" cy="3202902"/>
          </a:xfrm>
        </p:grpSpPr>
        <p:sp>
          <p:nvSpPr>
            <p:cNvPr id="6" name="Flowchart: Process 5"/>
            <p:cNvSpPr/>
            <p:nvPr/>
          </p:nvSpPr>
          <p:spPr>
            <a:xfrm>
              <a:off x="2524836" y="3486163"/>
              <a:ext cx="4749421" cy="2714945"/>
            </a:xfrm>
            <a:prstGeom prst="flowChart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728677" y="4749213"/>
              <a:ext cx="2428160" cy="42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Prob</a:t>
              </a:r>
              <a:r>
                <a:rPr lang="en-US" sz="1600" dirty="0" smtClean="0"/>
                <a:t> (Candidate pair)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51508" y="6212929"/>
              <a:ext cx="29206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distance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79824" y="4076695"/>
              <a:ext cx="602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4F81BD"/>
                </a:buClr>
              </a:pPr>
              <a:r>
                <a:rPr lang="en-US" sz="24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p</a:t>
              </a:r>
              <a:r>
                <a:rPr lang="en-US" sz="2400" baseline="-25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923128" y="3486163"/>
              <a:ext cx="0" cy="271959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23648" y="3481516"/>
              <a:ext cx="0" cy="271959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524836" y="4404005"/>
              <a:ext cx="4749421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524836" y="5088668"/>
              <a:ext cx="4749421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054428" y="4731316"/>
              <a:ext cx="602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4F81BD"/>
                </a:buClr>
              </a:pPr>
              <a:r>
                <a:rPr lang="en-US" sz="2400" i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p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2</a:t>
              </a:r>
              <a:endParaRPr lang="en-US" sz="2400" baseline="-25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25633" y="6174498"/>
              <a:ext cx="662419" cy="4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4F81BD"/>
                </a:buClr>
              </a:pPr>
              <a:r>
                <a:rPr lang="en-US" sz="24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d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2</a:t>
              </a:r>
              <a:endParaRPr lang="en-US" sz="2400" baseline="-25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75625" y="6197957"/>
              <a:ext cx="698880" cy="4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4F81BD"/>
                </a:buClr>
              </a:pPr>
              <a:r>
                <a:rPr lang="en-US" sz="2400" i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d</a:t>
              </a:r>
              <a:r>
                <a:rPr lang="en-US" sz="2400" baseline="-25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24836" y="3480179"/>
              <a:ext cx="1282889" cy="900752"/>
            </a:xfrm>
            <a:custGeom>
              <a:avLst/>
              <a:gdLst>
                <a:gd name="connsiteX0" fmla="*/ 0 w 1282889"/>
                <a:gd name="connsiteY0" fmla="*/ 0 h 900752"/>
                <a:gd name="connsiteX1" fmla="*/ 409433 w 1282889"/>
                <a:gd name="connsiteY1" fmla="*/ 600502 h 900752"/>
                <a:gd name="connsiteX2" fmla="*/ 1282889 w 1282889"/>
                <a:gd name="connsiteY2" fmla="*/ 900752 h 900752"/>
                <a:gd name="connsiteX3" fmla="*/ 1282889 w 1282889"/>
                <a:gd name="connsiteY3" fmla="*/ 900752 h 90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889" h="900752">
                  <a:moveTo>
                    <a:pt x="0" y="0"/>
                  </a:moveTo>
                  <a:cubicBezTo>
                    <a:pt x="97809" y="225188"/>
                    <a:pt x="195618" y="450377"/>
                    <a:pt x="409433" y="600502"/>
                  </a:cubicBezTo>
                  <a:cubicBezTo>
                    <a:pt x="623248" y="750627"/>
                    <a:pt x="1282889" y="900752"/>
                    <a:pt x="1282889" y="900752"/>
                  </a:cubicBezTo>
                  <a:lnTo>
                    <a:pt x="1282889" y="900752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11755" y="5093316"/>
              <a:ext cx="1378425" cy="1081182"/>
            </a:xfrm>
            <a:custGeom>
              <a:avLst/>
              <a:gdLst>
                <a:gd name="connsiteX0" fmla="*/ 0 w 1282889"/>
                <a:gd name="connsiteY0" fmla="*/ 0 h 900752"/>
                <a:gd name="connsiteX1" fmla="*/ 409433 w 1282889"/>
                <a:gd name="connsiteY1" fmla="*/ 600502 h 900752"/>
                <a:gd name="connsiteX2" fmla="*/ 1282889 w 1282889"/>
                <a:gd name="connsiteY2" fmla="*/ 900752 h 900752"/>
                <a:gd name="connsiteX3" fmla="*/ 1282889 w 1282889"/>
                <a:gd name="connsiteY3" fmla="*/ 900752 h 90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889" h="900752">
                  <a:moveTo>
                    <a:pt x="0" y="0"/>
                  </a:moveTo>
                  <a:cubicBezTo>
                    <a:pt x="97809" y="225188"/>
                    <a:pt x="195618" y="450377"/>
                    <a:pt x="409433" y="600502"/>
                  </a:cubicBezTo>
                  <a:cubicBezTo>
                    <a:pt x="623248" y="750627"/>
                    <a:pt x="1282889" y="900752"/>
                    <a:pt x="1282889" y="900752"/>
                  </a:cubicBezTo>
                  <a:lnTo>
                    <a:pt x="1282889" y="900752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Line Callout 2 4"/>
          <p:cNvSpPr/>
          <p:nvPr/>
        </p:nvSpPr>
        <p:spPr>
          <a:xfrm>
            <a:off x="6235879" y="2377994"/>
            <a:ext cx="2669286" cy="1601619"/>
          </a:xfrm>
          <a:prstGeom prst="borderCallout2">
            <a:avLst>
              <a:gd name="adj1" fmla="val 69025"/>
              <a:gd name="adj2" fmla="val -2198"/>
              <a:gd name="adj3" fmla="val 18750"/>
              <a:gd name="adj4" fmla="val -2351"/>
              <a:gd name="adj5" fmla="val 19079"/>
              <a:gd name="adj6" fmla="val -16361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two points are close enough, then probability that they are mapped to the same value is high enough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Callout 2 26"/>
          <p:cNvSpPr/>
          <p:nvPr/>
        </p:nvSpPr>
        <p:spPr>
          <a:xfrm>
            <a:off x="6235879" y="4199283"/>
            <a:ext cx="2669286" cy="1601619"/>
          </a:xfrm>
          <a:prstGeom prst="borderCallout2">
            <a:avLst>
              <a:gd name="adj1" fmla="val 69025"/>
              <a:gd name="adj2" fmla="val -2198"/>
              <a:gd name="adj3" fmla="val 18750"/>
              <a:gd name="adj4" fmla="val -2351"/>
              <a:gd name="adj5" fmla="val -52499"/>
              <a:gd name="adj6" fmla="val -29143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two points are far enough, then probability that they are mapped to the same value is small enough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Min-Hash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 exercise: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family of min-hash functions is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sensitive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any </a:t>
                </a:r>
                <a:r>
                  <a:rPr lang="en-US" sz="2400" i="1" dirty="0" smtClean="0"/>
                  <a:t>d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 and </a:t>
                </a:r>
                <a:r>
                  <a:rPr lang="en-US" sz="2400" i="1" dirty="0" smtClean="0"/>
                  <a:t>d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 such that 0 </a:t>
                </a:r>
                <a:r>
                  <a:rPr lang="en-US" sz="2400" dirty="0" smtClean="0">
                    <a:solidFill>
                      <a:srgbClr val="1A1A1A"/>
                    </a:solidFill>
                  </a:rPr>
                  <a:t>≤ 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1A1A1A"/>
                    </a:solidFill>
                  </a:rPr>
                  <a:t>≤</a:t>
                </a:r>
                <a:r>
                  <a:rPr lang="en-US" sz="2400" dirty="0" smtClean="0"/>
                  <a:t> 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rgbClr val="1A1A1A"/>
                    </a:solidFill>
                  </a:rPr>
                  <a:t>≤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22135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&lt;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be two distances (say between two pairs of points)</a:t>
            </a:r>
          </a:p>
          <a:p>
            <a:r>
              <a:rPr lang="en-US" sz="2400" dirty="0" smtClean="0"/>
              <a:t>A family </a:t>
            </a:r>
            <a:r>
              <a:rPr lang="en-US" sz="2400" b="1" dirty="0" smtClean="0"/>
              <a:t>F </a:t>
            </a:r>
            <a:r>
              <a:rPr lang="en-US" sz="2400" dirty="0" smtClean="0"/>
              <a:t>of functions is said to be (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baseline="-25000" dirty="0"/>
              <a:t>2</a:t>
            </a:r>
            <a:r>
              <a:rPr lang="en-US" sz="2400" dirty="0" smtClean="0"/>
              <a:t>, </a:t>
            </a:r>
            <a:r>
              <a:rPr lang="en-US" sz="2400" i="1" dirty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i="1" dirty="0" smtClean="0"/>
              <a:t> p</a:t>
            </a:r>
            <a:r>
              <a:rPr lang="en-US" sz="2400" baseline="-25000" dirty="0"/>
              <a:t>2</a:t>
            </a:r>
            <a:r>
              <a:rPr lang="en-US" sz="2400" dirty="0" smtClean="0"/>
              <a:t>)-sensitive, if for every </a:t>
            </a:r>
            <a:r>
              <a:rPr lang="en-US" sz="2400" i="1" dirty="0" smtClean="0"/>
              <a:t>f </a:t>
            </a:r>
            <a:r>
              <a:rPr lang="en-US" sz="2400" dirty="0" smtClean="0">
                <a:solidFill>
                  <a:srgbClr val="1A1A1A"/>
                </a:solidFill>
              </a:rPr>
              <a:t>∈ </a:t>
            </a:r>
            <a:r>
              <a:rPr lang="en-US" sz="2400" b="1" dirty="0" smtClean="0">
                <a:solidFill>
                  <a:srgbClr val="1A1A1A"/>
                </a:solidFill>
              </a:rPr>
              <a:t>F</a:t>
            </a:r>
            <a:r>
              <a:rPr lang="en-US" sz="2400" dirty="0" smtClean="0">
                <a:solidFill>
                  <a:srgbClr val="1A1A1A"/>
                </a:solidFill>
              </a:rPr>
              <a:t>, and for some </a:t>
            </a:r>
            <a:r>
              <a:rPr lang="en-US" sz="2400" dirty="0"/>
              <a:t>0 </a:t>
            </a:r>
            <a:r>
              <a:rPr lang="en-US" sz="2400" dirty="0">
                <a:solidFill>
                  <a:srgbClr val="1A1A1A"/>
                </a:solidFill>
              </a:rPr>
              <a:t>≤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/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1A1A1A"/>
                </a:solidFill>
              </a:rPr>
              <a:t>≤ </a:t>
            </a:r>
            <a:r>
              <a:rPr lang="en-US" sz="2400" dirty="0" smtClean="0">
                <a:solidFill>
                  <a:srgbClr val="1A1A1A"/>
                </a:solidFill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1A1A1A"/>
                </a:solidFill>
              </a:rPr>
              <a:t>we have: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1A1A1A"/>
                </a:solidFill>
              </a:rPr>
              <a:t>If </a:t>
            </a:r>
            <a:r>
              <a:rPr lang="en-US" i="1" dirty="0" smtClean="0">
                <a:solidFill>
                  <a:srgbClr val="1A1A1A"/>
                </a:solidFill>
              </a:rPr>
              <a:t>d</a:t>
            </a:r>
            <a:r>
              <a:rPr lang="en-US" dirty="0" smtClean="0">
                <a:solidFill>
                  <a:srgbClr val="1A1A1A"/>
                </a:solidFill>
              </a:rPr>
              <a:t>(</a:t>
            </a:r>
            <a:r>
              <a:rPr lang="en-US" i="1" dirty="0" err="1" smtClean="0">
                <a:solidFill>
                  <a:srgbClr val="1A1A1A"/>
                </a:solidFill>
              </a:rPr>
              <a:t>x</a:t>
            </a:r>
            <a:r>
              <a:rPr lang="en-US" dirty="0" err="1" smtClean="0">
                <a:solidFill>
                  <a:srgbClr val="1A1A1A"/>
                </a:solidFill>
              </a:rPr>
              <a:t>,</a:t>
            </a:r>
            <a:r>
              <a:rPr lang="en-US" i="1" dirty="0" err="1" smtClean="0">
                <a:solidFill>
                  <a:srgbClr val="1A1A1A"/>
                </a:solidFill>
              </a:rPr>
              <a:t>y</a:t>
            </a:r>
            <a:r>
              <a:rPr lang="en-US" dirty="0" smtClean="0">
                <a:solidFill>
                  <a:srgbClr val="1A1A1A"/>
                </a:solidFill>
              </a:rPr>
              <a:t>) ≤ </a:t>
            </a:r>
            <a:r>
              <a:rPr lang="en-US" i="1" dirty="0" smtClean="0"/>
              <a:t>d</a:t>
            </a:r>
            <a:r>
              <a:rPr lang="en-US" baseline="-25000" dirty="0" smtClean="0"/>
              <a:t>1 </a:t>
            </a:r>
            <a:r>
              <a:rPr lang="en-US" dirty="0" smtClean="0"/>
              <a:t>then P[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)] ≥ </a:t>
            </a: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1A1A1A"/>
                </a:solidFill>
              </a:rPr>
              <a:t>If </a:t>
            </a:r>
            <a:r>
              <a:rPr lang="en-US" i="1" dirty="0">
                <a:solidFill>
                  <a:srgbClr val="1A1A1A"/>
                </a:solidFill>
              </a:rPr>
              <a:t>d</a:t>
            </a:r>
            <a:r>
              <a:rPr lang="en-US" dirty="0">
                <a:solidFill>
                  <a:srgbClr val="1A1A1A"/>
                </a:solidFill>
              </a:rPr>
              <a:t>(</a:t>
            </a:r>
            <a:r>
              <a:rPr lang="en-US" i="1" dirty="0" err="1">
                <a:solidFill>
                  <a:srgbClr val="1A1A1A"/>
                </a:solidFill>
              </a:rPr>
              <a:t>x</a:t>
            </a:r>
            <a:r>
              <a:rPr lang="en-US" dirty="0" err="1">
                <a:solidFill>
                  <a:srgbClr val="1A1A1A"/>
                </a:solidFill>
              </a:rPr>
              <a:t>,</a:t>
            </a:r>
            <a:r>
              <a:rPr lang="en-US" i="1" dirty="0" err="1">
                <a:solidFill>
                  <a:srgbClr val="1A1A1A"/>
                </a:solidFill>
              </a:rPr>
              <a:t>y</a:t>
            </a:r>
            <a:r>
              <a:rPr lang="en-US" dirty="0">
                <a:solidFill>
                  <a:srgbClr val="1A1A1A"/>
                </a:solidFill>
              </a:rPr>
              <a:t>) </a:t>
            </a:r>
            <a:r>
              <a:rPr lang="en-US" dirty="0"/>
              <a:t>≥</a:t>
            </a:r>
            <a:r>
              <a:rPr lang="en-US" dirty="0" smtClean="0">
                <a:solidFill>
                  <a:srgbClr val="1A1A1A"/>
                </a:solidFill>
              </a:rPr>
              <a:t> </a:t>
            </a:r>
            <a:r>
              <a:rPr lang="en-US" i="1" dirty="0" smtClean="0"/>
              <a:t>d</a:t>
            </a:r>
            <a:r>
              <a:rPr lang="en-US" baseline="-25000" dirty="0" smtClean="0"/>
              <a:t>2 </a:t>
            </a:r>
            <a:r>
              <a:rPr lang="en-US" dirty="0"/>
              <a:t>then P[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)] </a:t>
            </a:r>
            <a:r>
              <a:rPr lang="en-US" dirty="0">
                <a:solidFill>
                  <a:srgbClr val="1A1A1A"/>
                </a:solidFill>
              </a:rPr>
              <a:t>≤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2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34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40241" y="3411944"/>
            <a:ext cx="4455150" cy="3007076"/>
            <a:chOff x="1731552" y="3480179"/>
            <a:chExt cx="5558628" cy="3159877"/>
          </a:xfrm>
        </p:grpSpPr>
        <p:sp>
          <p:nvSpPr>
            <p:cNvPr id="6" name="Flowchart: Process 5"/>
            <p:cNvSpPr/>
            <p:nvPr/>
          </p:nvSpPr>
          <p:spPr>
            <a:xfrm>
              <a:off x="2524836" y="3486163"/>
              <a:ext cx="4749421" cy="2714945"/>
            </a:xfrm>
            <a:prstGeom prst="flowChart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728677" y="4749213"/>
              <a:ext cx="2428160" cy="42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Prob</a:t>
              </a:r>
              <a:r>
                <a:rPr lang="en-US" sz="1600" dirty="0" smtClean="0"/>
                <a:t> (Candidate pair)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51508" y="6212929"/>
              <a:ext cx="29206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distance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79824" y="4076695"/>
              <a:ext cx="602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4F81BD"/>
                </a:buClr>
              </a:pPr>
              <a:r>
                <a:rPr lang="en-US" sz="24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p</a:t>
              </a:r>
              <a:r>
                <a:rPr lang="en-US" sz="2400" baseline="-25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923128" y="3486163"/>
              <a:ext cx="0" cy="271959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23648" y="3481516"/>
              <a:ext cx="0" cy="271959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524836" y="4404005"/>
              <a:ext cx="4749421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524836" y="5088668"/>
              <a:ext cx="4749421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054428" y="4731316"/>
              <a:ext cx="602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4F81BD"/>
                </a:buClr>
              </a:pPr>
              <a:r>
                <a:rPr lang="en-US" sz="2400" i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p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2</a:t>
              </a:r>
              <a:endParaRPr lang="en-US" sz="2400" baseline="-25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91576" y="6131473"/>
              <a:ext cx="662419" cy="4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4F81BD"/>
                </a:buClr>
              </a:pPr>
              <a:r>
                <a:rPr lang="en-US" sz="24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d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2</a:t>
              </a:r>
              <a:endParaRPr lang="en-US" sz="2400" baseline="-25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24540" y="6154932"/>
              <a:ext cx="698880" cy="4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4F81BD"/>
                </a:buClr>
              </a:pPr>
              <a:r>
                <a:rPr lang="en-US" sz="2400" i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d</a:t>
              </a:r>
              <a:r>
                <a:rPr lang="en-US" sz="2400" baseline="-25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24836" y="3480179"/>
              <a:ext cx="1282889" cy="900752"/>
            </a:xfrm>
            <a:custGeom>
              <a:avLst/>
              <a:gdLst>
                <a:gd name="connsiteX0" fmla="*/ 0 w 1282889"/>
                <a:gd name="connsiteY0" fmla="*/ 0 h 900752"/>
                <a:gd name="connsiteX1" fmla="*/ 409433 w 1282889"/>
                <a:gd name="connsiteY1" fmla="*/ 600502 h 900752"/>
                <a:gd name="connsiteX2" fmla="*/ 1282889 w 1282889"/>
                <a:gd name="connsiteY2" fmla="*/ 900752 h 900752"/>
                <a:gd name="connsiteX3" fmla="*/ 1282889 w 1282889"/>
                <a:gd name="connsiteY3" fmla="*/ 900752 h 90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889" h="900752">
                  <a:moveTo>
                    <a:pt x="0" y="0"/>
                  </a:moveTo>
                  <a:cubicBezTo>
                    <a:pt x="97809" y="225188"/>
                    <a:pt x="195618" y="450377"/>
                    <a:pt x="409433" y="600502"/>
                  </a:cubicBezTo>
                  <a:cubicBezTo>
                    <a:pt x="623248" y="750627"/>
                    <a:pt x="1282889" y="900752"/>
                    <a:pt x="1282889" y="900752"/>
                  </a:cubicBezTo>
                  <a:lnTo>
                    <a:pt x="1282889" y="900752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11755" y="5093316"/>
              <a:ext cx="1378425" cy="1081182"/>
            </a:xfrm>
            <a:custGeom>
              <a:avLst/>
              <a:gdLst>
                <a:gd name="connsiteX0" fmla="*/ 0 w 1282889"/>
                <a:gd name="connsiteY0" fmla="*/ 0 h 900752"/>
                <a:gd name="connsiteX1" fmla="*/ 409433 w 1282889"/>
                <a:gd name="connsiteY1" fmla="*/ 600502 h 900752"/>
                <a:gd name="connsiteX2" fmla="*/ 1282889 w 1282889"/>
                <a:gd name="connsiteY2" fmla="*/ 900752 h 900752"/>
                <a:gd name="connsiteX3" fmla="*/ 1282889 w 1282889"/>
                <a:gd name="connsiteY3" fmla="*/ 900752 h 90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889" h="900752">
                  <a:moveTo>
                    <a:pt x="0" y="0"/>
                  </a:moveTo>
                  <a:cubicBezTo>
                    <a:pt x="97809" y="225188"/>
                    <a:pt x="195618" y="450377"/>
                    <a:pt x="409433" y="600502"/>
                  </a:cubicBezTo>
                  <a:cubicBezTo>
                    <a:pt x="623248" y="750627"/>
                    <a:pt x="1282889" y="900752"/>
                    <a:pt x="1282889" y="900752"/>
                  </a:cubicBezTo>
                  <a:lnTo>
                    <a:pt x="1282889" y="900752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Line Callout 2 4"/>
          <p:cNvSpPr/>
          <p:nvPr/>
        </p:nvSpPr>
        <p:spPr>
          <a:xfrm>
            <a:off x="6235879" y="2377994"/>
            <a:ext cx="2669286" cy="1601619"/>
          </a:xfrm>
          <a:prstGeom prst="borderCallout2">
            <a:avLst>
              <a:gd name="adj1" fmla="val 69025"/>
              <a:gd name="adj2" fmla="val -2198"/>
              <a:gd name="adj3" fmla="val 18750"/>
              <a:gd name="adj4" fmla="val -2351"/>
              <a:gd name="adj5" fmla="val 19079"/>
              <a:gd name="adj6" fmla="val -16361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two points are close enough, then probability that they are mapped to the same value is high enough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Callout 2 26"/>
          <p:cNvSpPr/>
          <p:nvPr/>
        </p:nvSpPr>
        <p:spPr>
          <a:xfrm>
            <a:off x="6235879" y="4199283"/>
            <a:ext cx="2669286" cy="1601619"/>
          </a:xfrm>
          <a:prstGeom prst="borderCallout2">
            <a:avLst>
              <a:gd name="adj1" fmla="val 69025"/>
              <a:gd name="adj2" fmla="val -2198"/>
              <a:gd name="adj3" fmla="val 18750"/>
              <a:gd name="adj4" fmla="val -2351"/>
              <a:gd name="adj5" fmla="val -52499"/>
              <a:gd name="adj6" fmla="val -29143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two points are far enough, then probability that they are mapped to the same value is small enough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85923"/>
            <a:ext cx="329022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say anything about some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000" i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722489" y="6173637"/>
            <a:ext cx="1118873" cy="492345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 flipV="1">
            <a:off x="4270290" y="6334729"/>
            <a:ext cx="452199" cy="85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1"/>
          </p:cNvCxnSpPr>
          <p:nvPr/>
        </p:nvCxnSpPr>
        <p:spPr>
          <a:xfrm flipH="1" flipV="1">
            <a:off x="2621681" y="6312265"/>
            <a:ext cx="2100808" cy="1075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Flowchart: Process 28"/>
          <p:cNvSpPr/>
          <p:nvPr/>
        </p:nvSpPr>
        <p:spPr>
          <a:xfrm>
            <a:off x="2443468" y="3566423"/>
            <a:ext cx="2466945" cy="66112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to make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 apart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3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Amplifying an LSH Family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/>
                  <a:t>Suppose </a:t>
                </a:r>
                <a:r>
                  <a:rPr lang="en-US" sz="2400" b="1" dirty="0" smtClean="0"/>
                  <a:t>F </a:t>
                </a:r>
                <a:r>
                  <a:rPr lang="en-US" sz="2400" dirty="0" smtClean="0"/>
                  <a:t>is a </a:t>
                </a:r>
                <a:r>
                  <a:rPr lang="en-US" sz="2400" dirty="0"/>
                  <a:t>family </a:t>
                </a:r>
                <a:r>
                  <a:rPr lang="en-US" sz="2400" dirty="0" smtClean="0"/>
                  <a:t>(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</a:t>
                </a:r>
                <a:r>
                  <a:rPr lang="en-US" sz="2400" i="1" dirty="0"/>
                  <a:t>p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</a:t>
                </a:r>
                <a:r>
                  <a:rPr lang="en-US" sz="2400" i="1" dirty="0"/>
                  <a:t> p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)-</a:t>
                </a:r>
                <a:r>
                  <a:rPr lang="en-US" sz="2400" dirty="0" smtClean="0"/>
                  <a:t>sensitive functions</a:t>
                </a:r>
              </a:p>
              <a:p>
                <a:r>
                  <a:rPr lang="en-US" sz="2400" dirty="0" smtClean="0"/>
                  <a:t>Then another family </a:t>
                </a:r>
                <a:r>
                  <a:rPr lang="en-US" sz="2400" b="1" dirty="0" smtClean="0"/>
                  <a:t>F’</a:t>
                </a:r>
                <a:r>
                  <a:rPr lang="en-US" sz="2400" b="1" i="1" dirty="0" smtClean="0"/>
                  <a:t> </a:t>
                </a:r>
                <a:r>
                  <a:rPr lang="en-US" sz="2400" dirty="0" smtClean="0"/>
                  <a:t>of functions can be constructed from </a:t>
                </a:r>
                <a:r>
                  <a:rPr lang="en-US" sz="2400" b="1" dirty="0" smtClean="0"/>
                  <a:t>F </a:t>
                </a:r>
                <a:r>
                  <a:rPr lang="en-US" sz="2400" dirty="0" smtClean="0"/>
                  <a:t>such that </a:t>
                </a:r>
                <a:r>
                  <a:rPr lang="en-US" sz="2400" b="1" dirty="0" smtClean="0"/>
                  <a:t>F’ </a:t>
                </a:r>
                <a:r>
                  <a:rPr lang="en-US" sz="2400" dirty="0"/>
                  <a:t>is (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</a:t>
                </a:r>
                <a:r>
                  <a:rPr lang="en-US" sz="2400" i="1" dirty="0" smtClean="0"/>
                  <a:t>p</a:t>
                </a:r>
                <a:r>
                  <a:rPr lang="en-US" sz="2400" baseline="-25000" dirty="0" smtClean="0"/>
                  <a:t>1</a:t>
                </a:r>
                <a:r>
                  <a:rPr lang="en-US" sz="2400" i="1" baseline="30000" dirty="0" smtClean="0"/>
                  <a:t>r</a:t>
                </a:r>
                <a:r>
                  <a:rPr lang="en-US" sz="2400" dirty="0" smtClean="0"/>
                  <a:t>,</a:t>
                </a:r>
                <a:r>
                  <a:rPr lang="en-US" sz="2400" i="1" dirty="0" smtClean="0"/>
                  <a:t> p</a:t>
                </a:r>
                <a:r>
                  <a:rPr lang="en-US" sz="2400" baseline="-25000" dirty="0" smtClean="0"/>
                  <a:t>2</a:t>
                </a:r>
                <a:r>
                  <a:rPr lang="en-US" sz="2400" i="1" baseline="30000" dirty="0"/>
                  <a:t>r</a:t>
                </a:r>
                <a:r>
                  <a:rPr lang="en-US" sz="2400" dirty="0" smtClean="0"/>
                  <a:t>) sensitive for some integer </a:t>
                </a:r>
                <a:r>
                  <a:rPr lang="en-US" sz="2400" i="1" dirty="0" smtClean="0"/>
                  <a:t>r </a:t>
                </a:r>
                <a:r>
                  <a:rPr lang="en-US" sz="2400" dirty="0" smtClean="0"/>
                  <a:t>&gt; 0</a:t>
                </a:r>
              </a:p>
              <a:p>
                <a:r>
                  <a:rPr lang="en-US" sz="2400" i="1" dirty="0" smtClean="0"/>
                  <a:t>AND-Construction</a:t>
                </a:r>
                <a:r>
                  <a:rPr lang="en-US" sz="2400" dirty="0" smtClean="0"/>
                  <a:t>: 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Fix any 0 &lt; </a:t>
                </a:r>
                <a:r>
                  <a:rPr lang="en-US" i="1" dirty="0" smtClean="0"/>
                  <a:t>r </a:t>
                </a:r>
                <a:r>
                  <a:rPr lang="en-US" dirty="0" smtClean="0"/>
                  <a:t>&lt; | </a:t>
                </a:r>
                <a:r>
                  <a:rPr lang="en-US" b="1" dirty="0" smtClean="0"/>
                  <a:t>F </a:t>
                </a:r>
                <a:r>
                  <a:rPr lang="en-US" dirty="0" smtClean="0"/>
                  <a:t>|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Define each </a:t>
                </a:r>
                <a:r>
                  <a:rPr lang="en-US" i="1" dirty="0" smtClean="0"/>
                  <a:t>f </a:t>
                </a:r>
                <a:r>
                  <a:rPr lang="en-US" dirty="0" smtClean="0">
                    <a:solidFill>
                      <a:srgbClr val="1A1A1A"/>
                    </a:solidFill>
                  </a:rPr>
                  <a:t>∈ </a:t>
                </a:r>
                <a:r>
                  <a:rPr lang="en-US" b="1" dirty="0" smtClean="0">
                    <a:solidFill>
                      <a:srgbClr val="1A1A1A"/>
                    </a:solidFill>
                  </a:rPr>
                  <a:t>F’ </a:t>
                </a:r>
                <a:r>
                  <a:rPr lang="en-US" dirty="0" smtClean="0">
                    <a:solidFill>
                      <a:srgbClr val="1A1A1A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A1A1A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1A1A1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1A1A1A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for some set of </a:t>
                </a:r>
                <a:r>
                  <a:rPr lang="en-US" i="1" dirty="0" smtClean="0"/>
                  <a:t>r </a:t>
                </a:r>
                <a:r>
                  <a:rPr lang="en-US" dirty="0" smtClean="0"/>
                  <a:t>indices 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 = </a:t>
                </a:r>
                <a:r>
                  <a:rPr lang="en-US" dirty="0" smtClean="0"/>
                  <a:t>1, … , </a:t>
                </a:r>
                <a:r>
                  <a:rPr lang="en-US" i="1" dirty="0" smtClean="0"/>
                  <a:t>r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Now: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1A1A1A"/>
                    </a:solidFill>
                  </a:rPr>
                  <a:t>If </a:t>
                </a:r>
                <a:r>
                  <a:rPr lang="en-US" i="1" dirty="0">
                    <a:solidFill>
                      <a:srgbClr val="1A1A1A"/>
                    </a:solidFill>
                  </a:rPr>
                  <a:t>d</a:t>
                </a:r>
                <a:r>
                  <a:rPr lang="en-US" dirty="0">
                    <a:solidFill>
                      <a:srgbClr val="1A1A1A"/>
                    </a:solidFill>
                  </a:rPr>
                  <a:t>(</a:t>
                </a:r>
                <a:r>
                  <a:rPr lang="en-US" i="1" dirty="0" err="1">
                    <a:solidFill>
                      <a:srgbClr val="1A1A1A"/>
                    </a:solidFill>
                  </a:rPr>
                  <a:t>x</a:t>
                </a:r>
                <a:r>
                  <a:rPr lang="en-US" dirty="0" err="1">
                    <a:solidFill>
                      <a:srgbClr val="1A1A1A"/>
                    </a:solidFill>
                  </a:rPr>
                  <a:t>,</a:t>
                </a:r>
                <a:r>
                  <a:rPr lang="en-US" i="1" dirty="0" err="1">
                    <a:solidFill>
                      <a:srgbClr val="1A1A1A"/>
                    </a:solidFill>
                  </a:rPr>
                  <a:t>y</a:t>
                </a:r>
                <a:r>
                  <a:rPr lang="en-US" dirty="0">
                    <a:solidFill>
                      <a:srgbClr val="1A1A1A"/>
                    </a:solidFill>
                  </a:rPr>
                  <a:t>) ≤ </a:t>
                </a:r>
                <a:r>
                  <a:rPr lang="en-US" i="1" dirty="0"/>
                  <a:t>d</a:t>
                </a:r>
                <a:r>
                  <a:rPr lang="en-US" baseline="-25000" dirty="0"/>
                  <a:t>1 </a:t>
                </a:r>
                <a:r>
                  <a:rPr lang="en-US" dirty="0" smtClean="0"/>
                  <a:t>then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≥ </a:t>
                </a:r>
                <a:r>
                  <a:rPr lang="en-US" i="1" dirty="0" smtClean="0"/>
                  <a:t>p</a:t>
                </a:r>
                <a:r>
                  <a:rPr lang="en-US" baseline="-25000" dirty="0" smtClean="0"/>
                  <a:t>1 </a:t>
                </a:r>
                <a:r>
                  <a:rPr lang="en-US" dirty="0" smtClean="0"/>
                  <a:t>for all 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 = </a:t>
                </a:r>
                <a:r>
                  <a:rPr lang="en-US" dirty="0" smtClean="0"/>
                  <a:t>1, …,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≥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endParaRPr lang="en-US" baseline="-250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1A1A1A"/>
                    </a:solidFill>
                  </a:rPr>
                  <a:t>If </a:t>
                </a:r>
                <a:r>
                  <a:rPr lang="en-US" i="1" dirty="0">
                    <a:solidFill>
                      <a:srgbClr val="1A1A1A"/>
                    </a:solidFill>
                  </a:rPr>
                  <a:t>d</a:t>
                </a:r>
                <a:r>
                  <a:rPr lang="en-US" dirty="0">
                    <a:solidFill>
                      <a:srgbClr val="1A1A1A"/>
                    </a:solidFill>
                  </a:rPr>
                  <a:t>(</a:t>
                </a:r>
                <a:r>
                  <a:rPr lang="en-US" i="1" dirty="0" err="1">
                    <a:solidFill>
                      <a:srgbClr val="1A1A1A"/>
                    </a:solidFill>
                  </a:rPr>
                  <a:t>x</a:t>
                </a:r>
                <a:r>
                  <a:rPr lang="en-US" dirty="0" err="1">
                    <a:solidFill>
                      <a:srgbClr val="1A1A1A"/>
                    </a:solidFill>
                  </a:rPr>
                  <a:t>,</a:t>
                </a:r>
                <a:r>
                  <a:rPr lang="en-US" i="1" dirty="0" err="1">
                    <a:solidFill>
                      <a:srgbClr val="1A1A1A"/>
                    </a:solidFill>
                  </a:rPr>
                  <a:t>y</a:t>
                </a:r>
                <a:r>
                  <a:rPr lang="en-US" dirty="0">
                    <a:solidFill>
                      <a:srgbClr val="1A1A1A"/>
                    </a:solidFill>
                  </a:rPr>
                  <a:t>) </a:t>
                </a:r>
                <a:r>
                  <a:rPr lang="en-US" dirty="0"/>
                  <a:t>≥</a:t>
                </a:r>
                <a:r>
                  <a:rPr lang="en-US" dirty="0" smtClean="0">
                    <a:solidFill>
                      <a:srgbClr val="1A1A1A"/>
                    </a:solidFill>
                  </a:rPr>
                  <a:t> </a:t>
                </a:r>
                <a:r>
                  <a:rPr lang="en-US" i="1" dirty="0" smtClean="0"/>
                  <a:t>d</a:t>
                </a:r>
                <a:r>
                  <a:rPr lang="en-US" baseline="-25000" dirty="0"/>
                  <a:t>2</a:t>
                </a:r>
                <a:r>
                  <a:rPr lang="en-US" baseline="-25000" dirty="0" smtClean="0"/>
                  <a:t> </a:t>
                </a:r>
                <a:r>
                  <a:rPr lang="en-US" dirty="0"/>
                  <a:t>then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1A1A1A"/>
                    </a:solidFill>
                  </a:rPr>
                  <a:t>≤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p</a:t>
                </a:r>
                <a:r>
                  <a:rPr lang="en-US" baseline="-25000" dirty="0" smtClean="0"/>
                  <a:t>2 </a:t>
                </a:r>
                <a:r>
                  <a:rPr lang="en-US" dirty="0"/>
                  <a:t>for all </a:t>
                </a:r>
                <a:r>
                  <a:rPr lang="en-US" i="1" dirty="0" err="1"/>
                  <a:t>i</a:t>
                </a:r>
                <a:r>
                  <a:rPr lang="en-US" i="1" dirty="0"/>
                  <a:t> = </a:t>
                </a:r>
                <a:r>
                  <a:rPr lang="en-US" dirty="0"/>
                  <a:t>1, …, </a:t>
                </a:r>
                <a:r>
                  <a:rPr lang="en-US" i="1" dirty="0"/>
                  <a:t>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1A1A1A"/>
                    </a:solidFill>
                  </a:rPr>
                  <a:t>≤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endParaRPr lang="en-US" i="1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s are independent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45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Amplifying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 AND Construction is the effect of combining </a:t>
                </a:r>
                <a:r>
                  <a:rPr lang="en-US" i="1" dirty="0" smtClean="0"/>
                  <a:t>r </a:t>
                </a:r>
                <a:r>
                  <a:rPr lang="en-US" dirty="0" smtClean="0"/>
                  <a:t>rows into a single band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documents form a candidate pair if and only if they are hashed to the same bucket 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rows of the band</a:t>
                </a:r>
                <a:endParaRPr lang="en-US" dirty="0" smtClean="0"/>
              </a:p>
              <a:p>
                <a:r>
                  <a:rPr lang="en-US" dirty="0" smtClean="0"/>
                  <a:t>Similarly</a:t>
                </a:r>
                <a:r>
                  <a:rPr lang="en-US" dirty="0"/>
                  <a:t>, an OR-Construction gives us a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)-sensitive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family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effect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bands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documents form a candidate pair if and only if they are hashed to the same bucket in at least one band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AND-construction lowers probabilities, OR-construction increases probabilities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carefully chosen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AND, push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 close to 0, keep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significantly higher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OR,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 close 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significantly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2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 and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book “Mining of Massive Datasets” by </a:t>
            </a:r>
            <a:r>
              <a:rPr lang="en-US" dirty="0" err="1" smtClean="0"/>
              <a:t>Leskovec</a:t>
            </a:r>
            <a:r>
              <a:rPr lang="en-US" dirty="0" smtClean="0"/>
              <a:t>, </a:t>
            </a:r>
            <a:r>
              <a:rPr lang="en-US" dirty="0" err="1" smtClean="0"/>
              <a:t>Rajaraman</a:t>
            </a:r>
            <a:r>
              <a:rPr lang="en-US" dirty="0" smtClean="0"/>
              <a:t> and Ullman</a:t>
            </a:r>
          </a:p>
          <a:p>
            <a:r>
              <a:rPr lang="en-US" dirty="0" smtClean="0"/>
              <a:t>Slides by </a:t>
            </a:r>
            <a:r>
              <a:rPr lang="en-US" dirty="0" err="1" smtClean="0"/>
              <a:t>Leskovec</a:t>
            </a:r>
            <a:r>
              <a:rPr lang="en-US" dirty="0" smtClean="0"/>
              <a:t>, </a:t>
            </a:r>
            <a:r>
              <a:rPr lang="en-US" dirty="0" err="1" smtClean="0"/>
              <a:t>Rajaraman</a:t>
            </a:r>
            <a:r>
              <a:rPr lang="en-US" dirty="0" smtClean="0"/>
              <a:t> and Ullman from the courses taught in the Stanford University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Cases of Finding Nearest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recommendation</a:t>
            </a:r>
          </a:p>
          <a:p>
            <a:pPr lvl="1"/>
            <a:r>
              <a:rPr lang="en-US" dirty="0" smtClean="0"/>
              <a:t>Products bought by same or similar customers</a:t>
            </a:r>
          </a:p>
          <a:p>
            <a:r>
              <a:rPr lang="en-US" dirty="0" smtClean="0"/>
              <a:t>Online advertising</a:t>
            </a:r>
          </a:p>
          <a:p>
            <a:pPr lvl="1"/>
            <a:r>
              <a:rPr lang="en-US" dirty="0" smtClean="0"/>
              <a:t>Customers who visited similar webpages</a:t>
            </a:r>
          </a:p>
          <a:p>
            <a:r>
              <a:rPr lang="en-US" dirty="0" smtClean="0"/>
              <a:t>Web search</a:t>
            </a:r>
          </a:p>
          <a:p>
            <a:pPr lvl="1"/>
            <a:r>
              <a:rPr lang="en-US" dirty="0" smtClean="0"/>
              <a:t>Documents with similar terms (e.g. the query terms)</a:t>
            </a:r>
          </a:p>
          <a:p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Scene completion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Cases of Finding Nearest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recommendation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Online advertising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Web search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Graphics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Cases of Finding Nearest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5397152"/>
          </a:xfrm>
        </p:spPr>
        <p:txBody>
          <a:bodyPr/>
          <a:lstStyle/>
          <a:p>
            <a:r>
              <a:rPr lang="en-US" dirty="0" smtClean="0"/>
              <a:t>Product recommendation</a:t>
            </a:r>
          </a:p>
          <a:p>
            <a:pPr lvl="1"/>
            <a:r>
              <a:rPr lang="en-US" dirty="0" smtClean="0"/>
              <a:t>Millions of products, millions of customers</a:t>
            </a:r>
          </a:p>
          <a:p>
            <a:r>
              <a:rPr lang="en-US" dirty="0" smtClean="0"/>
              <a:t>Online advertising</a:t>
            </a:r>
          </a:p>
          <a:p>
            <a:pPr lvl="1"/>
            <a:r>
              <a:rPr lang="en-US" dirty="0" smtClean="0"/>
              <a:t>Billions of websites, Billions of customer actions, log data</a:t>
            </a:r>
          </a:p>
          <a:p>
            <a:r>
              <a:rPr lang="en-US" dirty="0" smtClean="0"/>
              <a:t>Web search</a:t>
            </a:r>
          </a:p>
          <a:p>
            <a:pPr lvl="1"/>
            <a:r>
              <a:rPr lang="en-US" dirty="0" smtClean="0"/>
              <a:t>Billions of documents, millions of terms</a:t>
            </a:r>
          </a:p>
          <a:p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Huge number of image features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All are high dimensional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456811" y="4320311"/>
            <a:ext cx="1552909" cy="1481799"/>
          </a:xfrm>
          <a:prstGeom prst="ellipse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21015" y="1942527"/>
            <a:ext cx="31875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481713" y="1195403"/>
            <a:ext cx="1552909" cy="1481799"/>
          </a:xfrm>
          <a:prstGeom prst="ellipse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High Dimension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722" y="1102850"/>
            <a:ext cx="3619077" cy="50233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dimension increases</a:t>
            </a:r>
          </a:p>
          <a:p>
            <a:r>
              <a:rPr lang="en-US" dirty="0" smtClean="0"/>
              <a:t>The average </a:t>
            </a:r>
            <a:r>
              <a:rPr lang="en-US" i="1" dirty="0" smtClean="0"/>
              <a:t>distance </a:t>
            </a:r>
            <a:r>
              <a:rPr lang="en-US" dirty="0" smtClean="0"/>
              <a:t>between points increases</a:t>
            </a:r>
          </a:p>
          <a:p>
            <a:r>
              <a:rPr lang="en-US" dirty="0" smtClean="0"/>
              <a:t>Less number of neighbors in the same radius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56814" y="1867814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43431" y="1870790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4948" y="1873766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96467" y="1876742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21015" y="5706035"/>
            <a:ext cx="31875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36454" y="3324709"/>
            <a:ext cx="0" cy="23967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459802" y="3514454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87936" y="4989742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46419" y="4143594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11906" y="4133530"/>
            <a:ext cx="136966" cy="1369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96467" y="2191571"/>
            <a:ext cx="78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1-D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3433" y="5126715"/>
            <a:ext cx="78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-D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15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Sparseness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recommendation</a:t>
            </a:r>
          </a:p>
          <a:p>
            <a:pPr lvl="1"/>
            <a:r>
              <a:rPr lang="en-US" dirty="0" smtClean="0"/>
              <a:t>Most customers do not buy most products</a:t>
            </a:r>
          </a:p>
          <a:p>
            <a:r>
              <a:rPr lang="en-US" dirty="0" smtClean="0"/>
              <a:t>Online advertising</a:t>
            </a:r>
          </a:p>
          <a:p>
            <a:pPr lvl="1"/>
            <a:r>
              <a:rPr lang="en-US" dirty="0" smtClean="0"/>
              <a:t>Most uses do not visit most pages</a:t>
            </a:r>
          </a:p>
          <a:p>
            <a:r>
              <a:rPr lang="en-US" dirty="0" smtClean="0"/>
              <a:t>Web search</a:t>
            </a:r>
          </a:p>
          <a:p>
            <a:pPr lvl="1"/>
            <a:r>
              <a:rPr lang="en-US" dirty="0" smtClean="0"/>
              <a:t>Most terms are not present in most documents</a:t>
            </a:r>
          </a:p>
          <a:p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Most images do not contain most features</a:t>
            </a:r>
          </a:p>
          <a:p>
            <a:pPr marL="0" lvl="0" indent="0" algn="ctr">
              <a:buClr>
                <a:srgbClr val="1F497D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lvl="0" indent="0" algn="ctr">
              <a:buClr>
                <a:srgbClr val="1F497D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But a lot of data are available nowadays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 (metric) is a function defining distance between elements of a set </a:t>
            </a:r>
            <a:r>
              <a:rPr lang="en-US" i="1" dirty="0"/>
              <a:t>X</a:t>
            </a:r>
            <a:endParaRPr lang="en-US" dirty="0" smtClean="0"/>
          </a:p>
          <a:p>
            <a:r>
              <a:rPr lang="en-US" dirty="0" smtClean="0"/>
              <a:t>A distance measure </a:t>
            </a:r>
            <a:r>
              <a:rPr lang="en-US" i="1" dirty="0" smtClean="0"/>
              <a:t>d 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i="1" baseline="30000" dirty="0"/>
              <a:t> </a:t>
            </a:r>
            <a:r>
              <a:rPr lang="en-US" i="1" baseline="30000" dirty="0" smtClean="0"/>
              <a:t> </a:t>
            </a:r>
            <a:r>
              <a:rPr lang="en-US" dirty="0" smtClean="0"/>
              <a:t>× </a:t>
            </a:r>
            <a:r>
              <a:rPr lang="en-US" i="1" dirty="0" smtClean="0"/>
              <a:t>X </a:t>
            </a:r>
            <a:r>
              <a:rPr lang="en-US" i="1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R</a:t>
            </a:r>
            <a:r>
              <a:rPr lang="en-US" i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(real numbers) is a function</a:t>
            </a:r>
            <a:r>
              <a:rPr lang="en-US" dirty="0" smtClean="0"/>
              <a:t> such that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all </a:t>
            </a:r>
            <a:r>
              <a:rPr lang="en-US" i="1" dirty="0"/>
              <a:t>x, y </a:t>
            </a:r>
            <a:r>
              <a:rPr lang="en-US" dirty="0">
                <a:solidFill>
                  <a:srgbClr val="1A1A1A"/>
                </a:solidFill>
              </a:rPr>
              <a:t>∈</a:t>
            </a:r>
            <a:r>
              <a:rPr lang="en-US" i="1" dirty="0">
                <a:solidFill>
                  <a:srgbClr val="1A1A1A"/>
                </a:solidFill>
              </a:rPr>
              <a:t> </a:t>
            </a:r>
            <a:r>
              <a:rPr lang="en-US" i="1" dirty="0" smtClean="0">
                <a:solidFill>
                  <a:srgbClr val="1A1A1A"/>
                </a:solidFill>
              </a:rPr>
              <a:t>X</a:t>
            </a:r>
            <a:r>
              <a:rPr lang="en-US" dirty="0">
                <a:solidFill>
                  <a:srgbClr val="1A1A1A"/>
                </a:solidFill>
              </a:rPr>
              <a:t>,</a:t>
            </a:r>
            <a:r>
              <a:rPr lang="en-US" i="1" dirty="0" smtClean="0">
                <a:solidFill>
                  <a:srgbClr val="1A1A1A"/>
                </a:solidFill>
              </a:rPr>
              <a:t>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 ≥ </a:t>
            </a:r>
            <a:r>
              <a:rPr lang="en-US" dirty="0" smtClean="0"/>
              <a:t>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For all </a:t>
            </a:r>
            <a:r>
              <a:rPr lang="en-US" i="1" dirty="0"/>
              <a:t>x, y </a:t>
            </a:r>
            <a:r>
              <a:rPr lang="en-US" dirty="0">
                <a:solidFill>
                  <a:srgbClr val="1A1A1A"/>
                </a:solidFill>
              </a:rPr>
              <a:t>∈</a:t>
            </a:r>
            <a:r>
              <a:rPr lang="en-US" i="1" dirty="0">
                <a:solidFill>
                  <a:srgbClr val="1A1A1A"/>
                </a:solidFill>
              </a:rPr>
              <a:t> </a:t>
            </a:r>
            <a:r>
              <a:rPr lang="en-US" i="1" dirty="0" smtClean="0">
                <a:solidFill>
                  <a:srgbClr val="1A1A1A"/>
                </a:solidFill>
              </a:rPr>
              <a:t>X</a:t>
            </a:r>
            <a:r>
              <a:rPr lang="en-US" dirty="0" smtClean="0">
                <a:solidFill>
                  <a:srgbClr val="1A1A1A"/>
                </a:solidFill>
              </a:rPr>
              <a:t>,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 =</a:t>
            </a:r>
            <a:r>
              <a:rPr lang="en-US" dirty="0" smtClean="0"/>
              <a:t> 0 if and only if </a:t>
            </a:r>
            <a:r>
              <a:rPr lang="en-US" i="1" dirty="0" smtClean="0"/>
              <a:t>x = y </a:t>
            </a:r>
            <a:r>
              <a:rPr lang="en-US" dirty="0" smtClean="0"/>
              <a:t>(reflexive)</a:t>
            </a:r>
            <a:endParaRPr lang="en-US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all </a:t>
            </a:r>
            <a:r>
              <a:rPr lang="en-US" i="1" dirty="0"/>
              <a:t>x, y </a:t>
            </a:r>
            <a:r>
              <a:rPr lang="en-US" dirty="0">
                <a:solidFill>
                  <a:srgbClr val="1A1A1A"/>
                </a:solidFill>
              </a:rPr>
              <a:t>∈</a:t>
            </a:r>
            <a:r>
              <a:rPr lang="en-US" i="1" dirty="0">
                <a:solidFill>
                  <a:srgbClr val="1A1A1A"/>
                </a:solidFill>
              </a:rPr>
              <a:t> X</a:t>
            </a:r>
            <a:r>
              <a:rPr lang="en-US" dirty="0">
                <a:solidFill>
                  <a:srgbClr val="1A1A1A"/>
                </a:solidFill>
              </a:rPr>
              <a:t>,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 = </a:t>
            </a:r>
            <a:r>
              <a:rPr lang="en-US" i="1" dirty="0" smtClean="0"/>
              <a:t>d</a:t>
            </a:r>
            <a:r>
              <a:rPr lang="en-US" dirty="0" smtClean="0"/>
              <a:t>(</a:t>
            </a:r>
            <a:r>
              <a:rPr lang="en-US" i="1" dirty="0" err="1"/>
              <a:t>y</a:t>
            </a:r>
            <a:r>
              <a:rPr lang="en-US" i="1" dirty="0" err="1" smtClean="0"/>
              <a:t>,x</a:t>
            </a:r>
            <a:r>
              <a:rPr lang="en-US" dirty="0" smtClean="0"/>
              <a:t>) (symmetric)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all </a:t>
            </a:r>
            <a:r>
              <a:rPr lang="en-US" i="1" dirty="0"/>
              <a:t>x, </a:t>
            </a:r>
            <a:r>
              <a:rPr lang="en-US" i="1" dirty="0" smtClean="0"/>
              <a:t>y, z </a:t>
            </a:r>
            <a:r>
              <a:rPr lang="en-US" dirty="0">
                <a:solidFill>
                  <a:srgbClr val="1A1A1A"/>
                </a:solidFill>
              </a:rPr>
              <a:t>∈</a:t>
            </a:r>
            <a:r>
              <a:rPr lang="en-US" i="1" dirty="0">
                <a:solidFill>
                  <a:srgbClr val="1A1A1A"/>
                </a:solidFill>
              </a:rPr>
              <a:t> X</a:t>
            </a:r>
            <a:r>
              <a:rPr lang="en-US" dirty="0">
                <a:solidFill>
                  <a:srgbClr val="1A1A1A"/>
                </a:solidFill>
              </a:rPr>
              <a:t>,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dirty="0" err="1" smtClean="0"/>
              <a:t>,z</a:t>
            </a:r>
            <a:r>
              <a:rPr lang="en-US" dirty="0" smtClean="0"/>
              <a:t>) + </a:t>
            </a:r>
            <a:r>
              <a:rPr lang="en-US" i="1" dirty="0"/>
              <a:t>d</a:t>
            </a:r>
            <a:r>
              <a:rPr lang="en-US" dirty="0" smtClean="0"/>
              <a:t>(</a:t>
            </a:r>
            <a:r>
              <a:rPr lang="en-US" i="1" dirty="0" err="1" smtClean="0"/>
              <a:t>z,y</a:t>
            </a:r>
            <a:r>
              <a:rPr lang="en-US" dirty="0" smtClean="0"/>
              <a:t>) ≥ </a:t>
            </a:r>
            <a:r>
              <a:rPr lang="en-US" i="1" dirty="0"/>
              <a:t>d</a:t>
            </a:r>
            <a:r>
              <a:rPr lang="en-US" dirty="0" smtClean="0"/>
              <a:t>(</a:t>
            </a:r>
            <a:r>
              <a:rPr lang="en-US" i="1" dirty="0" err="1" smtClean="0"/>
              <a:t>x,y</a:t>
            </a:r>
            <a:r>
              <a:rPr lang="en-US" dirty="0" smtClean="0"/>
              <a:t>) (triangle inequality)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7789</TotalTime>
  <Words>2737</Words>
  <Application>Microsoft Office PowerPoint</Application>
  <PresentationFormat>On-screen Show (4:3)</PresentationFormat>
  <Paragraphs>581</Paragraphs>
  <Slides>37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Athelas Regular</vt:lpstr>
      <vt:lpstr>Calibri</vt:lpstr>
      <vt:lpstr>Cambria Math</vt:lpstr>
      <vt:lpstr>Times New Roman</vt:lpstr>
      <vt:lpstr>Wingdings</vt:lpstr>
      <vt:lpstr>Default Theme</vt:lpstr>
      <vt:lpstr>Equation</vt:lpstr>
      <vt:lpstr>High Dimensional Search Min-Hashing Locality Sensitive Hashing</vt:lpstr>
      <vt:lpstr>High Support Rules vs Correlation of Rare Items</vt:lpstr>
      <vt:lpstr>Scene Completion: Hyes and Efros (2007)</vt:lpstr>
      <vt:lpstr>Use Cases of Finding Nearest Neighbors</vt:lpstr>
      <vt:lpstr>Use Cases of Finding Nearest Neighbors</vt:lpstr>
      <vt:lpstr>Use Cases of Finding Nearest Neighbors</vt:lpstr>
      <vt:lpstr>The High Dimension Story</vt:lpstr>
      <vt:lpstr>Data Sparseness</vt:lpstr>
      <vt:lpstr>Distance</vt:lpstr>
      <vt:lpstr>Distance measures</vt:lpstr>
      <vt:lpstr>Problem: Find Similar Documents</vt:lpstr>
      <vt:lpstr>Shingles</vt:lpstr>
      <vt:lpstr>Resemblance</vt:lpstr>
      <vt:lpstr>Brute Force Method </vt:lpstr>
      <vt:lpstr>Locally Sensitive Hashing (LSH): Intuition</vt:lpstr>
      <vt:lpstr>LSH for Similar Document Search</vt:lpstr>
      <vt:lpstr>Min-Hashing</vt:lpstr>
      <vt:lpstr>Property of Min-hash</vt:lpstr>
      <vt:lpstr>Proof</vt:lpstr>
      <vt:lpstr>Using one min-hash function</vt:lpstr>
      <vt:lpstr>Min-hash Signature</vt:lpstr>
      <vt:lpstr>Computational Challenge</vt:lpstr>
      <vt:lpstr>Computing a Signature Matrix</vt:lpstr>
      <vt:lpstr>Example</vt:lpstr>
      <vt:lpstr>Locality Sensitive Hashing</vt:lpstr>
      <vt:lpstr>Locality Sensitive Hashing</vt:lpstr>
      <vt:lpstr>Locality Sensitive Hashing</vt:lpstr>
      <vt:lpstr>Analysis of LSH</vt:lpstr>
      <vt:lpstr>What we want</vt:lpstr>
      <vt:lpstr>Tuning b and r</vt:lpstr>
      <vt:lpstr>Generalization: LSH Family of Functions</vt:lpstr>
      <vt:lpstr>General Definition</vt:lpstr>
      <vt:lpstr>The Min-Hash Function</vt:lpstr>
      <vt:lpstr>General Definition</vt:lpstr>
      <vt:lpstr>Amplifying an LSH Family</vt:lpstr>
      <vt:lpstr>Amplifying</vt:lpstr>
      <vt:lpstr>References and 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Rule Mining</dc:title>
  <dc:creator>Debapriyo Majumdar</dc:creator>
  <cp:lastModifiedBy>Debapriyo Majumdar</cp:lastModifiedBy>
  <cp:revision>838</cp:revision>
  <dcterms:created xsi:type="dcterms:W3CDTF">2014-08-02T12:52:59Z</dcterms:created>
  <dcterms:modified xsi:type="dcterms:W3CDTF">2014-09-11T05:50:28Z</dcterms:modified>
</cp:coreProperties>
</file>