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5" r:id="rId9"/>
    <p:sldId id="264" r:id="rId10"/>
    <p:sldId id="266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5.emf"/><Relationship Id="rId3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59E54-AE6E-F549-B9AE-618A7B46237A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55C02-97D2-4641-A637-652E7F0AF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47CD-8708-F948-A779-36F32D6EDB11}" type="datetimeFigureOut">
              <a:rPr lang="en-US" smtClean="0"/>
              <a:t>01/09/14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3283-9BD9-774E-AC54-847D0E689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1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5E7-49D5-D046-9E95-5A98DCFF66AD}" type="datetime1">
              <a:rPr lang="en-IN" smtClean="0"/>
              <a:t>01/09/14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3D5B-8024-954C-9EA8-0A7D038CF304}" type="datetime1">
              <a:rPr lang="en-IN" smtClean="0"/>
              <a:t>01/09/14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F1D5-B673-8D48-876A-20B8696F1D6B}" type="datetime1">
              <a:rPr lang="en-IN" smtClean="0"/>
              <a:t>01/09/14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E96CB-72EA-C14A-99A4-0AE763786797}" type="datetime1">
              <a:rPr lang="en-IN" smtClean="0"/>
              <a:t>01/09/14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610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0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D054-2180-0A45-94DC-E612A04EB82D}" type="datetime1">
              <a:rPr lang="en-IN" smtClean="0"/>
              <a:t>01/09/14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0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588-9415-9A4B-9D5E-C9A176907F28}" type="datetime1">
              <a:rPr lang="en-IN" smtClean="0"/>
              <a:t>01/09/14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7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850E-73E0-E946-A230-0CD1BDA80A3B}" type="datetime1">
              <a:rPr lang="en-IN" smtClean="0"/>
              <a:t>01/09/14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C485-E25D-3B43-B39B-C89965CA511E}" type="datetime1">
              <a:rPr lang="en-IN" smtClean="0"/>
              <a:t>01/09/14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2033" y="958032"/>
            <a:ext cx="807682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0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EA1D-7703-234E-ADEE-4827FB423E92}" type="datetime1">
              <a:rPr lang="en-IN" smtClean="0"/>
              <a:t>01/09/14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17A2-7B26-604C-95A5-58E88579DA5E}" type="datetime1">
              <a:rPr lang="en-IN" smtClean="0"/>
              <a:t>01/09/14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0A24-4995-7C46-9EE4-9D497BA71EBA}" type="datetime1">
              <a:rPr lang="en-IN" smtClean="0"/>
              <a:t>01/09/14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9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2850"/>
            <a:ext cx="8229600" cy="50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1159-C5F6-B841-9353-B0C0E75B39D3}" type="datetime1">
              <a:rPr lang="en-IN" smtClean="0"/>
              <a:t>01/09/14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A401-2374-BE46-BA37-D56B8F3DF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Athela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2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33.emf"/><Relationship Id="rId15" Type="http://schemas.openxmlformats.org/officeDocument/2006/relationships/oleObject" Target="../embeddings/Microsoft_Equation1.bin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37369"/>
            <a:ext cx="7772400" cy="206308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Linear Discriminant Analysis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Debapriyo Majumdar</a:t>
            </a:r>
          </a:p>
          <a:p>
            <a:r>
              <a:rPr lang="en-US" sz="2400" dirty="0" smtClean="0"/>
              <a:t>Data Mining – Fall 2014</a:t>
            </a:r>
          </a:p>
          <a:p>
            <a:r>
              <a:rPr lang="en-US" sz="2400" dirty="0" smtClean="0"/>
              <a:t>Indian Statistical Institute Kolkata</a:t>
            </a:r>
          </a:p>
          <a:p>
            <a:endParaRPr lang="en-US" sz="2400" dirty="0" smtClean="0"/>
          </a:p>
          <a:p>
            <a:r>
              <a:rPr lang="en-US" sz="2000" dirty="0" smtClean="0"/>
              <a:t>August 28, 2014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7100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Formulation of the objective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654513"/>
          </a:xfrm>
        </p:spPr>
        <p:txBody>
          <a:bodyPr/>
          <a:lstStyle/>
          <a:p>
            <a:r>
              <a:rPr lang="en-US" dirty="0" smtClean="0"/>
              <a:t>Measure of </a:t>
            </a:r>
            <a:r>
              <a:rPr lang="en-US" i="1" dirty="0" smtClean="0"/>
              <a:t>scatter </a:t>
            </a:r>
            <a:r>
              <a:rPr lang="en-US" dirty="0" smtClean="0"/>
              <a:t>in the feature space 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90302"/>
              </p:ext>
            </p:extLst>
          </p:nvPr>
        </p:nvGraphicFramePr>
        <p:xfrm>
          <a:off x="2701925" y="1757363"/>
          <a:ext cx="34940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3" imgW="1460500" imgH="406400" progId="Equation.3">
                  <p:embed/>
                </p:oleObj>
              </mc:Choice>
              <mc:Fallback>
                <p:oleObj name="Equation" r:id="rId3" imgW="1460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1925" y="1757363"/>
                        <a:ext cx="349408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587627"/>
            <a:ext cx="8229600" cy="1197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i="1" dirty="0" smtClean="0"/>
              <a:t>within-class scatter matrix </a:t>
            </a:r>
            <a:r>
              <a:rPr lang="en-US" dirty="0" smtClean="0"/>
              <a:t>is: </a:t>
            </a:r>
            <a:r>
              <a:rPr lang="en-US" i="1" dirty="0" smtClean="0"/>
              <a:t>S</a:t>
            </a:r>
            <a:r>
              <a:rPr lang="en-US" i="1" baseline="-25000" dirty="0" smtClean="0"/>
              <a:t>W</a:t>
            </a:r>
            <a:r>
              <a:rPr lang="en-US" i="1" dirty="0" smtClean="0"/>
              <a:t> = S</a:t>
            </a:r>
            <a:r>
              <a:rPr lang="en-US" baseline="-25000" dirty="0" smtClean="0"/>
              <a:t>1 </a:t>
            </a:r>
            <a:r>
              <a:rPr lang="en-US" dirty="0" smtClean="0"/>
              <a:t>+ 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scatter of projections, </a:t>
            </a:r>
            <a:r>
              <a:rPr lang="en-US" dirty="0" smtClean="0"/>
              <a:t>in terms of </a:t>
            </a:r>
            <a:r>
              <a:rPr lang="en-US" i="1" dirty="0" smtClean="0"/>
              <a:t>S</a:t>
            </a:r>
            <a:r>
              <a:rPr lang="en-US" i="1" baseline="-25000" dirty="0" smtClean="0"/>
              <a:t>W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66557"/>
              </p:ext>
            </p:extLst>
          </p:nvPr>
        </p:nvGraphicFramePr>
        <p:xfrm>
          <a:off x="1503363" y="3786188"/>
          <a:ext cx="562133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5" imgW="2349500" imgH="419100" progId="Equation.3">
                  <p:embed/>
                </p:oleObj>
              </mc:Choice>
              <mc:Fallback>
                <p:oleObj name="Equation" r:id="rId5" imgW="2349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3363" y="3786188"/>
                        <a:ext cx="5621337" cy="1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36810"/>
              </p:ext>
            </p:extLst>
          </p:nvPr>
        </p:nvGraphicFramePr>
        <p:xfrm>
          <a:off x="1836395" y="4812109"/>
          <a:ext cx="5135563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7" imgW="2146300" imgH="419100" progId="Equation.3">
                  <p:embed/>
                </p:oleObj>
              </mc:Choice>
              <mc:Fallback>
                <p:oleObj name="Equation" r:id="rId7" imgW="2146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6395" y="4812109"/>
                        <a:ext cx="5135563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72617"/>
              </p:ext>
            </p:extLst>
          </p:nvPr>
        </p:nvGraphicFramePr>
        <p:xfrm>
          <a:off x="3580125" y="5881539"/>
          <a:ext cx="23685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9" imgW="990600" imgH="241300" progId="Equation.3">
                  <p:embed/>
                </p:oleObj>
              </mc:Choice>
              <mc:Fallback>
                <p:oleObj name="Equation" r:id="rId9" imgW="990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0125" y="5881539"/>
                        <a:ext cx="2368550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43197" y="5881539"/>
            <a:ext cx="158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/>
                <a:cs typeface="Times New Roman"/>
              </a:rPr>
              <a:t>Hence: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768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Formulation of the objective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063817"/>
          </a:xfrm>
        </p:spPr>
        <p:txBody>
          <a:bodyPr>
            <a:normAutofit/>
          </a:bodyPr>
          <a:lstStyle/>
          <a:p>
            <a:r>
              <a:rPr lang="en-US" dirty="0" smtClean="0"/>
              <a:t>Similarly, the difference                in terms of </a:t>
            </a:r>
            <a:r>
              <a:rPr lang="en-US" i="1" dirty="0" err="1" smtClean="0"/>
              <a:t>μ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’</a:t>
            </a:r>
            <a:r>
              <a:rPr lang="en-US" dirty="0" err="1" smtClean="0"/>
              <a:t>s</a:t>
            </a:r>
            <a:r>
              <a:rPr lang="en-US" dirty="0" smtClean="0"/>
              <a:t> in the feature space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92313"/>
              </p:ext>
            </p:extLst>
          </p:nvPr>
        </p:nvGraphicFramePr>
        <p:xfrm>
          <a:off x="2509779" y="2166667"/>
          <a:ext cx="38893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5" name="Equation" r:id="rId3" imgW="1625600" imgH="317500" progId="Equation.3">
                  <p:embed/>
                </p:oleObj>
              </mc:Choice>
              <mc:Fallback>
                <p:oleObj name="Equation" r:id="rId3" imgW="1625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9779" y="2166667"/>
                        <a:ext cx="3889375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69651" y="4745983"/>
            <a:ext cx="8229600" cy="65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Fisher’s objective function in terms of </a:t>
            </a:r>
            <a:r>
              <a:rPr lang="en-US" i="1" dirty="0" smtClean="0"/>
              <a:t>S</a:t>
            </a:r>
            <a:r>
              <a:rPr lang="en-US" i="1" baseline="-25000" dirty="0" smtClean="0"/>
              <a:t>B </a:t>
            </a:r>
            <a:r>
              <a:rPr lang="en-US" dirty="0" smtClean="0"/>
              <a:t>and </a:t>
            </a:r>
            <a:r>
              <a:rPr lang="en-US" i="1" dirty="0" smtClean="0"/>
              <a:t>S</a:t>
            </a:r>
            <a:r>
              <a:rPr lang="en-US" i="1" baseline="-25000" dirty="0" smtClean="0"/>
              <a:t>W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98302"/>
              </p:ext>
            </p:extLst>
          </p:nvPr>
        </p:nvGraphicFramePr>
        <p:xfrm>
          <a:off x="4454467" y="1060373"/>
          <a:ext cx="1269457" cy="63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6" name="Equation" r:id="rId5" imgW="558800" imgH="279400" progId="Equation.3">
                  <p:embed/>
                </p:oleObj>
              </mc:Choice>
              <mc:Fallback>
                <p:oleObj name="Equation" r:id="rId5" imgW="558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4467" y="1060373"/>
                        <a:ext cx="1269457" cy="634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604328"/>
              </p:ext>
            </p:extLst>
          </p:nvPr>
        </p:nvGraphicFramePr>
        <p:xfrm>
          <a:off x="3828365" y="3022600"/>
          <a:ext cx="382746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" name="Equation" r:id="rId7" imgW="1600200" imgH="457200" progId="Equation.3">
                  <p:embed/>
                </p:oleObj>
              </mc:Choice>
              <mc:Fallback>
                <p:oleObj name="Equation" r:id="rId7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8365" y="3022600"/>
                        <a:ext cx="3827463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23197"/>
              </p:ext>
            </p:extLst>
          </p:nvPr>
        </p:nvGraphicFramePr>
        <p:xfrm>
          <a:off x="3816291" y="3942310"/>
          <a:ext cx="13684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Equation" r:id="rId9" imgW="571500" imgH="228600" progId="Equation.3">
                  <p:embed/>
                </p:oleObj>
              </mc:Choice>
              <mc:Fallback>
                <p:oleObj name="Equation" r:id="rId9" imgW="571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6291" y="3942310"/>
                        <a:ext cx="136842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25702" y="3942310"/>
            <a:ext cx="247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Between class scatter matrix</a:t>
            </a:r>
            <a:endParaRPr lang="en-US" sz="2400" dirty="0">
              <a:latin typeface="Times New Roman"/>
              <a:cs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78981"/>
              </p:ext>
            </p:extLst>
          </p:nvPr>
        </p:nvGraphicFramePr>
        <p:xfrm>
          <a:off x="3468688" y="5331917"/>
          <a:ext cx="22796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Equation" r:id="rId11" imgW="952500" imgH="444500" progId="Equation.3">
                  <p:embed/>
                </p:oleObj>
              </mc:Choice>
              <mc:Fallback>
                <p:oleObj name="Equation" r:id="rId11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68688" y="5331917"/>
                        <a:ext cx="227965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885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Maximizing the objective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665350"/>
          </a:xfrm>
        </p:spPr>
        <p:txBody>
          <a:bodyPr/>
          <a:lstStyle/>
          <a:p>
            <a:r>
              <a:rPr lang="en-US" dirty="0" smtClean="0"/>
              <a:t>Take derivative and solve for it being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50861"/>
              </p:ext>
            </p:extLst>
          </p:nvPr>
        </p:nvGraphicFramePr>
        <p:xfrm>
          <a:off x="2111376" y="1612306"/>
          <a:ext cx="3722528" cy="98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3" imgW="1816100" imgH="482600" progId="Equation.3">
                  <p:embed/>
                </p:oleObj>
              </mc:Choice>
              <mc:Fallback>
                <p:oleObj name="Equation" r:id="rId3" imgW="181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1376" y="1612306"/>
                        <a:ext cx="3722528" cy="98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73346"/>
              </p:ext>
            </p:extLst>
          </p:nvPr>
        </p:nvGraphicFramePr>
        <p:xfrm>
          <a:off x="1515409" y="2579004"/>
          <a:ext cx="6094463" cy="93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5" imgW="2971800" imgH="457200" progId="Equation.3">
                  <p:embed/>
                </p:oleObj>
              </mc:Choice>
              <mc:Fallback>
                <p:oleObj name="Equation" r:id="rId5" imgW="297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5409" y="2579004"/>
                        <a:ext cx="6094463" cy="935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26539"/>
              </p:ext>
            </p:extLst>
          </p:nvPr>
        </p:nvGraphicFramePr>
        <p:xfrm>
          <a:off x="1483115" y="3560394"/>
          <a:ext cx="4946085" cy="59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Equation" r:id="rId7" imgW="2336800" imgH="279400" progId="Equation.3">
                  <p:embed/>
                </p:oleObj>
              </mc:Choice>
              <mc:Fallback>
                <p:oleObj name="Equation" r:id="rId7" imgW="2336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3115" y="3560394"/>
                        <a:ext cx="4946085" cy="590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991989"/>
              </p:ext>
            </p:extLst>
          </p:nvPr>
        </p:nvGraphicFramePr>
        <p:xfrm>
          <a:off x="1502959" y="4196629"/>
          <a:ext cx="4330945" cy="927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Equation" r:id="rId9" imgW="2247900" imgH="482600" progId="Equation.3">
                  <p:embed/>
                </p:oleObj>
              </mc:Choice>
              <mc:Fallback>
                <p:oleObj name="Equation" r:id="rId9" imgW="2247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02959" y="4196629"/>
                        <a:ext cx="4330945" cy="927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1674" y="4135705"/>
            <a:ext cx="175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/>
                <a:cs typeface="Times New Roman"/>
              </a:rPr>
              <a:t>Dividing by same denominator</a:t>
            </a: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31531"/>
              </p:ext>
            </p:extLst>
          </p:nvPr>
        </p:nvGraphicFramePr>
        <p:xfrm>
          <a:off x="1515409" y="5181707"/>
          <a:ext cx="2698999" cy="41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Equation" r:id="rId11" imgW="1397000" imgH="215900" progId="Equation.3">
                  <p:embed/>
                </p:oleObj>
              </mc:Choice>
              <mc:Fallback>
                <p:oleObj name="Equation" r:id="rId11" imgW="1397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5409" y="5181707"/>
                        <a:ext cx="2698999" cy="41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232147"/>
              </p:ext>
            </p:extLst>
          </p:nvPr>
        </p:nvGraphicFramePr>
        <p:xfrm>
          <a:off x="1515409" y="5613840"/>
          <a:ext cx="2252171" cy="452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Equation" r:id="rId13" imgW="1193800" imgH="241300" progId="Equation.3">
                  <p:embed/>
                </p:oleObj>
              </mc:Choice>
              <mc:Fallback>
                <p:oleObj name="Equation" r:id="rId13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15409" y="5613840"/>
                        <a:ext cx="2252171" cy="452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27258" y="5626494"/>
            <a:ext cx="4540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generalized eigenvalue problem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92727"/>
              </p:ext>
            </p:extLst>
          </p:nvPr>
        </p:nvGraphicFramePr>
        <p:xfrm>
          <a:off x="1502959" y="6130131"/>
          <a:ext cx="36163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Equation" r:id="rId15" imgW="1917700" imgH="241300" progId="Equation.3">
                  <p:embed/>
                </p:oleObj>
              </mc:Choice>
              <mc:Fallback>
                <p:oleObj name="Equation" r:id="rId15" imgW="1917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02959" y="6130131"/>
                        <a:ext cx="36163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51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9805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LDA is a parametric method</a:t>
            </a:r>
          </a:p>
          <a:p>
            <a:pPr lvl="1"/>
            <a:r>
              <a:rPr lang="en-US" dirty="0" smtClean="0"/>
              <a:t>Assumes Gaussian (normal) distribution of data</a:t>
            </a:r>
          </a:p>
          <a:p>
            <a:pPr lvl="1"/>
            <a:r>
              <a:rPr lang="en-US" dirty="0" smtClean="0"/>
              <a:t>What if the data is very much non-Gaussian?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13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 rot="21087617">
            <a:off x="628219" y="2213137"/>
            <a:ext cx="1201371" cy="1295435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91000"/>
                </a:scheme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4206085">
            <a:off x="1975455" y="2362842"/>
            <a:ext cx="1254815" cy="1128637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1000"/>
                </a:srgb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8365" y="3709179"/>
            <a:ext cx="98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r>
              <a:rPr lang="en-US" sz="2000" b="1" dirty="0" smtClean="0">
                <a:latin typeface="Times New Roman"/>
                <a:cs typeface="Times New Roman"/>
              </a:rPr>
              <a:t>=</a:t>
            </a:r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2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1858693" y="3512366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4206085">
            <a:off x="655456" y="3719609"/>
            <a:ext cx="1254815" cy="1128637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1000"/>
                </a:srgb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1087617">
            <a:off x="2056138" y="3730393"/>
            <a:ext cx="1201371" cy="1295435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91000"/>
                </a:scheme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028973" y="2207001"/>
            <a:ext cx="2643679" cy="1482962"/>
          </a:xfrm>
          <a:custGeom>
            <a:avLst/>
            <a:gdLst>
              <a:gd name="connsiteX0" fmla="*/ 1415 w 2643679"/>
              <a:gd name="connsiteY0" fmla="*/ 1187148 h 1482962"/>
              <a:gd name="connsiteX1" fmla="*/ 487020 w 2643679"/>
              <a:gd name="connsiteY1" fmla="*/ 290596 h 1482962"/>
              <a:gd name="connsiteX2" fmla="*/ 1209201 w 2643679"/>
              <a:gd name="connsiteY2" fmla="*/ 16649 h 1482962"/>
              <a:gd name="connsiteX3" fmla="*/ 2155508 w 2643679"/>
              <a:gd name="connsiteY3" fmla="*/ 153623 h 1482962"/>
              <a:gd name="connsiteX4" fmla="*/ 2641112 w 2643679"/>
              <a:gd name="connsiteY4" fmla="*/ 1149791 h 1482962"/>
              <a:gd name="connsiteX5" fmla="*/ 2317376 w 2643679"/>
              <a:gd name="connsiteY5" fmla="*/ 1473546 h 1482962"/>
              <a:gd name="connsiteX6" fmla="*/ 1682354 w 2643679"/>
              <a:gd name="connsiteY6" fmla="*/ 850941 h 1482962"/>
              <a:gd name="connsiteX7" fmla="*/ 972624 w 2643679"/>
              <a:gd name="connsiteY7" fmla="*/ 751324 h 1482962"/>
              <a:gd name="connsiteX8" fmla="*/ 636436 w 2643679"/>
              <a:gd name="connsiteY8" fmla="*/ 1398834 h 1482962"/>
              <a:gd name="connsiteX9" fmla="*/ 1415 w 2643679"/>
              <a:gd name="connsiteY9" fmla="*/ 1187148 h 14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3679" h="1482962">
                <a:moveTo>
                  <a:pt x="1415" y="1187148"/>
                </a:moveTo>
                <a:cubicBezTo>
                  <a:pt x="-23488" y="1002442"/>
                  <a:pt x="285722" y="485679"/>
                  <a:pt x="487020" y="290596"/>
                </a:cubicBezTo>
                <a:cubicBezTo>
                  <a:pt x="688318" y="95513"/>
                  <a:pt x="931120" y="39478"/>
                  <a:pt x="1209201" y="16649"/>
                </a:cubicBezTo>
                <a:cubicBezTo>
                  <a:pt x="1487282" y="-6180"/>
                  <a:pt x="1916856" y="-35234"/>
                  <a:pt x="2155508" y="153623"/>
                </a:cubicBezTo>
                <a:cubicBezTo>
                  <a:pt x="2394160" y="342480"/>
                  <a:pt x="2614134" y="929804"/>
                  <a:pt x="2641112" y="1149791"/>
                </a:cubicBezTo>
                <a:cubicBezTo>
                  <a:pt x="2668090" y="1369778"/>
                  <a:pt x="2477169" y="1523354"/>
                  <a:pt x="2317376" y="1473546"/>
                </a:cubicBezTo>
                <a:cubicBezTo>
                  <a:pt x="2157583" y="1423738"/>
                  <a:pt x="1906479" y="971311"/>
                  <a:pt x="1682354" y="850941"/>
                </a:cubicBezTo>
                <a:cubicBezTo>
                  <a:pt x="1458229" y="730571"/>
                  <a:pt x="1146944" y="660008"/>
                  <a:pt x="972624" y="751324"/>
                </a:cubicBezTo>
                <a:cubicBezTo>
                  <a:pt x="798304" y="842639"/>
                  <a:pt x="796229" y="1324121"/>
                  <a:pt x="636436" y="1398834"/>
                </a:cubicBezTo>
                <a:cubicBezTo>
                  <a:pt x="476643" y="1473547"/>
                  <a:pt x="26318" y="1371854"/>
                  <a:pt x="1415" y="1187148"/>
                </a:cubicBezTo>
                <a:close/>
              </a:path>
            </a:pathLst>
          </a:cu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0800000">
            <a:off x="4189123" y="3143712"/>
            <a:ext cx="2643679" cy="1482962"/>
          </a:xfrm>
          <a:custGeom>
            <a:avLst/>
            <a:gdLst>
              <a:gd name="connsiteX0" fmla="*/ 1415 w 2643679"/>
              <a:gd name="connsiteY0" fmla="*/ 1187148 h 1482962"/>
              <a:gd name="connsiteX1" fmla="*/ 487020 w 2643679"/>
              <a:gd name="connsiteY1" fmla="*/ 290596 h 1482962"/>
              <a:gd name="connsiteX2" fmla="*/ 1209201 w 2643679"/>
              <a:gd name="connsiteY2" fmla="*/ 16649 h 1482962"/>
              <a:gd name="connsiteX3" fmla="*/ 2155508 w 2643679"/>
              <a:gd name="connsiteY3" fmla="*/ 153623 h 1482962"/>
              <a:gd name="connsiteX4" fmla="*/ 2641112 w 2643679"/>
              <a:gd name="connsiteY4" fmla="*/ 1149791 h 1482962"/>
              <a:gd name="connsiteX5" fmla="*/ 2317376 w 2643679"/>
              <a:gd name="connsiteY5" fmla="*/ 1473546 h 1482962"/>
              <a:gd name="connsiteX6" fmla="*/ 1682354 w 2643679"/>
              <a:gd name="connsiteY6" fmla="*/ 850941 h 1482962"/>
              <a:gd name="connsiteX7" fmla="*/ 972624 w 2643679"/>
              <a:gd name="connsiteY7" fmla="*/ 751324 h 1482962"/>
              <a:gd name="connsiteX8" fmla="*/ 636436 w 2643679"/>
              <a:gd name="connsiteY8" fmla="*/ 1398834 h 1482962"/>
              <a:gd name="connsiteX9" fmla="*/ 1415 w 2643679"/>
              <a:gd name="connsiteY9" fmla="*/ 1187148 h 14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3679" h="1482962">
                <a:moveTo>
                  <a:pt x="1415" y="1187148"/>
                </a:moveTo>
                <a:cubicBezTo>
                  <a:pt x="-23488" y="1002442"/>
                  <a:pt x="285722" y="485679"/>
                  <a:pt x="487020" y="290596"/>
                </a:cubicBezTo>
                <a:cubicBezTo>
                  <a:pt x="688318" y="95513"/>
                  <a:pt x="931120" y="39478"/>
                  <a:pt x="1209201" y="16649"/>
                </a:cubicBezTo>
                <a:cubicBezTo>
                  <a:pt x="1487282" y="-6180"/>
                  <a:pt x="1916856" y="-35234"/>
                  <a:pt x="2155508" y="153623"/>
                </a:cubicBezTo>
                <a:cubicBezTo>
                  <a:pt x="2394160" y="342480"/>
                  <a:pt x="2614134" y="929804"/>
                  <a:pt x="2641112" y="1149791"/>
                </a:cubicBezTo>
                <a:cubicBezTo>
                  <a:pt x="2668090" y="1369778"/>
                  <a:pt x="2477169" y="1523354"/>
                  <a:pt x="2317376" y="1473546"/>
                </a:cubicBezTo>
                <a:cubicBezTo>
                  <a:pt x="2157583" y="1423738"/>
                  <a:pt x="1906479" y="971311"/>
                  <a:pt x="1682354" y="850941"/>
                </a:cubicBezTo>
                <a:cubicBezTo>
                  <a:pt x="1458229" y="730571"/>
                  <a:pt x="1146944" y="660008"/>
                  <a:pt x="972624" y="751324"/>
                </a:cubicBezTo>
                <a:cubicBezTo>
                  <a:pt x="798304" y="842639"/>
                  <a:pt x="796229" y="1324121"/>
                  <a:pt x="636436" y="1398834"/>
                </a:cubicBezTo>
                <a:cubicBezTo>
                  <a:pt x="476643" y="1473547"/>
                  <a:pt x="26318" y="1371854"/>
                  <a:pt x="1415" y="1187148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6226008" y="3025345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5546028" y="3742761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8581" y="3438414"/>
            <a:ext cx="49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>
                <a:latin typeface="Times New Roman"/>
                <a:cs typeface="Times New Roman"/>
              </a:rPr>
              <a:t>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5715" y="2825290"/>
            <a:ext cx="51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15715" y="4619739"/>
            <a:ext cx="1706367" cy="2094800"/>
            <a:chOff x="702686" y="2546928"/>
            <a:chExt cx="2411740" cy="3338905"/>
          </a:xfrm>
        </p:grpSpPr>
        <p:sp>
          <p:nvSpPr>
            <p:cNvPr id="25" name="Oval 24"/>
            <p:cNvSpPr/>
            <p:nvPr/>
          </p:nvSpPr>
          <p:spPr>
            <a:xfrm rot="21087617">
              <a:off x="702686" y="3743464"/>
              <a:ext cx="2411740" cy="73087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91000"/>
                  </a:schemeClr>
                </a:gs>
                <a:gs pos="100000">
                  <a:srgbClr val="FFFFFF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4206085">
              <a:off x="371310" y="3928672"/>
              <a:ext cx="3338905" cy="575418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81000"/>
                  </a:srgbClr>
                </a:gs>
                <a:gs pos="100000">
                  <a:srgbClr val="FFFFFF">
                    <a:alpha val="34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686" y="3540506"/>
              <a:ext cx="1217901" cy="63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>
                  <a:latin typeface="Times New Roman"/>
                  <a:cs typeface="Times New Roman"/>
                </a:rPr>
                <a:t>μ</a:t>
              </a:r>
              <a:r>
                <a:rPr lang="en-US" sz="2000" b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2000" b="1" dirty="0" smtClean="0">
                  <a:latin typeface="Times New Roman"/>
                  <a:cs typeface="Times New Roman"/>
                </a:rPr>
                <a:t>=</a:t>
              </a:r>
              <a:r>
                <a:rPr lang="en-US" sz="2000" b="1" i="1" dirty="0" smtClean="0">
                  <a:latin typeface="Times New Roman"/>
                  <a:cs typeface="Times New Roman"/>
                </a:rPr>
                <a:t>μ</a:t>
              </a:r>
              <a:r>
                <a:rPr lang="en-US" sz="2000" b="1" baseline="-25000" dirty="0" smtClean="0">
                  <a:latin typeface="Times New Roman"/>
                  <a:cs typeface="Times New Roman"/>
                </a:rPr>
                <a:t>2</a:t>
              </a:r>
              <a:endParaRPr lang="en-US" sz="2000" b="1" dirty="0">
                <a:latin typeface="Times New Roman"/>
                <a:cs typeface="Times New Roman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1920588" y="4007873"/>
              <a:ext cx="92159" cy="9479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387749" y="5255945"/>
            <a:ext cx="5930418" cy="11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LDA depends on mean for the discriminatory information</a:t>
            </a:r>
          </a:p>
          <a:p>
            <a:pPr lvl="1"/>
            <a:r>
              <a:rPr lang="en-US" sz="2000" dirty="0" smtClean="0"/>
              <a:t>What if it is mainly in the variance?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833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6" grpId="0" animBg="1"/>
      <p:bldP spid="17" grpId="0" animBg="1"/>
      <p:bldP spid="19" grpId="0" animBg="1"/>
      <p:bldP spid="20" grpId="0" animBg="1"/>
      <p:bldP spid="21" grpId="1" animBg="1"/>
      <p:bldP spid="22" grpId="1" animBg="1"/>
      <p:bldP spid="23" grpId="1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owning house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2" r="5070" b="2098"/>
          <a:stretch/>
        </p:blipFill>
        <p:spPr>
          <a:xfrm>
            <a:off x="348649" y="1220306"/>
            <a:ext cx="5138333" cy="470689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983663" y="3885059"/>
            <a:ext cx="3511294" cy="13448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536786" y="1102850"/>
            <a:ext cx="3199817" cy="50233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we separate the points with a line?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Equivalently, project the points onto another line so that the projection of the points in the two classes are separated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008566" y="1232758"/>
            <a:ext cx="1730742" cy="40095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01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Discriminant Analysis (LDA)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0"/>
            <a:ext cx="8229600" cy="1088721"/>
          </a:xfrm>
        </p:spPr>
        <p:txBody>
          <a:bodyPr/>
          <a:lstStyle/>
          <a:p>
            <a:r>
              <a:rPr lang="en-US" dirty="0" smtClean="0"/>
              <a:t>Reduce dimensionality, preserve as much class discriminatory information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BadProjec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r="6747"/>
          <a:stretch/>
        </p:blipFill>
        <p:spPr>
          <a:xfrm>
            <a:off x="635022" y="2308499"/>
            <a:ext cx="3511296" cy="2987839"/>
          </a:xfrm>
          <a:prstGeom prst="rect">
            <a:avLst/>
          </a:prstGeom>
        </p:spPr>
      </p:pic>
      <p:pic>
        <p:nvPicPr>
          <p:cNvPr id="7" name="Picture 6" descr="GoodProjec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r="4927"/>
          <a:stretch/>
        </p:blipFill>
        <p:spPr>
          <a:xfrm>
            <a:off x="5042818" y="2308499"/>
            <a:ext cx="3452023" cy="3075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404" y="5503833"/>
            <a:ext cx="322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projection with non-ideal separation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9927" y="5503833"/>
            <a:ext cx="322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A projection with ideal separation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1723" y="6488668"/>
            <a:ext cx="6487182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figures are from Ricardo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Gutierrez-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Osuna’s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slides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6818" y="0"/>
            <a:ext cx="6487182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same as Latent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Dirichlet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Allocation (also LDA)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51" y="274638"/>
            <a:ext cx="8229600" cy="649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Projection onto a line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70" y="2384578"/>
            <a:ext cx="2340865" cy="1475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2×2 matrix </a:t>
            </a:r>
          </a:p>
          <a:p>
            <a:pPr marL="0" indent="0" algn="ctr">
              <a:buNone/>
            </a:pPr>
            <a:r>
              <a:rPr lang="en-US" sz="2000" dirty="0" smtClean="0"/>
              <a:t>two data points</a:t>
            </a:r>
          </a:p>
          <a:p>
            <a:pPr marL="0" indent="0" algn="ctr">
              <a:buNone/>
            </a:pPr>
            <a:r>
              <a:rPr lang="en-US" sz="2000" dirty="0" smtClean="0"/>
              <a:t>(0.5,0.7) and (1.1,0.8)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651" y="6356350"/>
            <a:ext cx="2133600" cy="365125"/>
          </a:xfrm>
        </p:spPr>
        <p:txBody>
          <a:bodyPr/>
          <a:lstStyle/>
          <a:p>
            <a:fld id="{4AFDA401-2374-BE46-BA37-D56B8F3DFE5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42957"/>
              </p:ext>
            </p:extLst>
          </p:nvPr>
        </p:nvGraphicFramePr>
        <p:xfrm>
          <a:off x="3412004" y="1276350"/>
          <a:ext cx="18478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" name="Equation" r:id="rId3" imgW="825500" imgH="495300" progId="Equation.3">
                  <p:embed/>
                </p:oleObj>
              </mc:Choice>
              <mc:Fallback>
                <p:oleObj name="Equation" r:id="rId3" imgW="825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2004" y="1276350"/>
                        <a:ext cx="18478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380446"/>
              </p:ext>
            </p:extLst>
          </p:nvPr>
        </p:nvGraphicFramePr>
        <p:xfrm>
          <a:off x="1847535" y="1303926"/>
          <a:ext cx="1265645" cy="74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Equation" r:id="rId5" imgW="584200" imgH="342900" progId="Equation.3">
                  <p:embed/>
                </p:oleObj>
              </mc:Choice>
              <mc:Fallback>
                <p:oleObj name="Equation" r:id="rId5" imgW="584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7535" y="1303926"/>
                        <a:ext cx="1265645" cy="742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568886" y="2372126"/>
            <a:ext cx="1929969" cy="1463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/>
              <a:t>1</a:t>
            </a:r>
            <a:r>
              <a:rPr lang="en-US" sz="2000" dirty="0" smtClean="0"/>
              <a:t>×2 vector 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norm=1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/>
              <a:t>r</a:t>
            </a:r>
            <a:r>
              <a:rPr lang="en-US" sz="2000" dirty="0" smtClean="0"/>
              <a:t>epresents 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the </a:t>
            </a:r>
            <a:r>
              <a:rPr lang="en-US" sz="2000" i="1" dirty="0" smtClean="0"/>
              <a:t>x </a:t>
            </a:r>
            <a:r>
              <a:rPr lang="en-US" sz="2000" dirty="0" smtClean="0"/>
              <a:t>axis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91862"/>
              </p:ext>
            </p:extLst>
          </p:nvPr>
        </p:nvGraphicFramePr>
        <p:xfrm>
          <a:off x="6010742" y="4522788"/>
          <a:ext cx="17875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Equation" r:id="rId7" imgW="825500" imgH="342900" progId="Equation.3">
                  <p:embed/>
                </p:oleObj>
              </mc:Choice>
              <mc:Fallback>
                <p:oleObj name="Equation" r:id="rId7" imgW="8255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0742" y="4522788"/>
                        <a:ext cx="17875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21662"/>
              </p:ext>
            </p:extLst>
          </p:nvPr>
        </p:nvGraphicFramePr>
        <p:xfrm>
          <a:off x="5477477" y="4814766"/>
          <a:ext cx="27622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" name="Equation" r:id="rId9" imgW="127000" imgH="101600" progId="Equation.3">
                  <p:embed/>
                </p:oleObj>
              </mc:Choice>
              <mc:Fallback>
                <p:oleObj name="Equation" r:id="rId9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7477" y="4814766"/>
                        <a:ext cx="276225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5914429" y="2372126"/>
            <a:ext cx="1929969" cy="1463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Projection onto the </a:t>
            </a:r>
            <a:r>
              <a:rPr lang="en-US" sz="2000" i="1" dirty="0" smtClean="0"/>
              <a:t>x </a:t>
            </a:r>
            <a:r>
              <a:rPr lang="en-US" sz="2000" dirty="0" smtClean="0"/>
              <a:t>axis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Distances from the origin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5137"/>
              </p:ext>
            </p:extLst>
          </p:nvPr>
        </p:nvGraphicFramePr>
        <p:xfrm>
          <a:off x="3412004" y="4541778"/>
          <a:ext cx="18478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11" imgW="825500" imgH="495300" progId="Equation.3">
                  <p:embed/>
                </p:oleObj>
              </mc:Choice>
              <mc:Fallback>
                <p:oleObj name="Equation" r:id="rId11" imgW="825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2004" y="4541778"/>
                        <a:ext cx="18478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1685673" y="5665713"/>
            <a:ext cx="6093176" cy="806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Projection onto the </a:t>
            </a:r>
            <a:r>
              <a:rPr lang="en-US" sz="2000" i="1" dirty="0"/>
              <a:t>y</a:t>
            </a:r>
            <a:r>
              <a:rPr lang="en-US" sz="2000" i="1" dirty="0" smtClean="0"/>
              <a:t> </a:t>
            </a:r>
            <a:r>
              <a:rPr lang="en-US" sz="2000" dirty="0" smtClean="0"/>
              <a:t>axis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Distances from the origin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284997"/>
              </p:ext>
            </p:extLst>
          </p:nvPr>
        </p:nvGraphicFramePr>
        <p:xfrm>
          <a:off x="1847535" y="4551921"/>
          <a:ext cx="1265645" cy="74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12" imgW="584200" imgH="342900" progId="Equation.3">
                  <p:embed/>
                </p:oleObj>
              </mc:Choice>
              <mc:Fallback>
                <p:oleObj name="Equation" r:id="rId12" imgW="584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47535" y="4551921"/>
                        <a:ext cx="1265645" cy="742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84"/>
              </p:ext>
            </p:extLst>
          </p:nvPr>
        </p:nvGraphicFramePr>
        <p:xfrm>
          <a:off x="6037729" y="1276350"/>
          <a:ext cx="17335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14" imgW="800100" imgH="342900" progId="Equation.3">
                  <p:embed/>
                </p:oleObj>
              </mc:Choice>
              <mc:Fallback>
                <p:oleObj name="Equation" r:id="rId14" imgW="8001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37729" y="1276350"/>
                        <a:ext cx="17335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540029"/>
              </p:ext>
            </p:extLst>
          </p:nvPr>
        </p:nvGraphicFramePr>
        <p:xfrm>
          <a:off x="5492915" y="1530383"/>
          <a:ext cx="27622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" name="Equation" r:id="rId16" imgW="127000" imgH="101600" progId="Equation.3">
                  <p:embed/>
                </p:oleObj>
              </mc:Choice>
              <mc:Fallback>
                <p:oleObj name="Equation" r:id="rId16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2915" y="1530383"/>
                        <a:ext cx="276225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48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51" y="274638"/>
            <a:ext cx="8229600" cy="649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Projection onto a line – 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651" y="6356350"/>
            <a:ext cx="2133600" cy="365125"/>
          </a:xfrm>
        </p:spPr>
        <p:txBody>
          <a:bodyPr/>
          <a:lstStyle/>
          <a:p>
            <a:fld id="{4AFDA401-2374-BE46-BA37-D56B8F3DFE5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47733"/>
              </p:ext>
            </p:extLst>
          </p:nvPr>
        </p:nvGraphicFramePr>
        <p:xfrm>
          <a:off x="3412004" y="1276350"/>
          <a:ext cx="18478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4" name="Equation" r:id="rId3" imgW="825500" imgH="495300" progId="Equation.3">
                  <p:embed/>
                </p:oleObj>
              </mc:Choice>
              <mc:Fallback>
                <p:oleObj name="Equation" r:id="rId3" imgW="825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2004" y="1276350"/>
                        <a:ext cx="18478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56784"/>
              </p:ext>
            </p:extLst>
          </p:nvPr>
        </p:nvGraphicFramePr>
        <p:xfrm>
          <a:off x="1880165" y="1296196"/>
          <a:ext cx="1307721" cy="78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5" name="Equation" r:id="rId5" imgW="889000" imgH="533400" progId="Equation.3">
                  <p:embed/>
                </p:oleObj>
              </mc:Choice>
              <mc:Fallback>
                <p:oleObj name="Equation" r:id="rId5" imgW="8890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80165" y="1296196"/>
                        <a:ext cx="1307721" cy="784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070822" y="2359674"/>
            <a:ext cx="2726856" cy="828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/>
              <a:t>1</a:t>
            </a:r>
            <a:r>
              <a:rPr lang="en-US" sz="2000" dirty="0" smtClean="0"/>
              <a:t>×2 vector, norm=1 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the </a:t>
            </a:r>
            <a:r>
              <a:rPr lang="en-US" sz="2000" i="1" dirty="0" smtClean="0"/>
              <a:t>x=y </a:t>
            </a:r>
            <a:r>
              <a:rPr lang="en-US" sz="2000" dirty="0" smtClean="0"/>
              <a:t>line</a:t>
            </a:r>
            <a:endParaRPr lang="en-US" sz="2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92915" y="2372126"/>
            <a:ext cx="3206336" cy="815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Projection onto the </a:t>
            </a:r>
            <a:r>
              <a:rPr lang="en-US" sz="2000" i="1" dirty="0" smtClean="0"/>
              <a:t>x=y </a:t>
            </a:r>
            <a:r>
              <a:rPr lang="en-US" sz="2000" dirty="0" smtClean="0"/>
              <a:t>line</a:t>
            </a:r>
          </a:p>
          <a:p>
            <a:pPr marL="0" indent="0" algn="ctr">
              <a:buFont typeface="Wingdings" charset="2"/>
              <a:buNone/>
            </a:pPr>
            <a:r>
              <a:rPr lang="en-US" sz="2000" dirty="0" smtClean="0"/>
              <a:t>Distances from the origin</a:t>
            </a:r>
            <a:endParaRPr lang="en-US" sz="20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333758"/>
              </p:ext>
            </p:extLst>
          </p:nvPr>
        </p:nvGraphicFramePr>
        <p:xfrm>
          <a:off x="5857875" y="1276350"/>
          <a:ext cx="20923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7" imgW="965200" imgH="342900" progId="Equation.3">
                  <p:embed/>
                </p:oleObj>
              </mc:Choice>
              <mc:Fallback>
                <p:oleObj name="Equation" r:id="rId7" imgW="9652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7875" y="1276350"/>
                        <a:ext cx="20923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92672"/>
              </p:ext>
            </p:extLst>
          </p:nvPr>
        </p:nvGraphicFramePr>
        <p:xfrm>
          <a:off x="5492915" y="1530383"/>
          <a:ext cx="27622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9" imgW="127000" imgH="101600" progId="Equation.3">
                  <p:embed/>
                </p:oleObj>
              </mc:Choice>
              <mc:Fallback>
                <p:oleObj name="Equation" r:id="rId9" imgW="127000" imgH="10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92915" y="1530383"/>
                        <a:ext cx="276225" cy="22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2577441" y="3636016"/>
            <a:ext cx="12451" cy="2577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77441" y="6213603"/>
            <a:ext cx="2682413" cy="29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71893" y="5001055"/>
            <a:ext cx="187158" cy="200527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589892" y="3636016"/>
            <a:ext cx="1979773" cy="25805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1"/>
          </p:cNvCxnSpPr>
          <p:nvPr/>
        </p:nvCxnSpPr>
        <p:spPr>
          <a:xfrm flipH="1" flipV="1">
            <a:off x="3971998" y="4420499"/>
            <a:ext cx="727304" cy="6099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577441" y="5030421"/>
            <a:ext cx="933855" cy="1183182"/>
          </a:xfrm>
          <a:prstGeom prst="line">
            <a:avLst/>
          </a:prstGeom>
          <a:ln w="50800">
            <a:solidFill>
              <a:schemeClr val="tx2"/>
            </a:solidFill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63302" y="5304601"/>
            <a:ext cx="1508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w </a:t>
            </a:r>
            <a:r>
              <a:rPr lang="en-US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: some unit vector</a:t>
            </a:r>
            <a:endParaRPr lang="en-US" sz="2000" b="1" i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71502" y="4764544"/>
            <a:ext cx="1694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: any point</a:t>
            </a:r>
            <a:endParaRPr lang="en-US" sz="2000" b="1" i="1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2428025" y="4283526"/>
            <a:ext cx="1431911" cy="18036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69140" y="3594852"/>
            <a:ext cx="2718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distance of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projection of </a:t>
            </a:r>
            <a:r>
              <a:rPr lang="en-US" sz="2000" b="1" i="1" dirty="0" smtClean="0">
                <a:latin typeface="Times New Roman"/>
                <a:cs typeface="Times New Roman"/>
              </a:rPr>
              <a:t>x </a:t>
            </a:r>
            <a:r>
              <a:rPr lang="en-US" sz="2000" b="1" dirty="0" smtClean="0">
                <a:latin typeface="Times New Roman"/>
                <a:cs typeface="Times New Roman"/>
              </a:rPr>
              <a:t>onto the line along </a:t>
            </a:r>
            <a:r>
              <a:rPr lang="en-US" sz="2000" b="1" i="1" dirty="0" smtClean="0">
                <a:latin typeface="Times New Roman"/>
                <a:cs typeface="Times New Roman"/>
              </a:rPr>
              <a:t>w </a:t>
            </a:r>
            <a:r>
              <a:rPr lang="en-US" sz="2000" b="1" dirty="0" smtClean="0">
                <a:latin typeface="Times New Roman"/>
                <a:cs typeface="Times New Roman"/>
              </a:rPr>
              <a:t>from origin =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w</a:t>
            </a:r>
            <a:r>
              <a:rPr lang="en-US" sz="2000" b="1" i="1" baseline="30000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89892" y="4098478"/>
            <a:ext cx="1058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latin typeface="Times New Roman"/>
                <a:cs typeface="Times New Roman"/>
              </a:rPr>
              <a:t>w</a:t>
            </a:r>
            <a:r>
              <a:rPr lang="en-US" sz="2000" b="1" i="1" baseline="30000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: </a:t>
            </a:r>
          </a:p>
          <a:p>
            <a:r>
              <a:rPr lang="en-US" sz="2000" b="1" dirty="0" smtClean="0">
                <a:latin typeface="Times New Roman"/>
                <a:cs typeface="Times New Roman"/>
              </a:rPr>
              <a:t>a scalar 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513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1" grpId="0" animBg="1"/>
      <p:bldP spid="38" grpId="0"/>
      <p:bldP spid="39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Projection vector for LDA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02851"/>
            <a:ext cx="8229600" cy="1561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 a measure of separation (discrimination)</a:t>
            </a:r>
          </a:p>
          <a:p>
            <a:r>
              <a:rPr lang="en-US" dirty="0" smtClean="0"/>
              <a:t>Mean vectors </a:t>
            </a:r>
            <a:r>
              <a:rPr lang="en-US" i="1" dirty="0" smtClean="0"/>
              <a:t>μ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μ</a:t>
            </a:r>
            <a:r>
              <a:rPr lang="en-US" baseline="-25000" dirty="0" smtClean="0"/>
              <a:t>2</a:t>
            </a:r>
            <a:r>
              <a:rPr lang="en-US" dirty="0" smtClean="0"/>
              <a:t> for the two classes </a:t>
            </a:r>
            <a:r>
              <a:rPr lang="en-US" i="1" dirty="0" smtClean="0"/>
              <a:t>c</a:t>
            </a:r>
            <a:r>
              <a:rPr lang="en-US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c</a:t>
            </a:r>
            <a:r>
              <a:rPr lang="en-US" baseline="-25000" dirty="0" smtClean="0"/>
              <a:t>2</a:t>
            </a:r>
            <a:r>
              <a:rPr lang="en-US" dirty="0" smtClean="0"/>
              <a:t>, with </a:t>
            </a:r>
            <a:r>
              <a:rPr lang="en-US" i="1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points: 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02740"/>
              </p:ext>
            </p:extLst>
          </p:nvPr>
        </p:nvGraphicFramePr>
        <p:xfrm>
          <a:off x="3112853" y="2664749"/>
          <a:ext cx="2079556" cy="120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3" imgW="787400" imgH="457200" progId="Equation.3">
                  <p:embed/>
                </p:oleObj>
              </mc:Choice>
              <mc:Fallback>
                <p:oleObj name="Equation" r:id="rId3" imgW="787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2853" y="2664749"/>
                        <a:ext cx="2079556" cy="120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81880"/>
            <a:ext cx="8229600" cy="637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mean vector projected onto the a unit vector </a:t>
            </a:r>
            <a:r>
              <a:rPr lang="en-US" i="1" dirty="0"/>
              <a:t>w</a:t>
            </a:r>
            <a:r>
              <a:rPr lang="en-US" dirty="0" smtClean="0"/>
              <a:t>: </a:t>
            </a:r>
            <a:endParaRPr lang="en-US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95213"/>
              </p:ext>
            </p:extLst>
          </p:nvPr>
        </p:nvGraphicFramePr>
        <p:xfrm>
          <a:off x="2460625" y="4859338"/>
          <a:ext cx="3690938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Equation" r:id="rId5" imgW="1397000" imgH="457200" progId="Equation.3">
                  <p:embed/>
                </p:oleObj>
              </mc:Choice>
              <mc:Fallback>
                <p:oleObj name="Equation" r:id="rId5" imgW="1397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0625" y="4859338"/>
                        <a:ext cx="3690938" cy="120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2279" y="6338126"/>
            <a:ext cx="315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Better separation of means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maximizing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612618"/>
          </a:xfrm>
        </p:spPr>
        <p:txBody>
          <a:bodyPr/>
          <a:lstStyle/>
          <a:p>
            <a:r>
              <a:rPr lang="en-US" dirty="0" smtClean="0"/>
              <a:t>One approach: find a line such that the distance between projected means is maximized</a:t>
            </a:r>
          </a:p>
          <a:p>
            <a:r>
              <a:rPr lang="en-US" dirty="0" smtClean="0"/>
              <a:t>Objective function </a:t>
            </a:r>
            <a:r>
              <a:rPr lang="en-US" i="1" dirty="0" smtClean="0"/>
              <a:t>J</a:t>
            </a: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77441" y="3636016"/>
            <a:ext cx="12451" cy="2577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77442" y="6213603"/>
            <a:ext cx="3705833" cy="29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0691190">
            <a:off x="2757168" y="4042315"/>
            <a:ext cx="2411740" cy="730871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91000"/>
                </a:scheme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355100">
            <a:off x="4010932" y="4696112"/>
            <a:ext cx="2229790" cy="57541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1000"/>
                </a:srgb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067703" y="4938797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962552" y="4344077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552" y="3956419"/>
            <a:ext cx="58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154" y="4600947"/>
            <a:ext cx="58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cxnSp>
        <p:nvCxnSpPr>
          <p:cNvPr id="15" name="Straight Connector 14"/>
          <p:cNvCxnSpPr>
            <a:stCxn id="11" idx="4"/>
          </p:cNvCxnSpPr>
          <p:nvPr/>
        </p:nvCxnSpPr>
        <p:spPr>
          <a:xfrm>
            <a:off x="4008631" y="4438876"/>
            <a:ext cx="0" cy="177472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19770" y="5038413"/>
            <a:ext cx="7200" cy="117519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77441" y="4401520"/>
            <a:ext cx="1366052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64991" y="4998649"/>
            <a:ext cx="2502712" cy="18976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28309"/>
              </p:ext>
            </p:extLst>
          </p:nvPr>
        </p:nvGraphicFramePr>
        <p:xfrm>
          <a:off x="2233613" y="2715469"/>
          <a:ext cx="43751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3" imgW="1828800" imgH="279400" progId="Equation.3">
                  <p:embed/>
                </p:oleObj>
              </mc:Choice>
              <mc:Fallback>
                <p:oleObj name="Equation" r:id="rId3" imgW="1828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3613" y="2715469"/>
                        <a:ext cx="4375150" cy="66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6006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08763" y="3714974"/>
            <a:ext cx="1755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Example: if </a:t>
            </a:r>
            <a:r>
              <a:rPr lang="en-US" sz="2000" i="1" dirty="0" smtClean="0">
                <a:latin typeface="Times New Roman"/>
                <a:cs typeface="Times New Roman"/>
              </a:rPr>
              <a:t>w </a:t>
            </a:r>
            <a:r>
              <a:rPr lang="en-US" sz="2000" dirty="0" smtClean="0">
                <a:latin typeface="Times New Roman"/>
                <a:cs typeface="Times New Roman"/>
              </a:rPr>
              <a:t>is the unit vector along </a:t>
            </a:r>
            <a:r>
              <a:rPr lang="en-US" sz="2000" i="1" dirty="0" smtClean="0">
                <a:latin typeface="Times New Roman"/>
                <a:cs typeface="Times New Roman"/>
              </a:rPr>
              <a:t>x </a:t>
            </a:r>
            <a:r>
              <a:rPr lang="en-US" sz="2000" dirty="0" smtClean="0">
                <a:latin typeface="Times New Roman"/>
                <a:cs typeface="Times New Roman"/>
              </a:rPr>
              <a:t>or </a:t>
            </a:r>
            <a:r>
              <a:rPr lang="en-US" sz="2000" i="1" dirty="0" smtClean="0">
                <a:latin typeface="Times New Roman"/>
                <a:cs typeface="Times New Roman"/>
              </a:rPr>
              <a:t>y </a:t>
            </a:r>
            <a:r>
              <a:rPr lang="en-US" sz="2000" dirty="0" smtClean="0">
                <a:latin typeface="Times New Roman"/>
                <a:cs typeface="Times New Roman"/>
              </a:rPr>
              <a:t>axis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28025" y="4401520"/>
            <a:ext cx="0" cy="5995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93281" y="6356350"/>
            <a:ext cx="113368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4474" y="4529211"/>
            <a:ext cx="1969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Better separation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4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ow much are the points scattered?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6279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Scatter: within each class, variance of the projected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77441" y="3636016"/>
            <a:ext cx="12451" cy="2577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77442" y="6213603"/>
            <a:ext cx="3705833" cy="29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0691190">
            <a:off x="2757168" y="4042315"/>
            <a:ext cx="2411740" cy="730871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91000"/>
                </a:scheme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355100">
            <a:off x="4010932" y="4696112"/>
            <a:ext cx="2229790" cy="57541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1000"/>
                </a:srgb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067703" y="4938797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962552" y="4344077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552" y="3956419"/>
            <a:ext cx="58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154" y="4600947"/>
            <a:ext cx="58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23069"/>
              </p:ext>
            </p:extLst>
          </p:nvPr>
        </p:nvGraphicFramePr>
        <p:xfrm>
          <a:off x="3065463" y="1743075"/>
          <a:ext cx="27654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3" imgW="1155700" imgH="419100" progId="Equation.3">
                  <p:embed/>
                </p:oleObj>
              </mc:Choice>
              <mc:Fallback>
                <p:oleObj name="Equation" r:id="rId3" imgW="1155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5463" y="1743075"/>
                        <a:ext cx="2765425" cy="1001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0173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2769627"/>
            <a:ext cx="6577843" cy="627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Within-class scatter of the projected samples: 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3552"/>
              </p:ext>
            </p:extLst>
          </p:nvPr>
        </p:nvGraphicFramePr>
        <p:xfrm>
          <a:off x="7054850" y="2778125"/>
          <a:ext cx="9715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7" imgW="406400" imgH="228600" progId="Equation.3">
                  <p:embed/>
                </p:oleObj>
              </mc:Choice>
              <mc:Fallback>
                <p:oleObj name="Equation" r:id="rId7" imgW="40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4850" y="2778125"/>
                        <a:ext cx="971550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592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Fisher’s discriminant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51"/>
            <a:ext cx="8229600" cy="1612618"/>
          </a:xfrm>
        </p:spPr>
        <p:txBody>
          <a:bodyPr/>
          <a:lstStyle/>
          <a:p>
            <a:r>
              <a:rPr lang="en-US" dirty="0"/>
              <a:t>Maximize </a:t>
            </a:r>
            <a:r>
              <a:rPr lang="en-US" i="1" dirty="0"/>
              <a:t>difference</a:t>
            </a:r>
            <a:r>
              <a:rPr lang="en-US" dirty="0"/>
              <a:t> between the </a:t>
            </a:r>
            <a:r>
              <a:rPr lang="en-US" i="1" dirty="0"/>
              <a:t>projected means</a:t>
            </a:r>
            <a:r>
              <a:rPr lang="en-US" dirty="0"/>
              <a:t>, normalized by </a:t>
            </a:r>
            <a:r>
              <a:rPr lang="en-US" i="1" dirty="0" smtClean="0"/>
              <a:t>within</a:t>
            </a:r>
            <a:r>
              <a:rPr lang="en-US" i="1" dirty="0"/>
              <a:t>-class scatter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A401-2374-BE46-BA37-D56B8F3DFE56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577441" y="3636016"/>
            <a:ext cx="12451" cy="2577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577442" y="6213603"/>
            <a:ext cx="3705833" cy="29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rot="20691190">
            <a:off x="2757168" y="4042315"/>
            <a:ext cx="2411740" cy="730871"/>
          </a:xfrm>
          <a:prstGeom prst="ellipse">
            <a:avLst/>
          </a:prstGeom>
          <a:gradFill flip="none" rotWithShape="1">
            <a:gsLst>
              <a:gs pos="0">
                <a:schemeClr val="tx2">
                  <a:alpha val="91000"/>
                </a:scheme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1355100">
            <a:off x="4010932" y="4696112"/>
            <a:ext cx="2229790" cy="575418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1000"/>
                </a:srgbClr>
              </a:gs>
              <a:gs pos="100000">
                <a:srgbClr val="FFFFFF">
                  <a:alpha val="34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5067703" y="4938797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962552" y="4344077"/>
            <a:ext cx="92159" cy="9479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62552" y="3956419"/>
            <a:ext cx="58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1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0154" y="4600947"/>
            <a:ext cx="58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/>
                <a:cs typeface="Times New Roman"/>
              </a:rPr>
              <a:t>μ</a:t>
            </a:r>
            <a:r>
              <a:rPr lang="en-US" sz="2000" b="1" baseline="-25000" dirty="0">
                <a:latin typeface="Times New Roman"/>
                <a:cs typeface="Times New Roman"/>
              </a:rPr>
              <a:t>2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cxnSp>
        <p:nvCxnSpPr>
          <p:cNvPr id="20" name="Straight Connector 19"/>
          <p:cNvCxnSpPr>
            <a:stCxn id="11" idx="2"/>
          </p:cNvCxnSpPr>
          <p:nvPr/>
        </p:nvCxnSpPr>
        <p:spPr>
          <a:xfrm flipH="1">
            <a:off x="2291064" y="4391477"/>
            <a:ext cx="1763647" cy="41503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40476" y="4998649"/>
            <a:ext cx="2614776" cy="64215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47548"/>
              </p:ext>
            </p:extLst>
          </p:nvPr>
        </p:nvGraphicFramePr>
        <p:xfrm>
          <a:off x="3377640" y="2238325"/>
          <a:ext cx="2460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" name="Equation" r:id="rId3" imgW="1028700" imgH="482600" progId="Equation.3">
                  <p:embed/>
                </p:oleObj>
              </mc:Choice>
              <mc:Fallback>
                <p:oleObj name="Equation" r:id="rId3" imgW="10287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7640" y="2238325"/>
                        <a:ext cx="246062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075783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38396" y="4703539"/>
            <a:ext cx="196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Separation of means and the points as well</a:t>
            </a: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104287" y="3956419"/>
            <a:ext cx="485606" cy="22601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365774" y="4722800"/>
            <a:ext cx="1763647" cy="415037"/>
          </a:xfrm>
          <a:prstGeom prst="line">
            <a:avLst/>
          </a:prstGeom>
          <a:ln w="317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219350" y="4065820"/>
            <a:ext cx="1763647" cy="41503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543073" y="5137837"/>
            <a:ext cx="3583018" cy="89195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393660" y="4665421"/>
            <a:ext cx="2614776" cy="642157"/>
          </a:xfrm>
          <a:prstGeom prst="line">
            <a:avLst/>
          </a:prstGeom>
          <a:ln w="3175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9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/>
      <p:bldP spid="13" grpId="0"/>
      <p:bldP spid="27" grpId="0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5048</TotalTime>
  <Words>500</Words>
  <Application>Microsoft Macintosh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Theme</vt:lpstr>
      <vt:lpstr>Equation</vt:lpstr>
      <vt:lpstr>Microsoft Equation</vt:lpstr>
      <vt:lpstr>Linear Discriminant Analysis</vt:lpstr>
      <vt:lpstr>The owning house data</vt:lpstr>
      <vt:lpstr>Linear Discriminant Analysis (LDA)</vt:lpstr>
      <vt:lpstr>Projection onto a line – basics</vt:lpstr>
      <vt:lpstr>Projection onto a line – basics</vt:lpstr>
      <vt:lpstr>Projection vector for LDA</vt:lpstr>
      <vt:lpstr>Towards maximizing separation</vt:lpstr>
      <vt:lpstr>How much are the points scattered?</vt:lpstr>
      <vt:lpstr>Fisher’s discriminant</vt:lpstr>
      <vt:lpstr>Formulation of the objective function</vt:lpstr>
      <vt:lpstr>Formulation of the objective function</vt:lpstr>
      <vt:lpstr>Maximizing the objective function</vt:lpstr>
      <vt:lpstr>Limitations of LDA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Rule Mining</dc:title>
  <dc:creator>Debapriyo Majumdar</dc:creator>
  <cp:lastModifiedBy>Debapriyo Majumdar</cp:lastModifiedBy>
  <cp:revision>465</cp:revision>
  <dcterms:created xsi:type="dcterms:W3CDTF">2014-08-02T12:52:59Z</dcterms:created>
  <dcterms:modified xsi:type="dcterms:W3CDTF">2014-08-31T19:11:04Z</dcterms:modified>
</cp:coreProperties>
</file>