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rels" ContentType="application/vnd.openxmlformats-package.relationships+xml"/>
  <Default Extension="emf" ContentType="image/x-emf"/>
  <Default Extension="vml" ContentType="application/vnd.openxmlformats-officedocument.vmlDrawing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embeddings/oleObject1.bin" ContentType="application/vnd.openxmlformats-officedocument.oleObject"/>
  <Override PartName="/ppt/embeddings/oleObject2.bin" ContentType="application/vnd.openxmlformats-officedocument.oleObject"/>
  <Override PartName="/ppt/embeddings/oleObject3.bin" ContentType="application/vnd.openxmlformats-officedocument.oleObject"/>
  <Override PartName="/ppt/embeddings/oleObject4.bin" ContentType="application/vnd.openxmlformats-officedocument.oleObject"/>
  <Override PartName="/ppt/embeddings/oleObject5.bin" ContentType="application/vnd.openxmlformats-officedocument.oleObject"/>
  <Override PartName="/ppt/embeddings/oleObject6.bin" ContentType="application/vnd.openxmlformats-officedocument.oleObject"/>
  <Override PartName="/ppt/embeddings/oleObject7.bin" ContentType="application/vnd.openxmlformats-officedocument.oleObject"/>
  <Override PartName="/ppt/embeddings/oleObject8.bin" ContentType="application/vnd.openxmlformats-officedocument.oleObject"/>
  <Override PartName="/ppt/embeddings/oleObject9.bin" ContentType="application/vnd.openxmlformats-officedocument.oleObject"/>
  <Override PartName="/ppt/embeddings/oleObject10.bin" ContentType="application/vnd.openxmlformats-officedocument.oleObject"/>
  <Override PartName="/ppt/embeddings/oleObject11.bin" ContentType="application/vnd.openxmlformats-officedocument.oleObject"/>
  <Override PartName="/ppt/embeddings/oleObject12.bin" ContentType="application/vnd.openxmlformats-officedocument.oleObject"/>
  <Override PartName="/ppt/embeddings/oleObject13.bin" ContentType="application/vnd.openxmlformats-officedocument.oleObject"/>
  <Override PartName="/ppt/embeddings/oleObject14.bin" ContentType="application/vnd.openxmlformats-officedocument.oleObject"/>
  <Override PartName="/ppt/embeddings/oleObject15.bin" ContentType="application/vnd.openxmlformats-officedocument.oleObject"/>
  <Override PartName="/ppt/embeddings/oleObject16.bin" ContentType="application/vnd.openxmlformats-officedocument.oleObject"/>
  <Override PartName="/ppt/embeddings/oleObject17.bin" ContentType="application/vnd.openxmlformats-officedocument.oleObject"/>
  <Override PartName="/ppt/embeddings/oleObject18.bin" ContentType="application/vnd.openxmlformats-officedocument.oleObject"/>
  <Override PartName="/ppt/embeddings/oleObject19.bin" ContentType="application/vnd.openxmlformats-officedocument.oleObject"/>
  <Override PartName="/ppt/embeddings/oleObject20.bin" ContentType="application/vnd.openxmlformats-officedocument.oleObject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60" r:id="rId1"/>
  </p:sldMasterIdLst>
  <p:notesMasterIdLst>
    <p:notesMasterId r:id="rId21"/>
  </p:notesMasterIdLst>
  <p:handoutMasterIdLst>
    <p:handoutMasterId r:id="rId22"/>
  </p:handoutMasterIdLst>
  <p:sldIdLst>
    <p:sldId id="256" r:id="rId2"/>
    <p:sldId id="271" r:id="rId3"/>
    <p:sldId id="272" r:id="rId4"/>
    <p:sldId id="273" r:id="rId5"/>
    <p:sldId id="257" r:id="rId6"/>
    <p:sldId id="275" r:id="rId7"/>
    <p:sldId id="278" r:id="rId8"/>
    <p:sldId id="277" r:id="rId9"/>
    <p:sldId id="279" r:id="rId10"/>
    <p:sldId id="280" r:id="rId11"/>
    <p:sldId id="281" r:id="rId12"/>
    <p:sldId id="282" r:id="rId13"/>
    <p:sldId id="283" r:id="rId14"/>
    <p:sldId id="286" r:id="rId15"/>
    <p:sldId id="287" r:id="rId16"/>
    <p:sldId id="289" r:id="rId17"/>
    <p:sldId id="288" r:id="rId18"/>
    <p:sldId id="284" r:id="rId19"/>
    <p:sldId id="285" r:id="rId20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17292A2E-F333-43FB-9621-5CBBE7FDCDCB}" styleName="Light Style 2 - Accent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0E3FDE45-AF77-4B5C-9715-49D594BDF05E}" styleName="Light Style 1 - Accent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C083E6E3-FA7D-4D7B-A595-EF9225AFEA82}" styleName="Light Style 1 - Accent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68D230F3-CF80-4859-8CE7-A43EE81993B5}" styleName="Light Style 1 - Accent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5FD0F851-EC5A-4D38-B0AD-8093EC10F338}" styleName="Light Style 1 - Accent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793D81CF-94F2-401A-BA57-92F5A7B2D0C5}" styleName="Medium Styl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BDBED569-4797-4DF1-A0F4-6AAB3CD982D8}" styleName="Light Style 3 - Accent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FABFCF23-3B69-468F-B69F-88F6DE6A72F2}" styleName="Medium Style 1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102" d="100"/>
          <a:sy n="102" d="100"/>
        </p:scale>
        <p:origin x="-1176" y="-1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notesMaster" Target="notesMasters/notesMaster1.xml"/><Relationship Id="rId22" Type="http://schemas.openxmlformats.org/officeDocument/2006/relationships/handoutMaster" Target="handoutMasters/handoutMaster1.xml"/><Relationship Id="rId23" Type="http://schemas.openxmlformats.org/officeDocument/2006/relationships/printerSettings" Target="printerSettings/printerSettings1.bin"/><Relationship Id="rId24" Type="http://schemas.openxmlformats.org/officeDocument/2006/relationships/presProps" Target="presProps.xml"/><Relationship Id="rId25" Type="http://schemas.openxmlformats.org/officeDocument/2006/relationships/viewProps" Target="viewProps.xml"/><Relationship Id="rId26" Type="http://schemas.openxmlformats.org/officeDocument/2006/relationships/theme" Target="theme/theme1.xml"/><Relationship Id="rId27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Workbook1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Macintosh%20HD:Users:deb:Dropbox:Teaching:DataMining2014:Lectures:Supervised%20learning:Examples.xlsx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Macintosh%20HD:Users:deb:Dropbox:Teaching:DataMining2014:Lectures:Supervised%20learning:Examples.xlsx" TargetMode="Externa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Macintosh%20HD:Users:deb:Dropbox:Teaching:DataMining2014:Lectures:Supervised%20learning:Examples.xlsx" TargetMode="External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oleObject" Target="Macintosh%20HD:Users:deb:Dropbox:Teaching:DataMining2014:Lectures:Supervised%20learning:Examples.xlsx" TargetMode="External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oleObject" Target="Macintosh%20HD:Users:deb:Dropbox:Teaching:DataMining2014:Lectures:Supervised%20learning:Examples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25"/>
    </mc:Choice>
    <mc:Fallback>
      <c:style val="25"/>
    </mc:Fallback>
  </mc:AlternateContent>
  <c:chart>
    <c:autoTitleDeleted val="1"/>
    <c:plotArea>
      <c:layout/>
      <c:scatterChart>
        <c:scatterStyle val="lineMarker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Power (bhp)</c:v>
                </c:pt>
              </c:strCache>
            </c:strRef>
          </c:tx>
          <c:spPr>
            <a:ln w="66675">
              <a:noFill/>
            </a:ln>
          </c:spPr>
          <c:xVal>
            <c:numRef>
              <c:f>Sheet1!$A$2:$A$12</c:f>
              <c:numCache>
                <c:formatCode>General</c:formatCode>
                <c:ptCount val="11"/>
                <c:pt idx="0">
                  <c:v>800.0</c:v>
                </c:pt>
                <c:pt idx="1">
                  <c:v>1000.0</c:v>
                </c:pt>
                <c:pt idx="2">
                  <c:v>1200.0</c:v>
                </c:pt>
                <c:pt idx="3">
                  <c:v>1200.0</c:v>
                </c:pt>
                <c:pt idx="4">
                  <c:v>1200.0</c:v>
                </c:pt>
                <c:pt idx="5">
                  <c:v>1400.0</c:v>
                </c:pt>
                <c:pt idx="6">
                  <c:v>1500.0</c:v>
                </c:pt>
                <c:pt idx="7">
                  <c:v>1800.0</c:v>
                </c:pt>
                <c:pt idx="8">
                  <c:v>2000.0</c:v>
                </c:pt>
                <c:pt idx="9">
                  <c:v>2000.0</c:v>
                </c:pt>
                <c:pt idx="10">
                  <c:v>2400.0</c:v>
                </c:pt>
              </c:numCache>
            </c:numRef>
          </c:xVal>
          <c:yVal>
            <c:numRef>
              <c:f>Sheet1!$B$2:$B$12</c:f>
              <c:numCache>
                <c:formatCode>General</c:formatCode>
                <c:ptCount val="11"/>
                <c:pt idx="0">
                  <c:v>60.0</c:v>
                </c:pt>
                <c:pt idx="1">
                  <c:v>90.0</c:v>
                </c:pt>
                <c:pt idx="2">
                  <c:v>80.0</c:v>
                </c:pt>
                <c:pt idx="3">
                  <c:v>100.0</c:v>
                </c:pt>
                <c:pt idx="4">
                  <c:v>75.0</c:v>
                </c:pt>
                <c:pt idx="5">
                  <c:v>90.0</c:v>
                </c:pt>
                <c:pt idx="6">
                  <c:v>120.0</c:v>
                </c:pt>
                <c:pt idx="7">
                  <c:v>160.0</c:v>
                </c:pt>
                <c:pt idx="8">
                  <c:v>140.0</c:v>
                </c:pt>
                <c:pt idx="9">
                  <c:v>170.0</c:v>
                </c:pt>
                <c:pt idx="10">
                  <c:v>180.0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2036529048"/>
        <c:axId val="2036533608"/>
      </c:scatterChart>
      <c:valAx>
        <c:axId val="2036529048"/>
        <c:scaling>
          <c:orientation val="minMax"/>
          <c:max val="2500.0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600"/>
            </a:pPr>
            <a:endParaRPr lang="en-US"/>
          </a:p>
        </c:txPr>
        <c:crossAx val="2036533608"/>
        <c:crosses val="autoZero"/>
        <c:crossBetween val="midCat"/>
      </c:valAx>
      <c:valAx>
        <c:axId val="2036533608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600"/>
            </a:pPr>
            <a:endParaRPr lang="en-US"/>
          </a:p>
        </c:txPr>
        <c:crossAx val="2036529048"/>
        <c:crosses val="autoZero"/>
        <c:crossBetween val="midCat"/>
      </c:valAx>
    </c:plotArea>
    <c:plotVisOnly val="1"/>
    <c:dispBlanksAs val="gap"/>
    <c:showDLblsOverMax val="0"/>
  </c:chart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1"/>
    <c:plotArea>
      <c:layout/>
      <c:scatterChart>
        <c:scatterStyle val="lineMarker"/>
        <c:varyColors val="0"/>
        <c:ser>
          <c:idx val="0"/>
          <c:order val="0"/>
          <c:tx>
            <c:strRef>
              <c:f>Sheet5!$B$1</c:f>
              <c:strCache>
                <c:ptCount val="1"/>
                <c:pt idx="0">
                  <c:v>Heart disease</c:v>
                </c:pt>
              </c:strCache>
            </c:strRef>
          </c:tx>
          <c:spPr>
            <a:ln w="47625">
              <a:noFill/>
            </a:ln>
          </c:spPr>
          <c:xVal>
            <c:numRef>
              <c:f>Sheet5!$A$2:$A$25</c:f>
              <c:numCache>
                <c:formatCode>General</c:formatCode>
                <c:ptCount val="24"/>
                <c:pt idx="0">
                  <c:v>20.0</c:v>
                </c:pt>
                <c:pt idx="1">
                  <c:v>22.0</c:v>
                </c:pt>
                <c:pt idx="2">
                  <c:v>50.0</c:v>
                </c:pt>
                <c:pt idx="3">
                  <c:v>30.0</c:v>
                </c:pt>
                <c:pt idx="4">
                  <c:v>40.0</c:v>
                </c:pt>
                <c:pt idx="5">
                  <c:v>50.0</c:v>
                </c:pt>
                <c:pt idx="6">
                  <c:v>28.0</c:v>
                </c:pt>
                <c:pt idx="7">
                  <c:v>40.0</c:v>
                </c:pt>
                <c:pt idx="8">
                  <c:v>26.0</c:v>
                </c:pt>
                <c:pt idx="9">
                  <c:v>65.0</c:v>
                </c:pt>
                <c:pt idx="10">
                  <c:v>45.0</c:v>
                </c:pt>
                <c:pt idx="11">
                  <c:v>10.0</c:v>
                </c:pt>
                <c:pt idx="12">
                  <c:v>34.0</c:v>
                </c:pt>
                <c:pt idx="13">
                  <c:v>67.0</c:v>
                </c:pt>
                <c:pt idx="14">
                  <c:v>78.0</c:v>
                </c:pt>
                <c:pt idx="15">
                  <c:v>32.0</c:v>
                </c:pt>
                <c:pt idx="16">
                  <c:v>56.0</c:v>
                </c:pt>
                <c:pt idx="17">
                  <c:v>42.0</c:v>
                </c:pt>
                <c:pt idx="18">
                  <c:v>65.0</c:v>
                </c:pt>
                <c:pt idx="19">
                  <c:v>75.0</c:v>
                </c:pt>
                <c:pt idx="20">
                  <c:v>55.0</c:v>
                </c:pt>
                <c:pt idx="21">
                  <c:v>60.0</c:v>
                </c:pt>
                <c:pt idx="22">
                  <c:v>90.0</c:v>
                </c:pt>
                <c:pt idx="23">
                  <c:v>85.0</c:v>
                </c:pt>
              </c:numCache>
            </c:numRef>
          </c:xVal>
          <c:yVal>
            <c:numRef>
              <c:f>Sheet5!$B$2:$B$25</c:f>
              <c:numCache>
                <c:formatCode>General</c:formatCode>
                <c:ptCount val="24"/>
                <c:pt idx="0">
                  <c:v>0.0</c:v>
                </c:pt>
                <c:pt idx="1">
                  <c:v>0.0</c:v>
                </c:pt>
                <c:pt idx="2">
                  <c:v>1.0</c:v>
                </c:pt>
                <c:pt idx="3">
                  <c:v>0.0</c:v>
                </c:pt>
                <c:pt idx="4">
                  <c:v>0.0</c:v>
                </c:pt>
                <c:pt idx="5">
                  <c:v>0.0</c:v>
                </c:pt>
                <c:pt idx="6">
                  <c:v>1.0</c:v>
                </c:pt>
                <c:pt idx="7">
                  <c:v>0.0</c:v>
                </c:pt>
                <c:pt idx="8">
                  <c:v>0.0</c:v>
                </c:pt>
                <c:pt idx="9">
                  <c:v>1.0</c:v>
                </c:pt>
                <c:pt idx="10">
                  <c:v>0.0</c:v>
                </c:pt>
                <c:pt idx="11">
                  <c:v>0.0</c:v>
                </c:pt>
                <c:pt idx="12">
                  <c:v>0.0</c:v>
                </c:pt>
                <c:pt idx="13">
                  <c:v>1.0</c:v>
                </c:pt>
                <c:pt idx="14">
                  <c:v>1.0</c:v>
                </c:pt>
                <c:pt idx="15">
                  <c:v>0.0</c:v>
                </c:pt>
                <c:pt idx="16">
                  <c:v>1.0</c:v>
                </c:pt>
                <c:pt idx="17">
                  <c:v>1.0</c:v>
                </c:pt>
                <c:pt idx="18">
                  <c:v>0.0</c:v>
                </c:pt>
                <c:pt idx="19">
                  <c:v>0.0</c:v>
                </c:pt>
                <c:pt idx="20">
                  <c:v>1.0</c:v>
                </c:pt>
                <c:pt idx="21">
                  <c:v>1.0</c:v>
                </c:pt>
                <c:pt idx="22">
                  <c:v>1.0</c:v>
                </c:pt>
                <c:pt idx="23">
                  <c:v>1.0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-2128869704"/>
        <c:axId val="-2128866712"/>
      </c:scatterChart>
      <c:valAx>
        <c:axId val="-212886970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600"/>
            </a:pPr>
            <a:endParaRPr lang="en-US"/>
          </a:p>
        </c:txPr>
        <c:crossAx val="-2128866712"/>
        <c:crosses val="autoZero"/>
        <c:crossBetween val="midCat"/>
      </c:valAx>
      <c:valAx>
        <c:axId val="-2128866712"/>
        <c:scaling>
          <c:orientation val="minMax"/>
          <c:max val="1.0"/>
        </c:scaling>
        <c:delete val="0"/>
        <c:axPos val="l"/>
        <c:majorGridlines/>
        <c:numFmt formatCode="General" sourceLinked="1"/>
        <c:majorTickMark val="out"/>
        <c:minorTickMark val="none"/>
        <c:tickLblPos val="none"/>
        <c:txPr>
          <a:bodyPr/>
          <a:lstStyle/>
          <a:p>
            <a:pPr>
              <a:defRPr sz="1600"/>
            </a:pPr>
            <a:endParaRPr lang="en-US"/>
          </a:p>
        </c:txPr>
        <c:crossAx val="-2128869704"/>
        <c:crosses val="autoZero"/>
        <c:crossBetween val="midCat"/>
        <c:majorUnit val="1.0"/>
      </c:valAx>
    </c:plotArea>
    <c:plotVisOnly val="1"/>
    <c:dispBlanksAs val="gap"/>
    <c:showDLblsOverMax val="0"/>
  </c:chart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1"/>
    <c:plotArea>
      <c:layout/>
      <c:scatterChart>
        <c:scatterStyle val="lineMarker"/>
        <c:varyColors val="0"/>
        <c:ser>
          <c:idx val="0"/>
          <c:order val="0"/>
          <c:tx>
            <c:strRef>
              <c:f>Sheet5!$B$1</c:f>
              <c:strCache>
                <c:ptCount val="1"/>
                <c:pt idx="0">
                  <c:v>Heart disease</c:v>
                </c:pt>
              </c:strCache>
            </c:strRef>
          </c:tx>
          <c:spPr>
            <a:ln w="47625">
              <a:noFill/>
            </a:ln>
          </c:spPr>
          <c:xVal>
            <c:numRef>
              <c:f>Sheet5!$A$2:$A$25</c:f>
              <c:numCache>
                <c:formatCode>General</c:formatCode>
                <c:ptCount val="24"/>
                <c:pt idx="0">
                  <c:v>20.0</c:v>
                </c:pt>
                <c:pt idx="1">
                  <c:v>22.0</c:v>
                </c:pt>
                <c:pt idx="2">
                  <c:v>50.0</c:v>
                </c:pt>
                <c:pt idx="3">
                  <c:v>30.0</c:v>
                </c:pt>
                <c:pt idx="4">
                  <c:v>40.0</c:v>
                </c:pt>
                <c:pt idx="5">
                  <c:v>50.0</c:v>
                </c:pt>
                <c:pt idx="6">
                  <c:v>28.0</c:v>
                </c:pt>
                <c:pt idx="7">
                  <c:v>40.0</c:v>
                </c:pt>
                <c:pt idx="8">
                  <c:v>26.0</c:v>
                </c:pt>
                <c:pt idx="9">
                  <c:v>65.0</c:v>
                </c:pt>
                <c:pt idx="10">
                  <c:v>45.0</c:v>
                </c:pt>
                <c:pt idx="11">
                  <c:v>10.0</c:v>
                </c:pt>
                <c:pt idx="12">
                  <c:v>34.0</c:v>
                </c:pt>
                <c:pt idx="13">
                  <c:v>67.0</c:v>
                </c:pt>
                <c:pt idx="14">
                  <c:v>78.0</c:v>
                </c:pt>
                <c:pt idx="15">
                  <c:v>32.0</c:v>
                </c:pt>
                <c:pt idx="16">
                  <c:v>56.0</c:v>
                </c:pt>
                <c:pt idx="17">
                  <c:v>42.0</c:v>
                </c:pt>
                <c:pt idx="18">
                  <c:v>65.0</c:v>
                </c:pt>
                <c:pt idx="19">
                  <c:v>75.0</c:v>
                </c:pt>
                <c:pt idx="20">
                  <c:v>55.0</c:v>
                </c:pt>
                <c:pt idx="21">
                  <c:v>60.0</c:v>
                </c:pt>
                <c:pt idx="22">
                  <c:v>90.0</c:v>
                </c:pt>
                <c:pt idx="23">
                  <c:v>85.0</c:v>
                </c:pt>
              </c:numCache>
            </c:numRef>
          </c:xVal>
          <c:yVal>
            <c:numRef>
              <c:f>Sheet5!$B$2:$B$25</c:f>
              <c:numCache>
                <c:formatCode>General</c:formatCode>
                <c:ptCount val="24"/>
                <c:pt idx="0">
                  <c:v>0.0</c:v>
                </c:pt>
                <c:pt idx="1">
                  <c:v>0.0</c:v>
                </c:pt>
                <c:pt idx="2">
                  <c:v>1.0</c:v>
                </c:pt>
                <c:pt idx="3">
                  <c:v>0.0</c:v>
                </c:pt>
                <c:pt idx="4">
                  <c:v>0.0</c:v>
                </c:pt>
                <c:pt idx="5">
                  <c:v>0.0</c:v>
                </c:pt>
                <c:pt idx="6">
                  <c:v>1.0</c:v>
                </c:pt>
                <c:pt idx="7">
                  <c:v>0.0</c:v>
                </c:pt>
                <c:pt idx="8">
                  <c:v>0.0</c:v>
                </c:pt>
                <c:pt idx="9">
                  <c:v>1.0</c:v>
                </c:pt>
                <c:pt idx="10">
                  <c:v>0.0</c:v>
                </c:pt>
                <c:pt idx="11">
                  <c:v>0.0</c:v>
                </c:pt>
                <c:pt idx="12">
                  <c:v>0.0</c:v>
                </c:pt>
                <c:pt idx="13">
                  <c:v>1.0</c:v>
                </c:pt>
                <c:pt idx="14">
                  <c:v>1.0</c:v>
                </c:pt>
                <c:pt idx="15">
                  <c:v>0.0</c:v>
                </c:pt>
                <c:pt idx="16">
                  <c:v>1.0</c:v>
                </c:pt>
                <c:pt idx="17">
                  <c:v>1.0</c:v>
                </c:pt>
                <c:pt idx="18">
                  <c:v>0.0</c:v>
                </c:pt>
                <c:pt idx="19">
                  <c:v>0.0</c:v>
                </c:pt>
                <c:pt idx="20">
                  <c:v>1.0</c:v>
                </c:pt>
                <c:pt idx="21">
                  <c:v>1.0</c:v>
                </c:pt>
                <c:pt idx="22">
                  <c:v>1.0</c:v>
                </c:pt>
                <c:pt idx="23">
                  <c:v>1.0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-2128811112"/>
        <c:axId val="-2128808120"/>
      </c:scatterChart>
      <c:valAx>
        <c:axId val="-212881111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600"/>
            </a:pPr>
            <a:endParaRPr lang="en-US"/>
          </a:p>
        </c:txPr>
        <c:crossAx val="-2128808120"/>
        <c:crosses val="autoZero"/>
        <c:crossBetween val="midCat"/>
      </c:valAx>
      <c:valAx>
        <c:axId val="-2128808120"/>
        <c:scaling>
          <c:orientation val="minMax"/>
          <c:max val="1.0"/>
        </c:scaling>
        <c:delete val="0"/>
        <c:axPos val="l"/>
        <c:majorGridlines/>
        <c:numFmt formatCode="General" sourceLinked="1"/>
        <c:majorTickMark val="out"/>
        <c:minorTickMark val="none"/>
        <c:tickLblPos val="none"/>
        <c:txPr>
          <a:bodyPr/>
          <a:lstStyle/>
          <a:p>
            <a:pPr>
              <a:defRPr sz="1600"/>
            </a:pPr>
            <a:endParaRPr lang="en-US"/>
          </a:p>
        </c:txPr>
        <c:crossAx val="-2128811112"/>
        <c:crosses val="autoZero"/>
        <c:crossBetween val="midCat"/>
        <c:majorUnit val="1.0"/>
      </c:valAx>
    </c:plotArea>
    <c:plotVisOnly val="1"/>
    <c:dispBlanksAs val="gap"/>
    <c:showDLblsOverMax val="0"/>
  </c:chart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0"/>
    <c:plotArea>
      <c:layout>
        <c:manualLayout>
          <c:layoutTarget val="inner"/>
          <c:xMode val="edge"/>
          <c:yMode val="edge"/>
          <c:x val="0.0"/>
          <c:y val="0.077583428912656"/>
          <c:w val="0.926453916095099"/>
          <c:h val="0.899141542413547"/>
        </c:manualLayout>
      </c:layout>
      <c:barChart>
        <c:barDir val="col"/>
        <c:grouping val="clustered"/>
        <c:varyColors val="0"/>
        <c:ser>
          <c:idx val="0"/>
          <c:order val="0"/>
          <c:invertIfNegative val="0"/>
          <c:val>
            <c:numRef>
              <c:f>Sheet6!$B$30:$B$34</c:f>
              <c:numCache>
                <c:formatCode>General</c:formatCode>
                <c:ptCount val="5"/>
                <c:pt idx="0" formatCode="0.00">
                  <c:v>0.1</c:v>
                </c:pt>
                <c:pt idx="1">
                  <c:v>0.2</c:v>
                </c:pt>
                <c:pt idx="2">
                  <c:v>0.6</c:v>
                </c:pt>
                <c:pt idx="3">
                  <c:v>0.8</c:v>
                </c:pt>
                <c:pt idx="4">
                  <c:v>1.0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-2128765560"/>
        <c:axId val="-2128762616"/>
      </c:barChart>
      <c:catAx>
        <c:axId val="-2128765560"/>
        <c:scaling>
          <c:orientation val="minMax"/>
        </c:scaling>
        <c:delete val="1"/>
        <c:axPos val="b"/>
        <c:majorTickMark val="out"/>
        <c:minorTickMark val="none"/>
        <c:tickLblPos val="nextTo"/>
        <c:crossAx val="-2128762616"/>
        <c:crosses val="autoZero"/>
        <c:auto val="1"/>
        <c:lblAlgn val="ctr"/>
        <c:lblOffset val="100"/>
        <c:noMultiLvlLbl val="0"/>
      </c:catAx>
      <c:valAx>
        <c:axId val="-2128762616"/>
        <c:scaling>
          <c:orientation val="minMax"/>
        </c:scaling>
        <c:delete val="1"/>
        <c:axPos val="l"/>
        <c:numFmt formatCode="0.00" sourceLinked="1"/>
        <c:majorTickMark val="out"/>
        <c:minorTickMark val="none"/>
        <c:tickLblPos val="nextTo"/>
        <c:crossAx val="-2128765560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1"/>
    <c:plotArea>
      <c:layout/>
      <c:scatterChart>
        <c:scatterStyle val="lineMarker"/>
        <c:varyColors val="0"/>
        <c:ser>
          <c:idx val="0"/>
          <c:order val="0"/>
          <c:tx>
            <c:strRef>
              <c:f>Sheet5!$B$1</c:f>
              <c:strCache>
                <c:ptCount val="1"/>
                <c:pt idx="0">
                  <c:v>Heart disease</c:v>
                </c:pt>
              </c:strCache>
            </c:strRef>
          </c:tx>
          <c:spPr>
            <a:ln w="47625">
              <a:noFill/>
            </a:ln>
          </c:spPr>
          <c:xVal>
            <c:numRef>
              <c:f>Sheet5!$A$2:$A$25</c:f>
              <c:numCache>
                <c:formatCode>General</c:formatCode>
                <c:ptCount val="24"/>
                <c:pt idx="0">
                  <c:v>20.0</c:v>
                </c:pt>
                <c:pt idx="1">
                  <c:v>22.0</c:v>
                </c:pt>
                <c:pt idx="2">
                  <c:v>50.0</c:v>
                </c:pt>
                <c:pt idx="3">
                  <c:v>30.0</c:v>
                </c:pt>
                <c:pt idx="4">
                  <c:v>40.0</c:v>
                </c:pt>
                <c:pt idx="5">
                  <c:v>50.0</c:v>
                </c:pt>
                <c:pt idx="6">
                  <c:v>28.0</c:v>
                </c:pt>
                <c:pt idx="7">
                  <c:v>40.0</c:v>
                </c:pt>
                <c:pt idx="8">
                  <c:v>26.0</c:v>
                </c:pt>
                <c:pt idx="9">
                  <c:v>65.0</c:v>
                </c:pt>
                <c:pt idx="10">
                  <c:v>45.0</c:v>
                </c:pt>
                <c:pt idx="11">
                  <c:v>10.0</c:v>
                </c:pt>
                <c:pt idx="12">
                  <c:v>34.0</c:v>
                </c:pt>
                <c:pt idx="13">
                  <c:v>67.0</c:v>
                </c:pt>
                <c:pt idx="14">
                  <c:v>78.0</c:v>
                </c:pt>
                <c:pt idx="15">
                  <c:v>32.0</c:v>
                </c:pt>
                <c:pt idx="16">
                  <c:v>56.0</c:v>
                </c:pt>
                <c:pt idx="17">
                  <c:v>42.0</c:v>
                </c:pt>
                <c:pt idx="18">
                  <c:v>65.0</c:v>
                </c:pt>
                <c:pt idx="19">
                  <c:v>75.0</c:v>
                </c:pt>
                <c:pt idx="20">
                  <c:v>55.0</c:v>
                </c:pt>
                <c:pt idx="21">
                  <c:v>60.0</c:v>
                </c:pt>
                <c:pt idx="22">
                  <c:v>90.0</c:v>
                </c:pt>
                <c:pt idx="23">
                  <c:v>85.0</c:v>
                </c:pt>
              </c:numCache>
            </c:numRef>
          </c:xVal>
          <c:yVal>
            <c:numRef>
              <c:f>Sheet5!$B$2:$B$25</c:f>
              <c:numCache>
                <c:formatCode>General</c:formatCode>
                <c:ptCount val="24"/>
                <c:pt idx="0">
                  <c:v>0.0</c:v>
                </c:pt>
                <c:pt idx="1">
                  <c:v>0.0</c:v>
                </c:pt>
                <c:pt idx="2">
                  <c:v>1.0</c:v>
                </c:pt>
                <c:pt idx="3">
                  <c:v>0.0</c:v>
                </c:pt>
                <c:pt idx="4">
                  <c:v>0.0</c:v>
                </c:pt>
                <c:pt idx="5">
                  <c:v>0.0</c:v>
                </c:pt>
                <c:pt idx="6">
                  <c:v>1.0</c:v>
                </c:pt>
                <c:pt idx="7">
                  <c:v>0.0</c:v>
                </c:pt>
                <c:pt idx="8">
                  <c:v>0.0</c:v>
                </c:pt>
                <c:pt idx="9">
                  <c:v>1.0</c:v>
                </c:pt>
                <c:pt idx="10">
                  <c:v>0.0</c:v>
                </c:pt>
                <c:pt idx="11">
                  <c:v>0.0</c:v>
                </c:pt>
                <c:pt idx="12">
                  <c:v>0.0</c:v>
                </c:pt>
                <c:pt idx="13">
                  <c:v>1.0</c:v>
                </c:pt>
                <c:pt idx="14">
                  <c:v>1.0</c:v>
                </c:pt>
                <c:pt idx="15">
                  <c:v>0.0</c:v>
                </c:pt>
                <c:pt idx="16">
                  <c:v>1.0</c:v>
                </c:pt>
                <c:pt idx="17">
                  <c:v>1.0</c:v>
                </c:pt>
                <c:pt idx="18">
                  <c:v>0.0</c:v>
                </c:pt>
                <c:pt idx="19">
                  <c:v>0.0</c:v>
                </c:pt>
                <c:pt idx="20">
                  <c:v>1.0</c:v>
                </c:pt>
                <c:pt idx="21">
                  <c:v>1.0</c:v>
                </c:pt>
                <c:pt idx="22">
                  <c:v>1.0</c:v>
                </c:pt>
                <c:pt idx="23">
                  <c:v>1.0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2128877336"/>
        <c:axId val="2128874344"/>
      </c:scatterChart>
      <c:valAx>
        <c:axId val="212887733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600"/>
            </a:pPr>
            <a:endParaRPr lang="en-US"/>
          </a:p>
        </c:txPr>
        <c:crossAx val="2128874344"/>
        <c:crosses val="autoZero"/>
        <c:crossBetween val="midCat"/>
      </c:valAx>
      <c:valAx>
        <c:axId val="2128874344"/>
        <c:scaling>
          <c:orientation val="minMax"/>
          <c:max val="1.0"/>
        </c:scaling>
        <c:delete val="0"/>
        <c:axPos val="l"/>
        <c:majorGridlines/>
        <c:numFmt formatCode="General" sourceLinked="1"/>
        <c:majorTickMark val="out"/>
        <c:minorTickMark val="none"/>
        <c:tickLblPos val="none"/>
        <c:txPr>
          <a:bodyPr/>
          <a:lstStyle/>
          <a:p>
            <a:pPr>
              <a:defRPr sz="1600"/>
            </a:pPr>
            <a:endParaRPr lang="en-US"/>
          </a:p>
        </c:txPr>
        <c:crossAx val="2128877336"/>
        <c:crosses val="autoZero"/>
        <c:crossBetween val="midCat"/>
        <c:majorUnit val="1.0"/>
      </c:valAx>
    </c:plotArea>
    <c:plotVisOnly val="1"/>
    <c:dispBlanksAs val="gap"/>
    <c:showDLblsOverMax val="0"/>
  </c:chart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1"/>
    <c:plotArea>
      <c:layout/>
      <c:scatterChart>
        <c:scatterStyle val="lineMarker"/>
        <c:varyColors val="0"/>
        <c:ser>
          <c:idx val="0"/>
          <c:order val="0"/>
          <c:tx>
            <c:strRef>
              <c:f>Sheet5!$B$1</c:f>
              <c:strCache>
                <c:ptCount val="1"/>
                <c:pt idx="0">
                  <c:v>Heart disease</c:v>
                </c:pt>
              </c:strCache>
            </c:strRef>
          </c:tx>
          <c:spPr>
            <a:ln w="47625">
              <a:noFill/>
            </a:ln>
          </c:spPr>
          <c:xVal>
            <c:numRef>
              <c:f>Sheet5!$A$2:$A$25</c:f>
              <c:numCache>
                <c:formatCode>General</c:formatCode>
                <c:ptCount val="24"/>
                <c:pt idx="0">
                  <c:v>20.0</c:v>
                </c:pt>
                <c:pt idx="1">
                  <c:v>22.0</c:v>
                </c:pt>
                <c:pt idx="2">
                  <c:v>50.0</c:v>
                </c:pt>
                <c:pt idx="3">
                  <c:v>30.0</c:v>
                </c:pt>
                <c:pt idx="4">
                  <c:v>40.0</c:v>
                </c:pt>
                <c:pt idx="5">
                  <c:v>50.0</c:v>
                </c:pt>
                <c:pt idx="6">
                  <c:v>28.0</c:v>
                </c:pt>
                <c:pt idx="7">
                  <c:v>40.0</c:v>
                </c:pt>
                <c:pt idx="8">
                  <c:v>26.0</c:v>
                </c:pt>
                <c:pt idx="9">
                  <c:v>65.0</c:v>
                </c:pt>
                <c:pt idx="10">
                  <c:v>45.0</c:v>
                </c:pt>
                <c:pt idx="11">
                  <c:v>10.0</c:v>
                </c:pt>
                <c:pt idx="12">
                  <c:v>34.0</c:v>
                </c:pt>
                <c:pt idx="13">
                  <c:v>67.0</c:v>
                </c:pt>
                <c:pt idx="14">
                  <c:v>78.0</c:v>
                </c:pt>
                <c:pt idx="15">
                  <c:v>32.0</c:v>
                </c:pt>
                <c:pt idx="16">
                  <c:v>56.0</c:v>
                </c:pt>
                <c:pt idx="17">
                  <c:v>42.0</c:v>
                </c:pt>
                <c:pt idx="18">
                  <c:v>65.0</c:v>
                </c:pt>
                <c:pt idx="19">
                  <c:v>75.0</c:v>
                </c:pt>
                <c:pt idx="20">
                  <c:v>55.0</c:v>
                </c:pt>
                <c:pt idx="21">
                  <c:v>60.0</c:v>
                </c:pt>
                <c:pt idx="22">
                  <c:v>90.0</c:v>
                </c:pt>
                <c:pt idx="23">
                  <c:v>85.0</c:v>
                </c:pt>
              </c:numCache>
            </c:numRef>
          </c:xVal>
          <c:yVal>
            <c:numRef>
              <c:f>Sheet5!$B$2:$B$25</c:f>
              <c:numCache>
                <c:formatCode>General</c:formatCode>
                <c:ptCount val="24"/>
                <c:pt idx="0">
                  <c:v>0.0</c:v>
                </c:pt>
                <c:pt idx="1">
                  <c:v>0.0</c:v>
                </c:pt>
                <c:pt idx="2">
                  <c:v>1.0</c:v>
                </c:pt>
                <c:pt idx="3">
                  <c:v>0.0</c:v>
                </c:pt>
                <c:pt idx="4">
                  <c:v>0.0</c:v>
                </c:pt>
                <c:pt idx="5">
                  <c:v>0.0</c:v>
                </c:pt>
                <c:pt idx="6">
                  <c:v>1.0</c:v>
                </c:pt>
                <c:pt idx="7">
                  <c:v>0.0</c:v>
                </c:pt>
                <c:pt idx="8">
                  <c:v>0.0</c:v>
                </c:pt>
                <c:pt idx="9">
                  <c:v>1.0</c:v>
                </c:pt>
                <c:pt idx="10">
                  <c:v>0.0</c:v>
                </c:pt>
                <c:pt idx="11">
                  <c:v>0.0</c:v>
                </c:pt>
                <c:pt idx="12">
                  <c:v>0.0</c:v>
                </c:pt>
                <c:pt idx="13">
                  <c:v>1.0</c:v>
                </c:pt>
                <c:pt idx="14">
                  <c:v>1.0</c:v>
                </c:pt>
                <c:pt idx="15">
                  <c:v>0.0</c:v>
                </c:pt>
                <c:pt idx="16">
                  <c:v>1.0</c:v>
                </c:pt>
                <c:pt idx="17">
                  <c:v>1.0</c:v>
                </c:pt>
                <c:pt idx="18">
                  <c:v>0.0</c:v>
                </c:pt>
                <c:pt idx="19">
                  <c:v>0.0</c:v>
                </c:pt>
                <c:pt idx="20">
                  <c:v>1.0</c:v>
                </c:pt>
                <c:pt idx="21">
                  <c:v>1.0</c:v>
                </c:pt>
                <c:pt idx="22">
                  <c:v>1.0</c:v>
                </c:pt>
                <c:pt idx="23">
                  <c:v>1.0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2128794616"/>
        <c:axId val="2128791624"/>
      </c:scatterChart>
      <c:valAx>
        <c:axId val="212879461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600"/>
            </a:pPr>
            <a:endParaRPr lang="en-US"/>
          </a:p>
        </c:txPr>
        <c:crossAx val="2128791624"/>
        <c:crosses val="autoZero"/>
        <c:crossBetween val="midCat"/>
      </c:valAx>
      <c:valAx>
        <c:axId val="2128791624"/>
        <c:scaling>
          <c:orientation val="minMax"/>
          <c:max val="1.0"/>
        </c:scaling>
        <c:delete val="0"/>
        <c:axPos val="l"/>
        <c:majorGridlines/>
        <c:numFmt formatCode="General" sourceLinked="1"/>
        <c:majorTickMark val="out"/>
        <c:minorTickMark val="none"/>
        <c:tickLblPos val="none"/>
        <c:txPr>
          <a:bodyPr/>
          <a:lstStyle/>
          <a:p>
            <a:pPr>
              <a:defRPr sz="1600"/>
            </a:pPr>
            <a:endParaRPr lang="en-US"/>
          </a:p>
        </c:txPr>
        <c:crossAx val="2128794616"/>
        <c:crosses val="autoZero"/>
        <c:crossBetween val="midCat"/>
        <c:majorUnit val="1.0"/>
      </c:valAx>
    </c:plotArea>
    <c:plotVisOnly val="1"/>
    <c:dispBlanksAs val="gap"/>
    <c:showDLblsOverMax val="0"/>
  </c:chart>
  <c:externalData r:id="rId1">
    <c:autoUpdate val="0"/>
  </c:externalData>
</c:chartSpac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Relationship Id="rId2" Type="http://schemas.openxmlformats.org/officeDocument/2006/relationships/image" Target="../media/image2.emf"/><Relationship Id="rId3" Type="http://schemas.openxmlformats.org/officeDocument/2006/relationships/image" Target="../media/image3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Relationship Id="rId2" Type="http://schemas.openxmlformats.org/officeDocument/2006/relationships/image" Target="../media/image6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Relationship Id="rId2" Type="http://schemas.openxmlformats.org/officeDocument/2006/relationships/image" Target="../media/image8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emf"/><Relationship Id="rId2" Type="http://schemas.openxmlformats.org/officeDocument/2006/relationships/image" Target="../media/image12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emf"/><Relationship Id="rId2" Type="http://schemas.openxmlformats.org/officeDocument/2006/relationships/image" Target="../media/image14.emf"/></Relationships>
</file>

<file path=ppt/drawings/_rels/vmlDrawing8.vml.rels><?xml version="1.0" encoding="UTF-8" standalone="yes"?>
<Relationships xmlns="http://schemas.openxmlformats.org/package/2006/relationships"><Relationship Id="rId3" Type="http://schemas.openxmlformats.org/officeDocument/2006/relationships/image" Target="../media/image17.emf"/><Relationship Id="rId4" Type="http://schemas.openxmlformats.org/officeDocument/2006/relationships/image" Target="../media/image18.emf"/><Relationship Id="rId1" Type="http://schemas.openxmlformats.org/officeDocument/2006/relationships/image" Target="../media/image15.emf"/><Relationship Id="rId2" Type="http://schemas.openxmlformats.org/officeDocument/2006/relationships/image" Target="../media/image16.e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9.emf"/><Relationship Id="rId2" Type="http://schemas.openxmlformats.org/officeDocument/2006/relationships/image" Target="../media/image20.emf"/><Relationship Id="rId3" Type="http://schemas.openxmlformats.org/officeDocument/2006/relationships/image" Target="../media/image21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5059E54-AE6E-F549-B9AE-618A7B46237A}" type="datetimeFigureOut">
              <a:rPr lang="en-US" smtClean="0"/>
              <a:t>04/09/14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EA55C02-97D2-4641-A637-652E7F0AFF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868618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1BE47CD-8708-F948-A779-36F32D6EDB11}" type="datetimeFigureOut">
              <a:rPr lang="en-US" smtClean="0"/>
              <a:t>04/09/14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4283283-9BD9-774E-AC54-847D0E689E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8271585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4155E7-49D5-D046-9E95-5A98DCFF66AD}" type="datetime1">
              <a:rPr lang="en-IN" smtClean="0"/>
              <a:t>04/09/14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FDA401-2374-BE46-BA37-D56B8F3DFE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62742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833D5B-8024-954C-9EA8-0A7D038CF304}" type="datetime1">
              <a:rPr lang="en-IN" smtClean="0"/>
              <a:t>04/09/14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FDA401-2374-BE46-BA37-D56B8F3DFE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79888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C6F1D5-B673-8D48-876A-20B8696F1D6B}" type="datetime1">
              <a:rPr lang="en-IN" smtClean="0"/>
              <a:t>04/09/14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FDA401-2374-BE46-BA37-D56B8F3DFE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46480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1E96CB-72EA-C14A-99A4-0AE763786797}" type="datetime1">
              <a:rPr lang="en-IN" smtClean="0"/>
              <a:t>04/09/14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FDA401-2374-BE46-BA37-D56B8F3DFE56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568610" y="958032"/>
            <a:ext cx="8076829" cy="0"/>
          </a:xfrm>
          <a:prstGeom prst="line">
            <a:avLst/>
          </a:prstGeom>
          <a:ln w="12700">
            <a:solidFill>
              <a:schemeClr val="accent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540346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AED054-2180-0A45-94DC-E612A04EB82D}" type="datetime1">
              <a:rPr lang="en-IN" smtClean="0"/>
              <a:t>04/09/14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FDA401-2374-BE46-BA37-D56B8F3DFE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68007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148588-9415-9A4B-9D5E-C9A176907F28}" type="datetime1">
              <a:rPr lang="en-IN" smtClean="0"/>
              <a:t>04/09/14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FDA401-2374-BE46-BA37-D56B8F3DFE56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602033" y="958032"/>
            <a:ext cx="8076829" cy="0"/>
          </a:xfrm>
          <a:prstGeom prst="line">
            <a:avLst/>
          </a:prstGeom>
          <a:ln w="12700">
            <a:solidFill>
              <a:schemeClr val="accent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946718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F6850E-73E0-E946-A230-0CD1BDA80A3B}" type="datetime1">
              <a:rPr lang="en-IN" smtClean="0"/>
              <a:t>04/09/14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FDA401-2374-BE46-BA37-D56B8F3DFE56}" type="slidenum">
              <a:rPr lang="en-US" smtClean="0"/>
              <a:t>‹#›</a:t>
            </a:fld>
            <a:endParaRPr lang="en-US"/>
          </a:p>
        </p:txBody>
      </p:sp>
      <p:cxnSp>
        <p:nvCxnSpPr>
          <p:cNvPr id="10" name="Straight Connector 9"/>
          <p:cNvCxnSpPr/>
          <p:nvPr userDrawn="1"/>
        </p:nvCxnSpPr>
        <p:spPr>
          <a:xfrm>
            <a:off x="602033" y="958032"/>
            <a:ext cx="8076829" cy="0"/>
          </a:xfrm>
          <a:prstGeom prst="line">
            <a:avLst/>
          </a:prstGeom>
          <a:ln w="12700">
            <a:solidFill>
              <a:schemeClr val="accent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401330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EFC485-E25D-3B43-B39B-C89965CA511E}" type="datetime1">
              <a:rPr lang="en-IN" smtClean="0"/>
              <a:t>04/09/14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FDA401-2374-BE46-BA37-D56B8F3DFE56}" type="slidenum">
              <a:rPr lang="en-US" smtClean="0"/>
              <a:t>‹#›</a:t>
            </a:fld>
            <a:endParaRPr lang="en-US"/>
          </a:p>
        </p:txBody>
      </p:sp>
      <p:cxnSp>
        <p:nvCxnSpPr>
          <p:cNvPr id="6" name="Straight Connector 5"/>
          <p:cNvCxnSpPr/>
          <p:nvPr userDrawn="1"/>
        </p:nvCxnSpPr>
        <p:spPr>
          <a:xfrm>
            <a:off x="602033" y="958032"/>
            <a:ext cx="8076829" cy="0"/>
          </a:xfrm>
          <a:prstGeom prst="line">
            <a:avLst/>
          </a:prstGeom>
          <a:ln w="12700">
            <a:solidFill>
              <a:schemeClr val="accent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389002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57EA1D-7703-234E-ADEE-4827FB423E92}" type="datetime1">
              <a:rPr lang="en-IN" smtClean="0"/>
              <a:t>04/09/14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FDA401-2374-BE46-BA37-D56B8F3DFE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03477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FB17A2-7B26-604C-95A5-58E88579DA5E}" type="datetime1">
              <a:rPr lang="en-IN" smtClean="0"/>
              <a:t>04/09/14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FDA401-2374-BE46-BA37-D56B8F3DFE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08583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580A24-4995-7C46-9EE4-9D497BA71EBA}" type="datetime1">
              <a:rPr lang="en-IN" smtClean="0"/>
              <a:t>04/09/14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FDA401-2374-BE46-BA37-D56B8F3DFE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54106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4997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02850"/>
            <a:ext cx="8229600" cy="50233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2731159-C5F6-B841-9353-B0C0E75B39D3}" type="datetime1">
              <a:rPr lang="en-IN" smtClean="0"/>
              <a:t>04/09/14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AFDA401-2374-BE46-BA37-D56B8F3DFE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18970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l" defTabSz="457200" rtl="0" eaLnBrk="1" latinLnBrk="0" hangingPunct="1">
        <a:spcBef>
          <a:spcPct val="0"/>
        </a:spcBef>
        <a:buNone/>
        <a:defRPr sz="4000" kern="1200">
          <a:solidFill>
            <a:schemeClr val="tx2">
              <a:lumMod val="75000"/>
            </a:schemeClr>
          </a:solidFill>
          <a:latin typeface="+mj-lt"/>
          <a:ea typeface="+mj-ea"/>
          <a:cs typeface="Athelas Regular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Clr>
          <a:schemeClr val="tx2"/>
        </a:buClr>
        <a:buFont typeface="Wingdings" charset="2"/>
        <a:buChar char="§"/>
        <a:defRPr sz="2800" kern="1200">
          <a:solidFill>
            <a:schemeClr val="tx1"/>
          </a:solidFill>
          <a:latin typeface="Times New Roman"/>
          <a:ea typeface="+mn-ea"/>
          <a:cs typeface="Times New Roman"/>
        </a:defRPr>
      </a:lvl1pPr>
      <a:lvl2pPr marL="742950" indent="-285750" algn="l" defTabSz="457200" rtl="0" eaLnBrk="1" latinLnBrk="0" hangingPunct="1">
        <a:spcBef>
          <a:spcPct val="20000"/>
        </a:spcBef>
        <a:buClr>
          <a:schemeClr val="accent1"/>
        </a:buClr>
        <a:buFont typeface="Arial"/>
        <a:buChar char="–"/>
        <a:defRPr sz="2400" kern="1200">
          <a:solidFill>
            <a:schemeClr val="tx1"/>
          </a:solidFill>
          <a:latin typeface="Times New Roman"/>
          <a:ea typeface="+mn-ea"/>
          <a:cs typeface="Times New Roman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200" kern="1200">
          <a:solidFill>
            <a:schemeClr val="tx1"/>
          </a:solidFill>
          <a:latin typeface="Times New Roman"/>
          <a:ea typeface="+mn-ea"/>
          <a:cs typeface="Times New Roman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Times New Roman"/>
          <a:ea typeface="+mn-ea"/>
          <a:cs typeface="Times New Roman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Times New Roman"/>
          <a:ea typeface="+mn-ea"/>
          <a:cs typeface="Times New Roman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0.bin"/><Relationship Id="rId4" Type="http://schemas.openxmlformats.org/officeDocument/2006/relationships/image" Target="../media/image11.emf"/><Relationship Id="rId5" Type="http://schemas.openxmlformats.org/officeDocument/2006/relationships/oleObject" Target="../embeddings/oleObject11.bin"/><Relationship Id="rId6" Type="http://schemas.openxmlformats.org/officeDocument/2006/relationships/image" Target="../media/image12.emf"/><Relationship Id="rId1" Type="http://schemas.openxmlformats.org/officeDocument/2006/relationships/vmlDrawing" Target="../drawings/vmlDrawing6.vml"/><Relationship Id="rId2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2.bin"/><Relationship Id="rId4" Type="http://schemas.openxmlformats.org/officeDocument/2006/relationships/image" Target="../media/image13.emf"/><Relationship Id="rId5" Type="http://schemas.openxmlformats.org/officeDocument/2006/relationships/oleObject" Target="../embeddings/oleObject13.bin"/><Relationship Id="rId6" Type="http://schemas.openxmlformats.org/officeDocument/2006/relationships/image" Target="../media/image14.emf"/><Relationship Id="rId1" Type="http://schemas.openxmlformats.org/officeDocument/2006/relationships/vmlDrawing" Target="../drawings/vmlDrawing7.vml"/><Relationship Id="rId2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4.bin"/><Relationship Id="rId4" Type="http://schemas.openxmlformats.org/officeDocument/2006/relationships/image" Target="../media/image15.emf"/><Relationship Id="rId5" Type="http://schemas.openxmlformats.org/officeDocument/2006/relationships/oleObject" Target="../embeddings/oleObject15.bin"/><Relationship Id="rId6" Type="http://schemas.openxmlformats.org/officeDocument/2006/relationships/image" Target="../media/image16.emf"/><Relationship Id="rId7" Type="http://schemas.openxmlformats.org/officeDocument/2006/relationships/oleObject" Target="../embeddings/oleObject16.bin"/><Relationship Id="rId8" Type="http://schemas.openxmlformats.org/officeDocument/2006/relationships/image" Target="../media/image17.emf"/><Relationship Id="rId9" Type="http://schemas.openxmlformats.org/officeDocument/2006/relationships/oleObject" Target="../embeddings/oleObject17.bin"/><Relationship Id="rId10" Type="http://schemas.openxmlformats.org/officeDocument/2006/relationships/image" Target="../media/image18.emf"/><Relationship Id="rId1" Type="http://schemas.openxmlformats.org/officeDocument/2006/relationships/vmlDrawing" Target="../drawings/vmlDrawing8.vml"/><Relationship Id="rId2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8.bin"/><Relationship Id="rId4" Type="http://schemas.openxmlformats.org/officeDocument/2006/relationships/image" Target="../media/image19.emf"/><Relationship Id="rId5" Type="http://schemas.openxmlformats.org/officeDocument/2006/relationships/oleObject" Target="../embeddings/oleObject19.bin"/><Relationship Id="rId6" Type="http://schemas.openxmlformats.org/officeDocument/2006/relationships/image" Target="../media/image20.emf"/><Relationship Id="rId7" Type="http://schemas.openxmlformats.org/officeDocument/2006/relationships/oleObject" Target="../embeddings/oleObject20.bin"/><Relationship Id="rId8" Type="http://schemas.openxmlformats.org/officeDocument/2006/relationships/image" Target="../media/image21.emf"/><Relationship Id="rId1" Type="http://schemas.openxmlformats.org/officeDocument/2006/relationships/vmlDrawing" Target="../drawings/vmlDrawing9.vml"/><Relationship Id="rId2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chart" Target="../charts/chart5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chart" Target="../charts/chart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2.emf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chart" Target="../charts/char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chart" Target="../charts/char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chart" Target="../charts/chart3.xml"/><Relationship Id="rId3" Type="http://schemas.openxmlformats.org/officeDocument/2006/relationships/chart" Target="../charts/char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4" Type="http://schemas.openxmlformats.org/officeDocument/2006/relationships/oleObject" Target="../embeddings/oleObject1.bin"/><Relationship Id="rId5" Type="http://schemas.openxmlformats.org/officeDocument/2006/relationships/image" Target="../media/image1.emf"/><Relationship Id="rId6" Type="http://schemas.openxmlformats.org/officeDocument/2006/relationships/oleObject" Target="../embeddings/oleObject2.bin"/><Relationship Id="rId7" Type="http://schemas.openxmlformats.org/officeDocument/2006/relationships/image" Target="../media/image2.emf"/><Relationship Id="rId8" Type="http://schemas.openxmlformats.org/officeDocument/2006/relationships/oleObject" Target="../embeddings/oleObject3.bin"/><Relationship Id="rId9" Type="http://schemas.openxmlformats.org/officeDocument/2006/relationships/image" Target="../media/image3.emf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4" Type="http://schemas.openxmlformats.org/officeDocument/2006/relationships/image" Target="../media/image5.emf"/><Relationship Id="rId5" Type="http://schemas.openxmlformats.org/officeDocument/2006/relationships/oleObject" Target="../embeddings/oleObject5.bin"/><Relationship Id="rId6" Type="http://schemas.openxmlformats.org/officeDocument/2006/relationships/image" Target="../media/image6.emf"/><Relationship Id="rId1" Type="http://schemas.openxmlformats.org/officeDocument/2006/relationships/vmlDrawing" Target="../drawings/vmlDrawing2.vml"/><Relationship Id="rId2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4" Type="http://schemas.openxmlformats.org/officeDocument/2006/relationships/image" Target="../media/image7.emf"/><Relationship Id="rId5" Type="http://schemas.openxmlformats.org/officeDocument/2006/relationships/oleObject" Target="../embeddings/oleObject7.bin"/><Relationship Id="rId6" Type="http://schemas.openxmlformats.org/officeDocument/2006/relationships/image" Target="../media/image8.emf"/><Relationship Id="rId1" Type="http://schemas.openxmlformats.org/officeDocument/2006/relationships/vmlDrawing" Target="../drawings/vmlDrawing3.vml"/><Relationship Id="rId2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.bin"/><Relationship Id="rId4" Type="http://schemas.openxmlformats.org/officeDocument/2006/relationships/image" Target="../media/image9.emf"/><Relationship Id="rId1" Type="http://schemas.openxmlformats.org/officeDocument/2006/relationships/vmlDrawing" Target="../drawings/vmlDrawing4.vml"/><Relationship Id="rId2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9.bin"/><Relationship Id="rId4" Type="http://schemas.openxmlformats.org/officeDocument/2006/relationships/image" Target="../media/image10.emf"/><Relationship Id="rId1" Type="http://schemas.openxmlformats.org/officeDocument/2006/relationships/vmlDrawing" Target="../drawings/vmlDrawing5.vml"/><Relationship Id="rId2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37369"/>
            <a:ext cx="7772400" cy="2063082"/>
          </a:xfrm>
        </p:spPr>
        <p:txBody>
          <a:bodyPr>
            <a:normAutofit/>
          </a:bodyPr>
          <a:lstStyle/>
          <a:p>
            <a:r>
              <a:rPr lang="en-US" sz="4400" dirty="0" smtClean="0"/>
              <a:t>Logistic Regression</a:t>
            </a:r>
            <a:endParaRPr lang="en-US" sz="31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sz="2400" dirty="0" smtClean="0"/>
              <a:t>Debapriyo Majumdar</a:t>
            </a:r>
          </a:p>
          <a:p>
            <a:r>
              <a:rPr lang="en-US" sz="2400" dirty="0" smtClean="0"/>
              <a:t>Data Mining – Fall 2014</a:t>
            </a:r>
          </a:p>
          <a:p>
            <a:r>
              <a:rPr lang="en-US" sz="2400" dirty="0" smtClean="0"/>
              <a:t>Indian Statistical Institute Kolkata</a:t>
            </a:r>
          </a:p>
          <a:p>
            <a:endParaRPr lang="en-US" sz="2400" dirty="0" smtClean="0"/>
          </a:p>
          <a:p>
            <a:r>
              <a:rPr lang="en-US" sz="2000" dirty="0" smtClean="0"/>
              <a:t>September 1, 2014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22710089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Taylor’s theorem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02850"/>
            <a:ext cx="8229600" cy="2502177"/>
          </a:xfrm>
        </p:spPr>
        <p:txBody>
          <a:bodyPr>
            <a:normAutofit/>
          </a:bodyPr>
          <a:lstStyle/>
          <a:p>
            <a:r>
              <a:rPr lang="en-US" sz="2400" dirty="0" smtClean="0"/>
              <a:t>If </a:t>
            </a:r>
            <a:r>
              <a:rPr lang="en-US" sz="2400" i="1" dirty="0" smtClean="0"/>
              <a:t>f </a:t>
            </a:r>
            <a:r>
              <a:rPr lang="en-US" sz="2400" dirty="0" smtClean="0"/>
              <a:t>is a </a:t>
            </a:r>
          </a:p>
          <a:p>
            <a:pPr lvl="1"/>
            <a:r>
              <a:rPr lang="en-US" dirty="0"/>
              <a:t>R</a:t>
            </a:r>
            <a:r>
              <a:rPr lang="en-US" dirty="0" smtClean="0"/>
              <a:t>eal-valued function</a:t>
            </a:r>
          </a:p>
          <a:p>
            <a:pPr lvl="1"/>
            <a:r>
              <a:rPr lang="en-US" i="1" dirty="0" smtClean="0"/>
              <a:t>k </a:t>
            </a:r>
            <a:r>
              <a:rPr lang="en-US" dirty="0" smtClean="0"/>
              <a:t>times differentiable at a point </a:t>
            </a:r>
            <a:r>
              <a:rPr lang="en-US" i="1" dirty="0" smtClean="0"/>
              <a:t>a, </a:t>
            </a:r>
            <a:r>
              <a:rPr lang="en-US" dirty="0" smtClean="0"/>
              <a:t>for an integer </a:t>
            </a:r>
            <a:r>
              <a:rPr lang="en-US" i="1" dirty="0" smtClean="0"/>
              <a:t>k &gt; </a:t>
            </a:r>
            <a:r>
              <a:rPr lang="en-US" dirty="0" smtClean="0"/>
              <a:t>0</a:t>
            </a:r>
          </a:p>
          <a:p>
            <a:pPr marL="457200" lvl="1" indent="0">
              <a:buNone/>
            </a:pPr>
            <a:r>
              <a:rPr lang="en-US" dirty="0" smtClean="0"/>
              <a:t>Then </a:t>
            </a:r>
            <a:r>
              <a:rPr lang="en-US" i="1" dirty="0" smtClean="0"/>
              <a:t>f </a:t>
            </a:r>
            <a:r>
              <a:rPr lang="en-US" dirty="0" smtClean="0"/>
              <a:t>has a polynomial approximation at </a:t>
            </a:r>
            <a:r>
              <a:rPr lang="en-US" i="1" dirty="0" smtClean="0"/>
              <a:t>a</a:t>
            </a:r>
          </a:p>
          <a:p>
            <a:pPr lvl="0">
              <a:buClr>
                <a:srgbClr val="1F497D"/>
              </a:buClr>
            </a:pPr>
            <a:r>
              <a:rPr lang="en-US" sz="2400" dirty="0" smtClean="0">
                <a:solidFill>
                  <a:prstClr val="black"/>
                </a:solidFill>
              </a:rPr>
              <a:t>In other words, there exists a function </a:t>
            </a:r>
            <a:r>
              <a:rPr lang="en-US" sz="2400" i="1" dirty="0" err="1" smtClean="0">
                <a:solidFill>
                  <a:prstClr val="black"/>
                </a:solidFill>
              </a:rPr>
              <a:t>h</a:t>
            </a:r>
            <a:r>
              <a:rPr lang="en-US" sz="2400" i="1" baseline="-25000" dirty="0" err="1" smtClean="0">
                <a:solidFill>
                  <a:prstClr val="black"/>
                </a:solidFill>
              </a:rPr>
              <a:t>k</a:t>
            </a:r>
            <a:r>
              <a:rPr lang="en-US" sz="2400" dirty="0" smtClean="0">
                <a:solidFill>
                  <a:prstClr val="black"/>
                </a:solidFill>
              </a:rPr>
              <a:t>, such that</a:t>
            </a:r>
            <a:endParaRPr lang="en-US" sz="2400" dirty="0">
              <a:solidFill>
                <a:prstClr val="black"/>
              </a:solidFill>
            </a:endParaRPr>
          </a:p>
          <a:p>
            <a:pPr marL="514350" indent="-457200"/>
            <a:endParaRPr lang="en-US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FDA401-2374-BE46-BA37-D56B8F3DFE56}" type="slidenum">
              <a:rPr lang="en-US" smtClean="0"/>
              <a:t>10</a:t>
            </a:fld>
            <a:endParaRPr lang="en-US"/>
          </a:p>
        </p:txBody>
      </p:sp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22055997"/>
              </p:ext>
            </p:extLst>
          </p:nvPr>
        </p:nvGraphicFramePr>
        <p:xfrm>
          <a:off x="952546" y="3449528"/>
          <a:ext cx="6887882" cy="102603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584" name="Equation" r:id="rId3" imgW="3835400" imgH="571500" progId="Equation.3">
                  <p:embed/>
                </p:oleObj>
              </mc:Choice>
              <mc:Fallback>
                <p:oleObj name="Equation" r:id="rId3" imgW="3835400" imgH="5715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952546" y="3449528"/>
                        <a:ext cx="6887882" cy="102603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Line Callout 2 7"/>
          <p:cNvSpPr/>
          <p:nvPr/>
        </p:nvSpPr>
        <p:spPr>
          <a:xfrm>
            <a:off x="235570" y="5413756"/>
            <a:ext cx="2704030" cy="1018735"/>
          </a:xfrm>
          <a:prstGeom prst="borderCallout2">
            <a:avLst>
              <a:gd name="adj1" fmla="val -9643"/>
              <a:gd name="adj2" fmla="val 72728"/>
              <a:gd name="adj3" fmla="val -10649"/>
              <a:gd name="adj4" fmla="val 99621"/>
              <a:gd name="adj5" fmla="val -94968"/>
              <a:gd name="adj6" fmla="val 130333"/>
            </a:avLst>
          </a:prstGeom>
          <a:ln w="12700">
            <a:tailEnd type="stealth"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>
                <a:latin typeface="Times New Roman"/>
                <a:cs typeface="Times New Roman"/>
              </a:rPr>
              <a:t>Polynomial approximation (</a:t>
            </a:r>
            <a:r>
              <a:rPr lang="en-US" i="1" dirty="0" smtClean="0">
                <a:latin typeface="Times New Roman"/>
                <a:cs typeface="Times New Roman"/>
              </a:rPr>
              <a:t>k-</a:t>
            </a:r>
            <a:r>
              <a:rPr lang="en-US" dirty="0" err="1" smtClean="0">
                <a:latin typeface="Times New Roman"/>
                <a:cs typeface="Times New Roman"/>
              </a:rPr>
              <a:t>th</a:t>
            </a:r>
            <a:r>
              <a:rPr lang="en-US" dirty="0" smtClean="0">
                <a:latin typeface="Times New Roman"/>
                <a:cs typeface="Times New Roman"/>
              </a:rPr>
              <a:t> order Taylor’s polynomial)</a:t>
            </a:r>
            <a:endParaRPr lang="en-US" dirty="0">
              <a:latin typeface="Times New Roman"/>
              <a:cs typeface="Times New Roman"/>
            </a:endParaRPr>
          </a:p>
        </p:txBody>
      </p:sp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02155698"/>
              </p:ext>
            </p:extLst>
          </p:nvPr>
        </p:nvGraphicFramePr>
        <p:xfrm>
          <a:off x="3400775" y="5166749"/>
          <a:ext cx="1985962" cy="4333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585" name="Equation" r:id="rId5" imgW="1104900" imgH="241300" progId="Equation.3">
                  <p:embed/>
                </p:oleObj>
              </mc:Choice>
              <mc:Fallback>
                <p:oleObj name="Equation" r:id="rId5" imgW="1104900" imgH="2413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3400775" y="5166749"/>
                        <a:ext cx="1985962" cy="4333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3697546" y="4567733"/>
            <a:ext cx="14032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latin typeface="Times New Roman"/>
                <a:cs typeface="Times New Roman"/>
              </a:rPr>
              <a:t>and</a:t>
            </a:r>
            <a:endParaRPr lang="en-US" sz="2400" dirty="0"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11876042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0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Newton’s method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02850"/>
            <a:ext cx="8229600" cy="2730387"/>
          </a:xfrm>
        </p:spPr>
        <p:txBody>
          <a:bodyPr>
            <a:normAutofit lnSpcReduction="10000"/>
          </a:bodyPr>
          <a:lstStyle/>
          <a:p>
            <a:r>
              <a:rPr lang="en-US" sz="2400" dirty="0" smtClean="0"/>
              <a:t>Finding the global maximum </a:t>
            </a:r>
            <a:r>
              <a:rPr lang="en-US" sz="2400" i="1" dirty="0" smtClean="0"/>
              <a:t>w</a:t>
            </a:r>
            <a:r>
              <a:rPr lang="en-US" sz="2400" i="1" baseline="30000" dirty="0" smtClean="0"/>
              <a:t>*</a:t>
            </a:r>
            <a:r>
              <a:rPr lang="en-US" sz="2400" dirty="0" smtClean="0"/>
              <a:t> of a function </a:t>
            </a:r>
            <a:r>
              <a:rPr lang="en-US" sz="2400" i="1" dirty="0" smtClean="0"/>
              <a:t>f </a:t>
            </a:r>
            <a:r>
              <a:rPr lang="en-US" sz="2400" dirty="0" smtClean="0"/>
              <a:t>of one variable Assumptions: 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sz="2000" dirty="0" smtClean="0"/>
              <a:t>The function </a:t>
            </a:r>
            <a:r>
              <a:rPr lang="en-US" sz="2000" i="1" dirty="0" smtClean="0"/>
              <a:t>f </a:t>
            </a:r>
            <a:r>
              <a:rPr lang="en-US" sz="2000" dirty="0" smtClean="0"/>
              <a:t>is smooth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sz="2000" dirty="0" smtClean="0"/>
              <a:t>The derivative of </a:t>
            </a:r>
            <a:r>
              <a:rPr lang="en-US" sz="2000" i="1" dirty="0" smtClean="0"/>
              <a:t>f </a:t>
            </a:r>
            <a:r>
              <a:rPr lang="en-US" sz="2000" dirty="0" smtClean="0"/>
              <a:t>at </a:t>
            </a:r>
            <a:r>
              <a:rPr lang="en-US" sz="2000" i="1" dirty="0" smtClean="0"/>
              <a:t>w</a:t>
            </a:r>
            <a:r>
              <a:rPr lang="en-US" sz="2000" i="1" baseline="30000" dirty="0" smtClean="0"/>
              <a:t>*</a:t>
            </a:r>
            <a:r>
              <a:rPr lang="en-US" sz="2000" i="1" dirty="0" smtClean="0"/>
              <a:t> </a:t>
            </a:r>
            <a:r>
              <a:rPr lang="en-US" sz="2000" dirty="0" smtClean="0"/>
              <a:t>is 0, second derivative is negative</a:t>
            </a:r>
          </a:p>
          <a:p>
            <a:pPr marL="400050"/>
            <a:r>
              <a:rPr lang="en-US" sz="2400" dirty="0" smtClean="0">
                <a:solidFill>
                  <a:prstClr val="black"/>
                </a:solidFill>
              </a:rPr>
              <a:t>Start with a value </a:t>
            </a:r>
            <a:r>
              <a:rPr lang="en-US" sz="2400" i="1" dirty="0" smtClean="0">
                <a:solidFill>
                  <a:prstClr val="black"/>
                </a:solidFill>
              </a:rPr>
              <a:t>w = w</a:t>
            </a:r>
            <a:r>
              <a:rPr lang="en-US" sz="2400" baseline="-25000" dirty="0" smtClean="0">
                <a:solidFill>
                  <a:prstClr val="black"/>
                </a:solidFill>
              </a:rPr>
              <a:t>0</a:t>
            </a:r>
            <a:endParaRPr lang="en-US" sz="2400" dirty="0" smtClean="0">
              <a:solidFill>
                <a:prstClr val="black"/>
              </a:solidFill>
            </a:endParaRPr>
          </a:p>
          <a:p>
            <a:pPr marL="400050"/>
            <a:r>
              <a:rPr lang="en-US" sz="2400" dirty="0" smtClean="0">
                <a:solidFill>
                  <a:prstClr val="black"/>
                </a:solidFill>
              </a:rPr>
              <a:t>Near the maximum, approximate the function using a second order Taylor polynomial</a:t>
            </a:r>
            <a:endParaRPr lang="en-US" dirty="0" smtClean="0"/>
          </a:p>
          <a:p>
            <a:pPr marL="914400" lvl="1" indent="-457200">
              <a:buFont typeface="+mj-lt"/>
              <a:buAutoNum type="arabicPeriod"/>
            </a:pPr>
            <a:endParaRPr lang="en-US" sz="2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FDA401-2374-BE46-BA37-D56B8F3DFE56}" type="slidenum">
              <a:rPr lang="en-US" smtClean="0"/>
              <a:t>11</a:t>
            </a:fld>
            <a:endParaRPr lang="en-US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31746935"/>
              </p:ext>
            </p:extLst>
          </p:nvPr>
        </p:nvGraphicFramePr>
        <p:xfrm>
          <a:off x="1542747" y="3833813"/>
          <a:ext cx="6184900" cy="9509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81" name="Equation" r:id="rId3" imgW="3225800" imgH="495300" progId="Equation.3">
                  <p:embed/>
                </p:oleObj>
              </mc:Choice>
              <mc:Fallback>
                <p:oleObj name="Equation" r:id="rId3" imgW="3225800" imgH="4953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42747" y="3833813"/>
                        <a:ext cx="6184900" cy="9509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73197685"/>
              </p:ext>
            </p:extLst>
          </p:nvPr>
        </p:nvGraphicFramePr>
        <p:xfrm>
          <a:off x="2202748" y="4784151"/>
          <a:ext cx="5210175" cy="755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82" name="Equation" r:id="rId5" imgW="2717800" imgH="393700" progId="Equation.3">
                  <p:embed/>
                </p:oleObj>
              </mc:Choice>
              <mc:Fallback>
                <p:oleObj name="Equation" r:id="rId5" imgW="2717800" imgH="3937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2202748" y="4784151"/>
                        <a:ext cx="5210175" cy="7556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Content Placeholder 2"/>
          <p:cNvSpPr txBox="1">
            <a:spLocks/>
          </p:cNvSpPr>
          <p:nvPr/>
        </p:nvSpPr>
        <p:spPr>
          <a:xfrm>
            <a:off x="457200" y="5745511"/>
            <a:ext cx="8229600" cy="86486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charset="2"/>
              <a:buChar char="§"/>
              <a:defRPr sz="2800" kern="1200">
                <a:solidFill>
                  <a:schemeClr val="tx1"/>
                </a:solidFill>
                <a:latin typeface="Times New Roman"/>
                <a:ea typeface="+mn-ea"/>
                <a:cs typeface="Times New Roman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/>
              <a:buChar char="–"/>
              <a:defRPr sz="2400" kern="1200">
                <a:solidFill>
                  <a:schemeClr val="tx1"/>
                </a:solidFill>
                <a:latin typeface="Times New Roman"/>
                <a:ea typeface="+mn-ea"/>
                <a:cs typeface="Times New Roman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200" kern="1200">
                <a:solidFill>
                  <a:schemeClr val="tx1"/>
                </a:solidFill>
                <a:latin typeface="Times New Roman"/>
                <a:ea typeface="+mn-ea"/>
                <a:cs typeface="Times New Roman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Times New Roman"/>
                <a:ea typeface="+mn-ea"/>
                <a:cs typeface="Times New Roman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Times New Roman"/>
                <a:ea typeface="+mn-ea"/>
                <a:cs typeface="Times New Roman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 smtClean="0"/>
              <a:t>Using the gradient descent approach iteratively estimate the maximum of </a:t>
            </a:r>
            <a:r>
              <a:rPr lang="en-US" sz="2400" i="1" dirty="0" smtClean="0"/>
              <a:t>f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07775246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Newton’s method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10714"/>
            <a:ext cx="8229600" cy="677983"/>
          </a:xfrm>
        </p:spPr>
        <p:txBody>
          <a:bodyPr>
            <a:normAutofit/>
          </a:bodyPr>
          <a:lstStyle/>
          <a:p>
            <a:r>
              <a:rPr lang="en-US" sz="2400" dirty="0" smtClean="0"/>
              <a:t>Take derivative </a:t>
            </a:r>
            <a:r>
              <a:rPr lang="en-US" sz="2400" dirty="0" err="1" smtClean="0"/>
              <a:t>w.r.t</a:t>
            </a:r>
            <a:r>
              <a:rPr lang="en-US" sz="2400" dirty="0" smtClean="0"/>
              <a:t>. </a:t>
            </a:r>
            <a:r>
              <a:rPr lang="en-US" sz="2400" i="1" dirty="0" smtClean="0"/>
              <a:t>w, </a:t>
            </a:r>
            <a:r>
              <a:rPr lang="en-US" sz="2400" dirty="0" smtClean="0"/>
              <a:t>and set it to zero at a point </a:t>
            </a:r>
            <a:r>
              <a:rPr lang="en-US" sz="2400" i="1" dirty="0" smtClean="0"/>
              <a:t>w</a:t>
            </a:r>
            <a:r>
              <a:rPr lang="en-US" sz="2400" baseline="-25000" dirty="0" smtClean="0"/>
              <a:t>1</a:t>
            </a:r>
            <a:endParaRPr lang="en-US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FDA401-2374-BE46-BA37-D56B8F3DFE56}" type="slidenum">
              <a:rPr lang="en-US" smtClean="0"/>
              <a:t>12</a:t>
            </a:fld>
            <a:endParaRPr lang="en-US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39761802"/>
              </p:ext>
            </p:extLst>
          </p:nvPr>
        </p:nvGraphicFramePr>
        <p:xfrm>
          <a:off x="2197515" y="2335722"/>
          <a:ext cx="5016500" cy="755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668" name="Equation" r:id="rId3" imgW="2616200" imgH="393700" progId="Equation.3">
                  <p:embed/>
                </p:oleObj>
              </mc:Choice>
              <mc:Fallback>
                <p:oleObj name="Equation" r:id="rId3" imgW="2616200" imgH="3937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197515" y="2335722"/>
                        <a:ext cx="5016500" cy="7556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43196446"/>
              </p:ext>
            </p:extLst>
          </p:nvPr>
        </p:nvGraphicFramePr>
        <p:xfrm>
          <a:off x="1887538" y="1025626"/>
          <a:ext cx="5842000" cy="755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669" name="Equation" r:id="rId5" imgW="3048000" imgH="393700" progId="Equation.3">
                  <p:embed/>
                </p:oleObj>
              </mc:Choice>
              <mc:Fallback>
                <p:oleObj name="Equation" r:id="rId5" imgW="3048000" imgH="3937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887538" y="1025626"/>
                        <a:ext cx="5842000" cy="7556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60116132"/>
              </p:ext>
            </p:extLst>
          </p:nvPr>
        </p:nvGraphicFramePr>
        <p:xfrm>
          <a:off x="3141663" y="3114776"/>
          <a:ext cx="2408237" cy="828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670" name="Equation" r:id="rId7" imgW="1257300" imgH="431800" progId="Equation.3">
                  <p:embed/>
                </p:oleObj>
              </mc:Choice>
              <mc:Fallback>
                <p:oleObj name="Equation" r:id="rId7" imgW="1257300" imgH="4318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3141663" y="3114776"/>
                        <a:ext cx="2408237" cy="8286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1523353" y="4174276"/>
            <a:ext cx="174122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latin typeface="Times New Roman"/>
                <a:cs typeface="Times New Roman"/>
              </a:rPr>
              <a:t>Iteratively:</a:t>
            </a:r>
            <a:endParaRPr lang="en-US" sz="2400" dirty="0">
              <a:latin typeface="Times New Roman"/>
              <a:cs typeface="Times New Roman"/>
            </a:endParaRPr>
          </a:p>
        </p:txBody>
      </p:sp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45710688"/>
              </p:ext>
            </p:extLst>
          </p:nvPr>
        </p:nvGraphicFramePr>
        <p:xfrm>
          <a:off x="3311525" y="4038549"/>
          <a:ext cx="2238375" cy="828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671" name="Equation" r:id="rId9" imgW="1168400" imgH="431800" progId="Equation.3">
                  <p:embed/>
                </p:oleObj>
              </mc:Choice>
              <mc:Fallback>
                <p:oleObj name="Equation" r:id="rId9" imgW="1168400" imgH="4318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3311525" y="4038549"/>
                        <a:ext cx="2238375" cy="8286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Content Placeholder 2"/>
          <p:cNvSpPr txBox="1">
            <a:spLocks/>
          </p:cNvSpPr>
          <p:nvPr/>
        </p:nvSpPr>
        <p:spPr>
          <a:xfrm>
            <a:off x="609600" y="5090053"/>
            <a:ext cx="8229600" cy="138138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charset="2"/>
              <a:buChar char="§"/>
              <a:defRPr sz="2800" kern="1200">
                <a:solidFill>
                  <a:schemeClr val="tx1"/>
                </a:solidFill>
                <a:latin typeface="Times New Roman"/>
                <a:ea typeface="+mn-ea"/>
                <a:cs typeface="Times New Roman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/>
              <a:buChar char="–"/>
              <a:defRPr sz="2400" kern="1200">
                <a:solidFill>
                  <a:schemeClr val="tx1"/>
                </a:solidFill>
                <a:latin typeface="Times New Roman"/>
                <a:ea typeface="+mn-ea"/>
                <a:cs typeface="Times New Roman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200" kern="1200">
                <a:solidFill>
                  <a:schemeClr val="tx1"/>
                </a:solidFill>
                <a:latin typeface="Times New Roman"/>
                <a:ea typeface="+mn-ea"/>
                <a:cs typeface="Times New Roman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Times New Roman"/>
                <a:ea typeface="+mn-ea"/>
                <a:cs typeface="Times New Roman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Times New Roman"/>
                <a:ea typeface="+mn-ea"/>
                <a:cs typeface="Times New Roman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 smtClean="0"/>
              <a:t>Converges very fast, if at all</a:t>
            </a:r>
          </a:p>
          <a:p>
            <a:r>
              <a:rPr lang="en-US" sz="2400" dirty="0" smtClean="0"/>
              <a:t>Use the </a:t>
            </a:r>
            <a:r>
              <a:rPr lang="en-US" sz="2400" dirty="0" err="1" smtClean="0">
                <a:latin typeface="Courier"/>
                <a:cs typeface="Courier"/>
              </a:rPr>
              <a:t>optim</a:t>
            </a:r>
            <a:r>
              <a:rPr lang="en-US" sz="2400" dirty="0" smtClean="0"/>
              <a:t> function in R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403674617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Logistic Regression: Estimating </a:t>
            </a:r>
            <a:r>
              <a:rPr lang="en-US" i="1" dirty="0" smtClean="0">
                <a:latin typeface="Times New Roman"/>
                <a:cs typeface="Times New Roman"/>
              </a:rPr>
              <a:t>β</a:t>
            </a:r>
            <a:r>
              <a:rPr lang="en-US" baseline="-25000" dirty="0" smtClean="0">
                <a:latin typeface="Times New Roman"/>
                <a:cs typeface="Times New Roman"/>
              </a:rPr>
              <a:t>0</a:t>
            </a:r>
            <a:r>
              <a:rPr lang="en-US" dirty="0" smtClean="0"/>
              <a:t> and </a:t>
            </a:r>
            <a:r>
              <a:rPr lang="en-US" i="1" dirty="0" smtClean="0">
                <a:latin typeface="Times New Roman"/>
                <a:cs typeface="Times New Roman"/>
              </a:rPr>
              <a:t>β</a:t>
            </a:r>
            <a:r>
              <a:rPr lang="en-US" baseline="-25000" dirty="0" smtClean="0">
                <a:latin typeface="Times New Roman"/>
                <a:cs typeface="Times New Roman"/>
              </a:rPr>
              <a:t>1</a:t>
            </a:r>
            <a:endParaRPr lang="en-US" dirty="0">
              <a:latin typeface="Times New Roman"/>
              <a:cs typeface="Times New Roman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02851"/>
            <a:ext cx="8229600" cy="638214"/>
          </a:xfrm>
        </p:spPr>
        <p:txBody>
          <a:bodyPr/>
          <a:lstStyle/>
          <a:p>
            <a:r>
              <a:rPr lang="en-US" dirty="0" smtClean="0"/>
              <a:t>Logistic function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FDA401-2374-BE46-BA37-D56B8F3DFE56}" type="slidenum">
              <a:rPr lang="en-US" smtClean="0"/>
              <a:t>13</a:t>
            </a:fld>
            <a:endParaRPr lang="en-US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74260661"/>
              </p:ext>
            </p:extLst>
          </p:nvPr>
        </p:nvGraphicFramePr>
        <p:xfrm>
          <a:off x="2262188" y="1565275"/>
          <a:ext cx="3833812" cy="847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625" name="Equation" r:id="rId3" imgW="1841500" imgH="406400" progId="Equation.3">
                  <p:embed/>
                </p:oleObj>
              </mc:Choice>
              <mc:Fallback>
                <p:oleObj name="Equation" r:id="rId3" imgW="1841500" imgH="4064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262188" y="1565275"/>
                        <a:ext cx="3833812" cy="8477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Content Placeholder 2"/>
          <p:cNvSpPr txBox="1">
            <a:spLocks/>
          </p:cNvSpPr>
          <p:nvPr/>
        </p:nvSpPr>
        <p:spPr>
          <a:xfrm>
            <a:off x="457200" y="2450543"/>
            <a:ext cx="8229600" cy="193284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charset="2"/>
              <a:buChar char="§"/>
              <a:defRPr sz="2800" kern="1200">
                <a:solidFill>
                  <a:schemeClr val="tx1"/>
                </a:solidFill>
                <a:latin typeface="Times New Roman"/>
                <a:ea typeface="+mn-ea"/>
                <a:cs typeface="Times New Roman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/>
              <a:buChar char="–"/>
              <a:defRPr sz="2400" kern="1200">
                <a:solidFill>
                  <a:schemeClr val="tx1"/>
                </a:solidFill>
                <a:latin typeface="Times New Roman"/>
                <a:ea typeface="+mn-ea"/>
                <a:cs typeface="Times New Roman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200" kern="1200">
                <a:solidFill>
                  <a:schemeClr val="tx1"/>
                </a:solidFill>
                <a:latin typeface="Times New Roman"/>
                <a:ea typeface="+mn-ea"/>
                <a:cs typeface="Times New Roman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Times New Roman"/>
                <a:ea typeface="+mn-ea"/>
                <a:cs typeface="Times New Roman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Times New Roman"/>
                <a:ea typeface="+mn-ea"/>
                <a:cs typeface="Times New Roman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Log-likelihood function</a:t>
            </a:r>
          </a:p>
          <a:p>
            <a:pPr lvl="1"/>
            <a:r>
              <a:rPr lang="en-US" dirty="0" smtClean="0"/>
              <a:t>Say we have </a:t>
            </a:r>
            <a:r>
              <a:rPr lang="en-US" i="1" dirty="0" smtClean="0"/>
              <a:t>n </a:t>
            </a:r>
            <a:r>
              <a:rPr lang="en-US" dirty="0" smtClean="0"/>
              <a:t>data points </a:t>
            </a:r>
            <a:r>
              <a:rPr lang="en-US" i="1" dirty="0"/>
              <a:t>x</a:t>
            </a:r>
            <a:r>
              <a:rPr lang="en-US" baseline="-25000" dirty="0"/>
              <a:t>1</a:t>
            </a:r>
            <a:r>
              <a:rPr lang="en-US" dirty="0"/>
              <a:t>,</a:t>
            </a:r>
            <a:r>
              <a:rPr lang="en-US" i="1" dirty="0"/>
              <a:t> x</a:t>
            </a:r>
            <a:r>
              <a:rPr lang="en-US" baseline="-25000" dirty="0"/>
              <a:t>2</a:t>
            </a:r>
            <a:r>
              <a:rPr lang="en-US" dirty="0"/>
              <a:t> ,…, </a:t>
            </a:r>
            <a:r>
              <a:rPr lang="en-US" i="1" dirty="0" err="1"/>
              <a:t>x</a:t>
            </a:r>
            <a:r>
              <a:rPr lang="en-US" i="1" baseline="-25000" dirty="0" err="1"/>
              <a:t>n</a:t>
            </a:r>
            <a:endParaRPr lang="en-US" dirty="0" smtClean="0"/>
          </a:p>
          <a:p>
            <a:pPr lvl="1"/>
            <a:r>
              <a:rPr lang="en-US" dirty="0" smtClean="0"/>
              <a:t>Outcomes </a:t>
            </a:r>
            <a:r>
              <a:rPr lang="en-US" i="1" dirty="0" smtClean="0"/>
              <a:t>y</a:t>
            </a:r>
            <a:r>
              <a:rPr lang="en-US" baseline="-25000" dirty="0" smtClean="0"/>
              <a:t>1</a:t>
            </a:r>
            <a:r>
              <a:rPr lang="en-US" dirty="0"/>
              <a:t>,</a:t>
            </a:r>
            <a:r>
              <a:rPr lang="en-US" i="1" dirty="0"/>
              <a:t> </a:t>
            </a:r>
            <a:r>
              <a:rPr lang="en-US" i="1" dirty="0" smtClean="0"/>
              <a:t>y</a:t>
            </a:r>
            <a:r>
              <a:rPr lang="en-US" baseline="-25000" dirty="0" smtClean="0"/>
              <a:t>2</a:t>
            </a:r>
            <a:r>
              <a:rPr lang="en-US" dirty="0" smtClean="0"/>
              <a:t> </a:t>
            </a:r>
            <a:r>
              <a:rPr lang="en-US" dirty="0"/>
              <a:t>,…, </a:t>
            </a:r>
            <a:r>
              <a:rPr lang="en-US" i="1" dirty="0" err="1" smtClean="0"/>
              <a:t>y</a:t>
            </a:r>
            <a:r>
              <a:rPr lang="en-US" i="1" baseline="-25000" dirty="0" err="1" smtClean="0"/>
              <a:t>n</a:t>
            </a:r>
            <a:r>
              <a:rPr lang="en-US" dirty="0" smtClean="0"/>
              <a:t>, each either 0 or 1</a:t>
            </a:r>
          </a:p>
          <a:p>
            <a:pPr lvl="1"/>
            <a:r>
              <a:rPr lang="en-US" dirty="0" smtClean="0"/>
              <a:t>Each </a:t>
            </a:r>
            <a:r>
              <a:rPr lang="en-US" i="1" dirty="0" err="1" smtClean="0"/>
              <a:t>y</a:t>
            </a:r>
            <a:r>
              <a:rPr lang="en-US" i="1" baseline="-25000" dirty="0" err="1"/>
              <a:t>i</a:t>
            </a:r>
            <a:r>
              <a:rPr lang="en-US" baseline="-25000" dirty="0" smtClean="0"/>
              <a:t> </a:t>
            </a:r>
            <a:r>
              <a:rPr lang="en-US" dirty="0" smtClean="0"/>
              <a:t>= </a:t>
            </a:r>
            <a:r>
              <a:rPr lang="en-US" dirty="0"/>
              <a:t>1</a:t>
            </a:r>
            <a:r>
              <a:rPr lang="en-US" dirty="0" smtClean="0"/>
              <a:t> with probabilities </a:t>
            </a:r>
            <a:r>
              <a:rPr lang="en-US" i="1" dirty="0" smtClean="0"/>
              <a:t>p </a:t>
            </a:r>
            <a:r>
              <a:rPr lang="en-US" dirty="0" smtClean="0"/>
              <a:t>and 0 with probability 1 − </a:t>
            </a:r>
            <a:r>
              <a:rPr lang="en-US" i="1" dirty="0" smtClean="0"/>
              <a:t>p</a:t>
            </a:r>
            <a:endParaRPr lang="en-US" dirty="0" smtClean="0"/>
          </a:p>
          <a:p>
            <a:pPr lvl="1"/>
            <a:endParaRPr lang="en-US" dirty="0"/>
          </a:p>
        </p:txBody>
      </p:sp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19260116"/>
              </p:ext>
            </p:extLst>
          </p:nvPr>
        </p:nvGraphicFramePr>
        <p:xfrm>
          <a:off x="1523408" y="4379152"/>
          <a:ext cx="6477000" cy="9540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626" name="Equation" r:id="rId5" imgW="3111500" imgH="457200" progId="Equation.3">
                  <p:embed/>
                </p:oleObj>
              </mc:Choice>
              <mc:Fallback>
                <p:oleObj name="Equation" r:id="rId5" imgW="3111500" imgH="4572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23408" y="4379152"/>
                        <a:ext cx="6477000" cy="9540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26541568"/>
              </p:ext>
            </p:extLst>
          </p:nvPr>
        </p:nvGraphicFramePr>
        <p:xfrm>
          <a:off x="3533614" y="5333240"/>
          <a:ext cx="3992563" cy="9540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627" name="Equation" r:id="rId7" imgW="1917700" imgH="457200" progId="Equation.3">
                  <p:embed/>
                </p:oleObj>
              </mc:Choice>
              <mc:Fallback>
                <p:oleObj name="Equation" r:id="rId7" imgW="1917700" imgH="4572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3533614" y="5333240"/>
                        <a:ext cx="3992563" cy="9540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25508473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Visualization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FDA401-2374-BE46-BA37-D56B8F3DFE56}" type="slidenum">
              <a:rPr lang="en-US" smtClean="0"/>
              <a:t>14</a:t>
            </a:fld>
            <a:endParaRPr lang="en-US"/>
          </a:p>
        </p:txBody>
      </p:sp>
      <p:grpSp>
        <p:nvGrpSpPr>
          <p:cNvPr id="10" name="Group 9"/>
          <p:cNvGrpSpPr/>
          <p:nvPr/>
        </p:nvGrpSpPr>
        <p:grpSpPr>
          <a:xfrm>
            <a:off x="348058" y="1333500"/>
            <a:ext cx="5108823" cy="3678059"/>
            <a:chOff x="348058" y="1333500"/>
            <a:chExt cx="5108823" cy="3678059"/>
          </a:xfrm>
        </p:grpSpPr>
        <p:graphicFrame>
          <p:nvGraphicFramePr>
            <p:cNvPr id="5" name="Chart 4"/>
            <p:cNvGraphicFramePr>
              <a:graphicFrameLocks/>
            </p:cNvGraphicFramePr>
            <p:nvPr>
              <p:extLst>
                <p:ext uri="{D42A27DB-BD31-4B8C-83A1-F6EECF244321}">
                  <p14:modId xmlns:p14="http://schemas.microsoft.com/office/powerpoint/2010/main" val="3377039292"/>
                </p:ext>
              </p:extLst>
            </p:nvPr>
          </p:nvGraphicFramePr>
          <p:xfrm>
            <a:off x="841460" y="1482315"/>
            <a:ext cx="4615421" cy="3251200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2"/>
            </a:graphicData>
          </a:graphic>
        </p:graphicFrame>
        <p:sp>
          <p:nvSpPr>
            <p:cNvPr id="6" name="TextBox 5"/>
            <p:cNvSpPr txBox="1"/>
            <p:nvPr/>
          </p:nvSpPr>
          <p:spPr>
            <a:xfrm>
              <a:off x="2688754" y="4642227"/>
              <a:ext cx="110129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>
                  <a:latin typeface="Times New Roman"/>
                  <a:cs typeface="Times New Roman"/>
                </a:rPr>
                <a:t>Age (</a:t>
              </a:r>
              <a:r>
                <a:rPr lang="en-US" i="1" dirty="0" smtClean="0">
                  <a:latin typeface="Times New Roman"/>
                  <a:cs typeface="Times New Roman"/>
                </a:rPr>
                <a:t>X</a:t>
              </a:r>
              <a:r>
                <a:rPr lang="en-US" dirty="0" smtClean="0">
                  <a:latin typeface="Times New Roman"/>
                  <a:cs typeface="Times New Roman"/>
                </a:rPr>
                <a:t>)</a:t>
              </a:r>
              <a:endParaRPr lang="en-US" dirty="0">
                <a:latin typeface="Times New Roman"/>
                <a:cs typeface="Times New Roman"/>
              </a:endParaRPr>
            </a:p>
          </p:txBody>
        </p:sp>
        <p:sp>
          <p:nvSpPr>
            <p:cNvPr id="7" name="TextBox 6"/>
            <p:cNvSpPr txBox="1"/>
            <p:nvPr/>
          </p:nvSpPr>
          <p:spPr>
            <a:xfrm rot="16200000">
              <a:off x="-863600" y="2654300"/>
              <a:ext cx="3022600" cy="3810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>
                  <a:latin typeface="Times New Roman"/>
                  <a:cs typeface="Times New Roman"/>
                </a:rPr>
                <a:t>Heart disease (</a:t>
              </a:r>
              <a:r>
                <a:rPr lang="en-US" i="1" dirty="0" smtClean="0">
                  <a:latin typeface="Times New Roman"/>
                  <a:cs typeface="Times New Roman"/>
                </a:rPr>
                <a:t>Y</a:t>
              </a:r>
              <a:r>
                <a:rPr lang="en-US" dirty="0" smtClean="0">
                  <a:latin typeface="Times New Roman"/>
                  <a:cs typeface="Times New Roman"/>
                </a:rPr>
                <a:t>)</a:t>
              </a:r>
              <a:endParaRPr lang="en-US" dirty="0">
                <a:latin typeface="Times New Roman"/>
                <a:cs typeface="Times New Roman"/>
              </a:endParaRP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367902" y="4034625"/>
              <a:ext cx="922711" cy="3810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>
                  <a:solidFill>
                    <a:srgbClr val="008000"/>
                  </a:solidFill>
                </a:rPr>
                <a:t>No</a:t>
              </a:r>
              <a:endParaRPr lang="en-US" dirty="0">
                <a:solidFill>
                  <a:srgbClr val="008000"/>
                </a:solidFill>
              </a:endParaRP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348058" y="1432710"/>
              <a:ext cx="922711" cy="3810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>
                  <a:solidFill>
                    <a:srgbClr val="FF0000"/>
                  </a:solidFill>
                </a:rPr>
                <a:t>Yes</a:t>
              </a:r>
              <a:endParaRPr lang="en-US" dirty="0">
                <a:solidFill>
                  <a:srgbClr val="FF0000"/>
                </a:solidFill>
              </a:endParaRPr>
            </a:p>
          </p:txBody>
        </p:sp>
      </p:grpSp>
      <p:cxnSp>
        <p:nvCxnSpPr>
          <p:cNvPr id="12" name="Straight Connector 11"/>
          <p:cNvCxnSpPr/>
          <p:nvPr/>
        </p:nvCxnSpPr>
        <p:spPr>
          <a:xfrm>
            <a:off x="3052268" y="1648890"/>
            <a:ext cx="10242" cy="2591113"/>
          </a:xfrm>
          <a:prstGeom prst="line">
            <a:avLst/>
          </a:prstGeom>
          <a:ln>
            <a:prstDash val="dash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4" name="Freeform 23"/>
          <p:cNvSpPr/>
          <p:nvPr/>
        </p:nvSpPr>
        <p:spPr>
          <a:xfrm>
            <a:off x="1300812" y="1772742"/>
            <a:ext cx="3533663" cy="2375086"/>
          </a:xfrm>
          <a:custGeom>
            <a:avLst/>
            <a:gdLst>
              <a:gd name="connsiteX0" fmla="*/ 0 w 3482453"/>
              <a:gd name="connsiteY0" fmla="*/ 2939325 h 2939325"/>
              <a:gd name="connsiteX1" fmla="*/ 553096 w 3482453"/>
              <a:gd name="connsiteY1" fmla="*/ 2898359 h 2939325"/>
              <a:gd name="connsiteX2" fmla="*/ 921826 w 3482453"/>
              <a:gd name="connsiteY2" fmla="*/ 2775461 h 2939325"/>
              <a:gd name="connsiteX3" fmla="*/ 1259829 w 3482453"/>
              <a:gd name="connsiteY3" fmla="*/ 2488697 h 2939325"/>
              <a:gd name="connsiteX4" fmla="*/ 1474922 w 3482453"/>
              <a:gd name="connsiteY4" fmla="*/ 2130243 h 2939325"/>
              <a:gd name="connsiteX5" fmla="*/ 1741227 w 3482453"/>
              <a:gd name="connsiteY5" fmla="*/ 1485025 h 2939325"/>
              <a:gd name="connsiteX6" fmla="*/ 1987047 w 3482453"/>
              <a:gd name="connsiteY6" fmla="*/ 911498 h 2939325"/>
              <a:gd name="connsiteX7" fmla="*/ 2222625 w 3482453"/>
              <a:gd name="connsiteY7" fmla="*/ 501836 h 2939325"/>
              <a:gd name="connsiteX8" fmla="*/ 2376262 w 3482453"/>
              <a:gd name="connsiteY8" fmla="*/ 297005 h 2939325"/>
              <a:gd name="connsiteX9" fmla="*/ 2570870 w 3482453"/>
              <a:gd name="connsiteY9" fmla="*/ 153623 h 2939325"/>
              <a:gd name="connsiteX10" fmla="*/ 2898630 w 3482453"/>
              <a:gd name="connsiteY10" fmla="*/ 51207 h 2939325"/>
              <a:gd name="connsiteX11" fmla="*/ 3287846 w 3482453"/>
              <a:gd name="connsiteY11" fmla="*/ 10241 h 2939325"/>
              <a:gd name="connsiteX12" fmla="*/ 3482453 w 3482453"/>
              <a:gd name="connsiteY12" fmla="*/ 0 h 29393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482453" h="2939325">
                <a:moveTo>
                  <a:pt x="0" y="2939325"/>
                </a:moveTo>
                <a:cubicBezTo>
                  <a:pt x="199729" y="2932497"/>
                  <a:pt x="399458" y="2925670"/>
                  <a:pt x="553096" y="2898359"/>
                </a:cubicBezTo>
                <a:cubicBezTo>
                  <a:pt x="706734" y="2871048"/>
                  <a:pt x="804037" y="2843738"/>
                  <a:pt x="921826" y="2775461"/>
                </a:cubicBezTo>
                <a:cubicBezTo>
                  <a:pt x="1039615" y="2707184"/>
                  <a:pt x="1167646" y="2596233"/>
                  <a:pt x="1259829" y="2488697"/>
                </a:cubicBezTo>
                <a:cubicBezTo>
                  <a:pt x="1352012" y="2381161"/>
                  <a:pt x="1394689" y="2297522"/>
                  <a:pt x="1474922" y="2130243"/>
                </a:cubicBezTo>
                <a:cubicBezTo>
                  <a:pt x="1555155" y="1962964"/>
                  <a:pt x="1655873" y="1688149"/>
                  <a:pt x="1741227" y="1485025"/>
                </a:cubicBezTo>
                <a:cubicBezTo>
                  <a:pt x="1826581" y="1281901"/>
                  <a:pt x="1906814" y="1075363"/>
                  <a:pt x="1987047" y="911498"/>
                </a:cubicBezTo>
                <a:cubicBezTo>
                  <a:pt x="2067280" y="747633"/>
                  <a:pt x="2157756" y="604251"/>
                  <a:pt x="2222625" y="501836"/>
                </a:cubicBezTo>
                <a:cubicBezTo>
                  <a:pt x="2287494" y="399421"/>
                  <a:pt x="2318221" y="355041"/>
                  <a:pt x="2376262" y="297005"/>
                </a:cubicBezTo>
                <a:cubicBezTo>
                  <a:pt x="2434303" y="238969"/>
                  <a:pt x="2483809" y="194589"/>
                  <a:pt x="2570870" y="153623"/>
                </a:cubicBezTo>
                <a:cubicBezTo>
                  <a:pt x="2657931" y="112657"/>
                  <a:pt x="2779134" y="75104"/>
                  <a:pt x="2898630" y="51207"/>
                </a:cubicBezTo>
                <a:cubicBezTo>
                  <a:pt x="3018126" y="27310"/>
                  <a:pt x="3190542" y="18775"/>
                  <a:pt x="3287846" y="10241"/>
                </a:cubicBezTo>
                <a:cubicBezTo>
                  <a:pt x="3385150" y="1706"/>
                  <a:pt x="3482453" y="0"/>
                  <a:pt x="3482453" y="0"/>
                </a:cubicBezTo>
              </a:path>
            </a:pathLst>
          </a:custGeom>
          <a:ln>
            <a:prstDash val="dash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TextBox 24"/>
          <p:cNvSpPr txBox="1"/>
          <p:nvPr/>
        </p:nvSpPr>
        <p:spPr>
          <a:xfrm>
            <a:off x="2907633" y="3379709"/>
            <a:ext cx="563338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0.5</a:t>
            </a:r>
            <a:endParaRPr lang="en-US" dirty="0"/>
          </a:p>
        </p:txBody>
      </p:sp>
      <p:cxnSp>
        <p:nvCxnSpPr>
          <p:cNvPr id="26" name="Straight Connector 25"/>
          <p:cNvCxnSpPr/>
          <p:nvPr/>
        </p:nvCxnSpPr>
        <p:spPr>
          <a:xfrm>
            <a:off x="3501701" y="1648890"/>
            <a:ext cx="10242" cy="2591113"/>
          </a:xfrm>
          <a:prstGeom prst="line">
            <a:avLst/>
          </a:prstGeom>
          <a:ln>
            <a:prstDash val="dash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>
            <a:off x="2632418" y="1669374"/>
            <a:ext cx="10242" cy="2591113"/>
          </a:xfrm>
          <a:prstGeom prst="line">
            <a:avLst/>
          </a:prstGeom>
          <a:ln>
            <a:prstDash val="dash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8" name="TextBox 27"/>
          <p:cNvSpPr txBox="1"/>
          <p:nvPr/>
        </p:nvSpPr>
        <p:spPr>
          <a:xfrm>
            <a:off x="3501700" y="2856171"/>
            <a:ext cx="64651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0.75</a:t>
            </a:r>
            <a:endParaRPr lang="en-US" dirty="0"/>
          </a:p>
        </p:txBody>
      </p:sp>
      <p:sp>
        <p:nvSpPr>
          <p:cNvPr id="29" name="TextBox 28"/>
          <p:cNvSpPr txBox="1"/>
          <p:nvPr/>
        </p:nvSpPr>
        <p:spPr>
          <a:xfrm>
            <a:off x="2021753" y="2363353"/>
            <a:ext cx="64651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0.25</a:t>
            </a:r>
            <a:endParaRPr lang="en-US" dirty="0"/>
          </a:p>
        </p:txBody>
      </p:sp>
      <p:sp>
        <p:nvSpPr>
          <p:cNvPr id="30" name="Content Placeholder 2"/>
          <p:cNvSpPr>
            <a:spLocks noGrp="1"/>
          </p:cNvSpPr>
          <p:nvPr>
            <p:ph idx="1"/>
          </p:nvPr>
        </p:nvSpPr>
        <p:spPr>
          <a:xfrm>
            <a:off x="5456880" y="1102850"/>
            <a:ext cx="3229919" cy="5023313"/>
          </a:xfrm>
        </p:spPr>
        <p:txBody>
          <a:bodyPr>
            <a:normAutofit/>
          </a:bodyPr>
          <a:lstStyle/>
          <a:p>
            <a:r>
              <a:rPr lang="en-US" sz="2400" dirty="0" smtClean="0"/>
              <a:t>Fit some plot with parameters </a:t>
            </a:r>
            <a:r>
              <a:rPr lang="en-US" sz="2400" i="1" dirty="0"/>
              <a:t>β</a:t>
            </a:r>
            <a:r>
              <a:rPr lang="en-US" sz="2400" baseline="-25000" dirty="0"/>
              <a:t>0</a:t>
            </a:r>
            <a:r>
              <a:rPr lang="en-US" sz="2400" dirty="0"/>
              <a:t> and </a:t>
            </a:r>
            <a:r>
              <a:rPr lang="en-US" sz="2400" i="1" dirty="0" smtClean="0"/>
              <a:t>β</a:t>
            </a:r>
            <a:r>
              <a:rPr lang="en-US" sz="2400" baseline="-25000" dirty="0" smtClean="0"/>
              <a:t>1</a:t>
            </a:r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55190361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1" animBg="1"/>
      <p:bldP spid="25" grpId="0" animBg="1"/>
      <p:bldP spid="28" grpId="0"/>
      <p:bldP spid="29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Visualization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FDA401-2374-BE46-BA37-D56B8F3DFE56}" type="slidenum">
              <a:rPr lang="en-US" smtClean="0"/>
              <a:t>15</a:t>
            </a:fld>
            <a:endParaRPr lang="en-US"/>
          </a:p>
        </p:txBody>
      </p:sp>
      <p:grpSp>
        <p:nvGrpSpPr>
          <p:cNvPr id="10" name="Group 9"/>
          <p:cNvGrpSpPr/>
          <p:nvPr/>
        </p:nvGrpSpPr>
        <p:grpSpPr>
          <a:xfrm>
            <a:off x="348058" y="1333500"/>
            <a:ext cx="5108823" cy="3678059"/>
            <a:chOff x="348058" y="1333500"/>
            <a:chExt cx="5108823" cy="3678059"/>
          </a:xfrm>
        </p:grpSpPr>
        <p:graphicFrame>
          <p:nvGraphicFramePr>
            <p:cNvPr id="5" name="Chart 4"/>
            <p:cNvGraphicFramePr>
              <a:graphicFrameLocks/>
            </p:cNvGraphicFramePr>
            <p:nvPr>
              <p:extLst>
                <p:ext uri="{D42A27DB-BD31-4B8C-83A1-F6EECF244321}">
                  <p14:modId xmlns:p14="http://schemas.microsoft.com/office/powerpoint/2010/main" val="3560610312"/>
                </p:ext>
              </p:extLst>
            </p:nvPr>
          </p:nvGraphicFramePr>
          <p:xfrm>
            <a:off x="841460" y="1482315"/>
            <a:ext cx="4615421" cy="3251200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2"/>
            </a:graphicData>
          </a:graphic>
        </p:graphicFrame>
        <p:sp>
          <p:nvSpPr>
            <p:cNvPr id="6" name="TextBox 5"/>
            <p:cNvSpPr txBox="1"/>
            <p:nvPr/>
          </p:nvSpPr>
          <p:spPr>
            <a:xfrm>
              <a:off x="2688754" y="4642227"/>
              <a:ext cx="110129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>
                  <a:latin typeface="Times New Roman"/>
                  <a:cs typeface="Times New Roman"/>
                </a:rPr>
                <a:t>Age (</a:t>
              </a:r>
              <a:r>
                <a:rPr lang="en-US" i="1" dirty="0" smtClean="0">
                  <a:latin typeface="Times New Roman"/>
                  <a:cs typeface="Times New Roman"/>
                </a:rPr>
                <a:t>X</a:t>
              </a:r>
              <a:r>
                <a:rPr lang="en-US" dirty="0" smtClean="0">
                  <a:latin typeface="Times New Roman"/>
                  <a:cs typeface="Times New Roman"/>
                </a:rPr>
                <a:t>)</a:t>
              </a:r>
              <a:endParaRPr lang="en-US" dirty="0">
                <a:latin typeface="Times New Roman"/>
                <a:cs typeface="Times New Roman"/>
              </a:endParaRPr>
            </a:p>
          </p:txBody>
        </p:sp>
        <p:sp>
          <p:nvSpPr>
            <p:cNvPr id="7" name="TextBox 6"/>
            <p:cNvSpPr txBox="1"/>
            <p:nvPr/>
          </p:nvSpPr>
          <p:spPr>
            <a:xfrm rot="16200000">
              <a:off x="-863600" y="2654300"/>
              <a:ext cx="3022600" cy="3810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>
                  <a:latin typeface="Times New Roman"/>
                  <a:cs typeface="Times New Roman"/>
                </a:rPr>
                <a:t>Heart disease (</a:t>
              </a:r>
              <a:r>
                <a:rPr lang="en-US" i="1" dirty="0" smtClean="0">
                  <a:latin typeface="Times New Roman"/>
                  <a:cs typeface="Times New Roman"/>
                </a:rPr>
                <a:t>Y</a:t>
              </a:r>
              <a:r>
                <a:rPr lang="en-US" dirty="0" smtClean="0">
                  <a:latin typeface="Times New Roman"/>
                  <a:cs typeface="Times New Roman"/>
                </a:rPr>
                <a:t>)</a:t>
              </a:r>
              <a:endParaRPr lang="en-US" dirty="0">
                <a:latin typeface="Times New Roman"/>
                <a:cs typeface="Times New Roman"/>
              </a:endParaRP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367902" y="4034625"/>
              <a:ext cx="922711" cy="3810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>
                  <a:solidFill>
                    <a:srgbClr val="008000"/>
                  </a:solidFill>
                </a:rPr>
                <a:t>No</a:t>
              </a:r>
              <a:endParaRPr lang="en-US" dirty="0">
                <a:solidFill>
                  <a:srgbClr val="008000"/>
                </a:solidFill>
              </a:endParaRP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348058" y="1432710"/>
              <a:ext cx="922711" cy="3810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>
                  <a:solidFill>
                    <a:srgbClr val="FF0000"/>
                  </a:solidFill>
                </a:rPr>
                <a:t>Yes</a:t>
              </a:r>
              <a:endParaRPr lang="en-US" dirty="0">
                <a:solidFill>
                  <a:srgbClr val="FF0000"/>
                </a:solidFill>
              </a:endParaRPr>
            </a:p>
          </p:txBody>
        </p:sp>
      </p:grpSp>
      <p:cxnSp>
        <p:nvCxnSpPr>
          <p:cNvPr id="12" name="Straight Connector 11"/>
          <p:cNvCxnSpPr/>
          <p:nvPr/>
        </p:nvCxnSpPr>
        <p:spPr>
          <a:xfrm>
            <a:off x="2980567" y="1648890"/>
            <a:ext cx="10242" cy="2591113"/>
          </a:xfrm>
          <a:prstGeom prst="line">
            <a:avLst/>
          </a:prstGeom>
          <a:ln>
            <a:prstDash val="dash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4" name="Freeform 23"/>
          <p:cNvSpPr/>
          <p:nvPr/>
        </p:nvSpPr>
        <p:spPr>
          <a:xfrm>
            <a:off x="1812919" y="1772742"/>
            <a:ext cx="2253351" cy="2375086"/>
          </a:xfrm>
          <a:custGeom>
            <a:avLst/>
            <a:gdLst>
              <a:gd name="connsiteX0" fmla="*/ 0 w 3482453"/>
              <a:gd name="connsiteY0" fmla="*/ 2939325 h 2939325"/>
              <a:gd name="connsiteX1" fmla="*/ 553096 w 3482453"/>
              <a:gd name="connsiteY1" fmla="*/ 2898359 h 2939325"/>
              <a:gd name="connsiteX2" fmla="*/ 921826 w 3482453"/>
              <a:gd name="connsiteY2" fmla="*/ 2775461 h 2939325"/>
              <a:gd name="connsiteX3" fmla="*/ 1259829 w 3482453"/>
              <a:gd name="connsiteY3" fmla="*/ 2488697 h 2939325"/>
              <a:gd name="connsiteX4" fmla="*/ 1474922 w 3482453"/>
              <a:gd name="connsiteY4" fmla="*/ 2130243 h 2939325"/>
              <a:gd name="connsiteX5" fmla="*/ 1741227 w 3482453"/>
              <a:gd name="connsiteY5" fmla="*/ 1485025 h 2939325"/>
              <a:gd name="connsiteX6" fmla="*/ 1987047 w 3482453"/>
              <a:gd name="connsiteY6" fmla="*/ 911498 h 2939325"/>
              <a:gd name="connsiteX7" fmla="*/ 2222625 w 3482453"/>
              <a:gd name="connsiteY7" fmla="*/ 501836 h 2939325"/>
              <a:gd name="connsiteX8" fmla="*/ 2376262 w 3482453"/>
              <a:gd name="connsiteY8" fmla="*/ 297005 h 2939325"/>
              <a:gd name="connsiteX9" fmla="*/ 2570870 w 3482453"/>
              <a:gd name="connsiteY9" fmla="*/ 153623 h 2939325"/>
              <a:gd name="connsiteX10" fmla="*/ 2898630 w 3482453"/>
              <a:gd name="connsiteY10" fmla="*/ 51207 h 2939325"/>
              <a:gd name="connsiteX11" fmla="*/ 3287846 w 3482453"/>
              <a:gd name="connsiteY11" fmla="*/ 10241 h 2939325"/>
              <a:gd name="connsiteX12" fmla="*/ 3482453 w 3482453"/>
              <a:gd name="connsiteY12" fmla="*/ 0 h 29393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482453" h="2939325">
                <a:moveTo>
                  <a:pt x="0" y="2939325"/>
                </a:moveTo>
                <a:cubicBezTo>
                  <a:pt x="199729" y="2932497"/>
                  <a:pt x="399458" y="2925670"/>
                  <a:pt x="553096" y="2898359"/>
                </a:cubicBezTo>
                <a:cubicBezTo>
                  <a:pt x="706734" y="2871048"/>
                  <a:pt x="804037" y="2843738"/>
                  <a:pt x="921826" y="2775461"/>
                </a:cubicBezTo>
                <a:cubicBezTo>
                  <a:pt x="1039615" y="2707184"/>
                  <a:pt x="1167646" y="2596233"/>
                  <a:pt x="1259829" y="2488697"/>
                </a:cubicBezTo>
                <a:cubicBezTo>
                  <a:pt x="1352012" y="2381161"/>
                  <a:pt x="1394689" y="2297522"/>
                  <a:pt x="1474922" y="2130243"/>
                </a:cubicBezTo>
                <a:cubicBezTo>
                  <a:pt x="1555155" y="1962964"/>
                  <a:pt x="1655873" y="1688149"/>
                  <a:pt x="1741227" y="1485025"/>
                </a:cubicBezTo>
                <a:cubicBezTo>
                  <a:pt x="1826581" y="1281901"/>
                  <a:pt x="1906814" y="1075363"/>
                  <a:pt x="1987047" y="911498"/>
                </a:cubicBezTo>
                <a:cubicBezTo>
                  <a:pt x="2067280" y="747633"/>
                  <a:pt x="2157756" y="604251"/>
                  <a:pt x="2222625" y="501836"/>
                </a:cubicBezTo>
                <a:cubicBezTo>
                  <a:pt x="2287494" y="399421"/>
                  <a:pt x="2318221" y="355041"/>
                  <a:pt x="2376262" y="297005"/>
                </a:cubicBezTo>
                <a:cubicBezTo>
                  <a:pt x="2434303" y="238969"/>
                  <a:pt x="2483809" y="194589"/>
                  <a:pt x="2570870" y="153623"/>
                </a:cubicBezTo>
                <a:cubicBezTo>
                  <a:pt x="2657931" y="112657"/>
                  <a:pt x="2779134" y="75104"/>
                  <a:pt x="2898630" y="51207"/>
                </a:cubicBezTo>
                <a:cubicBezTo>
                  <a:pt x="3018126" y="27310"/>
                  <a:pt x="3190542" y="18775"/>
                  <a:pt x="3287846" y="10241"/>
                </a:cubicBezTo>
                <a:cubicBezTo>
                  <a:pt x="3385150" y="1706"/>
                  <a:pt x="3482453" y="0"/>
                  <a:pt x="3482453" y="0"/>
                </a:cubicBezTo>
              </a:path>
            </a:pathLst>
          </a:custGeom>
          <a:ln>
            <a:prstDash val="dash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TextBox 24"/>
          <p:cNvSpPr txBox="1"/>
          <p:nvPr/>
        </p:nvSpPr>
        <p:spPr>
          <a:xfrm>
            <a:off x="2907633" y="3379709"/>
            <a:ext cx="563338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0.5</a:t>
            </a:r>
            <a:endParaRPr lang="en-US" dirty="0"/>
          </a:p>
        </p:txBody>
      </p:sp>
      <p:cxnSp>
        <p:nvCxnSpPr>
          <p:cNvPr id="26" name="Straight Connector 25"/>
          <p:cNvCxnSpPr/>
          <p:nvPr/>
        </p:nvCxnSpPr>
        <p:spPr>
          <a:xfrm>
            <a:off x="3255869" y="1648890"/>
            <a:ext cx="10242" cy="2591113"/>
          </a:xfrm>
          <a:prstGeom prst="line">
            <a:avLst/>
          </a:prstGeom>
          <a:ln>
            <a:prstDash val="dash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>
            <a:off x="2714362" y="1669374"/>
            <a:ext cx="10242" cy="2591113"/>
          </a:xfrm>
          <a:prstGeom prst="line">
            <a:avLst/>
          </a:prstGeom>
          <a:ln>
            <a:prstDash val="dash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8" name="TextBox 27"/>
          <p:cNvSpPr txBox="1"/>
          <p:nvPr/>
        </p:nvSpPr>
        <p:spPr>
          <a:xfrm>
            <a:off x="3245625" y="2856171"/>
            <a:ext cx="64651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0.75</a:t>
            </a:r>
            <a:endParaRPr lang="en-US" dirty="0"/>
          </a:p>
        </p:txBody>
      </p:sp>
      <p:sp>
        <p:nvSpPr>
          <p:cNvPr id="29" name="TextBox 28"/>
          <p:cNvSpPr txBox="1"/>
          <p:nvPr/>
        </p:nvSpPr>
        <p:spPr>
          <a:xfrm>
            <a:off x="2216370" y="2363353"/>
            <a:ext cx="64651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0.25</a:t>
            </a:r>
            <a:endParaRPr lang="en-US" dirty="0"/>
          </a:p>
        </p:txBody>
      </p:sp>
      <p:sp>
        <p:nvSpPr>
          <p:cNvPr id="30" name="Content Placeholder 2"/>
          <p:cNvSpPr>
            <a:spLocks noGrp="1"/>
          </p:cNvSpPr>
          <p:nvPr>
            <p:ph idx="1"/>
          </p:nvPr>
        </p:nvSpPr>
        <p:spPr>
          <a:xfrm>
            <a:off x="5456880" y="1102851"/>
            <a:ext cx="3229919" cy="3253250"/>
          </a:xfrm>
        </p:spPr>
        <p:txBody>
          <a:bodyPr>
            <a:normAutofit/>
          </a:bodyPr>
          <a:lstStyle/>
          <a:p>
            <a:r>
              <a:rPr lang="en-US" sz="2400" dirty="0" smtClean="0"/>
              <a:t>Fit some plot with parameters </a:t>
            </a:r>
            <a:r>
              <a:rPr lang="en-US" sz="2400" i="1" dirty="0"/>
              <a:t>β</a:t>
            </a:r>
            <a:r>
              <a:rPr lang="en-US" sz="2400" baseline="-25000" dirty="0"/>
              <a:t>0</a:t>
            </a:r>
            <a:r>
              <a:rPr lang="en-US" sz="2400" dirty="0"/>
              <a:t> and </a:t>
            </a:r>
            <a:r>
              <a:rPr lang="en-US" sz="2400" i="1" dirty="0" smtClean="0"/>
              <a:t>β</a:t>
            </a:r>
            <a:r>
              <a:rPr lang="en-US" sz="2400" baseline="-25000" dirty="0" smtClean="0"/>
              <a:t>1</a:t>
            </a:r>
          </a:p>
          <a:p>
            <a:r>
              <a:rPr lang="en-US" sz="2400" dirty="0" smtClean="0"/>
              <a:t>Iteratively adjust curve and the probabilities of some point being classified as one class </a:t>
            </a:r>
            <a:r>
              <a:rPr lang="en-US" sz="2400" dirty="0" err="1" smtClean="0"/>
              <a:t>vs</a:t>
            </a:r>
            <a:r>
              <a:rPr lang="en-US" sz="2400" dirty="0" smtClean="0"/>
              <a:t> another </a:t>
            </a:r>
          </a:p>
          <a:p>
            <a:endParaRPr lang="en-US" sz="2400" dirty="0"/>
          </a:p>
        </p:txBody>
      </p:sp>
      <p:sp>
        <p:nvSpPr>
          <p:cNvPr id="3" name="TextBox 2"/>
          <p:cNvSpPr txBox="1"/>
          <p:nvPr/>
        </p:nvSpPr>
        <p:spPr>
          <a:xfrm>
            <a:off x="457200" y="5074275"/>
            <a:ext cx="814650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Times New Roman"/>
                <a:cs typeface="Times New Roman"/>
              </a:rPr>
              <a:t>For a single independent variable </a:t>
            </a:r>
            <a:r>
              <a:rPr lang="en-US" sz="2400" i="1" dirty="0" smtClean="0">
                <a:latin typeface="Times New Roman"/>
                <a:cs typeface="Times New Roman"/>
              </a:rPr>
              <a:t>x </a:t>
            </a:r>
            <a:r>
              <a:rPr lang="en-US" sz="2400" dirty="0" smtClean="0">
                <a:latin typeface="Times New Roman"/>
                <a:cs typeface="Times New Roman"/>
              </a:rPr>
              <a:t>the separation is a point </a:t>
            </a:r>
            <a:r>
              <a:rPr lang="en-US" sz="2400" i="1" dirty="0" smtClean="0">
                <a:latin typeface="Times New Roman"/>
                <a:cs typeface="Times New Roman"/>
              </a:rPr>
              <a:t>x = a</a:t>
            </a:r>
            <a:endParaRPr lang="en-US" sz="2400" i="1" dirty="0"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63427110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Two independent variables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68958" y="1220306"/>
            <a:ext cx="2817842" cy="490585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 smtClean="0"/>
              <a:t>Separation is a line where the probability becomes 0.5</a:t>
            </a:r>
            <a:endParaRPr lang="en-US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FDA401-2374-BE46-BA37-D56B8F3DFE56}" type="slidenum">
              <a:rPr lang="en-US" smtClean="0"/>
              <a:t>16</a:t>
            </a:fld>
            <a:endParaRPr lang="en-US"/>
          </a:p>
        </p:txBody>
      </p:sp>
      <p:pic>
        <p:nvPicPr>
          <p:cNvPr id="5" name="Picture 4" descr="H.pdf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942" r="5070" b="2098"/>
          <a:stretch/>
        </p:blipFill>
        <p:spPr>
          <a:xfrm>
            <a:off x="348649" y="1220306"/>
            <a:ext cx="5138333" cy="4706897"/>
          </a:xfrm>
          <a:prstGeom prst="rect">
            <a:avLst/>
          </a:prstGeom>
        </p:spPr>
      </p:pic>
      <p:cxnSp>
        <p:nvCxnSpPr>
          <p:cNvPr id="6" name="Straight Connector 5"/>
          <p:cNvCxnSpPr/>
          <p:nvPr/>
        </p:nvCxnSpPr>
        <p:spPr>
          <a:xfrm>
            <a:off x="983282" y="3953239"/>
            <a:ext cx="4004820" cy="1290436"/>
          </a:xfrm>
          <a:prstGeom prst="line">
            <a:avLst/>
          </a:prstGeom>
          <a:ln>
            <a:prstDash val="dash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2999816" y="4403870"/>
            <a:ext cx="563338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0.5</a:t>
            </a:r>
            <a:endParaRPr lang="en-US" dirty="0"/>
          </a:p>
        </p:txBody>
      </p:sp>
      <p:cxnSp>
        <p:nvCxnSpPr>
          <p:cNvPr id="12" name="Straight Connector 11"/>
          <p:cNvCxnSpPr/>
          <p:nvPr/>
        </p:nvCxnSpPr>
        <p:spPr>
          <a:xfrm>
            <a:off x="992280" y="4228543"/>
            <a:ext cx="3186664" cy="1015132"/>
          </a:xfrm>
          <a:prstGeom prst="line">
            <a:avLst/>
          </a:prstGeom>
          <a:ln>
            <a:prstDash val="dash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1700254" y="4606569"/>
            <a:ext cx="714492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0.25</a:t>
            </a:r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992280" y="3675475"/>
            <a:ext cx="4395280" cy="1394094"/>
          </a:xfrm>
          <a:prstGeom prst="line">
            <a:avLst/>
          </a:prstGeom>
          <a:ln>
            <a:prstDash val="dash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4103001" y="4380935"/>
            <a:ext cx="719459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0.75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261768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3" grpId="0" animBg="1"/>
      <p:bldP spid="16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Classification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Wrapping up classification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FDA401-2374-BE46-BA37-D56B8F3DFE56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865301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Binary and Multi-class classification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Binary </a:t>
            </a:r>
            <a:r>
              <a:rPr lang="en-US" dirty="0"/>
              <a:t>c</a:t>
            </a:r>
            <a:r>
              <a:rPr lang="en-US" dirty="0" smtClean="0"/>
              <a:t>lassification</a:t>
            </a:r>
            <a:r>
              <a:rPr lang="en-US" dirty="0"/>
              <a:t>:</a:t>
            </a:r>
          </a:p>
          <a:p>
            <a:pPr lvl="1"/>
            <a:r>
              <a:rPr lang="en-US" dirty="0" smtClean="0"/>
              <a:t>Target class has two values</a:t>
            </a:r>
          </a:p>
          <a:p>
            <a:pPr lvl="1"/>
            <a:r>
              <a:rPr lang="en-US" dirty="0" smtClean="0"/>
              <a:t>Example</a:t>
            </a:r>
            <a:r>
              <a:rPr lang="en-US" dirty="0"/>
              <a:t>: </a:t>
            </a:r>
            <a:r>
              <a:rPr lang="en-US" dirty="0" smtClean="0"/>
              <a:t>Heart disease Yes / No</a:t>
            </a:r>
            <a:endParaRPr lang="en-US" dirty="0"/>
          </a:p>
          <a:p>
            <a:r>
              <a:rPr lang="en-US" dirty="0"/>
              <a:t>Multi</a:t>
            </a:r>
            <a:r>
              <a:rPr lang="en-US" dirty="0" smtClean="0"/>
              <a:t>-class classification</a:t>
            </a:r>
            <a:endParaRPr lang="en-US" dirty="0"/>
          </a:p>
          <a:p>
            <a:pPr lvl="1"/>
            <a:r>
              <a:rPr lang="en-US" dirty="0" smtClean="0"/>
              <a:t>Target class can take more than two values</a:t>
            </a:r>
          </a:p>
          <a:p>
            <a:pPr lvl="1"/>
            <a:r>
              <a:rPr lang="en-US" dirty="0" smtClean="0"/>
              <a:t>Example</a:t>
            </a:r>
            <a:r>
              <a:rPr lang="en-US" dirty="0"/>
              <a:t>: </a:t>
            </a:r>
            <a:r>
              <a:rPr lang="en-US" dirty="0" smtClean="0"/>
              <a:t>text classification into several labels (topics)</a:t>
            </a:r>
          </a:p>
          <a:p>
            <a:endParaRPr lang="en-US" dirty="0"/>
          </a:p>
          <a:p>
            <a:r>
              <a:rPr lang="en-US" dirty="0" smtClean="0"/>
              <a:t>Many classifiers are simple to use for binary classification tasks</a:t>
            </a:r>
          </a:p>
          <a:p>
            <a:r>
              <a:rPr lang="en-US" dirty="0" smtClean="0"/>
              <a:t>How to apply them for multi-class problems?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FDA401-2374-BE46-BA37-D56B8F3DFE56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602783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Compound and Monolithic classifiers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Compound models</a:t>
            </a:r>
          </a:p>
          <a:p>
            <a:pPr lvl="1"/>
            <a:r>
              <a:rPr lang="en-US" dirty="0" smtClean="0"/>
              <a:t>By combining </a:t>
            </a:r>
            <a:r>
              <a:rPr lang="en-US" dirty="0"/>
              <a:t>binary </a:t>
            </a:r>
            <a:r>
              <a:rPr lang="en-US" dirty="0" err="1" smtClean="0"/>
              <a:t>submodels</a:t>
            </a:r>
            <a:endParaRPr lang="en-US" dirty="0"/>
          </a:p>
          <a:p>
            <a:pPr lvl="1"/>
            <a:r>
              <a:rPr lang="en-US" dirty="0" smtClean="0"/>
              <a:t>1</a:t>
            </a:r>
            <a:r>
              <a:rPr lang="en-US" dirty="0"/>
              <a:t>-vs</a:t>
            </a:r>
            <a:r>
              <a:rPr lang="en-US" dirty="0" smtClean="0"/>
              <a:t>-all: for each class </a:t>
            </a:r>
            <a:r>
              <a:rPr lang="en-US" i="1" dirty="0" smtClean="0"/>
              <a:t>c</a:t>
            </a:r>
            <a:r>
              <a:rPr lang="en-US" dirty="0" smtClean="0"/>
              <a:t>, determine if an observation belongs to </a:t>
            </a:r>
            <a:r>
              <a:rPr lang="en-US" i="1" dirty="0" smtClean="0"/>
              <a:t>c </a:t>
            </a:r>
            <a:r>
              <a:rPr lang="en-US" dirty="0" smtClean="0"/>
              <a:t>or </a:t>
            </a:r>
            <a:r>
              <a:rPr lang="en-US" i="1" dirty="0" smtClean="0"/>
              <a:t>some other class</a:t>
            </a:r>
            <a:endParaRPr lang="en-US" dirty="0"/>
          </a:p>
          <a:p>
            <a:pPr lvl="1"/>
            <a:r>
              <a:rPr lang="en-US" dirty="0"/>
              <a:t>1-vs-</a:t>
            </a:r>
            <a:r>
              <a:rPr lang="en-US" dirty="0" smtClean="0"/>
              <a:t>last</a:t>
            </a:r>
            <a:endParaRPr lang="en-US" dirty="0"/>
          </a:p>
          <a:p>
            <a:r>
              <a:rPr lang="en-US" dirty="0" smtClean="0"/>
              <a:t>Monolithic </a:t>
            </a:r>
            <a:r>
              <a:rPr lang="en-US" dirty="0"/>
              <a:t>models </a:t>
            </a:r>
            <a:r>
              <a:rPr lang="en-US" dirty="0" smtClean="0"/>
              <a:t>(a single classifier)</a:t>
            </a:r>
            <a:endParaRPr lang="en-US" dirty="0"/>
          </a:p>
          <a:p>
            <a:pPr lvl="1"/>
            <a:r>
              <a:rPr lang="en-US" dirty="0"/>
              <a:t>E</a:t>
            </a:r>
            <a:r>
              <a:rPr lang="en-US" dirty="0" smtClean="0"/>
              <a:t>xamples</a:t>
            </a:r>
            <a:r>
              <a:rPr lang="en-US" dirty="0"/>
              <a:t>: decision trees, </a:t>
            </a:r>
            <a:r>
              <a:rPr lang="en-US" dirty="0" smtClean="0"/>
              <a:t>k-NN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FDA401-2374-BE46-BA37-D56B8F3DFE56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187314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Recall: Linear Regression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FDA401-2374-BE46-BA37-D56B8F3DFE56}" type="slidenum">
              <a:rPr lang="en-US" smtClean="0"/>
              <a:t>2</a:t>
            </a:fld>
            <a:endParaRPr lang="en-US"/>
          </a:p>
        </p:txBody>
      </p:sp>
      <p:graphicFrame>
        <p:nvGraphicFramePr>
          <p:cNvPr id="9" name="Content Placeholder 8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3584281125"/>
              </p:ext>
            </p:extLst>
          </p:nvPr>
        </p:nvGraphicFramePr>
        <p:xfrm>
          <a:off x="1066800" y="1193801"/>
          <a:ext cx="6311900" cy="353059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2870200" y="4584700"/>
            <a:ext cx="30226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Engine displacement (cc)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 rot="16200000">
            <a:off x="-660402" y="2654300"/>
            <a:ext cx="30226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Power (</a:t>
            </a:r>
            <a:r>
              <a:rPr lang="en-US" dirty="0" err="1" smtClean="0"/>
              <a:t>bhp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idx="1"/>
          </p:nvPr>
        </p:nvSpPr>
        <p:spPr>
          <a:xfrm>
            <a:off x="457200" y="4965700"/>
            <a:ext cx="8229600" cy="1492973"/>
          </a:xfrm>
        </p:spPr>
        <p:txBody>
          <a:bodyPr>
            <a:normAutofit fontScale="92500" lnSpcReduction="10000"/>
          </a:bodyPr>
          <a:lstStyle/>
          <a:p>
            <a:r>
              <a:rPr lang="en-US" sz="2400" dirty="0" smtClean="0"/>
              <a:t>Assume: the relation is linear</a:t>
            </a:r>
          </a:p>
          <a:p>
            <a:r>
              <a:rPr lang="en-US" sz="2400" dirty="0" smtClean="0"/>
              <a:t>Then for a given </a:t>
            </a:r>
            <a:r>
              <a:rPr lang="en-US" sz="2400" i="1" dirty="0" smtClean="0"/>
              <a:t>x (=1800), </a:t>
            </a:r>
            <a:r>
              <a:rPr lang="en-US" sz="2400" dirty="0" smtClean="0"/>
              <a:t>predict the value of </a:t>
            </a:r>
            <a:r>
              <a:rPr lang="en-US" sz="2400" i="1" dirty="0" smtClean="0"/>
              <a:t>y</a:t>
            </a:r>
          </a:p>
          <a:p>
            <a:r>
              <a:rPr lang="en-US" sz="2400" b="1" dirty="0" smtClean="0">
                <a:solidFill>
                  <a:srgbClr val="FF0000"/>
                </a:solidFill>
              </a:rPr>
              <a:t>Both the dependent and the independent variables are continuous</a:t>
            </a:r>
            <a:endParaRPr lang="en-US" b="1" dirty="0">
              <a:solidFill>
                <a:srgbClr val="FF0000"/>
              </a:solidFill>
            </a:endParaRPr>
          </a:p>
        </p:txBody>
      </p:sp>
      <p:cxnSp>
        <p:nvCxnSpPr>
          <p:cNvPr id="5" name="Straight Connector 4"/>
          <p:cNvCxnSpPr/>
          <p:nvPr/>
        </p:nvCxnSpPr>
        <p:spPr>
          <a:xfrm flipV="1">
            <a:off x="3251200" y="1549400"/>
            <a:ext cx="3771900" cy="177800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 flipV="1">
            <a:off x="5588000" y="2209800"/>
            <a:ext cx="0" cy="2044700"/>
          </a:xfrm>
          <a:prstGeom prst="line">
            <a:avLst/>
          </a:prstGeom>
          <a:ln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8681508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8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1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uiExpand="1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4" name="Chart 1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753684478"/>
              </p:ext>
            </p:extLst>
          </p:nvPr>
        </p:nvGraphicFramePr>
        <p:xfrm>
          <a:off x="841460" y="1482315"/>
          <a:ext cx="4615421" cy="3251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Scenario: Heart disease – </a:t>
            </a:r>
            <a:r>
              <a:rPr lang="en-US" dirty="0" err="1" smtClean="0"/>
              <a:t>vs</a:t>
            </a:r>
            <a:r>
              <a:rPr lang="en-US" dirty="0" smtClean="0"/>
              <a:t> – Age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FDA401-2374-BE46-BA37-D56B8F3DFE56}" type="slidenum">
              <a:rPr lang="en-US" smtClean="0"/>
              <a:t>3</a:t>
            </a:fld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2688754" y="4642227"/>
            <a:ext cx="11012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latin typeface="Times New Roman"/>
                <a:cs typeface="Times New Roman"/>
              </a:rPr>
              <a:t>Age (</a:t>
            </a:r>
            <a:r>
              <a:rPr lang="en-US" i="1" dirty="0" smtClean="0">
                <a:latin typeface="Times New Roman"/>
                <a:cs typeface="Times New Roman"/>
              </a:rPr>
              <a:t>X</a:t>
            </a:r>
            <a:r>
              <a:rPr lang="en-US" dirty="0" smtClean="0">
                <a:latin typeface="Times New Roman"/>
                <a:cs typeface="Times New Roman"/>
              </a:rPr>
              <a:t>)</a:t>
            </a:r>
            <a:endParaRPr lang="en-US" dirty="0">
              <a:latin typeface="Times New Roman"/>
              <a:cs typeface="Times New Roman"/>
            </a:endParaRPr>
          </a:p>
        </p:txBody>
      </p:sp>
      <p:sp>
        <p:nvSpPr>
          <p:cNvPr id="11" name="TextBox 10"/>
          <p:cNvSpPr txBox="1"/>
          <p:nvPr/>
        </p:nvSpPr>
        <p:spPr>
          <a:xfrm rot="16200000">
            <a:off x="-863600" y="2654300"/>
            <a:ext cx="30226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latin typeface="Times New Roman"/>
                <a:cs typeface="Times New Roman"/>
              </a:rPr>
              <a:t>Heart disease (</a:t>
            </a:r>
            <a:r>
              <a:rPr lang="en-US" i="1" dirty="0" smtClean="0">
                <a:latin typeface="Times New Roman"/>
                <a:cs typeface="Times New Roman"/>
              </a:rPr>
              <a:t>Y</a:t>
            </a:r>
            <a:r>
              <a:rPr lang="en-US" dirty="0" smtClean="0">
                <a:latin typeface="Times New Roman"/>
                <a:cs typeface="Times New Roman"/>
              </a:rPr>
              <a:t>)</a:t>
            </a:r>
            <a:endParaRPr lang="en-US" dirty="0">
              <a:latin typeface="Times New Roman"/>
              <a:cs typeface="Times New Roman"/>
            </a:endParaRPr>
          </a:p>
        </p:txBody>
      </p:sp>
      <p:sp>
        <p:nvSpPr>
          <p:cNvPr id="12" name="Content Placeholder 2"/>
          <p:cNvSpPr>
            <a:spLocks noGrp="1"/>
          </p:cNvSpPr>
          <p:nvPr>
            <p:ph idx="1"/>
          </p:nvPr>
        </p:nvSpPr>
        <p:spPr>
          <a:xfrm>
            <a:off x="457200" y="5218530"/>
            <a:ext cx="8229600" cy="68456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2400" dirty="0" smtClean="0"/>
              <a:t>The task: calculate </a:t>
            </a:r>
            <a:r>
              <a:rPr lang="en-US" sz="2400" i="1" dirty="0" smtClean="0"/>
              <a:t>P</a:t>
            </a:r>
            <a:r>
              <a:rPr lang="en-US" sz="2400" dirty="0" smtClean="0"/>
              <a:t>(</a:t>
            </a:r>
            <a:r>
              <a:rPr lang="en-US" sz="2400" i="1" dirty="0" smtClean="0"/>
              <a:t>Y</a:t>
            </a:r>
            <a:r>
              <a:rPr lang="en-US" sz="2400" dirty="0" smtClean="0"/>
              <a:t> = Yes | </a:t>
            </a:r>
            <a:r>
              <a:rPr lang="en-US" sz="2400" i="1" dirty="0" smtClean="0"/>
              <a:t>X</a:t>
            </a:r>
            <a:r>
              <a:rPr lang="en-US" sz="2400" dirty="0" smtClean="0"/>
              <a:t>)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367902" y="4034625"/>
            <a:ext cx="922711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008000"/>
                </a:solidFill>
              </a:rPr>
              <a:t>No</a:t>
            </a:r>
            <a:endParaRPr lang="en-US" dirty="0">
              <a:solidFill>
                <a:srgbClr val="008000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48058" y="1432710"/>
            <a:ext cx="922711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FF0000"/>
                </a:solidFill>
              </a:rPr>
              <a:t>Yes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341500" y="1082205"/>
            <a:ext cx="1632538" cy="40011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latin typeface="Times New Roman"/>
                <a:cs typeface="Times New Roman"/>
              </a:rPr>
              <a:t>Training set</a:t>
            </a:r>
            <a:endParaRPr lang="en-US" sz="2000" dirty="0">
              <a:latin typeface="Times New Roman"/>
              <a:cs typeface="Times New Roman"/>
            </a:endParaRPr>
          </a:p>
        </p:txBody>
      </p:sp>
      <p:sp>
        <p:nvSpPr>
          <p:cNvPr id="18" name="Content Placeholder 2"/>
          <p:cNvSpPr>
            <a:spLocks noGrp="1"/>
          </p:cNvSpPr>
          <p:nvPr>
            <p:ph idx="1"/>
          </p:nvPr>
        </p:nvSpPr>
        <p:spPr>
          <a:xfrm>
            <a:off x="5456881" y="1333500"/>
            <a:ext cx="3229919" cy="3797518"/>
          </a:xfr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0" indent="0">
              <a:buNone/>
            </a:pPr>
            <a:r>
              <a:rPr lang="en-US" sz="2200" dirty="0" smtClean="0">
                <a:latin typeface="Times New Roman"/>
                <a:cs typeface="Times New Roman"/>
              </a:rPr>
              <a:t>Age (</a:t>
            </a:r>
            <a:r>
              <a:rPr lang="en-US" sz="2200" dirty="0" err="1" smtClean="0">
                <a:latin typeface="Times New Roman"/>
                <a:cs typeface="Times New Roman"/>
              </a:rPr>
              <a:t>numarical</a:t>
            </a:r>
            <a:r>
              <a:rPr lang="en-US" sz="2200" dirty="0" smtClean="0">
                <a:latin typeface="Times New Roman"/>
                <a:cs typeface="Times New Roman"/>
              </a:rPr>
              <a:t>): independent variable</a:t>
            </a:r>
          </a:p>
          <a:p>
            <a:pPr marL="0" indent="0">
              <a:buNone/>
            </a:pPr>
            <a:endParaRPr lang="en-US" sz="2200" dirty="0">
              <a:latin typeface="Times New Roman"/>
              <a:cs typeface="Times New Roman"/>
            </a:endParaRPr>
          </a:p>
          <a:p>
            <a:pPr marL="0" indent="0">
              <a:buNone/>
            </a:pPr>
            <a:r>
              <a:rPr lang="en-US" sz="2200" dirty="0" smtClean="0">
                <a:latin typeface="Times New Roman"/>
                <a:cs typeface="Times New Roman"/>
              </a:rPr>
              <a:t>Heart disease (Yes/No): dependent variable with two classes</a:t>
            </a:r>
          </a:p>
          <a:p>
            <a:pPr marL="0" indent="0">
              <a:buNone/>
            </a:pPr>
            <a:endParaRPr lang="en-US" sz="2200" dirty="0" smtClean="0">
              <a:latin typeface="Times New Roman"/>
              <a:cs typeface="Times New Roman"/>
            </a:endParaRPr>
          </a:p>
          <a:p>
            <a:pPr marL="0" indent="0">
              <a:buNone/>
            </a:pPr>
            <a:r>
              <a:rPr lang="en-US" sz="2200" dirty="0" smtClean="0">
                <a:latin typeface="Times New Roman"/>
                <a:cs typeface="Times New Roman"/>
              </a:rPr>
              <a:t>Task: Given a new person’s age, predict if (s)he has heart disease</a:t>
            </a:r>
            <a:endParaRPr lang="en-US" sz="2200" dirty="0"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44672978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4" name="Chart 1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979425348"/>
              </p:ext>
            </p:extLst>
          </p:nvPr>
        </p:nvGraphicFramePr>
        <p:xfrm>
          <a:off x="841460" y="1482315"/>
          <a:ext cx="4615421" cy="3251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Scenario: Heart disease – </a:t>
            </a:r>
            <a:r>
              <a:rPr lang="en-US" dirty="0" err="1" smtClean="0"/>
              <a:t>vs</a:t>
            </a:r>
            <a:r>
              <a:rPr lang="en-US" dirty="0" smtClean="0"/>
              <a:t> – Age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FDA401-2374-BE46-BA37-D56B8F3DFE56}" type="slidenum">
              <a:rPr lang="en-US" smtClean="0"/>
              <a:t>4</a:t>
            </a:fld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2688754" y="4642227"/>
            <a:ext cx="11012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latin typeface="Times New Roman"/>
                <a:cs typeface="Times New Roman"/>
              </a:rPr>
              <a:t>Age (</a:t>
            </a:r>
            <a:r>
              <a:rPr lang="en-US" i="1" dirty="0" smtClean="0">
                <a:latin typeface="Times New Roman"/>
                <a:cs typeface="Times New Roman"/>
              </a:rPr>
              <a:t>X</a:t>
            </a:r>
            <a:r>
              <a:rPr lang="en-US" dirty="0" smtClean="0">
                <a:latin typeface="Times New Roman"/>
                <a:cs typeface="Times New Roman"/>
              </a:rPr>
              <a:t>)</a:t>
            </a:r>
            <a:endParaRPr lang="en-US" dirty="0">
              <a:latin typeface="Times New Roman"/>
              <a:cs typeface="Times New Roman"/>
            </a:endParaRPr>
          </a:p>
        </p:txBody>
      </p:sp>
      <p:sp>
        <p:nvSpPr>
          <p:cNvPr id="11" name="TextBox 10"/>
          <p:cNvSpPr txBox="1"/>
          <p:nvPr/>
        </p:nvSpPr>
        <p:spPr>
          <a:xfrm rot="16200000">
            <a:off x="-863600" y="2654300"/>
            <a:ext cx="30226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latin typeface="Times New Roman"/>
                <a:cs typeface="Times New Roman"/>
              </a:rPr>
              <a:t>Heart disease (</a:t>
            </a:r>
            <a:r>
              <a:rPr lang="en-US" i="1" dirty="0" smtClean="0">
                <a:latin typeface="Times New Roman"/>
                <a:cs typeface="Times New Roman"/>
              </a:rPr>
              <a:t>Y</a:t>
            </a:r>
            <a:r>
              <a:rPr lang="en-US" dirty="0" smtClean="0">
                <a:latin typeface="Times New Roman"/>
                <a:cs typeface="Times New Roman"/>
              </a:rPr>
              <a:t>)</a:t>
            </a:r>
            <a:endParaRPr lang="en-US" dirty="0">
              <a:latin typeface="Times New Roman"/>
              <a:cs typeface="Times New Roman"/>
            </a:endParaRPr>
          </a:p>
        </p:txBody>
      </p:sp>
      <p:sp>
        <p:nvSpPr>
          <p:cNvPr id="12" name="Content Placeholder 2"/>
          <p:cNvSpPr>
            <a:spLocks noGrp="1"/>
          </p:cNvSpPr>
          <p:nvPr>
            <p:ph idx="1"/>
          </p:nvPr>
        </p:nvSpPr>
        <p:spPr>
          <a:xfrm>
            <a:off x="457200" y="5218530"/>
            <a:ext cx="8229600" cy="1137820"/>
          </a:xfrm>
        </p:spPr>
        <p:txBody>
          <a:bodyPr>
            <a:normAutofit/>
          </a:bodyPr>
          <a:lstStyle/>
          <a:p>
            <a:r>
              <a:rPr lang="en-US" sz="2400" dirty="0" smtClean="0"/>
              <a:t>Calculate </a:t>
            </a:r>
            <a:r>
              <a:rPr lang="en-US" sz="2400" i="1" dirty="0" smtClean="0"/>
              <a:t>P</a:t>
            </a:r>
            <a:r>
              <a:rPr lang="en-US" sz="2400" dirty="0" smtClean="0"/>
              <a:t>(</a:t>
            </a:r>
            <a:r>
              <a:rPr lang="en-US" sz="2400" i="1" dirty="0" smtClean="0"/>
              <a:t>Y</a:t>
            </a:r>
            <a:r>
              <a:rPr lang="en-US" sz="2400" dirty="0" smtClean="0"/>
              <a:t> = Yes | </a:t>
            </a:r>
            <a:r>
              <a:rPr lang="en-US" sz="2400" i="1" dirty="0" smtClean="0"/>
              <a:t>X</a:t>
            </a:r>
            <a:r>
              <a:rPr lang="en-US" sz="2400" dirty="0" smtClean="0"/>
              <a:t>) for different ranges of </a:t>
            </a:r>
            <a:r>
              <a:rPr lang="en-US" sz="2400" i="1" dirty="0" smtClean="0"/>
              <a:t>X</a:t>
            </a:r>
          </a:p>
          <a:p>
            <a:r>
              <a:rPr lang="en-US" sz="2400" dirty="0" smtClean="0"/>
              <a:t>A curve that estimates the probability </a:t>
            </a:r>
            <a:r>
              <a:rPr lang="en-US" sz="2400" i="1" dirty="0"/>
              <a:t>P</a:t>
            </a:r>
            <a:r>
              <a:rPr lang="en-US" sz="2400" dirty="0"/>
              <a:t>(</a:t>
            </a:r>
            <a:r>
              <a:rPr lang="en-US" sz="2400" i="1" dirty="0"/>
              <a:t>Y</a:t>
            </a:r>
            <a:r>
              <a:rPr lang="en-US" sz="2400" dirty="0"/>
              <a:t> = Yes | </a:t>
            </a:r>
            <a:r>
              <a:rPr lang="en-US" sz="2400" i="1" dirty="0"/>
              <a:t>X</a:t>
            </a:r>
            <a:r>
              <a:rPr lang="en-US" sz="2400" dirty="0"/>
              <a:t>) </a:t>
            </a:r>
            <a:endParaRPr lang="en-US" sz="2400" dirty="0" smtClean="0"/>
          </a:p>
        </p:txBody>
      </p:sp>
      <p:sp>
        <p:nvSpPr>
          <p:cNvPr id="15" name="TextBox 14"/>
          <p:cNvSpPr txBox="1"/>
          <p:nvPr/>
        </p:nvSpPr>
        <p:spPr>
          <a:xfrm>
            <a:off x="367902" y="4034625"/>
            <a:ext cx="922711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008000"/>
                </a:solidFill>
              </a:rPr>
              <a:t>No</a:t>
            </a:r>
            <a:endParaRPr lang="en-US" dirty="0">
              <a:solidFill>
                <a:srgbClr val="008000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48058" y="1432710"/>
            <a:ext cx="922711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FF0000"/>
                </a:solidFill>
              </a:rPr>
              <a:t>Yes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341500" y="1082205"/>
            <a:ext cx="1632538" cy="40011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latin typeface="Times New Roman"/>
                <a:cs typeface="Times New Roman"/>
              </a:rPr>
              <a:t>Training set</a:t>
            </a:r>
            <a:endParaRPr lang="en-US" sz="2000" dirty="0">
              <a:latin typeface="Times New Roman"/>
              <a:cs typeface="Times New Roman"/>
            </a:endParaRPr>
          </a:p>
        </p:txBody>
      </p:sp>
      <p:sp>
        <p:nvSpPr>
          <p:cNvPr id="18" name="Content Placeholder 2"/>
          <p:cNvSpPr>
            <a:spLocks noGrp="1"/>
          </p:cNvSpPr>
          <p:nvPr>
            <p:ph idx="1"/>
          </p:nvPr>
        </p:nvSpPr>
        <p:spPr>
          <a:xfrm>
            <a:off x="5456881" y="1333500"/>
            <a:ext cx="3229919" cy="3885030"/>
          </a:xfr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0" indent="0">
              <a:buNone/>
            </a:pPr>
            <a:r>
              <a:rPr lang="en-US" sz="2200" dirty="0" smtClean="0">
                <a:latin typeface="Times New Roman"/>
                <a:cs typeface="Times New Roman"/>
              </a:rPr>
              <a:t>Age (</a:t>
            </a:r>
            <a:r>
              <a:rPr lang="en-US" sz="2200" dirty="0" err="1" smtClean="0">
                <a:latin typeface="Times New Roman"/>
                <a:cs typeface="Times New Roman"/>
              </a:rPr>
              <a:t>numarical</a:t>
            </a:r>
            <a:r>
              <a:rPr lang="en-US" sz="2200" dirty="0" smtClean="0">
                <a:latin typeface="Times New Roman"/>
                <a:cs typeface="Times New Roman"/>
              </a:rPr>
              <a:t>): independent variable</a:t>
            </a:r>
          </a:p>
          <a:p>
            <a:pPr marL="0" indent="0">
              <a:buNone/>
            </a:pPr>
            <a:endParaRPr lang="en-US" sz="2200" dirty="0">
              <a:latin typeface="Times New Roman"/>
              <a:cs typeface="Times New Roman"/>
            </a:endParaRPr>
          </a:p>
          <a:p>
            <a:pPr marL="0" indent="0">
              <a:buNone/>
            </a:pPr>
            <a:r>
              <a:rPr lang="en-US" sz="2200" dirty="0" smtClean="0">
                <a:latin typeface="Times New Roman"/>
                <a:cs typeface="Times New Roman"/>
              </a:rPr>
              <a:t>Heart disease (Yes/No): dependent variable with two classes</a:t>
            </a:r>
          </a:p>
          <a:p>
            <a:pPr marL="0" indent="0">
              <a:buNone/>
            </a:pPr>
            <a:endParaRPr lang="en-US" sz="2200" dirty="0" smtClean="0">
              <a:latin typeface="Times New Roman"/>
              <a:cs typeface="Times New Roman"/>
            </a:endParaRPr>
          </a:p>
          <a:p>
            <a:pPr marL="0" indent="0">
              <a:buNone/>
            </a:pPr>
            <a:r>
              <a:rPr lang="en-US" sz="2200" dirty="0" smtClean="0">
                <a:latin typeface="Times New Roman"/>
                <a:cs typeface="Times New Roman"/>
              </a:rPr>
              <a:t>Task: Given a new person’s age, predict if (s)he has heart disease</a:t>
            </a:r>
            <a:endParaRPr lang="en-US" sz="2200" dirty="0">
              <a:latin typeface="Times New Roman"/>
              <a:cs typeface="Times New Roman"/>
            </a:endParaRPr>
          </a:p>
        </p:txBody>
      </p:sp>
      <p:graphicFrame>
        <p:nvGraphicFramePr>
          <p:cNvPr id="13" name="Chart 1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306912280"/>
              </p:ext>
            </p:extLst>
          </p:nvPr>
        </p:nvGraphicFramePr>
        <p:xfrm>
          <a:off x="967179" y="963581"/>
          <a:ext cx="4489702" cy="327389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7" name="Freeform 16"/>
          <p:cNvSpPr/>
          <p:nvPr/>
        </p:nvSpPr>
        <p:spPr>
          <a:xfrm>
            <a:off x="1116438" y="1813710"/>
            <a:ext cx="3533663" cy="2375086"/>
          </a:xfrm>
          <a:custGeom>
            <a:avLst/>
            <a:gdLst>
              <a:gd name="connsiteX0" fmla="*/ 0 w 3482453"/>
              <a:gd name="connsiteY0" fmla="*/ 2939325 h 2939325"/>
              <a:gd name="connsiteX1" fmla="*/ 553096 w 3482453"/>
              <a:gd name="connsiteY1" fmla="*/ 2898359 h 2939325"/>
              <a:gd name="connsiteX2" fmla="*/ 921826 w 3482453"/>
              <a:gd name="connsiteY2" fmla="*/ 2775461 h 2939325"/>
              <a:gd name="connsiteX3" fmla="*/ 1259829 w 3482453"/>
              <a:gd name="connsiteY3" fmla="*/ 2488697 h 2939325"/>
              <a:gd name="connsiteX4" fmla="*/ 1474922 w 3482453"/>
              <a:gd name="connsiteY4" fmla="*/ 2130243 h 2939325"/>
              <a:gd name="connsiteX5" fmla="*/ 1741227 w 3482453"/>
              <a:gd name="connsiteY5" fmla="*/ 1485025 h 2939325"/>
              <a:gd name="connsiteX6" fmla="*/ 1987047 w 3482453"/>
              <a:gd name="connsiteY6" fmla="*/ 911498 h 2939325"/>
              <a:gd name="connsiteX7" fmla="*/ 2222625 w 3482453"/>
              <a:gd name="connsiteY7" fmla="*/ 501836 h 2939325"/>
              <a:gd name="connsiteX8" fmla="*/ 2376262 w 3482453"/>
              <a:gd name="connsiteY8" fmla="*/ 297005 h 2939325"/>
              <a:gd name="connsiteX9" fmla="*/ 2570870 w 3482453"/>
              <a:gd name="connsiteY9" fmla="*/ 153623 h 2939325"/>
              <a:gd name="connsiteX10" fmla="*/ 2898630 w 3482453"/>
              <a:gd name="connsiteY10" fmla="*/ 51207 h 2939325"/>
              <a:gd name="connsiteX11" fmla="*/ 3287846 w 3482453"/>
              <a:gd name="connsiteY11" fmla="*/ 10241 h 2939325"/>
              <a:gd name="connsiteX12" fmla="*/ 3482453 w 3482453"/>
              <a:gd name="connsiteY12" fmla="*/ 0 h 29393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482453" h="2939325">
                <a:moveTo>
                  <a:pt x="0" y="2939325"/>
                </a:moveTo>
                <a:cubicBezTo>
                  <a:pt x="199729" y="2932497"/>
                  <a:pt x="399458" y="2925670"/>
                  <a:pt x="553096" y="2898359"/>
                </a:cubicBezTo>
                <a:cubicBezTo>
                  <a:pt x="706734" y="2871048"/>
                  <a:pt x="804037" y="2843738"/>
                  <a:pt x="921826" y="2775461"/>
                </a:cubicBezTo>
                <a:cubicBezTo>
                  <a:pt x="1039615" y="2707184"/>
                  <a:pt x="1167646" y="2596233"/>
                  <a:pt x="1259829" y="2488697"/>
                </a:cubicBezTo>
                <a:cubicBezTo>
                  <a:pt x="1352012" y="2381161"/>
                  <a:pt x="1394689" y="2297522"/>
                  <a:pt x="1474922" y="2130243"/>
                </a:cubicBezTo>
                <a:cubicBezTo>
                  <a:pt x="1555155" y="1962964"/>
                  <a:pt x="1655873" y="1688149"/>
                  <a:pt x="1741227" y="1485025"/>
                </a:cubicBezTo>
                <a:cubicBezTo>
                  <a:pt x="1826581" y="1281901"/>
                  <a:pt x="1906814" y="1075363"/>
                  <a:pt x="1987047" y="911498"/>
                </a:cubicBezTo>
                <a:cubicBezTo>
                  <a:pt x="2067280" y="747633"/>
                  <a:pt x="2157756" y="604251"/>
                  <a:pt x="2222625" y="501836"/>
                </a:cubicBezTo>
                <a:cubicBezTo>
                  <a:pt x="2287494" y="399421"/>
                  <a:pt x="2318221" y="355041"/>
                  <a:pt x="2376262" y="297005"/>
                </a:cubicBezTo>
                <a:cubicBezTo>
                  <a:pt x="2434303" y="238969"/>
                  <a:pt x="2483809" y="194589"/>
                  <a:pt x="2570870" y="153623"/>
                </a:cubicBezTo>
                <a:cubicBezTo>
                  <a:pt x="2657931" y="112657"/>
                  <a:pt x="2779134" y="75104"/>
                  <a:pt x="2898630" y="51207"/>
                </a:cubicBezTo>
                <a:cubicBezTo>
                  <a:pt x="3018126" y="27310"/>
                  <a:pt x="3190542" y="18775"/>
                  <a:pt x="3287846" y="10241"/>
                </a:cubicBezTo>
                <a:cubicBezTo>
                  <a:pt x="3385150" y="1706"/>
                  <a:pt x="3482453" y="0"/>
                  <a:pt x="3482453" y="0"/>
                </a:cubicBezTo>
              </a:path>
            </a:pathLst>
          </a:cu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625952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3" grpId="0">
        <p:bldAsOne/>
      </p:bldGraphic>
      <p:bldP spid="1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The Logistic function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02851"/>
            <a:ext cx="8229600" cy="771354"/>
          </a:xfrm>
        </p:spPr>
        <p:txBody>
          <a:bodyPr/>
          <a:lstStyle/>
          <a:p>
            <a:pPr marL="0" indent="0" algn="ctr">
              <a:buNone/>
            </a:pPr>
            <a:r>
              <a:rPr lang="en-US" dirty="0" smtClean="0"/>
              <a:t>Logistic function on </a:t>
            </a:r>
            <a:r>
              <a:rPr lang="en-US" i="1" dirty="0" smtClean="0"/>
              <a:t>t </a:t>
            </a:r>
            <a:r>
              <a:rPr lang="en-US" dirty="0" smtClean="0"/>
              <a:t>: takes values between 0 and 1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FDA401-2374-BE46-BA37-D56B8F3DFE56}" type="slidenum">
              <a:rPr lang="en-US" smtClean="0"/>
              <a:t>5</a:t>
            </a:fld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921404" y="5734665"/>
            <a:ext cx="322491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latin typeface="Times New Roman"/>
                <a:cs typeface="Times New Roman"/>
              </a:rPr>
              <a:t>The logistic curve</a:t>
            </a:r>
            <a:endParaRPr lang="en-US" sz="2400" dirty="0">
              <a:latin typeface="Times New Roman"/>
              <a:cs typeface="Times New Roman"/>
            </a:endParaRPr>
          </a:p>
        </p:txBody>
      </p:sp>
      <p:grpSp>
        <p:nvGrpSpPr>
          <p:cNvPr id="28" name="Group 27"/>
          <p:cNvGrpSpPr/>
          <p:nvPr/>
        </p:nvGrpSpPr>
        <p:grpSpPr>
          <a:xfrm>
            <a:off x="255647" y="2355555"/>
            <a:ext cx="4223244" cy="3216640"/>
            <a:chOff x="255647" y="2355555"/>
            <a:chExt cx="4223244" cy="3216640"/>
          </a:xfrm>
        </p:grpSpPr>
        <p:pic>
          <p:nvPicPr>
            <p:cNvPr id="7" name="Picture 6" descr="Screen Shot 2014-09-03 at 3.25.59 pm.pn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00924" y="2355555"/>
              <a:ext cx="3577967" cy="2806185"/>
            </a:xfrm>
            <a:prstGeom prst="rect">
              <a:avLst/>
            </a:prstGeom>
          </p:spPr>
        </p:pic>
        <p:cxnSp>
          <p:nvCxnSpPr>
            <p:cNvPr id="11" name="Straight Connector 10"/>
            <p:cNvCxnSpPr/>
            <p:nvPr/>
          </p:nvCxnSpPr>
          <p:spPr>
            <a:xfrm>
              <a:off x="839886" y="5151498"/>
              <a:ext cx="3639005" cy="0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V="1">
              <a:off x="961564" y="2367027"/>
              <a:ext cx="0" cy="2876650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sp>
          <p:nvSpPr>
            <p:cNvPr id="15" name="TextBox 14"/>
            <p:cNvSpPr txBox="1"/>
            <p:nvPr/>
          </p:nvSpPr>
          <p:spPr>
            <a:xfrm>
              <a:off x="2476214" y="5110530"/>
              <a:ext cx="63503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i="1" dirty="0">
                  <a:latin typeface="Times New Roman"/>
                  <a:cs typeface="Times New Roman"/>
                </a:rPr>
                <a:t>t</a:t>
              </a: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255647" y="3295322"/>
              <a:ext cx="809573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i="1" dirty="0">
                  <a:latin typeface="Times New Roman"/>
                  <a:cs typeface="Times New Roman"/>
                </a:rPr>
                <a:t>L</a:t>
              </a:r>
              <a:r>
                <a:rPr lang="en-US" sz="2400" dirty="0" smtClean="0">
                  <a:latin typeface="Times New Roman"/>
                  <a:cs typeface="Times New Roman"/>
                </a:rPr>
                <a:t>(</a:t>
              </a:r>
              <a:r>
                <a:rPr lang="en-US" sz="2400" i="1" dirty="0" smtClean="0">
                  <a:latin typeface="Times New Roman"/>
                  <a:cs typeface="Times New Roman"/>
                </a:rPr>
                <a:t>t</a:t>
              </a:r>
              <a:r>
                <a:rPr lang="en-US" sz="2400" dirty="0" smtClean="0">
                  <a:latin typeface="Times New Roman"/>
                  <a:cs typeface="Times New Roman"/>
                </a:rPr>
                <a:t>)</a:t>
              </a:r>
              <a:endParaRPr lang="en-US" sz="2400" dirty="0">
                <a:latin typeface="Times New Roman"/>
                <a:cs typeface="Times New Roman"/>
              </a:endParaRPr>
            </a:p>
          </p:txBody>
        </p:sp>
      </p:grpSp>
      <p:graphicFrame>
        <p:nvGraphicFramePr>
          <p:cNvPr id="23" name="Object 2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28486448"/>
              </p:ext>
            </p:extLst>
          </p:nvPr>
        </p:nvGraphicFramePr>
        <p:xfrm>
          <a:off x="4821237" y="1854200"/>
          <a:ext cx="3463925" cy="8461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743" name="Equation" r:id="rId4" imgW="1663700" imgH="406400" progId="Equation.3">
                  <p:embed/>
                </p:oleObj>
              </mc:Choice>
              <mc:Fallback>
                <p:oleObj name="Equation" r:id="rId4" imgW="1663700" imgH="4064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4821237" y="1854200"/>
                        <a:ext cx="3463925" cy="8461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4" name="Content Placeholder 2"/>
          <p:cNvSpPr txBox="1">
            <a:spLocks/>
          </p:cNvSpPr>
          <p:nvPr/>
        </p:nvSpPr>
        <p:spPr>
          <a:xfrm>
            <a:off x="4762768" y="3051983"/>
            <a:ext cx="4076432" cy="57352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charset="2"/>
              <a:buChar char="§"/>
              <a:defRPr sz="2800" kern="1200">
                <a:solidFill>
                  <a:schemeClr val="tx1"/>
                </a:solidFill>
                <a:latin typeface="Times New Roman"/>
                <a:ea typeface="+mn-ea"/>
                <a:cs typeface="Times New Roman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/>
              <a:buChar char="–"/>
              <a:defRPr sz="2400" kern="1200">
                <a:solidFill>
                  <a:schemeClr val="tx1"/>
                </a:solidFill>
                <a:latin typeface="Times New Roman"/>
                <a:ea typeface="+mn-ea"/>
                <a:cs typeface="Times New Roman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200" kern="1200">
                <a:solidFill>
                  <a:schemeClr val="tx1"/>
                </a:solidFill>
                <a:latin typeface="Times New Roman"/>
                <a:ea typeface="+mn-ea"/>
                <a:cs typeface="Times New Roman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Times New Roman"/>
                <a:ea typeface="+mn-ea"/>
                <a:cs typeface="Times New Roman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Times New Roman"/>
                <a:ea typeface="+mn-ea"/>
                <a:cs typeface="Times New Roman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400" dirty="0" smtClean="0"/>
              <a:t>If </a:t>
            </a:r>
            <a:r>
              <a:rPr lang="en-US" sz="2400" i="1" dirty="0" smtClean="0"/>
              <a:t>t </a:t>
            </a:r>
            <a:r>
              <a:rPr lang="en-US" sz="2400" dirty="0" smtClean="0"/>
              <a:t>is a linear function of </a:t>
            </a:r>
            <a:r>
              <a:rPr lang="en-US" sz="2400" i="1" dirty="0" smtClean="0"/>
              <a:t>x</a:t>
            </a:r>
          </a:p>
        </p:txBody>
      </p:sp>
      <p:graphicFrame>
        <p:nvGraphicFramePr>
          <p:cNvPr id="25" name="Object 2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29123044"/>
              </p:ext>
            </p:extLst>
          </p:nvPr>
        </p:nvGraphicFramePr>
        <p:xfrm>
          <a:off x="5708650" y="3708501"/>
          <a:ext cx="1508125" cy="4492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744" name="Equation" r:id="rId6" imgW="723900" imgH="215900" progId="Equation.3">
                  <p:embed/>
                </p:oleObj>
              </mc:Choice>
              <mc:Fallback>
                <p:oleObj name="Equation" r:id="rId6" imgW="723900" imgH="2159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5708650" y="3708501"/>
                        <a:ext cx="1508125" cy="4492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6" name="Content Placeholder 2"/>
          <p:cNvSpPr txBox="1">
            <a:spLocks/>
          </p:cNvSpPr>
          <p:nvPr/>
        </p:nvSpPr>
        <p:spPr>
          <a:xfrm>
            <a:off x="4762768" y="4350214"/>
            <a:ext cx="4076432" cy="57352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charset="2"/>
              <a:buChar char="§"/>
              <a:defRPr sz="2800" kern="1200">
                <a:solidFill>
                  <a:schemeClr val="tx1"/>
                </a:solidFill>
                <a:latin typeface="Times New Roman"/>
                <a:ea typeface="+mn-ea"/>
                <a:cs typeface="Times New Roman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/>
              <a:buChar char="–"/>
              <a:defRPr sz="2400" kern="1200">
                <a:solidFill>
                  <a:schemeClr val="tx1"/>
                </a:solidFill>
                <a:latin typeface="Times New Roman"/>
                <a:ea typeface="+mn-ea"/>
                <a:cs typeface="Times New Roman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200" kern="1200">
                <a:solidFill>
                  <a:schemeClr val="tx1"/>
                </a:solidFill>
                <a:latin typeface="Times New Roman"/>
                <a:ea typeface="+mn-ea"/>
                <a:cs typeface="Times New Roman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Times New Roman"/>
                <a:ea typeface="+mn-ea"/>
                <a:cs typeface="Times New Roman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Times New Roman"/>
                <a:ea typeface="+mn-ea"/>
                <a:cs typeface="Times New Roman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400" dirty="0" smtClean="0"/>
              <a:t>Logistic function becomes:</a:t>
            </a:r>
            <a:endParaRPr lang="en-US" sz="2400" i="1" dirty="0" smtClean="0"/>
          </a:p>
        </p:txBody>
      </p:sp>
      <p:graphicFrame>
        <p:nvGraphicFramePr>
          <p:cNvPr id="27" name="Object 2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31497177"/>
              </p:ext>
            </p:extLst>
          </p:nvPr>
        </p:nvGraphicFramePr>
        <p:xfrm>
          <a:off x="5382304" y="4764393"/>
          <a:ext cx="2406650" cy="8207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745" name="Equation" r:id="rId8" imgW="1155700" imgH="393700" progId="Equation.3">
                  <p:embed/>
                </p:oleObj>
              </mc:Choice>
              <mc:Fallback>
                <p:oleObj name="Equation" r:id="rId8" imgW="1155700" imgH="3937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5382304" y="4764393"/>
                        <a:ext cx="2406650" cy="82073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9" name="TextBox 28"/>
          <p:cNvSpPr txBox="1"/>
          <p:nvPr/>
        </p:nvSpPr>
        <p:spPr>
          <a:xfrm>
            <a:off x="4803740" y="5711526"/>
            <a:ext cx="4046943" cy="707886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latin typeface="Times New Roman"/>
                <a:cs typeface="Times New Roman"/>
              </a:rPr>
              <a:t>Probability of the dependent variable </a:t>
            </a:r>
            <a:r>
              <a:rPr lang="en-US" sz="2000" i="1" dirty="0" smtClean="0">
                <a:latin typeface="Times New Roman"/>
                <a:cs typeface="Times New Roman"/>
              </a:rPr>
              <a:t>Y</a:t>
            </a:r>
            <a:r>
              <a:rPr lang="en-US" sz="2000" dirty="0" smtClean="0">
                <a:latin typeface="Times New Roman"/>
                <a:cs typeface="Times New Roman"/>
              </a:rPr>
              <a:t> taking one value against another</a:t>
            </a:r>
            <a:endParaRPr lang="en-US" sz="2000" dirty="0"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14676429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8" grpId="0"/>
      <p:bldP spid="24" grpId="0"/>
      <p:bldP spid="26" grpId="0"/>
      <p:bldP spid="2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The Likelihood function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02850"/>
            <a:ext cx="8229600" cy="1580437"/>
          </a:xfrm>
        </p:spPr>
        <p:txBody>
          <a:bodyPr>
            <a:normAutofit/>
          </a:bodyPr>
          <a:lstStyle/>
          <a:p>
            <a:r>
              <a:rPr lang="en-US" sz="2400" dirty="0" smtClean="0"/>
              <a:t>Let, a </a:t>
            </a:r>
            <a:r>
              <a:rPr lang="en-US" sz="2400" i="1" dirty="0" smtClean="0"/>
              <a:t>discrete</a:t>
            </a:r>
            <a:r>
              <a:rPr lang="en-US" sz="2400" dirty="0" smtClean="0"/>
              <a:t> random variable </a:t>
            </a:r>
            <a:r>
              <a:rPr lang="en-US" sz="2400" i="1" dirty="0" smtClean="0"/>
              <a:t>X </a:t>
            </a:r>
            <a:r>
              <a:rPr lang="en-US" sz="2400" dirty="0" smtClean="0"/>
              <a:t>has a probability distribution </a:t>
            </a:r>
            <a:r>
              <a:rPr lang="en-US" sz="2400" i="1" dirty="0" smtClean="0"/>
              <a:t>p</a:t>
            </a:r>
            <a:r>
              <a:rPr lang="en-US" sz="2400" dirty="0" smtClean="0"/>
              <a:t>(</a:t>
            </a:r>
            <a:r>
              <a:rPr lang="en-US" sz="2400" i="1" dirty="0" smtClean="0"/>
              <a:t>x</a:t>
            </a:r>
            <a:r>
              <a:rPr lang="en-US" sz="2400" dirty="0" smtClean="0"/>
              <a:t>;</a:t>
            </a:r>
            <a:r>
              <a:rPr lang="en-US" sz="2400" i="1" dirty="0"/>
              <a:t> </a:t>
            </a:r>
            <a:r>
              <a:rPr lang="en-US" sz="2400" i="1" dirty="0" err="1" smtClean="0"/>
              <a:t>θ</a:t>
            </a:r>
            <a:r>
              <a:rPr lang="en-US" sz="2400" dirty="0" smtClean="0"/>
              <a:t>), that</a:t>
            </a:r>
            <a:r>
              <a:rPr lang="en-US" sz="2400" i="1" dirty="0" smtClean="0"/>
              <a:t> </a:t>
            </a:r>
            <a:r>
              <a:rPr lang="en-US" sz="2400" dirty="0" smtClean="0"/>
              <a:t>depends on a </a:t>
            </a:r>
            <a:r>
              <a:rPr lang="en-US" sz="2400" i="1" dirty="0" smtClean="0"/>
              <a:t>parameter </a:t>
            </a:r>
            <a:r>
              <a:rPr lang="en-US" sz="2400" i="1" dirty="0" err="1" smtClean="0"/>
              <a:t>θ</a:t>
            </a:r>
            <a:endParaRPr lang="en-US" sz="2400" i="1" dirty="0" smtClean="0"/>
          </a:p>
          <a:p>
            <a:r>
              <a:rPr lang="en-US" sz="2400" dirty="0" smtClean="0"/>
              <a:t>In case of Bernoulli’s distribution</a:t>
            </a:r>
            <a:endParaRPr lang="en-US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FDA401-2374-BE46-BA37-D56B8F3DFE56}" type="slidenum">
              <a:rPr lang="en-US" smtClean="0"/>
              <a:t>6</a:t>
            </a:fld>
            <a:endParaRPr lang="en-US" dirty="0"/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457200" y="2863155"/>
            <a:ext cx="8229600" cy="241124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charset="2"/>
              <a:buChar char="§"/>
              <a:defRPr sz="2800" kern="1200">
                <a:solidFill>
                  <a:schemeClr val="tx1"/>
                </a:solidFill>
                <a:latin typeface="Times New Roman"/>
                <a:ea typeface="+mn-ea"/>
                <a:cs typeface="Times New Roman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/>
              <a:buChar char="–"/>
              <a:defRPr sz="2400" kern="1200">
                <a:solidFill>
                  <a:schemeClr val="tx1"/>
                </a:solidFill>
                <a:latin typeface="Times New Roman"/>
                <a:ea typeface="+mn-ea"/>
                <a:cs typeface="Times New Roman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200" kern="1200">
                <a:solidFill>
                  <a:schemeClr val="tx1"/>
                </a:solidFill>
                <a:latin typeface="Times New Roman"/>
                <a:ea typeface="+mn-ea"/>
                <a:cs typeface="Times New Roman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Times New Roman"/>
                <a:ea typeface="+mn-ea"/>
                <a:cs typeface="Times New Roman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Times New Roman"/>
                <a:ea typeface="+mn-ea"/>
                <a:cs typeface="Times New Roman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 smtClean="0"/>
              <a:t>Intuitively, </a:t>
            </a:r>
            <a:r>
              <a:rPr lang="en-US" sz="2400" i="1" dirty="0" smtClean="0"/>
              <a:t>likelihood</a:t>
            </a:r>
            <a:r>
              <a:rPr lang="en-US" sz="2400" dirty="0" smtClean="0"/>
              <a:t> is “how likely” is an outcome being </a:t>
            </a:r>
            <a:r>
              <a:rPr lang="en-US" sz="2400" i="1" dirty="0" smtClean="0"/>
              <a:t>estimated</a:t>
            </a:r>
            <a:r>
              <a:rPr lang="en-US" sz="2400" dirty="0" smtClean="0"/>
              <a:t> correctly by the parameter </a:t>
            </a:r>
            <a:r>
              <a:rPr lang="en-US" sz="2400" i="1" dirty="0" err="1" smtClean="0"/>
              <a:t>θ</a:t>
            </a:r>
            <a:endParaRPr lang="en-US" sz="2400" dirty="0" smtClean="0"/>
          </a:p>
          <a:p>
            <a:pPr lvl="1"/>
            <a:r>
              <a:rPr lang="en-US" sz="2000" dirty="0" smtClean="0"/>
              <a:t>For </a:t>
            </a:r>
            <a:r>
              <a:rPr lang="en-US" sz="2000" i="1" dirty="0" smtClean="0"/>
              <a:t>x = </a:t>
            </a:r>
            <a:r>
              <a:rPr lang="en-US" sz="2000" dirty="0" smtClean="0"/>
              <a:t>1, </a:t>
            </a:r>
            <a:r>
              <a:rPr lang="en-US" sz="2000" i="1" dirty="0" smtClean="0"/>
              <a:t>p</a:t>
            </a:r>
            <a:r>
              <a:rPr lang="en-US" sz="2000" dirty="0" smtClean="0"/>
              <a:t>(</a:t>
            </a:r>
            <a:r>
              <a:rPr lang="en-US" sz="2000" i="1" dirty="0" err="1" smtClean="0"/>
              <a:t>x</a:t>
            </a:r>
            <a:r>
              <a:rPr lang="en-US" sz="2000" dirty="0" err="1" smtClean="0"/>
              <a:t>;</a:t>
            </a:r>
            <a:r>
              <a:rPr lang="en-US" sz="2000" i="1" dirty="0" err="1" smtClean="0"/>
              <a:t>θ</a:t>
            </a:r>
            <a:r>
              <a:rPr lang="en-US" sz="2000" dirty="0" smtClean="0"/>
              <a:t>) = </a:t>
            </a:r>
            <a:r>
              <a:rPr lang="en-US" sz="2000" i="1" dirty="0" err="1" smtClean="0"/>
              <a:t>θ</a:t>
            </a:r>
            <a:endParaRPr lang="en-US" sz="2000" i="1" dirty="0" smtClean="0"/>
          </a:p>
          <a:p>
            <a:pPr lvl="1"/>
            <a:r>
              <a:rPr lang="en-US" sz="2000" dirty="0" smtClean="0"/>
              <a:t>For </a:t>
            </a:r>
            <a:r>
              <a:rPr lang="en-US" sz="2000" i="1" dirty="0" smtClean="0"/>
              <a:t>x = </a:t>
            </a:r>
            <a:r>
              <a:rPr lang="en-US" sz="2000" dirty="0" smtClean="0"/>
              <a:t>0, </a:t>
            </a:r>
            <a:r>
              <a:rPr lang="en-US" sz="2000" i="1" dirty="0" smtClean="0"/>
              <a:t>p</a:t>
            </a:r>
            <a:r>
              <a:rPr lang="en-US" sz="2000" dirty="0" smtClean="0"/>
              <a:t>(</a:t>
            </a:r>
            <a:r>
              <a:rPr lang="en-US" sz="2000" i="1" dirty="0" err="1"/>
              <a:t>x</a:t>
            </a:r>
            <a:r>
              <a:rPr lang="en-US" sz="2000" dirty="0" err="1"/>
              <a:t>;</a:t>
            </a:r>
            <a:r>
              <a:rPr lang="en-US" sz="2000" i="1" dirty="0" err="1" smtClean="0"/>
              <a:t>θ</a:t>
            </a:r>
            <a:r>
              <a:rPr lang="en-US" sz="2000" dirty="0" smtClean="0"/>
              <a:t>) = 1−</a:t>
            </a:r>
            <a:r>
              <a:rPr lang="en-US" sz="2000" i="1" dirty="0" smtClean="0"/>
              <a:t>θ </a:t>
            </a:r>
          </a:p>
          <a:p>
            <a:r>
              <a:rPr lang="en-US" sz="2400" dirty="0" smtClean="0"/>
              <a:t>Given a set of data points </a:t>
            </a:r>
            <a:r>
              <a:rPr lang="en-US" sz="2400" i="1" dirty="0" smtClean="0"/>
              <a:t>x</a:t>
            </a:r>
            <a:r>
              <a:rPr lang="en-US" sz="2400" baseline="-25000" dirty="0" smtClean="0"/>
              <a:t>1</a:t>
            </a:r>
            <a:r>
              <a:rPr lang="en-US" sz="2400" dirty="0" smtClean="0"/>
              <a:t>,</a:t>
            </a:r>
            <a:r>
              <a:rPr lang="en-US" sz="2400" i="1" dirty="0"/>
              <a:t> </a:t>
            </a:r>
            <a:r>
              <a:rPr lang="en-US" sz="2400" i="1" dirty="0" smtClean="0"/>
              <a:t>x</a:t>
            </a:r>
            <a:r>
              <a:rPr lang="en-US" sz="2400" baseline="-25000" dirty="0"/>
              <a:t>2</a:t>
            </a:r>
            <a:r>
              <a:rPr lang="en-US" sz="2400" dirty="0" smtClean="0"/>
              <a:t> ,…, </a:t>
            </a:r>
            <a:r>
              <a:rPr lang="en-US" sz="2400" i="1" dirty="0" err="1" smtClean="0"/>
              <a:t>x</a:t>
            </a:r>
            <a:r>
              <a:rPr lang="en-US" sz="2400" i="1" baseline="-25000" dirty="0" err="1" smtClean="0"/>
              <a:t>n</a:t>
            </a:r>
            <a:r>
              <a:rPr lang="en-US" sz="2400" dirty="0" smtClean="0"/>
              <a:t>, the likelihood function is defined as:</a:t>
            </a:r>
          </a:p>
        </p:txBody>
      </p:sp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81410035"/>
              </p:ext>
            </p:extLst>
          </p:nvPr>
        </p:nvGraphicFramePr>
        <p:xfrm>
          <a:off x="2603046" y="2359180"/>
          <a:ext cx="2716212" cy="504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620" name="Equation" r:id="rId3" imgW="1231900" imgH="228600" progId="Equation.3">
                  <p:embed/>
                </p:oleObj>
              </mc:Choice>
              <mc:Fallback>
                <p:oleObj name="Equation" r:id="rId3" imgW="1231900" imgH="2286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603046" y="2359180"/>
                        <a:ext cx="2716212" cy="5048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60209952"/>
              </p:ext>
            </p:extLst>
          </p:nvPr>
        </p:nvGraphicFramePr>
        <p:xfrm>
          <a:off x="2643188" y="5195888"/>
          <a:ext cx="2282825" cy="9763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621" name="Equation" r:id="rId5" imgW="1066800" imgH="457200" progId="Equation.3">
                  <p:embed/>
                </p:oleObj>
              </mc:Choice>
              <mc:Fallback>
                <p:oleObj name="Equation" r:id="rId5" imgW="1066800" imgH="4572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2643188" y="5195888"/>
                        <a:ext cx="2282825" cy="9763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72188671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About the Likelihood function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029180"/>
            <a:ext cx="8229600" cy="3286186"/>
          </a:xfrm>
        </p:spPr>
        <p:txBody>
          <a:bodyPr>
            <a:normAutofit lnSpcReduction="10000"/>
          </a:bodyPr>
          <a:lstStyle/>
          <a:p>
            <a:r>
              <a:rPr lang="en-US" sz="2400" dirty="0" smtClean="0"/>
              <a:t>The actual value does not have any meaning, only </a:t>
            </a:r>
            <a:r>
              <a:rPr lang="en-US" sz="2400" dirty="0"/>
              <a:t>the relative likelihood matters, as we want to estimate the parameter </a:t>
            </a:r>
            <a:r>
              <a:rPr lang="en-US" sz="2400" i="1" dirty="0" err="1" smtClean="0"/>
              <a:t>θ</a:t>
            </a:r>
            <a:endParaRPr lang="en-US" sz="2400" i="1" dirty="0" smtClean="0"/>
          </a:p>
          <a:p>
            <a:r>
              <a:rPr lang="en-US" sz="2400" dirty="0" smtClean="0"/>
              <a:t>Constant factors do not matter</a:t>
            </a:r>
          </a:p>
          <a:p>
            <a:r>
              <a:rPr lang="en-US" sz="2400" dirty="0" smtClean="0"/>
              <a:t>Likelihood </a:t>
            </a:r>
            <a:r>
              <a:rPr lang="en-US" sz="2400" dirty="0"/>
              <a:t>is </a:t>
            </a:r>
            <a:r>
              <a:rPr lang="en-US" sz="2400" i="1" dirty="0"/>
              <a:t>not </a:t>
            </a:r>
            <a:r>
              <a:rPr lang="en-US" sz="2400" dirty="0"/>
              <a:t>a probability density </a:t>
            </a:r>
            <a:r>
              <a:rPr lang="en-US" sz="2400" dirty="0" smtClean="0"/>
              <a:t>function</a:t>
            </a:r>
          </a:p>
          <a:p>
            <a:r>
              <a:rPr lang="en-US" sz="2400" dirty="0" smtClean="0"/>
              <a:t>The sum (or integral) does not add up to 1</a:t>
            </a:r>
          </a:p>
          <a:p>
            <a:r>
              <a:rPr lang="en-US" sz="2400" dirty="0" smtClean="0"/>
              <a:t>In practice it is often easier to work with the </a:t>
            </a:r>
            <a:r>
              <a:rPr lang="en-US" sz="2400" i="1" dirty="0" smtClean="0"/>
              <a:t>log-likelihood</a:t>
            </a:r>
            <a:endParaRPr lang="en-US" sz="2400" dirty="0"/>
          </a:p>
          <a:p>
            <a:r>
              <a:rPr lang="en-US" sz="2400" dirty="0" smtClean="0"/>
              <a:t>Provides same relative comparison</a:t>
            </a:r>
          </a:p>
          <a:p>
            <a:r>
              <a:rPr lang="en-US" sz="2400" dirty="0"/>
              <a:t>T</a:t>
            </a:r>
            <a:r>
              <a:rPr lang="en-US" sz="2400" dirty="0" smtClean="0"/>
              <a:t>he expression becomes a sum</a:t>
            </a:r>
            <a:endParaRPr lang="en-US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FDA401-2374-BE46-BA37-D56B8F3DFE56}" type="slidenum">
              <a:rPr lang="en-US" smtClean="0"/>
              <a:t>7</a:t>
            </a:fld>
            <a:endParaRPr lang="en-US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2889337"/>
              </p:ext>
            </p:extLst>
          </p:nvPr>
        </p:nvGraphicFramePr>
        <p:xfrm>
          <a:off x="2963863" y="1050925"/>
          <a:ext cx="2281237" cy="977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10" name="Equation" r:id="rId3" imgW="1066800" imgH="457200" progId="Equation.3">
                  <p:embed/>
                </p:oleObj>
              </mc:Choice>
              <mc:Fallback>
                <p:oleObj name="Equation" r:id="rId3" imgW="1066800" imgH="4572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963863" y="1050925"/>
                        <a:ext cx="2281237" cy="9779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52918548"/>
              </p:ext>
            </p:extLst>
          </p:nvPr>
        </p:nvGraphicFramePr>
        <p:xfrm>
          <a:off x="1881188" y="5241925"/>
          <a:ext cx="5683250" cy="923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11" name="Equation" r:id="rId5" imgW="2971800" imgH="482600" progId="Equation.3">
                  <p:embed/>
                </p:oleObj>
              </mc:Choice>
              <mc:Fallback>
                <p:oleObj name="Equation" r:id="rId5" imgW="2971800" imgH="4826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881188" y="5241925"/>
                        <a:ext cx="5683250" cy="9239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62927031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Example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02851"/>
            <a:ext cx="8229600" cy="1607780"/>
          </a:xfrm>
        </p:spPr>
        <p:txBody>
          <a:bodyPr>
            <a:normAutofit/>
          </a:bodyPr>
          <a:lstStyle/>
          <a:p>
            <a:r>
              <a:rPr lang="en-US" dirty="0" smtClean="0"/>
              <a:t>Experiment: a coin toss, not </a:t>
            </a:r>
            <a:r>
              <a:rPr lang="en-US" i="1" dirty="0" smtClean="0"/>
              <a:t>known to be unbiased</a:t>
            </a:r>
          </a:p>
          <a:p>
            <a:r>
              <a:rPr lang="en-US" dirty="0" smtClean="0"/>
              <a:t>Random variable </a:t>
            </a:r>
            <a:r>
              <a:rPr lang="en-US" i="1" dirty="0" smtClean="0"/>
              <a:t>X </a:t>
            </a:r>
            <a:r>
              <a:rPr lang="en-US" dirty="0" smtClean="0"/>
              <a:t>takes values 1 if head and 0 if tail</a:t>
            </a:r>
          </a:p>
          <a:p>
            <a:r>
              <a:rPr lang="en-US" dirty="0" smtClean="0"/>
              <a:t>Data: 100 outcomes, 75 heads, 25 tails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FDA401-2374-BE46-BA37-D56B8F3DFE56}" type="slidenum">
              <a:rPr lang="en-US" smtClean="0"/>
              <a:t>8</a:t>
            </a:fld>
            <a:endParaRPr lang="en-US"/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39993938"/>
              </p:ext>
            </p:extLst>
          </p:nvPr>
        </p:nvGraphicFramePr>
        <p:xfrm>
          <a:off x="2322513" y="2860675"/>
          <a:ext cx="4129087" cy="434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525" name="Equation" r:id="rId3" imgW="1930400" imgH="203200" progId="Equation.3">
                  <p:embed/>
                </p:oleObj>
              </mc:Choice>
              <mc:Fallback>
                <p:oleObj name="Equation" r:id="rId3" imgW="1930400" imgH="2032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322513" y="2860675"/>
                        <a:ext cx="4129087" cy="4349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Content Placeholder 2"/>
          <p:cNvSpPr txBox="1">
            <a:spLocks/>
          </p:cNvSpPr>
          <p:nvPr/>
        </p:nvSpPr>
        <p:spPr>
          <a:xfrm>
            <a:off x="590353" y="3334302"/>
            <a:ext cx="8229600" cy="62918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charset="2"/>
              <a:buChar char="§"/>
              <a:defRPr sz="2800" kern="1200">
                <a:solidFill>
                  <a:schemeClr val="tx1"/>
                </a:solidFill>
                <a:latin typeface="Times New Roman"/>
                <a:ea typeface="+mn-ea"/>
                <a:cs typeface="Times New Roman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/>
              <a:buChar char="–"/>
              <a:defRPr sz="2400" kern="1200">
                <a:solidFill>
                  <a:schemeClr val="tx1"/>
                </a:solidFill>
                <a:latin typeface="Times New Roman"/>
                <a:ea typeface="+mn-ea"/>
                <a:cs typeface="Times New Roman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200" kern="1200">
                <a:solidFill>
                  <a:schemeClr val="tx1"/>
                </a:solidFill>
                <a:latin typeface="Times New Roman"/>
                <a:ea typeface="+mn-ea"/>
                <a:cs typeface="Times New Roman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Times New Roman"/>
                <a:ea typeface="+mn-ea"/>
                <a:cs typeface="Times New Roman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Times New Roman"/>
                <a:ea typeface="+mn-ea"/>
                <a:cs typeface="Times New Roman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Relative likelihood: if </a:t>
            </a:r>
            <a:r>
              <a:rPr lang="en-US" i="1" dirty="0" smtClean="0"/>
              <a:t>θ</a:t>
            </a:r>
            <a:r>
              <a:rPr lang="en-US" baseline="-25000" dirty="0" smtClean="0"/>
              <a:t>1</a:t>
            </a:r>
            <a:r>
              <a:rPr lang="en-US" i="1" dirty="0" smtClean="0"/>
              <a:t> </a:t>
            </a:r>
            <a:r>
              <a:rPr lang="en-US" dirty="0" smtClean="0"/>
              <a:t>&gt; </a:t>
            </a:r>
            <a:r>
              <a:rPr lang="en-US" i="1" dirty="0" smtClean="0"/>
              <a:t>θ</a:t>
            </a:r>
            <a:r>
              <a:rPr lang="en-US" baseline="-25000" dirty="0" smtClean="0"/>
              <a:t>2</a:t>
            </a:r>
            <a:r>
              <a:rPr lang="en-US" dirty="0" smtClean="0"/>
              <a:t>, </a:t>
            </a:r>
            <a:r>
              <a:rPr lang="en-US" i="1" dirty="0" smtClean="0"/>
              <a:t>L</a:t>
            </a:r>
            <a:r>
              <a:rPr lang="en-US" dirty="0" smtClean="0"/>
              <a:t>(θ</a:t>
            </a:r>
            <a:r>
              <a:rPr lang="en-US" baseline="-25000" dirty="0" smtClean="0"/>
              <a:t>1</a:t>
            </a:r>
            <a:r>
              <a:rPr lang="en-US" dirty="0" smtClean="0"/>
              <a:t>)</a:t>
            </a:r>
            <a:r>
              <a:rPr lang="en-US" i="1" dirty="0" smtClean="0"/>
              <a:t> </a:t>
            </a:r>
            <a:r>
              <a:rPr lang="en-US" dirty="0" smtClean="0"/>
              <a:t>&gt; </a:t>
            </a:r>
            <a:r>
              <a:rPr lang="en-US" i="1" dirty="0" smtClean="0"/>
              <a:t>L</a:t>
            </a:r>
            <a:r>
              <a:rPr lang="en-US" dirty="0" smtClean="0"/>
              <a:t>(</a:t>
            </a:r>
            <a:r>
              <a:rPr lang="en-US" i="1" dirty="0" smtClean="0"/>
              <a:t>θ</a:t>
            </a:r>
            <a:r>
              <a:rPr lang="en-US" baseline="-25000" dirty="0" smtClean="0"/>
              <a:t>2</a:t>
            </a:r>
            <a:r>
              <a:rPr lang="en-US" dirty="0" smtClean="0"/>
              <a:t>)</a:t>
            </a:r>
            <a:r>
              <a:rPr lang="en-US" baseline="-25000" dirty="0" smtClean="0"/>
              <a:t> </a:t>
            </a:r>
          </a:p>
          <a:p>
            <a:endParaRPr lang="en-US" baseline="-25000" dirty="0"/>
          </a:p>
        </p:txBody>
      </p:sp>
    </p:spTree>
    <p:extLst>
      <p:ext uri="{BB962C8B-B14F-4D97-AF65-F5344CB8AC3E}">
        <p14:creationId xmlns:p14="http://schemas.microsoft.com/office/powerpoint/2010/main" val="211663416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Maximum likelihood estimate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02850"/>
            <a:ext cx="8229600" cy="1990099"/>
          </a:xfrm>
        </p:spPr>
        <p:txBody>
          <a:bodyPr/>
          <a:lstStyle/>
          <a:p>
            <a:r>
              <a:rPr lang="en-US" dirty="0" smtClean="0"/>
              <a:t>Maximum </a:t>
            </a:r>
            <a:r>
              <a:rPr lang="en-US" dirty="0"/>
              <a:t>likelihood estimation: Estimating the set of values for the </a:t>
            </a:r>
            <a:r>
              <a:rPr lang="en-US" i="1" dirty="0"/>
              <a:t>parameters</a:t>
            </a:r>
            <a:r>
              <a:rPr lang="en-US" dirty="0"/>
              <a:t> (for example, </a:t>
            </a:r>
            <a:r>
              <a:rPr lang="en-US" i="1" dirty="0" err="1"/>
              <a:t>θ</a:t>
            </a:r>
            <a:r>
              <a:rPr lang="en-US" dirty="0"/>
              <a:t>) which </a:t>
            </a:r>
            <a:r>
              <a:rPr lang="en-US" i="1" dirty="0"/>
              <a:t>maximizes</a:t>
            </a:r>
            <a:r>
              <a:rPr lang="en-US" dirty="0"/>
              <a:t> the </a:t>
            </a:r>
            <a:r>
              <a:rPr lang="en-US" i="1" dirty="0"/>
              <a:t>likelihood</a:t>
            </a:r>
            <a:r>
              <a:rPr lang="en-US" dirty="0"/>
              <a:t> function</a:t>
            </a:r>
          </a:p>
          <a:p>
            <a:r>
              <a:rPr lang="en-US" dirty="0"/>
              <a:t>Estimate: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FDA401-2374-BE46-BA37-D56B8F3DFE56}" type="slidenum">
              <a:rPr lang="en-US" smtClean="0"/>
              <a:t>9</a:t>
            </a:fld>
            <a:endParaRPr lang="en-US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32070548"/>
              </p:ext>
            </p:extLst>
          </p:nvPr>
        </p:nvGraphicFramePr>
        <p:xfrm>
          <a:off x="2132013" y="2887663"/>
          <a:ext cx="4976812" cy="9223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507" name="Equation" r:id="rId3" imgW="2603500" imgH="482600" progId="Equation.3">
                  <p:embed/>
                </p:oleObj>
              </mc:Choice>
              <mc:Fallback>
                <p:oleObj name="Equation" r:id="rId3" imgW="2603500" imgH="4826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132013" y="2887663"/>
                        <a:ext cx="4976812" cy="92233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Content Placeholder 2"/>
          <p:cNvSpPr txBox="1">
            <a:spLocks/>
          </p:cNvSpPr>
          <p:nvPr/>
        </p:nvSpPr>
        <p:spPr>
          <a:xfrm>
            <a:off x="457200" y="3903216"/>
            <a:ext cx="8229600" cy="199009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charset="2"/>
              <a:buChar char="§"/>
              <a:defRPr sz="2800" kern="1200">
                <a:solidFill>
                  <a:schemeClr val="tx1"/>
                </a:solidFill>
                <a:latin typeface="Times New Roman"/>
                <a:ea typeface="+mn-ea"/>
                <a:cs typeface="Times New Roman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/>
              <a:buChar char="–"/>
              <a:defRPr sz="2400" kern="1200">
                <a:solidFill>
                  <a:schemeClr val="tx1"/>
                </a:solidFill>
                <a:latin typeface="Times New Roman"/>
                <a:ea typeface="+mn-ea"/>
                <a:cs typeface="Times New Roman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200" kern="1200">
                <a:solidFill>
                  <a:schemeClr val="tx1"/>
                </a:solidFill>
                <a:latin typeface="Times New Roman"/>
                <a:ea typeface="+mn-ea"/>
                <a:cs typeface="Times New Roman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Times New Roman"/>
                <a:ea typeface="+mn-ea"/>
                <a:cs typeface="Times New Roman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Times New Roman"/>
                <a:ea typeface="+mn-ea"/>
                <a:cs typeface="Times New Roman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One method: Newton’s method</a:t>
            </a:r>
          </a:p>
          <a:p>
            <a:pPr lvl="1"/>
            <a:r>
              <a:rPr lang="en-US" dirty="0" smtClean="0"/>
              <a:t>Start with some value of </a:t>
            </a:r>
            <a:r>
              <a:rPr lang="en-US" i="1" dirty="0" err="1" smtClean="0"/>
              <a:t>θ</a:t>
            </a:r>
            <a:r>
              <a:rPr lang="en-US" i="1" dirty="0" smtClean="0"/>
              <a:t> </a:t>
            </a:r>
            <a:r>
              <a:rPr lang="en-US" dirty="0" smtClean="0"/>
              <a:t>and iteratively improve</a:t>
            </a:r>
          </a:p>
          <a:p>
            <a:pPr lvl="1"/>
            <a:r>
              <a:rPr lang="en-US" dirty="0" smtClean="0"/>
              <a:t>Converge when improvement is negligible</a:t>
            </a:r>
          </a:p>
          <a:p>
            <a:r>
              <a:rPr lang="en-US" dirty="0" smtClean="0"/>
              <a:t>May not always converge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3213728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Default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Default Theme.thmx</Template>
  <TotalTime>6505</TotalTime>
  <Words>971</Words>
  <Application>Microsoft Macintosh PowerPoint</Application>
  <PresentationFormat>On-screen Show (4:3)</PresentationFormat>
  <Paragraphs>160</Paragraphs>
  <Slides>19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1" baseType="lpstr">
      <vt:lpstr>Default Theme</vt:lpstr>
      <vt:lpstr>Equation</vt:lpstr>
      <vt:lpstr>Logistic Regression</vt:lpstr>
      <vt:lpstr>Recall: Linear Regression</vt:lpstr>
      <vt:lpstr>Scenario: Heart disease – vs – Age</vt:lpstr>
      <vt:lpstr>Scenario: Heart disease – vs – Age</vt:lpstr>
      <vt:lpstr>The Logistic function</vt:lpstr>
      <vt:lpstr>The Likelihood function</vt:lpstr>
      <vt:lpstr>About the Likelihood function</vt:lpstr>
      <vt:lpstr>Example</vt:lpstr>
      <vt:lpstr>Maximum likelihood estimate</vt:lpstr>
      <vt:lpstr>Taylor’s theorem</vt:lpstr>
      <vt:lpstr>Newton’s method</vt:lpstr>
      <vt:lpstr>Newton’s method</vt:lpstr>
      <vt:lpstr>Logistic Regression: Estimating β0 and β1</vt:lpstr>
      <vt:lpstr>Visualization</vt:lpstr>
      <vt:lpstr>Visualization</vt:lpstr>
      <vt:lpstr>Two independent variables</vt:lpstr>
      <vt:lpstr>Classification</vt:lpstr>
      <vt:lpstr>Binary and Multi-class classification</vt:lpstr>
      <vt:lpstr>Compound and Monolithic classifiers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Association Rule Mining</dc:title>
  <dc:creator>Debapriyo Majumdar</dc:creator>
  <cp:lastModifiedBy>Debapriyo Majumdar</cp:lastModifiedBy>
  <cp:revision>610</cp:revision>
  <dcterms:created xsi:type="dcterms:W3CDTF">2014-08-02T12:52:59Z</dcterms:created>
  <dcterms:modified xsi:type="dcterms:W3CDTF">2014-09-04T04:48:51Z</dcterms:modified>
</cp:coreProperties>
</file>