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9" r:id="rId9"/>
    <p:sldId id="270" r:id="rId10"/>
    <p:sldId id="268" r:id="rId11"/>
    <p:sldId id="272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77" r:id="rId20"/>
    <p:sldId id="279" r:id="rId21"/>
    <p:sldId id="281" r:id="rId22"/>
    <p:sldId id="280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Some number of Map tasks each are given one or more chunks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file system. These Map tasks turn the chunk into a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key-value  pairs. The way key-value pairs are produced from the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determined by the code written by the user for the Map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key-value pairs from each Map task are collected by a master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sorted by key. The keys are divided among all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so all key-value pairs with the same key wind up at the same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Reduce tasks work on one key at a time, and combine all the values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that key in some way. The manner of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 is determined by the code written by the user for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Some number of Map tasks each are given one or more chunks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file system. These Map tasks turn the chunk into a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key-value  pairs. The way key-value pairs are produced from the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determined by the code written by the user for the Map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key-value pairs from each Map task are collected by a master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sorted by key. The keys are divided among all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so all key-value pairs with the same key wind up at the same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Reduce tasks work on one key at a time, and combine all the values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that key in some way. The manner of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 is determined by the code written by the user for the Reduce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Some number of Map tasks each are given one or more chunks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file system. These Map tasks turn the chunk into a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key-value  pairs. The way key-value pairs are produced from the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determined by the code written by the user for the Map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key-value pairs from each Map task are collected by a master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sorted by key. The keys are divided among all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so all key-value pairs with the same key wind up at the same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Reduce tasks work on one key at a time, and combine all the values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that key in some way. The manner of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 is determined by the code written by the user for the Reduce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glennklockwood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MapReduce</a:t>
            </a:r>
            <a:r>
              <a:rPr lang="en-US" sz="4400" dirty="0" smtClean="0"/>
              <a:t> and </a:t>
            </a:r>
            <a:r>
              <a:rPr lang="en-US" sz="4400" dirty="0" err="1" smtClean="0"/>
              <a:t>Hadoop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dirty="0" smtClean="0"/>
              <a:t>November 10,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1217566"/>
            <a:ext cx="8260080" cy="43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dirty="0" err="1" smtClean="0"/>
              <a:t>JobTracker</a:t>
            </a:r>
            <a:r>
              <a:rPr lang="en-US" dirty="0" smtClean="0"/>
              <a:t> and </a:t>
            </a:r>
            <a:r>
              <a:rPr lang="en-US" dirty="0" err="1" smtClean="0"/>
              <a:t>TaskTracker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170322"/>
            <a:ext cx="7660640" cy="360719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480" y="4777516"/>
            <a:ext cx="8148320" cy="17655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JobClient</a:t>
            </a:r>
            <a:r>
              <a:rPr lang="en-US" dirty="0" smtClean="0"/>
              <a:t> </a:t>
            </a:r>
            <a:r>
              <a:rPr lang="en-US" dirty="0"/>
              <a:t>submits job to </a:t>
            </a:r>
            <a:r>
              <a:rPr lang="en-US" dirty="0" err="1"/>
              <a:t>JobTracker</a:t>
            </a:r>
            <a:r>
              <a:rPr lang="en-US" dirty="0"/>
              <a:t>; Binary copied into HDFS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talks to </a:t>
            </a:r>
            <a:r>
              <a:rPr lang="en-US" dirty="0" err="1"/>
              <a:t>Namenode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creates execution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submits work to </a:t>
            </a:r>
            <a:r>
              <a:rPr lang="en-US" dirty="0" err="1"/>
              <a:t>TaskTrackers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TaskTrackers</a:t>
            </a:r>
            <a:r>
              <a:rPr lang="en-US" dirty="0" smtClean="0"/>
              <a:t> </a:t>
            </a:r>
            <a:r>
              <a:rPr lang="en-US" dirty="0"/>
              <a:t>report progress via heartbeat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updates status</a:t>
            </a:r>
          </a:p>
        </p:txBody>
      </p:sp>
    </p:spTree>
    <p:extLst>
      <p:ext uri="{BB962C8B-B14F-4D97-AF65-F5344CB8AC3E}">
        <p14:creationId xmlns:p14="http://schemas.microsoft.com/office/powerpoint/2010/main" val="103477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Map, Shuffle and Reduce: internal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0" y="4348480"/>
            <a:ext cx="7965440" cy="177768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Splits </a:t>
            </a:r>
            <a:r>
              <a:rPr lang="en-US" dirty="0"/>
              <a:t>data up to send it to the mapper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Transforms </a:t>
            </a:r>
            <a:r>
              <a:rPr lang="en-US" dirty="0"/>
              <a:t>splits into key/value 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/>
              <a:t>Key-Value)  with same key  sent to the same reducer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Aggregates </a:t>
            </a:r>
            <a:r>
              <a:rPr lang="en-US" dirty="0"/>
              <a:t>key/value pairs based on user-defined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Determines </a:t>
            </a:r>
            <a:r>
              <a:rPr lang="en-US" dirty="0"/>
              <a:t>how the result are saved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1325880"/>
            <a:ext cx="7975600" cy="2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master fails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would fail, have to restart the entire job</a:t>
            </a:r>
          </a:p>
          <a:p>
            <a:r>
              <a:rPr lang="en-US" dirty="0" smtClean="0"/>
              <a:t>A map worker node fails</a:t>
            </a:r>
          </a:p>
          <a:p>
            <a:pPr lvl="1"/>
            <a:r>
              <a:rPr lang="en-US" dirty="0" smtClean="0"/>
              <a:t>Master detects (periodic ping would timeout)</a:t>
            </a:r>
          </a:p>
          <a:p>
            <a:pPr lvl="1"/>
            <a:r>
              <a:rPr lang="en-US" dirty="0" smtClean="0"/>
              <a:t>All the map tasks for this node have to be restarted</a:t>
            </a:r>
          </a:p>
          <a:p>
            <a:pPr lvl="2"/>
            <a:r>
              <a:rPr lang="en-US" dirty="0" smtClean="0"/>
              <a:t>Even if the map tasks were done, the output </a:t>
            </a:r>
            <a:r>
              <a:rPr lang="en-US" i="1" dirty="0" smtClean="0"/>
              <a:t>were</a:t>
            </a:r>
            <a:r>
              <a:rPr lang="en-US" dirty="0" smtClean="0"/>
              <a:t> at the node</a:t>
            </a:r>
          </a:p>
          <a:p>
            <a:r>
              <a:rPr lang="en-US" dirty="0" smtClean="0"/>
              <a:t>A reduce worker fails</a:t>
            </a:r>
          </a:p>
          <a:p>
            <a:pPr lvl="1"/>
            <a:r>
              <a:rPr lang="en-US" dirty="0" smtClean="0"/>
              <a:t>Master sets the status of its currently executing reduce tasks  to idle</a:t>
            </a:r>
          </a:p>
          <a:p>
            <a:pPr lvl="1"/>
            <a:r>
              <a:rPr lang="en-US" dirty="0" smtClean="0"/>
              <a:t>Reschedule these tasks on another reduce worker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algorithms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– Vector Multiplication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0002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Multiply </a:t>
            </a:r>
            <a:r>
              <a:rPr lang="en-US" sz="2400" i="1" dirty="0" smtClean="0"/>
              <a:t>M </a:t>
            </a:r>
            <a:r>
              <a:rPr lang="en-US" sz="2400" dirty="0" smtClean="0"/>
              <a:t>= (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dirty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 × n </a:t>
            </a:r>
            <a:r>
              <a:rPr lang="en-US" sz="2400" dirty="0" smtClean="0"/>
              <a:t>matrix) and </a:t>
            </a:r>
            <a:r>
              <a:rPr lang="en-US" sz="2400" i="1" dirty="0" smtClean="0"/>
              <a:t>v = </a:t>
            </a:r>
            <a:r>
              <a:rPr lang="en-US" sz="2400" dirty="0" smtClean="0"/>
              <a:t>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</a:t>
            </a:r>
            <a:r>
              <a:rPr lang="en-US" sz="2400" dirty="0"/>
              <a:t>-</a:t>
            </a:r>
            <a:r>
              <a:rPr lang="en-US" sz="2400" dirty="0" smtClean="0"/>
              <a:t>vector) 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n = </a:t>
            </a:r>
            <a:r>
              <a:rPr lang="en-US" sz="2400" dirty="0" smtClean="0"/>
              <a:t>1000, no need of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76530"/>
            <a:ext cx="8229600" cy="244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Case 1: Large 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M </a:t>
            </a:r>
            <a:r>
              <a:rPr lang="en-US" sz="2400" dirty="0" smtClean="0"/>
              <a:t>does not fit into main memory, but </a:t>
            </a:r>
            <a:r>
              <a:rPr lang="en-US" sz="2400" i="1" dirty="0" smtClean="0"/>
              <a:t>v </a:t>
            </a:r>
            <a:r>
              <a:rPr lang="en-US" sz="2400" dirty="0" smtClean="0"/>
              <a:t>does</a:t>
            </a:r>
          </a:p>
          <a:p>
            <a:r>
              <a:rPr lang="en-US" sz="2400" dirty="0" smtClean="0"/>
              <a:t>Since </a:t>
            </a:r>
            <a:r>
              <a:rPr lang="en-US" sz="2400" i="1" dirty="0" smtClean="0"/>
              <a:t>v </a:t>
            </a:r>
            <a:r>
              <a:rPr lang="en-US" sz="2400" dirty="0" smtClean="0"/>
              <a:t>fits into main memory, </a:t>
            </a:r>
            <a:r>
              <a:rPr lang="en-US" sz="2400" i="1" dirty="0" smtClean="0"/>
              <a:t>v </a:t>
            </a:r>
            <a:r>
              <a:rPr lang="en-US" sz="2400" dirty="0" smtClean="0"/>
              <a:t>is available to every map task</a:t>
            </a:r>
          </a:p>
          <a:p>
            <a:r>
              <a:rPr lang="en-US" sz="2400" i="1" dirty="0" smtClean="0"/>
              <a:t>Map:</a:t>
            </a:r>
            <a:r>
              <a:rPr lang="en-US" sz="2400" dirty="0" smtClean="0"/>
              <a:t> for each matrix element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dirty="0" smtClean="0"/>
              <a:t>, emit key value pair (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/>
              <a:t>Shuffle and sort:</a:t>
            </a:r>
            <a:r>
              <a:rPr lang="en-US" sz="2400" dirty="0" smtClean="0"/>
              <a:t> groups all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values together for the same </a:t>
            </a:r>
            <a:r>
              <a:rPr lang="en-US" sz="2400" i="1" dirty="0"/>
              <a:t>i</a:t>
            </a:r>
            <a:endParaRPr lang="en-US" sz="2400" dirty="0" smtClean="0"/>
          </a:p>
          <a:p>
            <a:r>
              <a:rPr lang="en-US" sz="2400" dirty="0" smtClean="0"/>
              <a:t>Reduce: sum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for all </a:t>
            </a:r>
            <a:r>
              <a:rPr lang="en-US" sz="2400" i="1" dirty="0" smtClean="0"/>
              <a:t>j</a:t>
            </a:r>
            <a:r>
              <a:rPr lang="en-US" sz="2400" dirty="0" smtClean="0"/>
              <a:t> for the same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75386"/>
              </p:ext>
            </p:extLst>
          </p:nvPr>
        </p:nvGraphicFramePr>
        <p:xfrm>
          <a:off x="886460" y="2103120"/>
          <a:ext cx="1431668" cy="131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3" imgW="787400" imgH="723900" progId="Equation.3">
                  <p:embed/>
                </p:oleObj>
              </mc:Choice>
              <mc:Fallback>
                <p:oleObj name="Equation" r:id="rId3" imgW="7874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460" y="2103120"/>
                        <a:ext cx="1431668" cy="131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12720" y="2103120"/>
            <a:ext cx="179832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3440" y="2103120"/>
            <a:ext cx="29464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v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12720" y="2377440"/>
            <a:ext cx="1798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10480" y="21031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03600" y="20421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480" y="27127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71794"/>
              </p:ext>
            </p:extLst>
          </p:nvPr>
        </p:nvGraphicFramePr>
        <p:xfrm>
          <a:off x="5811838" y="2705100"/>
          <a:ext cx="9477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838" y="2705100"/>
                        <a:ext cx="9477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07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– Vector Multiplication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0002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Multiply </a:t>
            </a:r>
            <a:r>
              <a:rPr lang="en-US" sz="2400" i="1" dirty="0" smtClean="0"/>
              <a:t>M </a:t>
            </a:r>
            <a:r>
              <a:rPr lang="en-US" sz="2400" dirty="0" smtClean="0"/>
              <a:t>= (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dirty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 × n </a:t>
            </a:r>
            <a:r>
              <a:rPr lang="en-US" sz="2400" dirty="0" smtClean="0"/>
              <a:t>matrix) and </a:t>
            </a:r>
            <a:r>
              <a:rPr lang="en-US" sz="2400" i="1" dirty="0" smtClean="0"/>
              <a:t>v = </a:t>
            </a:r>
            <a:r>
              <a:rPr lang="en-US" sz="2400" dirty="0" smtClean="0"/>
              <a:t>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</a:t>
            </a:r>
            <a:r>
              <a:rPr lang="en-US" sz="2400" dirty="0"/>
              <a:t>-</a:t>
            </a:r>
            <a:r>
              <a:rPr lang="en-US" sz="2400" dirty="0" smtClean="0"/>
              <a:t>vector) 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n = </a:t>
            </a:r>
            <a:r>
              <a:rPr lang="en-US" sz="2400" dirty="0" smtClean="0"/>
              <a:t>1000, no need of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33520"/>
            <a:ext cx="8229600" cy="2308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Case 2: Very large </a:t>
            </a:r>
            <a:r>
              <a:rPr lang="en-US" sz="2400" i="1" dirty="0" smtClean="0"/>
              <a:t>n</a:t>
            </a:r>
            <a:r>
              <a:rPr lang="en-US" sz="2400" dirty="0" smtClean="0"/>
              <a:t>, even </a:t>
            </a:r>
            <a:r>
              <a:rPr lang="en-US" sz="2400" i="1" dirty="0"/>
              <a:t>v</a:t>
            </a:r>
            <a:r>
              <a:rPr lang="en-US" sz="2400" i="1" dirty="0" smtClean="0"/>
              <a:t> </a:t>
            </a:r>
            <a:r>
              <a:rPr lang="en-US" sz="2400" dirty="0" smtClean="0"/>
              <a:t>does not fit into main memory</a:t>
            </a:r>
          </a:p>
          <a:p>
            <a:r>
              <a:rPr lang="en-US" sz="2400" dirty="0" smtClean="0"/>
              <a:t>For every map, many accesses to disk (for parts of </a:t>
            </a:r>
            <a:r>
              <a:rPr lang="en-US" sz="2400" i="1" dirty="0" smtClean="0"/>
              <a:t>v</a:t>
            </a:r>
            <a:r>
              <a:rPr lang="en-US" sz="2400" dirty="0" smtClean="0"/>
              <a:t>) required!</a:t>
            </a:r>
          </a:p>
          <a:p>
            <a:r>
              <a:rPr lang="en-US" sz="2400" dirty="0" smtClean="0"/>
              <a:t>Solution:</a:t>
            </a:r>
          </a:p>
          <a:p>
            <a:pPr lvl="1"/>
            <a:r>
              <a:rPr lang="en-US" sz="2000" b="1" dirty="0" smtClean="0"/>
              <a:t>How much of </a:t>
            </a:r>
            <a:r>
              <a:rPr lang="en-US" sz="2000" b="1" i="1" dirty="0" smtClean="0"/>
              <a:t>v </a:t>
            </a:r>
            <a:r>
              <a:rPr lang="en-US" sz="2000" b="1" dirty="0" smtClean="0"/>
              <a:t>will fit in?</a:t>
            </a:r>
          </a:p>
          <a:p>
            <a:pPr lvl="1"/>
            <a:r>
              <a:rPr lang="en-US" sz="2000" dirty="0" smtClean="0"/>
              <a:t>Partition </a:t>
            </a:r>
            <a:r>
              <a:rPr lang="en-US" sz="2000" i="1" dirty="0" smtClean="0"/>
              <a:t>v </a:t>
            </a:r>
            <a:r>
              <a:rPr lang="en-US" sz="2000" dirty="0" smtClean="0"/>
              <a:t>and </a:t>
            </a:r>
            <a:r>
              <a:rPr lang="en-US" sz="2000" i="1" dirty="0" smtClean="0"/>
              <a:t>rows </a:t>
            </a:r>
            <a:r>
              <a:rPr lang="en-US" sz="2000" dirty="0" smtClean="0"/>
              <a:t>of </a:t>
            </a:r>
            <a:r>
              <a:rPr lang="en-US" sz="2000" i="1" dirty="0" smtClean="0"/>
              <a:t>M </a:t>
            </a:r>
            <a:r>
              <a:rPr lang="en-US" sz="2000" dirty="0" smtClean="0"/>
              <a:t>so that each partition of </a:t>
            </a:r>
            <a:r>
              <a:rPr lang="en-US" sz="2000" i="1" dirty="0" smtClean="0"/>
              <a:t>v </a:t>
            </a:r>
            <a:r>
              <a:rPr lang="en-US" sz="2000" dirty="0" smtClean="0"/>
              <a:t>fits into memory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ake dot product of one partition of </a:t>
            </a:r>
            <a:r>
              <a:rPr lang="en-US" sz="2000" i="1" dirty="0" smtClean="0"/>
              <a:t>v </a:t>
            </a:r>
            <a:r>
              <a:rPr lang="en-US" sz="2000" dirty="0" smtClean="0"/>
              <a:t>and the corresponding partition of </a:t>
            </a:r>
            <a:r>
              <a:rPr lang="en-US" sz="2000" i="1" dirty="0" smtClean="0"/>
              <a:t>M</a:t>
            </a:r>
          </a:p>
          <a:p>
            <a:pPr lvl="1"/>
            <a:r>
              <a:rPr lang="en-US" sz="2000" i="1" dirty="0" smtClean="0"/>
              <a:t>Map </a:t>
            </a:r>
            <a:r>
              <a:rPr lang="en-US" sz="2000" dirty="0" smtClean="0"/>
              <a:t>and </a:t>
            </a:r>
            <a:r>
              <a:rPr lang="en-US" sz="2000" i="1" dirty="0" smtClean="0"/>
              <a:t>reduce </a:t>
            </a:r>
            <a:r>
              <a:rPr lang="en-US" sz="2000" dirty="0" smtClean="0"/>
              <a:t>same as before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88007"/>
              </p:ext>
            </p:extLst>
          </p:nvPr>
        </p:nvGraphicFramePr>
        <p:xfrm>
          <a:off x="886460" y="2103120"/>
          <a:ext cx="1431668" cy="131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Equation" r:id="rId3" imgW="787400" imgH="723900" progId="Equation.3">
                  <p:embed/>
                </p:oleObj>
              </mc:Choice>
              <mc:Fallback>
                <p:oleObj name="Equation" r:id="rId3" imgW="7874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460" y="2103120"/>
                        <a:ext cx="1431668" cy="131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712720" y="2103120"/>
            <a:ext cx="179832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440" y="2103120"/>
            <a:ext cx="29464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12720" y="2377440"/>
            <a:ext cx="1798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10480" y="21031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69428"/>
              </p:ext>
            </p:extLst>
          </p:nvPr>
        </p:nvGraphicFramePr>
        <p:xfrm>
          <a:off x="5811838" y="2705100"/>
          <a:ext cx="9477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838" y="2705100"/>
                        <a:ext cx="9477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5547360" y="3121025"/>
            <a:ext cx="3139440" cy="782320"/>
          </a:xfrm>
          <a:prstGeom prst="wedgeRoundRectCallout">
            <a:avLst>
              <a:gd name="adj1" fmla="val -63498"/>
              <a:gd name="adj2" fmla="val -2453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whole chunk does not fit in main memory anymore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62880" y="2103120"/>
            <a:ext cx="0" cy="4368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699760" y="1757680"/>
            <a:ext cx="2987040" cy="782320"/>
          </a:xfrm>
          <a:prstGeom prst="wedgeRoundRectCallout">
            <a:avLst>
              <a:gd name="adj1" fmla="val -63822"/>
              <a:gd name="adj2" fmla="val 1831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much will fit into main memory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63440" y="2540000"/>
            <a:ext cx="5994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712720" y="2540000"/>
            <a:ext cx="436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63440" y="2939812"/>
            <a:ext cx="2946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63440" y="3357880"/>
            <a:ext cx="294640" cy="5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9760" y="2103120"/>
            <a:ext cx="0" cy="1656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16960" y="2129011"/>
            <a:ext cx="0" cy="1656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84320" y="2129011"/>
            <a:ext cx="0" cy="1656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9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 </a:t>
            </a:r>
            <a:r>
              <a:rPr lang="en-US" dirty="0" err="1" smtClean="0"/>
              <a:t>Alegebra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4038600" cy="5008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Relation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/>
              <a:t>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3</a:t>
            </a:r>
            <a:r>
              <a:rPr lang="en-US" sz="2400" dirty="0" smtClean="0"/>
              <a:t>,</a:t>
            </a:r>
            <a:r>
              <a:rPr lang="en-US" sz="2400" i="1" dirty="0" smtClean="0"/>
              <a:t> …</a:t>
            </a:r>
            <a:r>
              <a:rPr lang="en-US" sz="2400" dirty="0" smtClean="0"/>
              <a:t>,</a:t>
            </a:r>
            <a:r>
              <a:rPr lang="en-US" sz="2400" i="1" dirty="0" smtClean="0"/>
              <a:t> A</a:t>
            </a:r>
            <a:r>
              <a:rPr lang="en-US" sz="2400" i="1" baseline="-25000" dirty="0"/>
              <a:t>n</a:t>
            </a:r>
            <a:r>
              <a:rPr lang="en-US" sz="2400" dirty="0" smtClean="0"/>
              <a:t>) is a relation with attributes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i</a:t>
            </a:r>
          </a:p>
          <a:p>
            <a:r>
              <a:rPr lang="en-US" sz="2400" dirty="0" smtClean="0"/>
              <a:t>Schema: set of attributes</a:t>
            </a:r>
          </a:p>
          <a:p>
            <a:r>
              <a:rPr lang="en-US" sz="2400" dirty="0" smtClean="0"/>
              <a:t>Selection on condition </a:t>
            </a:r>
            <a:r>
              <a:rPr lang="en-US" sz="2400" i="1" dirty="0" smtClean="0"/>
              <a:t>C</a:t>
            </a:r>
            <a:r>
              <a:rPr lang="en-US" sz="2400" dirty="0" smtClean="0"/>
              <a:t>: apply </a:t>
            </a:r>
            <a:r>
              <a:rPr lang="en-US" sz="2400" i="1" dirty="0" smtClean="0"/>
              <a:t>C </a:t>
            </a:r>
            <a:r>
              <a:rPr lang="en-US" sz="2400" dirty="0" smtClean="0"/>
              <a:t>on each tuple in </a:t>
            </a:r>
            <a:r>
              <a:rPr lang="en-US" sz="2400" i="1" dirty="0" smtClean="0"/>
              <a:t>R</a:t>
            </a:r>
            <a:r>
              <a:rPr lang="en-US" sz="2400" dirty="0" smtClean="0"/>
              <a:t>, output only those which satisfy </a:t>
            </a:r>
            <a:r>
              <a:rPr lang="en-US" sz="2400" i="1" dirty="0" smtClean="0"/>
              <a:t>C</a:t>
            </a:r>
          </a:p>
          <a:p>
            <a:r>
              <a:rPr lang="en-US" sz="2400" dirty="0" smtClean="0"/>
              <a:t>Projection on a subset </a:t>
            </a:r>
            <a:r>
              <a:rPr lang="en-US" sz="2400" i="1" dirty="0" smtClean="0"/>
              <a:t>S </a:t>
            </a:r>
            <a:r>
              <a:rPr lang="en-US" sz="2400" dirty="0" smtClean="0"/>
              <a:t>of attributes: output the components for the attributes in </a:t>
            </a:r>
            <a:r>
              <a:rPr lang="en-US" sz="2400" i="1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Union, Intersection, Join… 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0912285"/>
              </p:ext>
            </p:extLst>
          </p:nvPr>
        </p:nvGraphicFramePr>
        <p:xfrm>
          <a:off x="4648200" y="11176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xyz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abc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abc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xyz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xyz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def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false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bcd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def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787830"/>
              </p:ext>
            </p:extLst>
          </p:nvPr>
        </p:nvGraphicFramePr>
        <p:xfrm>
          <a:off x="5156200" y="4003040"/>
          <a:ext cx="33172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620"/>
                <a:gridCol w="165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6200" y="3535680"/>
            <a:ext cx="33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between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3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Trivial</a:t>
            </a:r>
          </a:p>
          <a:p>
            <a:r>
              <a:rPr lang="en-US" sz="2400" dirty="0" smtClean="0"/>
              <a:t>Map: For </a:t>
            </a:r>
            <a:r>
              <a:rPr lang="en-US" sz="2400" dirty="0"/>
              <a:t>each tuple </a:t>
            </a:r>
            <a:r>
              <a:rPr lang="en-US" sz="2400" i="1" dirty="0"/>
              <a:t>t</a:t>
            </a:r>
            <a:r>
              <a:rPr lang="en-US" sz="2400" dirty="0"/>
              <a:t> in </a:t>
            </a:r>
            <a:r>
              <a:rPr lang="en-US" sz="2400" i="1" dirty="0"/>
              <a:t>R</a:t>
            </a:r>
            <a:r>
              <a:rPr lang="en-US" sz="2400" dirty="0"/>
              <a:t>, test if 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satisfies C. If so, </a:t>
            </a:r>
            <a:r>
              <a:rPr lang="en-US" sz="2400" dirty="0" smtClean="0"/>
              <a:t>produce the </a:t>
            </a:r>
            <a:r>
              <a:rPr lang="en-US" sz="2400" dirty="0"/>
              <a:t>key-value pair (</a:t>
            </a:r>
            <a:r>
              <a:rPr lang="en-US" sz="2400" i="1" dirty="0"/>
              <a:t>t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smtClean="0"/>
              <a:t>Reduce: The identity function. </a:t>
            </a:r>
            <a:r>
              <a:rPr lang="en-US" sz="2400" dirty="0"/>
              <a:t>It simply </a:t>
            </a:r>
            <a:r>
              <a:rPr lang="en-US" sz="2400" dirty="0" smtClean="0"/>
              <a:t>passes each </a:t>
            </a:r>
            <a:r>
              <a:rPr lang="en-US" sz="2400" dirty="0"/>
              <a:t>key-value pair to the output.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89539"/>
              </p:ext>
            </p:extLst>
          </p:nvPr>
        </p:nvGraphicFramePr>
        <p:xfrm>
          <a:off x="6360160" y="1691640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22428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between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5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Union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Union of two relations </a:t>
            </a:r>
            <a:r>
              <a:rPr lang="en-US" sz="2400" i="1" dirty="0" smtClean="0"/>
              <a:t>R </a:t>
            </a:r>
            <a:r>
              <a:rPr lang="en-US" sz="2400" dirty="0" smtClean="0"/>
              <a:t>and </a:t>
            </a:r>
            <a:r>
              <a:rPr lang="en-US" sz="2400" i="1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Suppose </a:t>
            </a:r>
            <a:r>
              <a:rPr lang="en-US" sz="2400" i="1" dirty="0" smtClean="0"/>
              <a:t>R </a:t>
            </a:r>
            <a:r>
              <a:rPr lang="en-US" sz="2400" dirty="0" smtClean="0"/>
              <a:t>and </a:t>
            </a:r>
            <a:r>
              <a:rPr lang="en-US" sz="2400" i="1" dirty="0" smtClean="0"/>
              <a:t>S </a:t>
            </a:r>
            <a:r>
              <a:rPr lang="en-US" sz="2400" dirty="0" smtClean="0"/>
              <a:t>have the same schema</a:t>
            </a:r>
          </a:p>
          <a:p>
            <a:r>
              <a:rPr lang="en-US" sz="2400" dirty="0" smtClean="0"/>
              <a:t>Map tasks are generated from chunks of both </a:t>
            </a:r>
            <a:r>
              <a:rPr lang="en-US" sz="2400" i="1" dirty="0" smtClean="0"/>
              <a:t>R </a:t>
            </a:r>
            <a:r>
              <a:rPr lang="en-US" sz="2400" dirty="0" smtClean="0"/>
              <a:t>and </a:t>
            </a:r>
            <a:r>
              <a:rPr lang="en-US" sz="2400" i="1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Map: For </a:t>
            </a:r>
            <a:r>
              <a:rPr lang="en-US" sz="2400" dirty="0"/>
              <a:t>each tuple </a:t>
            </a:r>
            <a:r>
              <a:rPr lang="en-US" sz="2400" i="1" dirty="0" smtClean="0"/>
              <a:t>t</a:t>
            </a:r>
            <a:r>
              <a:rPr lang="en-US" sz="2400" dirty="0" smtClean="0"/>
              <a:t>, produce the </a:t>
            </a:r>
            <a:r>
              <a:rPr lang="en-US" sz="2400" dirty="0"/>
              <a:t>key-value pair (</a:t>
            </a:r>
            <a:r>
              <a:rPr lang="en-US" sz="2400" i="1" dirty="0"/>
              <a:t>t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Reduce: Only need to remove duplicates</a:t>
            </a:r>
          </a:p>
          <a:p>
            <a:pPr lvl="1"/>
            <a:r>
              <a:rPr lang="en-US" sz="2000" dirty="0" smtClean="0"/>
              <a:t>For all key </a:t>
            </a:r>
            <a:r>
              <a:rPr lang="en-US" sz="2000" i="1" dirty="0" smtClean="0"/>
              <a:t>t</a:t>
            </a:r>
            <a:r>
              <a:rPr lang="en-US" sz="2000" dirty="0" smtClean="0"/>
              <a:t>, there would be either one or two values</a:t>
            </a:r>
          </a:p>
          <a:p>
            <a:pPr lvl="1"/>
            <a:r>
              <a:rPr lang="en-US" sz="2000" dirty="0" smtClean="0"/>
              <a:t>Output 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, </a:t>
            </a:r>
            <a:r>
              <a:rPr lang="en-US" sz="2000" i="1" dirty="0"/>
              <a:t>t</a:t>
            </a:r>
            <a:r>
              <a:rPr lang="en-US" sz="2000" dirty="0" smtClean="0"/>
              <a:t>) in either case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20311"/>
              </p:ext>
            </p:extLst>
          </p:nvPr>
        </p:nvGraphicFramePr>
        <p:xfrm>
          <a:off x="6360160" y="1691640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22428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between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keep the intro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9826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Modern data mining: process immense amount of data quickly</a:t>
            </a:r>
          </a:p>
          <a:p>
            <a:r>
              <a:rPr lang="en-US" sz="2400" dirty="0" smtClean="0"/>
              <a:t>Exploit parallelism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parallelism-tr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4" y="2213669"/>
            <a:ext cx="4751297" cy="1620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3191" y="2213669"/>
            <a:ext cx="32336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Traditional parallelism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Bring data to compute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 descr="parallelism-m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2" y="4150160"/>
            <a:ext cx="4821209" cy="1981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5591" y="4451577"/>
            <a:ext cx="32336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MapReduce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Bring compute to data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764" y="6356350"/>
            <a:ext cx="750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Pictures courtesy: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Glenn K.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Lockwood,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glennklockwood.com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join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Join R(A,B) with S(B,C) on attribute B</a:t>
            </a:r>
          </a:p>
          <a:p>
            <a:r>
              <a:rPr lang="en-US" sz="2400" dirty="0" smtClean="0"/>
              <a:t>Map: 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or each tuple </a:t>
            </a:r>
            <a:r>
              <a:rPr lang="en-US" sz="2200" i="1" dirty="0" smtClean="0"/>
              <a:t>t = (</a:t>
            </a:r>
            <a:r>
              <a:rPr lang="en-US" sz="2200" i="1" dirty="0" err="1" smtClean="0"/>
              <a:t>a,b</a:t>
            </a:r>
            <a:r>
              <a:rPr lang="en-US" sz="2200" i="1" dirty="0" smtClean="0"/>
              <a:t>) </a:t>
            </a:r>
            <a:r>
              <a:rPr lang="en-US" sz="2200" dirty="0" smtClean="0"/>
              <a:t>of </a:t>
            </a:r>
            <a:r>
              <a:rPr lang="en-US" sz="2200" i="1" dirty="0" smtClean="0"/>
              <a:t>R, </a:t>
            </a:r>
            <a:r>
              <a:rPr lang="en-US" sz="2200" dirty="0" smtClean="0"/>
              <a:t>emit key value pair (</a:t>
            </a:r>
            <a:r>
              <a:rPr lang="en-US" sz="2200" i="1" dirty="0" smtClean="0"/>
              <a:t>b</a:t>
            </a:r>
            <a:r>
              <a:rPr lang="en-US" sz="2200" dirty="0" smtClean="0"/>
              <a:t>,(</a:t>
            </a:r>
            <a:r>
              <a:rPr lang="en-US" sz="2200" i="1" dirty="0" err="1" smtClean="0"/>
              <a:t>R</a:t>
            </a:r>
            <a:r>
              <a:rPr lang="en-US" sz="2200" dirty="0" err="1" smtClean="0"/>
              <a:t>,</a:t>
            </a:r>
            <a:r>
              <a:rPr lang="en-US" sz="2200" i="1" dirty="0" err="1" smtClean="0"/>
              <a:t>a</a:t>
            </a:r>
            <a:r>
              <a:rPr lang="en-US" sz="2200" dirty="0" smtClean="0"/>
              <a:t>))</a:t>
            </a:r>
          </a:p>
          <a:p>
            <a:pPr lvl="1"/>
            <a:r>
              <a:rPr lang="en-US" sz="2200" dirty="0"/>
              <a:t>For each tuple </a:t>
            </a:r>
            <a:r>
              <a:rPr lang="en-US" sz="2200" i="1" dirty="0"/>
              <a:t>t =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b,c</a:t>
            </a:r>
            <a:r>
              <a:rPr lang="en-US" sz="2200" i="1" dirty="0" smtClean="0"/>
              <a:t>) </a:t>
            </a:r>
            <a:r>
              <a:rPr lang="en-US" sz="2200" dirty="0"/>
              <a:t>of </a:t>
            </a:r>
            <a:r>
              <a:rPr lang="en-US" sz="2200" i="1" dirty="0" smtClean="0"/>
              <a:t>S, </a:t>
            </a:r>
            <a:r>
              <a:rPr lang="en-US" sz="2200" dirty="0"/>
              <a:t>emit key value pair </a:t>
            </a:r>
            <a:r>
              <a:rPr lang="en-US" sz="2200" dirty="0" smtClean="0"/>
              <a:t>(</a:t>
            </a:r>
            <a:r>
              <a:rPr lang="en-US" sz="2200" i="1" dirty="0" smtClean="0"/>
              <a:t>b</a:t>
            </a:r>
            <a:r>
              <a:rPr lang="en-US" sz="2200" dirty="0" smtClean="0"/>
              <a:t>,(</a:t>
            </a:r>
            <a:r>
              <a:rPr lang="en-US" sz="2200" i="1" dirty="0" err="1" smtClean="0"/>
              <a:t>S</a:t>
            </a:r>
            <a:r>
              <a:rPr lang="en-US" sz="2200" dirty="0" err="1" smtClean="0"/>
              <a:t>,</a:t>
            </a:r>
            <a:r>
              <a:rPr lang="en-US" sz="2200" i="1" dirty="0" err="1" smtClean="0"/>
              <a:t>c</a:t>
            </a:r>
            <a:r>
              <a:rPr lang="en-US" sz="2200" dirty="0" smtClean="0"/>
              <a:t>))</a:t>
            </a:r>
          </a:p>
          <a:p>
            <a:r>
              <a:rPr lang="en-US" sz="2400" dirty="0" smtClean="0"/>
              <a:t>Reduce:</a:t>
            </a:r>
          </a:p>
          <a:p>
            <a:pPr lvl="1"/>
            <a:r>
              <a:rPr lang="en-US" sz="2200" dirty="0" smtClean="0"/>
              <a:t>Each key </a:t>
            </a:r>
            <a:r>
              <a:rPr lang="en-US" sz="2200" i="1" dirty="0" smtClean="0"/>
              <a:t>b </a:t>
            </a:r>
            <a:r>
              <a:rPr lang="en-US" sz="2200" dirty="0" smtClean="0"/>
              <a:t>would be associated with a list of values that are of the form </a:t>
            </a:r>
            <a:r>
              <a:rPr lang="en-US" sz="2200" dirty="0"/>
              <a:t>(</a:t>
            </a:r>
            <a:r>
              <a:rPr lang="en-US" sz="2200" i="1" dirty="0" err="1"/>
              <a:t>R</a:t>
            </a:r>
            <a:r>
              <a:rPr lang="en-US" sz="2200" dirty="0" err="1"/>
              <a:t>,</a:t>
            </a:r>
            <a:r>
              <a:rPr lang="en-US" sz="2200" i="1" dirty="0" err="1"/>
              <a:t>a</a:t>
            </a:r>
            <a:r>
              <a:rPr lang="en-US" sz="2200" dirty="0" smtClean="0"/>
              <a:t>) or </a:t>
            </a:r>
            <a:r>
              <a:rPr lang="en-US" sz="2200" dirty="0"/>
              <a:t>(</a:t>
            </a:r>
            <a:r>
              <a:rPr lang="en-US" sz="2200" i="1" dirty="0" err="1"/>
              <a:t>S</a:t>
            </a:r>
            <a:r>
              <a:rPr lang="en-US" sz="2200" dirty="0" err="1"/>
              <a:t>,</a:t>
            </a:r>
            <a:r>
              <a:rPr lang="en-US" sz="2200" i="1" dirty="0" err="1"/>
              <a:t>c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Construct </a:t>
            </a:r>
            <a:r>
              <a:rPr lang="en-US" sz="2200" dirty="0"/>
              <a:t>all pairs consisting of </a:t>
            </a:r>
            <a:r>
              <a:rPr lang="en-US" sz="2200" dirty="0" smtClean="0"/>
              <a:t>one with </a:t>
            </a:r>
            <a:r>
              <a:rPr lang="en-US" sz="2200" dirty="0"/>
              <a:t>first component </a:t>
            </a:r>
            <a:r>
              <a:rPr lang="en-US" sz="2200" i="1" dirty="0"/>
              <a:t>R </a:t>
            </a:r>
            <a:r>
              <a:rPr lang="en-US" sz="2200" dirty="0"/>
              <a:t> and the other with first component </a:t>
            </a:r>
            <a:r>
              <a:rPr lang="en-US" sz="2200" i="1" dirty="0"/>
              <a:t>S</a:t>
            </a:r>
            <a:r>
              <a:rPr lang="en-US" sz="2200" dirty="0"/>
              <a:t> , say (</a:t>
            </a:r>
            <a:r>
              <a:rPr lang="en-US" sz="2200" i="1" dirty="0" err="1"/>
              <a:t>R</a:t>
            </a:r>
            <a:r>
              <a:rPr lang="en-US" sz="2200" i="1" dirty="0" err="1" smtClean="0"/>
              <a:t>,a</a:t>
            </a:r>
            <a:r>
              <a:rPr lang="en-US" sz="2200" i="1" dirty="0" smtClean="0"/>
              <a:t> </a:t>
            </a:r>
            <a:r>
              <a:rPr lang="en-US" sz="2200" dirty="0"/>
              <a:t>) </a:t>
            </a:r>
            <a:r>
              <a:rPr lang="en-US" sz="2200" dirty="0" smtClean="0"/>
              <a:t>and (</a:t>
            </a:r>
            <a:r>
              <a:rPr lang="en-US" sz="2200" i="1" dirty="0" err="1"/>
              <a:t>S</a:t>
            </a:r>
            <a:r>
              <a:rPr lang="en-US" sz="2200" i="1" dirty="0" err="1" smtClean="0"/>
              <a:t>,c</a:t>
            </a:r>
            <a:r>
              <a:rPr lang="en-US" sz="2200" i="1" dirty="0" smtClean="0"/>
              <a:t> </a:t>
            </a:r>
            <a:r>
              <a:rPr lang="en-US" sz="2200" dirty="0"/>
              <a:t>). The output from this key and value list is a sequence of key-value </a:t>
            </a:r>
            <a:r>
              <a:rPr lang="en-US" sz="2200" dirty="0" smtClean="0"/>
              <a:t>pairs</a:t>
            </a:r>
            <a:endParaRPr lang="en-US" sz="2200" dirty="0"/>
          </a:p>
          <a:p>
            <a:pPr lvl="1"/>
            <a:r>
              <a:rPr lang="en-US" sz="2200" dirty="0"/>
              <a:t>The key is irrelevant. Each value is one of the triples (</a:t>
            </a:r>
            <a:r>
              <a:rPr lang="en-US" sz="2200" i="1" dirty="0"/>
              <a:t>a, b, c </a:t>
            </a:r>
            <a:r>
              <a:rPr lang="en-US" sz="2200" dirty="0"/>
              <a:t>) such that (</a:t>
            </a:r>
            <a:r>
              <a:rPr lang="en-US" sz="2200" i="1" dirty="0" err="1"/>
              <a:t>R</a:t>
            </a:r>
            <a:r>
              <a:rPr lang="en-US" sz="2200" i="1" dirty="0" err="1" smtClean="0"/>
              <a:t>,a</a:t>
            </a:r>
            <a:r>
              <a:rPr lang="en-US" sz="2200" i="1" dirty="0" smtClean="0"/>
              <a:t> </a:t>
            </a:r>
            <a:r>
              <a:rPr lang="en-US" sz="2200" dirty="0" smtClean="0"/>
              <a:t>) and </a:t>
            </a:r>
            <a:r>
              <a:rPr lang="en-US" sz="2200" dirty="0"/>
              <a:t>(</a:t>
            </a:r>
            <a:r>
              <a:rPr lang="en-US" sz="2200" i="1" dirty="0" err="1"/>
              <a:t>S</a:t>
            </a:r>
            <a:r>
              <a:rPr lang="en-US" sz="2200" i="1" dirty="0" err="1" smtClean="0"/>
              <a:t>,c</a:t>
            </a:r>
            <a:r>
              <a:rPr lang="en-US" sz="2200" dirty="0" smtClean="0"/>
              <a:t>) </a:t>
            </a:r>
            <a:r>
              <a:rPr lang="en-US" sz="2200" dirty="0"/>
              <a:t>are on the input list of </a:t>
            </a:r>
            <a:r>
              <a:rPr lang="en-US" sz="2200" dirty="0" smtClean="0"/>
              <a:t>values</a:t>
            </a:r>
            <a:endParaRPr lang="en-US" sz="2200" dirty="0"/>
          </a:p>
          <a:p>
            <a:pPr lvl="1"/>
            <a:endParaRPr lang="en-US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71209"/>
              </p:ext>
            </p:extLst>
          </p:nvPr>
        </p:nvGraphicFramePr>
        <p:xfrm>
          <a:off x="6360160" y="1691640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22428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72281"/>
              </p:ext>
            </p:extLst>
          </p:nvPr>
        </p:nvGraphicFramePr>
        <p:xfrm>
          <a:off x="6360160" y="4271963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60160" y="3877231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1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Grouping and Aggregation using </a:t>
            </a:r>
            <a:r>
              <a:rPr lang="en-US" sz="3200" dirty="0" err="1"/>
              <a:t>MapReduce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 and aggregate on a relation R(A,B) using aggregation function </a:t>
            </a:r>
            <a:r>
              <a:rPr lang="en-US" sz="2400" dirty="0" err="1" smtClean="0"/>
              <a:t>γ</a:t>
            </a:r>
            <a:r>
              <a:rPr lang="en-US" sz="2400" dirty="0" smtClean="0"/>
              <a:t>(B), group by</a:t>
            </a:r>
            <a:endParaRPr lang="en-US" sz="2400" dirty="0" smtClean="0"/>
          </a:p>
          <a:p>
            <a:r>
              <a:rPr lang="en-US" sz="2400" dirty="0" smtClean="0"/>
              <a:t>Map: 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or each tuple </a:t>
            </a:r>
            <a:r>
              <a:rPr lang="en-US" sz="2200" i="1" dirty="0" smtClean="0"/>
              <a:t>t = (</a:t>
            </a:r>
            <a:r>
              <a:rPr lang="en-US" sz="2200" i="1" dirty="0" err="1" smtClean="0"/>
              <a:t>a,b</a:t>
            </a:r>
            <a:r>
              <a:rPr lang="en-US" sz="2200" i="1" dirty="0" smtClean="0"/>
              <a:t>) </a:t>
            </a:r>
            <a:r>
              <a:rPr lang="en-US" sz="2200" dirty="0" smtClean="0"/>
              <a:t>of </a:t>
            </a:r>
            <a:r>
              <a:rPr lang="en-US" sz="2200" i="1" dirty="0" smtClean="0"/>
              <a:t>R, </a:t>
            </a:r>
            <a:r>
              <a:rPr lang="en-US" sz="2200" dirty="0" smtClean="0"/>
              <a:t>emit key value pair </a:t>
            </a:r>
            <a:r>
              <a:rPr lang="en-US" sz="2200" dirty="0" smtClean="0"/>
              <a:t>(</a:t>
            </a:r>
            <a:r>
              <a:rPr lang="en-US" sz="2200" i="1" dirty="0" err="1" smtClean="0"/>
              <a:t>a,b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r>
              <a:rPr lang="en-US" sz="2400" dirty="0" smtClean="0"/>
              <a:t>Reduce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dirty="0" smtClean="0"/>
              <a:t>For all group {(</a:t>
            </a:r>
            <a:r>
              <a:rPr lang="en-US" sz="2200" i="1" dirty="0" smtClean="0"/>
              <a:t>a</a:t>
            </a:r>
            <a:r>
              <a:rPr lang="en-US" sz="2200" dirty="0" smtClean="0"/>
              <a:t>,</a:t>
            </a:r>
            <a:r>
              <a:rPr lang="en-US" sz="2200" i="1" dirty="0" smtClean="0"/>
              <a:t>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), …, </a:t>
            </a:r>
            <a:r>
              <a:rPr lang="en-US" sz="2200" dirty="0"/>
              <a:t>(</a:t>
            </a:r>
            <a:r>
              <a:rPr lang="en-US" sz="2200" i="1" dirty="0" err="1"/>
              <a:t>a</a:t>
            </a:r>
            <a:r>
              <a:rPr lang="en-US" sz="2200" dirty="0" err="1"/>
              <a:t>,</a:t>
            </a:r>
            <a:r>
              <a:rPr lang="en-US" sz="2200" i="1" dirty="0" err="1" smtClean="0"/>
              <a:t>b</a:t>
            </a:r>
            <a:r>
              <a:rPr lang="en-US" sz="2200" i="1" baseline="-25000" dirty="0" err="1"/>
              <a:t>m</a:t>
            </a:r>
            <a:r>
              <a:rPr lang="en-US" sz="2200" dirty="0" smtClean="0"/>
              <a:t>)} represented by a key </a:t>
            </a:r>
            <a:r>
              <a:rPr lang="en-US" sz="2200" i="1" dirty="0" smtClean="0"/>
              <a:t>a</a:t>
            </a:r>
            <a:r>
              <a:rPr lang="en-US" sz="2200" dirty="0" smtClean="0"/>
              <a:t>, apply </a:t>
            </a:r>
            <a:r>
              <a:rPr lang="en-US" sz="2000" dirty="0" err="1" smtClean="0"/>
              <a:t>γ</a:t>
            </a:r>
            <a:r>
              <a:rPr lang="en-US" sz="2000" dirty="0" smtClean="0"/>
              <a:t> to obtain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a</a:t>
            </a:r>
            <a:r>
              <a:rPr lang="en-US" sz="2000" dirty="0" smtClean="0"/>
              <a:t> =</a:t>
            </a:r>
            <a:r>
              <a:rPr lang="en-US" sz="2000" i="1" dirty="0" smtClean="0"/>
              <a:t> </a:t>
            </a:r>
            <a:r>
              <a:rPr lang="en-US" sz="2200" i="1" dirty="0" smtClean="0"/>
              <a:t>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… + </a:t>
            </a:r>
            <a:r>
              <a:rPr lang="en-US" sz="2200" i="1" dirty="0" err="1" smtClean="0"/>
              <a:t>b</a:t>
            </a:r>
            <a:r>
              <a:rPr lang="en-US" sz="2200" i="1" baseline="-25000" dirty="0" err="1" smtClean="0"/>
              <a:t>m</a:t>
            </a:r>
            <a:endParaRPr lang="en-US" sz="2200" i="1" baseline="-25000" dirty="0" smtClean="0"/>
          </a:p>
          <a:p>
            <a:pPr lvl="1"/>
            <a:r>
              <a:rPr lang="en-US" sz="2200" dirty="0" smtClean="0"/>
              <a:t>Output </a:t>
            </a:r>
            <a:r>
              <a:rPr lang="en-US" sz="2200" dirty="0"/>
              <a:t>(</a:t>
            </a:r>
            <a:r>
              <a:rPr lang="en-US" sz="2200" i="1" dirty="0" err="1"/>
              <a:t>a</a:t>
            </a:r>
            <a:r>
              <a:rPr lang="en-US" sz="2200" dirty="0" err="1"/>
              <a:t>,</a:t>
            </a:r>
            <a:r>
              <a:rPr lang="en-US" sz="2200" i="1" dirty="0" err="1" smtClean="0"/>
              <a:t>b</a:t>
            </a:r>
            <a:r>
              <a:rPr lang="en-US" sz="2200" i="1" baseline="-25000" dirty="0" err="1" smtClean="0"/>
              <a:t>a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endParaRPr lang="en-US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68879"/>
              </p:ext>
            </p:extLst>
          </p:nvPr>
        </p:nvGraphicFramePr>
        <p:xfrm>
          <a:off x="6360160" y="1478280"/>
          <a:ext cx="23266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05156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19520" y="3937000"/>
            <a:ext cx="2479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select A, sum(B) from R group by A;</a:t>
            </a:r>
            <a:endParaRPr lang="en-US" sz="1600" dirty="0">
              <a:latin typeface="Courier"/>
              <a:cs typeface="Courier"/>
            </a:endParaRPr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980415"/>
              </p:ext>
            </p:extLst>
          </p:nvPr>
        </p:nvGraphicFramePr>
        <p:xfrm>
          <a:off x="6360160" y="4841240"/>
          <a:ext cx="2326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SUM(B)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7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</a:t>
            </a:r>
            <a:r>
              <a:rPr lang="en-US" sz="2000" i="1" dirty="0">
                <a:latin typeface="Times New Roman"/>
                <a:cs typeface="Times New Roman"/>
              </a:rPr>
              <a:t>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743901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Think of a matrix as a relation with three attributes</a:t>
            </a:r>
          </a:p>
          <a:p>
            <a:r>
              <a:rPr lang="en-US" sz="2400" dirty="0" smtClean="0"/>
              <a:t>For example matri</a:t>
            </a:r>
            <a:r>
              <a:rPr lang="en-US" sz="2400" dirty="0" smtClean="0"/>
              <a:t>x </a:t>
            </a:r>
            <a:r>
              <a:rPr lang="en-US" sz="2400" i="1" dirty="0" smtClean="0"/>
              <a:t>A </a:t>
            </a:r>
            <a:r>
              <a:rPr lang="en-US" sz="2400" dirty="0" smtClean="0"/>
              <a:t>is represented by the relation </a:t>
            </a:r>
            <a:r>
              <a:rPr lang="en-US" sz="2400" i="1" dirty="0" smtClean="0"/>
              <a:t>A</a:t>
            </a:r>
            <a:r>
              <a:rPr lang="en-US" sz="2400" dirty="0" smtClean="0"/>
              <a:t>(</a:t>
            </a:r>
            <a:r>
              <a:rPr lang="en-US" sz="2400" i="1" dirty="0" smtClean="0"/>
              <a:t>I, J, V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For every non-zero entry (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, j,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), the row number is the value of </a:t>
            </a:r>
            <a:r>
              <a:rPr lang="en-US" sz="2000" i="1" dirty="0" smtClean="0"/>
              <a:t>I</a:t>
            </a:r>
            <a:r>
              <a:rPr lang="en-US" sz="2000" dirty="0" smtClean="0"/>
              <a:t>, column number is </a:t>
            </a:r>
            <a:r>
              <a:rPr lang="en-US" sz="2000" dirty="0" smtClean="0"/>
              <a:t>the value of</a:t>
            </a:r>
            <a:r>
              <a:rPr lang="en-US" sz="2000" dirty="0" smtClean="0"/>
              <a:t> </a:t>
            </a:r>
            <a:r>
              <a:rPr lang="en-US" sz="2000" i="1" dirty="0" smtClean="0"/>
              <a:t>J</a:t>
            </a:r>
            <a:r>
              <a:rPr lang="en-US" sz="2000" dirty="0" smtClean="0"/>
              <a:t>, the entry is the value in </a:t>
            </a:r>
            <a:r>
              <a:rPr lang="en-US" sz="2000" i="1" dirty="0" smtClean="0"/>
              <a:t>V</a:t>
            </a:r>
          </a:p>
          <a:p>
            <a:pPr lvl="1"/>
            <a:r>
              <a:rPr lang="en-US" sz="2000" dirty="0" smtClean="0"/>
              <a:t>Also advantage: usually most large matrices would be sparse, the relation would have less number of entries</a:t>
            </a:r>
          </a:p>
          <a:p>
            <a:r>
              <a:rPr lang="en-US" sz="2400" dirty="0" smtClean="0"/>
              <a:t>The product</a:t>
            </a:r>
            <a:r>
              <a:rPr lang="en-US" sz="2400" i="1" dirty="0" smtClean="0"/>
              <a:t> </a:t>
            </a:r>
            <a:r>
              <a:rPr lang="en-US" sz="2400" dirty="0" smtClean="0"/>
              <a:t>is ~ a natural join followed by a grouping with aggregation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723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, j, 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i="1" baseline="-25000" dirty="0" err="1">
                <a:latin typeface="Times New Roman"/>
                <a:cs typeface="Times New Roman"/>
              </a:rPr>
              <a:t>ij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</a:t>
            </a:r>
            <a:r>
              <a:rPr lang="en-US" sz="2000" i="1" dirty="0">
                <a:latin typeface="Times New Roman"/>
                <a:cs typeface="Times New Roman"/>
              </a:rPr>
              <a:t>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j, k,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jk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97015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Natural join of (</a:t>
            </a:r>
            <a:r>
              <a:rPr lang="en-US" sz="2400" i="1" dirty="0" smtClean="0"/>
              <a:t>I,J,V</a:t>
            </a:r>
            <a:r>
              <a:rPr lang="en-US" sz="2400" dirty="0" smtClean="0"/>
              <a:t>) and (</a:t>
            </a:r>
            <a:r>
              <a:rPr lang="en-US" sz="2400" i="1" dirty="0" smtClean="0"/>
              <a:t>J,K,W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/>
              </a:rPr>
              <a:t> tuples </a:t>
            </a:r>
            <a:r>
              <a:rPr lang="en-US" sz="2400" dirty="0" smtClean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, j</a:t>
            </a:r>
            <a:r>
              <a:rPr lang="en-US" sz="2400" i="1" dirty="0" smtClean="0"/>
              <a:t>, k,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jk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Map: </a:t>
            </a:r>
          </a:p>
          <a:p>
            <a:pPr lvl="1"/>
            <a:r>
              <a:rPr lang="en-US" sz="2000" dirty="0" smtClean="0"/>
              <a:t>For every </a:t>
            </a:r>
            <a:r>
              <a:rPr lang="en-US" sz="2000" dirty="0"/>
              <a:t>(</a:t>
            </a:r>
            <a:r>
              <a:rPr lang="en-US" sz="2000" i="1" dirty="0" err="1"/>
              <a:t>i</a:t>
            </a:r>
            <a:r>
              <a:rPr lang="en-US" sz="2000" i="1" dirty="0"/>
              <a:t>, 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 smtClean="0"/>
              <a:t>), emit key value pair (</a:t>
            </a:r>
            <a:r>
              <a:rPr lang="en-US" sz="2000" i="1" dirty="0" smtClean="0"/>
              <a:t>j, </a:t>
            </a:r>
            <a:r>
              <a:rPr lang="en-US" sz="2000" dirty="0" smtClean="0"/>
              <a:t>(</a:t>
            </a:r>
            <a:r>
              <a:rPr lang="en-US" sz="2000" i="1" dirty="0" smtClean="0"/>
              <a:t>A, </a:t>
            </a:r>
            <a:r>
              <a:rPr lang="en-US" sz="2000" i="1" dirty="0" err="1" smtClean="0"/>
              <a:t>i</a:t>
            </a:r>
            <a:r>
              <a:rPr lang="en-US" sz="2000" i="1" dirty="0"/>
              <a:t>,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))</a:t>
            </a:r>
            <a:endParaRPr lang="en-US" sz="2000" dirty="0"/>
          </a:p>
          <a:p>
            <a:pPr lvl="1"/>
            <a:r>
              <a:rPr lang="en-US" sz="2000" dirty="0"/>
              <a:t>For every </a:t>
            </a:r>
            <a:r>
              <a:rPr lang="en-US" sz="2000" dirty="0" smtClean="0"/>
              <a:t>(</a:t>
            </a:r>
            <a:r>
              <a:rPr lang="en-US" sz="2000" i="1" dirty="0" smtClean="0"/>
              <a:t>j, k,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jk</a:t>
            </a:r>
            <a:r>
              <a:rPr lang="en-US" sz="2000" dirty="0" smtClean="0"/>
              <a:t>)</a:t>
            </a:r>
            <a:r>
              <a:rPr lang="en-US" sz="2000" dirty="0"/>
              <a:t>, emit key value pair (</a:t>
            </a:r>
            <a:r>
              <a:rPr lang="en-US" sz="2000" i="1" dirty="0"/>
              <a:t>j, </a:t>
            </a:r>
            <a:r>
              <a:rPr lang="en-US" sz="2000" dirty="0" smtClean="0"/>
              <a:t>(</a:t>
            </a:r>
            <a:r>
              <a:rPr lang="en-US" sz="2000" i="1" dirty="0" smtClean="0"/>
              <a:t>B, </a:t>
            </a:r>
            <a:r>
              <a:rPr lang="en-US" sz="2000" i="1" dirty="0"/>
              <a:t>k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jk</a:t>
            </a:r>
            <a:r>
              <a:rPr lang="en-US" sz="2000" dirty="0" smtClean="0"/>
              <a:t>))</a:t>
            </a:r>
          </a:p>
          <a:p>
            <a:r>
              <a:rPr lang="en-US" sz="2400" dirty="0" smtClean="0"/>
              <a:t>Reduce: </a:t>
            </a:r>
          </a:p>
          <a:p>
            <a:pPr marL="457200" lvl="1" indent="0">
              <a:buNone/>
            </a:pPr>
            <a:r>
              <a:rPr lang="en-US" sz="2000" dirty="0" smtClean="0"/>
              <a:t>for each key </a:t>
            </a:r>
            <a:r>
              <a:rPr lang="en-US" sz="2000" i="1" dirty="0" smtClean="0"/>
              <a:t>j</a:t>
            </a:r>
          </a:p>
          <a:p>
            <a:pPr marL="857250" lvl="2" indent="0">
              <a:buNone/>
            </a:pPr>
            <a:r>
              <a:rPr lang="en-US" sz="2000" dirty="0" smtClean="0"/>
              <a:t>for each value </a:t>
            </a:r>
            <a:r>
              <a:rPr lang="en-US" sz="2000" dirty="0"/>
              <a:t>(</a:t>
            </a:r>
            <a:r>
              <a:rPr lang="en-US" sz="2000" i="1" dirty="0"/>
              <a:t>A, </a:t>
            </a:r>
            <a:r>
              <a:rPr lang="en-US" sz="2000" i="1" dirty="0" err="1"/>
              <a:t>i</a:t>
            </a:r>
            <a:r>
              <a:rPr lang="en-US" sz="2000" i="1" dirty="0"/>
              <a:t>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 smtClean="0"/>
              <a:t>) and </a:t>
            </a:r>
            <a:r>
              <a:rPr lang="en-US" sz="2000" dirty="0"/>
              <a:t>(</a:t>
            </a:r>
            <a:r>
              <a:rPr lang="en-US" sz="2000" i="1" dirty="0"/>
              <a:t>B, k,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jk</a:t>
            </a:r>
            <a:r>
              <a:rPr lang="en-US" sz="2000" dirty="0" smtClean="0"/>
              <a:t>)</a:t>
            </a:r>
          </a:p>
          <a:p>
            <a:pPr marL="1314450" lvl="3" indent="0">
              <a:buNone/>
            </a:pPr>
            <a:r>
              <a:rPr lang="en-US" dirty="0" smtClean="0"/>
              <a:t>produce a key value pair ((</a:t>
            </a:r>
            <a:r>
              <a:rPr lang="en-US" i="1" dirty="0" err="1" smtClean="0"/>
              <a:t>i,k</a:t>
            </a:r>
            <a:r>
              <a:rPr lang="en-US" dirty="0" smtClean="0"/>
              <a:t>),(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jk</a:t>
            </a:r>
            <a:r>
              <a:rPr lang="en-US" dirty="0" smtClean="0"/>
              <a:t>))</a:t>
            </a:r>
            <a:endParaRPr lang="en-US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669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, j, 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i="1" baseline="-25000" dirty="0" err="1">
                <a:latin typeface="Times New Roman"/>
                <a:cs typeface="Times New Roman"/>
              </a:rPr>
              <a:t>ij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</a:t>
            </a:r>
            <a:r>
              <a:rPr lang="en-US" sz="2000" i="1" dirty="0">
                <a:latin typeface="Times New Roman"/>
                <a:cs typeface="Times New Roman"/>
              </a:rPr>
              <a:t>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j, k,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jk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87177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/>
              <a:t>First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process has produced key value pairs </a:t>
            </a:r>
            <a:r>
              <a:rPr lang="en-US" dirty="0"/>
              <a:t>((</a:t>
            </a:r>
            <a:r>
              <a:rPr lang="en-US" i="1" dirty="0" err="1"/>
              <a:t>i,k</a:t>
            </a:r>
            <a:r>
              <a:rPr lang="en-US" dirty="0"/>
              <a:t>),(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dirty="0" err="1"/>
              <a:t>b</a:t>
            </a:r>
            <a:r>
              <a:rPr lang="en-US" i="1" baseline="-25000" dirty="0" err="1"/>
              <a:t>jk</a:t>
            </a:r>
            <a:r>
              <a:rPr lang="en-US" dirty="0"/>
              <a:t>)</a:t>
            </a:r>
            <a:r>
              <a:rPr lang="en-US" dirty="0" smtClean="0"/>
              <a:t>)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Another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process to group and aggregate</a:t>
            </a:r>
          </a:p>
          <a:p>
            <a:pPr marL="342900" lvl="3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/>
              <a:t>Map: identity, just emit the key value pair </a:t>
            </a:r>
            <a:r>
              <a:rPr lang="en-US" dirty="0"/>
              <a:t>((</a:t>
            </a:r>
            <a:r>
              <a:rPr lang="en-US" i="1" dirty="0" err="1"/>
              <a:t>i,k</a:t>
            </a:r>
            <a:r>
              <a:rPr lang="en-US" dirty="0"/>
              <a:t>),(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dirty="0" err="1"/>
              <a:t>b</a:t>
            </a:r>
            <a:r>
              <a:rPr lang="en-US" i="1" baseline="-25000" dirty="0" err="1"/>
              <a:t>jk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Reduce: </a:t>
            </a:r>
          </a:p>
          <a:p>
            <a:pPr marL="457200" lvl="1" indent="0">
              <a:buNone/>
            </a:pPr>
            <a:r>
              <a:rPr lang="en-US" sz="2000" dirty="0" smtClean="0"/>
              <a:t>for each key </a:t>
            </a:r>
            <a:r>
              <a:rPr lang="en-US" sz="2000" dirty="0"/>
              <a:t>(</a:t>
            </a:r>
            <a:r>
              <a:rPr lang="en-US" sz="2000" i="1" dirty="0" err="1"/>
              <a:t>i,k</a:t>
            </a:r>
            <a:r>
              <a:rPr lang="en-US" sz="2000" dirty="0"/>
              <a:t>)</a:t>
            </a:r>
            <a:endParaRPr lang="en-US" sz="2000" i="1" dirty="0" smtClean="0"/>
          </a:p>
          <a:p>
            <a:pPr marL="857250" lvl="2" indent="0">
              <a:buNone/>
            </a:pPr>
            <a:r>
              <a:rPr lang="en-US" sz="2000" dirty="0" smtClean="0"/>
              <a:t>produce the sum of the all the values for the key: </a:t>
            </a:r>
            <a:endParaRPr lang="en-US" dirty="0"/>
          </a:p>
          <a:p>
            <a:pPr lvl="1"/>
            <a:endParaRPr lang="en-US" sz="2000" dirty="0" smtClean="0"/>
          </a:p>
        </p:txBody>
      </p:sp>
      <p:graphicFrame>
        <p:nvGraphicFramePr>
          <p:cNvPr id="28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46564"/>
              </p:ext>
            </p:extLst>
          </p:nvPr>
        </p:nvGraphicFramePr>
        <p:xfrm>
          <a:off x="6481579" y="5490766"/>
          <a:ext cx="1534661" cy="92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800100" imgH="482600" progId="Equation.3">
                  <p:embed/>
                </p:oleObj>
              </mc:Choice>
              <mc:Fallback>
                <p:oleObj name="Equation" r:id="rId5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1579" y="5490766"/>
                        <a:ext cx="1534661" cy="92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5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r>
              <a:rPr lang="en-US" sz="3200" dirty="0" smtClean="0"/>
              <a:t>: Method 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, j, 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i="1" baseline="-25000" dirty="0" err="1">
                <a:latin typeface="Times New Roman"/>
                <a:cs typeface="Times New Roman"/>
              </a:rPr>
              <a:t>ij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j, k,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jk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28282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method with one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step</a:t>
            </a:r>
            <a:endParaRPr lang="en-US" sz="2400" dirty="0"/>
          </a:p>
          <a:p>
            <a:r>
              <a:rPr lang="en-US" sz="2400" dirty="0"/>
              <a:t>Map: </a:t>
            </a:r>
          </a:p>
          <a:p>
            <a:pPr lvl="1"/>
            <a:r>
              <a:rPr lang="en-US" sz="2000" dirty="0"/>
              <a:t>For every (</a:t>
            </a:r>
            <a:r>
              <a:rPr lang="en-US" sz="2000" i="1" dirty="0" err="1"/>
              <a:t>i</a:t>
            </a:r>
            <a:r>
              <a:rPr lang="en-US" sz="2000" i="1" dirty="0"/>
              <a:t>, 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/>
              <a:t>), </a:t>
            </a:r>
            <a:r>
              <a:rPr lang="en-US" sz="2000" dirty="0" smtClean="0"/>
              <a:t>emit for all </a:t>
            </a:r>
            <a:r>
              <a:rPr lang="en-US" sz="2000" i="1" dirty="0" smtClean="0"/>
              <a:t>k </a:t>
            </a:r>
            <a:r>
              <a:rPr lang="en-US" sz="2000" dirty="0" smtClean="0"/>
              <a:t>= 1,…, </a:t>
            </a:r>
            <a:r>
              <a:rPr lang="en-US" sz="2000" i="1" dirty="0" smtClean="0"/>
              <a:t>l, </a:t>
            </a:r>
            <a:r>
              <a:rPr lang="en-US" sz="2000" dirty="0" smtClean="0"/>
              <a:t>the key value ((</a:t>
            </a:r>
            <a:r>
              <a:rPr lang="en-US" sz="2000" i="1" dirty="0" err="1" smtClean="0"/>
              <a:t>i,k</a:t>
            </a:r>
            <a:r>
              <a:rPr lang="en-US" sz="2000" dirty="0" smtClean="0"/>
              <a:t>)</a:t>
            </a:r>
            <a:r>
              <a:rPr lang="en-US" sz="2000" i="1" dirty="0" smtClean="0"/>
              <a:t>, </a:t>
            </a:r>
            <a:r>
              <a:rPr lang="en-US" sz="2000" dirty="0"/>
              <a:t>(</a:t>
            </a:r>
            <a:r>
              <a:rPr lang="en-US" sz="2000" i="1" dirty="0"/>
              <a:t>A, </a:t>
            </a:r>
            <a:r>
              <a:rPr lang="en-US" sz="2000" i="1" dirty="0" smtClean="0"/>
              <a:t>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/>
              <a:t>))</a:t>
            </a:r>
          </a:p>
          <a:p>
            <a:pPr lvl="1"/>
            <a:r>
              <a:rPr lang="en-US" sz="2000" dirty="0"/>
              <a:t>For every </a:t>
            </a:r>
            <a:r>
              <a:rPr lang="en-US" sz="2000" dirty="0" smtClean="0"/>
              <a:t>(</a:t>
            </a:r>
            <a:r>
              <a:rPr lang="en-US" sz="2000" i="1" dirty="0" smtClean="0"/>
              <a:t>j, k,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</a:t>
            </a:r>
            <a:r>
              <a:rPr lang="en-US" sz="2000" i="1" baseline="-25000" dirty="0" err="1"/>
              <a:t>k</a:t>
            </a:r>
            <a:r>
              <a:rPr lang="en-US" sz="2000" dirty="0" smtClean="0"/>
              <a:t>)</a:t>
            </a:r>
            <a:r>
              <a:rPr lang="en-US" sz="2000" dirty="0"/>
              <a:t>, emit for all </a:t>
            </a:r>
            <a:r>
              <a:rPr lang="en-US" sz="2000" i="1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/>
              <a:t>= 1</a:t>
            </a:r>
            <a:r>
              <a:rPr lang="en-US" sz="2000" dirty="0" smtClean="0"/>
              <a:t>,…, </a:t>
            </a:r>
            <a:r>
              <a:rPr lang="en-US" sz="2000" i="1" dirty="0" smtClean="0"/>
              <a:t>m, </a:t>
            </a:r>
            <a:r>
              <a:rPr lang="en-US" sz="2000" dirty="0"/>
              <a:t>the key value ((</a:t>
            </a:r>
            <a:r>
              <a:rPr lang="en-US" sz="2000" i="1" dirty="0" err="1"/>
              <a:t>i,k</a:t>
            </a:r>
            <a:r>
              <a:rPr lang="en-US" sz="2000" dirty="0"/>
              <a:t>)</a:t>
            </a:r>
            <a:r>
              <a:rPr lang="en-US" sz="2000" i="1" dirty="0"/>
              <a:t>, </a:t>
            </a:r>
            <a:r>
              <a:rPr lang="en-US" sz="2000" dirty="0" smtClean="0"/>
              <a:t>(</a:t>
            </a:r>
            <a:r>
              <a:rPr lang="en-US" sz="2000" i="1" dirty="0" smtClean="0"/>
              <a:t>B, j,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jk</a:t>
            </a:r>
            <a:r>
              <a:rPr lang="en-US" sz="2000" dirty="0" smtClean="0"/>
              <a:t>)</a:t>
            </a:r>
            <a:r>
              <a:rPr lang="en-US" sz="2000" dirty="0"/>
              <a:t>)</a:t>
            </a:r>
          </a:p>
          <a:p>
            <a:r>
              <a:rPr lang="en-US" sz="2400" dirty="0" smtClean="0"/>
              <a:t>Reduce</a:t>
            </a:r>
            <a:r>
              <a:rPr lang="en-US" sz="2400" dirty="0"/>
              <a:t>: </a:t>
            </a:r>
          </a:p>
          <a:p>
            <a:pPr marL="457200" lvl="1" indent="0">
              <a:buNone/>
            </a:pPr>
            <a:r>
              <a:rPr lang="en-US" sz="2000" dirty="0"/>
              <a:t>for each key (</a:t>
            </a:r>
            <a:r>
              <a:rPr lang="en-US" sz="2000" i="1" dirty="0" err="1"/>
              <a:t>i,k</a:t>
            </a:r>
            <a:r>
              <a:rPr lang="en-US" sz="2000" dirty="0"/>
              <a:t>)</a:t>
            </a:r>
            <a:endParaRPr lang="en-US" sz="2000" i="1" dirty="0"/>
          </a:p>
          <a:p>
            <a:pPr marL="857250" lvl="2" indent="0">
              <a:buNone/>
            </a:pPr>
            <a:r>
              <a:rPr lang="en-US" sz="2000" dirty="0" smtClean="0"/>
              <a:t>sort values </a:t>
            </a:r>
            <a:r>
              <a:rPr lang="en-US" sz="2000" dirty="0"/>
              <a:t>(</a:t>
            </a:r>
            <a:r>
              <a:rPr lang="en-US" sz="2000" i="1" dirty="0"/>
              <a:t>A, 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 smtClean="0"/>
              <a:t>) and </a:t>
            </a:r>
            <a:r>
              <a:rPr lang="en-US" sz="2000" dirty="0"/>
              <a:t>(</a:t>
            </a:r>
            <a:r>
              <a:rPr lang="en-US" sz="2000" i="1" dirty="0"/>
              <a:t>B, j,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jk</a:t>
            </a:r>
            <a:r>
              <a:rPr lang="en-US" sz="2000" dirty="0" smtClean="0"/>
              <a:t>) by </a:t>
            </a:r>
            <a:r>
              <a:rPr lang="en-US" sz="2000" i="1" dirty="0" smtClean="0"/>
              <a:t>j </a:t>
            </a:r>
            <a:r>
              <a:rPr lang="en-US" sz="2000" dirty="0" smtClean="0"/>
              <a:t>to group them by </a:t>
            </a:r>
            <a:r>
              <a:rPr lang="en-US" sz="2000" i="1" dirty="0" smtClean="0"/>
              <a:t>j</a:t>
            </a:r>
            <a:endParaRPr lang="en-US" sz="2000" dirty="0" smtClean="0"/>
          </a:p>
          <a:p>
            <a:pPr marL="857250" lvl="2" indent="0">
              <a:buNone/>
            </a:pPr>
            <a:r>
              <a:rPr lang="en-US" sz="2000" dirty="0" smtClean="0"/>
              <a:t>for each </a:t>
            </a:r>
            <a:r>
              <a:rPr lang="en-US" sz="2000" i="1" dirty="0" smtClean="0"/>
              <a:t>j </a:t>
            </a:r>
            <a:r>
              <a:rPr lang="en-US" sz="2000" dirty="0" smtClean="0"/>
              <a:t>multiply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jk</a:t>
            </a:r>
            <a:endParaRPr lang="en-US" sz="2000" i="1" baseline="-25000" dirty="0" smtClean="0"/>
          </a:p>
          <a:p>
            <a:pPr marL="857250" lvl="2" indent="0">
              <a:buNone/>
            </a:pPr>
            <a:r>
              <a:rPr lang="en-US" sz="2000" dirty="0" smtClean="0"/>
              <a:t>sum the products for the key </a:t>
            </a:r>
            <a:r>
              <a:rPr lang="en-US" dirty="0" smtClean="0"/>
              <a:t>(</a:t>
            </a:r>
            <a:r>
              <a:rPr lang="en-US" i="1" dirty="0" err="1"/>
              <a:t>i,k</a:t>
            </a:r>
            <a:r>
              <a:rPr lang="en-US" dirty="0" smtClean="0"/>
              <a:t>) to produce</a:t>
            </a:r>
            <a:endParaRPr lang="en-US" dirty="0"/>
          </a:p>
        </p:txBody>
      </p:sp>
      <p:graphicFrame>
        <p:nvGraphicFramePr>
          <p:cNvPr id="29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72628"/>
              </p:ext>
            </p:extLst>
          </p:nvPr>
        </p:nvGraphicFramePr>
        <p:xfrm>
          <a:off x="5872229" y="5633006"/>
          <a:ext cx="1534661" cy="92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800100" imgH="482600" progId="Equation.3">
                  <p:embed/>
                </p:oleObj>
              </mc:Choice>
              <mc:Fallback>
                <p:oleObj name="Equation" r:id="rId5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2229" y="5633006"/>
                        <a:ext cx="1534661" cy="92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ular Callout 29"/>
          <p:cNvSpPr/>
          <p:nvPr/>
        </p:nvSpPr>
        <p:spPr>
          <a:xfrm>
            <a:off x="7254239" y="4832270"/>
            <a:ext cx="1757429" cy="1182449"/>
          </a:xfrm>
          <a:prstGeom prst="wedgeRoundRectCallout">
            <a:avLst>
              <a:gd name="adj1" fmla="val -76217"/>
              <a:gd name="adj2" fmla="val -219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fit in main memory. Expensive external sort!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and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Mining of</a:t>
            </a:r>
            <a:r>
              <a:rPr lang="en-US" sz="2400" dirty="0"/>
              <a:t> </a:t>
            </a:r>
            <a:r>
              <a:rPr lang="en-US" sz="2400" dirty="0" smtClean="0"/>
              <a:t>Massive</a:t>
            </a:r>
            <a:r>
              <a:rPr lang="en-US" sz="2400" dirty="0"/>
              <a:t> </a:t>
            </a:r>
            <a:r>
              <a:rPr lang="en-US" sz="2400" dirty="0" smtClean="0"/>
              <a:t>Datasets, by </a:t>
            </a:r>
            <a:r>
              <a:rPr lang="en-US" sz="2400" dirty="0" err="1" smtClean="0"/>
              <a:t>Leskovec</a:t>
            </a:r>
            <a:r>
              <a:rPr lang="en-US" sz="2400" dirty="0" smtClean="0"/>
              <a:t>, </a:t>
            </a:r>
            <a:r>
              <a:rPr lang="en-US" sz="2400" dirty="0" err="1" smtClean="0"/>
              <a:t>Rajaraman</a:t>
            </a:r>
            <a:r>
              <a:rPr lang="en-US" sz="2400" dirty="0" smtClean="0"/>
              <a:t> and Ullman, Chapter 2</a:t>
            </a:r>
          </a:p>
          <a:p>
            <a:r>
              <a:rPr lang="en-US" sz="2400" dirty="0" smtClean="0"/>
              <a:t>Slides by </a:t>
            </a:r>
            <a:r>
              <a:rPr lang="en-US" sz="2400" dirty="0" err="1" smtClean="0"/>
              <a:t>Dwaipayan</a:t>
            </a:r>
            <a:r>
              <a:rPr lang="en-US" sz="2400" dirty="0" smtClean="0"/>
              <a:t> Roy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MapReduce</a:t>
            </a:r>
            <a:r>
              <a:rPr lang="en-US" dirty="0" smtClean="0"/>
              <a:t>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922" y="191182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5922" y="312183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5922" y="4357594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5922" y="4785768"/>
            <a:ext cx="8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chunks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3"/>
            <a:endCxn id="5" idx="1"/>
          </p:cNvCxnSpPr>
          <p:nvPr/>
        </p:nvCxnSpPr>
        <p:spPr>
          <a:xfrm flipV="1">
            <a:off x="1452155" y="2083040"/>
            <a:ext cx="593767" cy="1226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91271" y="154094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202" y="2212566"/>
            <a:ext cx="838953" cy="21937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3785" y="4453796"/>
            <a:ext cx="10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6" idx="1"/>
          </p:cNvCxnSpPr>
          <p:nvPr/>
        </p:nvCxnSpPr>
        <p:spPr>
          <a:xfrm flipV="1">
            <a:off x="1452155" y="3293046"/>
            <a:ext cx="593767" cy="16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>
            <a:off x="1452155" y="3309427"/>
            <a:ext cx="593767" cy="121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91271" y="20655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12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91271" y="31323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1271" y="3708165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1271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91271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85585" y="2406279"/>
            <a:ext cx="838953" cy="18269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64390" y="2062012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4390" y="3127536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64390" y="369772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4390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45922" y="3739559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5922" y="253060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12" idx="3"/>
            <a:endCxn id="43" idx="1"/>
          </p:cNvCxnSpPr>
          <p:nvPr/>
        </p:nvCxnSpPr>
        <p:spPr>
          <a:xfrm>
            <a:off x="1452155" y="3309427"/>
            <a:ext cx="593767" cy="601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4" idx="1"/>
          </p:cNvCxnSpPr>
          <p:nvPr/>
        </p:nvCxnSpPr>
        <p:spPr>
          <a:xfrm flipV="1">
            <a:off x="1452155" y="2701813"/>
            <a:ext cx="593767" cy="607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3"/>
            <a:endCxn id="68" idx="1"/>
          </p:cNvCxnSpPr>
          <p:nvPr/>
        </p:nvCxnSpPr>
        <p:spPr>
          <a:xfrm>
            <a:off x="2884875" y="2083040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00812" y="191753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00812" y="3127536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00812" y="436329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00812" y="3745262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00812" y="253630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44" idx="3"/>
            <a:endCxn id="72" idx="1"/>
          </p:cNvCxnSpPr>
          <p:nvPr/>
        </p:nvCxnSpPr>
        <p:spPr>
          <a:xfrm>
            <a:off x="2884875" y="2701813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" idx="3"/>
            <a:endCxn id="69" idx="1"/>
          </p:cNvCxnSpPr>
          <p:nvPr/>
        </p:nvCxnSpPr>
        <p:spPr>
          <a:xfrm>
            <a:off x="2884875" y="3293046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3"/>
            <a:endCxn id="71" idx="1"/>
          </p:cNvCxnSpPr>
          <p:nvPr/>
        </p:nvCxnSpPr>
        <p:spPr>
          <a:xfrm>
            <a:off x="2884875" y="3910772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70" idx="1"/>
          </p:cNvCxnSpPr>
          <p:nvPr/>
        </p:nvCxnSpPr>
        <p:spPr>
          <a:xfrm>
            <a:off x="2884875" y="4528807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64632" y="4738209"/>
            <a:ext cx="15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68" idx="3"/>
            <a:endCxn id="26" idx="1"/>
          </p:cNvCxnSpPr>
          <p:nvPr/>
        </p:nvCxnSpPr>
        <p:spPr>
          <a:xfrm>
            <a:off x="4239765" y="2088743"/>
            <a:ext cx="751506" cy="70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3"/>
            <a:endCxn id="25" idx="1"/>
          </p:cNvCxnSpPr>
          <p:nvPr/>
        </p:nvCxnSpPr>
        <p:spPr>
          <a:xfrm flipV="1">
            <a:off x="4239765" y="2257791"/>
            <a:ext cx="751506" cy="44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3"/>
            <a:endCxn id="28" idx="1"/>
          </p:cNvCxnSpPr>
          <p:nvPr/>
        </p:nvCxnSpPr>
        <p:spPr>
          <a:xfrm>
            <a:off x="4239765" y="3298749"/>
            <a:ext cx="751506" cy="60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3"/>
            <a:endCxn id="27" idx="1"/>
          </p:cNvCxnSpPr>
          <p:nvPr/>
        </p:nvCxnSpPr>
        <p:spPr>
          <a:xfrm flipV="1">
            <a:off x="4239765" y="3324591"/>
            <a:ext cx="751506" cy="59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0" idx="3"/>
            <a:endCxn id="26" idx="1"/>
          </p:cNvCxnSpPr>
          <p:nvPr/>
        </p:nvCxnSpPr>
        <p:spPr>
          <a:xfrm flipV="1">
            <a:off x="4239765" y="2794670"/>
            <a:ext cx="751506" cy="1739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30" idx="1"/>
          </p:cNvCxnSpPr>
          <p:nvPr/>
        </p:nvCxnSpPr>
        <p:spPr>
          <a:xfrm>
            <a:off x="4239765" y="4534510"/>
            <a:ext cx="751506" cy="410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0" idx="3"/>
            <a:endCxn id="29" idx="1"/>
          </p:cNvCxnSpPr>
          <p:nvPr/>
        </p:nvCxnSpPr>
        <p:spPr>
          <a:xfrm flipV="1">
            <a:off x="4239765" y="4406287"/>
            <a:ext cx="751506" cy="128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1" idx="3"/>
            <a:endCxn id="29" idx="1"/>
          </p:cNvCxnSpPr>
          <p:nvPr/>
        </p:nvCxnSpPr>
        <p:spPr>
          <a:xfrm>
            <a:off x="4239765" y="3916475"/>
            <a:ext cx="751506" cy="48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9" idx="3"/>
            <a:endCxn id="29" idx="1"/>
          </p:cNvCxnSpPr>
          <p:nvPr/>
        </p:nvCxnSpPr>
        <p:spPr>
          <a:xfrm>
            <a:off x="4239765" y="3298749"/>
            <a:ext cx="751506" cy="1107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9" idx="3"/>
            <a:endCxn id="26" idx="1"/>
          </p:cNvCxnSpPr>
          <p:nvPr/>
        </p:nvCxnSpPr>
        <p:spPr>
          <a:xfrm flipV="1">
            <a:off x="4239765" y="2794670"/>
            <a:ext cx="751506" cy="504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2" idx="3"/>
            <a:endCxn id="27" idx="1"/>
          </p:cNvCxnSpPr>
          <p:nvPr/>
        </p:nvCxnSpPr>
        <p:spPr>
          <a:xfrm>
            <a:off x="4239765" y="2707516"/>
            <a:ext cx="751506" cy="61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8" idx="3"/>
            <a:endCxn id="11" idx="1"/>
          </p:cNvCxnSpPr>
          <p:nvPr/>
        </p:nvCxnSpPr>
        <p:spPr>
          <a:xfrm flipV="1">
            <a:off x="4239765" y="1733189"/>
            <a:ext cx="751506" cy="355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72" idx="3"/>
            <a:endCxn id="11" idx="1"/>
          </p:cNvCxnSpPr>
          <p:nvPr/>
        </p:nvCxnSpPr>
        <p:spPr>
          <a:xfrm flipV="1">
            <a:off x="4239765" y="1733189"/>
            <a:ext cx="751506" cy="974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9" idx="3"/>
            <a:endCxn id="25" idx="1"/>
          </p:cNvCxnSpPr>
          <p:nvPr/>
        </p:nvCxnSpPr>
        <p:spPr>
          <a:xfrm flipV="1">
            <a:off x="4239765" y="2257791"/>
            <a:ext cx="751506" cy="1040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07436" y="5213774"/>
            <a:ext cx="154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 grouped by keys</a:t>
            </a:r>
            <a:endParaRPr lang="en-US" dirty="0"/>
          </a:p>
        </p:txBody>
      </p:sp>
      <p:cxnSp>
        <p:nvCxnSpPr>
          <p:cNvPr id="133" name="Straight Arrow Connector 132"/>
          <p:cNvCxnSpPr>
            <a:stCxn id="11" idx="3"/>
            <a:endCxn id="163" idx="1"/>
          </p:cNvCxnSpPr>
          <p:nvPr/>
        </p:nvCxnSpPr>
        <p:spPr>
          <a:xfrm flipV="1">
            <a:off x="5830224" y="1725291"/>
            <a:ext cx="534166" cy="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5" idx="3"/>
            <a:endCxn id="32" idx="1"/>
          </p:cNvCxnSpPr>
          <p:nvPr/>
        </p:nvCxnSpPr>
        <p:spPr>
          <a:xfrm flipV="1">
            <a:off x="5830224" y="2254252"/>
            <a:ext cx="534166" cy="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6" idx="3"/>
            <a:endCxn id="161" idx="1"/>
          </p:cNvCxnSpPr>
          <p:nvPr/>
        </p:nvCxnSpPr>
        <p:spPr>
          <a:xfrm>
            <a:off x="5830224" y="2794670"/>
            <a:ext cx="532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27" idx="3"/>
            <a:endCxn id="33" idx="1"/>
          </p:cNvCxnSpPr>
          <p:nvPr/>
        </p:nvCxnSpPr>
        <p:spPr>
          <a:xfrm flipV="1">
            <a:off x="5830224" y="3319776"/>
            <a:ext cx="534166" cy="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3"/>
            <a:endCxn id="34" idx="1"/>
          </p:cNvCxnSpPr>
          <p:nvPr/>
        </p:nvCxnSpPr>
        <p:spPr>
          <a:xfrm flipV="1">
            <a:off x="5830224" y="3889969"/>
            <a:ext cx="534166" cy="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9" idx="3"/>
            <a:endCxn id="35" idx="1"/>
          </p:cNvCxnSpPr>
          <p:nvPr/>
        </p:nvCxnSpPr>
        <p:spPr>
          <a:xfrm>
            <a:off x="5830224" y="4406287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0" idx="3"/>
            <a:endCxn id="162" idx="1"/>
          </p:cNvCxnSpPr>
          <p:nvPr/>
        </p:nvCxnSpPr>
        <p:spPr>
          <a:xfrm>
            <a:off x="5830224" y="4945303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3628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364390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364390" y="15330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6310396" y="521377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chunks</a:t>
            </a:r>
            <a:endParaRPr lang="en-US" dirty="0"/>
          </a:p>
        </p:txBody>
      </p:sp>
      <p:cxnSp>
        <p:nvCxnSpPr>
          <p:cNvPr id="180" name="Straight Arrow Connector 179"/>
          <p:cNvCxnSpPr>
            <a:stCxn id="33" idx="3"/>
            <a:endCxn id="31" idx="1"/>
          </p:cNvCxnSpPr>
          <p:nvPr/>
        </p:nvCxnSpPr>
        <p:spPr>
          <a:xfrm>
            <a:off x="7203343" y="3319776"/>
            <a:ext cx="482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1" idx="3"/>
            <a:endCxn id="31" idx="1"/>
          </p:cNvCxnSpPr>
          <p:nvPr/>
        </p:nvCxnSpPr>
        <p:spPr>
          <a:xfrm>
            <a:off x="7201824" y="2794670"/>
            <a:ext cx="483761" cy="525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2" idx="3"/>
            <a:endCxn id="31" idx="1"/>
          </p:cNvCxnSpPr>
          <p:nvPr/>
        </p:nvCxnSpPr>
        <p:spPr>
          <a:xfrm>
            <a:off x="7203343" y="2254252"/>
            <a:ext cx="482242" cy="106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3" idx="3"/>
            <a:endCxn id="31" idx="1"/>
          </p:cNvCxnSpPr>
          <p:nvPr/>
        </p:nvCxnSpPr>
        <p:spPr>
          <a:xfrm>
            <a:off x="7203343" y="1725291"/>
            <a:ext cx="482242" cy="15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34" idx="3"/>
            <a:endCxn id="31" idx="1"/>
          </p:cNvCxnSpPr>
          <p:nvPr/>
        </p:nvCxnSpPr>
        <p:spPr>
          <a:xfrm flipV="1">
            <a:off x="7203343" y="3319776"/>
            <a:ext cx="482242" cy="57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35" idx="3"/>
            <a:endCxn id="31" idx="1"/>
          </p:cNvCxnSpPr>
          <p:nvPr/>
        </p:nvCxnSpPr>
        <p:spPr>
          <a:xfrm flipV="1">
            <a:off x="7203343" y="3319776"/>
            <a:ext cx="482242" cy="1086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62" idx="3"/>
            <a:endCxn id="31" idx="1"/>
          </p:cNvCxnSpPr>
          <p:nvPr/>
        </p:nvCxnSpPr>
        <p:spPr>
          <a:xfrm flipV="1">
            <a:off x="7203343" y="3319776"/>
            <a:ext cx="482242" cy="162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626206" y="426308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1443" y="100382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3" name="Right Arrow 202"/>
          <p:cNvSpPr/>
          <p:nvPr/>
        </p:nvSpPr>
        <p:spPr>
          <a:xfrm>
            <a:off x="1452155" y="137395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2529373" y="99332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5" name="Right Arrow 204"/>
          <p:cNvSpPr/>
          <p:nvPr/>
        </p:nvSpPr>
        <p:spPr>
          <a:xfrm>
            <a:off x="2790085" y="1363459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715324" y="988737"/>
            <a:ext cx="17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207" name="Right Arrow 206"/>
          <p:cNvSpPr/>
          <p:nvPr/>
        </p:nvSpPr>
        <p:spPr>
          <a:xfrm>
            <a:off x="4223461" y="13521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5482683" y="96263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5743395" y="1332773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6971186" y="93115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211" name="Right Arrow 210"/>
          <p:cNvSpPr/>
          <p:nvPr/>
        </p:nvSpPr>
        <p:spPr>
          <a:xfrm>
            <a:off x="7231898" y="13012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ular Callout 211"/>
          <p:cNvSpPr/>
          <p:nvPr/>
        </p:nvSpPr>
        <p:spPr>
          <a:xfrm>
            <a:off x="457200" y="5510542"/>
            <a:ext cx="1379471" cy="1210934"/>
          </a:xfrm>
          <a:prstGeom prst="wedgeRoundRectCallout">
            <a:avLst>
              <a:gd name="adj1" fmla="val -16601"/>
              <a:gd name="adj2" fmla="val -8330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be already split in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213" name="Rounded Rectangular Callout 212"/>
          <p:cNvSpPr/>
          <p:nvPr/>
        </p:nvSpPr>
        <p:spPr>
          <a:xfrm>
            <a:off x="7626206" y="5159099"/>
            <a:ext cx="1379471" cy="1210934"/>
          </a:xfrm>
          <a:prstGeom prst="wedgeRoundRectCallout">
            <a:avLst>
              <a:gd name="adj1" fmla="val -15079"/>
              <a:gd name="adj2" fmla="val -720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need to combine</a:t>
            </a:r>
            <a:endParaRPr lang="en-US" dirty="0"/>
          </a:p>
        </p:txBody>
      </p:sp>
      <p:sp>
        <p:nvSpPr>
          <p:cNvPr id="214" name="Right Brace 213"/>
          <p:cNvSpPr/>
          <p:nvPr/>
        </p:nvSpPr>
        <p:spPr>
          <a:xfrm rot="5400000">
            <a:off x="4408011" y="3371601"/>
            <a:ext cx="535258" cy="55310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910138" y="6317553"/>
            <a:ext cx="553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user needs to write the </a:t>
            </a:r>
            <a:r>
              <a:rPr lang="en-US" b="1" dirty="0" smtClean="0"/>
              <a:t>map()</a:t>
            </a:r>
            <a:r>
              <a:rPr lang="en-US" dirty="0" smtClean="0"/>
              <a:t> and the </a:t>
            </a:r>
            <a:r>
              <a:rPr lang="en-US" b="1" dirty="0" smtClean="0"/>
              <a:t>reduce()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697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  <p:bldP spid="12" grpId="0" animBg="1"/>
      <p:bldP spid="1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3" grpId="0" animBg="1"/>
      <p:bldP spid="4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8" grpId="0"/>
      <p:bldP spid="132" grpId="0"/>
      <p:bldP spid="161" grpId="0" animBg="1"/>
      <p:bldP spid="162" grpId="0" animBg="1"/>
      <p:bldP spid="163" grpId="0" animBg="1"/>
      <p:bldP spid="179" grpId="0"/>
      <p:bldP spid="201" grpId="0"/>
      <p:bldP spid="202" grpId="0"/>
      <p:bldP spid="203" grpId="0" animBg="1"/>
      <p:bldP spid="204" grpId="0"/>
      <p:bldP spid="205" grpId="0" animBg="1"/>
      <p:bldP spid="206" grpId="0"/>
      <p:bldP spid="207" grpId="0" animBg="1"/>
      <p:bldP spid="208" grpId="0"/>
      <p:bldP spid="209" grpId="0" animBg="1"/>
      <p:bldP spid="210" grpId="0"/>
      <p:bldP spid="211" grpId="0" animBg="1"/>
      <p:bldP spid="212" grpId="0" animBg="1"/>
      <p:bldP spid="213" grpId="0" animBg="1"/>
      <p:bldP spid="214" grpId="0" animBg="1"/>
      <p:bldP spid="2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word frequency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922" y="191182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45922" y="312183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5922" y="4357594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5922" y="4785768"/>
            <a:ext cx="8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chunks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3"/>
            <a:endCxn id="5" idx="1"/>
          </p:cNvCxnSpPr>
          <p:nvPr/>
        </p:nvCxnSpPr>
        <p:spPr>
          <a:xfrm flipV="1">
            <a:off x="1452155" y="2083040"/>
            <a:ext cx="593767" cy="1226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91271" y="154094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202" y="2212566"/>
            <a:ext cx="838953" cy="21937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3785" y="4453796"/>
            <a:ext cx="10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6" idx="1"/>
          </p:cNvCxnSpPr>
          <p:nvPr/>
        </p:nvCxnSpPr>
        <p:spPr>
          <a:xfrm flipV="1">
            <a:off x="1452155" y="3293046"/>
            <a:ext cx="593767" cy="16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>
            <a:off x="1452155" y="3309427"/>
            <a:ext cx="593767" cy="121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91271" y="20655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12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91271" y="31323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1271" y="3708165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1271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91271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85585" y="2406279"/>
            <a:ext cx="838953" cy="18269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64390" y="2062012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4390" y="3127536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64390" y="369772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4390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45922" y="3739559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5922" y="253060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12" idx="3"/>
            <a:endCxn id="43" idx="1"/>
          </p:cNvCxnSpPr>
          <p:nvPr/>
        </p:nvCxnSpPr>
        <p:spPr>
          <a:xfrm>
            <a:off x="1452155" y="3309427"/>
            <a:ext cx="593767" cy="601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4" idx="1"/>
          </p:cNvCxnSpPr>
          <p:nvPr/>
        </p:nvCxnSpPr>
        <p:spPr>
          <a:xfrm flipV="1">
            <a:off x="1452155" y="2701813"/>
            <a:ext cx="593767" cy="607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3"/>
            <a:endCxn id="68" idx="1"/>
          </p:cNvCxnSpPr>
          <p:nvPr/>
        </p:nvCxnSpPr>
        <p:spPr>
          <a:xfrm>
            <a:off x="2884875" y="2083040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00812" y="191753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00812" y="3127536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00812" y="436329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00812" y="3745262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00812" y="253630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44" idx="3"/>
            <a:endCxn id="72" idx="1"/>
          </p:cNvCxnSpPr>
          <p:nvPr/>
        </p:nvCxnSpPr>
        <p:spPr>
          <a:xfrm>
            <a:off x="2884875" y="2701813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" idx="3"/>
            <a:endCxn id="69" idx="1"/>
          </p:cNvCxnSpPr>
          <p:nvPr/>
        </p:nvCxnSpPr>
        <p:spPr>
          <a:xfrm>
            <a:off x="2884875" y="3293046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3"/>
            <a:endCxn id="71" idx="1"/>
          </p:cNvCxnSpPr>
          <p:nvPr/>
        </p:nvCxnSpPr>
        <p:spPr>
          <a:xfrm>
            <a:off x="2884875" y="3910772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70" idx="1"/>
          </p:cNvCxnSpPr>
          <p:nvPr/>
        </p:nvCxnSpPr>
        <p:spPr>
          <a:xfrm>
            <a:off x="2884875" y="4528807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64632" y="4738209"/>
            <a:ext cx="15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68" idx="3"/>
            <a:endCxn id="26" idx="1"/>
          </p:cNvCxnSpPr>
          <p:nvPr/>
        </p:nvCxnSpPr>
        <p:spPr>
          <a:xfrm>
            <a:off x="4239765" y="2088743"/>
            <a:ext cx="751506" cy="70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3"/>
            <a:endCxn id="25" idx="1"/>
          </p:cNvCxnSpPr>
          <p:nvPr/>
        </p:nvCxnSpPr>
        <p:spPr>
          <a:xfrm flipV="1">
            <a:off x="4239765" y="2257791"/>
            <a:ext cx="751506" cy="44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3"/>
            <a:endCxn id="28" idx="1"/>
          </p:cNvCxnSpPr>
          <p:nvPr/>
        </p:nvCxnSpPr>
        <p:spPr>
          <a:xfrm>
            <a:off x="4239765" y="3298749"/>
            <a:ext cx="751506" cy="60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3"/>
            <a:endCxn id="27" idx="1"/>
          </p:cNvCxnSpPr>
          <p:nvPr/>
        </p:nvCxnSpPr>
        <p:spPr>
          <a:xfrm flipV="1">
            <a:off x="4239765" y="3324591"/>
            <a:ext cx="751506" cy="59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0" idx="3"/>
            <a:endCxn id="26" idx="1"/>
          </p:cNvCxnSpPr>
          <p:nvPr/>
        </p:nvCxnSpPr>
        <p:spPr>
          <a:xfrm flipV="1">
            <a:off x="4239765" y="2794670"/>
            <a:ext cx="751506" cy="1739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30" idx="1"/>
          </p:cNvCxnSpPr>
          <p:nvPr/>
        </p:nvCxnSpPr>
        <p:spPr>
          <a:xfrm>
            <a:off x="4239765" y="4534510"/>
            <a:ext cx="751506" cy="410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0" idx="3"/>
            <a:endCxn id="29" idx="1"/>
          </p:cNvCxnSpPr>
          <p:nvPr/>
        </p:nvCxnSpPr>
        <p:spPr>
          <a:xfrm flipV="1">
            <a:off x="4239765" y="4406287"/>
            <a:ext cx="751506" cy="128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1" idx="3"/>
            <a:endCxn id="29" idx="1"/>
          </p:cNvCxnSpPr>
          <p:nvPr/>
        </p:nvCxnSpPr>
        <p:spPr>
          <a:xfrm>
            <a:off x="4239765" y="3916475"/>
            <a:ext cx="751506" cy="48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9" idx="3"/>
            <a:endCxn id="29" idx="1"/>
          </p:cNvCxnSpPr>
          <p:nvPr/>
        </p:nvCxnSpPr>
        <p:spPr>
          <a:xfrm>
            <a:off x="4239765" y="3298749"/>
            <a:ext cx="751506" cy="1107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9" idx="3"/>
            <a:endCxn id="26" idx="1"/>
          </p:cNvCxnSpPr>
          <p:nvPr/>
        </p:nvCxnSpPr>
        <p:spPr>
          <a:xfrm flipV="1">
            <a:off x="4239765" y="2794670"/>
            <a:ext cx="751506" cy="504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2" idx="3"/>
            <a:endCxn id="27" idx="1"/>
          </p:cNvCxnSpPr>
          <p:nvPr/>
        </p:nvCxnSpPr>
        <p:spPr>
          <a:xfrm>
            <a:off x="4239765" y="2707516"/>
            <a:ext cx="751506" cy="61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8" idx="3"/>
            <a:endCxn id="11" idx="1"/>
          </p:cNvCxnSpPr>
          <p:nvPr/>
        </p:nvCxnSpPr>
        <p:spPr>
          <a:xfrm flipV="1">
            <a:off x="4239765" y="1733189"/>
            <a:ext cx="751506" cy="355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72" idx="3"/>
            <a:endCxn id="11" idx="1"/>
          </p:cNvCxnSpPr>
          <p:nvPr/>
        </p:nvCxnSpPr>
        <p:spPr>
          <a:xfrm flipV="1">
            <a:off x="4239765" y="1733189"/>
            <a:ext cx="751506" cy="974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9" idx="3"/>
            <a:endCxn id="25" idx="1"/>
          </p:cNvCxnSpPr>
          <p:nvPr/>
        </p:nvCxnSpPr>
        <p:spPr>
          <a:xfrm flipV="1">
            <a:off x="4239765" y="2257791"/>
            <a:ext cx="751506" cy="1040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07436" y="5213774"/>
            <a:ext cx="154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 grouped by keys</a:t>
            </a:r>
            <a:endParaRPr lang="en-US" dirty="0"/>
          </a:p>
        </p:txBody>
      </p:sp>
      <p:cxnSp>
        <p:nvCxnSpPr>
          <p:cNvPr id="133" name="Straight Arrow Connector 132"/>
          <p:cNvCxnSpPr>
            <a:stCxn id="11" idx="3"/>
            <a:endCxn id="163" idx="1"/>
          </p:cNvCxnSpPr>
          <p:nvPr/>
        </p:nvCxnSpPr>
        <p:spPr>
          <a:xfrm flipV="1">
            <a:off x="5830224" y="1725291"/>
            <a:ext cx="534166" cy="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5" idx="3"/>
            <a:endCxn id="32" idx="1"/>
          </p:cNvCxnSpPr>
          <p:nvPr/>
        </p:nvCxnSpPr>
        <p:spPr>
          <a:xfrm flipV="1">
            <a:off x="5830224" y="2254252"/>
            <a:ext cx="534166" cy="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6" idx="3"/>
            <a:endCxn id="161" idx="1"/>
          </p:cNvCxnSpPr>
          <p:nvPr/>
        </p:nvCxnSpPr>
        <p:spPr>
          <a:xfrm>
            <a:off x="5830224" y="2794670"/>
            <a:ext cx="532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27" idx="3"/>
            <a:endCxn id="33" idx="1"/>
          </p:cNvCxnSpPr>
          <p:nvPr/>
        </p:nvCxnSpPr>
        <p:spPr>
          <a:xfrm flipV="1">
            <a:off x="5830224" y="3319776"/>
            <a:ext cx="534166" cy="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3"/>
            <a:endCxn id="34" idx="1"/>
          </p:cNvCxnSpPr>
          <p:nvPr/>
        </p:nvCxnSpPr>
        <p:spPr>
          <a:xfrm flipV="1">
            <a:off x="5830224" y="3889969"/>
            <a:ext cx="534166" cy="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9" idx="3"/>
            <a:endCxn id="35" idx="1"/>
          </p:cNvCxnSpPr>
          <p:nvPr/>
        </p:nvCxnSpPr>
        <p:spPr>
          <a:xfrm>
            <a:off x="5830224" y="4406287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0" idx="3"/>
            <a:endCxn id="162" idx="1"/>
          </p:cNvCxnSpPr>
          <p:nvPr/>
        </p:nvCxnSpPr>
        <p:spPr>
          <a:xfrm>
            <a:off x="5830224" y="4945303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3628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364390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364390" y="15330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6310396" y="521377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chunks</a:t>
            </a:r>
            <a:endParaRPr lang="en-US" dirty="0"/>
          </a:p>
        </p:txBody>
      </p:sp>
      <p:cxnSp>
        <p:nvCxnSpPr>
          <p:cNvPr id="180" name="Straight Arrow Connector 179"/>
          <p:cNvCxnSpPr>
            <a:stCxn id="33" idx="3"/>
            <a:endCxn id="31" idx="1"/>
          </p:cNvCxnSpPr>
          <p:nvPr/>
        </p:nvCxnSpPr>
        <p:spPr>
          <a:xfrm>
            <a:off x="7203343" y="3319776"/>
            <a:ext cx="482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1" idx="3"/>
            <a:endCxn id="31" idx="1"/>
          </p:cNvCxnSpPr>
          <p:nvPr/>
        </p:nvCxnSpPr>
        <p:spPr>
          <a:xfrm>
            <a:off x="7201824" y="2794670"/>
            <a:ext cx="483761" cy="525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2" idx="3"/>
            <a:endCxn id="31" idx="1"/>
          </p:cNvCxnSpPr>
          <p:nvPr/>
        </p:nvCxnSpPr>
        <p:spPr>
          <a:xfrm>
            <a:off x="7203343" y="2254252"/>
            <a:ext cx="482242" cy="106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3" idx="3"/>
            <a:endCxn id="31" idx="1"/>
          </p:cNvCxnSpPr>
          <p:nvPr/>
        </p:nvCxnSpPr>
        <p:spPr>
          <a:xfrm>
            <a:off x="7203343" y="1725291"/>
            <a:ext cx="482242" cy="15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34" idx="3"/>
            <a:endCxn id="31" idx="1"/>
          </p:cNvCxnSpPr>
          <p:nvPr/>
        </p:nvCxnSpPr>
        <p:spPr>
          <a:xfrm flipV="1">
            <a:off x="7203343" y="3319776"/>
            <a:ext cx="482242" cy="57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35" idx="3"/>
            <a:endCxn id="31" idx="1"/>
          </p:cNvCxnSpPr>
          <p:nvPr/>
        </p:nvCxnSpPr>
        <p:spPr>
          <a:xfrm flipV="1">
            <a:off x="7203343" y="3319776"/>
            <a:ext cx="482242" cy="1086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62" idx="3"/>
            <a:endCxn id="31" idx="1"/>
          </p:cNvCxnSpPr>
          <p:nvPr/>
        </p:nvCxnSpPr>
        <p:spPr>
          <a:xfrm flipV="1">
            <a:off x="7203343" y="3319776"/>
            <a:ext cx="482242" cy="162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626206" y="426308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1443" y="100382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3" name="Right Arrow 202"/>
          <p:cNvSpPr/>
          <p:nvPr/>
        </p:nvSpPr>
        <p:spPr>
          <a:xfrm>
            <a:off x="1452155" y="137395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2529373" y="99332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5" name="Right Arrow 204"/>
          <p:cNvSpPr/>
          <p:nvPr/>
        </p:nvSpPr>
        <p:spPr>
          <a:xfrm>
            <a:off x="2790085" y="1363459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715324" y="988737"/>
            <a:ext cx="17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207" name="Right Arrow 206"/>
          <p:cNvSpPr/>
          <p:nvPr/>
        </p:nvSpPr>
        <p:spPr>
          <a:xfrm>
            <a:off x="4223461" y="13521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5482683" y="96263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5743395" y="1332773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6971186" y="93115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211" name="Right Arrow 210"/>
          <p:cNvSpPr/>
          <p:nvPr/>
        </p:nvSpPr>
        <p:spPr>
          <a:xfrm>
            <a:off x="7231898" y="13012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13202" y="5384540"/>
            <a:ext cx="2451430" cy="133693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Problem: Given a collection of documents, count the number of times each word occurs in the collection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122" y="3138416"/>
            <a:ext cx="20998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collection of </a:t>
            </a:r>
            <a:r>
              <a:rPr lang="en-US" sz="1600" b="1" dirty="0" err="1" smtClean="0"/>
              <a:t>documnts</a:t>
            </a:r>
            <a:endParaRPr lang="en-US" sz="1600" b="1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1219138" y="3160993"/>
            <a:ext cx="25365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subcollections</a:t>
            </a:r>
            <a:r>
              <a:rPr lang="en-US" sz="1600" b="1" dirty="0" smtClean="0"/>
              <a:t> of </a:t>
            </a:r>
            <a:r>
              <a:rPr lang="en-US" sz="1600" b="1" dirty="0" err="1" smtClean="0"/>
              <a:t>documnts</a:t>
            </a:r>
            <a:endParaRPr lang="en-US" sz="1600" b="1" dirty="0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2561052" y="3049768"/>
            <a:ext cx="253651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map: for each word w, output pairs (w,1)</a:t>
            </a:r>
            <a:endParaRPr lang="en-US" sz="1600" b="1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3809501" y="3046857"/>
            <a:ext cx="321211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pairs (w,1) for the same words are grouped together</a:t>
            </a:r>
            <a:endParaRPr lang="en-US" sz="16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117129" y="3046858"/>
            <a:ext cx="321211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reduce: count the number (n) of pairs for each w, make it (</a:t>
            </a:r>
            <a:r>
              <a:rPr lang="en-US" sz="1600" b="1" dirty="0" err="1" smtClean="0"/>
              <a:t>w,n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7241528" y="2989420"/>
            <a:ext cx="160035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output: (</a:t>
            </a:r>
            <a:r>
              <a:rPr lang="en-US" sz="1600" b="1" dirty="0" err="1" smtClean="0"/>
              <a:t>w,n</a:t>
            </a:r>
            <a:r>
              <a:rPr lang="en-US" sz="1600" b="1" dirty="0" smtClean="0"/>
              <a:t>) for each w</a:t>
            </a:r>
            <a:endParaRPr lang="en-US" sz="16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171434" y="6136699"/>
            <a:ext cx="2044713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map: for each word w, </a:t>
            </a:r>
            <a:r>
              <a:rPr lang="en-US" sz="1600" b="1" dirty="0" smtClean="0"/>
              <a:t>emit</a:t>
            </a:r>
            <a:r>
              <a:rPr lang="en-US" sz="1600" dirty="0" smtClean="0"/>
              <a:t> pairs (w,1)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309762" y="6136662"/>
            <a:ext cx="3117936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reduce: count the number (n) of pairs for each w, make it (</a:t>
            </a:r>
            <a:r>
              <a:rPr lang="en-US" sz="1600" dirty="0" err="1" smtClean="0"/>
              <a:t>w,n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212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91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word frequency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922" y="1827859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apple orange peach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922" y="3037865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apple guava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922" y="4273626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peach fig peach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5922" y="4785768"/>
            <a:ext cx="8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chunks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3"/>
            <a:endCxn id="5" idx="1"/>
          </p:cNvCxnSpPr>
          <p:nvPr/>
        </p:nvCxnSpPr>
        <p:spPr>
          <a:xfrm flipV="1">
            <a:off x="1452155" y="2089622"/>
            <a:ext cx="593767" cy="1219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91271" y="154094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212566"/>
            <a:ext cx="994955" cy="21937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apple orange peach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plum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apple guava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cherry fig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peach fig peach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785" y="4453796"/>
            <a:ext cx="10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6" idx="1"/>
          </p:cNvCxnSpPr>
          <p:nvPr/>
        </p:nvCxnSpPr>
        <p:spPr>
          <a:xfrm flipV="1">
            <a:off x="1452155" y="3299628"/>
            <a:ext cx="593767" cy="9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>
            <a:off x="1452155" y="3309427"/>
            <a:ext cx="593767" cy="1225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91271" y="1992079"/>
            <a:ext cx="838953" cy="5368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12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91271" y="31323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1271" y="3708165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1271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91271" y="4690087"/>
            <a:ext cx="838953" cy="53705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85585" y="2406279"/>
            <a:ext cx="838953" cy="18269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(orange,3)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4390" y="2062012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64390" y="3127536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64390" y="369772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64390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45922" y="3655591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cherry fig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45922" y="2446632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plum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60" name="Straight Arrow Connector 59"/>
          <p:cNvCxnSpPr>
            <a:stCxn id="12" idx="3"/>
            <a:endCxn id="43" idx="1"/>
          </p:cNvCxnSpPr>
          <p:nvPr/>
        </p:nvCxnSpPr>
        <p:spPr>
          <a:xfrm>
            <a:off x="1452155" y="3309427"/>
            <a:ext cx="593767" cy="607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4" idx="1"/>
          </p:cNvCxnSpPr>
          <p:nvPr/>
        </p:nvCxnSpPr>
        <p:spPr>
          <a:xfrm flipV="1">
            <a:off x="1452155" y="2708395"/>
            <a:ext cx="593767" cy="601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3"/>
            <a:endCxn id="68" idx="1"/>
          </p:cNvCxnSpPr>
          <p:nvPr/>
        </p:nvCxnSpPr>
        <p:spPr>
          <a:xfrm flipV="1">
            <a:off x="2884875" y="2089316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00812" y="1823066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00812" y="3033072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00812" y="4268833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00812" y="3650798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00812" y="2441839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(plum,1)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75" name="Straight Arrow Connector 74"/>
          <p:cNvCxnSpPr>
            <a:stCxn id="44" idx="3"/>
            <a:endCxn id="72" idx="1"/>
          </p:cNvCxnSpPr>
          <p:nvPr/>
        </p:nvCxnSpPr>
        <p:spPr>
          <a:xfrm flipV="1">
            <a:off x="2884875" y="2708089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" idx="3"/>
            <a:endCxn id="69" idx="1"/>
          </p:cNvCxnSpPr>
          <p:nvPr/>
        </p:nvCxnSpPr>
        <p:spPr>
          <a:xfrm flipV="1">
            <a:off x="2884875" y="3299322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3"/>
            <a:endCxn id="71" idx="1"/>
          </p:cNvCxnSpPr>
          <p:nvPr/>
        </p:nvCxnSpPr>
        <p:spPr>
          <a:xfrm flipV="1">
            <a:off x="2884875" y="3917048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70" idx="1"/>
          </p:cNvCxnSpPr>
          <p:nvPr/>
        </p:nvCxnSpPr>
        <p:spPr>
          <a:xfrm flipV="1">
            <a:off x="2884875" y="4535083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64632" y="4738209"/>
            <a:ext cx="15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68" idx="3"/>
            <a:endCxn id="25" idx="1"/>
          </p:cNvCxnSpPr>
          <p:nvPr/>
        </p:nvCxnSpPr>
        <p:spPr>
          <a:xfrm>
            <a:off x="4239765" y="2089316"/>
            <a:ext cx="751506" cy="171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3"/>
            <a:endCxn id="25" idx="1"/>
          </p:cNvCxnSpPr>
          <p:nvPr/>
        </p:nvCxnSpPr>
        <p:spPr>
          <a:xfrm flipV="1">
            <a:off x="4239765" y="2260519"/>
            <a:ext cx="751506" cy="447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3"/>
            <a:endCxn id="26" idx="1"/>
          </p:cNvCxnSpPr>
          <p:nvPr/>
        </p:nvCxnSpPr>
        <p:spPr>
          <a:xfrm flipV="1">
            <a:off x="4239765" y="2794670"/>
            <a:ext cx="751506" cy="504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3"/>
            <a:endCxn id="28" idx="1"/>
          </p:cNvCxnSpPr>
          <p:nvPr/>
        </p:nvCxnSpPr>
        <p:spPr>
          <a:xfrm flipV="1">
            <a:off x="4239765" y="3900405"/>
            <a:ext cx="751506" cy="16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30" idx="1"/>
          </p:cNvCxnSpPr>
          <p:nvPr/>
        </p:nvCxnSpPr>
        <p:spPr>
          <a:xfrm>
            <a:off x="4239765" y="4535083"/>
            <a:ext cx="751506" cy="423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0" idx="3"/>
            <a:endCxn id="29" idx="1"/>
          </p:cNvCxnSpPr>
          <p:nvPr/>
        </p:nvCxnSpPr>
        <p:spPr>
          <a:xfrm flipV="1">
            <a:off x="4239765" y="4406287"/>
            <a:ext cx="751506" cy="128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1" idx="3"/>
            <a:endCxn id="29" idx="1"/>
          </p:cNvCxnSpPr>
          <p:nvPr/>
        </p:nvCxnSpPr>
        <p:spPr>
          <a:xfrm>
            <a:off x="4239765" y="3917048"/>
            <a:ext cx="751506" cy="489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9" idx="3"/>
            <a:endCxn id="11" idx="1"/>
          </p:cNvCxnSpPr>
          <p:nvPr/>
        </p:nvCxnSpPr>
        <p:spPr>
          <a:xfrm flipV="1">
            <a:off x="4239765" y="1733189"/>
            <a:ext cx="751506" cy="1566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2" idx="3"/>
            <a:endCxn id="27" idx="1"/>
          </p:cNvCxnSpPr>
          <p:nvPr/>
        </p:nvCxnSpPr>
        <p:spPr>
          <a:xfrm>
            <a:off x="4239765" y="2708089"/>
            <a:ext cx="751506" cy="616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8" idx="3"/>
            <a:endCxn id="11" idx="1"/>
          </p:cNvCxnSpPr>
          <p:nvPr/>
        </p:nvCxnSpPr>
        <p:spPr>
          <a:xfrm flipV="1">
            <a:off x="4239765" y="1733189"/>
            <a:ext cx="751506" cy="356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30" idx="1"/>
          </p:cNvCxnSpPr>
          <p:nvPr/>
        </p:nvCxnSpPr>
        <p:spPr>
          <a:xfrm>
            <a:off x="4239765" y="2026646"/>
            <a:ext cx="751506" cy="2931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9" idx="3"/>
            <a:endCxn id="25" idx="1"/>
          </p:cNvCxnSpPr>
          <p:nvPr/>
        </p:nvCxnSpPr>
        <p:spPr>
          <a:xfrm flipV="1">
            <a:off x="4239765" y="2260519"/>
            <a:ext cx="751506" cy="1038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07436" y="5213774"/>
            <a:ext cx="154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 grouped by keys</a:t>
            </a:r>
            <a:endParaRPr lang="en-US" dirty="0"/>
          </a:p>
        </p:txBody>
      </p:sp>
      <p:cxnSp>
        <p:nvCxnSpPr>
          <p:cNvPr id="133" name="Straight Arrow Connector 132"/>
          <p:cNvCxnSpPr>
            <a:stCxn id="11" idx="3"/>
            <a:endCxn id="163" idx="1"/>
          </p:cNvCxnSpPr>
          <p:nvPr/>
        </p:nvCxnSpPr>
        <p:spPr>
          <a:xfrm flipV="1">
            <a:off x="5830224" y="1725291"/>
            <a:ext cx="534166" cy="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5" idx="3"/>
            <a:endCxn id="32" idx="1"/>
          </p:cNvCxnSpPr>
          <p:nvPr/>
        </p:nvCxnSpPr>
        <p:spPr>
          <a:xfrm flipV="1">
            <a:off x="5830224" y="2254252"/>
            <a:ext cx="534166" cy="6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6" idx="3"/>
            <a:endCxn id="161" idx="1"/>
          </p:cNvCxnSpPr>
          <p:nvPr/>
        </p:nvCxnSpPr>
        <p:spPr>
          <a:xfrm>
            <a:off x="5830224" y="2794670"/>
            <a:ext cx="532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27" idx="3"/>
            <a:endCxn id="33" idx="1"/>
          </p:cNvCxnSpPr>
          <p:nvPr/>
        </p:nvCxnSpPr>
        <p:spPr>
          <a:xfrm flipV="1">
            <a:off x="5830224" y="3319776"/>
            <a:ext cx="534166" cy="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3"/>
            <a:endCxn id="34" idx="1"/>
          </p:cNvCxnSpPr>
          <p:nvPr/>
        </p:nvCxnSpPr>
        <p:spPr>
          <a:xfrm flipV="1">
            <a:off x="5830224" y="3889969"/>
            <a:ext cx="534166" cy="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9" idx="3"/>
            <a:endCxn id="35" idx="1"/>
          </p:cNvCxnSpPr>
          <p:nvPr/>
        </p:nvCxnSpPr>
        <p:spPr>
          <a:xfrm>
            <a:off x="5830224" y="4406287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0" idx="3"/>
            <a:endCxn id="162" idx="1"/>
          </p:cNvCxnSpPr>
          <p:nvPr/>
        </p:nvCxnSpPr>
        <p:spPr>
          <a:xfrm flipV="1">
            <a:off x="5830224" y="4945303"/>
            <a:ext cx="534166" cy="13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3628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364390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364390" y="15330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310396" y="521377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chunks</a:t>
            </a:r>
            <a:endParaRPr lang="en-US" dirty="0"/>
          </a:p>
        </p:txBody>
      </p:sp>
      <p:cxnSp>
        <p:nvCxnSpPr>
          <p:cNvPr id="180" name="Straight Arrow Connector 179"/>
          <p:cNvCxnSpPr>
            <a:stCxn id="33" idx="3"/>
            <a:endCxn id="31" idx="1"/>
          </p:cNvCxnSpPr>
          <p:nvPr/>
        </p:nvCxnSpPr>
        <p:spPr>
          <a:xfrm>
            <a:off x="7203343" y="3319776"/>
            <a:ext cx="482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1" idx="3"/>
            <a:endCxn id="31" idx="1"/>
          </p:cNvCxnSpPr>
          <p:nvPr/>
        </p:nvCxnSpPr>
        <p:spPr>
          <a:xfrm>
            <a:off x="7201824" y="2794670"/>
            <a:ext cx="483761" cy="525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2" idx="3"/>
            <a:endCxn id="31" idx="1"/>
          </p:cNvCxnSpPr>
          <p:nvPr/>
        </p:nvCxnSpPr>
        <p:spPr>
          <a:xfrm>
            <a:off x="7203343" y="2254252"/>
            <a:ext cx="482242" cy="106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3" idx="3"/>
            <a:endCxn id="31" idx="1"/>
          </p:cNvCxnSpPr>
          <p:nvPr/>
        </p:nvCxnSpPr>
        <p:spPr>
          <a:xfrm>
            <a:off x="7203343" y="1725291"/>
            <a:ext cx="482242" cy="15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34" idx="3"/>
            <a:endCxn id="31" idx="1"/>
          </p:cNvCxnSpPr>
          <p:nvPr/>
        </p:nvCxnSpPr>
        <p:spPr>
          <a:xfrm flipV="1">
            <a:off x="7203343" y="3319776"/>
            <a:ext cx="482242" cy="57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35" idx="3"/>
            <a:endCxn id="31" idx="1"/>
          </p:cNvCxnSpPr>
          <p:nvPr/>
        </p:nvCxnSpPr>
        <p:spPr>
          <a:xfrm flipV="1">
            <a:off x="7203343" y="3319776"/>
            <a:ext cx="482242" cy="1086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62" idx="3"/>
            <a:endCxn id="31" idx="1"/>
          </p:cNvCxnSpPr>
          <p:nvPr/>
        </p:nvCxnSpPr>
        <p:spPr>
          <a:xfrm flipV="1">
            <a:off x="7203343" y="3319776"/>
            <a:ext cx="482242" cy="162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626206" y="426308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1443" y="100382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3" name="Right Arrow 202"/>
          <p:cNvSpPr/>
          <p:nvPr/>
        </p:nvSpPr>
        <p:spPr>
          <a:xfrm>
            <a:off x="1452155" y="137395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2529373" y="99332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5" name="Right Arrow 204"/>
          <p:cNvSpPr/>
          <p:nvPr/>
        </p:nvSpPr>
        <p:spPr>
          <a:xfrm>
            <a:off x="2790085" y="1363459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715324" y="988737"/>
            <a:ext cx="17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207" name="Right Arrow 206"/>
          <p:cNvSpPr/>
          <p:nvPr/>
        </p:nvSpPr>
        <p:spPr>
          <a:xfrm>
            <a:off x="4223461" y="13521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5482683" y="96263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5743395" y="1332773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6971186" y="93115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211" name="Right Arrow 210"/>
          <p:cNvSpPr/>
          <p:nvPr/>
        </p:nvSpPr>
        <p:spPr>
          <a:xfrm>
            <a:off x="7231898" y="13012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olded Corner 129"/>
          <p:cNvSpPr/>
          <p:nvPr/>
        </p:nvSpPr>
        <p:spPr>
          <a:xfrm>
            <a:off x="613202" y="5384540"/>
            <a:ext cx="2451430" cy="133693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Problem: Given a collection of documents, count the number of times each word occurs in the collection</a:t>
            </a:r>
            <a:endParaRPr lang="en-US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171434" y="6136699"/>
            <a:ext cx="2044713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map: for each word w, output pairs (w,1)</a:t>
            </a:r>
            <a:endParaRPr lang="en-US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309762" y="6136662"/>
            <a:ext cx="3117936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reduce: count the number (n) of pairs for each w, make it (</a:t>
            </a:r>
            <a:r>
              <a:rPr lang="en-US" sz="1600" dirty="0" err="1" smtClean="0"/>
              <a:t>w,n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261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An open source </a:t>
            </a:r>
            <a:r>
              <a:rPr lang="en-US" dirty="0" err="1" smtClean="0"/>
              <a:t>MapReduce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2434392"/>
          </a:xfrm>
        </p:spPr>
        <p:txBody>
          <a:bodyPr/>
          <a:lstStyle/>
          <a:p>
            <a:r>
              <a:rPr lang="en-US" dirty="0" smtClean="0"/>
              <a:t>Two main components</a:t>
            </a:r>
          </a:p>
          <a:p>
            <a:pPr lvl="1"/>
            <a:r>
              <a:rPr lang="en-US" b="1" dirty="0" err="1" smtClean="0"/>
              <a:t>Hadoop</a:t>
            </a:r>
            <a:r>
              <a:rPr lang="en-US" b="1" dirty="0" smtClean="0"/>
              <a:t> Distributed File System </a:t>
            </a:r>
            <a:r>
              <a:rPr lang="en-US" dirty="0" smtClean="0"/>
              <a:t>(HDFS): to store data</a:t>
            </a:r>
          </a:p>
          <a:p>
            <a:pPr lvl="1"/>
            <a:r>
              <a:rPr lang="en-US" b="1" dirty="0" err="1" smtClean="0"/>
              <a:t>MapReduce</a:t>
            </a:r>
            <a:r>
              <a:rPr lang="en-US" b="1" dirty="0" smtClean="0"/>
              <a:t> engine</a:t>
            </a:r>
            <a:r>
              <a:rPr lang="en-US" dirty="0" smtClean="0"/>
              <a:t>: to process data</a:t>
            </a:r>
          </a:p>
          <a:p>
            <a:r>
              <a:rPr lang="en-US" dirty="0" smtClean="0"/>
              <a:t>Master – slave architecture using commodity servers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39" t="3260" r="2864" b="17524"/>
          <a:stretch/>
        </p:blipFill>
        <p:spPr>
          <a:xfrm>
            <a:off x="457200" y="3537243"/>
            <a:ext cx="4758346" cy="27141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65705" y="3537243"/>
            <a:ext cx="3321095" cy="27141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HDFS </a:t>
            </a:r>
          </a:p>
          <a:p>
            <a:pPr lvl="1"/>
            <a:r>
              <a:rPr lang="en-US" dirty="0" smtClean="0"/>
              <a:t>Master: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Slave: </a:t>
            </a:r>
            <a:r>
              <a:rPr lang="en-US" dirty="0" err="1" smtClean="0"/>
              <a:t>Datanode</a:t>
            </a:r>
            <a:endParaRPr lang="en-US" dirty="0" smtClean="0"/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Master: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smtClean="0"/>
              <a:t>Slave: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4217" y="1826359"/>
            <a:ext cx="2812731" cy="33378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566744" y="2529605"/>
            <a:ext cx="1784195" cy="1889328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Big File</a:t>
            </a:r>
            <a:endParaRPr lang="en-US" sz="2400" b="1" dirty="0"/>
          </a:p>
        </p:txBody>
      </p:sp>
      <p:sp>
        <p:nvSpPr>
          <p:cNvPr id="6" name="Folded Corner 5"/>
          <p:cNvSpPr/>
          <p:nvPr/>
        </p:nvSpPr>
        <p:spPr>
          <a:xfrm>
            <a:off x="3211550" y="1899831"/>
            <a:ext cx="965565" cy="839701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1</a:t>
            </a:r>
            <a:endParaRPr lang="en-US" sz="2000" b="1" dirty="0"/>
          </a:p>
        </p:txBody>
      </p:sp>
      <p:sp>
        <p:nvSpPr>
          <p:cNvPr id="7" name="Folded Corner 6"/>
          <p:cNvSpPr/>
          <p:nvPr/>
        </p:nvSpPr>
        <p:spPr>
          <a:xfrm>
            <a:off x="4397516" y="1899831"/>
            <a:ext cx="965565" cy="839701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2</a:t>
            </a:r>
            <a:endParaRPr lang="en-US" sz="2000" b="1" dirty="0"/>
          </a:p>
        </p:txBody>
      </p:sp>
      <p:sp>
        <p:nvSpPr>
          <p:cNvPr id="8" name="Folded Corner 7"/>
          <p:cNvSpPr/>
          <p:nvPr/>
        </p:nvSpPr>
        <p:spPr>
          <a:xfrm>
            <a:off x="4397516" y="3033429"/>
            <a:ext cx="965565" cy="839701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4</a:t>
            </a:r>
            <a:endParaRPr lang="en-US" sz="2000" b="1" dirty="0"/>
          </a:p>
        </p:txBody>
      </p:sp>
      <p:sp>
        <p:nvSpPr>
          <p:cNvPr id="9" name="Folded Corner 8"/>
          <p:cNvSpPr/>
          <p:nvPr/>
        </p:nvSpPr>
        <p:spPr>
          <a:xfrm>
            <a:off x="3211550" y="3033428"/>
            <a:ext cx="965565" cy="839701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3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108244" y="1233516"/>
            <a:ext cx="2578556" cy="51228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34188" y="1301952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7" name="Folded Corner 16"/>
          <p:cNvSpPr/>
          <p:nvPr/>
        </p:nvSpPr>
        <p:spPr>
          <a:xfrm>
            <a:off x="6458743" y="1674364"/>
            <a:ext cx="885177" cy="340924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1</a:t>
            </a:r>
            <a:endParaRPr lang="en-US" b="1" dirty="0"/>
          </a:p>
        </p:txBody>
      </p:sp>
      <p:sp>
        <p:nvSpPr>
          <p:cNvPr id="18" name="Folded Corner 17"/>
          <p:cNvSpPr/>
          <p:nvPr/>
        </p:nvSpPr>
        <p:spPr>
          <a:xfrm>
            <a:off x="7507756" y="1674364"/>
            <a:ext cx="885177" cy="340924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2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234188" y="2569068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34188" y="5086060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4188" y="3833661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6458743" y="2088759"/>
            <a:ext cx="885177" cy="340924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3</a:t>
            </a:r>
            <a:endParaRPr lang="en-US" b="1" dirty="0"/>
          </a:p>
        </p:txBody>
      </p:sp>
      <p:sp>
        <p:nvSpPr>
          <p:cNvPr id="31" name="Folded Corner 30"/>
          <p:cNvSpPr/>
          <p:nvPr/>
        </p:nvSpPr>
        <p:spPr>
          <a:xfrm>
            <a:off x="6458743" y="2928460"/>
            <a:ext cx="885177" cy="340924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1</a:t>
            </a:r>
            <a:endParaRPr lang="en-US" b="1" dirty="0"/>
          </a:p>
        </p:txBody>
      </p:sp>
      <p:sp>
        <p:nvSpPr>
          <p:cNvPr id="32" name="Folded Corner 31"/>
          <p:cNvSpPr/>
          <p:nvPr/>
        </p:nvSpPr>
        <p:spPr>
          <a:xfrm>
            <a:off x="7507756" y="2928460"/>
            <a:ext cx="885177" cy="340924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3</a:t>
            </a:r>
            <a:endParaRPr lang="en-US" b="1" dirty="0"/>
          </a:p>
        </p:txBody>
      </p:sp>
      <p:sp>
        <p:nvSpPr>
          <p:cNvPr id="33" name="Folded Corner 32"/>
          <p:cNvSpPr/>
          <p:nvPr/>
        </p:nvSpPr>
        <p:spPr>
          <a:xfrm>
            <a:off x="6458743" y="3342855"/>
            <a:ext cx="885177" cy="340924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4</a:t>
            </a:r>
            <a:endParaRPr lang="en-US" b="1" dirty="0"/>
          </a:p>
        </p:txBody>
      </p:sp>
      <p:sp>
        <p:nvSpPr>
          <p:cNvPr id="34" name="Folded Corner 33"/>
          <p:cNvSpPr/>
          <p:nvPr/>
        </p:nvSpPr>
        <p:spPr>
          <a:xfrm>
            <a:off x="6458743" y="4182969"/>
            <a:ext cx="885177" cy="340924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2</a:t>
            </a:r>
            <a:endParaRPr lang="en-US" b="1" dirty="0"/>
          </a:p>
        </p:txBody>
      </p:sp>
      <p:sp>
        <p:nvSpPr>
          <p:cNvPr id="35" name="Folded Corner 34"/>
          <p:cNvSpPr/>
          <p:nvPr/>
        </p:nvSpPr>
        <p:spPr>
          <a:xfrm>
            <a:off x="7507756" y="4182969"/>
            <a:ext cx="885177" cy="34092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6</a:t>
            </a:r>
            <a:endParaRPr lang="en-US" b="1" dirty="0"/>
          </a:p>
        </p:txBody>
      </p:sp>
      <p:sp>
        <p:nvSpPr>
          <p:cNvPr id="36" name="Folded Corner 35"/>
          <p:cNvSpPr/>
          <p:nvPr/>
        </p:nvSpPr>
        <p:spPr>
          <a:xfrm>
            <a:off x="6458743" y="4597364"/>
            <a:ext cx="885177" cy="34092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5</a:t>
            </a:r>
            <a:endParaRPr lang="en-US" b="1" dirty="0"/>
          </a:p>
        </p:txBody>
      </p:sp>
      <p:sp>
        <p:nvSpPr>
          <p:cNvPr id="37" name="Folded Corner 36"/>
          <p:cNvSpPr/>
          <p:nvPr/>
        </p:nvSpPr>
        <p:spPr>
          <a:xfrm>
            <a:off x="6458743" y="5463923"/>
            <a:ext cx="885177" cy="340924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4</a:t>
            </a:r>
            <a:endParaRPr lang="en-US" b="1" dirty="0"/>
          </a:p>
        </p:txBody>
      </p:sp>
      <p:sp>
        <p:nvSpPr>
          <p:cNvPr id="38" name="Folded Corner 37"/>
          <p:cNvSpPr/>
          <p:nvPr/>
        </p:nvSpPr>
        <p:spPr>
          <a:xfrm>
            <a:off x="7507756" y="5463923"/>
            <a:ext cx="885177" cy="34092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6</a:t>
            </a:r>
            <a:endParaRPr lang="en-US" b="1" dirty="0"/>
          </a:p>
        </p:txBody>
      </p:sp>
      <p:sp>
        <p:nvSpPr>
          <p:cNvPr id="39" name="Folded Corner 38"/>
          <p:cNvSpPr/>
          <p:nvPr/>
        </p:nvSpPr>
        <p:spPr>
          <a:xfrm>
            <a:off x="6458743" y="5878318"/>
            <a:ext cx="885177" cy="34092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5</a:t>
            </a:r>
            <a:endParaRPr lang="en-US" b="1" dirty="0"/>
          </a:p>
        </p:txBody>
      </p:sp>
      <p:sp>
        <p:nvSpPr>
          <p:cNvPr id="40" name="Folded Corner 39"/>
          <p:cNvSpPr/>
          <p:nvPr/>
        </p:nvSpPr>
        <p:spPr>
          <a:xfrm>
            <a:off x="3232540" y="4198510"/>
            <a:ext cx="965565" cy="83970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5</a:t>
            </a:r>
            <a:endParaRPr lang="en-US" sz="2000" b="1" dirty="0"/>
          </a:p>
        </p:txBody>
      </p:sp>
      <p:sp>
        <p:nvSpPr>
          <p:cNvPr id="41" name="Folded Corner 40"/>
          <p:cNvSpPr/>
          <p:nvPr/>
        </p:nvSpPr>
        <p:spPr>
          <a:xfrm>
            <a:off x="4397516" y="4198510"/>
            <a:ext cx="965565" cy="839701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6</a:t>
            </a:r>
            <a:endParaRPr lang="en-US" sz="2000" b="1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66744" y="5248135"/>
            <a:ext cx="5090204" cy="1473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Runs on top of existing </a:t>
            </a:r>
            <a:r>
              <a:rPr lang="en-US" dirty="0" err="1" smtClean="0"/>
              <a:t>filesystem</a:t>
            </a:r>
            <a:endParaRPr lang="en-US" dirty="0" smtClean="0"/>
          </a:p>
          <a:p>
            <a:r>
              <a:rPr lang="en-US" dirty="0" smtClean="0"/>
              <a:t>Blocks are 64MB (128MB recommended)</a:t>
            </a:r>
          </a:p>
          <a:p>
            <a:r>
              <a:rPr lang="en-US" dirty="0" smtClean="0"/>
              <a:t>Single file can be &gt; any single disk</a:t>
            </a:r>
          </a:p>
          <a:p>
            <a:r>
              <a:rPr lang="en-US" dirty="0" smtClean="0"/>
              <a:t>POSIX based permissions</a:t>
            </a:r>
          </a:p>
          <a:p>
            <a:r>
              <a:rPr lang="en-US" dirty="0" smtClean="0"/>
              <a:t>Fault tolerant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21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</a:t>
            </a:r>
            <a:r>
              <a:rPr lang="en-US" dirty="0" err="1" smtClean="0"/>
              <a:t>Namenode</a:t>
            </a:r>
            <a:r>
              <a:rPr lang="en-US" dirty="0" smtClean="0"/>
              <a:t> and </a:t>
            </a:r>
            <a:r>
              <a:rPr lang="en-US" dirty="0" err="1" smtClean="0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Namenode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one per </a:t>
            </a:r>
            <a:r>
              <a:rPr lang="en-US" dirty="0" err="1"/>
              <a:t>Hadoop</a:t>
            </a:r>
            <a:r>
              <a:rPr lang="en-US" dirty="0"/>
              <a:t> Cluster</a:t>
            </a:r>
          </a:p>
          <a:p>
            <a:pPr lvl="1"/>
            <a:r>
              <a:rPr lang="en-US" dirty="0"/>
              <a:t>Manages the </a:t>
            </a:r>
            <a:r>
              <a:rPr lang="en-US" dirty="0" err="1"/>
              <a:t>filesystem</a:t>
            </a:r>
            <a:r>
              <a:rPr lang="en-US" dirty="0"/>
              <a:t> namespace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filesystem</a:t>
            </a:r>
            <a:r>
              <a:rPr lang="en-US" dirty="0"/>
              <a:t> tree</a:t>
            </a:r>
          </a:p>
          <a:p>
            <a:pPr lvl="1"/>
            <a:r>
              <a:rPr lang="en-US" dirty="0"/>
              <a:t>An edit log</a:t>
            </a:r>
          </a:p>
          <a:p>
            <a:pPr lvl="1"/>
            <a:r>
              <a:rPr lang="en-US" dirty="0"/>
              <a:t>For each block </a:t>
            </a:r>
            <a:r>
              <a:rPr lang="en-US" dirty="0" smtClean="0"/>
              <a:t>block </a:t>
            </a:r>
            <a:r>
              <a:rPr lang="en-US" i="1" dirty="0" err="1"/>
              <a:t>i</a:t>
            </a:r>
            <a:r>
              <a:rPr lang="en-US" i="1" dirty="0"/>
              <a:t>,</a:t>
            </a:r>
            <a:r>
              <a:rPr lang="en-US" dirty="0"/>
              <a:t> the </a:t>
            </a:r>
            <a:r>
              <a:rPr lang="en-US" dirty="0" err="1"/>
              <a:t>datanode</a:t>
            </a:r>
            <a:r>
              <a:rPr lang="en-US" dirty="0"/>
              <a:t>(s) in which </a:t>
            </a:r>
            <a:r>
              <a:rPr lang="en-US" dirty="0" smtClean="0"/>
              <a:t>block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 smtClean="0"/>
              <a:t>is saved</a:t>
            </a:r>
            <a:endParaRPr lang="en-US" dirty="0"/>
          </a:p>
          <a:p>
            <a:pPr lvl="1"/>
            <a:r>
              <a:rPr lang="en-US" dirty="0"/>
              <a:t>All the blocks residing in each </a:t>
            </a:r>
            <a:r>
              <a:rPr lang="en-US" dirty="0" err="1" smtClean="0"/>
              <a:t>datanode</a:t>
            </a:r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Backup </a:t>
            </a:r>
            <a:r>
              <a:rPr lang="en-US" dirty="0" err="1" smtClean="0"/>
              <a:t>namenode</a:t>
            </a:r>
            <a:endParaRPr lang="en-US" dirty="0" smtClean="0"/>
          </a:p>
          <a:p>
            <a:r>
              <a:rPr lang="en-US" dirty="0" err="1" smtClean="0"/>
              <a:t>Datanodes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per 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smtClean="0"/>
              <a:t>cluster</a:t>
            </a:r>
            <a:endParaRPr lang="en-US" dirty="0"/>
          </a:p>
          <a:p>
            <a:pPr lvl="1"/>
            <a:r>
              <a:rPr lang="en-US" dirty="0"/>
              <a:t>Controls block </a:t>
            </a:r>
            <a:r>
              <a:rPr lang="en-US" dirty="0" smtClean="0"/>
              <a:t>operations</a:t>
            </a:r>
            <a:endParaRPr lang="en-US" dirty="0"/>
          </a:p>
          <a:p>
            <a:pPr lvl="1"/>
            <a:r>
              <a:rPr lang="en-US" dirty="0"/>
              <a:t>Physically puts the block in the </a:t>
            </a:r>
            <a:r>
              <a:rPr lang="en-US" dirty="0" smtClean="0"/>
              <a:t>nodes</a:t>
            </a:r>
            <a:endParaRPr lang="en-US" dirty="0"/>
          </a:p>
          <a:p>
            <a:pPr lvl="1"/>
            <a:r>
              <a:rPr lang="en-US" dirty="0"/>
              <a:t>Do the physical 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1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5916</TotalTime>
  <Words>2937</Words>
  <Application>Microsoft Macintosh PowerPoint</Application>
  <PresentationFormat>On-screen Show (4:3)</PresentationFormat>
  <Paragraphs>526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Theme</vt:lpstr>
      <vt:lpstr>Equation</vt:lpstr>
      <vt:lpstr>Microsoft Equation</vt:lpstr>
      <vt:lpstr>MapReduce and Hadoop</vt:lpstr>
      <vt:lpstr>Let’s keep the intro short</vt:lpstr>
      <vt:lpstr>The MapReduce paradigm</vt:lpstr>
      <vt:lpstr>An example: word frequency counting</vt:lpstr>
      <vt:lpstr>An example: word frequency counting</vt:lpstr>
      <vt:lpstr>Hadoop</vt:lpstr>
      <vt:lpstr>Hadoop</vt:lpstr>
      <vt:lpstr>HDFS: Blocks</vt:lpstr>
      <vt:lpstr>HDFS: Namenode and Datanode</vt:lpstr>
      <vt:lpstr>HDFS: an example</vt:lpstr>
      <vt:lpstr>MapReduce: JobTracker and TaskTracker</vt:lpstr>
      <vt:lpstr>Map, Shuffle and Reduce: internal steps</vt:lpstr>
      <vt:lpstr>Fault Tolerance</vt:lpstr>
      <vt:lpstr>using MapReduce</vt:lpstr>
      <vt:lpstr>Matrix – Vector Multiplication </vt:lpstr>
      <vt:lpstr>Matrix – Vector Multiplication </vt:lpstr>
      <vt:lpstr>Relational Alegebra</vt:lpstr>
      <vt:lpstr>Selection using MapReduce</vt:lpstr>
      <vt:lpstr>Union using MapReduce</vt:lpstr>
      <vt:lpstr>Natural join using MapReduce</vt:lpstr>
      <vt:lpstr>Grouping and Aggregation using MapReduce</vt:lpstr>
      <vt:lpstr>Matrix multiplication using MapReduce</vt:lpstr>
      <vt:lpstr>Matrix multiplication using MapReduce</vt:lpstr>
      <vt:lpstr>Matrix multiplication using MapReduce</vt:lpstr>
      <vt:lpstr>Matrix multiplication using MapReduce: Method 2</vt:lpstr>
      <vt:lpstr>References and 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550</cp:revision>
  <dcterms:created xsi:type="dcterms:W3CDTF">2014-08-02T12:52:59Z</dcterms:created>
  <dcterms:modified xsi:type="dcterms:W3CDTF">2014-11-12T18:34:21Z</dcterms:modified>
</cp:coreProperties>
</file>