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14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1" Type="http://schemas.openxmlformats.org/officeDocument/2006/relationships/image" Target="../media/image7.emf"/><Relationship Id="rId2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0.emf"/><Relationship Id="rId6" Type="http://schemas.openxmlformats.org/officeDocument/2006/relationships/image" Target="../media/image17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1" Type="http://schemas.openxmlformats.org/officeDocument/2006/relationships/image" Target="../media/image14.emf"/><Relationship Id="rId2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59E54-AE6E-F549-B9AE-618A7B46237A}" type="datetimeFigureOut">
              <a:rPr lang="en-US" smtClean="0"/>
              <a:t>29/10/14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55C02-97D2-4641-A637-652E7F0AF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6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E47CD-8708-F948-A779-36F32D6EDB11}" type="datetimeFigureOut">
              <a:rPr lang="en-US" smtClean="0"/>
              <a:t>29/10/14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83283-9BD9-774E-AC54-847D0E689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715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5E7-49D5-D046-9E95-5A98DCFF66AD}" type="datetime1">
              <a:rPr lang="en-IN" smtClean="0"/>
              <a:t>29/10/14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7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3D5B-8024-954C-9EA8-0A7D038CF304}" type="datetime1">
              <a:rPr lang="en-IN" smtClean="0"/>
              <a:t>29/10/14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8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F1D5-B673-8D48-876A-20B8696F1D6B}" type="datetime1">
              <a:rPr lang="en-IN" smtClean="0"/>
              <a:t>29/10/14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4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96CB-72EA-C14A-99A4-0AE763786797}" type="datetime1">
              <a:rPr lang="en-IN" smtClean="0"/>
              <a:t>29/10/14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68610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03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D054-2180-0A45-94DC-E612A04EB82D}" type="datetime1">
              <a:rPr lang="en-IN" smtClean="0"/>
              <a:t>29/10/14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0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8588-9415-9A4B-9D5E-C9A176907F28}" type="datetime1">
              <a:rPr lang="en-IN" smtClean="0"/>
              <a:t>29/10/14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2033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67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850E-73E0-E946-A230-0CD1BDA80A3B}" type="datetime1">
              <a:rPr lang="en-IN" smtClean="0"/>
              <a:t>29/10/14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2033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13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C485-E25D-3B43-B39B-C89965CA511E}" type="datetime1">
              <a:rPr lang="en-IN" smtClean="0"/>
              <a:t>29/10/14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2033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90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EA1D-7703-234E-ADEE-4827FB423E92}" type="datetime1">
              <a:rPr lang="en-IN" smtClean="0"/>
              <a:t>29/10/14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4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17A2-7B26-604C-95A5-58E88579DA5E}" type="datetime1">
              <a:rPr lang="en-IN" smtClean="0"/>
              <a:t>29/10/14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5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0A24-4995-7C46-9EE4-9D497BA71EBA}" type="datetime1">
              <a:rPr lang="en-IN" smtClean="0"/>
              <a:t>29/10/14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1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9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2850"/>
            <a:ext cx="8229600" cy="5023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31159-C5F6-B841-9353-B0C0E75B39D3}" type="datetime1">
              <a:rPr lang="en-IN" smtClean="0"/>
              <a:t>29/10/14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9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>
              <a:lumMod val="75000"/>
            </a:schemeClr>
          </a:solidFill>
          <a:latin typeface="+mj-lt"/>
          <a:ea typeface="+mj-ea"/>
          <a:cs typeface="Athelas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22.emf"/><Relationship Id="rId9" Type="http://schemas.openxmlformats.org/officeDocument/2006/relationships/oleObject" Target="../embeddings/oleObject27.bin"/><Relationship Id="rId10" Type="http://schemas.openxmlformats.org/officeDocument/2006/relationships/image" Target="../media/image2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4.e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10.emf"/><Relationship Id="rId13" Type="http://schemas.openxmlformats.org/officeDocument/2006/relationships/oleObject" Target="../embeddings/oleObject11.bin"/><Relationship Id="rId14" Type="http://schemas.openxmlformats.org/officeDocument/2006/relationships/image" Target="../media/image11.emf"/><Relationship Id="rId15" Type="http://schemas.openxmlformats.org/officeDocument/2006/relationships/oleObject" Target="../embeddings/oleObject12.bin"/><Relationship Id="rId16" Type="http://schemas.openxmlformats.org/officeDocument/2006/relationships/image" Target="../media/image12.emf"/><Relationship Id="rId17" Type="http://schemas.openxmlformats.org/officeDocument/2006/relationships/oleObject" Target="../embeddings/oleObject13.bin"/><Relationship Id="rId18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8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8.bin"/><Relationship Id="rId12" Type="http://schemas.openxmlformats.org/officeDocument/2006/relationships/image" Target="../media/image10.emf"/><Relationship Id="rId13" Type="http://schemas.openxmlformats.org/officeDocument/2006/relationships/oleObject" Target="../embeddings/oleObject19.bin"/><Relationship Id="rId14" Type="http://schemas.openxmlformats.org/officeDocument/2006/relationships/image" Target="../media/image17.emf"/><Relationship Id="rId15" Type="http://schemas.openxmlformats.org/officeDocument/2006/relationships/oleObject" Target="../embeddings/oleObject20.bin"/><Relationship Id="rId16" Type="http://schemas.openxmlformats.org/officeDocument/2006/relationships/image" Target="../media/image12.emf"/><Relationship Id="rId17" Type="http://schemas.openxmlformats.org/officeDocument/2006/relationships/oleObject" Target="../embeddings/oleObject21.bin"/><Relationship Id="rId18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37369"/>
            <a:ext cx="7772400" cy="206308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PageRank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Debapriyo Majumdar</a:t>
            </a:r>
          </a:p>
          <a:p>
            <a:r>
              <a:rPr lang="en-US" sz="2400" dirty="0" smtClean="0"/>
              <a:t>Data Mining – Fall 2014</a:t>
            </a:r>
          </a:p>
          <a:p>
            <a:r>
              <a:rPr lang="en-US" sz="2400" dirty="0" smtClean="0"/>
              <a:t>Indian Statistical Institute Kolkata</a:t>
            </a:r>
          </a:p>
          <a:p>
            <a:endParaRPr lang="en-US" sz="2400" dirty="0" smtClean="0"/>
          </a:p>
          <a:p>
            <a:r>
              <a:rPr lang="en-US" sz="2000" dirty="0" smtClean="0"/>
              <a:t>October 27, 2014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710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Approach to handle dead-ends and spider traps</a:t>
            </a:r>
          </a:p>
          <a:p>
            <a:r>
              <a:rPr lang="en-US" sz="2400" dirty="0" smtClean="0"/>
              <a:t>Taxation</a:t>
            </a:r>
          </a:p>
          <a:p>
            <a:pPr lvl="1"/>
            <a:r>
              <a:rPr lang="en-US" dirty="0" smtClean="0"/>
              <a:t>The surfer may leave the web with some probability</a:t>
            </a:r>
          </a:p>
          <a:p>
            <a:pPr lvl="1"/>
            <a:r>
              <a:rPr lang="en-US" dirty="0" smtClean="0"/>
              <a:t>A new surfer may start at any node with some probability</a:t>
            </a:r>
          </a:p>
          <a:p>
            <a:r>
              <a:rPr lang="en-US" sz="2400" dirty="0" smtClean="0"/>
              <a:t>Idealized PageRank: iterate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</a:t>
            </a:r>
            <a:r>
              <a:rPr lang="en-US" sz="2400" i="1" baseline="-25000" dirty="0" err="1" smtClean="0"/>
              <a:t>k</a:t>
            </a:r>
            <a:r>
              <a:rPr lang="en-US" sz="2400" i="1" dirty="0" smtClean="0"/>
              <a:t> = Mv</a:t>
            </a:r>
            <a:r>
              <a:rPr lang="en-US" sz="2400" i="1" baseline="-25000" dirty="0" smtClean="0"/>
              <a:t>k-</a:t>
            </a:r>
            <a:r>
              <a:rPr lang="en-US" sz="2400" baseline="-25000" dirty="0" smtClean="0"/>
              <a:t>1</a:t>
            </a:r>
            <a:endParaRPr lang="en-US" sz="2400" i="1" dirty="0" smtClean="0"/>
          </a:p>
          <a:p>
            <a:r>
              <a:rPr lang="en-US" sz="2400" dirty="0" smtClean="0"/>
              <a:t>PageRank with taxation</a:t>
            </a:r>
          </a:p>
          <a:p>
            <a:endParaRPr lang="en-US" sz="2400" dirty="0"/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where </a:t>
            </a:r>
            <a:r>
              <a:rPr lang="en-US" i="1" dirty="0" smtClean="0"/>
              <a:t>β </a:t>
            </a:r>
            <a:r>
              <a:rPr lang="en-US" dirty="0" smtClean="0"/>
              <a:t>is a constant, usually between 0.8 and 0.9</a:t>
            </a:r>
          </a:p>
          <a:p>
            <a:pPr marL="400050" lvl="1" indent="0">
              <a:buNone/>
            </a:pPr>
            <a:r>
              <a:rPr lang="en-US" b="1" dirty="0" smtClean="0"/>
              <a:t>e </a:t>
            </a:r>
            <a:r>
              <a:rPr lang="en-US" dirty="0" smtClean="0"/>
              <a:t>= (1, …, 1)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878365"/>
              </p:ext>
            </p:extLst>
          </p:nvPr>
        </p:nvGraphicFramePr>
        <p:xfrm>
          <a:off x="2946399" y="3856038"/>
          <a:ext cx="2593309" cy="746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3" imgW="1371600" imgH="393700" progId="Equation.3">
                  <p:embed/>
                </p:oleObj>
              </mc:Choice>
              <mc:Fallback>
                <p:oleObj name="Equation" r:id="rId3" imgW="1371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6399" y="3856038"/>
                        <a:ext cx="2593309" cy="746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Callout 2 6"/>
          <p:cNvSpPr/>
          <p:nvPr/>
        </p:nvSpPr>
        <p:spPr>
          <a:xfrm>
            <a:off x="5539708" y="5513387"/>
            <a:ext cx="3147092" cy="842963"/>
          </a:xfrm>
          <a:prstGeom prst="borderCallout2">
            <a:avLst>
              <a:gd name="adj1" fmla="val -12587"/>
              <a:gd name="adj2" fmla="val 64951"/>
              <a:gd name="adj3" fmla="val -75261"/>
              <a:gd name="adj4" fmla="val 65011"/>
              <a:gd name="adj5" fmla="val -144223"/>
              <a:gd name="adj6" fmla="val 4665"/>
            </a:avLst>
          </a:prstGeom>
          <a:ln>
            <a:tailEnd type="stealth" w="lg" len="lg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with probability (1-</a:t>
            </a:r>
            <a:r>
              <a:rPr lang="en-US" i="1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) teleport (leave and join at another node)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937228" y="5598160"/>
            <a:ext cx="3147092" cy="842963"/>
          </a:xfrm>
          <a:prstGeom prst="borderCallout2">
            <a:avLst>
              <a:gd name="adj1" fmla="val 66961"/>
              <a:gd name="adj2" fmla="val -4136"/>
              <a:gd name="adj3" fmla="val -104188"/>
              <a:gd name="adj4" fmla="val -4076"/>
              <a:gd name="adj5" fmla="val -141812"/>
              <a:gd name="adj6" fmla="val 80532"/>
            </a:avLst>
          </a:prstGeom>
          <a:ln>
            <a:tailEnd type="stealth" w="lg" len="lg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with probability </a:t>
            </a:r>
            <a:r>
              <a:rPr lang="en-US" i="1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 continue to an </a:t>
            </a:r>
            <a:r>
              <a:rPr lang="en-US" dirty="0" err="1" smtClean="0">
                <a:latin typeface="Times New Roman"/>
                <a:cs typeface="Times New Roman"/>
              </a:rPr>
              <a:t>outlink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1384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 spam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0"/>
            <a:ext cx="8229600" cy="570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Google took care of the term spam, but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devil-smiley-fac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60" y="1673013"/>
            <a:ext cx="1767840" cy="1767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8640" y="2252394"/>
            <a:ext cx="235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devil </a:t>
            </a:r>
            <a:r>
              <a:rPr lang="en-US" b="1" dirty="0" smtClean="0"/>
              <a:t>still</a:t>
            </a:r>
            <a:r>
              <a:rPr lang="en-US" dirty="0" smtClean="0"/>
              <a:t> wants to sell illegal stuff</a:t>
            </a:r>
            <a:endParaRPr lang="en-US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318331"/>
            <a:ext cx="8229600" cy="57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 spam farm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21360" y="4185920"/>
            <a:ext cx="2468880" cy="21704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Most of the web</a:t>
            </a:r>
          </a:p>
          <a:p>
            <a:pPr algn="ctr"/>
            <a:r>
              <a:rPr lang="en-US" dirty="0" smtClean="0"/>
              <a:t>(Inaccessible to the spammer)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725920" y="4185920"/>
            <a:ext cx="1960880" cy="21704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Pages controlled by the spammer (own pages)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830320" y="4185920"/>
            <a:ext cx="2021840" cy="21704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Accessible pages (blogs, sites where spammer can leave comments)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92400" y="4775200"/>
            <a:ext cx="1483360" cy="60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44800" y="5080000"/>
            <a:ext cx="13309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44800" y="5364480"/>
            <a:ext cx="13309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44800" y="5770880"/>
            <a:ext cx="13309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458720" y="4572000"/>
            <a:ext cx="18186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458720" y="6045200"/>
            <a:ext cx="18186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692400" y="5547360"/>
            <a:ext cx="14325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486400" y="4714240"/>
            <a:ext cx="1483360" cy="20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486400" y="5019040"/>
            <a:ext cx="14833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415280" y="5080000"/>
            <a:ext cx="1554480" cy="365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496560" y="5171440"/>
            <a:ext cx="1473200" cy="599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6969760" y="4917440"/>
            <a:ext cx="233680" cy="254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ine Callout 2 42"/>
          <p:cNvSpPr/>
          <p:nvPr/>
        </p:nvSpPr>
        <p:spPr>
          <a:xfrm>
            <a:off x="5181600" y="3304182"/>
            <a:ext cx="1524000" cy="802323"/>
          </a:xfrm>
          <a:prstGeom prst="borderCallout2">
            <a:avLst>
              <a:gd name="adj1" fmla="val 111556"/>
              <a:gd name="adj2" fmla="val 15234"/>
              <a:gd name="adj3" fmla="val 111556"/>
              <a:gd name="adj4" fmla="val 78686"/>
              <a:gd name="adj5" fmla="val 194309"/>
              <a:gd name="adj6" fmla="val 118220"/>
            </a:avLst>
          </a:prstGeom>
          <a:ln>
            <a:tailEnd type="stealth" w="lg" len="lg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A target page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7203440" y="4429760"/>
            <a:ext cx="294640" cy="487680"/>
          </a:xfrm>
          <a:prstGeom prst="straightConnector1">
            <a:avLst/>
          </a:prstGeom>
          <a:ln>
            <a:headEnd type="stealth" w="lg" len="lg"/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969760" y="5242560"/>
            <a:ext cx="111760" cy="416560"/>
          </a:xfrm>
          <a:prstGeom prst="straightConnector1">
            <a:avLst/>
          </a:prstGeom>
          <a:ln>
            <a:headEnd type="stealth" w="lg" len="lg"/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7101840" y="4368800"/>
            <a:ext cx="294640" cy="487680"/>
          </a:xfrm>
          <a:prstGeom prst="straightConnector1">
            <a:avLst/>
          </a:prstGeom>
          <a:ln>
            <a:headEnd type="stealth" w="lg" len="lg"/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7203440" y="4521200"/>
            <a:ext cx="345440" cy="396240"/>
          </a:xfrm>
          <a:prstGeom prst="straightConnector1">
            <a:avLst/>
          </a:prstGeom>
          <a:ln>
            <a:headEnd type="stealth" w="lg" len="lg"/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6878320" y="5201920"/>
            <a:ext cx="172720" cy="457200"/>
          </a:xfrm>
          <a:prstGeom prst="straightConnector1">
            <a:avLst/>
          </a:prstGeom>
          <a:ln>
            <a:headEnd type="stealth" w="lg" len="lg"/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7101840" y="5242560"/>
            <a:ext cx="101600" cy="304800"/>
          </a:xfrm>
          <a:prstGeom prst="straightConnector1">
            <a:avLst/>
          </a:prstGeom>
          <a:ln>
            <a:headEnd type="stealth" w="lg" len="lg"/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Line Callout 2 59"/>
          <p:cNvSpPr/>
          <p:nvPr/>
        </p:nvSpPr>
        <p:spPr>
          <a:xfrm>
            <a:off x="6969760" y="3318331"/>
            <a:ext cx="2001520" cy="802323"/>
          </a:xfrm>
          <a:prstGeom prst="borderCallout2">
            <a:avLst>
              <a:gd name="adj1" fmla="val 111556"/>
              <a:gd name="adj2" fmla="val 15234"/>
              <a:gd name="adj3" fmla="val 127318"/>
              <a:gd name="adj4" fmla="val 13770"/>
              <a:gd name="adj5" fmla="val 156205"/>
              <a:gd name="adj6" fmla="val 11411"/>
            </a:avLst>
          </a:prstGeom>
          <a:ln>
            <a:tailEnd type="stealth" w="lg" len="lg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Links to/from own “supporting” pages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5027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41" grpId="0" animBg="1"/>
      <p:bldP spid="43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 of a spam farm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</a:p>
          <a:p>
            <a:pPr lvl="1"/>
            <a:r>
              <a:rPr lang="en-US" dirty="0" smtClean="0"/>
              <a:t>Total #of pages in the web = </a:t>
            </a:r>
            <a:r>
              <a:rPr lang="en-US" i="1" dirty="0" smtClean="0"/>
              <a:t>n</a:t>
            </a:r>
            <a:endParaRPr lang="en-US" dirty="0" smtClean="0"/>
          </a:p>
          <a:p>
            <a:pPr lvl="1"/>
            <a:r>
              <a:rPr lang="en-US" dirty="0" smtClean="0"/>
              <a:t>Target page T, with </a:t>
            </a:r>
            <a:r>
              <a:rPr lang="en-US" i="1" dirty="0" smtClean="0"/>
              <a:t>m </a:t>
            </a:r>
            <a:r>
              <a:rPr lang="en-US" dirty="0" smtClean="0"/>
              <a:t>supporting pages</a:t>
            </a:r>
          </a:p>
          <a:p>
            <a:pPr lvl="1"/>
            <a:r>
              <a:rPr lang="en-US" dirty="0" smtClean="0"/>
              <a:t>Let </a:t>
            </a:r>
            <a:r>
              <a:rPr lang="en-US" i="1" dirty="0" smtClean="0"/>
              <a:t>x </a:t>
            </a:r>
            <a:r>
              <a:rPr lang="en-US" dirty="0" smtClean="0"/>
              <a:t>be the PageRank contributed by accessible pages (sum of all PageRank of accessible pages times </a:t>
            </a:r>
            <a:r>
              <a:rPr lang="en-US" i="1" dirty="0" smtClean="0"/>
              <a:t>β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How much </a:t>
            </a:r>
            <a:r>
              <a:rPr lang="en-US" i="1" dirty="0" smtClean="0"/>
              <a:t>y </a:t>
            </a:r>
            <a:r>
              <a:rPr lang="en-US" dirty="0" smtClean="0"/>
              <a:t>= PageRank of the target page can be?</a:t>
            </a:r>
          </a:p>
          <a:p>
            <a:r>
              <a:rPr lang="en-US" dirty="0" smtClean="0"/>
              <a:t>PageRank of every supporting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468634"/>
              </p:ext>
            </p:extLst>
          </p:nvPr>
        </p:nvGraphicFramePr>
        <p:xfrm>
          <a:off x="3591878" y="4428808"/>
          <a:ext cx="112553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3" imgW="673100" imgH="393700" progId="Equation.3">
                  <p:embed/>
                </p:oleObj>
              </mc:Choice>
              <mc:Fallback>
                <p:oleObj name="Equation" r:id="rId3" imgW="673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91878" y="4428808"/>
                        <a:ext cx="1125537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Callout 2 5"/>
          <p:cNvSpPr/>
          <p:nvPr/>
        </p:nvSpPr>
        <p:spPr>
          <a:xfrm>
            <a:off x="937228" y="5598160"/>
            <a:ext cx="3147092" cy="842963"/>
          </a:xfrm>
          <a:prstGeom prst="borderCallout2">
            <a:avLst>
              <a:gd name="adj1" fmla="val 66961"/>
              <a:gd name="adj2" fmla="val -4136"/>
              <a:gd name="adj3" fmla="val -18614"/>
              <a:gd name="adj4" fmla="val -4076"/>
              <a:gd name="adj5" fmla="val -91191"/>
              <a:gd name="adj6" fmla="val 82792"/>
            </a:avLst>
          </a:prstGeom>
          <a:ln>
            <a:tailEnd type="stealth" w="lg" len="lg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Contribution from the target page with PageRank </a:t>
            </a:r>
            <a:r>
              <a:rPr lang="en-US" i="1" dirty="0" smtClean="0">
                <a:latin typeface="Times New Roman"/>
                <a:cs typeface="Times New Roman"/>
              </a:rPr>
              <a:t>y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4979654" y="5574347"/>
            <a:ext cx="3147092" cy="842963"/>
          </a:xfrm>
          <a:prstGeom prst="borderCallout2">
            <a:avLst>
              <a:gd name="adj1" fmla="val -12587"/>
              <a:gd name="adj2" fmla="val 64951"/>
              <a:gd name="adj3" fmla="val -43924"/>
              <a:gd name="adj4" fmla="val 65011"/>
              <a:gd name="adj5" fmla="val -89986"/>
              <a:gd name="adj6" fmla="val -6634"/>
            </a:avLst>
          </a:prstGeom>
          <a:ln>
            <a:tailEnd type="stealth" w="lg" len="lg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Share of PageRank among all pages in the web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0219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 of a spam farm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6640"/>
            <a:ext cx="8229600" cy="2032000"/>
          </a:xfrm>
        </p:spPr>
        <p:txBody>
          <a:bodyPr>
            <a:normAutofit/>
          </a:bodyPr>
          <a:lstStyle/>
          <a:p>
            <a:r>
              <a:rPr lang="en-US" sz="2400" dirty="0"/>
              <a:t>Three sources contribute to PageRank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/>
              <a:t>Contribution from accessible pages = </a:t>
            </a:r>
            <a:r>
              <a:rPr lang="en-US" sz="2000" i="1" dirty="0"/>
              <a:t>x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/>
              <a:t>Contribution from supporting pages =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/>
              <a:t>The </a:t>
            </a:r>
            <a:r>
              <a:rPr lang="en-US" sz="2000" i="1" dirty="0"/>
              <a:t>n-</a:t>
            </a:r>
            <a:r>
              <a:rPr lang="en-US" sz="2000" dirty="0" err="1"/>
              <a:t>th</a:t>
            </a:r>
            <a:r>
              <a:rPr lang="en-US" sz="2000" dirty="0"/>
              <a:t> share of the fraction (1−</a:t>
            </a:r>
            <a:r>
              <a:rPr lang="en-US" sz="2000" i="1" dirty="0"/>
              <a:t>β</a:t>
            </a:r>
            <a:r>
              <a:rPr lang="en-US" sz="2000" dirty="0"/>
              <a:t>)/</a:t>
            </a:r>
            <a:r>
              <a:rPr lang="en-US" sz="2000" i="1" dirty="0"/>
              <a:t>n </a:t>
            </a:r>
            <a:r>
              <a:rPr lang="en-US" sz="2000" dirty="0"/>
              <a:t>[negligible</a:t>
            </a:r>
            <a:r>
              <a:rPr lang="en-US" sz="2000" dirty="0" smtClean="0"/>
              <a:t>]</a:t>
            </a:r>
          </a:p>
          <a:p>
            <a:r>
              <a:rPr lang="en-US" sz="2400" dirty="0" smtClean="0"/>
              <a:t>So, we have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327006"/>
              </p:ext>
            </p:extLst>
          </p:nvPr>
        </p:nvGraphicFramePr>
        <p:xfrm>
          <a:off x="3055938" y="3089275"/>
          <a:ext cx="24177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Equation" r:id="rId3" imgW="1447800" imgH="431800" progId="Equation.3">
                  <p:embed/>
                </p:oleObj>
              </mc:Choice>
              <mc:Fallback>
                <p:oleObj name="Equation" r:id="rId3" imgW="14478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5938" y="3089275"/>
                        <a:ext cx="2417762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060638"/>
              </p:ext>
            </p:extLst>
          </p:nvPr>
        </p:nvGraphicFramePr>
        <p:xfrm>
          <a:off x="3233103" y="3802063"/>
          <a:ext cx="226853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Equation" r:id="rId5" imgW="1358900" imgH="393700" progId="Equation.3">
                  <p:embed/>
                </p:oleObj>
              </mc:Choice>
              <mc:Fallback>
                <p:oleObj name="Equation" r:id="rId5" imgW="1358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3103" y="3802063"/>
                        <a:ext cx="2268537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732597"/>
              </p:ext>
            </p:extLst>
          </p:nvPr>
        </p:nvGraphicFramePr>
        <p:xfrm>
          <a:off x="5378768" y="1655128"/>
          <a:ext cx="1506220" cy="723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Equation" r:id="rId7" imgW="901700" imgH="431800" progId="Equation.3">
                  <p:embed/>
                </p:oleObj>
              </mc:Choice>
              <mc:Fallback>
                <p:oleObj name="Equation" r:id="rId7" imgW="901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78768" y="1655128"/>
                        <a:ext cx="1506220" cy="723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478794"/>
            <a:ext cx="4622800" cy="57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Solving for </a:t>
            </a:r>
            <a:r>
              <a:rPr lang="en-US" sz="2400" i="1" dirty="0" smtClean="0"/>
              <a:t>y</a:t>
            </a:r>
            <a:r>
              <a:rPr lang="en-US" sz="2400" dirty="0" smtClean="0"/>
              <a:t>, we get  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219828"/>
              </p:ext>
            </p:extLst>
          </p:nvPr>
        </p:nvGraphicFramePr>
        <p:xfrm>
          <a:off x="3181350" y="5016500"/>
          <a:ext cx="2374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9" imgW="1422400" imgH="431800" progId="Equation.3">
                  <p:embed/>
                </p:oleObj>
              </mc:Choice>
              <mc:Fallback>
                <p:oleObj name="Equation" r:id="rId9" imgW="1422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81350" y="5016500"/>
                        <a:ext cx="23749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5794581"/>
            <a:ext cx="8229600" cy="7687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External contribution up by 3.6 times, plus 46% of the fraction of the PageRank from the web</a:t>
            </a:r>
            <a:endParaRPr lang="en-US" sz="24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994400" y="4084320"/>
            <a:ext cx="2692400" cy="964637"/>
          </a:xfrm>
          <a:prstGeom prst="wedgeRoundRectCallout">
            <a:avLst>
              <a:gd name="adj1" fmla="val -85158"/>
              <a:gd name="adj2" fmla="val 52220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Times New Roman"/>
                <a:cs typeface="Times New Roman"/>
              </a:rPr>
              <a:t>If </a:t>
            </a:r>
            <a:r>
              <a:rPr lang="en-US" i="1" dirty="0">
                <a:latin typeface="Times New Roman"/>
                <a:cs typeface="Times New Roman"/>
              </a:rPr>
              <a:t>β = </a:t>
            </a:r>
            <a:r>
              <a:rPr lang="en-US" dirty="0">
                <a:latin typeface="Times New Roman"/>
                <a:cs typeface="Times New Roman"/>
              </a:rPr>
              <a:t>0.85, </a:t>
            </a:r>
            <a:r>
              <a:rPr lang="en-US" dirty="0" smtClean="0">
                <a:latin typeface="Times New Roman"/>
                <a:cs typeface="Times New Roman"/>
              </a:rPr>
              <a:t>then </a:t>
            </a:r>
          </a:p>
          <a:p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y =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3.6 × 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+ 0.46 × 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m/n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9625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TrustRank</a:t>
            </a:r>
            <a:r>
              <a:rPr lang="en-US" dirty="0" smtClean="0"/>
              <a:t> and Spam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set </a:t>
            </a:r>
            <a:r>
              <a:rPr lang="en-US" sz="2400" i="1" dirty="0" smtClean="0"/>
              <a:t>S </a:t>
            </a:r>
            <a:r>
              <a:rPr lang="en-US" sz="2400" dirty="0" smtClean="0"/>
              <a:t>of trustworthy pages where the spammers cannot place links</a:t>
            </a:r>
          </a:p>
          <a:p>
            <a:pPr lvl="1"/>
            <a:r>
              <a:rPr lang="en-US" sz="2000" dirty="0" smtClean="0"/>
              <a:t>Wikipedia (after moderation), university pages, … </a:t>
            </a:r>
          </a:p>
          <a:p>
            <a:r>
              <a:rPr lang="en-US" sz="2400" dirty="0" smtClean="0"/>
              <a:t>Compute </a:t>
            </a:r>
            <a:r>
              <a:rPr lang="en-US" sz="2400" dirty="0" err="1" smtClean="0"/>
              <a:t>TrustRank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random surfers are introduced only at trusted pages</a:t>
            </a:r>
            <a:endParaRPr lang="en-US" sz="2400" dirty="0"/>
          </a:p>
          <a:p>
            <a:r>
              <a:rPr lang="en-US" sz="2400" dirty="0" smtClean="0"/>
              <a:t>Spam mass = PageRank – </a:t>
            </a:r>
            <a:r>
              <a:rPr lang="en-US" sz="2400" dirty="0" err="1" smtClean="0"/>
              <a:t>TrustRank</a:t>
            </a:r>
            <a:endParaRPr lang="en-US" sz="2400" dirty="0"/>
          </a:p>
          <a:p>
            <a:r>
              <a:rPr lang="en-US" sz="2400" dirty="0" smtClean="0"/>
              <a:t>High spam mass </a:t>
            </a:r>
            <a:r>
              <a:rPr lang="en-US" sz="2400" dirty="0" smtClean="0">
                <a:sym typeface="Wingdings"/>
              </a:rPr>
              <a:t> likely to be spam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742044"/>
              </p:ext>
            </p:extLst>
          </p:nvPr>
        </p:nvGraphicFramePr>
        <p:xfrm>
          <a:off x="2898775" y="2757012"/>
          <a:ext cx="268922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3" imgW="1422400" imgH="444500" progId="Equation.3">
                  <p:embed/>
                </p:oleObj>
              </mc:Choice>
              <mc:Fallback>
                <p:oleObj name="Equation" r:id="rId3" imgW="1422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8775" y="2757012"/>
                        <a:ext cx="2689225" cy="84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183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Mining of Massive Datasets: </a:t>
            </a:r>
            <a:r>
              <a:rPr lang="en-US" dirty="0" err="1" smtClean="0"/>
              <a:t>Leskovec</a:t>
            </a:r>
            <a:r>
              <a:rPr lang="en-US" dirty="0" smtClean="0"/>
              <a:t>, </a:t>
            </a:r>
            <a:r>
              <a:rPr lang="en-US" dirty="0" err="1" smtClean="0"/>
              <a:t>Rajaraman</a:t>
            </a:r>
            <a:r>
              <a:rPr lang="en-US" dirty="0"/>
              <a:t> </a:t>
            </a:r>
            <a:r>
              <a:rPr lang="en-US" dirty="0" smtClean="0"/>
              <a:t>and Ullman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44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 in the traditional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02851"/>
            <a:ext cx="8229600" cy="484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Assumption: If term </a:t>
            </a:r>
            <a:r>
              <a:rPr lang="en-US" sz="2000" i="1" dirty="0" smtClean="0"/>
              <a:t>T </a:t>
            </a:r>
            <a:r>
              <a:rPr lang="en-US" sz="2000" dirty="0" smtClean="0"/>
              <a:t>is has a good “score” in document </a:t>
            </a:r>
            <a:r>
              <a:rPr lang="en-US" sz="2000" i="1" dirty="0" smtClean="0"/>
              <a:t>D</a:t>
            </a:r>
            <a:r>
              <a:rPr lang="en-US" sz="2000" dirty="0" smtClean="0"/>
              <a:t>, then </a:t>
            </a:r>
            <a:r>
              <a:rPr lang="en-US" sz="2000" i="1" dirty="0" smtClean="0"/>
              <a:t>D </a:t>
            </a:r>
            <a:r>
              <a:rPr lang="en-US" sz="2000" dirty="0" smtClean="0"/>
              <a:t>is about </a:t>
            </a:r>
            <a:r>
              <a:rPr lang="en-US" sz="2000" i="1" dirty="0" smtClean="0"/>
              <a:t>T</a:t>
            </a:r>
            <a:endParaRPr lang="en-US" sz="2000" dirty="0" smtClean="0"/>
          </a:p>
        </p:txBody>
      </p:sp>
      <p:sp>
        <p:nvSpPr>
          <p:cNvPr id="7" name="Folded Corner 6"/>
          <p:cNvSpPr/>
          <p:nvPr/>
        </p:nvSpPr>
        <p:spPr>
          <a:xfrm>
            <a:off x="6700732" y="1778000"/>
            <a:ext cx="1823508" cy="101600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amir</a:t>
            </a:r>
            <a:r>
              <a:rPr lang="en-US" dirty="0" smtClean="0"/>
              <a:t> khan</a:t>
            </a:r>
          </a:p>
          <a:p>
            <a:pPr algn="ctr"/>
            <a:r>
              <a:rPr lang="en-US" dirty="0" err="1" smtClean="0"/>
              <a:t>pk</a:t>
            </a:r>
            <a:endParaRPr lang="en-US" dirty="0" smtClean="0"/>
          </a:p>
          <a:p>
            <a:pPr algn="ctr"/>
            <a:r>
              <a:rPr lang="en-US" dirty="0" smtClean="0"/>
              <a:t>movie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7022252" y="2990166"/>
            <a:ext cx="1745827" cy="101600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movie</a:t>
            </a:r>
          </a:p>
          <a:p>
            <a:pPr algn="ctr"/>
            <a:r>
              <a:rPr lang="en-US" dirty="0" err="1" smtClean="0"/>
              <a:t>amir</a:t>
            </a:r>
            <a:r>
              <a:rPr lang="en-US" dirty="0" smtClean="0"/>
              <a:t> khan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667" y="3175000"/>
            <a:ext cx="180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Query: </a:t>
            </a:r>
          </a:p>
          <a:p>
            <a:r>
              <a:rPr lang="en-US" b="1" dirty="0" err="1" smtClean="0"/>
              <a:t>amir</a:t>
            </a:r>
            <a:r>
              <a:rPr lang="en-US" b="1" dirty="0" smtClean="0"/>
              <a:t> khan movie</a:t>
            </a:r>
            <a:endParaRPr lang="en-US" b="1" dirty="0"/>
          </a:p>
        </p:txBody>
      </p:sp>
      <p:cxnSp>
        <p:nvCxnSpPr>
          <p:cNvPr id="12" name="Straight Arrow Connector 11"/>
          <p:cNvCxnSpPr>
            <a:stCxn id="9" idx="3"/>
            <a:endCxn id="7" idx="1"/>
          </p:cNvCxnSpPr>
          <p:nvPr/>
        </p:nvCxnSpPr>
        <p:spPr>
          <a:xfrm flipV="1">
            <a:off x="2656417" y="2286000"/>
            <a:ext cx="4044315" cy="1212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8" idx="1"/>
          </p:cNvCxnSpPr>
          <p:nvPr/>
        </p:nvCxnSpPr>
        <p:spPr>
          <a:xfrm flipV="1">
            <a:off x="2656417" y="3498166"/>
            <a:ext cx="4365835" cy="1289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devil-smiley-fac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4914053"/>
            <a:ext cx="1767840" cy="1767840"/>
          </a:xfrm>
          <a:prstGeom prst="rect">
            <a:avLst/>
          </a:prstGeom>
        </p:spPr>
      </p:pic>
      <p:sp>
        <p:nvSpPr>
          <p:cNvPr id="28" name="Folded Corner 27"/>
          <p:cNvSpPr/>
          <p:nvPr/>
        </p:nvSpPr>
        <p:spPr>
          <a:xfrm>
            <a:off x="6156960" y="4406052"/>
            <a:ext cx="2529840" cy="1720428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amir</a:t>
            </a:r>
            <a:r>
              <a:rPr lang="en-US" dirty="0" smtClean="0"/>
              <a:t> khan </a:t>
            </a:r>
            <a:r>
              <a:rPr lang="en-US" dirty="0" err="1" smtClean="0"/>
              <a:t>salman</a:t>
            </a:r>
            <a:r>
              <a:rPr lang="en-US" dirty="0" smtClean="0"/>
              <a:t> khan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buy this! pay here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</a:t>
            </a:r>
          </a:p>
          <a:p>
            <a:pPr algn="ctr"/>
            <a:r>
              <a:rPr lang="en-US" dirty="0" smtClean="0">
                <a:sym typeface="Wingdings"/>
              </a:rPr>
              <a:t>movie </a:t>
            </a:r>
            <a:r>
              <a:rPr lang="en-US" dirty="0" err="1" smtClean="0">
                <a:sym typeface="Wingdings"/>
              </a:rPr>
              <a:t>amir</a:t>
            </a:r>
            <a:r>
              <a:rPr lang="en-US" dirty="0" smtClean="0">
                <a:sym typeface="Wingdings"/>
              </a:rPr>
              <a:t> khan </a:t>
            </a:r>
            <a:r>
              <a:rPr lang="en-US" dirty="0" err="1" smtClean="0">
                <a:sym typeface="Wingdings"/>
              </a:rPr>
              <a:t>pk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shahrukh</a:t>
            </a:r>
            <a:r>
              <a:rPr lang="en-US" dirty="0" smtClean="0">
                <a:sym typeface="Wingdings"/>
              </a:rPr>
              <a:t> khan </a:t>
            </a:r>
            <a:r>
              <a:rPr lang="en-US" dirty="0" err="1" smtClean="0">
                <a:sym typeface="Wingdings"/>
              </a:rPr>
              <a:t>sachin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tendulkar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pk</a:t>
            </a:r>
            <a:r>
              <a:rPr lang="en-US" dirty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pk</a:t>
            </a:r>
            <a:endParaRPr lang="en-US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1354667" y="5816600"/>
            <a:ext cx="1845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Devil: wants to sell illegal stuff</a:t>
            </a:r>
            <a:endParaRPr lang="en-US" b="1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656417" y="3779520"/>
            <a:ext cx="3337983" cy="11345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777865" y="6152402"/>
            <a:ext cx="1845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Term spam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2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8" grpId="0" animBg="1"/>
      <p:bldP spid="9" grpId="0"/>
      <p:bldP spid="28" grpId="1" animBg="1"/>
      <p:bldP spid="29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Motivation</a:t>
            </a:r>
          </a:p>
          <a:p>
            <a:pPr lvl="1"/>
            <a:r>
              <a:rPr lang="en-US" sz="2000" dirty="0" smtClean="0"/>
              <a:t>Users of the web are largely reasonable people</a:t>
            </a:r>
          </a:p>
          <a:p>
            <a:pPr lvl="1"/>
            <a:r>
              <a:rPr lang="en-US" sz="2000" dirty="0" smtClean="0"/>
              <a:t>They put (more) links to useful pages</a:t>
            </a:r>
          </a:p>
          <a:p>
            <a:r>
              <a:rPr lang="en-US" sz="2400" dirty="0" smtClean="0"/>
              <a:t>PageRank</a:t>
            </a:r>
          </a:p>
          <a:p>
            <a:pPr lvl="1"/>
            <a:r>
              <a:rPr lang="en-US" sz="2000" dirty="0" smtClean="0"/>
              <a:t>Named after Larry Page (co-founder of Google Inc.)</a:t>
            </a:r>
          </a:p>
          <a:p>
            <a:pPr lvl="1"/>
            <a:r>
              <a:rPr lang="en-US" sz="2000" dirty="0" smtClean="0"/>
              <a:t>Patented by Stanford University, later bought by Google</a:t>
            </a:r>
          </a:p>
          <a:p>
            <a:r>
              <a:rPr lang="en-US" sz="2400" dirty="0" smtClean="0"/>
              <a:t>Approach</a:t>
            </a:r>
          </a:p>
          <a:p>
            <a:pPr lvl="1"/>
            <a:r>
              <a:rPr lang="en-US" sz="2000" dirty="0" smtClean="0"/>
              <a:t>Importance (PageRank) of a webpage is influenced by the number and quality of links into the page</a:t>
            </a:r>
          </a:p>
          <a:p>
            <a:pPr lvl="1"/>
            <a:r>
              <a:rPr lang="en-US" sz="2000" dirty="0" smtClean="0"/>
              <a:t>Search results ranked by term matching as well as PageRank</a:t>
            </a:r>
          </a:p>
          <a:p>
            <a:pPr lvl="1"/>
            <a:r>
              <a:rPr lang="en-US" sz="2000" dirty="0" smtClean="0"/>
              <a:t>Intuition – Random web surfer model: a random surfer follows links and surfs the web. More likely to end up at more important pages</a:t>
            </a:r>
          </a:p>
          <a:p>
            <a:r>
              <a:rPr lang="en-US" sz="2400" dirty="0" smtClean="0"/>
              <a:t>Advantage: term spam cannot ensure in-links into those pages</a:t>
            </a:r>
          </a:p>
          <a:p>
            <a:r>
              <a:rPr lang="en-US" sz="2400" dirty="0" smtClean="0"/>
              <a:t>Many variations of PageRank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7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random surfer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4</a:t>
            </a:fld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965200" y="1574800"/>
            <a:ext cx="2311400" cy="2428240"/>
            <a:chOff x="965200" y="2133600"/>
            <a:chExt cx="2311400" cy="2428240"/>
          </a:xfrm>
        </p:grpSpPr>
        <p:sp>
          <p:nvSpPr>
            <p:cNvPr id="5" name="Oval 4"/>
            <p:cNvSpPr/>
            <p:nvPr/>
          </p:nvSpPr>
          <p:spPr>
            <a:xfrm>
              <a:off x="965200" y="2133600"/>
              <a:ext cx="599440" cy="6096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677160" y="2133600"/>
              <a:ext cx="599440" cy="6096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965200" y="3952240"/>
              <a:ext cx="599440" cy="6096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677160" y="3952240"/>
              <a:ext cx="599440" cy="6096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</a:t>
              </a:r>
            </a:p>
          </p:txBody>
        </p:sp>
        <p:cxnSp>
          <p:nvCxnSpPr>
            <p:cNvPr id="10" name="Straight Arrow Connector 9"/>
            <p:cNvCxnSpPr>
              <a:stCxn id="5" idx="6"/>
              <a:endCxn id="6" idx="2"/>
            </p:cNvCxnSpPr>
            <p:nvPr/>
          </p:nvCxnSpPr>
          <p:spPr>
            <a:xfrm>
              <a:off x="1564640" y="2438400"/>
              <a:ext cx="11125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5" idx="5"/>
              <a:endCxn id="8" idx="1"/>
            </p:cNvCxnSpPr>
            <p:nvPr/>
          </p:nvCxnSpPr>
          <p:spPr>
            <a:xfrm>
              <a:off x="1476854" y="2653926"/>
              <a:ext cx="1288092" cy="1387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0"/>
              <a:endCxn id="6" idx="4"/>
            </p:cNvCxnSpPr>
            <p:nvPr/>
          </p:nvCxnSpPr>
          <p:spPr>
            <a:xfrm flipV="1">
              <a:off x="2976880" y="2743200"/>
              <a:ext cx="0" cy="1209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8" idx="2"/>
              <a:endCxn id="7" idx="6"/>
            </p:cNvCxnSpPr>
            <p:nvPr/>
          </p:nvCxnSpPr>
          <p:spPr>
            <a:xfrm flipH="1">
              <a:off x="1564640" y="4257040"/>
              <a:ext cx="11125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5" idx="4"/>
              <a:endCxn id="7" idx="0"/>
            </p:cNvCxnSpPr>
            <p:nvPr/>
          </p:nvCxnSpPr>
          <p:spPr>
            <a:xfrm>
              <a:off x="1264920" y="2743200"/>
              <a:ext cx="0" cy="1209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6" idx="1"/>
              <a:endCxn id="5" idx="7"/>
            </p:cNvCxnSpPr>
            <p:nvPr/>
          </p:nvCxnSpPr>
          <p:spPr>
            <a:xfrm flipH="1">
              <a:off x="1476854" y="2222874"/>
              <a:ext cx="128809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7" idx="1"/>
              <a:endCxn id="5" idx="3"/>
            </p:cNvCxnSpPr>
            <p:nvPr/>
          </p:nvCxnSpPr>
          <p:spPr>
            <a:xfrm flipV="1">
              <a:off x="1052986" y="2653926"/>
              <a:ext cx="0" cy="1387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6" idx="5"/>
              <a:endCxn id="8" idx="7"/>
            </p:cNvCxnSpPr>
            <p:nvPr/>
          </p:nvCxnSpPr>
          <p:spPr>
            <a:xfrm>
              <a:off x="3188814" y="2653926"/>
              <a:ext cx="0" cy="1387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965200" y="1097280"/>
            <a:ext cx="231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A tiny web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9" name="Content Placeholder 2"/>
          <p:cNvSpPr>
            <a:spLocks noGrp="1"/>
          </p:cNvSpPr>
          <p:nvPr>
            <p:ph idx="1"/>
          </p:nvPr>
        </p:nvSpPr>
        <p:spPr>
          <a:xfrm>
            <a:off x="3535680" y="1102851"/>
            <a:ext cx="5151120" cy="355548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Web graph, links are directed edges</a:t>
            </a:r>
          </a:p>
          <a:p>
            <a:pPr lvl="1"/>
            <a:r>
              <a:rPr lang="en-US" sz="2000" dirty="0" smtClean="0"/>
              <a:t>Assume equal weights in this example</a:t>
            </a:r>
          </a:p>
          <a:p>
            <a:pPr lvl="1"/>
            <a:r>
              <a:rPr lang="en-US" sz="2000" dirty="0" smtClean="0"/>
              <a:t>If a surfer starts at A, </a:t>
            </a:r>
            <a:r>
              <a:rPr lang="en-US" sz="2000" dirty="0"/>
              <a:t>w</a:t>
            </a:r>
            <a:r>
              <a:rPr lang="en-US" sz="2000" dirty="0" smtClean="0"/>
              <a:t>ith probability 1/3 each, may go to B, C, or D  </a:t>
            </a:r>
          </a:p>
          <a:p>
            <a:pPr lvl="1"/>
            <a:r>
              <a:rPr lang="en-US" sz="2000" dirty="0" smtClean="0"/>
              <a:t>If a surfer starts at B, with probability 1/2 each may go to A or D</a:t>
            </a:r>
          </a:p>
          <a:p>
            <a:pPr lvl="1"/>
            <a:r>
              <a:rPr lang="en-US" sz="2000" dirty="0" smtClean="0"/>
              <a:t>Can define a transition matrix</a:t>
            </a:r>
          </a:p>
          <a:p>
            <a:r>
              <a:rPr lang="en-US" sz="2400" dirty="0" smtClean="0"/>
              <a:t>Markov process: </a:t>
            </a:r>
          </a:p>
          <a:p>
            <a:pPr lvl="1"/>
            <a:r>
              <a:rPr lang="en-US" sz="2000" dirty="0" smtClean="0"/>
              <a:t>Future state solely based on present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5480" y="4135120"/>
            <a:ext cx="287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Example courtesy: book by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Leskovec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Rajaraman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and Ullman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27707" y="6259810"/>
            <a:ext cx="47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A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68014" y="6266319"/>
            <a:ext cx="47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311400" y="6266319"/>
            <a:ext cx="47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780587" y="6259810"/>
            <a:ext cx="47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/>
                <a:cs typeface="Times New Roman"/>
              </a:rPr>
              <a:t>D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4121306" y="5178744"/>
            <a:ext cx="4565494" cy="51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 err="1" smtClean="0"/>
              <a:t>M</a:t>
            </a:r>
            <a:r>
              <a:rPr lang="en-US" sz="2000" i="1" baseline="-25000" dirty="0" err="1" smtClean="0"/>
              <a:t>ij</a:t>
            </a:r>
            <a:r>
              <a:rPr lang="en-US" sz="2000" dirty="0" smtClean="0"/>
              <a:t> = P[</a:t>
            </a:r>
            <a:r>
              <a:rPr lang="en-US" sz="2000" i="1" dirty="0" err="1" smtClean="0"/>
              <a:t>i</a:t>
            </a:r>
            <a:r>
              <a:rPr lang="en-US" sz="2000" i="1" dirty="0" smtClean="0"/>
              <a:t>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i="1" dirty="0" smtClean="0">
                <a:sym typeface="Wingdings"/>
              </a:rPr>
              <a:t>j </a:t>
            </a:r>
            <a:r>
              <a:rPr lang="en-US" sz="2000" dirty="0" smtClean="0">
                <a:sym typeface="Wingdings"/>
              </a:rPr>
              <a:t>in next step | presently in </a:t>
            </a:r>
            <a:r>
              <a:rPr lang="en-US" sz="2000" i="1" dirty="0" err="1">
                <a:sym typeface="Wingdings"/>
              </a:rPr>
              <a:t>i</a:t>
            </a:r>
            <a:r>
              <a:rPr lang="en-US" sz="2000" dirty="0" smtClean="0"/>
              <a:t>]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518767"/>
              </p:ext>
            </p:extLst>
          </p:nvPr>
        </p:nvGraphicFramePr>
        <p:xfrm>
          <a:off x="692785" y="4874736"/>
          <a:ext cx="2771775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Equation" r:id="rId3" imgW="1778000" imgH="889000" progId="Equation.3">
                  <p:embed/>
                </p:oleObj>
              </mc:Choice>
              <mc:Fallback>
                <p:oleObj name="Equation" r:id="rId3" imgW="17780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2785" y="4874736"/>
                        <a:ext cx="2771775" cy="1385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6358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 build="p"/>
      <p:bldP spid="50" grpId="0"/>
      <p:bldP spid="53" grpId="0"/>
      <p:bldP spid="54" grpId="0"/>
      <p:bldP spid="55" grpId="0"/>
      <p:bldP spid="56" grpId="0"/>
      <p:bldP spid="5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random surfer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5</a:t>
            </a:fld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965200" y="1574800"/>
            <a:ext cx="2311400" cy="2428240"/>
            <a:chOff x="965200" y="2133600"/>
            <a:chExt cx="2311400" cy="2428240"/>
          </a:xfrm>
        </p:grpSpPr>
        <p:sp>
          <p:nvSpPr>
            <p:cNvPr id="5" name="Oval 4"/>
            <p:cNvSpPr/>
            <p:nvPr/>
          </p:nvSpPr>
          <p:spPr>
            <a:xfrm>
              <a:off x="965200" y="2133600"/>
              <a:ext cx="599440" cy="6096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677160" y="2133600"/>
              <a:ext cx="599440" cy="6096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965200" y="3952240"/>
              <a:ext cx="599440" cy="6096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677160" y="3952240"/>
              <a:ext cx="599440" cy="6096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</a:t>
              </a:r>
            </a:p>
          </p:txBody>
        </p:sp>
        <p:cxnSp>
          <p:nvCxnSpPr>
            <p:cNvPr id="10" name="Straight Arrow Connector 9"/>
            <p:cNvCxnSpPr>
              <a:stCxn id="5" idx="6"/>
              <a:endCxn id="6" idx="2"/>
            </p:cNvCxnSpPr>
            <p:nvPr/>
          </p:nvCxnSpPr>
          <p:spPr>
            <a:xfrm>
              <a:off x="1564640" y="2438400"/>
              <a:ext cx="11125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5" idx="5"/>
              <a:endCxn id="8" idx="1"/>
            </p:cNvCxnSpPr>
            <p:nvPr/>
          </p:nvCxnSpPr>
          <p:spPr>
            <a:xfrm>
              <a:off x="1476854" y="2653926"/>
              <a:ext cx="1288092" cy="1387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0"/>
              <a:endCxn id="6" idx="4"/>
            </p:cNvCxnSpPr>
            <p:nvPr/>
          </p:nvCxnSpPr>
          <p:spPr>
            <a:xfrm flipV="1">
              <a:off x="2976880" y="2743200"/>
              <a:ext cx="0" cy="1209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8" idx="2"/>
              <a:endCxn id="7" idx="6"/>
            </p:cNvCxnSpPr>
            <p:nvPr/>
          </p:nvCxnSpPr>
          <p:spPr>
            <a:xfrm flipH="1">
              <a:off x="1564640" y="4257040"/>
              <a:ext cx="11125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5" idx="4"/>
              <a:endCxn id="7" idx="0"/>
            </p:cNvCxnSpPr>
            <p:nvPr/>
          </p:nvCxnSpPr>
          <p:spPr>
            <a:xfrm>
              <a:off x="1264920" y="2743200"/>
              <a:ext cx="0" cy="1209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6" idx="1"/>
              <a:endCxn id="5" idx="7"/>
            </p:cNvCxnSpPr>
            <p:nvPr/>
          </p:nvCxnSpPr>
          <p:spPr>
            <a:xfrm flipH="1">
              <a:off x="1476854" y="2222874"/>
              <a:ext cx="128809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7" idx="1"/>
              <a:endCxn id="5" idx="3"/>
            </p:cNvCxnSpPr>
            <p:nvPr/>
          </p:nvCxnSpPr>
          <p:spPr>
            <a:xfrm flipV="1">
              <a:off x="1052986" y="2653926"/>
              <a:ext cx="0" cy="1387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6" idx="5"/>
              <a:endCxn id="8" idx="7"/>
            </p:cNvCxnSpPr>
            <p:nvPr/>
          </p:nvCxnSpPr>
          <p:spPr>
            <a:xfrm>
              <a:off x="3188814" y="2653926"/>
              <a:ext cx="0" cy="1387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965200" y="1097280"/>
            <a:ext cx="231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A tiny web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9" name="Content Placeholder 2"/>
          <p:cNvSpPr>
            <a:spLocks noGrp="1"/>
          </p:cNvSpPr>
          <p:nvPr>
            <p:ph idx="1"/>
          </p:nvPr>
        </p:nvSpPr>
        <p:spPr>
          <a:xfrm>
            <a:off x="3789680" y="1102851"/>
            <a:ext cx="4897120" cy="251410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Random surfer: initially at any position, with equal probability 1/</a:t>
            </a:r>
            <a:r>
              <a:rPr lang="en-US" sz="2400" i="1" dirty="0" smtClean="0"/>
              <a:t>n</a:t>
            </a:r>
          </a:p>
          <a:p>
            <a:r>
              <a:rPr lang="en-US" sz="2400" dirty="0" smtClean="0"/>
              <a:t>Distribution (column) vector </a:t>
            </a:r>
            <a:r>
              <a:rPr lang="en-US" sz="2400" i="1" dirty="0" smtClean="0"/>
              <a:t>v = </a:t>
            </a:r>
            <a:r>
              <a:rPr lang="en-US" sz="2400" dirty="0"/>
              <a:t>(</a:t>
            </a:r>
            <a:r>
              <a:rPr lang="en-US" sz="2400" dirty="0" smtClean="0"/>
              <a:t>1/</a:t>
            </a:r>
            <a:r>
              <a:rPr lang="en-US" sz="2400" i="1" dirty="0" smtClean="0"/>
              <a:t>n</a:t>
            </a:r>
            <a:r>
              <a:rPr lang="en-US" sz="2400" dirty="0" smtClean="0"/>
              <a:t>, … , 1/</a:t>
            </a:r>
            <a:r>
              <a:rPr lang="en-US" sz="2400" i="1" dirty="0" smtClean="0"/>
              <a:t>n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Probability distribution for her location after one step? </a:t>
            </a:r>
          </a:p>
          <a:p>
            <a:r>
              <a:rPr lang="en-US" sz="2400" dirty="0" smtClean="0"/>
              <a:t>Distribution vector: </a:t>
            </a:r>
            <a:r>
              <a:rPr lang="en-US" sz="2400" i="1" dirty="0" err="1" smtClean="0"/>
              <a:t>Mv</a:t>
            </a:r>
            <a:endParaRPr lang="en-US" sz="2400" i="1" dirty="0" smtClean="0"/>
          </a:p>
          <a:p>
            <a:r>
              <a:rPr lang="en-US" sz="2400" dirty="0" smtClean="0"/>
              <a:t>How about two steps?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5480" y="4135120"/>
            <a:ext cx="287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Example courtesy: book by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Leskovec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Rajaraman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and Ullman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247723"/>
              </p:ext>
            </p:extLst>
          </p:nvPr>
        </p:nvGraphicFramePr>
        <p:xfrm>
          <a:off x="692785" y="4874736"/>
          <a:ext cx="2771775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1" name="Equation" r:id="rId3" imgW="1778000" imgH="889000" progId="Equation.3">
                  <p:embed/>
                </p:oleObj>
              </mc:Choice>
              <mc:Fallback>
                <p:oleObj name="Equation" r:id="rId3" imgW="17780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2785" y="4874736"/>
                        <a:ext cx="2771775" cy="1385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602134"/>
              </p:ext>
            </p:extLst>
          </p:nvPr>
        </p:nvGraphicFramePr>
        <p:xfrm>
          <a:off x="6830378" y="3199321"/>
          <a:ext cx="606742" cy="38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2" name="Equation" r:id="rId5" imgW="317500" imgH="203200" progId="Equation.3">
                  <p:embed/>
                </p:oleObj>
              </mc:Choice>
              <mc:Fallback>
                <p:oleObj name="Equation" r:id="rId5" imgW="317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30378" y="3199321"/>
                        <a:ext cx="606742" cy="388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897008"/>
              </p:ext>
            </p:extLst>
          </p:nvPr>
        </p:nvGraphicFramePr>
        <p:xfrm>
          <a:off x="3618548" y="4874736"/>
          <a:ext cx="1168400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3" name="Equation" r:id="rId7" imgW="749300" imgH="889000" progId="Equation.3">
                  <p:embed/>
                </p:oleObj>
              </mc:Choice>
              <mc:Fallback>
                <p:oleObj name="Equation" r:id="rId7" imgW="7493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18548" y="4874736"/>
                        <a:ext cx="1168400" cy="1385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400597"/>
              </p:ext>
            </p:extLst>
          </p:nvPr>
        </p:nvGraphicFramePr>
        <p:xfrm>
          <a:off x="5224463" y="4875213"/>
          <a:ext cx="3365500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4" name="Equation" r:id="rId9" imgW="2159000" imgH="889000" progId="Equation.3">
                  <p:embed/>
                </p:oleObj>
              </mc:Choice>
              <mc:Fallback>
                <p:oleObj name="Equation" r:id="rId9" imgW="21590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24463" y="4875213"/>
                        <a:ext cx="3365500" cy="1385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913120" y="4875213"/>
            <a:ext cx="1757680" cy="428307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3789680" y="3616960"/>
            <a:ext cx="4897120" cy="1178560"/>
          </a:xfrm>
          <a:prstGeom prst="wedgeRoundRectCallout">
            <a:avLst>
              <a:gd name="adj1" fmla="val 6968"/>
              <a:gd name="adj2" fmla="val 6685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Initially at A (1/4), A </a:t>
            </a:r>
            <a:r>
              <a:rPr lang="en-US" sz="1600" dirty="0" smtClean="0">
                <a:latin typeface="Times New Roman"/>
                <a:cs typeface="Times New Roman"/>
                <a:sym typeface="Wingdings"/>
              </a:rPr>
              <a:t> A : not possible</a:t>
            </a:r>
            <a:endParaRPr lang="en-US" sz="1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Initially at B (1/4), B </a:t>
            </a:r>
            <a:r>
              <a:rPr lang="en-US" sz="1600" dirty="0" smtClean="0">
                <a:latin typeface="Times New Roman"/>
                <a:cs typeface="Times New Roman"/>
                <a:sym typeface="Wingdings"/>
              </a:rPr>
              <a:t> A (1/2), overall </a:t>
            </a:r>
            <a:r>
              <a:rPr lang="en-US" sz="1600" dirty="0" err="1" smtClean="0">
                <a:latin typeface="Times New Roman"/>
                <a:cs typeface="Times New Roman"/>
                <a:sym typeface="Wingdings"/>
              </a:rPr>
              <a:t>prob</a:t>
            </a:r>
            <a:r>
              <a:rPr lang="en-US" sz="1600" dirty="0" smtClean="0">
                <a:latin typeface="Times New Roman"/>
                <a:cs typeface="Times New Roman"/>
                <a:sym typeface="Wingdings"/>
              </a:rPr>
              <a:t> =1/8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  <a:sym typeface="Wingdings"/>
              </a:rPr>
              <a:t>Initially at C (1/4), C  A (1), overall </a:t>
            </a:r>
            <a:r>
              <a:rPr lang="en-US" sz="1600" dirty="0" err="1" smtClean="0">
                <a:latin typeface="Times New Roman"/>
                <a:cs typeface="Times New Roman"/>
                <a:sym typeface="Wingdings"/>
              </a:rPr>
              <a:t>prob</a:t>
            </a:r>
            <a:r>
              <a:rPr lang="en-US" sz="1600" dirty="0" smtClean="0">
                <a:latin typeface="Times New Roman"/>
                <a:cs typeface="Times New Roman"/>
                <a:sym typeface="Wingdings"/>
              </a:rPr>
              <a:t> = ¼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  <a:sym typeface="Wingdings"/>
              </a:rPr>
              <a:t>Initially at D (1/4), no route to A in one step</a:t>
            </a:r>
            <a:endParaRPr lang="en-US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1931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/>
      <p:bldP spid="9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Perron</a:t>
            </a:r>
            <a:r>
              <a:rPr lang="en-US" dirty="0" smtClean="0"/>
              <a:t> – </a:t>
            </a:r>
            <a:r>
              <a:rPr lang="en-US" dirty="0" err="1" smtClean="0"/>
              <a:t>Frobenius</a:t>
            </a:r>
            <a:r>
              <a:rPr lang="en-US" dirty="0" smtClean="0"/>
              <a:t>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The probability distribution converges to a limiting distribution (when </a:t>
            </a:r>
            <a:r>
              <a:rPr lang="en-US" sz="2400" i="1" dirty="0" err="1" smtClean="0"/>
              <a:t>Mv</a:t>
            </a:r>
            <a:r>
              <a:rPr lang="en-US" sz="2400" i="1" dirty="0" smtClean="0"/>
              <a:t> = v</a:t>
            </a:r>
            <a:r>
              <a:rPr lang="en-US" sz="2400" dirty="0" smtClean="0"/>
              <a:t>) if</a:t>
            </a:r>
          </a:p>
          <a:p>
            <a:pPr lvl="1"/>
            <a:r>
              <a:rPr lang="en-US" sz="2000" dirty="0" smtClean="0"/>
              <a:t>The graph is strongly connected (possible to get from any node to any other node)</a:t>
            </a:r>
          </a:p>
          <a:p>
            <a:pPr lvl="1"/>
            <a:r>
              <a:rPr lang="en-US" sz="2000" dirty="0" smtClean="0"/>
              <a:t>No dead ends (each node has some outgoing edge)</a:t>
            </a:r>
          </a:p>
          <a:p>
            <a:r>
              <a:rPr lang="en-US" sz="2400" dirty="0" smtClean="0"/>
              <a:t>The limiting </a:t>
            </a:r>
            <a:r>
              <a:rPr lang="en-US" sz="2400" i="1" dirty="0" smtClean="0"/>
              <a:t>v </a:t>
            </a:r>
            <a:r>
              <a:rPr lang="en-US" sz="2400" dirty="0" smtClean="0"/>
              <a:t>is an eigenvector of </a:t>
            </a:r>
            <a:r>
              <a:rPr lang="en-US" sz="2400" i="1" dirty="0" smtClean="0"/>
              <a:t>M </a:t>
            </a:r>
            <a:r>
              <a:rPr lang="en-US" sz="2400" dirty="0" smtClean="0"/>
              <a:t>with eigenvalue 1</a:t>
            </a:r>
          </a:p>
          <a:p>
            <a:r>
              <a:rPr lang="en-US" sz="2400" dirty="0" smtClean="0"/>
              <a:t>Note: </a:t>
            </a:r>
            <a:r>
              <a:rPr lang="en-US" sz="2400" i="1" dirty="0" smtClean="0"/>
              <a:t>M </a:t>
            </a:r>
            <a:r>
              <a:rPr lang="en-US" sz="2400" dirty="0" smtClean="0"/>
              <a:t>is (left) stochastic (each column sum is 1)</a:t>
            </a:r>
          </a:p>
          <a:p>
            <a:pPr lvl="1"/>
            <a:r>
              <a:rPr lang="en-US" sz="2000" dirty="0" smtClean="0"/>
              <a:t>Hence 1 is the largest eigenvalue</a:t>
            </a:r>
          </a:p>
          <a:p>
            <a:pPr lvl="1"/>
            <a:r>
              <a:rPr lang="en-US" sz="2000" dirty="0" smtClean="0"/>
              <a:t>Then </a:t>
            </a:r>
            <a:r>
              <a:rPr lang="en-US" sz="2000" i="1" dirty="0" smtClean="0"/>
              <a:t>v </a:t>
            </a:r>
            <a:r>
              <a:rPr lang="en-US" sz="2000" dirty="0" smtClean="0"/>
              <a:t>is the principal eigenvector of </a:t>
            </a:r>
            <a:r>
              <a:rPr lang="en-US" sz="2000" i="1" dirty="0" smtClean="0"/>
              <a:t>M</a:t>
            </a:r>
          </a:p>
          <a:p>
            <a:r>
              <a:rPr lang="en-US" sz="2400" dirty="0" smtClean="0"/>
              <a:t>Method for computing the limiting distribution (PageRank!)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Initialize </a:t>
            </a:r>
            <a:r>
              <a:rPr lang="en-US" i="1" dirty="0" smtClean="0">
                <a:solidFill>
                  <a:schemeClr val="tx2"/>
                </a:solidFill>
              </a:rPr>
              <a:t>v = </a:t>
            </a:r>
            <a:r>
              <a:rPr lang="en-US" dirty="0" smtClean="0">
                <a:solidFill>
                  <a:schemeClr val="tx2"/>
                </a:solidFill>
              </a:rPr>
              <a:t>(1/</a:t>
            </a:r>
            <a:r>
              <a:rPr lang="en-US" i="1" dirty="0" smtClean="0">
                <a:solidFill>
                  <a:schemeClr val="tx2"/>
                </a:solidFill>
              </a:rPr>
              <a:t>n</a:t>
            </a:r>
            <a:r>
              <a:rPr lang="en-US" dirty="0" smtClean="0">
                <a:solidFill>
                  <a:schemeClr val="tx2"/>
                </a:solidFill>
              </a:rPr>
              <a:t>, … , 1/</a:t>
            </a:r>
            <a:r>
              <a:rPr lang="en-US" i="1" dirty="0" smtClean="0">
                <a:solidFill>
                  <a:schemeClr val="tx2"/>
                </a:solidFill>
              </a:rPr>
              <a:t>n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while (</a:t>
            </a:r>
            <a:r>
              <a:rPr lang="en-US" i="1" dirty="0" err="1" smtClean="0">
                <a:solidFill>
                  <a:schemeClr val="tx2"/>
                </a:solidFill>
              </a:rPr>
              <a:t>Mv</a:t>
            </a:r>
            <a:r>
              <a:rPr lang="en-US" i="1" dirty="0" smtClean="0">
                <a:solidFill>
                  <a:schemeClr val="tx2"/>
                </a:solidFill>
              </a:rPr>
              <a:t> − v </a:t>
            </a:r>
            <a:r>
              <a:rPr lang="en-US" dirty="0" smtClean="0">
                <a:solidFill>
                  <a:schemeClr val="tx2"/>
                </a:solidFill>
              </a:rPr>
              <a:t>&gt; </a:t>
            </a:r>
            <a:r>
              <a:rPr lang="en-US" dirty="0" err="1" smtClean="0">
                <a:solidFill>
                  <a:schemeClr val="tx2"/>
                </a:solidFill>
              </a:rPr>
              <a:t>ε</a:t>
            </a:r>
            <a:r>
              <a:rPr lang="en-US" dirty="0" smtClean="0">
                <a:solidFill>
                  <a:schemeClr val="tx2"/>
                </a:solidFill>
              </a:rPr>
              <a:t>) {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i="1" dirty="0" smtClean="0">
                <a:solidFill>
                  <a:schemeClr val="tx2"/>
                </a:solidFill>
              </a:rPr>
              <a:t>v = </a:t>
            </a:r>
            <a:r>
              <a:rPr lang="en-US" i="1" dirty="0" err="1" smtClean="0">
                <a:solidFill>
                  <a:schemeClr val="tx2"/>
                </a:solidFill>
              </a:rPr>
              <a:t>Mv</a:t>
            </a:r>
            <a:endParaRPr lang="en-US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tx2"/>
                </a:solidFill>
              </a:rPr>
              <a:t>}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0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 of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7280" y="1218884"/>
            <a:ext cx="3779520" cy="513746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web is </a:t>
            </a:r>
            <a:r>
              <a:rPr lang="en-US" sz="2400" i="1" dirty="0" smtClean="0"/>
              <a:t>not </a:t>
            </a:r>
            <a:r>
              <a:rPr lang="en-US" sz="2400" dirty="0" smtClean="0"/>
              <a:t>strongly connected </a:t>
            </a:r>
            <a:r>
              <a:rPr lang="en-US" sz="2400" dirty="0" smtClean="0">
                <a:sym typeface="Wingdings"/>
              </a:rPr>
              <a:t></a:t>
            </a:r>
          </a:p>
          <a:p>
            <a:r>
              <a:rPr lang="en-US" sz="2400" dirty="0" smtClean="0">
                <a:sym typeface="Wingdings"/>
              </a:rPr>
              <a:t>An early study of the web showed</a:t>
            </a:r>
          </a:p>
          <a:p>
            <a:pPr lvl="1"/>
            <a:r>
              <a:rPr lang="en-US" sz="2000" dirty="0" smtClean="0">
                <a:sym typeface="Wingdings"/>
              </a:rPr>
              <a:t>One large strongly connected component</a:t>
            </a:r>
          </a:p>
          <a:p>
            <a:pPr lvl="1"/>
            <a:r>
              <a:rPr lang="en-US" sz="2000" dirty="0" smtClean="0">
                <a:sym typeface="Wingdings"/>
              </a:rPr>
              <a:t>Several other components</a:t>
            </a:r>
          </a:p>
          <a:p>
            <a:r>
              <a:rPr lang="en-US" sz="2400" dirty="0" smtClean="0">
                <a:sym typeface="Wingdings"/>
              </a:rPr>
              <a:t>Requires modification to PageRank approach</a:t>
            </a:r>
          </a:p>
          <a:p>
            <a:r>
              <a:rPr lang="en-US" sz="2400" dirty="0" smtClean="0">
                <a:sym typeface="Wingdings"/>
              </a:rPr>
              <a:t>Two main problems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ym typeface="Wingdings"/>
              </a:rPr>
              <a:t>Dead ends: a page with no </a:t>
            </a:r>
            <a:r>
              <a:rPr lang="en-US" sz="2000" dirty="0" err="1" smtClean="0">
                <a:sym typeface="Wingdings"/>
              </a:rPr>
              <a:t>outlink</a:t>
            </a:r>
            <a:endParaRPr lang="en-US" sz="2000" dirty="0" smtClean="0">
              <a:sym typeface="Wingdings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ym typeface="Wingdings"/>
              </a:rPr>
              <a:t>Spider traps: group of pages, </a:t>
            </a:r>
            <a:r>
              <a:rPr lang="en-US" sz="2000" dirty="0" err="1" smtClean="0">
                <a:sym typeface="Wingdings"/>
              </a:rPr>
              <a:t>outlinks</a:t>
            </a:r>
            <a:r>
              <a:rPr lang="en-US" sz="2000" dirty="0" smtClean="0">
                <a:sym typeface="Wingdings"/>
              </a:rPr>
              <a:t> only within themselves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Screen Shot 2014-10-27 at 11.44.0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0" t="11778" r="35444" b="10356"/>
          <a:stretch/>
        </p:blipFill>
        <p:spPr>
          <a:xfrm>
            <a:off x="457200" y="1218883"/>
            <a:ext cx="4450080" cy="4450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1400" y="5833130"/>
            <a:ext cx="287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Picture courtesy: book by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Leskovec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Rajaraman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and Ullman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9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Dead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040" y="1102851"/>
            <a:ext cx="4937760" cy="32761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Let’s make C a dead end</a:t>
            </a:r>
          </a:p>
          <a:p>
            <a:r>
              <a:rPr lang="en-US" sz="2400" i="1" dirty="0" smtClean="0"/>
              <a:t>M </a:t>
            </a:r>
            <a:r>
              <a:rPr lang="en-US" sz="2400" dirty="0" smtClean="0"/>
              <a:t>is not stochastic anymore, rather </a:t>
            </a:r>
            <a:r>
              <a:rPr lang="en-US" sz="2400" i="1" dirty="0" err="1" smtClean="0"/>
              <a:t>substochastic</a:t>
            </a:r>
            <a:endParaRPr lang="en-US" sz="2400" i="1" dirty="0" smtClean="0"/>
          </a:p>
          <a:p>
            <a:pPr lvl="1"/>
            <a:r>
              <a:rPr lang="en-US" dirty="0" smtClean="0"/>
              <a:t>The 3</a:t>
            </a:r>
            <a:r>
              <a:rPr lang="en-US" baseline="30000" dirty="0" smtClean="0"/>
              <a:t>rd</a:t>
            </a:r>
            <a:r>
              <a:rPr lang="en-US" dirty="0" smtClean="0"/>
              <a:t> column sum = 0 (not 1)</a:t>
            </a:r>
          </a:p>
          <a:p>
            <a:r>
              <a:rPr lang="en-US" sz="2400" dirty="0" smtClean="0"/>
              <a:t>Now the iteration </a:t>
            </a:r>
            <a:r>
              <a:rPr lang="en-US" sz="2400" i="1" dirty="0" smtClean="0"/>
              <a:t>v </a:t>
            </a:r>
            <a:r>
              <a:rPr lang="en-US" sz="2400" dirty="0" smtClean="0">
                <a:sym typeface="Wingdings"/>
              </a:rPr>
              <a:t>:=</a:t>
            </a:r>
            <a:r>
              <a:rPr lang="en-US" sz="2400" i="1" dirty="0" smtClean="0">
                <a:sym typeface="Wingdings"/>
              </a:rPr>
              <a:t> </a:t>
            </a:r>
            <a:r>
              <a:rPr lang="en-US" sz="2400" i="1" dirty="0" err="1" smtClean="0">
                <a:sym typeface="Wingdings"/>
              </a:rPr>
              <a:t>Mv</a:t>
            </a:r>
            <a:r>
              <a:rPr lang="en-US" sz="2400" i="1" dirty="0" smtClean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takes all probabilities to zero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5200" y="1097280"/>
            <a:ext cx="231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A tiny web</a:t>
            </a:r>
            <a:endParaRPr lang="en-US" sz="2400" dirty="0">
              <a:latin typeface="Times New Roman"/>
              <a:cs typeface="Times New Roman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65200" y="1574800"/>
            <a:ext cx="2311400" cy="2428240"/>
            <a:chOff x="965200" y="2133600"/>
            <a:chExt cx="2311400" cy="2428240"/>
          </a:xfrm>
        </p:grpSpPr>
        <p:sp>
          <p:nvSpPr>
            <p:cNvPr id="8" name="Oval 7"/>
            <p:cNvSpPr/>
            <p:nvPr/>
          </p:nvSpPr>
          <p:spPr>
            <a:xfrm>
              <a:off x="965200" y="2133600"/>
              <a:ext cx="599440" cy="6096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677160" y="2133600"/>
              <a:ext cx="599440" cy="6096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965200" y="3952240"/>
              <a:ext cx="599440" cy="6096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677160" y="3952240"/>
              <a:ext cx="599440" cy="6096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</a:t>
              </a:r>
            </a:p>
          </p:txBody>
        </p:sp>
        <p:cxnSp>
          <p:nvCxnSpPr>
            <p:cNvPr id="12" name="Straight Arrow Connector 11"/>
            <p:cNvCxnSpPr>
              <a:stCxn id="8" idx="6"/>
              <a:endCxn id="9" idx="2"/>
            </p:cNvCxnSpPr>
            <p:nvPr/>
          </p:nvCxnSpPr>
          <p:spPr>
            <a:xfrm>
              <a:off x="1564640" y="2438400"/>
              <a:ext cx="11125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8" idx="5"/>
              <a:endCxn id="11" idx="1"/>
            </p:cNvCxnSpPr>
            <p:nvPr/>
          </p:nvCxnSpPr>
          <p:spPr>
            <a:xfrm>
              <a:off x="1476854" y="2653926"/>
              <a:ext cx="1288092" cy="1387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1" idx="0"/>
              <a:endCxn id="9" idx="4"/>
            </p:cNvCxnSpPr>
            <p:nvPr/>
          </p:nvCxnSpPr>
          <p:spPr>
            <a:xfrm flipV="1">
              <a:off x="2976880" y="2743200"/>
              <a:ext cx="0" cy="1209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1" idx="2"/>
              <a:endCxn id="10" idx="6"/>
            </p:cNvCxnSpPr>
            <p:nvPr/>
          </p:nvCxnSpPr>
          <p:spPr>
            <a:xfrm flipH="1">
              <a:off x="1564640" y="4257040"/>
              <a:ext cx="11125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8" idx="4"/>
              <a:endCxn id="10" idx="0"/>
            </p:cNvCxnSpPr>
            <p:nvPr/>
          </p:nvCxnSpPr>
          <p:spPr>
            <a:xfrm>
              <a:off x="1264920" y="2743200"/>
              <a:ext cx="0" cy="1209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1"/>
              <a:endCxn id="8" idx="7"/>
            </p:cNvCxnSpPr>
            <p:nvPr/>
          </p:nvCxnSpPr>
          <p:spPr>
            <a:xfrm flipH="1">
              <a:off x="1476854" y="2222874"/>
              <a:ext cx="128809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5"/>
              <a:endCxn id="11" idx="7"/>
            </p:cNvCxnSpPr>
            <p:nvPr/>
          </p:nvCxnSpPr>
          <p:spPr>
            <a:xfrm>
              <a:off x="3188814" y="2653926"/>
              <a:ext cx="0" cy="1387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665480" y="4135120"/>
            <a:ext cx="287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Example courtesy: book by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Leskovec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Rajaraman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and Ullman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533735"/>
              </p:ext>
            </p:extLst>
          </p:nvPr>
        </p:nvGraphicFramePr>
        <p:xfrm>
          <a:off x="570865" y="4874736"/>
          <a:ext cx="2771775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1" name="Equation" r:id="rId3" imgW="1778000" imgH="889000" progId="Equation.3">
                  <p:embed/>
                </p:oleObj>
              </mc:Choice>
              <mc:Fallback>
                <p:oleObj name="Equation" r:id="rId3" imgW="17780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0865" y="4874736"/>
                        <a:ext cx="2771775" cy="1385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523881"/>
              </p:ext>
            </p:extLst>
          </p:nvPr>
        </p:nvGraphicFramePr>
        <p:xfrm>
          <a:off x="3374708" y="4874736"/>
          <a:ext cx="1168400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2" name="Equation" r:id="rId5" imgW="749300" imgH="889000" progId="Equation.3">
                  <p:embed/>
                </p:oleObj>
              </mc:Choice>
              <mc:Fallback>
                <p:oleObj name="Equation" r:id="rId5" imgW="7493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74708" y="4874736"/>
                        <a:ext cx="1168400" cy="1385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063358"/>
              </p:ext>
            </p:extLst>
          </p:nvPr>
        </p:nvGraphicFramePr>
        <p:xfrm>
          <a:off x="4814888" y="4875213"/>
          <a:ext cx="990600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" name="Equation" r:id="rId7" imgW="635000" imgH="889000" progId="Equation.3">
                  <p:embed/>
                </p:oleObj>
              </mc:Choice>
              <mc:Fallback>
                <p:oleObj name="Equation" r:id="rId7" imgW="6350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14888" y="4875213"/>
                        <a:ext cx="990600" cy="1385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311894"/>
              </p:ext>
            </p:extLst>
          </p:nvPr>
        </p:nvGraphicFramePr>
        <p:xfrm>
          <a:off x="5737225" y="4894263"/>
          <a:ext cx="1052513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" name="Equation" r:id="rId9" imgW="673100" imgH="889000" progId="Equation.3">
                  <p:embed/>
                </p:oleObj>
              </mc:Choice>
              <mc:Fallback>
                <p:oleObj name="Equation" r:id="rId9" imgW="6731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37225" y="4894263"/>
                        <a:ext cx="1052513" cy="138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814246"/>
              </p:ext>
            </p:extLst>
          </p:nvPr>
        </p:nvGraphicFramePr>
        <p:xfrm>
          <a:off x="7031673" y="5354638"/>
          <a:ext cx="9048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" name="Equation" r:id="rId11" imgW="342900" imgH="127000" progId="Equation.3">
                  <p:embed/>
                </p:oleObj>
              </mc:Choice>
              <mc:Fallback>
                <p:oleObj name="Equation" r:id="rId11" imgW="3429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31673" y="5354638"/>
                        <a:ext cx="9048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676244"/>
              </p:ext>
            </p:extLst>
          </p:nvPr>
        </p:nvGraphicFramePr>
        <p:xfrm>
          <a:off x="8047038" y="4875213"/>
          <a:ext cx="595312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" name="Equation" r:id="rId13" imgW="381000" imgH="889000" progId="Equation.3">
                  <p:embed/>
                </p:oleObj>
              </mc:Choice>
              <mc:Fallback>
                <p:oleObj name="Equation" r:id="rId13" imgW="3810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047038" y="4875213"/>
                        <a:ext cx="595312" cy="1385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026876"/>
              </p:ext>
            </p:extLst>
          </p:nvPr>
        </p:nvGraphicFramePr>
        <p:xfrm>
          <a:off x="5040948" y="4529138"/>
          <a:ext cx="3968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" name="Equation" r:id="rId15" imgW="254000" imgH="165100" progId="Equation.3">
                  <p:embed/>
                </p:oleObj>
              </mc:Choice>
              <mc:Fallback>
                <p:oleObj name="Equation" r:id="rId15" imgW="254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40948" y="4529138"/>
                        <a:ext cx="396875" cy="25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853415"/>
              </p:ext>
            </p:extLst>
          </p:nvPr>
        </p:nvGraphicFramePr>
        <p:xfrm>
          <a:off x="6027420" y="4468495"/>
          <a:ext cx="495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" name="Equation" r:id="rId17" imgW="317500" imgH="203200" progId="Equation.3">
                  <p:embed/>
                </p:oleObj>
              </mc:Choice>
              <mc:Fallback>
                <p:oleObj name="Equation" r:id="rId17" imgW="317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27420" y="4468495"/>
                        <a:ext cx="4953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428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Spider traps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040" y="1102851"/>
            <a:ext cx="4937760" cy="32761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Let C be a one node spider trap</a:t>
            </a:r>
          </a:p>
          <a:p>
            <a:r>
              <a:rPr lang="en-US" sz="2400" dirty="0" smtClean="0"/>
              <a:t>Now the iteration </a:t>
            </a:r>
            <a:r>
              <a:rPr lang="en-US" sz="2400" i="1" dirty="0" smtClean="0"/>
              <a:t>v </a:t>
            </a:r>
            <a:r>
              <a:rPr lang="en-US" sz="2400" dirty="0" smtClean="0">
                <a:sym typeface="Wingdings"/>
              </a:rPr>
              <a:t>:=</a:t>
            </a:r>
            <a:r>
              <a:rPr lang="en-US" sz="2400" i="1" dirty="0" smtClean="0">
                <a:sym typeface="Wingdings"/>
              </a:rPr>
              <a:t> </a:t>
            </a:r>
            <a:r>
              <a:rPr lang="en-US" sz="2400" i="1" dirty="0" err="1" smtClean="0">
                <a:sym typeface="Wingdings"/>
              </a:rPr>
              <a:t>Mv</a:t>
            </a:r>
            <a:r>
              <a:rPr lang="en-US" sz="2400" i="1" dirty="0" smtClean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takes all probabilities to zero except the spider trap</a:t>
            </a:r>
          </a:p>
          <a:p>
            <a:r>
              <a:rPr lang="en-US" sz="2400" dirty="0" smtClean="0">
                <a:sym typeface="Wingdings"/>
              </a:rPr>
              <a:t>The spider trap gets all the PageRank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5200" y="1097280"/>
            <a:ext cx="231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A tiny web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5480" y="4135120"/>
            <a:ext cx="287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Example courtesy: book by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Leskovec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Rajaraman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and Ullman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170309"/>
              </p:ext>
            </p:extLst>
          </p:nvPr>
        </p:nvGraphicFramePr>
        <p:xfrm>
          <a:off x="570865" y="4874736"/>
          <a:ext cx="2771775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2" name="Equation" r:id="rId3" imgW="1778000" imgH="889000" progId="Equation.3">
                  <p:embed/>
                </p:oleObj>
              </mc:Choice>
              <mc:Fallback>
                <p:oleObj name="Equation" r:id="rId3" imgW="17780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0865" y="4874736"/>
                        <a:ext cx="2771775" cy="1385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352642"/>
              </p:ext>
            </p:extLst>
          </p:nvPr>
        </p:nvGraphicFramePr>
        <p:xfrm>
          <a:off x="3374708" y="4874736"/>
          <a:ext cx="1168400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3" name="Equation" r:id="rId5" imgW="749300" imgH="889000" progId="Equation.3">
                  <p:embed/>
                </p:oleObj>
              </mc:Choice>
              <mc:Fallback>
                <p:oleObj name="Equation" r:id="rId5" imgW="7493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74708" y="4874736"/>
                        <a:ext cx="1168400" cy="1385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512645"/>
              </p:ext>
            </p:extLst>
          </p:nvPr>
        </p:nvGraphicFramePr>
        <p:xfrm>
          <a:off x="4775200" y="4875213"/>
          <a:ext cx="1069975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4" name="Equation" r:id="rId7" imgW="685800" imgH="889000" progId="Equation.3">
                  <p:embed/>
                </p:oleObj>
              </mc:Choice>
              <mc:Fallback>
                <p:oleObj name="Equation" r:id="rId7" imgW="6858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75200" y="4875213"/>
                        <a:ext cx="1069975" cy="1385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86348"/>
              </p:ext>
            </p:extLst>
          </p:nvPr>
        </p:nvGraphicFramePr>
        <p:xfrm>
          <a:off x="5851208" y="4884103"/>
          <a:ext cx="1171575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5" name="Equation" r:id="rId9" imgW="749300" imgH="889000" progId="Equation.3">
                  <p:embed/>
                </p:oleObj>
              </mc:Choice>
              <mc:Fallback>
                <p:oleObj name="Equation" r:id="rId9" imgW="7493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51208" y="4884103"/>
                        <a:ext cx="1171575" cy="138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086607"/>
              </p:ext>
            </p:extLst>
          </p:nvPr>
        </p:nvGraphicFramePr>
        <p:xfrm>
          <a:off x="7031673" y="5354638"/>
          <a:ext cx="9048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" name="Equation" r:id="rId11" imgW="342900" imgH="127000" progId="Equation.3">
                  <p:embed/>
                </p:oleObj>
              </mc:Choice>
              <mc:Fallback>
                <p:oleObj name="Equation" r:id="rId11" imgW="3429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31673" y="5354638"/>
                        <a:ext cx="9048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980332"/>
              </p:ext>
            </p:extLst>
          </p:nvPr>
        </p:nvGraphicFramePr>
        <p:xfrm>
          <a:off x="8047038" y="4875213"/>
          <a:ext cx="595312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7" name="Equation" r:id="rId13" imgW="381000" imgH="889000" progId="Equation.3">
                  <p:embed/>
                </p:oleObj>
              </mc:Choice>
              <mc:Fallback>
                <p:oleObj name="Equation" r:id="rId13" imgW="3810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047038" y="4875213"/>
                        <a:ext cx="595312" cy="1385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39719"/>
              </p:ext>
            </p:extLst>
          </p:nvPr>
        </p:nvGraphicFramePr>
        <p:xfrm>
          <a:off x="5040948" y="4529138"/>
          <a:ext cx="3968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" name="Equation" r:id="rId15" imgW="254000" imgH="165100" progId="Equation.3">
                  <p:embed/>
                </p:oleObj>
              </mc:Choice>
              <mc:Fallback>
                <p:oleObj name="Equation" r:id="rId15" imgW="254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40948" y="4529138"/>
                        <a:ext cx="396875" cy="25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7009"/>
              </p:ext>
            </p:extLst>
          </p:nvPr>
        </p:nvGraphicFramePr>
        <p:xfrm>
          <a:off x="6210300" y="4468495"/>
          <a:ext cx="495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9" name="Equation" r:id="rId17" imgW="317500" imgH="203200" progId="Equation.3">
                  <p:embed/>
                </p:oleObj>
              </mc:Choice>
              <mc:Fallback>
                <p:oleObj name="Equation" r:id="rId17" imgW="317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210300" y="4468495"/>
                        <a:ext cx="4953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965200" y="1574800"/>
            <a:ext cx="2311400" cy="2428240"/>
            <a:chOff x="965200" y="1574800"/>
            <a:chExt cx="2311400" cy="2428240"/>
          </a:xfrm>
        </p:grpSpPr>
        <p:sp>
          <p:nvSpPr>
            <p:cNvPr id="8" name="Oval 7"/>
            <p:cNvSpPr/>
            <p:nvPr/>
          </p:nvSpPr>
          <p:spPr>
            <a:xfrm>
              <a:off x="965200" y="1574800"/>
              <a:ext cx="599440" cy="6096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677160" y="1574800"/>
              <a:ext cx="599440" cy="6096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965200" y="3393440"/>
              <a:ext cx="599440" cy="6096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677160" y="3393440"/>
              <a:ext cx="599440" cy="6096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</a:t>
              </a:r>
            </a:p>
          </p:txBody>
        </p:sp>
        <p:cxnSp>
          <p:nvCxnSpPr>
            <p:cNvPr id="12" name="Straight Arrow Connector 11"/>
            <p:cNvCxnSpPr>
              <a:stCxn id="8" idx="6"/>
              <a:endCxn id="9" idx="2"/>
            </p:cNvCxnSpPr>
            <p:nvPr/>
          </p:nvCxnSpPr>
          <p:spPr>
            <a:xfrm>
              <a:off x="1564640" y="1879600"/>
              <a:ext cx="11125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8" idx="5"/>
              <a:endCxn id="11" idx="1"/>
            </p:cNvCxnSpPr>
            <p:nvPr/>
          </p:nvCxnSpPr>
          <p:spPr>
            <a:xfrm>
              <a:off x="1476854" y="2095126"/>
              <a:ext cx="1288092" cy="1387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1" idx="0"/>
              <a:endCxn id="9" idx="4"/>
            </p:cNvCxnSpPr>
            <p:nvPr/>
          </p:nvCxnSpPr>
          <p:spPr>
            <a:xfrm flipV="1">
              <a:off x="2976880" y="2184400"/>
              <a:ext cx="0" cy="1209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1" idx="2"/>
              <a:endCxn id="10" idx="6"/>
            </p:cNvCxnSpPr>
            <p:nvPr/>
          </p:nvCxnSpPr>
          <p:spPr>
            <a:xfrm flipH="1">
              <a:off x="1564640" y="3698240"/>
              <a:ext cx="11125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8" idx="4"/>
              <a:endCxn id="10" idx="0"/>
            </p:cNvCxnSpPr>
            <p:nvPr/>
          </p:nvCxnSpPr>
          <p:spPr>
            <a:xfrm>
              <a:off x="1264920" y="2184400"/>
              <a:ext cx="0" cy="1209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1"/>
              <a:endCxn id="8" idx="7"/>
            </p:cNvCxnSpPr>
            <p:nvPr/>
          </p:nvCxnSpPr>
          <p:spPr>
            <a:xfrm flipH="1">
              <a:off x="1476854" y="1664074"/>
              <a:ext cx="128809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5"/>
              <a:endCxn id="11" idx="7"/>
            </p:cNvCxnSpPr>
            <p:nvPr/>
          </p:nvCxnSpPr>
          <p:spPr>
            <a:xfrm>
              <a:off x="3188814" y="2095126"/>
              <a:ext cx="0" cy="1387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>
              <a:stCxn id="10" idx="3"/>
              <a:endCxn id="10" idx="1"/>
            </p:cNvCxnSpPr>
            <p:nvPr/>
          </p:nvCxnSpPr>
          <p:spPr>
            <a:xfrm rot="5400000" flipH="1">
              <a:off x="837460" y="3698240"/>
              <a:ext cx="431052" cy="12700"/>
            </a:xfrm>
            <a:prstGeom prst="curvedConnector5">
              <a:avLst>
                <a:gd name="adj1" fmla="val -31820"/>
                <a:gd name="adj2" fmla="val 4628772"/>
                <a:gd name="adj3" fmla="val 124749"/>
              </a:avLst>
            </a:prstGeom>
            <a:ln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3880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8925</TotalTime>
  <Words>1134</Words>
  <Application>Microsoft Macintosh PowerPoint</Application>
  <PresentationFormat>On-screen Show (4:3)</PresentationFormat>
  <Paragraphs>179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Theme</vt:lpstr>
      <vt:lpstr>Equation</vt:lpstr>
      <vt:lpstr>PageRank</vt:lpstr>
      <vt:lpstr>Search in the traditional way</vt:lpstr>
      <vt:lpstr>PageRank</vt:lpstr>
      <vt:lpstr>The random surfer model</vt:lpstr>
      <vt:lpstr>The random surfer model</vt:lpstr>
      <vt:lpstr>Perron – Frobenius theorem</vt:lpstr>
      <vt:lpstr>Structure of the web</vt:lpstr>
      <vt:lpstr>Dead ends</vt:lpstr>
      <vt:lpstr>Spider traps</vt:lpstr>
      <vt:lpstr>Taxation</vt:lpstr>
      <vt:lpstr>Link spam</vt:lpstr>
      <vt:lpstr>Analysis of a spam farm</vt:lpstr>
      <vt:lpstr>Analysis of a spam farm (continued)</vt:lpstr>
      <vt:lpstr>TrustRank and Spam Mass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Rule Mining</dc:title>
  <dc:creator>Debapriyo Majumdar</dc:creator>
  <cp:lastModifiedBy>Debapriyo Majumdar</cp:lastModifiedBy>
  <cp:revision>611</cp:revision>
  <dcterms:created xsi:type="dcterms:W3CDTF">2014-08-02T12:52:59Z</dcterms:created>
  <dcterms:modified xsi:type="dcterms:W3CDTF">2014-10-29T06:34:02Z</dcterms:modified>
</cp:coreProperties>
</file>