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66" r:id="rId12"/>
    <p:sldId id="271" r:id="rId13"/>
    <p:sldId id="273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24/08/14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24/08/14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24/08/14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24/08/14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24/08/14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24/08/14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24/08/14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24/08/14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an.r-project.org/doc/manuals/r-release/R-intro.html" TargetMode="External"/><Relationship Id="rId3" Type="http://schemas.openxmlformats.org/officeDocument/2006/relationships/hyperlink" Target="https://www.nceas.ucsb.edu/files/scicomp/Dloads/RProgramming/BestFirstRTutorial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AN.R-project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R</a:t>
            </a:r>
            <a:br>
              <a:rPr lang="en-US" sz="4800" dirty="0" smtClean="0"/>
            </a:br>
            <a:r>
              <a:rPr lang="en-US" sz="3600" dirty="0" smtClean="0"/>
              <a:t>A Personalized Introduction 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August 18,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new function can be defined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&gt; z &lt;- function(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x,y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) 3*x + 4*y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&gt; z(2,3)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[1] </a:t>
            </a:r>
            <a:r>
              <a:rPr lang="en-US" dirty="0" smtClean="0">
                <a:latin typeface="Courier"/>
                <a:cs typeface="Courier"/>
              </a:rPr>
              <a:t>18</a:t>
            </a:r>
          </a:p>
          <a:p>
            <a:pPr lvl="0">
              <a:buClr>
                <a:srgbClr val="1F497D"/>
              </a:buClr>
            </a:pPr>
            <a:r>
              <a:rPr lang="en-US" dirty="0">
                <a:solidFill>
                  <a:prstClr val="black"/>
                </a:solidFill>
              </a:rPr>
              <a:t>A </a:t>
            </a:r>
            <a:r>
              <a:rPr lang="en-US" dirty="0" smtClean="0">
                <a:solidFill>
                  <a:prstClr val="black"/>
                </a:solidFill>
              </a:rPr>
              <a:t>function with many lines</a:t>
            </a:r>
            <a:endParaRPr lang="en-US" dirty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&gt; z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&lt;- function(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x,y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) 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{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		c &lt;- 3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*x + 4*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y;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	5 * c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}</a:t>
            </a:r>
          </a:p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The last line is the output</a:t>
            </a:r>
          </a:p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Can write the function in a text file </a:t>
            </a:r>
            <a:r>
              <a:rPr lang="en-US" dirty="0" err="1" smtClean="0">
                <a:solidFill>
                  <a:prstClr val="black"/>
                </a:solidFill>
              </a:rPr>
              <a:t>prog.R</a:t>
            </a:r>
            <a:r>
              <a:rPr lang="en-US" dirty="0" smtClean="0">
                <a:solidFill>
                  <a:prstClr val="black"/>
                </a:solidFill>
              </a:rPr>
              <a:t> and source it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&gt; source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("/Users/deb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/…/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R/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xTest.R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"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</a:p>
          <a:p>
            <a:pPr lvl="0">
              <a:buClr>
                <a:srgbClr val="1F497D"/>
              </a:buClr>
            </a:pPr>
            <a:r>
              <a:rPr lang="en-US" dirty="0">
                <a:solidFill>
                  <a:prstClr val="black"/>
                </a:solidFill>
              </a:rPr>
              <a:t>Can </a:t>
            </a:r>
            <a:r>
              <a:rPr lang="en-US" dirty="0" smtClean="0">
                <a:solidFill>
                  <a:prstClr val="black"/>
                </a:solidFill>
              </a:rPr>
              <a:t>also define a new </a:t>
            </a:r>
            <a:r>
              <a:rPr lang="en-US" i="1" dirty="0" smtClean="0">
                <a:solidFill>
                  <a:prstClr val="black"/>
                </a:solidFill>
              </a:rPr>
              <a:t>binary operator</a:t>
            </a:r>
            <a:endParaRPr lang="en-US" dirty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&gt; “%LL%”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&lt;- function(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x,y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) 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{ 3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*x + 4*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y }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5 %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LL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% 3</a:t>
            </a:r>
          </a:p>
          <a:p>
            <a:pPr marL="400050" lvl="1" indent="0">
              <a:buNone/>
            </a:pPr>
            <a:endParaRPr lang="en-US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59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Read an entire data frame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first line of the file should have a </a:t>
            </a:r>
            <a:r>
              <a:rPr lang="en-US" i="1" dirty="0"/>
              <a:t>name</a:t>
            </a:r>
            <a:r>
              <a:rPr lang="en-US" dirty="0"/>
              <a:t> for each variable in the data </a:t>
            </a:r>
            <a:r>
              <a:rPr lang="en-US" dirty="0" smtClean="0"/>
              <a:t>frame</a:t>
            </a:r>
            <a:endParaRPr lang="en-US" dirty="0"/>
          </a:p>
          <a:p>
            <a:pPr lvl="1"/>
            <a:r>
              <a:rPr lang="en-US" dirty="0"/>
              <a:t>Each additional line of the file has as its first item a </a:t>
            </a:r>
            <a:r>
              <a:rPr lang="en-US" i="1" dirty="0"/>
              <a:t>row label</a:t>
            </a:r>
            <a:r>
              <a:rPr lang="en-US" dirty="0"/>
              <a:t> and the values for each </a:t>
            </a:r>
            <a:r>
              <a:rPr lang="en-US" dirty="0" smtClean="0"/>
              <a:t>variable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	  </a:t>
            </a:r>
            <a:r>
              <a:rPr lang="en-US" dirty="0" smtClean="0">
                <a:latin typeface="Courier"/>
                <a:cs typeface="Courier"/>
              </a:rPr>
              <a:t>Age </a:t>
            </a:r>
            <a:r>
              <a:rPr lang="en-US" dirty="0" err="1">
                <a:latin typeface="Courier"/>
                <a:cs typeface="Courier"/>
              </a:rPr>
              <a:t>Income.K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Owns.House</a:t>
            </a:r>
            <a:endParaRPr lang="en-US" dirty="0">
              <a:latin typeface="Courier"/>
              <a:cs typeface="Courier"/>
            </a:endParaRPr>
          </a:p>
          <a:p>
            <a:pPr marL="457200" lvl="1" indent="0">
              <a:buNone/>
            </a:pPr>
            <a:r>
              <a:rPr lang="en-US" dirty="0">
                <a:latin typeface="Courier"/>
                <a:cs typeface="Courier"/>
              </a:rPr>
              <a:t>01  25        8         No</a:t>
            </a:r>
          </a:p>
          <a:p>
            <a:pPr marL="457200" lvl="1" indent="0">
              <a:buNone/>
            </a:pPr>
            <a:r>
              <a:rPr lang="en-US" dirty="0">
                <a:latin typeface="Courier"/>
                <a:cs typeface="Courier"/>
              </a:rPr>
              <a:t>02  33        5         No</a:t>
            </a:r>
          </a:p>
          <a:p>
            <a:pPr marL="457200" lvl="1" indent="0">
              <a:buNone/>
            </a:pPr>
            <a:r>
              <a:rPr lang="en-US" dirty="0">
                <a:latin typeface="Courier"/>
                <a:cs typeface="Courier"/>
              </a:rPr>
              <a:t>03  30      130        Yes</a:t>
            </a:r>
          </a:p>
          <a:p>
            <a:pPr marL="457200" lvl="1" indent="0">
              <a:buNone/>
            </a:pPr>
            <a:r>
              <a:rPr lang="en-US" dirty="0">
                <a:latin typeface="Courier"/>
                <a:cs typeface="Courier"/>
              </a:rPr>
              <a:t>04  45       50        Yes</a:t>
            </a:r>
          </a:p>
          <a:p>
            <a:pPr marL="457200" lvl="1" indent="0">
              <a:buNone/>
            </a:pPr>
            <a:r>
              <a:rPr lang="en-US" dirty="0">
                <a:latin typeface="Courier"/>
                <a:cs typeface="Courier"/>
              </a:rPr>
              <a:t>05  65        5         No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  <a:cs typeface="Courier"/>
              </a:rPr>
              <a:t>06  75        </a:t>
            </a:r>
            <a:r>
              <a:rPr lang="en-US" dirty="0">
                <a:latin typeface="Courier"/>
                <a:cs typeface="Courier"/>
              </a:rPr>
              <a:t>7        </a:t>
            </a:r>
            <a:r>
              <a:rPr lang="en-US" dirty="0" smtClean="0">
                <a:latin typeface="Courier"/>
                <a:cs typeface="Courier"/>
              </a:rPr>
              <a:t>Yes</a:t>
            </a:r>
          </a:p>
          <a:p>
            <a:pPr marL="45720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&gt; H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&lt;- 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read.table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(”filename"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)</a:t>
            </a:r>
          </a:p>
          <a:p>
            <a:pPr marL="457200" lvl="1" indent="0">
              <a:buNone/>
            </a:pPr>
            <a:endParaRPr lang="en-US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14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Plot tries to figure out what kind of plot will be suitable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 smtClean="0">
                <a:solidFill>
                  <a:srgbClr val="0000FF"/>
                </a:solidFill>
                <a:latin typeface="Courier"/>
                <a:cs typeface="Courier"/>
              </a:rPr>
              <a:t>&gt; plot(H[1:2])</a:t>
            </a:r>
          </a:p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We want to label points based on some attribute</a:t>
            </a:r>
          </a:p>
          <a:p>
            <a:pPr lvl="1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Let us select a subset of the data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 smtClean="0">
                <a:solidFill>
                  <a:srgbClr val="0000FF"/>
                </a:solidFill>
                <a:latin typeface="Courier"/>
                <a:cs typeface="Courier"/>
              </a:rPr>
              <a:t>&gt; H[</a:t>
            </a:r>
            <a:r>
              <a:rPr lang="en-US" sz="2200" dirty="0">
                <a:solidFill>
                  <a:srgbClr val="0000FF"/>
                </a:solidFill>
                <a:latin typeface="Courier"/>
                <a:cs typeface="Courier"/>
              </a:rPr>
              <a:t>which(</a:t>
            </a:r>
            <a:r>
              <a:rPr lang="en-US" sz="2200" dirty="0" err="1" smtClean="0">
                <a:solidFill>
                  <a:srgbClr val="0000FF"/>
                </a:solidFill>
                <a:latin typeface="Courier"/>
                <a:cs typeface="Courier"/>
              </a:rPr>
              <a:t>H$</a:t>
            </a:r>
            <a:r>
              <a:rPr lang="en-US" sz="2200" dirty="0" err="1">
                <a:solidFill>
                  <a:srgbClr val="0000FF"/>
                </a:solidFill>
                <a:latin typeface="Courier"/>
                <a:cs typeface="Courier"/>
              </a:rPr>
              <a:t>Owns.House</a:t>
            </a:r>
            <a:r>
              <a:rPr lang="en-US" sz="2200" dirty="0">
                <a:solidFill>
                  <a:srgbClr val="0000FF"/>
                </a:solidFill>
                <a:latin typeface="Courier"/>
                <a:cs typeface="Courier"/>
              </a:rPr>
              <a:t>=='Yes'),]</a:t>
            </a:r>
            <a:endParaRPr lang="en-US" dirty="0" smtClean="0">
              <a:solidFill>
                <a:prstClr val="black"/>
              </a:solidFill>
            </a:endParaRP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smtClean="0">
                <a:latin typeface="Courier"/>
                <a:cs typeface="Courier"/>
              </a:rPr>
              <a:t>	Age </a:t>
            </a:r>
            <a:r>
              <a:rPr lang="en-US" sz="2200" dirty="0" err="1">
                <a:latin typeface="Courier"/>
                <a:cs typeface="Courier"/>
              </a:rPr>
              <a:t>Income.K</a:t>
            </a:r>
            <a:r>
              <a:rPr lang="en-US" sz="2200" dirty="0">
                <a:latin typeface="Courier"/>
                <a:cs typeface="Courier"/>
              </a:rPr>
              <a:t> </a:t>
            </a:r>
            <a:r>
              <a:rPr lang="en-US" sz="2200" dirty="0" err="1">
                <a:latin typeface="Courier"/>
                <a:cs typeface="Courier"/>
              </a:rPr>
              <a:t>Owns.House</a:t>
            </a:r>
            <a:endParaRPr lang="en-US" sz="2200" dirty="0">
              <a:latin typeface="Courier"/>
              <a:cs typeface="Courier"/>
            </a:endParaRP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03  30      130        Yes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04  45       50        Yes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06  75        7        Yes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07  28      200        Yes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08  35       90        Yes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>
                <a:latin typeface="Courier"/>
                <a:cs typeface="Courier"/>
              </a:rPr>
              <a:t>10  55      102        Yes</a:t>
            </a:r>
          </a:p>
          <a:p>
            <a:pPr marL="457200" lvl="1" indent="0">
              <a:buClr>
                <a:srgbClr val="4F81BD"/>
              </a:buClr>
              <a:buNone/>
            </a:pPr>
            <a:r>
              <a:rPr lang="en-US" sz="2200" dirty="0" smtClean="0">
                <a:latin typeface="Courier"/>
                <a:cs typeface="Courier"/>
              </a:rPr>
              <a:t>… … … … </a:t>
            </a:r>
          </a:p>
          <a:p>
            <a:pPr marL="457200" lvl="1" indent="0">
              <a:buClr>
                <a:srgbClr val="4F81BD"/>
              </a:buClr>
              <a:buNone/>
            </a:pPr>
            <a:endParaRPr lang="en-US" sz="2200" dirty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73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752519"/>
          </a:xfrm>
        </p:spPr>
        <p:txBody>
          <a:bodyPr>
            <a:normAutofit/>
          </a:bodyPr>
          <a:lstStyle/>
          <a:p>
            <a:r>
              <a:rPr lang="en-US" dirty="0" smtClean="0"/>
              <a:t>Plot one subset with blue, another with red</a:t>
            </a:r>
          </a:p>
          <a:p>
            <a:pPr marL="457200" lvl="1" indent="0">
              <a:buClr>
                <a:srgbClr val="4F81BD"/>
              </a:buClr>
              <a:buNone/>
            </a:pPr>
            <a:endParaRPr lang="en-US" sz="2200" dirty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 descr="housePlot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0" r="3957"/>
          <a:stretch/>
        </p:blipFill>
        <p:spPr>
          <a:xfrm>
            <a:off x="3596107" y="1708323"/>
            <a:ext cx="5077326" cy="4758358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23519" y="2364835"/>
            <a:ext cx="3660269" cy="3731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Clr>
                <a:srgbClr val="4F81BD"/>
              </a:buClr>
              <a:buNone/>
            </a:pP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sz="1800" dirty="0" err="1">
                <a:solidFill>
                  <a:srgbClr val="0000FF"/>
                </a:solidFill>
                <a:latin typeface="Courier"/>
                <a:cs typeface="Courier"/>
              </a:rPr>
              <a:t>HYes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 &lt;- H[which(</a:t>
            </a:r>
            <a:r>
              <a:rPr lang="en-US" sz="1800" dirty="0" err="1">
                <a:solidFill>
                  <a:srgbClr val="0000FF"/>
                </a:solidFill>
                <a:latin typeface="Courier"/>
                <a:cs typeface="Courier"/>
              </a:rPr>
              <a:t>H$Owns.House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=='Yes'),]</a:t>
            </a:r>
          </a:p>
          <a:p>
            <a:pPr marL="57150" indent="0">
              <a:buClr>
                <a:srgbClr val="4F81BD"/>
              </a:buClr>
              <a:buNone/>
            </a:pPr>
            <a:endParaRPr lang="en-US" sz="180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57150" indent="0">
              <a:buClr>
                <a:srgbClr val="4F81BD"/>
              </a:buClr>
              <a:buNone/>
            </a:pP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&gt; plot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(</a:t>
            </a:r>
            <a:r>
              <a:rPr lang="en-US" sz="1800" dirty="0" err="1">
                <a:solidFill>
                  <a:srgbClr val="0000FF"/>
                </a:solidFill>
                <a:latin typeface="Courier"/>
                <a:cs typeface="Courier"/>
              </a:rPr>
              <a:t>HYes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[1:2]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, col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='blue')</a:t>
            </a:r>
          </a:p>
          <a:p>
            <a:pPr marL="57150" indent="0">
              <a:buClr>
                <a:srgbClr val="4F81BD"/>
              </a:buClr>
              <a:buNone/>
            </a:pPr>
            <a:endParaRPr lang="en-US" sz="180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57150" indent="0">
              <a:buClr>
                <a:srgbClr val="4F81BD"/>
              </a:buClr>
              <a:buNone/>
            </a:pP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points(</a:t>
            </a:r>
            <a:r>
              <a:rPr lang="en-US" sz="1800" dirty="0" err="1">
                <a:solidFill>
                  <a:srgbClr val="0000FF"/>
                </a:solidFill>
                <a:latin typeface="Courier"/>
                <a:cs typeface="Courier"/>
              </a:rPr>
              <a:t>HNo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[1:2]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, col</a:t>
            </a:r>
            <a:r>
              <a:rPr lang="en-US" sz="1800" dirty="0">
                <a:solidFill>
                  <a:srgbClr val="0000FF"/>
                </a:solidFill>
                <a:latin typeface="Courier"/>
                <a:cs typeface="Courier"/>
              </a:rPr>
              <a:t>='red')</a:t>
            </a:r>
          </a:p>
        </p:txBody>
      </p:sp>
      <p:sp>
        <p:nvSpPr>
          <p:cNvPr id="7" name="Right Arrow 6"/>
          <p:cNvSpPr/>
          <p:nvPr/>
        </p:nvSpPr>
        <p:spPr>
          <a:xfrm rot="6951494">
            <a:off x="5039899" y="3502527"/>
            <a:ext cx="644358" cy="36094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58054" y="3074737"/>
            <a:ext cx="2583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observation (black)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75368" y="5374105"/>
            <a:ext cx="2566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Hands on in class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1316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R manual: </a:t>
            </a:r>
            <a:r>
              <a:rPr lang="en-US" dirty="0">
                <a:hlinkClick r:id="rId2"/>
              </a:rPr>
              <a:t>http://cran.r-project.org/doc/manuals/r-release/R-</a:t>
            </a:r>
            <a:r>
              <a:rPr lang="en-US" dirty="0" smtClean="0">
                <a:hlinkClick r:id="rId2"/>
              </a:rPr>
              <a:t>intro.html</a:t>
            </a:r>
            <a:endParaRPr lang="en-US" dirty="0" smtClean="0"/>
          </a:p>
          <a:p>
            <a:r>
              <a:rPr lang="en-US" dirty="0" smtClean="0"/>
              <a:t>A self-</a:t>
            </a:r>
            <a:r>
              <a:rPr lang="en-US" dirty="0"/>
              <a:t>learn </a:t>
            </a:r>
            <a:r>
              <a:rPr lang="en-US" dirty="0" err="1" smtClean="0"/>
              <a:t>tutorial:</a:t>
            </a:r>
            <a:r>
              <a:rPr lang="en-US" dirty="0" err="1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://www.nceas.ucsb.edu/files/scicomp/Dloads/RProgramming/</a:t>
            </a:r>
            <a:r>
              <a:rPr lang="en-US" dirty="0" smtClean="0">
                <a:hlinkClick r:id="rId3"/>
              </a:rPr>
              <a:t>BestFirstRTutorial.pdf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7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About “R”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suite of software tools for </a:t>
            </a:r>
          </a:p>
          <a:p>
            <a:pPr lvl="1"/>
            <a:r>
              <a:rPr lang="en-US" dirty="0" smtClean="0"/>
              <a:t>Data manipulation</a:t>
            </a:r>
          </a:p>
          <a:p>
            <a:pPr lvl="1"/>
            <a:r>
              <a:rPr lang="en-US" dirty="0" smtClean="0"/>
              <a:t>Calculations</a:t>
            </a:r>
          </a:p>
          <a:p>
            <a:pPr lvl="1"/>
            <a:r>
              <a:rPr lang="en-US" dirty="0" smtClean="0"/>
              <a:t>Graphical display</a:t>
            </a:r>
          </a:p>
          <a:p>
            <a:r>
              <a:rPr lang="en-US" dirty="0" smtClean="0"/>
              <a:t>Largely based on the programming language S</a:t>
            </a:r>
          </a:p>
          <a:p>
            <a:r>
              <a:rPr lang="en-US" dirty="0" smtClean="0"/>
              <a:t>Packages</a:t>
            </a:r>
          </a:p>
          <a:p>
            <a:pPr lvl="1"/>
            <a:r>
              <a:rPr lang="en-US" dirty="0" smtClean="0"/>
              <a:t>About 25 packages </a:t>
            </a:r>
            <a:r>
              <a:rPr lang="en-US" i="1" dirty="0" smtClean="0"/>
              <a:t>standard </a:t>
            </a:r>
            <a:r>
              <a:rPr lang="en-US" dirty="0" smtClean="0"/>
              <a:t>and </a:t>
            </a:r>
            <a:r>
              <a:rPr lang="en-US" i="1" dirty="0" smtClean="0"/>
              <a:t>recommended </a:t>
            </a:r>
            <a:r>
              <a:rPr lang="en-US" dirty="0" smtClean="0"/>
              <a:t>supplied</a:t>
            </a:r>
          </a:p>
          <a:p>
            <a:pPr lvl="1"/>
            <a:r>
              <a:rPr lang="en-US" dirty="0" smtClean="0"/>
              <a:t>Many more available for download at: </a:t>
            </a:r>
            <a:r>
              <a:rPr lang="en-US" dirty="0" smtClean="0">
                <a:hlinkClick r:id="rId2"/>
              </a:rPr>
              <a:t>http://CRAN.R-project.org</a:t>
            </a:r>
            <a:r>
              <a:rPr lang="en-US" dirty="0" smtClean="0"/>
              <a:t> </a:t>
            </a:r>
          </a:p>
          <a:p>
            <a:r>
              <a:rPr lang="en-US" dirty="0" smtClean="0"/>
              <a:t>Free (GPL). Also BSD, 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09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Arithmetic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&gt; 2+2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[1]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4</a:t>
            </a:r>
          </a:p>
          <a:p>
            <a:r>
              <a:rPr lang="en-US" dirty="0" smtClean="0"/>
              <a:t>Assign variables</a:t>
            </a:r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x &lt;- 2</a:t>
            </a:r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y &lt;- 5</a:t>
            </a:r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z &lt;- 2 * x + 3 * y</a:t>
            </a:r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z</a:t>
            </a:r>
          </a:p>
          <a:p>
            <a:pPr marL="400050" lvl="1" indent="0">
              <a:buNone/>
            </a:pP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[1] 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19</a:t>
            </a:r>
          </a:p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The created objects are now stored in the workspace. List them</a:t>
            </a:r>
            <a:endParaRPr lang="en-US" dirty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ls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()</a:t>
            </a: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[1] "x" "y" "</a:t>
            </a:r>
            <a:r>
              <a:rPr lang="en-US" dirty="0" smtClean="0">
                <a:latin typeface="Courier"/>
                <a:cs typeface="Courier"/>
              </a:rPr>
              <a:t>z”</a:t>
            </a:r>
          </a:p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Also, we can remove them</a:t>
            </a:r>
            <a:endParaRPr lang="en-US" dirty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dirty="0" err="1" smtClean="0">
                <a:solidFill>
                  <a:srgbClr val="0000FF"/>
                </a:solidFill>
                <a:latin typeface="Courier"/>
                <a:cs typeface="Courier"/>
              </a:rPr>
              <a:t>rm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(x)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dirty="0" err="1" smtClean="0">
                <a:solidFill>
                  <a:srgbClr val="0000FF"/>
                </a:solidFill>
                <a:latin typeface="Courier"/>
                <a:cs typeface="Courier"/>
              </a:rPr>
              <a:t>ls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()</a:t>
            </a:r>
            <a:endParaRPr lang="en-US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n-US" dirty="0">
                <a:latin typeface="Courier"/>
                <a:cs typeface="Courier"/>
              </a:rPr>
              <a:t>[1] </a:t>
            </a:r>
            <a:r>
              <a:rPr lang="en-US" dirty="0" smtClean="0">
                <a:latin typeface="Courier"/>
                <a:cs typeface="Courier"/>
              </a:rPr>
              <a:t>"</a:t>
            </a:r>
            <a:r>
              <a:rPr lang="en-US" dirty="0">
                <a:latin typeface="Courier"/>
                <a:cs typeface="Courier"/>
              </a:rPr>
              <a:t>y" "z”</a:t>
            </a:r>
          </a:p>
          <a:p>
            <a:pPr marL="40005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400050" lvl="1" indent="0">
              <a:buNone/>
            </a:pPr>
            <a:endParaRPr lang="es-ES_tradnl" dirty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62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Creating a vector</a:t>
            </a:r>
            <a:endParaRPr lang="en-US" dirty="0"/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x &lt;- </a:t>
            </a:r>
            <a:r>
              <a:rPr lang="es-ES_tradnl" dirty="0" smtClean="0">
                <a:solidFill>
                  <a:srgbClr val="0000FF"/>
                </a:solidFill>
                <a:latin typeface="Courier"/>
                <a:cs typeface="Courier"/>
              </a:rPr>
              <a:t>c(2,5,9)</a:t>
            </a:r>
            <a:endParaRPr lang="es-ES_tradnl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y &lt;- </a:t>
            </a:r>
            <a:r>
              <a:rPr lang="es-ES_tradnl" dirty="0" smtClean="0">
                <a:solidFill>
                  <a:srgbClr val="0000FF"/>
                </a:solidFill>
                <a:latin typeface="Courier"/>
                <a:cs typeface="Courier"/>
              </a:rPr>
              <a:t>c(3,1,-1)</a:t>
            </a:r>
            <a:endParaRPr lang="es-ES_tradnl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s-ES_tradnl" dirty="0" smtClean="0">
                <a:solidFill>
                  <a:srgbClr val="0000FF"/>
                </a:solidFill>
                <a:latin typeface="Courier"/>
                <a:cs typeface="Courier"/>
              </a:rPr>
              <a:t>&gt; x + y</a:t>
            </a:r>
            <a:endParaRPr lang="es-ES_tradnl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[1] 5 6 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8</a:t>
            </a:r>
          </a:p>
          <a:p>
            <a:r>
              <a:rPr lang="en-US" dirty="0" smtClean="0"/>
              <a:t>But x * y would do a element-wise multiplication</a:t>
            </a:r>
            <a:endParaRPr lang="es-ES_tradnl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s-ES_tradnl" dirty="0" smtClean="0">
                <a:solidFill>
                  <a:srgbClr val="0000FF"/>
                </a:solidFill>
                <a:latin typeface="Courier"/>
                <a:cs typeface="Courier"/>
              </a:rPr>
              <a:t>&gt; x * y</a:t>
            </a:r>
          </a:p>
          <a:p>
            <a:pPr marL="400050" lvl="1" indent="0">
              <a:buNone/>
            </a:pP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[1] 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6 5 9</a:t>
            </a:r>
          </a:p>
          <a:p>
            <a:r>
              <a:rPr lang="en-US" dirty="0"/>
              <a:t>But </a:t>
            </a:r>
            <a:r>
              <a:rPr lang="en-US" dirty="0" smtClean="0"/>
              <a:t>x + 2 would add 2 to all elements of x</a:t>
            </a:r>
            <a:endParaRPr lang="es-ES_tradnl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s-ES_tradnl" dirty="0">
                <a:solidFill>
                  <a:srgbClr val="0000FF"/>
                </a:solidFill>
                <a:latin typeface="Courier"/>
                <a:cs typeface="Courier"/>
              </a:rPr>
              <a:t>&gt; x </a:t>
            </a:r>
            <a:r>
              <a:rPr lang="es-ES_tradnl" dirty="0" smtClean="0">
                <a:solidFill>
                  <a:srgbClr val="0000FF"/>
                </a:solidFill>
                <a:latin typeface="Courier"/>
                <a:cs typeface="Courier"/>
              </a:rPr>
              <a:t>+ 2</a:t>
            </a:r>
            <a:endParaRPr lang="es-ES_tradnl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s-ES_tradnl" dirty="0">
                <a:solidFill>
                  <a:srgbClr val="000000"/>
                </a:solidFill>
                <a:latin typeface="Courier"/>
                <a:cs typeface="Courier"/>
              </a:rPr>
              <a:t>[1] </a:t>
            </a:r>
            <a:r>
              <a:rPr lang="es-ES_tradnl" dirty="0" smtClean="0">
                <a:solidFill>
                  <a:srgbClr val="000000"/>
                </a:solidFill>
                <a:latin typeface="Courier"/>
                <a:cs typeface="Courier"/>
              </a:rPr>
              <a:t>4 7 11</a:t>
            </a:r>
            <a:endParaRPr lang="es-ES_tradnl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12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Useful functions related to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Sequence of integers from </a:t>
            </a:r>
            <a:r>
              <a:rPr lang="en-US" i="1" dirty="0" smtClean="0">
                <a:solidFill>
                  <a:prstClr val="black"/>
                </a:solidFill>
              </a:rPr>
              <a:t>a </a:t>
            </a:r>
            <a:r>
              <a:rPr lang="en-US" dirty="0" smtClean="0">
                <a:solidFill>
                  <a:prstClr val="black"/>
                </a:solidFill>
              </a:rPr>
              <a:t>to </a:t>
            </a:r>
            <a:r>
              <a:rPr lang="en-US" i="1" dirty="0" smtClean="0">
                <a:solidFill>
                  <a:prstClr val="black"/>
                </a:solidFill>
              </a:rPr>
              <a:t>b</a:t>
            </a:r>
            <a:endParaRPr lang="da-DK" sz="320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da-DK" dirty="0" err="1">
                <a:solidFill>
                  <a:srgbClr val="0000FF"/>
                </a:solidFill>
                <a:latin typeface="Courier"/>
                <a:cs typeface="Courier"/>
              </a:rPr>
              <a:t>seq</a:t>
            </a:r>
            <a:r>
              <a:rPr lang="da-DK" dirty="0">
                <a:solidFill>
                  <a:srgbClr val="0000FF"/>
                </a:solidFill>
                <a:latin typeface="Courier"/>
                <a:cs typeface="Courier"/>
              </a:rPr>
              <a:t>(2,9)</a:t>
            </a:r>
          </a:p>
          <a:p>
            <a:pPr marL="400050" lvl="1" indent="0">
              <a:buNone/>
            </a:pPr>
            <a:r>
              <a:rPr lang="da-DK" dirty="0">
                <a:latin typeface="Courier"/>
                <a:cs typeface="Courier"/>
              </a:rPr>
              <a:t>[1] 2 3 4 5 6 7 8 9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The repeat function</a:t>
            </a:r>
            <a:endParaRPr lang="da-DK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da-DK" dirty="0" err="1">
                <a:solidFill>
                  <a:srgbClr val="0000FF"/>
                </a:solidFill>
                <a:latin typeface="Courier"/>
                <a:cs typeface="Courier"/>
              </a:rPr>
              <a:t>rep</a:t>
            </a:r>
            <a:r>
              <a:rPr lang="da-DK" dirty="0">
                <a:solidFill>
                  <a:srgbClr val="0000FF"/>
                </a:solidFill>
                <a:latin typeface="Courier"/>
                <a:cs typeface="Courier"/>
              </a:rPr>
              <a:t>(1,3)</a:t>
            </a:r>
          </a:p>
          <a:p>
            <a:pPr marL="400050" lvl="1" indent="0">
              <a:buNone/>
            </a:pPr>
            <a:r>
              <a:rPr lang="da-DK" dirty="0">
                <a:latin typeface="Courier"/>
                <a:cs typeface="Courier"/>
              </a:rPr>
              <a:t>[1] 1 1 </a:t>
            </a:r>
            <a:r>
              <a:rPr lang="da-DK" dirty="0" smtClean="0">
                <a:latin typeface="Courier"/>
                <a:cs typeface="Courier"/>
              </a:rPr>
              <a:t>1</a:t>
            </a:r>
          </a:p>
          <a:p>
            <a:pPr marL="400050" lvl="1" indent="0">
              <a:buNone/>
            </a:pP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da-DK" dirty="0" err="1">
                <a:solidFill>
                  <a:srgbClr val="0000FF"/>
                </a:solidFill>
                <a:latin typeface="Courier"/>
                <a:cs typeface="Courier"/>
              </a:rPr>
              <a:t>rep</a:t>
            </a:r>
            <a:r>
              <a:rPr lang="da-DK" dirty="0">
                <a:solidFill>
                  <a:srgbClr val="0000FF"/>
                </a:solidFill>
                <a:latin typeface="Courier"/>
                <a:cs typeface="Courier"/>
              </a:rPr>
              <a:t>(1:3,3)</a:t>
            </a:r>
          </a:p>
          <a:p>
            <a:pPr marL="400050" lvl="1" indent="0">
              <a:buNone/>
            </a:pPr>
            <a:r>
              <a:rPr lang="da-DK" dirty="0">
                <a:latin typeface="Courier"/>
                <a:cs typeface="Courier"/>
              </a:rPr>
              <a:t>[1] 1 2 3 1 2 3 1 2 </a:t>
            </a:r>
            <a:r>
              <a:rPr lang="da-DK" dirty="0" smtClean="0">
                <a:latin typeface="Courier"/>
                <a:cs typeface="Courier"/>
              </a:rPr>
              <a:t>3</a:t>
            </a:r>
          </a:p>
          <a:p>
            <a:pPr lvl="0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Try the help or ? command</a:t>
            </a:r>
            <a:endParaRPr lang="da-DK" dirty="0"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da-DK" dirty="0" err="1" smtClean="0">
                <a:solidFill>
                  <a:srgbClr val="0000FF"/>
                </a:solidFill>
                <a:latin typeface="Courier"/>
                <a:cs typeface="Courier"/>
              </a:rPr>
              <a:t>help</a:t>
            </a: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(</a:t>
            </a:r>
            <a:r>
              <a:rPr lang="da-DK" dirty="0" err="1" smtClean="0">
                <a:solidFill>
                  <a:srgbClr val="0000FF"/>
                </a:solidFill>
                <a:latin typeface="Courier"/>
                <a:cs typeface="Courier"/>
              </a:rPr>
              <a:t>rep</a:t>
            </a: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  <a:endParaRPr lang="da-DK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da-DK" dirty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da-DK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da-DK" dirty="0" err="1" smtClean="0">
                <a:solidFill>
                  <a:srgbClr val="0000FF"/>
                </a:solidFill>
                <a:latin typeface="Courier"/>
                <a:cs typeface="Courier"/>
              </a:rPr>
              <a:t>rep</a:t>
            </a:r>
            <a:endParaRPr lang="da-DK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None/>
            </a:pPr>
            <a:endParaRPr lang="da-DK" dirty="0">
              <a:latin typeface="Courier"/>
              <a:cs typeface="Courier"/>
            </a:endParaRPr>
          </a:p>
          <a:p>
            <a:pPr marL="400050" lvl="1" indent="0">
              <a:buNone/>
            </a:pP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4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and Statistics – Basics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lot of things out of the box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&gt; x &lt;- c(2,3,1,5,7,2,5,8,3,2,0,3,2,6,7,3,1,3,5,8,4)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&gt; summary(x)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Min. 1st Qu.  Median    Mean 3rd Qu.    Max.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0.00    2.00    3.00    3.81    5.00    8.00 </a:t>
            </a:r>
            <a:endParaRPr lang="en-US" sz="2600" dirty="0" smtClean="0"/>
          </a:p>
          <a:p>
            <a:r>
              <a:rPr lang="en-US" sz="2600" dirty="0" smtClean="0"/>
              <a:t>Specifying elements or subsets (index starts at 1, not 0)</a:t>
            </a:r>
            <a:endParaRPr lang="en-US" sz="2600" dirty="0"/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&gt; x[1]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[1] 2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&gt; x[3:6]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[1] 1 5 7 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</a:p>
          <a:p>
            <a:r>
              <a:rPr lang="en-US" dirty="0" smtClean="0"/>
              <a:t>Excluding elements by the minus sign</a:t>
            </a:r>
          </a:p>
          <a:p>
            <a:pPr marL="0" lvl="0" indent="0">
              <a:buClr>
                <a:srgbClr val="1F497D"/>
              </a:buClr>
              <a:buNone/>
            </a:pP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&gt; x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[-(2:4)] 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0" lvl="0" indent="0">
              <a:buClr>
                <a:srgbClr val="1F497D"/>
              </a:buClr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[1] 2 7 2 5 8 3 2 0 3 2 6 7 3 1 3 5 8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4</a:t>
            </a:r>
            <a:endParaRPr lang="en-US" sz="2000" dirty="0">
              <a:solidFill>
                <a:prstClr val="black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24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Matrices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Bind columns (</a:t>
            </a:r>
            <a:r>
              <a:rPr lang="en-US" dirty="0" err="1" smtClean="0"/>
              <a:t>cbind</a:t>
            </a:r>
            <a:r>
              <a:rPr lang="en-US" dirty="0" smtClean="0"/>
              <a:t>) or rows (</a:t>
            </a:r>
            <a:r>
              <a:rPr lang="en-US" dirty="0" err="1" smtClean="0"/>
              <a:t>rbind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s-ES_tradnl" sz="2400" dirty="0">
                <a:solidFill>
                  <a:srgbClr val="0000FF"/>
                </a:solidFill>
              </a:rPr>
              <a:t>&gt; x &lt;- c(3,5,2); y &lt;- c(8,2,1)</a:t>
            </a:r>
          </a:p>
          <a:p>
            <a:pPr marL="0" indent="0">
              <a:buNone/>
            </a:pPr>
            <a:r>
              <a:rPr lang="es-ES_tradnl" sz="2400" dirty="0">
                <a:solidFill>
                  <a:srgbClr val="0000FF"/>
                </a:solidFill>
              </a:rPr>
              <a:t>&gt; z &lt;- </a:t>
            </a:r>
            <a:r>
              <a:rPr lang="es-ES_tradnl" sz="2400" dirty="0" err="1">
                <a:solidFill>
                  <a:srgbClr val="0000FF"/>
                </a:solidFill>
              </a:rPr>
              <a:t>cbind</a:t>
            </a:r>
            <a:r>
              <a:rPr lang="es-ES_tradnl" sz="2400" dirty="0">
                <a:solidFill>
                  <a:srgbClr val="0000FF"/>
                </a:solidFill>
              </a:rPr>
              <a:t>(</a:t>
            </a:r>
            <a:r>
              <a:rPr lang="es-ES_tradnl" sz="2400" dirty="0" err="1">
                <a:solidFill>
                  <a:srgbClr val="0000FF"/>
                </a:solidFill>
              </a:rPr>
              <a:t>x,y</a:t>
            </a:r>
            <a:r>
              <a:rPr lang="es-ES_tradnl" sz="2400" dirty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r>
              <a:rPr lang="es-ES_tradnl" sz="2400" dirty="0">
                <a:solidFill>
                  <a:srgbClr val="0000FF"/>
                </a:solidFill>
              </a:rPr>
              <a:t>&gt; z</a:t>
            </a:r>
          </a:p>
          <a:p>
            <a:pPr marL="0" indent="0">
              <a:buNone/>
            </a:pPr>
            <a:r>
              <a:rPr lang="es-ES_tradnl" sz="2400" dirty="0"/>
              <a:t>     x y</a:t>
            </a:r>
          </a:p>
          <a:p>
            <a:pPr marL="0" indent="0">
              <a:buNone/>
            </a:pPr>
            <a:r>
              <a:rPr lang="es-ES_tradnl" sz="2400" dirty="0"/>
              <a:t>[1,] 3 8</a:t>
            </a:r>
          </a:p>
          <a:p>
            <a:pPr marL="0" indent="0">
              <a:buNone/>
            </a:pPr>
            <a:r>
              <a:rPr lang="es-ES_tradnl" sz="2400" dirty="0"/>
              <a:t>[2,] 5 2</a:t>
            </a:r>
          </a:p>
          <a:p>
            <a:pPr marL="0" indent="0">
              <a:buNone/>
            </a:pPr>
            <a:r>
              <a:rPr lang="es-ES_tradnl" sz="2400" dirty="0"/>
              <a:t>[3,] 2 1</a:t>
            </a:r>
          </a:p>
          <a:p>
            <a:r>
              <a:rPr lang="en-US" dirty="0" smtClean="0"/>
              <a:t>Or specify the entries and number of rows 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rgbClr val="0000FF"/>
                </a:solidFill>
              </a:rPr>
              <a:t>&gt; </a:t>
            </a:r>
            <a:r>
              <a:rPr lang="pl-PL" sz="2400" dirty="0" smtClean="0">
                <a:solidFill>
                  <a:srgbClr val="0000FF"/>
                </a:solidFill>
                <a:latin typeface="Courier"/>
                <a:cs typeface="Courier"/>
              </a:rPr>
              <a:t>A </a:t>
            </a:r>
            <a:r>
              <a:rPr lang="pl-PL" sz="2400" dirty="0">
                <a:solidFill>
                  <a:srgbClr val="0000FF"/>
                </a:solidFill>
                <a:latin typeface="Courier"/>
                <a:cs typeface="Courier"/>
              </a:rPr>
              <a:t>&lt;- </a:t>
            </a:r>
            <a:r>
              <a:rPr lang="pl-PL" sz="2400" dirty="0" err="1">
                <a:solidFill>
                  <a:srgbClr val="0000FF"/>
                </a:solidFill>
                <a:latin typeface="Courier"/>
                <a:cs typeface="Courier"/>
              </a:rPr>
              <a:t>matrix</a:t>
            </a:r>
            <a:r>
              <a:rPr lang="pl-PL" sz="2400" dirty="0">
                <a:solidFill>
                  <a:srgbClr val="0000FF"/>
                </a:solidFill>
                <a:latin typeface="Courier"/>
                <a:cs typeface="Courier"/>
              </a:rPr>
              <a:t>(c(3,5,2,8,2,1),</a:t>
            </a:r>
            <a:r>
              <a:rPr lang="pl-PL" sz="2400" dirty="0" err="1">
                <a:solidFill>
                  <a:srgbClr val="0000FF"/>
                </a:solidFill>
                <a:latin typeface="Courier"/>
                <a:cs typeface="Courier"/>
              </a:rPr>
              <a:t>nrow</a:t>
            </a:r>
            <a:r>
              <a:rPr lang="pl-PL" sz="2400" dirty="0" smtClean="0">
                <a:solidFill>
                  <a:srgbClr val="0000FF"/>
                </a:solidFill>
                <a:latin typeface="Courier"/>
                <a:cs typeface="Courier"/>
              </a:rPr>
              <a:t>=3)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0000FF"/>
                </a:solidFill>
              </a:rPr>
              <a:t>&gt; </a:t>
            </a:r>
            <a:r>
              <a:rPr lang="pl-PL" sz="2400" dirty="0" smtClean="0">
                <a:solidFill>
                  <a:srgbClr val="0000FF"/>
                </a:solidFill>
                <a:latin typeface="Courier"/>
                <a:cs typeface="Courier"/>
              </a:rPr>
              <a:t>B </a:t>
            </a:r>
            <a:r>
              <a:rPr lang="pl-PL" sz="2400" dirty="0">
                <a:solidFill>
                  <a:srgbClr val="0000FF"/>
                </a:solidFill>
                <a:latin typeface="Courier"/>
                <a:cs typeface="Courier"/>
              </a:rPr>
              <a:t>&lt;- </a:t>
            </a:r>
            <a:r>
              <a:rPr lang="pl-PL" sz="2400" dirty="0" err="1">
                <a:solidFill>
                  <a:srgbClr val="0000FF"/>
                </a:solidFill>
                <a:latin typeface="Courier"/>
                <a:cs typeface="Courier"/>
              </a:rPr>
              <a:t>matrix</a:t>
            </a:r>
            <a:r>
              <a:rPr lang="pl-PL" sz="2400" dirty="0">
                <a:solidFill>
                  <a:srgbClr val="0000FF"/>
                </a:solidFill>
                <a:latin typeface="Courier"/>
                <a:cs typeface="Courier"/>
              </a:rPr>
              <a:t>(c(3,5,2,8,2,1),</a:t>
            </a:r>
            <a:r>
              <a:rPr lang="pl-PL" sz="2400" dirty="0" err="1">
                <a:solidFill>
                  <a:srgbClr val="0000FF"/>
                </a:solidFill>
                <a:latin typeface="Courier"/>
                <a:cs typeface="Courier"/>
              </a:rPr>
              <a:t>nrow</a:t>
            </a:r>
            <a:r>
              <a:rPr lang="pl-PL" sz="2400" dirty="0" smtClean="0">
                <a:solidFill>
                  <a:srgbClr val="0000FF"/>
                </a:solidFill>
                <a:latin typeface="Courier"/>
                <a:cs typeface="Courier"/>
              </a:rPr>
              <a:t>=2)</a:t>
            </a:r>
            <a:endParaRPr lang="pl-PL" sz="2400" dirty="0">
              <a:solidFill>
                <a:srgbClr val="0000FF"/>
              </a:solidFill>
              <a:latin typeface="Courier"/>
              <a:cs typeface="Courier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90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Matrix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Addition is usual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&gt; A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+ 2* A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		[</a:t>
            </a: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,1] [,2]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[1,]    9   24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[2,]   15    6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>
                <a:solidFill>
                  <a:prstClr val="black"/>
                </a:solidFill>
                <a:latin typeface="Courier"/>
                <a:cs typeface="Courier"/>
              </a:rPr>
              <a:t>[3,]    6    </a:t>
            </a:r>
            <a:r>
              <a:rPr lang="en-US" sz="2000" dirty="0" smtClean="0">
                <a:solidFill>
                  <a:prstClr val="black"/>
                </a:solidFill>
                <a:latin typeface="Courier"/>
                <a:cs typeface="Courier"/>
              </a:rPr>
              <a:t>3</a:t>
            </a:r>
          </a:p>
          <a:p>
            <a:pPr>
              <a:buClr>
                <a:srgbClr val="1F497D"/>
              </a:buClr>
            </a:pPr>
            <a:r>
              <a:rPr lang="en-US" sz="2400" dirty="0" smtClean="0"/>
              <a:t>Multiplication: x * y is element wise, not matrix multiplication</a:t>
            </a:r>
          </a:p>
          <a:p>
            <a:r>
              <a:rPr lang="en-US" sz="2400" dirty="0" smtClean="0"/>
              <a:t>Matrix multiplication: %*%</a:t>
            </a:r>
          </a:p>
          <a:p>
            <a:pPr marL="400050" lvl="1" indent="0"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&gt; A %*% B</a:t>
            </a:r>
            <a:endParaRPr lang="en-US" sz="2000" dirty="0" smtClean="0">
              <a:latin typeface="Courier"/>
              <a:cs typeface="Courier"/>
            </a:endParaRPr>
          </a:p>
          <a:p>
            <a:pPr marL="400050" lvl="1" indent="0">
              <a:buNone/>
            </a:pPr>
            <a:r>
              <a:rPr lang="en-US" sz="2000" dirty="0" smtClean="0">
                <a:latin typeface="Courier"/>
                <a:cs typeface="Courier"/>
              </a:rPr>
              <a:t>			[</a:t>
            </a:r>
            <a:r>
              <a:rPr lang="en-US" sz="2000" dirty="0">
                <a:latin typeface="Courier"/>
                <a:cs typeface="Courier"/>
              </a:rPr>
              <a:t>,1] [,2] [,3]</a:t>
            </a:r>
          </a:p>
          <a:p>
            <a:pPr marL="400050" lvl="1" indent="0">
              <a:buNone/>
            </a:pPr>
            <a:r>
              <a:rPr lang="en-US" sz="2000" dirty="0">
                <a:latin typeface="Courier"/>
                <a:cs typeface="Courier"/>
              </a:rPr>
              <a:t>[1,]   49   70   14</a:t>
            </a:r>
          </a:p>
          <a:p>
            <a:pPr marL="400050" lvl="1" indent="0">
              <a:buNone/>
            </a:pPr>
            <a:r>
              <a:rPr lang="en-US" sz="2000" dirty="0">
                <a:latin typeface="Courier"/>
                <a:cs typeface="Courier"/>
              </a:rPr>
              <a:t>[2,]   25   26   12</a:t>
            </a:r>
          </a:p>
          <a:p>
            <a:pPr marL="400050" lvl="1" indent="0">
              <a:buNone/>
            </a:pPr>
            <a:r>
              <a:rPr lang="en-US" sz="2000" dirty="0">
                <a:latin typeface="Courier"/>
                <a:cs typeface="Courier"/>
              </a:rPr>
              <a:t>[3,]   11   12   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31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Inverse and Covariance of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3575428"/>
          </a:xfrm>
        </p:spPr>
        <p:txBody>
          <a:bodyPr/>
          <a:lstStyle/>
          <a:p>
            <a:r>
              <a:rPr lang="en-US" dirty="0" smtClean="0"/>
              <a:t>Computes the inverse of a matrix if it exists: 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&gt; solve(X)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dirty="0" smtClean="0"/>
              <a:t>Covariance matrix 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var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(X)</a:t>
            </a:r>
          </a:p>
          <a:p>
            <a:pPr marL="400050" lvl="1" indent="0">
              <a:buClr>
                <a:srgbClr val="1F497D"/>
              </a:buClr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&gt;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cov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(X)</a:t>
            </a:r>
          </a:p>
          <a:p>
            <a:pPr lvl="0">
              <a:buClr>
                <a:srgbClr val="1F497D"/>
              </a:buClr>
            </a:pPr>
            <a:r>
              <a:rPr lang="en-US" dirty="0">
                <a:solidFill>
                  <a:prstClr val="black"/>
                </a:solidFill>
              </a:rPr>
              <a:t>Covariance matrix </a:t>
            </a:r>
            <a:r>
              <a:rPr lang="en-US" dirty="0" smtClean="0">
                <a:solidFill>
                  <a:prstClr val="black"/>
                </a:solidFill>
              </a:rPr>
              <a:t>(recall)</a:t>
            </a:r>
          </a:p>
          <a:p>
            <a:pPr marL="457200" lvl="1" indent="0">
              <a:buClr>
                <a:srgbClr val="1F497D"/>
              </a:buClr>
              <a:buNone/>
            </a:pPr>
            <a:r>
              <a:rPr lang="en-US" i="1" dirty="0" smtClean="0">
                <a:solidFill>
                  <a:prstClr val="black"/>
                </a:solidFill>
              </a:rPr>
              <a:t>X</a:t>
            </a:r>
            <a:r>
              <a:rPr lang="en-US" baseline="-25000" dirty="0" smtClean="0">
                <a:solidFill>
                  <a:prstClr val="black"/>
                </a:solidFill>
              </a:rPr>
              <a:t>1</a:t>
            </a:r>
            <a:r>
              <a:rPr lang="en-US" dirty="0" smtClean="0">
                <a:solidFill>
                  <a:prstClr val="black"/>
                </a:solidFill>
              </a:rPr>
              <a:t>,…, </a:t>
            </a:r>
            <a:r>
              <a:rPr lang="en-US" i="1" dirty="0" err="1" smtClean="0">
                <a:solidFill>
                  <a:prstClr val="black"/>
                </a:solidFill>
              </a:rPr>
              <a:t>X</a:t>
            </a:r>
            <a:r>
              <a:rPr lang="en-US" i="1" baseline="-25000" dirty="0" err="1" smtClean="0">
                <a:solidFill>
                  <a:prstClr val="black"/>
                </a:solidFill>
              </a:rPr>
              <a:t>n</a:t>
            </a:r>
            <a:r>
              <a:rPr lang="en-US" dirty="0" smtClean="0">
                <a:solidFill>
                  <a:prstClr val="black"/>
                </a:solidFill>
              </a:rPr>
              <a:t> are random variables, each with </a:t>
            </a:r>
            <a:r>
              <a:rPr lang="en-US" i="1" dirty="0" smtClean="0">
                <a:solidFill>
                  <a:prstClr val="black"/>
                </a:solidFill>
              </a:rPr>
              <a:t>finite variance</a:t>
            </a:r>
            <a:endParaRPr lang="en-US" dirty="0" smtClean="0">
              <a:solidFill>
                <a:prstClr val="black"/>
              </a:solidFill>
            </a:endParaRPr>
          </a:p>
          <a:p>
            <a:pPr marL="457200" lvl="1" indent="0">
              <a:buClr>
                <a:srgbClr val="1F497D"/>
              </a:buClr>
              <a:buNone/>
            </a:pPr>
            <a:r>
              <a:rPr lang="en-US" i="1" dirty="0" err="1" smtClean="0">
                <a:solidFill>
                  <a:prstClr val="black"/>
                </a:solidFill>
              </a:rPr>
              <a:t>Σ</a:t>
            </a:r>
            <a:r>
              <a:rPr lang="en-US" i="1" baseline="-25000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is the covariance matrix where </a:t>
            </a:r>
          </a:p>
          <a:p>
            <a:pPr marL="457200" lvl="1" indent="0">
              <a:buClr>
                <a:srgbClr val="1F497D"/>
              </a:buClr>
              <a:buNone/>
            </a:pP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533788"/>
              </p:ext>
            </p:extLst>
          </p:nvPr>
        </p:nvGraphicFramePr>
        <p:xfrm>
          <a:off x="1901324" y="4744452"/>
          <a:ext cx="5621753" cy="535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2400300" imgH="228600" progId="Equation.3">
                  <p:embed/>
                </p:oleObj>
              </mc:Choice>
              <mc:Fallback>
                <p:oleObj name="Equation" r:id="rId3" imgW="24003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1324" y="4744452"/>
                        <a:ext cx="5621753" cy="5354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408442"/>
            <a:ext cx="8229600" cy="981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Also called </a:t>
            </a:r>
            <a:r>
              <a:rPr lang="en-US" dirty="0" err="1" smtClean="0"/>
              <a:t>var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Variance of the random </a:t>
            </a:r>
            <a:r>
              <a:rPr lang="en-US" i="1" dirty="0" smtClean="0"/>
              <a:t>vector </a:t>
            </a:r>
            <a:r>
              <a:rPr lang="en-US" i="1" dirty="0"/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9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4775</TotalTime>
  <Words>889</Words>
  <Application>Microsoft Macintosh PowerPoint</Application>
  <PresentationFormat>On-screen Show (4:3)</PresentationFormat>
  <Paragraphs>178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Theme</vt:lpstr>
      <vt:lpstr>Equation</vt:lpstr>
      <vt:lpstr>R A Personalized Introduction </vt:lpstr>
      <vt:lpstr>About “R”</vt:lpstr>
      <vt:lpstr>Basic</vt:lpstr>
      <vt:lpstr>Vectors</vt:lpstr>
      <vt:lpstr>Useful functions related to vectors</vt:lpstr>
      <vt:lpstr>Data and Statistics – Basics </vt:lpstr>
      <vt:lpstr>Matrices</vt:lpstr>
      <vt:lpstr>Matrix operations</vt:lpstr>
      <vt:lpstr>Inverse and Covariance of matrix</vt:lpstr>
      <vt:lpstr>Writing a function</vt:lpstr>
      <vt:lpstr>Data</vt:lpstr>
      <vt:lpstr>Using data</vt:lpstr>
      <vt:lpstr>Using data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394</cp:revision>
  <dcterms:created xsi:type="dcterms:W3CDTF">2014-08-02T12:52:59Z</dcterms:created>
  <dcterms:modified xsi:type="dcterms:W3CDTF">2014-08-24T15:39:47Z</dcterms:modified>
</cp:coreProperties>
</file>