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embeddings/oleObject1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36"/>
  </p:notesMasterIdLst>
  <p:handoutMasterIdLst>
    <p:handoutMasterId r:id="rId37"/>
  </p:handoutMasterIdLst>
  <p:sldIdLst>
    <p:sldId id="256" r:id="rId2"/>
    <p:sldId id="285" r:id="rId3"/>
    <p:sldId id="286" r:id="rId4"/>
    <p:sldId id="287" r:id="rId5"/>
    <p:sldId id="289" r:id="rId6"/>
    <p:sldId id="290" r:id="rId7"/>
    <p:sldId id="291" r:id="rId8"/>
    <p:sldId id="292" r:id="rId9"/>
    <p:sldId id="293" r:id="rId10"/>
    <p:sldId id="294" r:id="rId11"/>
    <p:sldId id="295" r:id="rId12"/>
    <p:sldId id="296" r:id="rId13"/>
    <p:sldId id="297" r:id="rId14"/>
    <p:sldId id="300" r:id="rId15"/>
    <p:sldId id="299" r:id="rId16"/>
    <p:sldId id="301" r:id="rId17"/>
    <p:sldId id="302" r:id="rId18"/>
    <p:sldId id="303" r:id="rId19"/>
    <p:sldId id="304" r:id="rId20"/>
    <p:sldId id="305" r:id="rId21"/>
    <p:sldId id="306" r:id="rId22"/>
    <p:sldId id="307" r:id="rId23"/>
    <p:sldId id="308" r:id="rId24"/>
    <p:sldId id="309" r:id="rId25"/>
    <p:sldId id="311" r:id="rId26"/>
    <p:sldId id="310" r:id="rId27"/>
    <p:sldId id="312" r:id="rId28"/>
    <p:sldId id="313" r:id="rId29"/>
    <p:sldId id="315" r:id="rId30"/>
    <p:sldId id="316" r:id="rId31"/>
    <p:sldId id="318" r:id="rId32"/>
    <p:sldId id="317" r:id="rId33"/>
    <p:sldId id="319" r:id="rId34"/>
    <p:sldId id="288" r:id="rId3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4" d="100"/>
          <a:sy n="74" d="100"/>
        </p:scale>
        <p:origin x="-206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handoutMaster" Target="handoutMasters/handoutMaster1.xml"/><Relationship Id="rId38" Type="http://schemas.openxmlformats.org/officeDocument/2006/relationships/printerSettings" Target="printerSettings/printerSettings1.bin"/><Relationship Id="rId39" Type="http://schemas.openxmlformats.org/officeDocument/2006/relationships/presProps" Target="presProps.xml"/><Relationship Id="rId40" Type="http://schemas.openxmlformats.org/officeDocument/2006/relationships/viewProps" Target="viewProps.xml"/><Relationship Id="rId41" Type="http://schemas.openxmlformats.org/officeDocument/2006/relationships/theme" Target="theme/theme1.xml"/><Relationship Id="rId4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059E54-AE6E-F549-B9AE-618A7B46237A}" type="datetimeFigureOut">
              <a:rPr lang="en-US" smtClean="0"/>
              <a:t>17/11/14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A55C02-97D2-4641-A637-652E7F0AF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6861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BE47CD-8708-F948-A779-36F32D6EDB11}" type="datetimeFigureOut">
              <a:rPr lang="en-US" smtClean="0"/>
              <a:t>17/11/14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283283-9BD9-774E-AC54-847D0E689E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27158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155E7-49D5-D046-9E95-5A98DCFF66AD}" type="datetime1">
              <a:rPr lang="en-IN" smtClean="0"/>
              <a:t>17/11/14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274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33D5B-8024-954C-9EA8-0A7D038CF304}" type="datetime1">
              <a:rPr lang="en-IN" smtClean="0"/>
              <a:t>17/11/14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988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6F1D5-B673-8D48-876A-20B8696F1D6B}" type="datetime1">
              <a:rPr lang="en-IN" smtClean="0"/>
              <a:t>17/11/14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648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E96CB-72EA-C14A-99A4-0AE763786797}" type="datetime1">
              <a:rPr lang="en-IN" smtClean="0"/>
              <a:t>17/11/14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568610" y="958032"/>
            <a:ext cx="8076829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4034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ED054-2180-0A45-94DC-E612A04EB82D}" type="datetime1">
              <a:rPr lang="en-IN" smtClean="0"/>
              <a:t>17/11/14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800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48588-9415-9A4B-9D5E-C9A176907F28}" type="datetime1">
              <a:rPr lang="en-IN" smtClean="0"/>
              <a:t>17/11/14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602033" y="958032"/>
            <a:ext cx="8076829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4671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6850E-73E0-E946-A230-0CD1BDA80A3B}" type="datetime1">
              <a:rPr lang="en-IN" smtClean="0"/>
              <a:t>17/11/14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02033" y="958032"/>
            <a:ext cx="8076829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0133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FC485-E25D-3B43-B39B-C89965CA511E}" type="datetime1">
              <a:rPr lang="en-IN" smtClean="0"/>
              <a:t>17/11/14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602033" y="958032"/>
            <a:ext cx="8076829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8900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7EA1D-7703-234E-ADEE-4827FB423E92}" type="datetime1">
              <a:rPr lang="en-IN" smtClean="0"/>
              <a:t>17/11/14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347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17A2-7B26-604C-95A5-58E88579DA5E}" type="datetime1">
              <a:rPr lang="en-IN" smtClean="0"/>
              <a:t>17/11/14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858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80A24-4995-7C46-9EE4-9D497BA71EBA}" type="datetime1">
              <a:rPr lang="en-IN" smtClean="0"/>
              <a:t>17/11/14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410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499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02850"/>
            <a:ext cx="8229600" cy="50233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731159-C5F6-B841-9353-B0C0E75B39D3}" type="datetime1">
              <a:rPr lang="en-IN" smtClean="0"/>
              <a:t>17/11/14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897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4000" kern="1200">
          <a:solidFill>
            <a:schemeClr val="tx2">
              <a:lumMod val="75000"/>
            </a:schemeClr>
          </a:solidFill>
          <a:latin typeface="+mj-lt"/>
          <a:ea typeface="+mj-ea"/>
          <a:cs typeface="Athelas Regular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800" kern="1200">
          <a:solidFill>
            <a:schemeClr val="tx1"/>
          </a:solidFill>
          <a:latin typeface="Times New Roman"/>
          <a:ea typeface="+mn-ea"/>
          <a:cs typeface="Times New Roman"/>
        </a:defRPr>
      </a:lvl1pPr>
      <a:lvl2pPr marL="742950" indent="-285750" algn="l" defTabSz="457200" rtl="0" eaLnBrk="1" latinLnBrk="0" hangingPunct="1">
        <a:spcBef>
          <a:spcPct val="20000"/>
        </a:spcBef>
        <a:buClr>
          <a:schemeClr val="accent1"/>
        </a:buClr>
        <a:buFont typeface="Arial"/>
        <a:buChar char="–"/>
        <a:defRPr sz="2400" kern="1200">
          <a:solidFill>
            <a:schemeClr val="tx1"/>
          </a:solidFill>
          <a:latin typeface="Times New Roman"/>
          <a:ea typeface="+mn-ea"/>
          <a:cs typeface="Times New Roman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Times New Roman"/>
          <a:ea typeface="+mn-ea"/>
          <a:cs typeface="Times New Roman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Times New Roman"/>
          <a:ea typeface="+mn-ea"/>
          <a:cs typeface="Times New Roman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Times New Roman"/>
          <a:ea typeface="+mn-ea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6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37369"/>
            <a:ext cx="7772400" cy="2063082"/>
          </a:xfrm>
        </p:spPr>
        <p:txBody>
          <a:bodyPr>
            <a:normAutofit/>
          </a:bodyPr>
          <a:lstStyle/>
          <a:p>
            <a:r>
              <a:rPr lang="en-US" sz="4400" dirty="0" smtClean="0"/>
              <a:t>Mining Social Network Graphs</a:t>
            </a:r>
            <a:endParaRPr lang="en-US" sz="31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400" dirty="0" smtClean="0"/>
              <a:t>Debapriyo Majumdar</a:t>
            </a:r>
          </a:p>
          <a:p>
            <a:r>
              <a:rPr lang="en-US" sz="2400" dirty="0" smtClean="0"/>
              <a:t>Data Mining – Fall 2014</a:t>
            </a:r>
          </a:p>
          <a:p>
            <a:r>
              <a:rPr lang="en-US" sz="2400" dirty="0" smtClean="0"/>
              <a:t>Indian Statistical Institute Kolkata</a:t>
            </a:r>
          </a:p>
          <a:p>
            <a:endParaRPr lang="en-US" sz="2400" dirty="0" smtClean="0"/>
          </a:p>
          <a:p>
            <a:r>
              <a:rPr lang="en-US" sz="2000" dirty="0" smtClean="0"/>
              <a:t>November </a:t>
            </a:r>
            <a:r>
              <a:rPr lang="en-US" sz="2000" dirty="0" smtClean="0"/>
              <a:t>13, 17, </a:t>
            </a:r>
            <a:r>
              <a:rPr lang="en-US" sz="2000" dirty="0" smtClean="0"/>
              <a:t>2014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271008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Betweenness</a:t>
            </a:r>
            <a:r>
              <a:rPr lang="en-US" dirty="0" smtClean="0"/>
              <a:t> of an Edge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164840"/>
            <a:ext cx="8229600" cy="3235960"/>
          </a:xfrm>
        </p:spPr>
        <p:txBody>
          <a:bodyPr>
            <a:noAutofit/>
          </a:bodyPr>
          <a:lstStyle/>
          <a:p>
            <a:r>
              <a:rPr lang="en-US" sz="2000" dirty="0" err="1" smtClean="0"/>
              <a:t>Betweenness</a:t>
            </a:r>
            <a:r>
              <a:rPr lang="en-US" sz="2000" dirty="0" smtClean="0"/>
              <a:t> of an edge AB: #of pairs of nodes (X,Y) such that AB lies on the shortest path between X and Y</a:t>
            </a:r>
          </a:p>
          <a:p>
            <a:pPr lvl="1"/>
            <a:r>
              <a:rPr lang="en-US" sz="2000" dirty="0" smtClean="0"/>
              <a:t>There can be more than one shortest paths between X and Y</a:t>
            </a:r>
          </a:p>
          <a:p>
            <a:pPr lvl="1"/>
            <a:r>
              <a:rPr lang="en-US" sz="2000" dirty="0" smtClean="0"/>
              <a:t>Credit AB the fraction of those paths which include the edge AB</a:t>
            </a:r>
          </a:p>
          <a:p>
            <a:r>
              <a:rPr lang="en-US" sz="2000" dirty="0" smtClean="0"/>
              <a:t>High score of </a:t>
            </a:r>
            <a:r>
              <a:rPr lang="en-US" sz="2000" dirty="0" err="1" smtClean="0"/>
              <a:t>betweenness</a:t>
            </a:r>
            <a:r>
              <a:rPr lang="en-US" sz="2000" dirty="0"/>
              <a:t> </a:t>
            </a:r>
            <a:r>
              <a:rPr lang="en-US" sz="2000" dirty="0" smtClean="0"/>
              <a:t>means?</a:t>
            </a:r>
          </a:p>
          <a:p>
            <a:pPr lvl="1"/>
            <a:r>
              <a:rPr lang="en-US" sz="2000" dirty="0" smtClean="0"/>
              <a:t>The edge runs “between” two communities</a:t>
            </a:r>
          </a:p>
          <a:p>
            <a:r>
              <a:rPr lang="en-US" sz="2000" dirty="0" err="1" smtClean="0"/>
              <a:t>Betweenness</a:t>
            </a:r>
            <a:r>
              <a:rPr lang="en-US" sz="2000" dirty="0" smtClean="0"/>
              <a:t> gives a better measure</a:t>
            </a:r>
          </a:p>
          <a:p>
            <a:pPr lvl="1"/>
            <a:r>
              <a:rPr lang="en-US" sz="2000" dirty="0" smtClean="0"/>
              <a:t>Edges such as </a:t>
            </a:r>
            <a:r>
              <a:rPr lang="en-US" sz="2000" i="1" dirty="0" smtClean="0"/>
              <a:t>BD </a:t>
            </a:r>
            <a:r>
              <a:rPr lang="en-US" sz="2000" dirty="0" smtClean="0"/>
              <a:t>get a higher score than edges such as </a:t>
            </a:r>
            <a:r>
              <a:rPr lang="en-US" sz="2000" i="1" dirty="0" smtClean="0"/>
              <a:t>AB</a:t>
            </a:r>
          </a:p>
          <a:p>
            <a:r>
              <a:rPr lang="en-US" sz="2000" dirty="0" smtClean="0"/>
              <a:t>Not </a:t>
            </a:r>
            <a:r>
              <a:rPr lang="en-US" sz="2000" dirty="0"/>
              <a:t>a distance measure, may not satisfy triangle </a:t>
            </a:r>
            <a:r>
              <a:rPr lang="en-US" sz="2000" dirty="0" smtClean="0"/>
              <a:t>inequality. Doesn’t matter!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10</a:t>
            </a:fld>
            <a:endParaRPr lang="en-US" dirty="0"/>
          </a:p>
        </p:txBody>
      </p:sp>
      <p:grpSp>
        <p:nvGrpSpPr>
          <p:cNvPr id="24" name="Group 23"/>
          <p:cNvGrpSpPr/>
          <p:nvPr/>
        </p:nvGrpSpPr>
        <p:grpSpPr>
          <a:xfrm>
            <a:off x="1016000" y="1117600"/>
            <a:ext cx="7051040" cy="1889760"/>
            <a:chOff x="1016000" y="1117600"/>
            <a:chExt cx="7051040" cy="1889760"/>
          </a:xfrm>
        </p:grpSpPr>
        <p:grpSp>
          <p:nvGrpSpPr>
            <p:cNvPr id="5" name="Group 4"/>
            <p:cNvGrpSpPr/>
            <p:nvPr/>
          </p:nvGrpSpPr>
          <p:grpSpPr>
            <a:xfrm>
              <a:off x="1016000" y="1117600"/>
              <a:ext cx="7051040" cy="1889760"/>
              <a:chOff x="1016000" y="1290320"/>
              <a:chExt cx="7051040" cy="1889760"/>
            </a:xfrm>
          </p:grpSpPr>
          <p:sp>
            <p:nvSpPr>
              <p:cNvPr id="6" name="Oval 5"/>
              <p:cNvSpPr/>
              <p:nvPr/>
            </p:nvSpPr>
            <p:spPr>
              <a:xfrm>
                <a:off x="1016000" y="1290320"/>
                <a:ext cx="772160" cy="741680"/>
              </a:xfrm>
              <a:prstGeom prst="ellipse">
                <a:avLst/>
              </a:prstGeom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i="1" dirty="0" smtClean="0">
                    <a:latin typeface="Times New Roman"/>
                    <a:cs typeface="Times New Roman"/>
                  </a:rPr>
                  <a:t>A</a:t>
                </a:r>
                <a:endParaRPr lang="en-US" sz="2400" i="1" dirty="0">
                  <a:latin typeface="Times New Roman"/>
                  <a:cs typeface="Times New Roman"/>
                </a:endParaRPr>
              </a:p>
            </p:txBody>
          </p:sp>
          <p:sp>
            <p:nvSpPr>
              <p:cNvPr id="7" name="Oval 6"/>
              <p:cNvSpPr/>
              <p:nvPr/>
            </p:nvSpPr>
            <p:spPr>
              <a:xfrm>
                <a:off x="3149600" y="1290320"/>
                <a:ext cx="772160" cy="741680"/>
              </a:xfrm>
              <a:prstGeom prst="ellipse">
                <a:avLst/>
              </a:prstGeom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i="1" dirty="0">
                    <a:latin typeface="Times New Roman"/>
                    <a:cs typeface="Times New Roman"/>
                  </a:rPr>
                  <a:t>B</a:t>
                </a:r>
              </a:p>
            </p:txBody>
          </p:sp>
          <p:sp>
            <p:nvSpPr>
              <p:cNvPr id="8" name="Oval 7"/>
              <p:cNvSpPr/>
              <p:nvPr/>
            </p:nvSpPr>
            <p:spPr>
              <a:xfrm>
                <a:off x="2052320" y="2438400"/>
                <a:ext cx="772160" cy="741680"/>
              </a:xfrm>
              <a:prstGeom prst="ellipse">
                <a:avLst/>
              </a:prstGeom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i="1" dirty="0">
                    <a:latin typeface="Times New Roman"/>
                    <a:cs typeface="Times New Roman"/>
                  </a:rPr>
                  <a:t>C</a:t>
                </a:r>
              </a:p>
            </p:txBody>
          </p:sp>
          <p:sp>
            <p:nvSpPr>
              <p:cNvPr id="9" name="Oval 8"/>
              <p:cNvSpPr/>
              <p:nvPr/>
            </p:nvSpPr>
            <p:spPr>
              <a:xfrm>
                <a:off x="5313680" y="1290320"/>
                <a:ext cx="772160" cy="741680"/>
              </a:xfrm>
              <a:prstGeom prst="ellipse">
                <a:avLst/>
              </a:prstGeom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i="1" dirty="0">
                    <a:latin typeface="Times New Roman"/>
                    <a:cs typeface="Times New Roman"/>
                  </a:rPr>
                  <a:t>D</a:t>
                </a:r>
              </a:p>
            </p:txBody>
          </p:sp>
          <p:sp>
            <p:nvSpPr>
              <p:cNvPr id="10" name="Oval 9"/>
              <p:cNvSpPr/>
              <p:nvPr/>
            </p:nvSpPr>
            <p:spPr>
              <a:xfrm>
                <a:off x="7294880" y="1290320"/>
                <a:ext cx="772160" cy="741680"/>
              </a:xfrm>
              <a:prstGeom prst="ellipse">
                <a:avLst/>
              </a:prstGeom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i="1" dirty="0">
                    <a:latin typeface="Times New Roman"/>
                    <a:cs typeface="Times New Roman"/>
                  </a:rPr>
                  <a:t>E</a:t>
                </a:r>
              </a:p>
            </p:txBody>
          </p:sp>
          <p:sp>
            <p:nvSpPr>
              <p:cNvPr id="11" name="Oval 10"/>
              <p:cNvSpPr/>
              <p:nvPr/>
            </p:nvSpPr>
            <p:spPr>
              <a:xfrm>
                <a:off x="5313680" y="2438400"/>
                <a:ext cx="772160" cy="741680"/>
              </a:xfrm>
              <a:prstGeom prst="ellipse">
                <a:avLst/>
              </a:prstGeom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i="1" dirty="0">
                    <a:latin typeface="Times New Roman"/>
                    <a:cs typeface="Times New Roman"/>
                  </a:rPr>
                  <a:t>G</a:t>
                </a:r>
              </a:p>
            </p:txBody>
          </p:sp>
          <p:sp>
            <p:nvSpPr>
              <p:cNvPr id="12" name="Oval 11"/>
              <p:cNvSpPr/>
              <p:nvPr/>
            </p:nvSpPr>
            <p:spPr>
              <a:xfrm>
                <a:off x="7294880" y="2438400"/>
                <a:ext cx="772160" cy="741680"/>
              </a:xfrm>
              <a:prstGeom prst="ellipse">
                <a:avLst/>
              </a:prstGeom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i="1" dirty="0">
                    <a:latin typeface="Times New Roman"/>
                    <a:cs typeface="Times New Roman"/>
                  </a:rPr>
                  <a:t>F</a:t>
                </a:r>
              </a:p>
            </p:txBody>
          </p:sp>
          <p:cxnSp>
            <p:nvCxnSpPr>
              <p:cNvPr id="13" name="Straight Connector 12"/>
              <p:cNvCxnSpPr>
                <a:stCxn id="6" idx="6"/>
                <a:endCxn id="7" idx="2"/>
              </p:cNvCxnSpPr>
              <p:nvPr/>
            </p:nvCxnSpPr>
            <p:spPr>
              <a:xfrm>
                <a:off x="1788160" y="1661160"/>
                <a:ext cx="1361440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>
                <a:stCxn id="6" idx="5"/>
                <a:endCxn id="8" idx="1"/>
              </p:cNvCxnSpPr>
              <p:nvPr/>
            </p:nvCxnSpPr>
            <p:spPr>
              <a:xfrm>
                <a:off x="1675080" y="1923383"/>
                <a:ext cx="490320" cy="623634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>
                <a:stCxn id="7" idx="3"/>
                <a:endCxn id="8" idx="7"/>
              </p:cNvCxnSpPr>
              <p:nvPr/>
            </p:nvCxnSpPr>
            <p:spPr>
              <a:xfrm flipH="1">
                <a:off x="2711400" y="1923383"/>
                <a:ext cx="551280" cy="623634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>
                <a:stCxn id="9" idx="2"/>
                <a:endCxn id="7" idx="6"/>
              </p:cNvCxnSpPr>
              <p:nvPr/>
            </p:nvCxnSpPr>
            <p:spPr>
              <a:xfrm flipH="1">
                <a:off x="3921760" y="1661160"/>
                <a:ext cx="1391920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>
                <a:stCxn id="9" idx="4"/>
                <a:endCxn id="11" idx="0"/>
              </p:cNvCxnSpPr>
              <p:nvPr/>
            </p:nvCxnSpPr>
            <p:spPr>
              <a:xfrm>
                <a:off x="5699760" y="2032000"/>
                <a:ext cx="0" cy="40640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>
                <a:stCxn id="9" idx="6"/>
                <a:endCxn id="10" idx="2"/>
              </p:cNvCxnSpPr>
              <p:nvPr/>
            </p:nvCxnSpPr>
            <p:spPr>
              <a:xfrm>
                <a:off x="6085840" y="1661160"/>
                <a:ext cx="1209040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>
                <a:stCxn id="11" idx="6"/>
                <a:endCxn id="12" idx="2"/>
              </p:cNvCxnSpPr>
              <p:nvPr/>
            </p:nvCxnSpPr>
            <p:spPr>
              <a:xfrm>
                <a:off x="6085840" y="2809240"/>
                <a:ext cx="1209040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>
                <a:stCxn id="9" idx="5"/>
                <a:endCxn id="12" idx="1"/>
              </p:cNvCxnSpPr>
              <p:nvPr/>
            </p:nvCxnSpPr>
            <p:spPr>
              <a:xfrm>
                <a:off x="5972760" y="1923383"/>
                <a:ext cx="1435200" cy="623634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1" name="Straight Connector 20"/>
            <p:cNvCxnSpPr>
              <a:stCxn id="10" idx="4"/>
              <a:endCxn id="12" idx="0"/>
            </p:cNvCxnSpPr>
            <p:nvPr/>
          </p:nvCxnSpPr>
          <p:spPr>
            <a:xfrm>
              <a:off x="7680960" y="1859280"/>
              <a:ext cx="0" cy="40640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33560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Girvan – Newman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2850"/>
            <a:ext cx="4511040" cy="5253500"/>
          </a:xfrm>
        </p:spPr>
        <p:txBody>
          <a:bodyPr>
            <a:normAutofit/>
          </a:bodyPr>
          <a:lstStyle/>
          <a:p>
            <a:r>
              <a:rPr lang="en-US" sz="2200" dirty="0" smtClean="0"/>
              <a:t>Step 1 – BFS: </a:t>
            </a:r>
            <a:r>
              <a:rPr lang="en-US" sz="2200" dirty="0"/>
              <a:t>S</a:t>
            </a:r>
            <a:r>
              <a:rPr lang="en-US" sz="2200" dirty="0" smtClean="0"/>
              <a:t>tart at a node </a:t>
            </a:r>
            <a:r>
              <a:rPr lang="en-US" sz="2200" i="1" dirty="0" smtClean="0"/>
              <a:t>X</a:t>
            </a:r>
            <a:r>
              <a:rPr lang="en-US" sz="2200" dirty="0" smtClean="0"/>
              <a:t>, perform a BFS with </a:t>
            </a:r>
            <a:r>
              <a:rPr lang="en-US" sz="2200" i="1" dirty="0" smtClean="0"/>
              <a:t>X</a:t>
            </a:r>
            <a:r>
              <a:rPr lang="en-US" sz="2200" dirty="0" smtClean="0"/>
              <a:t> as root</a:t>
            </a:r>
          </a:p>
          <a:p>
            <a:endParaRPr lang="en-US" sz="2200" dirty="0" smtClean="0"/>
          </a:p>
          <a:p>
            <a:r>
              <a:rPr lang="en-US" sz="2200" dirty="0" smtClean="0"/>
              <a:t>Observe: level of node </a:t>
            </a:r>
            <a:r>
              <a:rPr lang="en-US" sz="2200" i="1" dirty="0" smtClean="0"/>
              <a:t>Y</a:t>
            </a:r>
            <a:r>
              <a:rPr lang="en-US" sz="2200" dirty="0" smtClean="0"/>
              <a:t> = length of shortest path from </a:t>
            </a:r>
            <a:r>
              <a:rPr lang="en-US" sz="2200" i="1" dirty="0" smtClean="0"/>
              <a:t>X</a:t>
            </a:r>
            <a:r>
              <a:rPr lang="en-US" sz="2200" dirty="0" smtClean="0"/>
              <a:t> to </a:t>
            </a:r>
            <a:r>
              <a:rPr lang="en-US" sz="2200" i="1" dirty="0" smtClean="0"/>
              <a:t>Y</a:t>
            </a:r>
          </a:p>
          <a:p>
            <a:r>
              <a:rPr lang="en-US" sz="2200" dirty="0" smtClean="0"/>
              <a:t>Edges between level are called “DAG” edges</a:t>
            </a:r>
          </a:p>
          <a:p>
            <a:pPr lvl="1"/>
            <a:r>
              <a:rPr lang="en-US" sz="2200" dirty="0" smtClean="0"/>
              <a:t>Each DAG edge is part of at least one shortest path from </a:t>
            </a:r>
            <a:r>
              <a:rPr lang="en-US" sz="2200" i="1" dirty="0" smtClean="0"/>
              <a:t>X</a:t>
            </a:r>
          </a:p>
          <a:p>
            <a:endParaRPr lang="en-US" sz="2200" dirty="0" smtClean="0"/>
          </a:p>
          <a:p>
            <a:r>
              <a:rPr lang="en-US" sz="2200" dirty="0" smtClean="0"/>
              <a:t>Step 2 – Labeling: </a:t>
            </a:r>
            <a:r>
              <a:rPr lang="en-US" sz="2200" dirty="0"/>
              <a:t>L</a:t>
            </a:r>
            <a:r>
              <a:rPr lang="en-US" sz="2200" dirty="0" smtClean="0"/>
              <a:t>abel each node </a:t>
            </a:r>
            <a:r>
              <a:rPr lang="en-US" sz="2200" i="1" dirty="0" smtClean="0"/>
              <a:t>Y </a:t>
            </a:r>
            <a:r>
              <a:rPr lang="en-US" sz="2200" dirty="0" smtClean="0"/>
              <a:t>by the number of shortest paths from </a:t>
            </a:r>
            <a:r>
              <a:rPr lang="en-US" sz="2200" i="1" dirty="0" smtClean="0"/>
              <a:t>X </a:t>
            </a:r>
            <a:r>
              <a:rPr lang="en-US" sz="2200" dirty="0" smtClean="0"/>
              <a:t>to </a:t>
            </a:r>
            <a:r>
              <a:rPr lang="en-US" sz="2200" i="1" dirty="0" smtClean="0"/>
              <a:t>Y</a:t>
            </a:r>
            <a:r>
              <a:rPr lang="en-US" sz="2200" dirty="0" smtClean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886960" y="1102850"/>
            <a:ext cx="37998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Calculate </a:t>
            </a:r>
            <a:r>
              <a:rPr lang="en-US" sz="2000" i="1" dirty="0" err="1" smtClean="0"/>
              <a:t>betweenness</a:t>
            </a:r>
            <a:r>
              <a:rPr lang="en-US" sz="2000" dirty="0" smtClean="0"/>
              <a:t> of edges</a:t>
            </a:r>
            <a:endParaRPr lang="en-US" sz="2000" dirty="0"/>
          </a:p>
        </p:txBody>
      </p:sp>
      <p:sp>
        <p:nvSpPr>
          <p:cNvPr id="9" name="Oval 8"/>
          <p:cNvSpPr/>
          <p:nvPr/>
        </p:nvSpPr>
        <p:spPr>
          <a:xfrm>
            <a:off x="5186480" y="5545234"/>
            <a:ext cx="617728" cy="593344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i="1" dirty="0" smtClean="0">
                <a:latin typeface="Times New Roman"/>
                <a:cs typeface="Times New Roman"/>
              </a:rPr>
              <a:t>A</a:t>
            </a: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10" name="Oval 9"/>
          <p:cNvSpPr/>
          <p:nvPr/>
        </p:nvSpPr>
        <p:spPr>
          <a:xfrm>
            <a:off x="5572560" y="3931920"/>
            <a:ext cx="617728" cy="593344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i="1" dirty="0">
                <a:latin typeface="Times New Roman"/>
                <a:cs typeface="Times New Roman"/>
              </a:rPr>
              <a:t>B</a:t>
            </a:r>
          </a:p>
        </p:txBody>
      </p:sp>
      <p:sp>
        <p:nvSpPr>
          <p:cNvPr id="11" name="Oval 10"/>
          <p:cNvSpPr/>
          <p:nvPr/>
        </p:nvSpPr>
        <p:spPr>
          <a:xfrm>
            <a:off x="7132320" y="5531867"/>
            <a:ext cx="617728" cy="593344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i="1" dirty="0">
                <a:latin typeface="Times New Roman"/>
                <a:cs typeface="Times New Roman"/>
              </a:rPr>
              <a:t>C</a:t>
            </a:r>
          </a:p>
        </p:txBody>
      </p:sp>
      <p:sp>
        <p:nvSpPr>
          <p:cNvPr id="12" name="Oval 11"/>
          <p:cNvSpPr/>
          <p:nvPr/>
        </p:nvSpPr>
        <p:spPr>
          <a:xfrm>
            <a:off x="5584040" y="2722880"/>
            <a:ext cx="617728" cy="593344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i="1" dirty="0">
                <a:latin typeface="Times New Roman"/>
                <a:cs typeface="Times New Roman"/>
              </a:rPr>
              <a:t>D</a:t>
            </a:r>
          </a:p>
        </p:txBody>
      </p:sp>
      <p:sp>
        <p:nvSpPr>
          <p:cNvPr id="13" name="Oval 12"/>
          <p:cNvSpPr/>
          <p:nvPr/>
        </p:nvSpPr>
        <p:spPr>
          <a:xfrm>
            <a:off x="6742280" y="1645920"/>
            <a:ext cx="617728" cy="593344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i="1" dirty="0">
                <a:latin typeface="Times New Roman"/>
                <a:cs typeface="Times New Roman"/>
              </a:rPr>
              <a:t>E</a:t>
            </a:r>
          </a:p>
        </p:txBody>
      </p:sp>
      <p:sp>
        <p:nvSpPr>
          <p:cNvPr id="14" name="Oval 13"/>
          <p:cNvSpPr/>
          <p:nvPr/>
        </p:nvSpPr>
        <p:spPr>
          <a:xfrm>
            <a:off x="7132320" y="3965543"/>
            <a:ext cx="617728" cy="593344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i="1" dirty="0">
                <a:latin typeface="Times New Roman"/>
                <a:cs typeface="Times New Roman"/>
              </a:rPr>
              <a:t>G</a:t>
            </a:r>
          </a:p>
        </p:txBody>
      </p:sp>
      <p:sp>
        <p:nvSpPr>
          <p:cNvPr id="15" name="Oval 14"/>
          <p:cNvSpPr/>
          <p:nvPr/>
        </p:nvSpPr>
        <p:spPr>
          <a:xfrm>
            <a:off x="7904480" y="2722880"/>
            <a:ext cx="617728" cy="593344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i="1" dirty="0">
                <a:latin typeface="Times New Roman"/>
                <a:cs typeface="Times New Roman"/>
              </a:rPr>
              <a:t>F</a:t>
            </a:r>
          </a:p>
        </p:txBody>
      </p:sp>
      <p:cxnSp>
        <p:nvCxnSpPr>
          <p:cNvPr id="16" name="Straight Connector 15"/>
          <p:cNvCxnSpPr>
            <a:stCxn id="9" idx="0"/>
            <a:endCxn id="10" idx="4"/>
          </p:cNvCxnSpPr>
          <p:nvPr/>
        </p:nvCxnSpPr>
        <p:spPr>
          <a:xfrm flipV="1">
            <a:off x="5495344" y="4525264"/>
            <a:ext cx="386080" cy="101997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9" idx="6"/>
            <a:endCxn id="11" idx="2"/>
          </p:cNvCxnSpPr>
          <p:nvPr/>
        </p:nvCxnSpPr>
        <p:spPr>
          <a:xfrm flipV="1">
            <a:off x="5804208" y="5828539"/>
            <a:ext cx="1328112" cy="1336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10" idx="4"/>
            <a:endCxn id="11" idx="1"/>
          </p:cNvCxnSpPr>
          <p:nvPr/>
        </p:nvCxnSpPr>
        <p:spPr>
          <a:xfrm>
            <a:off x="5881424" y="4525264"/>
            <a:ext cx="1341360" cy="109349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2" idx="4"/>
            <a:endCxn id="10" idx="0"/>
          </p:cNvCxnSpPr>
          <p:nvPr/>
        </p:nvCxnSpPr>
        <p:spPr>
          <a:xfrm flipH="1">
            <a:off x="5881424" y="3316224"/>
            <a:ext cx="11480" cy="61569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12" idx="5"/>
            <a:endCxn id="14" idx="1"/>
          </p:cNvCxnSpPr>
          <p:nvPr/>
        </p:nvCxnSpPr>
        <p:spPr>
          <a:xfrm>
            <a:off x="6111304" y="3229331"/>
            <a:ext cx="1111480" cy="82310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12" idx="7"/>
            <a:endCxn id="13" idx="3"/>
          </p:cNvCxnSpPr>
          <p:nvPr/>
        </p:nvCxnSpPr>
        <p:spPr>
          <a:xfrm flipV="1">
            <a:off x="6111304" y="2152371"/>
            <a:ext cx="721440" cy="65740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4" idx="7"/>
            <a:endCxn id="15" idx="4"/>
          </p:cNvCxnSpPr>
          <p:nvPr/>
        </p:nvCxnSpPr>
        <p:spPr>
          <a:xfrm flipV="1">
            <a:off x="7659584" y="3316224"/>
            <a:ext cx="553760" cy="73621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2" idx="6"/>
            <a:endCxn id="15" idx="2"/>
          </p:cNvCxnSpPr>
          <p:nvPr/>
        </p:nvCxnSpPr>
        <p:spPr>
          <a:xfrm>
            <a:off x="6201768" y="3019552"/>
            <a:ext cx="170271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stCxn id="13" idx="5"/>
            <a:endCxn id="15" idx="1"/>
          </p:cNvCxnSpPr>
          <p:nvPr/>
        </p:nvCxnSpPr>
        <p:spPr>
          <a:xfrm>
            <a:off x="7269544" y="2152371"/>
            <a:ext cx="725400" cy="65740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0" name="TextBox 109"/>
          <p:cNvSpPr txBox="1"/>
          <p:nvPr/>
        </p:nvSpPr>
        <p:spPr>
          <a:xfrm>
            <a:off x="6958280" y="3017091"/>
            <a:ext cx="833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Level 1</a:t>
            </a:r>
            <a:endParaRPr lang="en-US" dirty="0"/>
          </a:p>
        </p:txBody>
      </p:sp>
      <p:sp>
        <p:nvSpPr>
          <p:cNvPr id="111" name="TextBox 110"/>
          <p:cNvSpPr txBox="1"/>
          <p:nvPr/>
        </p:nvSpPr>
        <p:spPr>
          <a:xfrm>
            <a:off x="7983120" y="4074160"/>
            <a:ext cx="833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Level 2</a:t>
            </a:r>
            <a:endParaRPr lang="en-US" dirty="0"/>
          </a:p>
        </p:txBody>
      </p:sp>
      <p:sp>
        <p:nvSpPr>
          <p:cNvPr id="112" name="TextBox 111"/>
          <p:cNvSpPr txBox="1"/>
          <p:nvPr/>
        </p:nvSpPr>
        <p:spPr>
          <a:xfrm>
            <a:off x="7990640" y="5731408"/>
            <a:ext cx="833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Level 3</a:t>
            </a:r>
            <a:endParaRPr lang="en-US" dirty="0"/>
          </a:p>
        </p:txBody>
      </p:sp>
      <p:sp>
        <p:nvSpPr>
          <p:cNvPr id="113" name="TextBox 112"/>
          <p:cNvSpPr txBox="1"/>
          <p:nvPr/>
        </p:nvSpPr>
        <p:spPr>
          <a:xfrm>
            <a:off x="5486400" y="2387600"/>
            <a:ext cx="33040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14" name="TextBox 113"/>
          <p:cNvSpPr txBox="1"/>
          <p:nvPr/>
        </p:nvSpPr>
        <p:spPr>
          <a:xfrm>
            <a:off x="6400400" y="1615440"/>
            <a:ext cx="33040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15" name="TextBox 114"/>
          <p:cNvSpPr txBox="1"/>
          <p:nvPr/>
        </p:nvSpPr>
        <p:spPr>
          <a:xfrm>
            <a:off x="8651040" y="2572266"/>
            <a:ext cx="33040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16" name="TextBox 115"/>
          <p:cNvSpPr txBox="1"/>
          <p:nvPr/>
        </p:nvSpPr>
        <p:spPr>
          <a:xfrm>
            <a:off x="5253640" y="4087892"/>
            <a:ext cx="33040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17" name="TextBox 116"/>
          <p:cNvSpPr txBox="1"/>
          <p:nvPr/>
        </p:nvSpPr>
        <p:spPr>
          <a:xfrm>
            <a:off x="7904480" y="4424958"/>
            <a:ext cx="33040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118" name="TextBox 117"/>
          <p:cNvSpPr txBox="1"/>
          <p:nvPr/>
        </p:nvSpPr>
        <p:spPr>
          <a:xfrm>
            <a:off x="5979880" y="6088881"/>
            <a:ext cx="33040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19" name="TextBox 118"/>
          <p:cNvSpPr txBox="1"/>
          <p:nvPr/>
        </p:nvSpPr>
        <p:spPr>
          <a:xfrm>
            <a:off x="7904480" y="6088881"/>
            <a:ext cx="33040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2982680" y="4920481"/>
            <a:ext cx="715560" cy="369332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41589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10" grpId="0"/>
      <p:bldP spid="111" grpId="0"/>
      <p:bldP spid="112" grpId="0"/>
      <p:bldP spid="113" grpId="0" animBg="1"/>
      <p:bldP spid="114" grpId="0" animBg="1"/>
      <p:bldP spid="115" grpId="0" animBg="1"/>
      <p:bldP spid="116" grpId="0" animBg="1"/>
      <p:bldP spid="117" grpId="0" animBg="1"/>
      <p:bldP spid="118" grpId="0" animBg="1"/>
      <p:bldP spid="119" grpId="0" animBg="1"/>
      <p:bldP spid="3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Oval 38"/>
          <p:cNvSpPr/>
          <p:nvPr/>
        </p:nvSpPr>
        <p:spPr>
          <a:xfrm>
            <a:off x="1356620" y="1137204"/>
            <a:ext cx="736340" cy="40203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Girvan – Newman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2851"/>
            <a:ext cx="4429760" cy="27579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smtClean="0"/>
              <a:t>Step 3 – credit sharing:</a:t>
            </a:r>
          </a:p>
          <a:p>
            <a:pPr marL="514350" indent="-514350"/>
            <a:r>
              <a:rPr lang="en-US" sz="2000" dirty="0" smtClean="0"/>
              <a:t>Each </a:t>
            </a:r>
            <a:r>
              <a:rPr lang="en-US" sz="2000" dirty="0" smtClean="0"/>
              <a:t>leaf </a:t>
            </a:r>
            <a:r>
              <a:rPr lang="en-US" sz="2000" dirty="0" smtClean="0"/>
              <a:t>node gets credit 1</a:t>
            </a:r>
          </a:p>
          <a:p>
            <a:pPr marL="514350" indent="-514350"/>
            <a:r>
              <a:rPr lang="en-US" sz="2000" dirty="0" smtClean="0"/>
              <a:t>Each non-leaf node gets 1 + sum(credits of the DAG edges to the level below)</a:t>
            </a:r>
          </a:p>
          <a:p>
            <a:pPr marL="514350" indent="-514350"/>
            <a:r>
              <a:rPr lang="en-US" sz="2000" dirty="0" smtClean="0"/>
              <a:t>Credit of DAG edges: Let </a:t>
            </a:r>
            <a:r>
              <a:rPr lang="en-US" sz="2000" i="1" dirty="0" smtClean="0"/>
              <a:t>Y</a:t>
            </a:r>
            <a:r>
              <a:rPr lang="en-US" sz="2000" i="1" baseline="-25000" dirty="0" smtClean="0"/>
              <a:t>i</a:t>
            </a:r>
            <a:r>
              <a:rPr lang="en-US" sz="2000" dirty="0" smtClean="0"/>
              <a:t> (</a:t>
            </a:r>
            <a:r>
              <a:rPr lang="en-US" sz="2000" i="1" dirty="0" err="1" smtClean="0"/>
              <a:t>i</a:t>
            </a:r>
            <a:r>
              <a:rPr lang="en-US" sz="2000" i="1" dirty="0" smtClean="0"/>
              <a:t>=</a:t>
            </a:r>
            <a:r>
              <a:rPr lang="en-US" sz="2000" dirty="0" smtClean="0"/>
              <a:t>1, … , </a:t>
            </a:r>
            <a:r>
              <a:rPr lang="en-US" sz="2000" i="1" dirty="0" smtClean="0"/>
              <a:t>k</a:t>
            </a:r>
            <a:r>
              <a:rPr lang="en-US" sz="2000" dirty="0" smtClean="0"/>
              <a:t>) be parents of </a:t>
            </a:r>
            <a:r>
              <a:rPr lang="en-US" sz="2000" i="1" dirty="0" smtClean="0"/>
              <a:t>Z, p</a:t>
            </a:r>
            <a:r>
              <a:rPr lang="en-US" sz="2000" i="1" baseline="-25000" dirty="0" smtClean="0"/>
              <a:t>i</a:t>
            </a:r>
            <a:r>
              <a:rPr lang="en-US" sz="2000" i="1" dirty="0" smtClean="0"/>
              <a:t> </a:t>
            </a:r>
            <a:r>
              <a:rPr lang="en-US" sz="2000" dirty="0" smtClean="0"/>
              <a:t>= label(</a:t>
            </a:r>
            <a:r>
              <a:rPr lang="en-US" sz="2000" i="1" dirty="0" smtClean="0"/>
              <a:t>Y</a:t>
            </a:r>
            <a:r>
              <a:rPr lang="en-US" sz="2000" i="1" baseline="-25000" dirty="0" smtClean="0"/>
              <a:t>i</a:t>
            </a:r>
            <a:r>
              <a:rPr lang="en-US" sz="2000" dirty="0" smtClean="0"/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886960" y="1102850"/>
            <a:ext cx="37998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Calculate </a:t>
            </a:r>
            <a:r>
              <a:rPr lang="en-US" sz="2000" dirty="0" err="1" smtClean="0"/>
              <a:t>betweenness</a:t>
            </a:r>
            <a:r>
              <a:rPr lang="en-US" sz="2000" dirty="0" smtClean="0"/>
              <a:t> of edges</a:t>
            </a:r>
            <a:endParaRPr lang="en-US" sz="2000" dirty="0"/>
          </a:p>
        </p:txBody>
      </p:sp>
      <p:sp>
        <p:nvSpPr>
          <p:cNvPr id="9" name="Oval 8"/>
          <p:cNvSpPr/>
          <p:nvPr/>
        </p:nvSpPr>
        <p:spPr>
          <a:xfrm>
            <a:off x="5186480" y="5545234"/>
            <a:ext cx="617728" cy="593344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i="1" dirty="0" smtClean="0">
                <a:latin typeface="Times New Roman"/>
                <a:cs typeface="Times New Roman"/>
              </a:rPr>
              <a:t>A</a:t>
            </a: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10" name="Oval 9"/>
          <p:cNvSpPr/>
          <p:nvPr/>
        </p:nvSpPr>
        <p:spPr>
          <a:xfrm>
            <a:off x="5572560" y="3931920"/>
            <a:ext cx="617728" cy="593344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i="1" dirty="0">
                <a:latin typeface="Times New Roman"/>
                <a:cs typeface="Times New Roman"/>
              </a:rPr>
              <a:t>B</a:t>
            </a:r>
          </a:p>
        </p:txBody>
      </p:sp>
      <p:sp>
        <p:nvSpPr>
          <p:cNvPr id="11" name="Oval 10"/>
          <p:cNvSpPr/>
          <p:nvPr/>
        </p:nvSpPr>
        <p:spPr>
          <a:xfrm>
            <a:off x="7132320" y="5531867"/>
            <a:ext cx="617728" cy="593344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i="1" dirty="0">
                <a:latin typeface="Times New Roman"/>
                <a:cs typeface="Times New Roman"/>
              </a:rPr>
              <a:t>C</a:t>
            </a:r>
          </a:p>
        </p:txBody>
      </p:sp>
      <p:sp>
        <p:nvSpPr>
          <p:cNvPr id="12" name="Oval 11"/>
          <p:cNvSpPr/>
          <p:nvPr/>
        </p:nvSpPr>
        <p:spPr>
          <a:xfrm>
            <a:off x="5584040" y="2722880"/>
            <a:ext cx="617728" cy="593344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i="1" dirty="0">
                <a:latin typeface="Times New Roman"/>
                <a:cs typeface="Times New Roman"/>
              </a:rPr>
              <a:t>D</a:t>
            </a:r>
          </a:p>
        </p:txBody>
      </p:sp>
      <p:sp>
        <p:nvSpPr>
          <p:cNvPr id="13" name="Oval 12"/>
          <p:cNvSpPr/>
          <p:nvPr/>
        </p:nvSpPr>
        <p:spPr>
          <a:xfrm>
            <a:off x="6742280" y="1645920"/>
            <a:ext cx="617728" cy="593344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i="1" dirty="0">
                <a:latin typeface="Times New Roman"/>
                <a:cs typeface="Times New Roman"/>
              </a:rPr>
              <a:t>E</a:t>
            </a:r>
          </a:p>
        </p:txBody>
      </p:sp>
      <p:sp>
        <p:nvSpPr>
          <p:cNvPr id="14" name="Oval 13"/>
          <p:cNvSpPr/>
          <p:nvPr/>
        </p:nvSpPr>
        <p:spPr>
          <a:xfrm>
            <a:off x="7132320" y="3965543"/>
            <a:ext cx="617728" cy="593344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i="1" dirty="0">
                <a:latin typeface="Times New Roman"/>
                <a:cs typeface="Times New Roman"/>
              </a:rPr>
              <a:t>G</a:t>
            </a:r>
          </a:p>
        </p:txBody>
      </p:sp>
      <p:sp>
        <p:nvSpPr>
          <p:cNvPr id="15" name="Oval 14"/>
          <p:cNvSpPr/>
          <p:nvPr/>
        </p:nvSpPr>
        <p:spPr>
          <a:xfrm>
            <a:off x="7904480" y="2722880"/>
            <a:ext cx="617728" cy="593344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i="1" dirty="0">
                <a:latin typeface="Times New Roman"/>
                <a:cs typeface="Times New Roman"/>
              </a:rPr>
              <a:t>F</a:t>
            </a:r>
          </a:p>
        </p:txBody>
      </p:sp>
      <p:cxnSp>
        <p:nvCxnSpPr>
          <p:cNvPr id="16" name="Straight Connector 15"/>
          <p:cNvCxnSpPr>
            <a:stCxn id="9" idx="0"/>
            <a:endCxn id="10" idx="4"/>
          </p:cNvCxnSpPr>
          <p:nvPr/>
        </p:nvCxnSpPr>
        <p:spPr>
          <a:xfrm flipV="1">
            <a:off x="5495344" y="4525264"/>
            <a:ext cx="386080" cy="101997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9" idx="6"/>
            <a:endCxn id="11" idx="2"/>
          </p:cNvCxnSpPr>
          <p:nvPr/>
        </p:nvCxnSpPr>
        <p:spPr>
          <a:xfrm flipV="1">
            <a:off x="5804208" y="5828539"/>
            <a:ext cx="1328112" cy="1336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10" idx="4"/>
            <a:endCxn id="11" idx="1"/>
          </p:cNvCxnSpPr>
          <p:nvPr/>
        </p:nvCxnSpPr>
        <p:spPr>
          <a:xfrm>
            <a:off x="5881424" y="4525264"/>
            <a:ext cx="1341360" cy="109349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2" idx="4"/>
            <a:endCxn id="10" idx="0"/>
          </p:cNvCxnSpPr>
          <p:nvPr/>
        </p:nvCxnSpPr>
        <p:spPr>
          <a:xfrm flipH="1">
            <a:off x="5881424" y="3316224"/>
            <a:ext cx="11480" cy="61569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12" idx="5"/>
            <a:endCxn id="14" idx="1"/>
          </p:cNvCxnSpPr>
          <p:nvPr/>
        </p:nvCxnSpPr>
        <p:spPr>
          <a:xfrm>
            <a:off x="6111304" y="3229331"/>
            <a:ext cx="1111480" cy="82310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12" idx="7"/>
            <a:endCxn id="13" idx="3"/>
          </p:cNvCxnSpPr>
          <p:nvPr/>
        </p:nvCxnSpPr>
        <p:spPr>
          <a:xfrm flipV="1">
            <a:off x="6111304" y="2152371"/>
            <a:ext cx="721440" cy="65740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4" idx="7"/>
            <a:endCxn id="15" idx="4"/>
          </p:cNvCxnSpPr>
          <p:nvPr/>
        </p:nvCxnSpPr>
        <p:spPr>
          <a:xfrm flipV="1">
            <a:off x="7659584" y="3316224"/>
            <a:ext cx="553760" cy="73621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2" idx="6"/>
            <a:endCxn id="15" idx="2"/>
          </p:cNvCxnSpPr>
          <p:nvPr/>
        </p:nvCxnSpPr>
        <p:spPr>
          <a:xfrm>
            <a:off x="6201768" y="3019552"/>
            <a:ext cx="170271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stCxn id="13" idx="5"/>
            <a:endCxn id="15" idx="1"/>
          </p:cNvCxnSpPr>
          <p:nvPr/>
        </p:nvCxnSpPr>
        <p:spPr>
          <a:xfrm>
            <a:off x="7269544" y="2152371"/>
            <a:ext cx="725400" cy="65740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0" name="TextBox 109"/>
          <p:cNvSpPr txBox="1"/>
          <p:nvPr/>
        </p:nvSpPr>
        <p:spPr>
          <a:xfrm>
            <a:off x="6958280" y="3017091"/>
            <a:ext cx="833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Level 1</a:t>
            </a:r>
            <a:endParaRPr lang="en-US" dirty="0"/>
          </a:p>
        </p:txBody>
      </p:sp>
      <p:sp>
        <p:nvSpPr>
          <p:cNvPr id="111" name="TextBox 110"/>
          <p:cNvSpPr txBox="1"/>
          <p:nvPr/>
        </p:nvSpPr>
        <p:spPr>
          <a:xfrm>
            <a:off x="7983120" y="4074160"/>
            <a:ext cx="833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Level 2</a:t>
            </a:r>
            <a:endParaRPr lang="en-US" dirty="0"/>
          </a:p>
        </p:txBody>
      </p:sp>
      <p:sp>
        <p:nvSpPr>
          <p:cNvPr id="112" name="TextBox 111"/>
          <p:cNvSpPr txBox="1"/>
          <p:nvPr/>
        </p:nvSpPr>
        <p:spPr>
          <a:xfrm>
            <a:off x="7990640" y="5731408"/>
            <a:ext cx="833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Level 3</a:t>
            </a:r>
            <a:endParaRPr lang="en-US" dirty="0"/>
          </a:p>
        </p:txBody>
      </p:sp>
      <p:sp>
        <p:nvSpPr>
          <p:cNvPr id="113" name="TextBox 112"/>
          <p:cNvSpPr txBox="1"/>
          <p:nvPr/>
        </p:nvSpPr>
        <p:spPr>
          <a:xfrm>
            <a:off x="5486400" y="2387600"/>
            <a:ext cx="33040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14" name="TextBox 113"/>
          <p:cNvSpPr txBox="1"/>
          <p:nvPr/>
        </p:nvSpPr>
        <p:spPr>
          <a:xfrm>
            <a:off x="6400400" y="1615440"/>
            <a:ext cx="33040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15" name="TextBox 114"/>
          <p:cNvSpPr txBox="1"/>
          <p:nvPr/>
        </p:nvSpPr>
        <p:spPr>
          <a:xfrm>
            <a:off x="8651040" y="2572266"/>
            <a:ext cx="33040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16" name="TextBox 115"/>
          <p:cNvSpPr txBox="1"/>
          <p:nvPr/>
        </p:nvSpPr>
        <p:spPr>
          <a:xfrm>
            <a:off x="5253640" y="4087892"/>
            <a:ext cx="33040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17" name="TextBox 116"/>
          <p:cNvSpPr txBox="1"/>
          <p:nvPr/>
        </p:nvSpPr>
        <p:spPr>
          <a:xfrm>
            <a:off x="7904480" y="4424958"/>
            <a:ext cx="33040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118" name="TextBox 117"/>
          <p:cNvSpPr txBox="1"/>
          <p:nvPr/>
        </p:nvSpPr>
        <p:spPr>
          <a:xfrm>
            <a:off x="5979880" y="6088881"/>
            <a:ext cx="33040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19" name="TextBox 118"/>
          <p:cNvSpPr txBox="1"/>
          <p:nvPr/>
        </p:nvSpPr>
        <p:spPr>
          <a:xfrm>
            <a:off x="7904480" y="6088881"/>
            <a:ext cx="33040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graphicFrame>
        <p:nvGraphicFramePr>
          <p:cNvPr id="120" name="Object 1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7250347"/>
              </p:ext>
            </p:extLst>
          </p:nvPr>
        </p:nvGraphicFramePr>
        <p:xfrm>
          <a:off x="1249680" y="3464243"/>
          <a:ext cx="2976563" cy="73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32" name="Equation" r:id="rId3" imgW="1752600" imgH="431800" progId="Equation.3">
                  <p:embed/>
                </p:oleObj>
              </mc:Choice>
              <mc:Fallback>
                <p:oleObj name="Equation" r:id="rId3" imgW="1752600" imgH="431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49680" y="3464243"/>
                        <a:ext cx="2976563" cy="733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Oval 5"/>
          <p:cNvSpPr/>
          <p:nvPr/>
        </p:nvSpPr>
        <p:spPr>
          <a:xfrm>
            <a:off x="5283104" y="6155332"/>
            <a:ext cx="640080" cy="40203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34" name="Oval 33"/>
          <p:cNvSpPr/>
          <p:nvPr/>
        </p:nvSpPr>
        <p:spPr>
          <a:xfrm>
            <a:off x="7222784" y="6165248"/>
            <a:ext cx="640080" cy="40203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35" name="Oval 34"/>
          <p:cNvSpPr/>
          <p:nvPr/>
        </p:nvSpPr>
        <p:spPr>
          <a:xfrm>
            <a:off x="7220752" y="4593272"/>
            <a:ext cx="640080" cy="40203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36" name="Oval 35"/>
          <p:cNvSpPr/>
          <p:nvPr/>
        </p:nvSpPr>
        <p:spPr>
          <a:xfrm>
            <a:off x="5130400" y="4443492"/>
            <a:ext cx="640080" cy="40203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37" name="Oval 36"/>
          <p:cNvSpPr/>
          <p:nvPr/>
        </p:nvSpPr>
        <p:spPr>
          <a:xfrm>
            <a:off x="5425640" y="5012023"/>
            <a:ext cx="640080" cy="40203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38" name="Oval 37"/>
          <p:cNvSpPr/>
          <p:nvPr/>
        </p:nvSpPr>
        <p:spPr>
          <a:xfrm>
            <a:off x="6320040" y="4995308"/>
            <a:ext cx="640080" cy="40203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40" name="Content Placeholder 2"/>
          <p:cNvSpPr txBox="1">
            <a:spLocks/>
          </p:cNvSpPr>
          <p:nvPr/>
        </p:nvSpPr>
        <p:spPr>
          <a:xfrm>
            <a:off x="457200" y="4197668"/>
            <a:ext cx="4429760" cy="254242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/>
            <a:r>
              <a:rPr lang="en-US" sz="2000" dirty="0" smtClean="0"/>
              <a:t>Intuition: a DAG edge </a:t>
            </a:r>
            <a:r>
              <a:rPr lang="en-US" sz="2000" i="1" dirty="0" err="1" smtClean="0"/>
              <a:t>Y</a:t>
            </a:r>
            <a:r>
              <a:rPr lang="en-US" sz="2000" i="1" baseline="-25000" dirty="0" err="1" smtClean="0"/>
              <a:t>i</a:t>
            </a:r>
            <a:r>
              <a:rPr lang="en-US" sz="2000" i="1" dirty="0" err="1" smtClean="0"/>
              <a:t>Z</a:t>
            </a:r>
            <a:r>
              <a:rPr lang="en-US" sz="2000" i="1" dirty="0" smtClean="0"/>
              <a:t> </a:t>
            </a:r>
            <a:r>
              <a:rPr lang="en-US" sz="2000" dirty="0" smtClean="0"/>
              <a:t>gets the share of credit of </a:t>
            </a:r>
            <a:r>
              <a:rPr lang="en-US" sz="2000" i="1" dirty="0" smtClean="0"/>
              <a:t>Z </a:t>
            </a:r>
            <a:r>
              <a:rPr lang="en-US" sz="2000" dirty="0" smtClean="0"/>
              <a:t>proportional to the #of shortest paths from </a:t>
            </a:r>
            <a:r>
              <a:rPr lang="en-US" sz="2000" i="1" dirty="0" smtClean="0"/>
              <a:t>X </a:t>
            </a:r>
            <a:r>
              <a:rPr lang="en-US" sz="2000" dirty="0" smtClean="0"/>
              <a:t>to </a:t>
            </a:r>
            <a:r>
              <a:rPr lang="en-US" sz="2000" i="1" dirty="0" smtClean="0"/>
              <a:t>Z </a:t>
            </a:r>
            <a:r>
              <a:rPr lang="en-US" sz="2000" dirty="0" smtClean="0"/>
              <a:t>going through </a:t>
            </a:r>
            <a:r>
              <a:rPr lang="en-US" sz="2000" i="1" dirty="0" err="1" smtClean="0"/>
              <a:t>Y</a:t>
            </a:r>
            <a:r>
              <a:rPr lang="en-US" sz="2000" i="1" baseline="-25000" dirty="0" err="1" smtClean="0"/>
              <a:t>i</a:t>
            </a:r>
            <a:r>
              <a:rPr lang="en-US" sz="2000" i="1" dirty="0" err="1" smtClean="0"/>
              <a:t>Z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>
                <a:solidFill>
                  <a:schemeClr val="tx2"/>
                </a:solidFill>
              </a:rPr>
              <a:t>Finally: Repeat Steps 1, 2 and 3 with each node as root. For each edge, </a:t>
            </a:r>
            <a:r>
              <a:rPr lang="en-US" sz="2000" dirty="0" err="1" smtClean="0">
                <a:solidFill>
                  <a:schemeClr val="tx2"/>
                </a:solidFill>
              </a:rPr>
              <a:t>betweenness</a:t>
            </a:r>
            <a:r>
              <a:rPr lang="en-US" sz="2000" dirty="0" smtClean="0">
                <a:solidFill>
                  <a:schemeClr val="tx2"/>
                </a:solidFill>
              </a:rPr>
              <a:t> = sum credits obtained in all iterations / 2</a:t>
            </a:r>
          </a:p>
        </p:txBody>
      </p:sp>
      <p:sp>
        <p:nvSpPr>
          <p:cNvPr id="41" name="Oval 40"/>
          <p:cNvSpPr/>
          <p:nvPr/>
        </p:nvSpPr>
        <p:spPr>
          <a:xfrm>
            <a:off x="5607920" y="3458764"/>
            <a:ext cx="640080" cy="40203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42" name="Oval 41"/>
          <p:cNvSpPr/>
          <p:nvPr/>
        </p:nvSpPr>
        <p:spPr>
          <a:xfrm>
            <a:off x="6400000" y="3410146"/>
            <a:ext cx="640080" cy="40203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0.5</a:t>
            </a:r>
            <a:endParaRPr lang="en-US" sz="1600" dirty="0"/>
          </a:p>
        </p:txBody>
      </p:sp>
      <p:sp>
        <p:nvSpPr>
          <p:cNvPr id="43" name="Oval 42"/>
          <p:cNvSpPr/>
          <p:nvPr/>
        </p:nvSpPr>
        <p:spPr>
          <a:xfrm>
            <a:off x="7659584" y="3481266"/>
            <a:ext cx="640080" cy="40203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0.5</a:t>
            </a:r>
            <a:endParaRPr lang="en-US" sz="1600" dirty="0"/>
          </a:p>
        </p:txBody>
      </p:sp>
      <p:sp>
        <p:nvSpPr>
          <p:cNvPr id="44" name="Oval 43"/>
          <p:cNvSpPr/>
          <p:nvPr/>
        </p:nvSpPr>
        <p:spPr>
          <a:xfrm>
            <a:off x="4933600" y="2859774"/>
            <a:ext cx="640080" cy="40203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4</a:t>
            </a:r>
            <a:r>
              <a:rPr lang="en-US" sz="1600" dirty="0" smtClean="0"/>
              <a:t>.5</a:t>
            </a:r>
            <a:endParaRPr lang="en-US" sz="1600" dirty="0"/>
          </a:p>
        </p:txBody>
      </p:sp>
      <p:sp>
        <p:nvSpPr>
          <p:cNvPr id="45" name="Oval 44"/>
          <p:cNvSpPr/>
          <p:nvPr/>
        </p:nvSpPr>
        <p:spPr>
          <a:xfrm>
            <a:off x="8496200" y="3056728"/>
            <a:ext cx="640080" cy="40203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1.5</a:t>
            </a:r>
            <a:endParaRPr lang="en-US" sz="1600" dirty="0"/>
          </a:p>
        </p:txBody>
      </p:sp>
      <p:sp>
        <p:nvSpPr>
          <p:cNvPr id="46" name="Oval 45"/>
          <p:cNvSpPr/>
          <p:nvPr/>
        </p:nvSpPr>
        <p:spPr>
          <a:xfrm>
            <a:off x="6178912" y="2309252"/>
            <a:ext cx="640080" cy="40203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4</a:t>
            </a:r>
            <a:r>
              <a:rPr lang="en-US" sz="1600" dirty="0" smtClean="0"/>
              <a:t>.5</a:t>
            </a:r>
            <a:endParaRPr lang="en-US" sz="1600" dirty="0"/>
          </a:p>
        </p:txBody>
      </p:sp>
      <p:sp>
        <p:nvSpPr>
          <p:cNvPr id="47" name="Oval 46"/>
          <p:cNvSpPr/>
          <p:nvPr/>
        </p:nvSpPr>
        <p:spPr>
          <a:xfrm>
            <a:off x="7360008" y="2354896"/>
            <a:ext cx="640080" cy="40203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1.5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6367120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6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Computation in 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2850"/>
            <a:ext cx="8229600" cy="502331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Complexity: </a:t>
            </a:r>
            <a:r>
              <a:rPr lang="en-US" sz="2400" i="1" dirty="0" smtClean="0"/>
              <a:t>n </a:t>
            </a:r>
            <a:r>
              <a:rPr lang="en-US" sz="2400" dirty="0" smtClean="0"/>
              <a:t>nodes, </a:t>
            </a:r>
            <a:r>
              <a:rPr lang="en-US" sz="2400" i="1" dirty="0" smtClean="0"/>
              <a:t>e </a:t>
            </a:r>
            <a:r>
              <a:rPr lang="en-US" sz="2400" dirty="0" smtClean="0"/>
              <a:t>edges</a:t>
            </a:r>
          </a:p>
          <a:p>
            <a:pPr lvl="1"/>
            <a:r>
              <a:rPr lang="en-US" sz="2000" dirty="0" smtClean="0"/>
              <a:t>BFS starting at each node: </a:t>
            </a:r>
            <a:r>
              <a:rPr lang="en-US" sz="2000" i="1" dirty="0" smtClean="0"/>
              <a:t>O</a:t>
            </a:r>
            <a:r>
              <a:rPr lang="en-US" sz="2000" dirty="0" smtClean="0"/>
              <a:t>(</a:t>
            </a:r>
            <a:r>
              <a:rPr lang="en-US" sz="2000" i="1" dirty="0"/>
              <a:t>e</a:t>
            </a:r>
            <a:r>
              <a:rPr lang="en-US" sz="2000" dirty="0" smtClean="0"/>
              <a:t>) </a:t>
            </a:r>
          </a:p>
          <a:p>
            <a:pPr lvl="1"/>
            <a:r>
              <a:rPr lang="en-US" sz="2000" dirty="0"/>
              <a:t>D</a:t>
            </a:r>
            <a:r>
              <a:rPr lang="en-US" sz="2000" dirty="0" smtClean="0"/>
              <a:t>o it for </a:t>
            </a:r>
            <a:r>
              <a:rPr lang="en-US" sz="2000" i="1" dirty="0" smtClean="0"/>
              <a:t>n </a:t>
            </a:r>
            <a:r>
              <a:rPr lang="en-US" sz="2000" dirty="0" smtClean="0"/>
              <a:t>nodes</a:t>
            </a:r>
          </a:p>
          <a:p>
            <a:pPr lvl="1"/>
            <a:r>
              <a:rPr lang="en-US" sz="2000" dirty="0" smtClean="0">
                <a:sym typeface="Wingdings"/>
              </a:rPr>
              <a:t>Total: </a:t>
            </a:r>
            <a:r>
              <a:rPr lang="en-US" sz="2000" i="1" dirty="0" smtClean="0">
                <a:sym typeface="Wingdings"/>
              </a:rPr>
              <a:t>O</a:t>
            </a:r>
            <a:r>
              <a:rPr lang="en-US" sz="2000" dirty="0" smtClean="0">
                <a:sym typeface="Wingdings"/>
              </a:rPr>
              <a:t>(</a:t>
            </a:r>
            <a:r>
              <a:rPr lang="en-US" sz="2000" i="1" dirty="0" smtClean="0">
                <a:sym typeface="Wingdings"/>
              </a:rPr>
              <a:t>ne</a:t>
            </a:r>
            <a:r>
              <a:rPr lang="en-US" sz="2000" dirty="0" smtClean="0">
                <a:sym typeface="Wingdings"/>
              </a:rPr>
              <a:t>) time</a:t>
            </a:r>
          </a:p>
          <a:p>
            <a:pPr lvl="1"/>
            <a:r>
              <a:rPr lang="en-US" sz="2000" dirty="0" smtClean="0">
                <a:sym typeface="Wingdings"/>
              </a:rPr>
              <a:t>Very expensive</a:t>
            </a:r>
          </a:p>
          <a:p>
            <a:r>
              <a:rPr lang="en-US" sz="2400" dirty="0" smtClean="0">
                <a:sym typeface="Wingdings"/>
              </a:rPr>
              <a:t>Method in practice</a:t>
            </a:r>
          </a:p>
          <a:p>
            <a:pPr lvl="1"/>
            <a:r>
              <a:rPr lang="en-US" sz="2000" dirty="0" smtClean="0">
                <a:sym typeface="Wingdings"/>
              </a:rPr>
              <a:t>Choose a random subset </a:t>
            </a:r>
            <a:r>
              <a:rPr lang="en-US" sz="2000" i="1" dirty="0" smtClean="0">
                <a:sym typeface="Wingdings"/>
              </a:rPr>
              <a:t>W </a:t>
            </a:r>
            <a:r>
              <a:rPr lang="en-US" sz="2000" dirty="0" smtClean="0">
                <a:sym typeface="Wingdings"/>
              </a:rPr>
              <a:t>of the nodes </a:t>
            </a:r>
            <a:endParaRPr lang="en-US" sz="2000" dirty="0" smtClean="0"/>
          </a:p>
          <a:p>
            <a:pPr lvl="1"/>
            <a:r>
              <a:rPr lang="en-US" sz="2000" dirty="0" smtClean="0"/>
              <a:t>Compute credit of each edge starting at each node in </a:t>
            </a:r>
            <a:r>
              <a:rPr lang="en-US" sz="2000" i="1" dirty="0" smtClean="0"/>
              <a:t>W</a:t>
            </a:r>
            <a:endParaRPr lang="en-US" sz="2000" dirty="0" smtClean="0"/>
          </a:p>
          <a:p>
            <a:pPr lvl="1"/>
            <a:r>
              <a:rPr lang="en-US" sz="2000" dirty="0" smtClean="0"/>
              <a:t>Sum and compute </a:t>
            </a:r>
            <a:r>
              <a:rPr lang="en-US" sz="2000" dirty="0" err="1" smtClean="0"/>
              <a:t>betweenness</a:t>
            </a:r>
            <a:endParaRPr lang="en-US" sz="2000" dirty="0" smtClean="0"/>
          </a:p>
          <a:p>
            <a:pPr lvl="1"/>
            <a:r>
              <a:rPr lang="en-US" sz="2000" dirty="0" smtClean="0"/>
              <a:t>A reasonable approximation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5997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Finding Communities using </a:t>
            </a:r>
            <a:r>
              <a:rPr lang="en-US" dirty="0" err="1"/>
              <a:t>Betweenness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14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102851"/>
            <a:ext cx="8341360" cy="121363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 smtClean="0"/>
              <a:t>Method 1: </a:t>
            </a:r>
          </a:p>
          <a:p>
            <a:r>
              <a:rPr lang="en-US" sz="2000" dirty="0"/>
              <a:t>Keep adding edges (among existing ones) starting from lowest </a:t>
            </a:r>
            <a:r>
              <a:rPr lang="en-US" sz="2000" dirty="0" err="1"/>
              <a:t>betweenness</a:t>
            </a:r>
            <a:endParaRPr lang="en-US" sz="2000" dirty="0"/>
          </a:p>
          <a:p>
            <a:r>
              <a:rPr lang="en-US" sz="2000" dirty="0" smtClean="0"/>
              <a:t>Gradually join small components to build large connected components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8347327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Finding Communities using </a:t>
            </a:r>
            <a:r>
              <a:rPr lang="en-US" dirty="0" err="1" smtClean="0"/>
              <a:t>Betweenness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2851"/>
            <a:ext cx="8310880" cy="121363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 smtClean="0"/>
              <a:t>Method 1: </a:t>
            </a:r>
          </a:p>
          <a:p>
            <a:r>
              <a:rPr lang="en-US" sz="2000" dirty="0" smtClean="0"/>
              <a:t>Keep adding edges (among existing ones) starting from lowest </a:t>
            </a:r>
            <a:r>
              <a:rPr lang="en-US" sz="2000" dirty="0" err="1" smtClean="0"/>
              <a:t>betweenness</a:t>
            </a:r>
            <a:endParaRPr lang="en-US" sz="2000" dirty="0" smtClean="0"/>
          </a:p>
          <a:p>
            <a:r>
              <a:rPr lang="en-US" sz="2000" dirty="0" smtClean="0"/>
              <a:t>Gradually join small components to build large connected components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15</a:t>
            </a:fld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873760" y="33934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184400" y="45720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731520" y="44297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016000" y="39827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412240" y="37693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2997200" y="33731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1554480" y="41249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1168400" y="48361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1615440" y="45415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838960" y="35560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1483360" y="33223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2092960" y="40538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1818640" y="51104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7396480" y="29159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6177280" y="43586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1046480" y="54356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6035040" y="39217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6807200" y="38912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6786880" y="30886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6492240" y="49377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6898640" y="46126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4267200" y="30581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7741920" y="48666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7599680" y="37185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7721600" y="43586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7274560" y="51511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3718560" y="27025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3291840" y="29464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3434080" y="35153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3972560" y="35356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4663440" y="28448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4572000" y="35356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3332480" y="50088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3728720" y="47955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3870960" y="51511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3484880" y="58623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3931920" y="55676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4409440" y="50800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3007360" y="41351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2235200" y="33324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2377440" y="36880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2438400" y="41046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2661920" y="31191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>
            <a:off x="2306320" y="28854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/>
          <p:nvPr/>
        </p:nvSpPr>
        <p:spPr>
          <a:xfrm>
            <a:off x="2915920" y="36169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>
            <a:off x="2987040" y="57708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/>
          <p:cNvSpPr/>
          <p:nvPr/>
        </p:nvSpPr>
        <p:spPr>
          <a:xfrm>
            <a:off x="2357120" y="53238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2418080" y="57404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2641600" y="47548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/>
          <p:cNvSpPr/>
          <p:nvPr/>
        </p:nvSpPr>
        <p:spPr>
          <a:xfrm>
            <a:off x="2895600" y="52527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/>
          <p:nvPr/>
        </p:nvSpPr>
        <p:spPr>
          <a:xfrm>
            <a:off x="5743560" y="5315312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/>
          <p:nvPr/>
        </p:nvSpPr>
        <p:spPr>
          <a:xfrm>
            <a:off x="5113640" y="4868272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/>
          <p:nvPr/>
        </p:nvSpPr>
        <p:spPr>
          <a:xfrm>
            <a:off x="5174600" y="5284832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/>
          <p:nvPr/>
        </p:nvSpPr>
        <p:spPr>
          <a:xfrm>
            <a:off x="5364480" y="42367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/>
          <p:nvPr/>
        </p:nvSpPr>
        <p:spPr>
          <a:xfrm>
            <a:off x="5652120" y="4797152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/>
          <p:nvPr/>
        </p:nvSpPr>
        <p:spPr>
          <a:xfrm>
            <a:off x="5709920" y="36068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val 63"/>
          <p:cNvSpPr/>
          <p:nvPr/>
        </p:nvSpPr>
        <p:spPr>
          <a:xfrm>
            <a:off x="5080000" y="31597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val 64"/>
          <p:cNvSpPr/>
          <p:nvPr/>
        </p:nvSpPr>
        <p:spPr>
          <a:xfrm>
            <a:off x="5140960" y="35763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val 65"/>
          <p:cNvSpPr/>
          <p:nvPr/>
        </p:nvSpPr>
        <p:spPr>
          <a:xfrm>
            <a:off x="5364480" y="25908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val 66"/>
          <p:cNvSpPr/>
          <p:nvPr/>
        </p:nvSpPr>
        <p:spPr>
          <a:xfrm>
            <a:off x="5618480" y="30886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val 67"/>
          <p:cNvSpPr/>
          <p:nvPr/>
        </p:nvSpPr>
        <p:spPr>
          <a:xfrm>
            <a:off x="4338320" y="41148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val 68"/>
          <p:cNvSpPr/>
          <p:nvPr/>
        </p:nvSpPr>
        <p:spPr>
          <a:xfrm>
            <a:off x="3789680" y="37592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Oval 69"/>
          <p:cNvSpPr/>
          <p:nvPr/>
        </p:nvSpPr>
        <p:spPr>
          <a:xfrm>
            <a:off x="3362960" y="40030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Oval 70"/>
          <p:cNvSpPr/>
          <p:nvPr/>
        </p:nvSpPr>
        <p:spPr>
          <a:xfrm>
            <a:off x="3728720" y="42367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Oval 71"/>
          <p:cNvSpPr/>
          <p:nvPr/>
        </p:nvSpPr>
        <p:spPr>
          <a:xfrm>
            <a:off x="4043680" y="45923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Oval 72"/>
          <p:cNvSpPr/>
          <p:nvPr/>
        </p:nvSpPr>
        <p:spPr>
          <a:xfrm>
            <a:off x="4734560" y="39014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Oval 73"/>
          <p:cNvSpPr/>
          <p:nvPr/>
        </p:nvSpPr>
        <p:spPr>
          <a:xfrm>
            <a:off x="4643120" y="45923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val 74"/>
          <p:cNvSpPr/>
          <p:nvPr/>
        </p:nvSpPr>
        <p:spPr>
          <a:xfrm>
            <a:off x="1676400" y="54660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val 75"/>
          <p:cNvSpPr/>
          <p:nvPr/>
        </p:nvSpPr>
        <p:spPr>
          <a:xfrm>
            <a:off x="6461760" y="26416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val 76"/>
          <p:cNvSpPr/>
          <p:nvPr/>
        </p:nvSpPr>
        <p:spPr>
          <a:xfrm>
            <a:off x="7132320" y="41757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Oval 77"/>
          <p:cNvSpPr/>
          <p:nvPr/>
        </p:nvSpPr>
        <p:spPr>
          <a:xfrm>
            <a:off x="6106160" y="30276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val 78"/>
          <p:cNvSpPr/>
          <p:nvPr/>
        </p:nvSpPr>
        <p:spPr>
          <a:xfrm>
            <a:off x="8107680" y="39319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Oval 79"/>
          <p:cNvSpPr/>
          <p:nvPr/>
        </p:nvSpPr>
        <p:spPr>
          <a:xfrm>
            <a:off x="6390640" y="35356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Oval 80"/>
          <p:cNvSpPr/>
          <p:nvPr/>
        </p:nvSpPr>
        <p:spPr>
          <a:xfrm>
            <a:off x="7721600" y="32512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Oval 81"/>
          <p:cNvSpPr/>
          <p:nvPr/>
        </p:nvSpPr>
        <p:spPr>
          <a:xfrm>
            <a:off x="6990080" y="60248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Oval 82"/>
          <p:cNvSpPr/>
          <p:nvPr/>
        </p:nvSpPr>
        <p:spPr>
          <a:xfrm>
            <a:off x="6360160" y="55778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Oval 83"/>
          <p:cNvSpPr/>
          <p:nvPr/>
        </p:nvSpPr>
        <p:spPr>
          <a:xfrm>
            <a:off x="6421120" y="59944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Oval 84"/>
          <p:cNvSpPr/>
          <p:nvPr/>
        </p:nvSpPr>
        <p:spPr>
          <a:xfrm>
            <a:off x="6898640" y="55067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Oval 85"/>
          <p:cNvSpPr/>
          <p:nvPr/>
        </p:nvSpPr>
        <p:spPr>
          <a:xfrm>
            <a:off x="4480560" y="55575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Oval 86"/>
          <p:cNvSpPr/>
          <p:nvPr/>
        </p:nvSpPr>
        <p:spPr>
          <a:xfrm>
            <a:off x="5266040" y="57708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9396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Finding Communities using </a:t>
            </a:r>
            <a:r>
              <a:rPr lang="en-US" dirty="0" err="1" smtClean="0"/>
              <a:t>Betweenness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2851"/>
            <a:ext cx="8310880" cy="121363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 smtClean="0"/>
              <a:t>Method 1: </a:t>
            </a:r>
          </a:p>
          <a:p>
            <a:r>
              <a:rPr lang="en-US" sz="2000" dirty="0" smtClean="0"/>
              <a:t>Keep adding edges (among existing ones) starting from lowest </a:t>
            </a:r>
            <a:r>
              <a:rPr lang="en-US" sz="2000" dirty="0" err="1" smtClean="0"/>
              <a:t>betweenness</a:t>
            </a:r>
            <a:endParaRPr lang="en-US" sz="2000" dirty="0" smtClean="0"/>
          </a:p>
          <a:p>
            <a:r>
              <a:rPr lang="en-US" sz="2000" dirty="0" smtClean="0"/>
              <a:t>Gradually join small components to build large connected components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16</a:t>
            </a:fld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873760" y="33934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184400" y="45720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731520" y="44297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016000" y="39827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412240" y="37693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2997200" y="33731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1554480" y="41249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1168400" y="48361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1615440" y="45415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838960" y="35560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1483360" y="33223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2092960" y="40538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1818640" y="51104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7396480" y="29159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6177280" y="43586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1046480" y="54356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6035040" y="39217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6807200" y="38912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6786880" y="30886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6492240" y="49377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6898640" y="46126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4267200" y="30581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7741920" y="48666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7599680" y="37185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7721600" y="43586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7274560" y="51511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3718560" y="27025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3291840" y="29464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3434080" y="35153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3972560" y="35356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4663440" y="28448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4572000" y="35356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3332480" y="50088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3728720" y="47955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3870960" y="51511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3484880" y="58623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3931920" y="55676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4409440" y="50800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3007360" y="41351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2235200" y="33324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2377440" y="36880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2438400" y="41046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2661920" y="31191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>
            <a:off x="2306320" y="28854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/>
          <p:nvPr/>
        </p:nvSpPr>
        <p:spPr>
          <a:xfrm>
            <a:off x="2915920" y="36169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>
            <a:off x="2987040" y="57708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/>
          <p:cNvSpPr/>
          <p:nvPr/>
        </p:nvSpPr>
        <p:spPr>
          <a:xfrm>
            <a:off x="2357120" y="53238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2418080" y="57404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2641600" y="47548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/>
          <p:cNvSpPr/>
          <p:nvPr/>
        </p:nvSpPr>
        <p:spPr>
          <a:xfrm>
            <a:off x="2895600" y="52527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/>
          <p:nvPr/>
        </p:nvSpPr>
        <p:spPr>
          <a:xfrm>
            <a:off x="5743560" y="5315312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/>
          <p:nvPr/>
        </p:nvSpPr>
        <p:spPr>
          <a:xfrm>
            <a:off x="5113640" y="4868272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/>
          <p:nvPr/>
        </p:nvSpPr>
        <p:spPr>
          <a:xfrm>
            <a:off x="5174600" y="5284832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/>
          <p:nvPr/>
        </p:nvSpPr>
        <p:spPr>
          <a:xfrm>
            <a:off x="5364480" y="42367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/>
          <p:nvPr/>
        </p:nvSpPr>
        <p:spPr>
          <a:xfrm>
            <a:off x="5652120" y="4797152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/>
          <p:nvPr/>
        </p:nvSpPr>
        <p:spPr>
          <a:xfrm>
            <a:off x="5709920" y="36068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val 63"/>
          <p:cNvSpPr/>
          <p:nvPr/>
        </p:nvSpPr>
        <p:spPr>
          <a:xfrm>
            <a:off x="5080000" y="31597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val 64"/>
          <p:cNvSpPr/>
          <p:nvPr/>
        </p:nvSpPr>
        <p:spPr>
          <a:xfrm>
            <a:off x="5140960" y="35763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val 65"/>
          <p:cNvSpPr/>
          <p:nvPr/>
        </p:nvSpPr>
        <p:spPr>
          <a:xfrm>
            <a:off x="5364480" y="25908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val 66"/>
          <p:cNvSpPr/>
          <p:nvPr/>
        </p:nvSpPr>
        <p:spPr>
          <a:xfrm>
            <a:off x="5618480" y="30886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val 67"/>
          <p:cNvSpPr/>
          <p:nvPr/>
        </p:nvSpPr>
        <p:spPr>
          <a:xfrm>
            <a:off x="4338320" y="41148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val 68"/>
          <p:cNvSpPr/>
          <p:nvPr/>
        </p:nvSpPr>
        <p:spPr>
          <a:xfrm>
            <a:off x="3789680" y="37592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Oval 69"/>
          <p:cNvSpPr/>
          <p:nvPr/>
        </p:nvSpPr>
        <p:spPr>
          <a:xfrm>
            <a:off x="3362960" y="40030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Oval 70"/>
          <p:cNvSpPr/>
          <p:nvPr/>
        </p:nvSpPr>
        <p:spPr>
          <a:xfrm>
            <a:off x="3728720" y="42367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Oval 71"/>
          <p:cNvSpPr/>
          <p:nvPr/>
        </p:nvSpPr>
        <p:spPr>
          <a:xfrm>
            <a:off x="4043680" y="45923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Oval 72"/>
          <p:cNvSpPr/>
          <p:nvPr/>
        </p:nvSpPr>
        <p:spPr>
          <a:xfrm>
            <a:off x="4734560" y="39014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Oval 73"/>
          <p:cNvSpPr/>
          <p:nvPr/>
        </p:nvSpPr>
        <p:spPr>
          <a:xfrm>
            <a:off x="4643120" y="45923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val 74"/>
          <p:cNvSpPr/>
          <p:nvPr/>
        </p:nvSpPr>
        <p:spPr>
          <a:xfrm>
            <a:off x="1676400" y="54660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val 75"/>
          <p:cNvSpPr/>
          <p:nvPr/>
        </p:nvSpPr>
        <p:spPr>
          <a:xfrm>
            <a:off x="6461760" y="26416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val 76"/>
          <p:cNvSpPr/>
          <p:nvPr/>
        </p:nvSpPr>
        <p:spPr>
          <a:xfrm>
            <a:off x="7132320" y="41757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Oval 77"/>
          <p:cNvSpPr/>
          <p:nvPr/>
        </p:nvSpPr>
        <p:spPr>
          <a:xfrm>
            <a:off x="6106160" y="30276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val 78"/>
          <p:cNvSpPr/>
          <p:nvPr/>
        </p:nvSpPr>
        <p:spPr>
          <a:xfrm>
            <a:off x="8107680" y="39319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Oval 79"/>
          <p:cNvSpPr/>
          <p:nvPr/>
        </p:nvSpPr>
        <p:spPr>
          <a:xfrm>
            <a:off x="6390640" y="35356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Oval 80"/>
          <p:cNvSpPr/>
          <p:nvPr/>
        </p:nvSpPr>
        <p:spPr>
          <a:xfrm>
            <a:off x="7721600" y="32512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Oval 81"/>
          <p:cNvSpPr/>
          <p:nvPr/>
        </p:nvSpPr>
        <p:spPr>
          <a:xfrm>
            <a:off x="6990080" y="60248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Oval 82"/>
          <p:cNvSpPr/>
          <p:nvPr/>
        </p:nvSpPr>
        <p:spPr>
          <a:xfrm>
            <a:off x="6360160" y="55778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Oval 83"/>
          <p:cNvSpPr/>
          <p:nvPr/>
        </p:nvSpPr>
        <p:spPr>
          <a:xfrm>
            <a:off x="6421120" y="59944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Oval 84"/>
          <p:cNvSpPr/>
          <p:nvPr/>
        </p:nvSpPr>
        <p:spPr>
          <a:xfrm>
            <a:off x="6898640" y="55067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Oval 85"/>
          <p:cNvSpPr/>
          <p:nvPr/>
        </p:nvSpPr>
        <p:spPr>
          <a:xfrm>
            <a:off x="4480560" y="55575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Oval 86"/>
          <p:cNvSpPr/>
          <p:nvPr/>
        </p:nvSpPr>
        <p:spPr>
          <a:xfrm>
            <a:off x="5266040" y="57708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Freeform 89"/>
          <p:cNvSpPr/>
          <p:nvPr/>
        </p:nvSpPr>
        <p:spPr>
          <a:xfrm>
            <a:off x="2021486" y="3169171"/>
            <a:ext cx="650299" cy="840736"/>
          </a:xfrm>
          <a:custGeom>
            <a:avLst/>
            <a:gdLst>
              <a:gd name="connsiteX0" fmla="*/ 173074 w 650299"/>
              <a:gd name="connsiteY0" fmla="*/ 749 h 840736"/>
              <a:gd name="connsiteX1" fmla="*/ 477874 w 650299"/>
              <a:gd name="connsiteY1" fmla="*/ 102349 h 840736"/>
              <a:gd name="connsiteX2" fmla="*/ 538834 w 650299"/>
              <a:gd name="connsiteY2" fmla="*/ 254749 h 840736"/>
              <a:gd name="connsiteX3" fmla="*/ 640434 w 650299"/>
              <a:gd name="connsiteY3" fmla="*/ 457949 h 840736"/>
              <a:gd name="connsiteX4" fmla="*/ 630274 w 650299"/>
              <a:gd name="connsiteY4" fmla="*/ 661149 h 840736"/>
              <a:gd name="connsiteX5" fmla="*/ 498194 w 650299"/>
              <a:gd name="connsiteY5" fmla="*/ 833869 h 840736"/>
              <a:gd name="connsiteX6" fmla="*/ 284834 w 650299"/>
              <a:gd name="connsiteY6" fmla="*/ 783069 h 840736"/>
              <a:gd name="connsiteX7" fmla="*/ 152754 w 650299"/>
              <a:gd name="connsiteY7" fmla="*/ 569709 h 840736"/>
              <a:gd name="connsiteX8" fmla="*/ 71474 w 650299"/>
              <a:gd name="connsiteY8" fmla="*/ 346189 h 840736"/>
              <a:gd name="connsiteX9" fmla="*/ 354 w 650299"/>
              <a:gd name="connsiteY9" fmla="*/ 173469 h 840736"/>
              <a:gd name="connsiteX10" fmla="*/ 101954 w 650299"/>
              <a:gd name="connsiteY10" fmla="*/ 61709 h 840736"/>
              <a:gd name="connsiteX11" fmla="*/ 173074 w 650299"/>
              <a:gd name="connsiteY11" fmla="*/ 749 h 8407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50299" h="840736">
                <a:moveTo>
                  <a:pt x="173074" y="749"/>
                </a:moveTo>
                <a:cubicBezTo>
                  <a:pt x="235727" y="7522"/>
                  <a:pt x="416914" y="60016"/>
                  <a:pt x="477874" y="102349"/>
                </a:cubicBezTo>
                <a:cubicBezTo>
                  <a:pt x="538834" y="144682"/>
                  <a:pt x="511741" y="195482"/>
                  <a:pt x="538834" y="254749"/>
                </a:cubicBezTo>
                <a:cubicBezTo>
                  <a:pt x="565927" y="314016"/>
                  <a:pt x="625194" y="390216"/>
                  <a:pt x="640434" y="457949"/>
                </a:cubicBezTo>
                <a:cubicBezTo>
                  <a:pt x="655674" y="525682"/>
                  <a:pt x="653981" y="598496"/>
                  <a:pt x="630274" y="661149"/>
                </a:cubicBezTo>
                <a:cubicBezTo>
                  <a:pt x="606567" y="723802"/>
                  <a:pt x="555767" y="813549"/>
                  <a:pt x="498194" y="833869"/>
                </a:cubicBezTo>
                <a:cubicBezTo>
                  <a:pt x="440621" y="854189"/>
                  <a:pt x="342407" y="827096"/>
                  <a:pt x="284834" y="783069"/>
                </a:cubicBezTo>
                <a:cubicBezTo>
                  <a:pt x="227261" y="739042"/>
                  <a:pt x="188314" y="642522"/>
                  <a:pt x="152754" y="569709"/>
                </a:cubicBezTo>
                <a:cubicBezTo>
                  <a:pt x="117194" y="496896"/>
                  <a:pt x="96874" y="412229"/>
                  <a:pt x="71474" y="346189"/>
                </a:cubicBezTo>
                <a:cubicBezTo>
                  <a:pt x="46074" y="280149"/>
                  <a:pt x="-4726" y="220882"/>
                  <a:pt x="354" y="173469"/>
                </a:cubicBezTo>
                <a:cubicBezTo>
                  <a:pt x="5434" y="126056"/>
                  <a:pt x="69781" y="88802"/>
                  <a:pt x="101954" y="61709"/>
                </a:cubicBezTo>
                <a:cubicBezTo>
                  <a:pt x="134127" y="34616"/>
                  <a:pt x="110421" y="-6024"/>
                  <a:pt x="173074" y="749"/>
                </a:cubicBezTo>
                <a:close/>
              </a:path>
            </a:pathLst>
          </a:custGeom>
          <a:solidFill>
            <a:srgbClr val="FFFF00">
              <a:alpha val="10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Freeform 87"/>
          <p:cNvSpPr/>
          <p:nvPr/>
        </p:nvSpPr>
        <p:spPr>
          <a:xfrm flipH="1">
            <a:off x="6756105" y="4024632"/>
            <a:ext cx="640375" cy="952496"/>
          </a:xfrm>
          <a:custGeom>
            <a:avLst/>
            <a:gdLst>
              <a:gd name="connsiteX0" fmla="*/ 173074 w 650299"/>
              <a:gd name="connsiteY0" fmla="*/ 749 h 840736"/>
              <a:gd name="connsiteX1" fmla="*/ 477874 w 650299"/>
              <a:gd name="connsiteY1" fmla="*/ 102349 h 840736"/>
              <a:gd name="connsiteX2" fmla="*/ 538834 w 650299"/>
              <a:gd name="connsiteY2" fmla="*/ 254749 h 840736"/>
              <a:gd name="connsiteX3" fmla="*/ 640434 w 650299"/>
              <a:gd name="connsiteY3" fmla="*/ 457949 h 840736"/>
              <a:gd name="connsiteX4" fmla="*/ 630274 w 650299"/>
              <a:gd name="connsiteY4" fmla="*/ 661149 h 840736"/>
              <a:gd name="connsiteX5" fmla="*/ 498194 w 650299"/>
              <a:gd name="connsiteY5" fmla="*/ 833869 h 840736"/>
              <a:gd name="connsiteX6" fmla="*/ 284834 w 650299"/>
              <a:gd name="connsiteY6" fmla="*/ 783069 h 840736"/>
              <a:gd name="connsiteX7" fmla="*/ 152754 w 650299"/>
              <a:gd name="connsiteY7" fmla="*/ 569709 h 840736"/>
              <a:gd name="connsiteX8" fmla="*/ 71474 w 650299"/>
              <a:gd name="connsiteY8" fmla="*/ 346189 h 840736"/>
              <a:gd name="connsiteX9" fmla="*/ 354 w 650299"/>
              <a:gd name="connsiteY9" fmla="*/ 173469 h 840736"/>
              <a:gd name="connsiteX10" fmla="*/ 101954 w 650299"/>
              <a:gd name="connsiteY10" fmla="*/ 61709 h 840736"/>
              <a:gd name="connsiteX11" fmla="*/ 173074 w 650299"/>
              <a:gd name="connsiteY11" fmla="*/ 749 h 8407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50299" h="840736">
                <a:moveTo>
                  <a:pt x="173074" y="749"/>
                </a:moveTo>
                <a:cubicBezTo>
                  <a:pt x="235727" y="7522"/>
                  <a:pt x="416914" y="60016"/>
                  <a:pt x="477874" y="102349"/>
                </a:cubicBezTo>
                <a:cubicBezTo>
                  <a:pt x="538834" y="144682"/>
                  <a:pt x="511741" y="195482"/>
                  <a:pt x="538834" y="254749"/>
                </a:cubicBezTo>
                <a:cubicBezTo>
                  <a:pt x="565927" y="314016"/>
                  <a:pt x="625194" y="390216"/>
                  <a:pt x="640434" y="457949"/>
                </a:cubicBezTo>
                <a:cubicBezTo>
                  <a:pt x="655674" y="525682"/>
                  <a:pt x="653981" y="598496"/>
                  <a:pt x="630274" y="661149"/>
                </a:cubicBezTo>
                <a:cubicBezTo>
                  <a:pt x="606567" y="723802"/>
                  <a:pt x="555767" y="813549"/>
                  <a:pt x="498194" y="833869"/>
                </a:cubicBezTo>
                <a:cubicBezTo>
                  <a:pt x="440621" y="854189"/>
                  <a:pt x="342407" y="827096"/>
                  <a:pt x="284834" y="783069"/>
                </a:cubicBezTo>
                <a:cubicBezTo>
                  <a:pt x="227261" y="739042"/>
                  <a:pt x="188314" y="642522"/>
                  <a:pt x="152754" y="569709"/>
                </a:cubicBezTo>
                <a:cubicBezTo>
                  <a:pt x="117194" y="496896"/>
                  <a:pt x="96874" y="412229"/>
                  <a:pt x="71474" y="346189"/>
                </a:cubicBezTo>
                <a:cubicBezTo>
                  <a:pt x="46074" y="280149"/>
                  <a:pt x="-4726" y="220882"/>
                  <a:pt x="354" y="173469"/>
                </a:cubicBezTo>
                <a:cubicBezTo>
                  <a:pt x="5434" y="126056"/>
                  <a:pt x="69781" y="88802"/>
                  <a:pt x="101954" y="61709"/>
                </a:cubicBezTo>
                <a:cubicBezTo>
                  <a:pt x="134127" y="34616"/>
                  <a:pt x="110421" y="-6024"/>
                  <a:pt x="173074" y="749"/>
                </a:cubicBezTo>
                <a:close/>
              </a:path>
            </a:pathLst>
          </a:custGeom>
          <a:solidFill>
            <a:srgbClr val="008000">
              <a:alpha val="10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Freeform 42"/>
          <p:cNvSpPr/>
          <p:nvPr/>
        </p:nvSpPr>
        <p:spPr>
          <a:xfrm>
            <a:off x="2214595" y="5145788"/>
            <a:ext cx="540074" cy="910881"/>
          </a:xfrm>
          <a:custGeom>
            <a:avLst/>
            <a:gdLst>
              <a:gd name="connsiteX0" fmla="*/ 61245 w 540074"/>
              <a:gd name="connsiteY0" fmla="*/ 76452 h 910881"/>
              <a:gd name="connsiteX1" fmla="*/ 285 w 540074"/>
              <a:gd name="connsiteY1" fmla="*/ 299972 h 910881"/>
              <a:gd name="connsiteX2" fmla="*/ 81565 w 540074"/>
              <a:gd name="connsiteY2" fmla="*/ 594612 h 910881"/>
              <a:gd name="connsiteX3" fmla="*/ 122205 w 540074"/>
              <a:gd name="connsiteY3" fmla="*/ 797812 h 910881"/>
              <a:gd name="connsiteX4" fmla="*/ 396525 w 540074"/>
              <a:gd name="connsiteY4" fmla="*/ 909572 h 910881"/>
              <a:gd name="connsiteX5" fmla="*/ 528605 w 540074"/>
              <a:gd name="connsiteY5" fmla="*/ 726692 h 910881"/>
              <a:gd name="connsiteX6" fmla="*/ 528605 w 540074"/>
              <a:gd name="connsiteY6" fmla="*/ 513332 h 910881"/>
              <a:gd name="connsiteX7" fmla="*/ 487965 w 540074"/>
              <a:gd name="connsiteY7" fmla="*/ 218692 h 910881"/>
              <a:gd name="connsiteX8" fmla="*/ 366045 w 540074"/>
              <a:gd name="connsiteY8" fmla="*/ 25652 h 910881"/>
              <a:gd name="connsiteX9" fmla="*/ 223805 w 540074"/>
              <a:gd name="connsiteY9" fmla="*/ 5332 h 910881"/>
              <a:gd name="connsiteX10" fmla="*/ 61245 w 540074"/>
              <a:gd name="connsiteY10" fmla="*/ 76452 h 9108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0074" h="910881">
                <a:moveTo>
                  <a:pt x="61245" y="76452"/>
                </a:moveTo>
                <a:cubicBezTo>
                  <a:pt x="23992" y="125559"/>
                  <a:pt x="-3102" y="213612"/>
                  <a:pt x="285" y="299972"/>
                </a:cubicBezTo>
                <a:cubicBezTo>
                  <a:pt x="3672" y="386332"/>
                  <a:pt x="61245" y="511639"/>
                  <a:pt x="81565" y="594612"/>
                </a:cubicBezTo>
                <a:cubicBezTo>
                  <a:pt x="101885" y="677585"/>
                  <a:pt x="69712" y="745319"/>
                  <a:pt x="122205" y="797812"/>
                </a:cubicBezTo>
                <a:cubicBezTo>
                  <a:pt x="174698" y="850305"/>
                  <a:pt x="328792" y="921425"/>
                  <a:pt x="396525" y="909572"/>
                </a:cubicBezTo>
                <a:cubicBezTo>
                  <a:pt x="464258" y="897719"/>
                  <a:pt x="506592" y="792732"/>
                  <a:pt x="528605" y="726692"/>
                </a:cubicBezTo>
                <a:cubicBezTo>
                  <a:pt x="550618" y="660652"/>
                  <a:pt x="535378" y="597999"/>
                  <a:pt x="528605" y="513332"/>
                </a:cubicBezTo>
                <a:cubicBezTo>
                  <a:pt x="521832" y="428665"/>
                  <a:pt x="515058" y="299972"/>
                  <a:pt x="487965" y="218692"/>
                </a:cubicBezTo>
                <a:cubicBezTo>
                  <a:pt x="460872" y="137412"/>
                  <a:pt x="410072" y="61212"/>
                  <a:pt x="366045" y="25652"/>
                </a:cubicBezTo>
                <a:cubicBezTo>
                  <a:pt x="322018" y="-9908"/>
                  <a:pt x="279685" y="252"/>
                  <a:pt x="223805" y="5332"/>
                </a:cubicBezTo>
                <a:cubicBezTo>
                  <a:pt x="167925" y="10412"/>
                  <a:pt x="98498" y="27345"/>
                  <a:pt x="61245" y="76452"/>
                </a:cubicBezTo>
                <a:close/>
              </a:path>
            </a:pathLst>
          </a:custGeom>
          <a:solidFill>
            <a:srgbClr val="FF6600">
              <a:alpha val="10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Freeform 88"/>
          <p:cNvSpPr/>
          <p:nvPr/>
        </p:nvSpPr>
        <p:spPr>
          <a:xfrm>
            <a:off x="5571963" y="3495040"/>
            <a:ext cx="747557" cy="670560"/>
          </a:xfrm>
          <a:custGeom>
            <a:avLst/>
            <a:gdLst>
              <a:gd name="connsiteX0" fmla="*/ 61245 w 540074"/>
              <a:gd name="connsiteY0" fmla="*/ 76452 h 910881"/>
              <a:gd name="connsiteX1" fmla="*/ 285 w 540074"/>
              <a:gd name="connsiteY1" fmla="*/ 299972 h 910881"/>
              <a:gd name="connsiteX2" fmla="*/ 81565 w 540074"/>
              <a:gd name="connsiteY2" fmla="*/ 594612 h 910881"/>
              <a:gd name="connsiteX3" fmla="*/ 122205 w 540074"/>
              <a:gd name="connsiteY3" fmla="*/ 797812 h 910881"/>
              <a:gd name="connsiteX4" fmla="*/ 396525 w 540074"/>
              <a:gd name="connsiteY4" fmla="*/ 909572 h 910881"/>
              <a:gd name="connsiteX5" fmla="*/ 528605 w 540074"/>
              <a:gd name="connsiteY5" fmla="*/ 726692 h 910881"/>
              <a:gd name="connsiteX6" fmla="*/ 528605 w 540074"/>
              <a:gd name="connsiteY6" fmla="*/ 513332 h 910881"/>
              <a:gd name="connsiteX7" fmla="*/ 487965 w 540074"/>
              <a:gd name="connsiteY7" fmla="*/ 218692 h 910881"/>
              <a:gd name="connsiteX8" fmla="*/ 366045 w 540074"/>
              <a:gd name="connsiteY8" fmla="*/ 25652 h 910881"/>
              <a:gd name="connsiteX9" fmla="*/ 223805 w 540074"/>
              <a:gd name="connsiteY9" fmla="*/ 5332 h 910881"/>
              <a:gd name="connsiteX10" fmla="*/ 61245 w 540074"/>
              <a:gd name="connsiteY10" fmla="*/ 76452 h 9108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0074" h="910881">
                <a:moveTo>
                  <a:pt x="61245" y="76452"/>
                </a:moveTo>
                <a:cubicBezTo>
                  <a:pt x="23992" y="125559"/>
                  <a:pt x="-3102" y="213612"/>
                  <a:pt x="285" y="299972"/>
                </a:cubicBezTo>
                <a:cubicBezTo>
                  <a:pt x="3672" y="386332"/>
                  <a:pt x="61245" y="511639"/>
                  <a:pt x="81565" y="594612"/>
                </a:cubicBezTo>
                <a:cubicBezTo>
                  <a:pt x="101885" y="677585"/>
                  <a:pt x="69712" y="745319"/>
                  <a:pt x="122205" y="797812"/>
                </a:cubicBezTo>
                <a:cubicBezTo>
                  <a:pt x="174698" y="850305"/>
                  <a:pt x="328792" y="921425"/>
                  <a:pt x="396525" y="909572"/>
                </a:cubicBezTo>
                <a:cubicBezTo>
                  <a:pt x="464258" y="897719"/>
                  <a:pt x="506592" y="792732"/>
                  <a:pt x="528605" y="726692"/>
                </a:cubicBezTo>
                <a:cubicBezTo>
                  <a:pt x="550618" y="660652"/>
                  <a:pt x="535378" y="597999"/>
                  <a:pt x="528605" y="513332"/>
                </a:cubicBezTo>
                <a:cubicBezTo>
                  <a:pt x="521832" y="428665"/>
                  <a:pt x="515058" y="299972"/>
                  <a:pt x="487965" y="218692"/>
                </a:cubicBezTo>
                <a:cubicBezTo>
                  <a:pt x="460872" y="137412"/>
                  <a:pt x="410072" y="61212"/>
                  <a:pt x="366045" y="25652"/>
                </a:cubicBezTo>
                <a:cubicBezTo>
                  <a:pt x="322018" y="-9908"/>
                  <a:pt x="279685" y="252"/>
                  <a:pt x="223805" y="5332"/>
                </a:cubicBezTo>
                <a:cubicBezTo>
                  <a:pt x="167925" y="10412"/>
                  <a:pt x="98498" y="27345"/>
                  <a:pt x="61245" y="76452"/>
                </a:cubicBezTo>
                <a:close/>
              </a:path>
            </a:pathLst>
          </a:custGeom>
          <a:solidFill>
            <a:srgbClr val="3366FF">
              <a:alpha val="10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124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" grpId="0" animBg="1"/>
      <p:bldP spid="43" grpId="0" animBg="1"/>
      <p:bldP spid="8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Finding Communities using </a:t>
            </a:r>
            <a:r>
              <a:rPr lang="en-US" dirty="0" err="1" smtClean="0"/>
              <a:t>Betweenness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2851"/>
            <a:ext cx="8310880" cy="121363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 smtClean="0"/>
              <a:t>Method 1: </a:t>
            </a:r>
          </a:p>
          <a:p>
            <a:r>
              <a:rPr lang="en-US" sz="2000" dirty="0" smtClean="0"/>
              <a:t>Keep adding edges (among existing ones) starting from lowest </a:t>
            </a:r>
            <a:r>
              <a:rPr lang="en-US" sz="2000" dirty="0" err="1" smtClean="0"/>
              <a:t>betweenness</a:t>
            </a:r>
            <a:endParaRPr lang="en-US" sz="2000" dirty="0" smtClean="0"/>
          </a:p>
          <a:p>
            <a:r>
              <a:rPr lang="en-US" sz="2000" dirty="0" smtClean="0"/>
              <a:t>Gradually join small components to build large connected components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17</a:t>
            </a:fld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873760" y="33934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184400" y="45720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731520" y="44297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016000" y="39827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412240" y="37693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2997200" y="33731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1554480" y="41249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1168400" y="48361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1615440" y="45415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838960" y="35560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1483360" y="33223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2092960" y="40538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1818640" y="51104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7396480" y="29159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6177280" y="43586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1046480" y="54356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6035040" y="39217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6807200" y="38912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6786880" y="30886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6492240" y="49377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6898640" y="46126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4267200" y="30581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7741920" y="48666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7599680" y="37185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7721600" y="43586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7274560" y="51511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3718560" y="27025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3291840" y="29464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3434080" y="35153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3972560" y="35356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4663440" y="28448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4572000" y="35356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3332480" y="50088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3728720" y="47955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3870960" y="51511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3484880" y="58623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3931920" y="55676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4409440" y="50800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3007360" y="41351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2235200" y="33324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2377440" y="36880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2438400" y="41046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2661920" y="31191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>
            <a:off x="2306320" y="28854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/>
          <p:nvPr/>
        </p:nvSpPr>
        <p:spPr>
          <a:xfrm>
            <a:off x="2915920" y="36169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>
            <a:off x="2987040" y="57708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/>
          <p:cNvSpPr/>
          <p:nvPr/>
        </p:nvSpPr>
        <p:spPr>
          <a:xfrm>
            <a:off x="2357120" y="53238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2418080" y="57404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2641600" y="47548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/>
          <p:cNvSpPr/>
          <p:nvPr/>
        </p:nvSpPr>
        <p:spPr>
          <a:xfrm>
            <a:off x="2895600" y="52527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/>
          <p:nvPr/>
        </p:nvSpPr>
        <p:spPr>
          <a:xfrm>
            <a:off x="5743560" y="5315312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/>
          <p:nvPr/>
        </p:nvSpPr>
        <p:spPr>
          <a:xfrm>
            <a:off x="5113640" y="4868272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/>
          <p:nvPr/>
        </p:nvSpPr>
        <p:spPr>
          <a:xfrm>
            <a:off x="5174600" y="5284832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/>
          <p:nvPr/>
        </p:nvSpPr>
        <p:spPr>
          <a:xfrm>
            <a:off x="5364480" y="42367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/>
          <p:nvPr/>
        </p:nvSpPr>
        <p:spPr>
          <a:xfrm>
            <a:off x="5652120" y="4797152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/>
          <p:nvPr/>
        </p:nvSpPr>
        <p:spPr>
          <a:xfrm>
            <a:off x="5709920" y="36068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val 63"/>
          <p:cNvSpPr/>
          <p:nvPr/>
        </p:nvSpPr>
        <p:spPr>
          <a:xfrm>
            <a:off x="5080000" y="31597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val 64"/>
          <p:cNvSpPr/>
          <p:nvPr/>
        </p:nvSpPr>
        <p:spPr>
          <a:xfrm>
            <a:off x="5140960" y="35763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val 65"/>
          <p:cNvSpPr/>
          <p:nvPr/>
        </p:nvSpPr>
        <p:spPr>
          <a:xfrm>
            <a:off x="5364480" y="25908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val 66"/>
          <p:cNvSpPr/>
          <p:nvPr/>
        </p:nvSpPr>
        <p:spPr>
          <a:xfrm>
            <a:off x="5618480" y="30886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val 67"/>
          <p:cNvSpPr/>
          <p:nvPr/>
        </p:nvSpPr>
        <p:spPr>
          <a:xfrm>
            <a:off x="4338320" y="41148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val 68"/>
          <p:cNvSpPr/>
          <p:nvPr/>
        </p:nvSpPr>
        <p:spPr>
          <a:xfrm>
            <a:off x="3789680" y="37592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Oval 69"/>
          <p:cNvSpPr/>
          <p:nvPr/>
        </p:nvSpPr>
        <p:spPr>
          <a:xfrm>
            <a:off x="3362960" y="40030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Oval 70"/>
          <p:cNvSpPr/>
          <p:nvPr/>
        </p:nvSpPr>
        <p:spPr>
          <a:xfrm>
            <a:off x="3728720" y="42367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Oval 71"/>
          <p:cNvSpPr/>
          <p:nvPr/>
        </p:nvSpPr>
        <p:spPr>
          <a:xfrm>
            <a:off x="4043680" y="45923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Oval 72"/>
          <p:cNvSpPr/>
          <p:nvPr/>
        </p:nvSpPr>
        <p:spPr>
          <a:xfrm>
            <a:off x="4734560" y="39014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Oval 73"/>
          <p:cNvSpPr/>
          <p:nvPr/>
        </p:nvSpPr>
        <p:spPr>
          <a:xfrm>
            <a:off x="4643120" y="45923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val 74"/>
          <p:cNvSpPr/>
          <p:nvPr/>
        </p:nvSpPr>
        <p:spPr>
          <a:xfrm>
            <a:off x="1676400" y="54660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val 75"/>
          <p:cNvSpPr/>
          <p:nvPr/>
        </p:nvSpPr>
        <p:spPr>
          <a:xfrm>
            <a:off x="6461760" y="26416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val 76"/>
          <p:cNvSpPr/>
          <p:nvPr/>
        </p:nvSpPr>
        <p:spPr>
          <a:xfrm>
            <a:off x="7132320" y="41757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Oval 77"/>
          <p:cNvSpPr/>
          <p:nvPr/>
        </p:nvSpPr>
        <p:spPr>
          <a:xfrm>
            <a:off x="6106160" y="30276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val 78"/>
          <p:cNvSpPr/>
          <p:nvPr/>
        </p:nvSpPr>
        <p:spPr>
          <a:xfrm>
            <a:off x="8107680" y="39319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Oval 79"/>
          <p:cNvSpPr/>
          <p:nvPr/>
        </p:nvSpPr>
        <p:spPr>
          <a:xfrm>
            <a:off x="6390640" y="35356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Oval 80"/>
          <p:cNvSpPr/>
          <p:nvPr/>
        </p:nvSpPr>
        <p:spPr>
          <a:xfrm>
            <a:off x="7721600" y="32512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Oval 81"/>
          <p:cNvSpPr/>
          <p:nvPr/>
        </p:nvSpPr>
        <p:spPr>
          <a:xfrm>
            <a:off x="6990080" y="60248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Oval 82"/>
          <p:cNvSpPr/>
          <p:nvPr/>
        </p:nvSpPr>
        <p:spPr>
          <a:xfrm>
            <a:off x="6360160" y="55778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Oval 83"/>
          <p:cNvSpPr/>
          <p:nvPr/>
        </p:nvSpPr>
        <p:spPr>
          <a:xfrm>
            <a:off x="6421120" y="59944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Oval 84"/>
          <p:cNvSpPr/>
          <p:nvPr/>
        </p:nvSpPr>
        <p:spPr>
          <a:xfrm>
            <a:off x="6898640" y="55067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Oval 85"/>
          <p:cNvSpPr/>
          <p:nvPr/>
        </p:nvSpPr>
        <p:spPr>
          <a:xfrm>
            <a:off x="4480560" y="55575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Oval 86"/>
          <p:cNvSpPr/>
          <p:nvPr/>
        </p:nvSpPr>
        <p:spPr>
          <a:xfrm>
            <a:off x="5266040" y="57708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Freeform 89"/>
          <p:cNvSpPr/>
          <p:nvPr/>
        </p:nvSpPr>
        <p:spPr>
          <a:xfrm>
            <a:off x="2021486" y="3169171"/>
            <a:ext cx="650299" cy="840736"/>
          </a:xfrm>
          <a:custGeom>
            <a:avLst/>
            <a:gdLst>
              <a:gd name="connsiteX0" fmla="*/ 173074 w 650299"/>
              <a:gd name="connsiteY0" fmla="*/ 749 h 840736"/>
              <a:gd name="connsiteX1" fmla="*/ 477874 w 650299"/>
              <a:gd name="connsiteY1" fmla="*/ 102349 h 840736"/>
              <a:gd name="connsiteX2" fmla="*/ 538834 w 650299"/>
              <a:gd name="connsiteY2" fmla="*/ 254749 h 840736"/>
              <a:gd name="connsiteX3" fmla="*/ 640434 w 650299"/>
              <a:gd name="connsiteY3" fmla="*/ 457949 h 840736"/>
              <a:gd name="connsiteX4" fmla="*/ 630274 w 650299"/>
              <a:gd name="connsiteY4" fmla="*/ 661149 h 840736"/>
              <a:gd name="connsiteX5" fmla="*/ 498194 w 650299"/>
              <a:gd name="connsiteY5" fmla="*/ 833869 h 840736"/>
              <a:gd name="connsiteX6" fmla="*/ 284834 w 650299"/>
              <a:gd name="connsiteY6" fmla="*/ 783069 h 840736"/>
              <a:gd name="connsiteX7" fmla="*/ 152754 w 650299"/>
              <a:gd name="connsiteY7" fmla="*/ 569709 h 840736"/>
              <a:gd name="connsiteX8" fmla="*/ 71474 w 650299"/>
              <a:gd name="connsiteY8" fmla="*/ 346189 h 840736"/>
              <a:gd name="connsiteX9" fmla="*/ 354 w 650299"/>
              <a:gd name="connsiteY9" fmla="*/ 173469 h 840736"/>
              <a:gd name="connsiteX10" fmla="*/ 101954 w 650299"/>
              <a:gd name="connsiteY10" fmla="*/ 61709 h 840736"/>
              <a:gd name="connsiteX11" fmla="*/ 173074 w 650299"/>
              <a:gd name="connsiteY11" fmla="*/ 749 h 8407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50299" h="840736">
                <a:moveTo>
                  <a:pt x="173074" y="749"/>
                </a:moveTo>
                <a:cubicBezTo>
                  <a:pt x="235727" y="7522"/>
                  <a:pt x="416914" y="60016"/>
                  <a:pt x="477874" y="102349"/>
                </a:cubicBezTo>
                <a:cubicBezTo>
                  <a:pt x="538834" y="144682"/>
                  <a:pt x="511741" y="195482"/>
                  <a:pt x="538834" y="254749"/>
                </a:cubicBezTo>
                <a:cubicBezTo>
                  <a:pt x="565927" y="314016"/>
                  <a:pt x="625194" y="390216"/>
                  <a:pt x="640434" y="457949"/>
                </a:cubicBezTo>
                <a:cubicBezTo>
                  <a:pt x="655674" y="525682"/>
                  <a:pt x="653981" y="598496"/>
                  <a:pt x="630274" y="661149"/>
                </a:cubicBezTo>
                <a:cubicBezTo>
                  <a:pt x="606567" y="723802"/>
                  <a:pt x="555767" y="813549"/>
                  <a:pt x="498194" y="833869"/>
                </a:cubicBezTo>
                <a:cubicBezTo>
                  <a:pt x="440621" y="854189"/>
                  <a:pt x="342407" y="827096"/>
                  <a:pt x="284834" y="783069"/>
                </a:cubicBezTo>
                <a:cubicBezTo>
                  <a:pt x="227261" y="739042"/>
                  <a:pt x="188314" y="642522"/>
                  <a:pt x="152754" y="569709"/>
                </a:cubicBezTo>
                <a:cubicBezTo>
                  <a:pt x="117194" y="496896"/>
                  <a:pt x="96874" y="412229"/>
                  <a:pt x="71474" y="346189"/>
                </a:cubicBezTo>
                <a:cubicBezTo>
                  <a:pt x="46074" y="280149"/>
                  <a:pt x="-4726" y="220882"/>
                  <a:pt x="354" y="173469"/>
                </a:cubicBezTo>
                <a:cubicBezTo>
                  <a:pt x="5434" y="126056"/>
                  <a:pt x="69781" y="88802"/>
                  <a:pt x="101954" y="61709"/>
                </a:cubicBezTo>
                <a:cubicBezTo>
                  <a:pt x="134127" y="34616"/>
                  <a:pt x="110421" y="-6024"/>
                  <a:pt x="173074" y="749"/>
                </a:cubicBezTo>
                <a:close/>
              </a:path>
            </a:pathLst>
          </a:custGeom>
          <a:solidFill>
            <a:srgbClr val="FFFF00">
              <a:alpha val="10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Freeform 87"/>
          <p:cNvSpPr/>
          <p:nvPr/>
        </p:nvSpPr>
        <p:spPr>
          <a:xfrm flipH="1">
            <a:off x="6756105" y="4024632"/>
            <a:ext cx="640375" cy="952496"/>
          </a:xfrm>
          <a:custGeom>
            <a:avLst/>
            <a:gdLst>
              <a:gd name="connsiteX0" fmla="*/ 173074 w 650299"/>
              <a:gd name="connsiteY0" fmla="*/ 749 h 840736"/>
              <a:gd name="connsiteX1" fmla="*/ 477874 w 650299"/>
              <a:gd name="connsiteY1" fmla="*/ 102349 h 840736"/>
              <a:gd name="connsiteX2" fmla="*/ 538834 w 650299"/>
              <a:gd name="connsiteY2" fmla="*/ 254749 h 840736"/>
              <a:gd name="connsiteX3" fmla="*/ 640434 w 650299"/>
              <a:gd name="connsiteY3" fmla="*/ 457949 h 840736"/>
              <a:gd name="connsiteX4" fmla="*/ 630274 w 650299"/>
              <a:gd name="connsiteY4" fmla="*/ 661149 h 840736"/>
              <a:gd name="connsiteX5" fmla="*/ 498194 w 650299"/>
              <a:gd name="connsiteY5" fmla="*/ 833869 h 840736"/>
              <a:gd name="connsiteX6" fmla="*/ 284834 w 650299"/>
              <a:gd name="connsiteY6" fmla="*/ 783069 h 840736"/>
              <a:gd name="connsiteX7" fmla="*/ 152754 w 650299"/>
              <a:gd name="connsiteY7" fmla="*/ 569709 h 840736"/>
              <a:gd name="connsiteX8" fmla="*/ 71474 w 650299"/>
              <a:gd name="connsiteY8" fmla="*/ 346189 h 840736"/>
              <a:gd name="connsiteX9" fmla="*/ 354 w 650299"/>
              <a:gd name="connsiteY9" fmla="*/ 173469 h 840736"/>
              <a:gd name="connsiteX10" fmla="*/ 101954 w 650299"/>
              <a:gd name="connsiteY10" fmla="*/ 61709 h 840736"/>
              <a:gd name="connsiteX11" fmla="*/ 173074 w 650299"/>
              <a:gd name="connsiteY11" fmla="*/ 749 h 8407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50299" h="840736">
                <a:moveTo>
                  <a:pt x="173074" y="749"/>
                </a:moveTo>
                <a:cubicBezTo>
                  <a:pt x="235727" y="7522"/>
                  <a:pt x="416914" y="60016"/>
                  <a:pt x="477874" y="102349"/>
                </a:cubicBezTo>
                <a:cubicBezTo>
                  <a:pt x="538834" y="144682"/>
                  <a:pt x="511741" y="195482"/>
                  <a:pt x="538834" y="254749"/>
                </a:cubicBezTo>
                <a:cubicBezTo>
                  <a:pt x="565927" y="314016"/>
                  <a:pt x="625194" y="390216"/>
                  <a:pt x="640434" y="457949"/>
                </a:cubicBezTo>
                <a:cubicBezTo>
                  <a:pt x="655674" y="525682"/>
                  <a:pt x="653981" y="598496"/>
                  <a:pt x="630274" y="661149"/>
                </a:cubicBezTo>
                <a:cubicBezTo>
                  <a:pt x="606567" y="723802"/>
                  <a:pt x="555767" y="813549"/>
                  <a:pt x="498194" y="833869"/>
                </a:cubicBezTo>
                <a:cubicBezTo>
                  <a:pt x="440621" y="854189"/>
                  <a:pt x="342407" y="827096"/>
                  <a:pt x="284834" y="783069"/>
                </a:cubicBezTo>
                <a:cubicBezTo>
                  <a:pt x="227261" y="739042"/>
                  <a:pt x="188314" y="642522"/>
                  <a:pt x="152754" y="569709"/>
                </a:cubicBezTo>
                <a:cubicBezTo>
                  <a:pt x="117194" y="496896"/>
                  <a:pt x="96874" y="412229"/>
                  <a:pt x="71474" y="346189"/>
                </a:cubicBezTo>
                <a:cubicBezTo>
                  <a:pt x="46074" y="280149"/>
                  <a:pt x="-4726" y="220882"/>
                  <a:pt x="354" y="173469"/>
                </a:cubicBezTo>
                <a:cubicBezTo>
                  <a:pt x="5434" y="126056"/>
                  <a:pt x="69781" y="88802"/>
                  <a:pt x="101954" y="61709"/>
                </a:cubicBezTo>
                <a:cubicBezTo>
                  <a:pt x="134127" y="34616"/>
                  <a:pt x="110421" y="-6024"/>
                  <a:pt x="173074" y="749"/>
                </a:cubicBezTo>
                <a:close/>
              </a:path>
            </a:pathLst>
          </a:custGeom>
          <a:solidFill>
            <a:srgbClr val="008000">
              <a:alpha val="10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Freeform 42"/>
          <p:cNvSpPr/>
          <p:nvPr/>
        </p:nvSpPr>
        <p:spPr>
          <a:xfrm>
            <a:off x="2214595" y="5145788"/>
            <a:ext cx="540074" cy="910881"/>
          </a:xfrm>
          <a:custGeom>
            <a:avLst/>
            <a:gdLst>
              <a:gd name="connsiteX0" fmla="*/ 61245 w 540074"/>
              <a:gd name="connsiteY0" fmla="*/ 76452 h 910881"/>
              <a:gd name="connsiteX1" fmla="*/ 285 w 540074"/>
              <a:gd name="connsiteY1" fmla="*/ 299972 h 910881"/>
              <a:gd name="connsiteX2" fmla="*/ 81565 w 540074"/>
              <a:gd name="connsiteY2" fmla="*/ 594612 h 910881"/>
              <a:gd name="connsiteX3" fmla="*/ 122205 w 540074"/>
              <a:gd name="connsiteY3" fmla="*/ 797812 h 910881"/>
              <a:gd name="connsiteX4" fmla="*/ 396525 w 540074"/>
              <a:gd name="connsiteY4" fmla="*/ 909572 h 910881"/>
              <a:gd name="connsiteX5" fmla="*/ 528605 w 540074"/>
              <a:gd name="connsiteY5" fmla="*/ 726692 h 910881"/>
              <a:gd name="connsiteX6" fmla="*/ 528605 w 540074"/>
              <a:gd name="connsiteY6" fmla="*/ 513332 h 910881"/>
              <a:gd name="connsiteX7" fmla="*/ 487965 w 540074"/>
              <a:gd name="connsiteY7" fmla="*/ 218692 h 910881"/>
              <a:gd name="connsiteX8" fmla="*/ 366045 w 540074"/>
              <a:gd name="connsiteY8" fmla="*/ 25652 h 910881"/>
              <a:gd name="connsiteX9" fmla="*/ 223805 w 540074"/>
              <a:gd name="connsiteY9" fmla="*/ 5332 h 910881"/>
              <a:gd name="connsiteX10" fmla="*/ 61245 w 540074"/>
              <a:gd name="connsiteY10" fmla="*/ 76452 h 9108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0074" h="910881">
                <a:moveTo>
                  <a:pt x="61245" y="76452"/>
                </a:moveTo>
                <a:cubicBezTo>
                  <a:pt x="23992" y="125559"/>
                  <a:pt x="-3102" y="213612"/>
                  <a:pt x="285" y="299972"/>
                </a:cubicBezTo>
                <a:cubicBezTo>
                  <a:pt x="3672" y="386332"/>
                  <a:pt x="61245" y="511639"/>
                  <a:pt x="81565" y="594612"/>
                </a:cubicBezTo>
                <a:cubicBezTo>
                  <a:pt x="101885" y="677585"/>
                  <a:pt x="69712" y="745319"/>
                  <a:pt x="122205" y="797812"/>
                </a:cubicBezTo>
                <a:cubicBezTo>
                  <a:pt x="174698" y="850305"/>
                  <a:pt x="328792" y="921425"/>
                  <a:pt x="396525" y="909572"/>
                </a:cubicBezTo>
                <a:cubicBezTo>
                  <a:pt x="464258" y="897719"/>
                  <a:pt x="506592" y="792732"/>
                  <a:pt x="528605" y="726692"/>
                </a:cubicBezTo>
                <a:cubicBezTo>
                  <a:pt x="550618" y="660652"/>
                  <a:pt x="535378" y="597999"/>
                  <a:pt x="528605" y="513332"/>
                </a:cubicBezTo>
                <a:cubicBezTo>
                  <a:pt x="521832" y="428665"/>
                  <a:pt x="515058" y="299972"/>
                  <a:pt x="487965" y="218692"/>
                </a:cubicBezTo>
                <a:cubicBezTo>
                  <a:pt x="460872" y="137412"/>
                  <a:pt x="410072" y="61212"/>
                  <a:pt x="366045" y="25652"/>
                </a:cubicBezTo>
                <a:cubicBezTo>
                  <a:pt x="322018" y="-9908"/>
                  <a:pt x="279685" y="252"/>
                  <a:pt x="223805" y="5332"/>
                </a:cubicBezTo>
                <a:cubicBezTo>
                  <a:pt x="167925" y="10412"/>
                  <a:pt x="98498" y="27345"/>
                  <a:pt x="61245" y="76452"/>
                </a:cubicBezTo>
                <a:close/>
              </a:path>
            </a:pathLst>
          </a:custGeom>
          <a:solidFill>
            <a:srgbClr val="FF6600">
              <a:alpha val="10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Freeform 88"/>
          <p:cNvSpPr/>
          <p:nvPr/>
        </p:nvSpPr>
        <p:spPr>
          <a:xfrm>
            <a:off x="5571963" y="3495040"/>
            <a:ext cx="747557" cy="670560"/>
          </a:xfrm>
          <a:custGeom>
            <a:avLst/>
            <a:gdLst>
              <a:gd name="connsiteX0" fmla="*/ 61245 w 540074"/>
              <a:gd name="connsiteY0" fmla="*/ 76452 h 910881"/>
              <a:gd name="connsiteX1" fmla="*/ 285 w 540074"/>
              <a:gd name="connsiteY1" fmla="*/ 299972 h 910881"/>
              <a:gd name="connsiteX2" fmla="*/ 81565 w 540074"/>
              <a:gd name="connsiteY2" fmla="*/ 594612 h 910881"/>
              <a:gd name="connsiteX3" fmla="*/ 122205 w 540074"/>
              <a:gd name="connsiteY3" fmla="*/ 797812 h 910881"/>
              <a:gd name="connsiteX4" fmla="*/ 396525 w 540074"/>
              <a:gd name="connsiteY4" fmla="*/ 909572 h 910881"/>
              <a:gd name="connsiteX5" fmla="*/ 528605 w 540074"/>
              <a:gd name="connsiteY5" fmla="*/ 726692 h 910881"/>
              <a:gd name="connsiteX6" fmla="*/ 528605 w 540074"/>
              <a:gd name="connsiteY6" fmla="*/ 513332 h 910881"/>
              <a:gd name="connsiteX7" fmla="*/ 487965 w 540074"/>
              <a:gd name="connsiteY7" fmla="*/ 218692 h 910881"/>
              <a:gd name="connsiteX8" fmla="*/ 366045 w 540074"/>
              <a:gd name="connsiteY8" fmla="*/ 25652 h 910881"/>
              <a:gd name="connsiteX9" fmla="*/ 223805 w 540074"/>
              <a:gd name="connsiteY9" fmla="*/ 5332 h 910881"/>
              <a:gd name="connsiteX10" fmla="*/ 61245 w 540074"/>
              <a:gd name="connsiteY10" fmla="*/ 76452 h 9108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0074" h="910881">
                <a:moveTo>
                  <a:pt x="61245" y="76452"/>
                </a:moveTo>
                <a:cubicBezTo>
                  <a:pt x="23992" y="125559"/>
                  <a:pt x="-3102" y="213612"/>
                  <a:pt x="285" y="299972"/>
                </a:cubicBezTo>
                <a:cubicBezTo>
                  <a:pt x="3672" y="386332"/>
                  <a:pt x="61245" y="511639"/>
                  <a:pt x="81565" y="594612"/>
                </a:cubicBezTo>
                <a:cubicBezTo>
                  <a:pt x="101885" y="677585"/>
                  <a:pt x="69712" y="745319"/>
                  <a:pt x="122205" y="797812"/>
                </a:cubicBezTo>
                <a:cubicBezTo>
                  <a:pt x="174698" y="850305"/>
                  <a:pt x="328792" y="921425"/>
                  <a:pt x="396525" y="909572"/>
                </a:cubicBezTo>
                <a:cubicBezTo>
                  <a:pt x="464258" y="897719"/>
                  <a:pt x="506592" y="792732"/>
                  <a:pt x="528605" y="726692"/>
                </a:cubicBezTo>
                <a:cubicBezTo>
                  <a:pt x="550618" y="660652"/>
                  <a:pt x="535378" y="597999"/>
                  <a:pt x="528605" y="513332"/>
                </a:cubicBezTo>
                <a:cubicBezTo>
                  <a:pt x="521832" y="428665"/>
                  <a:pt x="515058" y="299972"/>
                  <a:pt x="487965" y="218692"/>
                </a:cubicBezTo>
                <a:cubicBezTo>
                  <a:pt x="460872" y="137412"/>
                  <a:pt x="410072" y="61212"/>
                  <a:pt x="366045" y="25652"/>
                </a:cubicBezTo>
                <a:cubicBezTo>
                  <a:pt x="322018" y="-9908"/>
                  <a:pt x="279685" y="252"/>
                  <a:pt x="223805" y="5332"/>
                </a:cubicBezTo>
                <a:cubicBezTo>
                  <a:pt x="167925" y="10412"/>
                  <a:pt x="98498" y="27345"/>
                  <a:pt x="61245" y="76452"/>
                </a:cubicBezTo>
                <a:close/>
              </a:path>
            </a:pathLst>
          </a:custGeom>
          <a:solidFill>
            <a:srgbClr val="3366FF">
              <a:alpha val="10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Freeform 90"/>
          <p:cNvSpPr/>
          <p:nvPr/>
        </p:nvSpPr>
        <p:spPr>
          <a:xfrm>
            <a:off x="5874621" y="3830320"/>
            <a:ext cx="658259" cy="883920"/>
          </a:xfrm>
          <a:custGeom>
            <a:avLst/>
            <a:gdLst>
              <a:gd name="connsiteX0" fmla="*/ 61245 w 540074"/>
              <a:gd name="connsiteY0" fmla="*/ 76452 h 910881"/>
              <a:gd name="connsiteX1" fmla="*/ 285 w 540074"/>
              <a:gd name="connsiteY1" fmla="*/ 299972 h 910881"/>
              <a:gd name="connsiteX2" fmla="*/ 81565 w 540074"/>
              <a:gd name="connsiteY2" fmla="*/ 594612 h 910881"/>
              <a:gd name="connsiteX3" fmla="*/ 122205 w 540074"/>
              <a:gd name="connsiteY3" fmla="*/ 797812 h 910881"/>
              <a:gd name="connsiteX4" fmla="*/ 396525 w 540074"/>
              <a:gd name="connsiteY4" fmla="*/ 909572 h 910881"/>
              <a:gd name="connsiteX5" fmla="*/ 528605 w 540074"/>
              <a:gd name="connsiteY5" fmla="*/ 726692 h 910881"/>
              <a:gd name="connsiteX6" fmla="*/ 528605 w 540074"/>
              <a:gd name="connsiteY6" fmla="*/ 513332 h 910881"/>
              <a:gd name="connsiteX7" fmla="*/ 487965 w 540074"/>
              <a:gd name="connsiteY7" fmla="*/ 218692 h 910881"/>
              <a:gd name="connsiteX8" fmla="*/ 366045 w 540074"/>
              <a:gd name="connsiteY8" fmla="*/ 25652 h 910881"/>
              <a:gd name="connsiteX9" fmla="*/ 223805 w 540074"/>
              <a:gd name="connsiteY9" fmla="*/ 5332 h 910881"/>
              <a:gd name="connsiteX10" fmla="*/ 61245 w 540074"/>
              <a:gd name="connsiteY10" fmla="*/ 76452 h 9108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0074" h="910881">
                <a:moveTo>
                  <a:pt x="61245" y="76452"/>
                </a:moveTo>
                <a:cubicBezTo>
                  <a:pt x="23992" y="125559"/>
                  <a:pt x="-3102" y="213612"/>
                  <a:pt x="285" y="299972"/>
                </a:cubicBezTo>
                <a:cubicBezTo>
                  <a:pt x="3672" y="386332"/>
                  <a:pt x="61245" y="511639"/>
                  <a:pt x="81565" y="594612"/>
                </a:cubicBezTo>
                <a:cubicBezTo>
                  <a:pt x="101885" y="677585"/>
                  <a:pt x="69712" y="745319"/>
                  <a:pt x="122205" y="797812"/>
                </a:cubicBezTo>
                <a:cubicBezTo>
                  <a:pt x="174698" y="850305"/>
                  <a:pt x="328792" y="921425"/>
                  <a:pt x="396525" y="909572"/>
                </a:cubicBezTo>
                <a:cubicBezTo>
                  <a:pt x="464258" y="897719"/>
                  <a:pt x="506592" y="792732"/>
                  <a:pt x="528605" y="726692"/>
                </a:cubicBezTo>
                <a:cubicBezTo>
                  <a:pt x="550618" y="660652"/>
                  <a:pt x="535378" y="597999"/>
                  <a:pt x="528605" y="513332"/>
                </a:cubicBezTo>
                <a:cubicBezTo>
                  <a:pt x="521832" y="428665"/>
                  <a:pt x="515058" y="299972"/>
                  <a:pt x="487965" y="218692"/>
                </a:cubicBezTo>
                <a:cubicBezTo>
                  <a:pt x="460872" y="137412"/>
                  <a:pt x="410072" y="61212"/>
                  <a:pt x="366045" y="25652"/>
                </a:cubicBezTo>
                <a:cubicBezTo>
                  <a:pt x="322018" y="-9908"/>
                  <a:pt x="279685" y="252"/>
                  <a:pt x="223805" y="5332"/>
                </a:cubicBezTo>
                <a:cubicBezTo>
                  <a:pt x="167925" y="10412"/>
                  <a:pt x="98498" y="27345"/>
                  <a:pt x="61245" y="76452"/>
                </a:cubicBezTo>
                <a:close/>
              </a:path>
            </a:pathLst>
          </a:custGeom>
          <a:solidFill>
            <a:schemeClr val="bg2">
              <a:lumMod val="50000"/>
              <a:alpha val="1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7212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Finding Communities using </a:t>
            </a:r>
            <a:r>
              <a:rPr lang="en-US" dirty="0" err="1" smtClean="0"/>
              <a:t>Betweenness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2851"/>
            <a:ext cx="8310880" cy="121363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 smtClean="0"/>
              <a:t>Method 1: </a:t>
            </a:r>
          </a:p>
          <a:p>
            <a:r>
              <a:rPr lang="en-US" sz="2000" dirty="0" smtClean="0"/>
              <a:t>Keep adding edges (among existing ones) starting from lowest </a:t>
            </a:r>
            <a:r>
              <a:rPr lang="en-US" sz="2000" dirty="0" err="1" smtClean="0"/>
              <a:t>betweenness</a:t>
            </a:r>
            <a:endParaRPr lang="en-US" sz="2000" dirty="0" smtClean="0"/>
          </a:p>
          <a:p>
            <a:r>
              <a:rPr lang="en-US" sz="2000" dirty="0" smtClean="0"/>
              <a:t>Gradually join small components to build large connected components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18</a:t>
            </a:fld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873760" y="33934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184400" y="45720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731520" y="44297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016000" y="39827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412240" y="37693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2997200" y="33731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1554480" y="41249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1168400" y="48361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1615440" y="45415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838960" y="35560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1483360" y="33223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2092960" y="40538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1818640" y="51104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7396480" y="29159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6177280" y="43586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1046480" y="54356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6035040" y="39217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6807200" y="38912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6786880" y="30886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6492240" y="49377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6898640" y="46126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4267200" y="30581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7741920" y="48666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7599680" y="37185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7721600" y="43586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7274560" y="51511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3718560" y="27025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3291840" y="29464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3434080" y="35153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3972560" y="35356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4663440" y="28448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4572000" y="35356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3332480" y="50088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3728720" y="47955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3870960" y="51511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3484880" y="58623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3931920" y="55676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4409440" y="50800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3007360" y="41351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2235200" y="33324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2377440" y="36880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2438400" y="41046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2661920" y="31191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>
            <a:off x="2306320" y="28854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/>
          <p:nvPr/>
        </p:nvSpPr>
        <p:spPr>
          <a:xfrm>
            <a:off x="2915920" y="36169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>
            <a:off x="2987040" y="57708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/>
          <p:cNvSpPr/>
          <p:nvPr/>
        </p:nvSpPr>
        <p:spPr>
          <a:xfrm>
            <a:off x="2357120" y="53238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2418080" y="57404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2641600" y="47548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/>
          <p:cNvSpPr/>
          <p:nvPr/>
        </p:nvSpPr>
        <p:spPr>
          <a:xfrm>
            <a:off x="2895600" y="52527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/>
          <p:nvPr/>
        </p:nvSpPr>
        <p:spPr>
          <a:xfrm>
            <a:off x="5743560" y="5315312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/>
          <p:nvPr/>
        </p:nvSpPr>
        <p:spPr>
          <a:xfrm>
            <a:off x="5113640" y="4868272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/>
          <p:nvPr/>
        </p:nvSpPr>
        <p:spPr>
          <a:xfrm>
            <a:off x="5174600" y="5284832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/>
          <p:nvPr/>
        </p:nvSpPr>
        <p:spPr>
          <a:xfrm>
            <a:off x="5364480" y="42367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/>
          <p:nvPr/>
        </p:nvSpPr>
        <p:spPr>
          <a:xfrm>
            <a:off x="5652120" y="4797152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/>
          <p:nvPr/>
        </p:nvSpPr>
        <p:spPr>
          <a:xfrm>
            <a:off x="5709920" y="36068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val 63"/>
          <p:cNvSpPr/>
          <p:nvPr/>
        </p:nvSpPr>
        <p:spPr>
          <a:xfrm>
            <a:off x="5080000" y="31597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val 64"/>
          <p:cNvSpPr/>
          <p:nvPr/>
        </p:nvSpPr>
        <p:spPr>
          <a:xfrm>
            <a:off x="5140960" y="35763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val 65"/>
          <p:cNvSpPr/>
          <p:nvPr/>
        </p:nvSpPr>
        <p:spPr>
          <a:xfrm>
            <a:off x="5364480" y="25908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val 66"/>
          <p:cNvSpPr/>
          <p:nvPr/>
        </p:nvSpPr>
        <p:spPr>
          <a:xfrm>
            <a:off x="5618480" y="30886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val 67"/>
          <p:cNvSpPr/>
          <p:nvPr/>
        </p:nvSpPr>
        <p:spPr>
          <a:xfrm>
            <a:off x="4338320" y="41148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val 68"/>
          <p:cNvSpPr/>
          <p:nvPr/>
        </p:nvSpPr>
        <p:spPr>
          <a:xfrm>
            <a:off x="3789680" y="37592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Oval 69"/>
          <p:cNvSpPr/>
          <p:nvPr/>
        </p:nvSpPr>
        <p:spPr>
          <a:xfrm>
            <a:off x="3362960" y="40030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Oval 70"/>
          <p:cNvSpPr/>
          <p:nvPr/>
        </p:nvSpPr>
        <p:spPr>
          <a:xfrm>
            <a:off x="3728720" y="42367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Oval 71"/>
          <p:cNvSpPr/>
          <p:nvPr/>
        </p:nvSpPr>
        <p:spPr>
          <a:xfrm>
            <a:off x="4043680" y="45923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Oval 72"/>
          <p:cNvSpPr/>
          <p:nvPr/>
        </p:nvSpPr>
        <p:spPr>
          <a:xfrm>
            <a:off x="4734560" y="39014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Oval 73"/>
          <p:cNvSpPr/>
          <p:nvPr/>
        </p:nvSpPr>
        <p:spPr>
          <a:xfrm>
            <a:off x="4643120" y="45923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val 74"/>
          <p:cNvSpPr/>
          <p:nvPr/>
        </p:nvSpPr>
        <p:spPr>
          <a:xfrm>
            <a:off x="1676400" y="54660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val 75"/>
          <p:cNvSpPr/>
          <p:nvPr/>
        </p:nvSpPr>
        <p:spPr>
          <a:xfrm>
            <a:off x="6461760" y="26416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val 76"/>
          <p:cNvSpPr/>
          <p:nvPr/>
        </p:nvSpPr>
        <p:spPr>
          <a:xfrm>
            <a:off x="7132320" y="41757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Oval 77"/>
          <p:cNvSpPr/>
          <p:nvPr/>
        </p:nvSpPr>
        <p:spPr>
          <a:xfrm>
            <a:off x="6106160" y="30276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val 78"/>
          <p:cNvSpPr/>
          <p:nvPr/>
        </p:nvSpPr>
        <p:spPr>
          <a:xfrm>
            <a:off x="8107680" y="39319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Oval 79"/>
          <p:cNvSpPr/>
          <p:nvPr/>
        </p:nvSpPr>
        <p:spPr>
          <a:xfrm>
            <a:off x="6390640" y="35356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Oval 80"/>
          <p:cNvSpPr/>
          <p:nvPr/>
        </p:nvSpPr>
        <p:spPr>
          <a:xfrm>
            <a:off x="7721600" y="32512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Oval 81"/>
          <p:cNvSpPr/>
          <p:nvPr/>
        </p:nvSpPr>
        <p:spPr>
          <a:xfrm>
            <a:off x="6990080" y="60248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Oval 82"/>
          <p:cNvSpPr/>
          <p:nvPr/>
        </p:nvSpPr>
        <p:spPr>
          <a:xfrm>
            <a:off x="6360160" y="55778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Oval 83"/>
          <p:cNvSpPr/>
          <p:nvPr/>
        </p:nvSpPr>
        <p:spPr>
          <a:xfrm>
            <a:off x="6421120" y="59944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Oval 84"/>
          <p:cNvSpPr/>
          <p:nvPr/>
        </p:nvSpPr>
        <p:spPr>
          <a:xfrm>
            <a:off x="6898640" y="55067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Oval 85"/>
          <p:cNvSpPr/>
          <p:nvPr/>
        </p:nvSpPr>
        <p:spPr>
          <a:xfrm>
            <a:off x="4480560" y="55575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Oval 86"/>
          <p:cNvSpPr/>
          <p:nvPr/>
        </p:nvSpPr>
        <p:spPr>
          <a:xfrm>
            <a:off x="5266040" y="57708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Freeform 89"/>
          <p:cNvSpPr/>
          <p:nvPr/>
        </p:nvSpPr>
        <p:spPr>
          <a:xfrm>
            <a:off x="2021486" y="3169171"/>
            <a:ext cx="650299" cy="840736"/>
          </a:xfrm>
          <a:custGeom>
            <a:avLst/>
            <a:gdLst>
              <a:gd name="connsiteX0" fmla="*/ 173074 w 650299"/>
              <a:gd name="connsiteY0" fmla="*/ 749 h 840736"/>
              <a:gd name="connsiteX1" fmla="*/ 477874 w 650299"/>
              <a:gd name="connsiteY1" fmla="*/ 102349 h 840736"/>
              <a:gd name="connsiteX2" fmla="*/ 538834 w 650299"/>
              <a:gd name="connsiteY2" fmla="*/ 254749 h 840736"/>
              <a:gd name="connsiteX3" fmla="*/ 640434 w 650299"/>
              <a:gd name="connsiteY3" fmla="*/ 457949 h 840736"/>
              <a:gd name="connsiteX4" fmla="*/ 630274 w 650299"/>
              <a:gd name="connsiteY4" fmla="*/ 661149 h 840736"/>
              <a:gd name="connsiteX5" fmla="*/ 498194 w 650299"/>
              <a:gd name="connsiteY5" fmla="*/ 833869 h 840736"/>
              <a:gd name="connsiteX6" fmla="*/ 284834 w 650299"/>
              <a:gd name="connsiteY6" fmla="*/ 783069 h 840736"/>
              <a:gd name="connsiteX7" fmla="*/ 152754 w 650299"/>
              <a:gd name="connsiteY7" fmla="*/ 569709 h 840736"/>
              <a:gd name="connsiteX8" fmla="*/ 71474 w 650299"/>
              <a:gd name="connsiteY8" fmla="*/ 346189 h 840736"/>
              <a:gd name="connsiteX9" fmla="*/ 354 w 650299"/>
              <a:gd name="connsiteY9" fmla="*/ 173469 h 840736"/>
              <a:gd name="connsiteX10" fmla="*/ 101954 w 650299"/>
              <a:gd name="connsiteY10" fmla="*/ 61709 h 840736"/>
              <a:gd name="connsiteX11" fmla="*/ 173074 w 650299"/>
              <a:gd name="connsiteY11" fmla="*/ 749 h 8407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50299" h="840736">
                <a:moveTo>
                  <a:pt x="173074" y="749"/>
                </a:moveTo>
                <a:cubicBezTo>
                  <a:pt x="235727" y="7522"/>
                  <a:pt x="416914" y="60016"/>
                  <a:pt x="477874" y="102349"/>
                </a:cubicBezTo>
                <a:cubicBezTo>
                  <a:pt x="538834" y="144682"/>
                  <a:pt x="511741" y="195482"/>
                  <a:pt x="538834" y="254749"/>
                </a:cubicBezTo>
                <a:cubicBezTo>
                  <a:pt x="565927" y="314016"/>
                  <a:pt x="625194" y="390216"/>
                  <a:pt x="640434" y="457949"/>
                </a:cubicBezTo>
                <a:cubicBezTo>
                  <a:pt x="655674" y="525682"/>
                  <a:pt x="653981" y="598496"/>
                  <a:pt x="630274" y="661149"/>
                </a:cubicBezTo>
                <a:cubicBezTo>
                  <a:pt x="606567" y="723802"/>
                  <a:pt x="555767" y="813549"/>
                  <a:pt x="498194" y="833869"/>
                </a:cubicBezTo>
                <a:cubicBezTo>
                  <a:pt x="440621" y="854189"/>
                  <a:pt x="342407" y="827096"/>
                  <a:pt x="284834" y="783069"/>
                </a:cubicBezTo>
                <a:cubicBezTo>
                  <a:pt x="227261" y="739042"/>
                  <a:pt x="188314" y="642522"/>
                  <a:pt x="152754" y="569709"/>
                </a:cubicBezTo>
                <a:cubicBezTo>
                  <a:pt x="117194" y="496896"/>
                  <a:pt x="96874" y="412229"/>
                  <a:pt x="71474" y="346189"/>
                </a:cubicBezTo>
                <a:cubicBezTo>
                  <a:pt x="46074" y="280149"/>
                  <a:pt x="-4726" y="220882"/>
                  <a:pt x="354" y="173469"/>
                </a:cubicBezTo>
                <a:cubicBezTo>
                  <a:pt x="5434" y="126056"/>
                  <a:pt x="69781" y="88802"/>
                  <a:pt x="101954" y="61709"/>
                </a:cubicBezTo>
                <a:cubicBezTo>
                  <a:pt x="134127" y="34616"/>
                  <a:pt x="110421" y="-6024"/>
                  <a:pt x="173074" y="749"/>
                </a:cubicBezTo>
                <a:close/>
              </a:path>
            </a:pathLst>
          </a:custGeom>
          <a:solidFill>
            <a:srgbClr val="FFFF00">
              <a:alpha val="10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Freeform 87"/>
          <p:cNvSpPr/>
          <p:nvPr/>
        </p:nvSpPr>
        <p:spPr>
          <a:xfrm flipH="1">
            <a:off x="6756105" y="4024632"/>
            <a:ext cx="640375" cy="952496"/>
          </a:xfrm>
          <a:custGeom>
            <a:avLst/>
            <a:gdLst>
              <a:gd name="connsiteX0" fmla="*/ 173074 w 650299"/>
              <a:gd name="connsiteY0" fmla="*/ 749 h 840736"/>
              <a:gd name="connsiteX1" fmla="*/ 477874 w 650299"/>
              <a:gd name="connsiteY1" fmla="*/ 102349 h 840736"/>
              <a:gd name="connsiteX2" fmla="*/ 538834 w 650299"/>
              <a:gd name="connsiteY2" fmla="*/ 254749 h 840736"/>
              <a:gd name="connsiteX3" fmla="*/ 640434 w 650299"/>
              <a:gd name="connsiteY3" fmla="*/ 457949 h 840736"/>
              <a:gd name="connsiteX4" fmla="*/ 630274 w 650299"/>
              <a:gd name="connsiteY4" fmla="*/ 661149 h 840736"/>
              <a:gd name="connsiteX5" fmla="*/ 498194 w 650299"/>
              <a:gd name="connsiteY5" fmla="*/ 833869 h 840736"/>
              <a:gd name="connsiteX6" fmla="*/ 284834 w 650299"/>
              <a:gd name="connsiteY6" fmla="*/ 783069 h 840736"/>
              <a:gd name="connsiteX7" fmla="*/ 152754 w 650299"/>
              <a:gd name="connsiteY7" fmla="*/ 569709 h 840736"/>
              <a:gd name="connsiteX8" fmla="*/ 71474 w 650299"/>
              <a:gd name="connsiteY8" fmla="*/ 346189 h 840736"/>
              <a:gd name="connsiteX9" fmla="*/ 354 w 650299"/>
              <a:gd name="connsiteY9" fmla="*/ 173469 h 840736"/>
              <a:gd name="connsiteX10" fmla="*/ 101954 w 650299"/>
              <a:gd name="connsiteY10" fmla="*/ 61709 h 840736"/>
              <a:gd name="connsiteX11" fmla="*/ 173074 w 650299"/>
              <a:gd name="connsiteY11" fmla="*/ 749 h 8407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50299" h="840736">
                <a:moveTo>
                  <a:pt x="173074" y="749"/>
                </a:moveTo>
                <a:cubicBezTo>
                  <a:pt x="235727" y="7522"/>
                  <a:pt x="416914" y="60016"/>
                  <a:pt x="477874" y="102349"/>
                </a:cubicBezTo>
                <a:cubicBezTo>
                  <a:pt x="538834" y="144682"/>
                  <a:pt x="511741" y="195482"/>
                  <a:pt x="538834" y="254749"/>
                </a:cubicBezTo>
                <a:cubicBezTo>
                  <a:pt x="565927" y="314016"/>
                  <a:pt x="625194" y="390216"/>
                  <a:pt x="640434" y="457949"/>
                </a:cubicBezTo>
                <a:cubicBezTo>
                  <a:pt x="655674" y="525682"/>
                  <a:pt x="653981" y="598496"/>
                  <a:pt x="630274" y="661149"/>
                </a:cubicBezTo>
                <a:cubicBezTo>
                  <a:pt x="606567" y="723802"/>
                  <a:pt x="555767" y="813549"/>
                  <a:pt x="498194" y="833869"/>
                </a:cubicBezTo>
                <a:cubicBezTo>
                  <a:pt x="440621" y="854189"/>
                  <a:pt x="342407" y="827096"/>
                  <a:pt x="284834" y="783069"/>
                </a:cubicBezTo>
                <a:cubicBezTo>
                  <a:pt x="227261" y="739042"/>
                  <a:pt x="188314" y="642522"/>
                  <a:pt x="152754" y="569709"/>
                </a:cubicBezTo>
                <a:cubicBezTo>
                  <a:pt x="117194" y="496896"/>
                  <a:pt x="96874" y="412229"/>
                  <a:pt x="71474" y="346189"/>
                </a:cubicBezTo>
                <a:cubicBezTo>
                  <a:pt x="46074" y="280149"/>
                  <a:pt x="-4726" y="220882"/>
                  <a:pt x="354" y="173469"/>
                </a:cubicBezTo>
                <a:cubicBezTo>
                  <a:pt x="5434" y="126056"/>
                  <a:pt x="69781" y="88802"/>
                  <a:pt x="101954" y="61709"/>
                </a:cubicBezTo>
                <a:cubicBezTo>
                  <a:pt x="134127" y="34616"/>
                  <a:pt x="110421" y="-6024"/>
                  <a:pt x="173074" y="749"/>
                </a:cubicBezTo>
                <a:close/>
              </a:path>
            </a:pathLst>
          </a:custGeom>
          <a:solidFill>
            <a:srgbClr val="008000">
              <a:alpha val="10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Freeform 42"/>
          <p:cNvSpPr/>
          <p:nvPr/>
        </p:nvSpPr>
        <p:spPr>
          <a:xfrm>
            <a:off x="2214595" y="5145788"/>
            <a:ext cx="540074" cy="910881"/>
          </a:xfrm>
          <a:custGeom>
            <a:avLst/>
            <a:gdLst>
              <a:gd name="connsiteX0" fmla="*/ 61245 w 540074"/>
              <a:gd name="connsiteY0" fmla="*/ 76452 h 910881"/>
              <a:gd name="connsiteX1" fmla="*/ 285 w 540074"/>
              <a:gd name="connsiteY1" fmla="*/ 299972 h 910881"/>
              <a:gd name="connsiteX2" fmla="*/ 81565 w 540074"/>
              <a:gd name="connsiteY2" fmla="*/ 594612 h 910881"/>
              <a:gd name="connsiteX3" fmla="*/ 122205 w 540074"/>
              <a:gd name="connsiteY3" fmla="*/ 797812 h 910881"/>
              <a:gd name="connsiteX4" fmla="*/ 396525 w 540074"/>
              <a:gd name="connsiteY4" fmla="*/ 909572 h 910881"/>
              <a:gd name="connsiteX5" fmla="*/ 528605 w 540074"/>
              <a:gd name="connsiteY5" fmla="*/ 726692 h 910881"/>
              <a:gd name="connsiteX6" fmla="*/ 528605 w 540074"/>
              <a:gd name="connsiteY6" fmla="*/ 513332 h 910881"/>
              <a:gd name="connsiteX7" fmla="*/ 487965 w 540074"/>
              <a:gd name="connsiteY7" fmla="*/ 218692 h 910881"/>
              <a:gd name="connsiteX8" fmla="*/ 366045 w 540074"/>
              <a:gd name="connsiteY8" fmla="*/ 25652 h 910881"/>
              <a:gd name="connsiteX9" fmla="*/ 223805 w 540074"/>
              <a:gd name="connsiteY9" fmla="*/ 5332 h 910881"/>
              <a:gd name="connsiteX10" fmla="*/ 61245 w 540074"/>
              <a:gd name="connsiteY10" fmla="*/ 76452 h 9108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0074" h="910881">
                <a:moveTo>
                  <a:pt x="61245" y="76452"/>
                </a:moveTo>
                <a:cubicBezTo>
                  <a:pt x="23992" y="125559"/>
                  <a:pt x="-3102" y="213612"/>
                  <a:pt x="285" y="299972"/>
                </a:cubicBezTo>
                <a:cubicBezTo>
                  <a:pt x="3672" y="386332"/>
                  <a:pt x="61245" y="511639"/>
                  <a:pt x="81565" y="594612"/>
                </a:cubicBezTo>
                <a:cubicBezTo>
                  <a:pt x="101885" y="677585"/>
                  <a:pt x="69712" y="745319"/>
                  <a:pt x="122205" y="797812"/>
                </a:cubicBezTo>
                <a:cubicBezTo>
                  <a:pt x="174698" y="850305"/>
                  <a:pt x="328792" y="921425"/>
                  <a:pt x="396525" y="909572"/>
                </a:cubicBezTo>
                <a:cubicBezTo>
                  <a:pt x="464258" y="897719"/>
                  <a:pt x="506592" y="792732"/>
                  <a:pt x="528605" y="726692"/>
                </a:cubicBezTo>
                <a:cubicBezTo>
                  <a:pt x="550618" y="660652"/>
                  <a:pt x="535378" y="597999"/>
                  <a:pt x="528605" y="513332"/>
                </a:cubicBezTo>
                <a:cubicBezTo>
                  <a:pt x="521832" y="428665"/>
                  <a:pt x="515058" y="299972"/>
                  <a:pt x="487965" y="218692"/>
                </a:cubicBezTo>
                <a:cubicBezTo>
                  <a:pt x="460872" y="137412"/>
                  <a:pt x="410072" y="61212"/>
                  <a:pt x="366045" y="25652"/>
                </a:cubicBezTo>
                <a:cubicBezTo>
                  <a:pt x="322018" y="-9908"/>
                  <a:pt x="279685" y="252"/>
                  <a:pt x="223805" y="5332"/>
                </a:cubicBezTo>
                <a:cubicBezTo>
                  <a:pt x="167925" y="10412"/>
                  <a:pt x="98498" y="27345"/>
                  <a:pt x="61245" y="76452"/>
                </a:cubicBezTo>
                <a:close/>
              </a:path>
            </a:pathLst>
          </a:custGeom>
          <a:solidFill>
            <a:srgbClr val="FF6600">
              <a:alpha val="10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Freeform 90"/>
          <p:cNvSpPr/>
          <p:nvPr/>
        </p:nvSpPr>
        <p:spPr>
          <a:xfrm>
            <a:off x="5506720" y="3474720"/>
            <a:ext cx="985520" cy="1097280"/>
          </a:xfrm>
          <a:custGeom>
            <a:avLst/>
            <a:gdLst>
              <a:gd name="connsiteX0" fmla="*/ 61245 w 540074"/>
              <a:gd name="connsiteY0" fmla="*/ 76452 h 910881"/>
              <a:gd name="connsiteX1" fmla="*/ 285 w 540074"/>
              <a:gd name="connsiteY1" fmla="*/ 299972 h 910881"/>
              <a:gd name="connsiteX2" fmla="*/ 81565 w 540074"/>
              <a:gd name="connsiteY2" fmla="*/ 594612 h 910881"/>
              <a:gd name="connsiteX3" fmla="*/ 122205 w 540074"/>
              <a:gd name="connsiteY3" fmla="*/ 797812 h 910881"/>
              <a:gd name="connsiteX4" fmla="*/ 396525 w 540074"/>
              <a:gd name="connsiteY4" fmla="*/ 909572 h 910881"/>
              <a:gd name="connsiteX5" fmla="*/ 528605 w 540074"/>
              <a:gd name="connsiteY5" fmla="*/ 726692 h 910881"/>
              <a:gd name="connsiteX6" fmla="*/ 528605 w 540074"/>
              <a:gd name="connsiteY6" fmla="*/ 513332 h 910881"/>
              <a:gd name="connsiteX7" fmla="*/ 487965 w 540074"/>
              <a:gd name="connsiteY7" fmla="*/ 218692 h 910881"/>
              <a:gd name="connsiteX8" fmla="*/ 366045 w 540074"/>
              <a:gd name="connsiteY8" fmla="*/ 25652 h 910881"/>
              <a:gd name="connsiteX9" fmla="*/ 223805 w 540074"/>
              <a:gd name="connsiteY9" fmla="*/ 5332 h 910881"/>
              <a:gd name="connsiteX10" fmla="*/ 61245 w 540074"/>
              <a:gd name="connsiteY10" fmla="*/ 76452 h 9108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0074" h="910881">
                <a:moveTo>
                  <a:pt x="61245" y="76452"/>
                </a:moveTo>
                <a:cubicBezTo>
                  <a:pt x="23992" y="125559"/>
                  <a:pt x="-3102" y="213612"/>
                  <a:pt x="285" y="299972"/>
                </a:cubicBezTo>
                <a:cubicBezTo>
                  <a:pt x="3672" y="386332"/>
                  <a:pt x="61245" y="511639"/>
                  <a:pt x="81565" y="594612"/>
                </a:cubicBezTo>
                <a:cubicBezTo>
                  <a:pt x="101885" y="677585"/>
                  <a:pt x="69712" y="745319"/>
                  <a:pt x="122205" y="797812"/>
                </a:cubicBezTo>
                <a:cubicBezTo>
                  <a:pt x="174698" y="850305"/>
                  <a:pt x="328792" y="921425"/>
                  <a:pt x="396525" y="909572"/>
                </a:cubicBezTo>
                <a:cubicBezTo>
                  <a:pt x="464258" y="897719"/>
                  <a:pt x="506592" y="792732"/>
                  <a:pt x="528605" y="726692"/>
                </a:cubicBezTo>
                <a:cubicBezTo>
                  <a:pt x="550618" y="660652"/>
                  <a:pt x="535378" y="597999"/>
                  <a:pt x="528605" y="513332"/>
                </a:cubicBezTo>
                <a:cubicBezTo>
                  <a:pt x="521832" y="428665"/>
                  <a:pt x="515058" y="299972"/>
                  <a:pt x="487965" y="218692"/>
                </a:cubicBezTo>
                <a:cubicBezTo>
                  <a:pt x="460872" y="137412"/>
                  <a:pt x="410072" y="61212"/>
                  <a:pt x="366045" y="25652"/>
                </a:cubicBezTo>
                <a:cubicBezTo>
                  <a:pt x="322018" y="-9908"/>
                  <a:pt x="279685" y="252"/>
                  <a:pt x="223805" y="5332"/>
                </a:cubicBezTo>
                <a:cubicBezTo>
                  <a:pt x="167925" y="10412"/>
                  <a:pt x="98498" y="27345"/>
                  <a:pt x="61245" y="76452"/>
                </a:cubicBezTo>
                <a:close/>
              </a:path>
            </a:pathLst>
          </a:custGeom>
          <a:solidFill>
            <a:schemeClr val="bg2">
              <a:lumMod val="50000"/>
              <a:alpha val="1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3129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Finding Communities using </a:t>
            </a:r>
            <a:r>
              <a:rPr lang="en-US" dirty="0" err="1" smtClean="0"/>
              <a:t>Betweenness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2851"/>
            <a:ext cx="8310880" cy="121363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 smtClean="0"/>
              <a:t>Method 1: </a:t>
            </a:r>
          </a:p>
          <a:p>
            <a:r>
              <a:rPr lang="en-US" sz="2000" dirty="0" smtClean="0"/>
              <a:t>Keep adding edges (among existing ones) starting from lowest </a:t>
            </a:r>
            <a:r>
              <a:rPr lang="en-US" sz="2000" dirty="0" err="1" smtClean="0"/>
              <a:t>betweenness</a:t>
            </a:r>
            <a:endParaRPr lang="en-US" sz="2000" dirty="0" smtClean="0"/>
          </a:p>
          <a:p>
            <a:r>
              <a:rPr lang="en-US" sz="2000" dirty="0" smtClean="0"/>
              <a:t>Gradually join small components to build large connected components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19</a:t>
            </a:fld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873760" y="33934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184400" y="45720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731520" y="44297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016000" y="39827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412240" y="37693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2997200" y="33731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1554480" y="41249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1168400" y="48361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1615440" y="45415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838960" y="35560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1483360" y="33223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2092960" y="40538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1818640" y="51104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7396480" y="29159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6177280" y="43586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1046480" y="54356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6035040" y="39217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6807200" y="38912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6786880" y="30886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6492240" y="49377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6898640" y="46126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4267200" y="30581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7741920" y="48666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7599680" y="37185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7721600" y="43586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7274560" y="51511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3718560" y="27025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3291840" y="29464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3434080" y="35153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3972560" y="35356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4663440" y="28448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4572000" y="35356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3332480" y="50088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3728720" y="47955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3870960" y="51511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3484880" y="58623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3931920" y="55676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4409440" y="50800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3007360" y="41351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2235200" y="33324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2377440" y="36880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2438400" y="41046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2661920" y="31191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>
            <a:off x="2306320" y="28854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/>
          <p:nvPr/>
        </p:nvSpPr>
        <p:spPr>
          <a:xfrm>
            <a:off x="2915920" y="36169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>
            <a:off x="2987040" y="57708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/>
          <p:cNvSpPr/>
          <p:nvPr/>
        </p:nvSpPr>
        <p:spPr>
          <a:xfrm>
            <a:off x="2357120" y="53238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2418080" y="57404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2641600" y="47548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/>
          <p:cNvSpPr/>
          <p:nvPr/>
        </p:nvSpPr>
        <p:spPr>
          <a:xfrm>
            <a:off x="2895600" y="52527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/>
          <p:nvPr/>
        </p:nvSpPr>
        <p:spPr>
          <a:xfrm>
            <a:off x="5743560" y="5315312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/>
          <p:nvPr/>
        </p:nvSpPr>
        <p:spPr>
          <a:xfrm>
            <a:off x="5113640" y="4868272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/>
          <p:nvPr/>
        </p:nvSpPr>
        <p:spPr>
          <a:xfrm>
            <a:off x="5174600" y="5284832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/>
          <p:nvPr/>
        </p:nvSpPr>
        <p:spPr>
          <a:xfrm>
            <a:off x="5364480" y="42367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/>
          <p:nvPr/>
        </p:nvSpPr>
        <p:spPr>
          <a:xfrm>
            <a:off x="5652120" y="4797152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/>
          <p:nvPr/>
        </p:nvSpPr>
        <p:spPr>
          <a:xfrm>
            <a:off x="5709920" y="36068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val 63"/>
          <p:cNvSpPr/>
          <p:nvPr/>
        </p:nvSpPr>
        <p:spPr>
          <a:xfrm>
            <a:off x="5080000" y="31597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val 64"/>
          <p:cNvSpPr/>
          <p:nvPr/>
        </p:nvSpPr>
        <p:spPr>
          <a:xfrm>
            <a:off x="5140960" y="35763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val 65"/>
          <p:cNvSpPr/>
          <p:nvPr/>
        </p:nvSpPr>
        <p:spPr>
          <a:xfrm>
            <a:off x="5364480" y="25908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val 66"/>
          <p:cNvSpPr/>
          <p:nvPr/>
        </p:nvSpPr>
        <p:spPr>
          <a:xfrm>
            <a:off x="5618480" y="30886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val 67"/>
          <p:cNvSpPr/>
          <p:nvPr/>
        </p:nvSpPr>
        <p:spPr>
          <a:xfrm>
            <a:off x="4338320" y="41148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val 68"/>
          <p:cNvSpPr/>
          <p:nvPr/>
        </p:nvSpPr>
        <p:spPr>
          <a:xfrm>
            <a:off x="3789680" y="37592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Oval 69"/>
          <p:cNvSpPr/>
          <p:nvPr/>
        </p:nvSpPr>
        <p:spPr>
          <a:xfrm>
            <a:off x="3362960" y="40030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Oval 70"/>
          <p:cNvSpPr/>
          <p:nvPr/>
        </p:nvSpPr>
        <p:spPr>
          <a:xfrm>
            <a:off x="3728720" y="42367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Oval 71"/>
          <p:cNvSpPr/>
          <p:nvPr/>
        </p:nvSpPr>
        <p:spPr>
          <a:xfrm>
            <a:off x="4043680" y="45923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Oval 72"/>
          <p:cNvSpPr/>
          <p:nvPr/>
        </p:nvSpPr>
        <p:spPr>
          <a:xfrm>
            <a:off x="4734560" y="39014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Oval 73"/>
          <p:cNvSpPr/>
          <p:nvPr/>
        </p:nvSpPr>
        <p:spPr>
          <a:xfrm>
            <a:off x="4643120" y="45923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val 74"/>
          <p:cNvSpPr/>
          <p:nvPr/>
        </p:nvSpPr>
        <p:spPr>
          <a:xfrm>
            <a:off x="1676400" y="54660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val 75"/>
          <p:cNvSpPr/>
          <p:nvPr/>
        </p:nvSpPr>
        <p:spPr>
          <a:xfrm>
            <a:off x="6461760" y="26416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val 76"/>
          <p:cNvSpPr/>
          <p:nvPr/>
        </p:nvSpPr>
        <p:spPr>
          <a:xfrm>
            <a:off x="7132320" y="41757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Oval 77"/>
          <p:cNvSpPr/>
          <p:nvPr/>
        </p:nvSpPr>
        <p:spPr>
          <a:xfrm>
            <a:off x="6106160" y="30276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val 78"/>
          <p:cNvSpPr/>
          <p:nvPr/>
        </p:nvSpPr>
        <p:spPr>
          <a:xfrm>
            <a:off x="8107680" y="39319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Oval 79"/>
          <p:cNvSpPr/>
          <p:nvPr/>
        </p:nvSpPr>
        <p:spPr>
          <a:xfrm>
            <a:off x="6390640" y="35356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Oval 80"/>
          <p:cNvSpPr/>
          <p:nvPr/>
        </p:nvSpPr>
        <p:spPr>
          <a:xfrm>
            <a:off x="7721600" y="32512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Oval 81"/>
          <p:cNvSpPr/>
          <p:nvPr/>
        </p:nvSpPr>
        <p:spPr>
          <a:xfrm>
            <a:off x="6990080" y="60248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Oval 82"/>
          <p:cNvSpPr/>
          <p:nvPr/>
        </p:nvSpPr>
        <p:spPr>
          <a:xfrm>
            <a:off x="6360160" y="55778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Oval 83"/>
          <p:cNvSpPr/>
          <p:nvPr/>
        </p:nvSpPr>
        <p:spPr>
          <a:xfrm>
            <a:off x="6421120" y="59944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Oval 84"/>
          <p:cNvSpPr/>
          <p:nvPr/>
        </p:nvSpPr>
        <p:spPr>
          <a:xfrm>
            <a:off x="6898640" y="55067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Oval 85"/>
          <p:cNvSpPr/>
          <p:nvPr/>
        </p:nvSpPr>
        <p:spPr>
          <a:xfrm>
            <a:off x="4480560" y="55575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Oval 86"/>
          <p:cNvSpPr/>
          <p:nvPr/>
        </p:nvSpPr>
        <p:spPr>
          <a:xfrm>
            <a:off x="5266040" y="57708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Freeform 89"/>
          <p:cNvSpPr/>
          <p:nvPr/>
        </p:nvSpPr>
        <p:spPr>
          <a:xfrm rot="21285468">
            <a:off x="548640" y="3027680"/>
            <a:ext cx="2255520" cy="1046480"/>
          </a:xfrm>
          <a:custGeom>
            <a:avLst/>
            <a:gdLst>
              <a:gd name="connsiteX0" fmla="*/ 173074 w 650299"/>
              <a:gd name="connsiteY0" fmla="*/ 749 h 840736"/>
              <a:gd name="connsiteX1" fmla="*/ 477874 w 650299"/>
              <a:gd name="connsiteY1" fmla="*/ 102349 h 840736"/>
              <a:gd name="connsiteX2" fmla="*/ 538834 w 650299"/>
              <a:gd name="connsiteY2" fmla="*/ 254749 h 840736"/>
              <a:gd name="connsiteX3" fmla="*/ 640434 w 650299"/>
              <a:gd name="connsiteY3" fmla="*/ 457949 h 840736"/>
              <a:gd name="connsiteX4" fmla="*/ 630274 w 650299"/>
              <a:gd name="connsiteY4" fmla="*/ 661149 h 840736"/>
              <a:gd name="connsiteX5" fmla="*/ 498194 w 650299"/>
              <a:gd name="connsiteY5" fmla="*/ 833869 h 840736"/>
              <a:gd name="connsiteX6" fmla="*/ 284834 w 650299"/>
              <a:gd name="connsiteY6" fmla="*/ 783069 h 840736"/>
              <a:gd name="connsiteX7" fmla="*/ 152754 w 650299"/>
              <a:gd name="connsiteY7" fmla="*/ 569709 h 840736"/>
              <a:gd name="connsiteX8" fmla="*/ 71474 w 650299"/>
              <a:gd name="connsiteY8" fmla="*/ 346189 h 840736"/>
              <a:gd name="connsiteX9" fmla="*/ 354 w 650299"/>
              <a:gd name="connsiteY9" fmla="*/ 173469 h 840736"/>
              <a:gd name="connsiteX10" fmla="*/ 101954 w 650299"/>
              <a:gd name="connsiteY10" fmla="*/ 61709 h 840736"/>
              <a:gd name="connsiteX11" fmla="*/ 173074 w 650299"/>
              <a:gd name="connsiteY11" fmla="*/ 749 h 8407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50299" h="840736">
                <a:moveTo>
                  <a:pt x="173074" y="749"/>
                </a:moveTo>
                <a:cubicBezTo>
                  <a:pt x="235727" y="7522"/>
                  <a:pt x="416914" y="60016"/>
                  <a:pt x="477874" y="102349"/>
                </a:cubicBezTo>
                <a:cubicBezTo>
                  <a:pt x="538834" y="144682"/>
                  <a:pt x="511741" y="195482"/>
                  <a:pt x="538834" y="254749"/>
                </a:cubicBezTo>
                <a:cubicBezTo>
                  <a:pt x="565927" y="314016"/>
                  <a:pt x="625194" y="390216"/>
                  <a:pt x="640434" y="457949"/>
                </a:cubicBezTo>
                <a:cubicBezTo>
                  <a:pt x="655674" y="525682"/>
                  <a:pt x="653981" y="598496"/>
                  <a:pt x="630274" y="661149"/>
                </a:cubicBezTo>
                <a:cubicBezTo>
                  <a:pt x="606567" y="723802"/>
                  <a:pt x="555767" y="813549"/>
                  <a:pt x="498194" y="833869"/>
                </a:cubicBezTo>
                <a:cubicBezTo>
                  <a:pt x="440621" y="854189"/>
                  <a:pt x="342407" y="827096"/>
                  <a:pt x="284834" y="783069"/>
                </a:cubicBezTo>
                <a:cubicBezTo>
                  <a:pt x="227261" y="739042"/>
                  <a:pt x="188314" y="642522"/>
                  <a:pt x="152754" y="569709"/>
                </a:cubicBezTo>
                <a:cubicBezTo>
                  <a:pt x="117194" y="496896"/>
                  <a:pt x="96874" y="412229"/>
                  <a:pt x="71474" y="346189"/>
                </a:cubicBezTo>
                <a:cubicBezTo>
                  <a:pt x="46074" y="280149"/>
                  <a:pt x="-4726" y="220882"/>
                  <a:pt x="354" y="173469"/>
                </a:cubicBezTo>
                <a:cubicBezTo>
                  <a:pt x="5434" y="126056"/>
                  <a:pt x="69781" y="88802"/>
                  <a:pt x="101954" y="61709"/>
                </a:cubicBezTo>
                <a:cubicBezTo>
                  <a:pt x="134127" y="34616"/>
                  <a:pt x="110421" y="-6024"/>
                  <a:pt x="173074" y="749"/>
                </a:cubicBezTo>
                <a:close/>
              </a:path>
            </a:pathLst>
          </a:custGeom>
          <a:solidFill>
            <a:srgbClr val="FFFF00">
              <a:alpha val="10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Freeform 42"/>
          <p:cNvSpPr/>
          <p:nvPr/>
        </p:nvSpPr>
        <p:spPr>
          <a:xfrm>
            <a:off x="1016000" y="4378960"/>
            <a:ext cx="2316480" cy="1757680"/>
          </a:xfrm>
          <a:custGeom>
            <a:avLst/>
            <a:gdLst>
              <a:gd name="connsiteX0" fmla="*/ 61245 w 540074"/>
              <a:gd name="connsiteY0" fmla="*/ 76452 h 910881"/>
              <a:gd name="connsiteX1" fmla="*/ 285 w 540074"/>
              <a:gd name="connsiteY1" fmla="*/ 299972 h 910881"/>
              <a:gd name="connsiteX2" fmla="*/ 81565 w 540074"/>
              <a:gd name="connsiteY2" fmla="*/ 594612 h 910881"/>
              <a:gd name="connsiteX3" fmla="*/ 122205 w 540074"/>
              <a:gd name="connsiteY3" fmla="*/ 797812 h 910881"/>
              <a:gd name="connsiteX4" fmla="*/ 396525 w 540074"/>
              <a:gd name="connsiteY4" fmla="*/ 909572 h 910881"/>
              <a:gd name="connsiteX5" fmla="*/ 528605 w 540074"/>
              <a:gd name="connsiteY5" fmla="*/ 726692 h 910881"/>
              <a:gd name="connsiteX6" fmla="*/ 528605 w 540074"/>
              <a:gd name="connsiteY6" fmla="*/ 513332 h 910881"/>
              <a:gd name="connsiteX7" fmla="*/ 487965 w 540074"/>
              <a:gd name="connsiteY7" fmla="*/ 218692 h 910881"/>
              <a:gd name="connsiteX8" fmla="*/ 366045 w 540074"/>
              <a:gd name="connsiteY8" fmla="*/ 25652 h 910881"/>
              <a:gd name="connsiteX9" fmla="*/ 223805 w 540074"/>
              <a:gd name="connsiteY9" fmla="*/ 5332 h 910881"/>
              <a:gd name="connsiteX10" fmla="*/ 61245 w 540074"/>
              <a:gd name="connsiteY10" fmla="*/ 76452 h 9108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0074" h="910881">
                <a:moveTo>
                  <a:pt x="61245" y="76452"/>
                </a:moveTo>
                <a:cubicBezTo>
                  <a:pt x="23992" y="125559"/>
                  <a:pt x="-3102" y="213612"/>
                  <a:pt x="285" y="299972"/>
                </a:cubicBezTo>
                <a:cubicBezTo>
                  <a:pt x="3672" y="386332"/>
                  <a:pt x="61245" y="511639"/>
                  <a:pt x="81565" y="594612"/>
                </a:cubicBezTo>
                <a:cubicBezTo>
                  <a:pt x="101885" y="677585"/>
                  <a:pt x="69712" y="745319"/>
                  <a:pt x="122205" y="797812"/>
                </a:cubicBezTo>
                <a:cubicBezTo>
                  <a:pt x="174698" y="850305"/>
                  <a:pt x="328792" y="921425"/>
                  <a:pt x="396525" y="909572"/>
                </a:cubicBezTo>
                <a:cubicBezTo>
                  <a:pt x="464258" y="897719"/>
                  <a:pt x="506592" y="792732"/>
                  <a:pt x="528605" y="726692"/>
                </a:cubicBezTo>
                <a:cubicBezTo>
                  <a:pt x="550618" y="660652"/>
                  <a:pt x="535378" y="597999"/>
                  <a:pt x="528605" y="513332"/>
                </a:cubicBezTo>
                <a:cubicBezTo>
                  <a:pt x="521832" y="428665"/>
                  <a:pt x="515058" y="299972"/>
                  <a:pt x="487965" y="218692"/>
                </a:cubicBezTo>
                <a:cubicBezTo>
                  <a:pt x="460872" y="137412"/>
                  <a:pt x="410072" y="61212"/>
                  <a:pt x="366045" y="25652"/>
                </a:cubicBezTo>
                <a:cubicBezTo>
                  <a:pt x="322018" y="-9908"/>
                  <a:pt x="279685" y="252"/>
                  <a:pt x="223805" y="5332"/>
                </a:cubicBezTo>
                <a:cubicBezTo>
                  <a:pt x="167925" y="10412"/>
                  <a:pt x="98498" y="27345"/>
                  <a:pt x="61245" y="76452"/>
                </a:cubicBezTo>
                <a:close/>
              </a:path>
            </a:pathLst>
          </a:custGeom>
          <a:solidFill>
            <a:srgbClr val="FF6600">
              <a:alpha val="10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Freeform 90"/>
          <p:cNvSpPr/>
          <p:nvPr/>
        </p:nvSpPr>
        <p:spPr>
          <a:xfrm>
            <a:off x="5506720" y="2590800"/>
            <a:ext cx="2926080" cy="2804160"/>
          </a:xfrm>
          <a:custGeom>
            <a:avLst/>
            <a:gdLst>
              <a:gd name="connsiteX0" fmla="*/ 61245 w 540074"/>
              <a:gd name="connsiteY0" fmla="*/ 76452 h 910881"/>
              <a:gd name="connsiteX1" fmla="*/ 285 w 540074"/>
              <a:gd name="connsiteY1" fmla="*/ 299972 h 910881"/>
              <a:gd name="connsiteX2" fmla="*/ 81565 w 540074"/>
              <a:gd name="connsiteY2" fmla="*/ 594612 h 910881"/>
              <a:gd name="connsiteX3" fmla="*/ 122205 w 540074"/>
              <a:gd name="connsiteY3" fmla="*/ 797812 h 910881"/>
              <a:gd name="connsiteX4" fmla="*/ 396525 w 540074"/>
              <a:gd name="connsiteY4" fmla="*/ 909572 h 910881"/>
              <a:gd name="connsiteX5" fmla="*/ 528605 w 540074"/>
              <a:gd name="connsiteY5" fmla="*/ 726692 h 910881"/>
              <a:gd name="connsiteX6" fmla="*/ 528605 w 540074"/>
              <a:gd name="connsiteY6" fmla="*/ 513332 h 910881"/>
              <a:gd name="connsiteX7" fmla="*/ 487965 w 540074"/>
              <a:gd name="connsiteY7" fmla="*/ 218692 h 910881"/>
              <a:gd name="connsiteX8" fmla="*/ 366045 w 540074"/>
              <a:gd name="connsiteY8" fmla="*/ 25652 h 910881"/>
              <a:gd name="connsiteX9" fmla="*/ 223805 w 540074"/>
              <a:gd name="connsiteY9" fmla="*/ 5332 h 910881"/>
              <a:gd name="connsiteX10" fmla="*/ 61245 w 540074"/>
              <a:gd name="connsiteY10" fmla="*/ 76452 h 9108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0074" h="910881">
                <a:moveTo>
                  <a:pt x="61245" y="76452"/>
                </a:moveTo>
                <a:cubicBezTo>
                  <a:pt x="23992" y="125559"/>
                  <a:pt x="-3102" y="213612"/>
                  <a:pt x="285" y="299972"/>
                </a:cubicBezTo>
                <a:cubicBezTo>
                  <a:pt x="3672" y="386332"/>
                  <a:pt x="61245" y="511639"/>
                  <a:pt x="81565" y="594612"/>
                </a:cubicBezTo>
                <a:cubicBezTo>
                  <a:pt x="101885" y="677585"/>
                  <a:pt x="69712" y="745319"/>
                  <a:pt x="122205" y="797812"/>
                </a:cubicBezTo>
                <a:cubicBezTo>
                  <a:pt x="174698" y="850305"/>
                  <a:pt x="328792" y="921425"/>
                  <a:pt x="396525" y="909572"/>
                </a:cubicBezTo>
                <a:cubicBezTo>
                  <a:pt x="464258" y="897719"/>
                  <a:pt x="506592" y="792732"/>
                  <a:pt x="528605" y="726692"/>
                </a:cubicBezTo>
                <a:cubicBezTo>
                  <a:pt x="550618" y="660652"/>
                  <a:pt x="535378" y="597999"/>
                  <a:pt x="528605" y="513332"/>
                </a:cubicBezTo>
                <a:cubicBezTo>
                  <a:pt x="521832" y="428665"/>
                  <a:pt x="515058" y="299972"/>
                  <a:pt x="487965" y="218692"/>
                </a:cubicBezTo>
                <a:cubicBezTo>
                  <a:pt x="460872" y="137412"/>
                  <a:pt x="410072" y="61212"/>
                  <a:pt x="366045" y="25652"/>
                </a:cubicBezTo>
                <a:cubicBezTo>
                  <a:pt x="322018" y="-9908"/>
                  <a:pt x="279685" y="252"/>
                  <a:pt x="223805" y="5332"/>
                </a:cubicBezTo>
                <a:cubicBezTo>
                  <a:pt x="167925" y="10412"/>
                  <a:pt x="98498" y="27345"/>
                  <a:pt x="61245" y="76452"/>
                </a:cubicBezTo>
                <a:close/>
              </a:path>
            </a:pathLst>
          </a:custGeom>
          <a:solidFill>
            <a:schemeClr val="bg2">
              <a:lumMod val="50000"/>
              <a:alpha val="1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Freeform 88"/>
          <p:cNvSpPr/>
          <p:nvPr/>
        </p:nvSpPr>
        <p:spPr>
          <a:xfrm flipH="1">
            <a:off x="3601568" y="3373120"/>
            <a:ext cx="1265072" cy="1125216"/>
          </a:xfrm>
          <a:custGeom>
            <a:avLst/>
            <a:gdLst>
              <a:gd name="connsiteX0" fmla="*/ 173074 w 650299"/>
              <a:gd name="connsiteY0" fmla="*/ 749 h 840736"/>
              <a:gd name="connsiteX1" fmla="*/ 477874 w 650299"/>
              <a:gd name="connsiteY1" fmla="*/ 102349 h 840736"/>
              <a:gd name="connsiteX2" fmla="*/ 538834 w 650299"/>
              <a:gd name="connsiteY2" fmla="*/ 254749 h 840736"/>
              <a:gd name="connsiteX3" fmla="*/ 640434 w 650299"/>
              <a:gd name="connsiteY3" fmla="*/ 457949 h 840736"/>
              <a:gd name="connsiteX4" fmla="*/ 630274 w 650299"/>
              <a:gd name="connsiteY4" fmla="*/ 661149 h 840736"/>
              <a:gd name="connsiteX5" fmla="*/ 498194 w 650299"/>
              <a:gd name="connsiteY5" fmla="*/ 833869 h 840736"/>
              <a:gd name="connsiteX6" fmla="*/ 284834 w 650299"/>
              <a:gd name="connsiteY6" fmla="*/ 783069 h 840736"/>
              <a:gd name="connsiteX7" fmla="*/ 152754 w 650299"/>
              <a:gd name="connsiteY7" fmla="*/ 569709 h 840736"/>
              <a:gd name="connsiteX8" fmla="*/ 71474 w 650299"/>
              <a:gd name="connsiteY8" fmla="*/ 346189 h 840736"/>
              <a:gd name="connsiteX9" fmla="*/ 354 w 650299"/>
              <a:gd name="connsiteY9" fmla="*/ 173469 h 840736"/>
              <a:gd name="connsiteX10" fmla="*/ 101954 w 650299"/>
              <a:gd name="connsiteY10" fmla="*/ 61709 h 840736"/>
              <a:gd name="connsiteX11" fmla="*/ 173074 w 650299"/>
              <a:gd name="connsiteY11" fmla="*/ 749 h 8407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50299" h="840736">
                <a:moveTo>
                  <a:pt x="173074" y="749"/>
                </a:moveTo>
                <a:cubicBezTo>
                  <a:pt x="235727" y="7522"/>
                  <a:pt x="416914" y="60016"/>
                  <a:pt x="477874" y="102349"/>
                </a:cubicBezTo>
                <a:cubicBezTo>
                  <a:pt x="538834" y="144682"/>
                  <a:pt x="511741" y="195482"/>
                  <a:pt x="538834" y="254749"/>
                </a:cubicBezTo>
                <a:cubicBezTo>
                  <a:pt x="565927" y="314016"/>
                  <a:pt x="625194" y="390216"/>
                  <a:pt x="640434" y="457949"/>
                </a:cubicBezTo>
                <a:cubicBezTo>
                  <a:pt x="655674" y="525682"/>
                  <a:pt x="653981" y="598496"/>
                  <a:pt x="630274" y="661149"/>
                </a:cubicBezTo>
                <a:cubicBezTo>
                  <a:pt x="606567" y="723802"/>
                  <a:pt x="555767" y="813549"/>
                  <a:pt x="498194" y="833869"/>
                </a:cubicBezTo>
                <a:cubicBezTo>
                  <a:pt x="440621" y="854189"/>
                  <a:pt x="342407" y="827096"/>
                  <a:pt x="284834" y="783069"/>
                </a:cubicBezTo>
                <a:cubicBezTo>
                  <a:pt x="227261" y="739042"/>
                  <a:pt x="188314" y="642522"/>
                  <a:pt x="152754" y="569709"/>
                </a:cubicBezTo>
                <a:cubicBezTo>
                  <a:pt x="117194" y="496896"/>
                  <a:pt x="96874" y="412229"/>
                  <a:pt x="71474" y="346189"/>
                </a:cubicBezTo>
                <a:cubicBezTo>
                  <a:pt x="46074" y="280149"/>
                  <a:pt x="-4726" y="220882"/>
                  <a:pt x="354" y="173469"/>
                </a:cubicBezTo>
                <a:cubicBezTo>
                  <a:pt x="5434" y="126056"/>
                  <a:pt x="69781" y="88802"/>
                  <a:pt x="101954" y="61709"/>
                </a:cubicBezTo>
                <a:cubicBezTo>
                  <a:pt x="134127" y="34616"/>
                  <a:pt x="110421" y="-6024"/>
                  <a:pt x="173074" y="749"/>
                </a:cubicBezTo>
                <a:close/>
              </a:path>
            </a:pathLst>
          </a:custGeom>
          <a:solidFill>
            <a:srgbClr val="008000">
              <a:alpha val="10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Freeform 91"/>
          <p:cNvSpPr/>
          <p:nvPr/>
        </p:nvSpPr>
        <p:spPr>
          <a:xfrm>
            <a:off x="3661883" y="4978400"/>
            <a:ext cx="1174277" cy="904240"/>
          </a:xfrm>
          <a:custGeom>
            <a:avLst/>
            <a:gdLst>
              <a:gd name="connsiteX0" fmla="*/ 61245 w 540074"/>
              <a:gd name="connsiteY0" fmla="*/ 76452 h 910881"/>
              <a:gd name="connsiteX1" fmla="*/ 285 w 540074"/>
              <a:gd name="connsiteY1" fmla="*/ 299972 h 910881"/>
              <a:gd name="connsiteX2" fmla="*/ 81565 w 540074"/>
              <a:gd name="connsiteY2" fmla="*/ 594612 h 910881"/>
              <a:gd name="connsiteX3" fmla="*/ 122205 w 540074"/>
              <a:gd name="connsiteY3" fmla="*/ 797812 h 910881"/>
              <a:gd name="connsiteX4" fmla="*/ 396525 w 540074"/>
              <a:gd name="connsiteY4" fmla="*/ 909572 h 910881"/>
              <a:gd name="connsiteX5" fmla="*/ 528605 w 540074"/>
              <a:gd name="connsiteY5" fmla="*/ 726692 h 910881"/>
              <a:gd name="connsiteX6" fmla="*/ 528605 w 540074"/>
              <a:gd name="connsiteY6" fmla="*/ 513332 h 910881"/>
              <a:gd name="connsiteX7" fmla="*/ 487965 w 540074"/>
              <a:gd name="connsiteY7" fmla="*/ 218692 h 910881"/>
              <a:gd name="connsiteX8" fmla="*/ 366045 w 540074"/>
              <a:gd name="connsiteY8" fmla="*/ 25652 h 910881"/>
              <a:gd name="connsiteX9" fmla="*/ 223805 w 540074"/>
              <a:gd name="connsiteY9" fmla="*/ 5332 h 910881"/>
              <a:gd name="connsiteX10" fmla="*/ 61245 w 540074"/>
              <a:gd name="connsiteY10" fmla="*/ 76452 h 9108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0074" h="910881">
                <a:moveTo>
                  <a:pt x="61245" y="76452"/>
                </a:moveTo>
                <a:cubicBezTo>
                  <a:pt x="23992" y="125559"/>
                  <a:pt x="-3102" y="213612"/>
                  <a:pt x="285" y="299972"/>
                </a:cubicBezTo>
                <a:cubicBezTo>
                  <a:pt x="3672" y="386332"/>
                  <a:pt x="61245" y="511639"/>
                  <a:pt x="81565" y="594612"/>
                </a:cubicBezTo>
                <a:cubicBezTo>
                  <a:pt x="101885" y="677585"/>
                  <a:pt x="69712" y="745319"/>
                  <a:pt x="122205" y="797812"/>
                </a:cubicBezTo>
                <a:cubicBezTo>
                  <a:pt x="174698" y="850305"/>
                  <a:pt x="328792" y="921425"/>
                  <a:pt x="396525" y="909572"/>
                </a:cubicBezTo>
                <a:cubicBezTo>
                  <a:pt x="464258" y="897719"/>
                  <a:pt x="506592" y="792732"/>
                  <a:pt x="528605" y="726692"/>
                </a:cubicBezTo>
                <a:cubicBezTo>
                  <a:pt x="550618" y="660652"/>
                  <a:pt x="535378" y="597999"/>
                  <a:pt x="528605" y="513332"/>
                </a:cubicBezTo>
                <a:cubicBezTo>
                  <a:pt x="521832" y="428665"/>
                  <a:pt x="515058" y="299972"/>
                  <a:pt x="487965" y="218692"/>
                </a:cubicBezTo>
                <a:cubicBezTo>
                  <a:pt x="460872" y="137412"/>
                  <a:pt x="410072" y="61212"/>
                  <a:pt x="366045" y="25652"/>
                </a:cubicBezTo>
                <a:cubicBezTo>
                  <a:pt x="322018" y="-9908"/>
                  <a:pt x="279685" y="252"/>
                  <a:pt x="223805" y="5332"/>
                </a:cubicBezTo>
                <a:cubicBezTo>
                  <a:pt x="167925" y="10412"/>
                  <a:pt x="98498" y="27345"/>
                  <a:pt x="61245" y="76452"/>
                </a:cubicBezTo>
                <a:close/>
              </a:path>
            </a:pathLst>
          </a:custGeom>
          <a:solidFill>
            <a:srgbClr val="3366FF">
              <a:alpha val="10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7910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Social Network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2</a:t>
            </a:fld>
            <a:endParaRPr lang="en-US"/>
          </a:p>
        </p:txBody>
      </p:sp>
      <p:pic>
        <p:nvPicPr>
          <p:cNvPr id="6" name="Picture 5" descr="fb_icon_325x325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157049"/>
            <a:ext cx="1910080" cy="1910080"/>
          </a:xfrm>
          <a:prstGeom prst="rect">
            <a:avLst/>
          </a:prstGeom>
        </p:spPr>
      </p:pic>
      <p:pic>
        <p:nvPicPr>
          <p:cNvPr id="7" name="Picture 6" descr="LinkedIn-InBug-2CRev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0735" y="1157048"/>
            <a:ext cx="2169873" cy="1920241"/>
          </a:xfrm>
          <a:prstGeom prst="rect">
            <a:avLst/>
          </a:prstGeom>
        </p:spPr>
      </p:pic>
      <p:pic>
        <p:nvPicPr>
          <p:cNvPr id="8" name="Picture 7" descr="pinterest_badge_red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5881" y="4074160"/>
            <a:ext cx="2438400" cy="2438400"/>
          </a:xfrm>
          <a:prstGeom prst="rect">
            <a:avLst/>
          </a:prstGeom>
        </p:spPr>
      </p:pic>
      <p:pic>
        <p:nvPicPr>
          <p:cNvPr id="10" name="Picture 9" descr="google-plus-logo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2200" y="1157049"/>
            <a:ext cx="1920241" cy="1920241"/>
          </a:xfrm>
          <a:prstGeom prst="rect">
            <a:avLst/>
          </a:prstGeom>
        </p:spPr>
      </p:pic>
      <p:pic>
        <p:nvPicPr>
          <p:cNvPr id="11" name="Picture 10" descr="latest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4307840"/>
            <a:ext cx="2001520" cy="200152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2651760" y="3240196"/>
            <a:ext cx="395224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No introduction required</a:t>
            </a:r>
          </a:p>
          <a:p>
            <a:pPr algn="ctr"/>
            <a:endParaRPr lang="en-US" sz="2800" b="1" dirty="0"/>
          </a:p>
          <a:p>
            <a:pPr algn="ctr"/>
            <a:r>
              <a:rPr lang="en-US" sz="2800" b="1" dirty="0" smtClean="0">
                <a:solidFill>
                  <a:schemeClr val="tx2"/>
                </a:solidFill>
              </a:rPr>
              <a:t>Really?</a:t>
            </a:r>
          </a:p>
          <a:p>
            <a:pPr algn="ctr"/>
            <a:endParaRPr lang="en-US" sz="2800" b="1" dirty="0">
              <a:solidFill>
                <a:schemeClr val="tx2"/>
              </a:solidFill>
            </a:endParaRPr>
          </a:p>
          <a:p>
            <a:pPr algn="ctr"/>
            <a:r>
              <a:rPr lang="en-US" sz="2400" dirty="0" smtClean="0">
                <a:solidFill>
                  <a:schemeClr val="tx2"/>
                </a:solidFill>
              </a:rPr>
              <a:t>We still need to understand a few properties</a:t>
            </a: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57199" y="6356350"/>
            <a:ext cx="81940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</a:rPr>
              <a:t>disclaimer: the brand logos are used here entirely for educational purpose </a:t>
            </a:r>
            <a:endParaRPr lang="en-US" sz="20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10372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Finding Communities using </a:t>
            </a:r>
            <a:r>
              <a:rPr lang="en-US" dirty="0" err="1" smtClean="0"/>
              <a:t>Betweenness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1090"/>
            <a:ext cx="8310880" cy="148794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 smtClean="0"/>
              <a:t>Method 2: </a:t>
            </a:r>
          </a:p>
          <a:p>
            <a:r>
              <a:rPr lang="en-US" sz="2000" dirty="0" smtClean="0"/>
              <a:t>Start from all existing edges. The graph may look like one big component.</a:t>
            </a:r>
          </a:p>
          <a:p>
            <a:r>
              <a:rPr lang="en-US" sz="2000" dirty="0" smtClean="0"/>
              <a:t>Keep removing edges starting from highest </a:t>
            </a:r>
            <a:r>
              <a:rPr lang="en-US" sz="2000" dirty="0" err="1" smtClean="0"/>
              <a:t>betweenness</a:t>
            </a:r>
            <a:endParaRPr lang="en-US" sz="2000" dirty="0" smtClean="0"/>
          </a:p>
          <a:p>
            <a:r>
              <a:rPr lang="en-US" sz="2000" dirty="0" smtClean="0"/>
              <a:t>Gradually split large components to arrive at communities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20</a:t>
            </a:fld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873760" y="33934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184400" y="45720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731520" y="44297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016000" y="39827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412240" y="37693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2997200" y="33731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1554480" y="41249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1168400" y="48361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1615440" y="45415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838960" y="35560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1483360" y="33223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2092960" y="40538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1818640" y="51104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7396480" y="29159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6177280" y="43586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1046480" y="54356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6035040" y="39217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6807200" y="38912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6786880" y="30886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6492240" y="49377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6898640" y="46126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4267200" y="30581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7741920" y="48666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7599680" y="37185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7721600" y="43586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7274560" y="51511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3718560" y="27025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3291840" y="29464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3434080" y="35153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3972560" y="35356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4663440" y="28448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4572000" y="35356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3332480" y="50088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3728720" y="47955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3870960" y="51511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3484880" y="58623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3931920" y="55676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4409440" y="50800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3007360" y="41351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2235200" y="33324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2377440" y="36880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2438400" y="41046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2661920" y="31191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>
            <a:off x="2306320" y="28854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/>
          <p:nvPr/>
        </p:nvSpPr>
        <p:spPr>
          <a:xfrm>
            <a:off x="2915920" y="36169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>
            <a:off x="2987040" y="57708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/>
          <p:cNvSpPr/>
          <p:nvPr/>
        </p:nvSpPr>
        <p:spPr>
          <a:xfrm>
            <a:off x="2357120" y="53238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2418080" y="57404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2641600" y="47548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/>
          <p:cNvSpPr/>
          <p:nvPr/>
        </p:nvSpPr>
        <p:spPr>
          <a:xfrm>
            <a:off x="2895600" y="52527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/>
          <p:nvPr/>
        </p:nvSpPr>
        <p:spPr>
          <a:xfrm>
            <a:off x="5743560" y="5315312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/>
          <p:nvPr/>
        </p:nvSpPr>
        <p:spPr>
          <a:xfrm>
            <a:off x="5113640" y="4868272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/>
          <p:nvPr/>
        </p:nvSpPr>
        <p:spPr>
          <a:xfrm>
            <a:off x="5174600" y="5284832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/>
          <p:nvPr/>
        </p:nvSpPr>
        <p:spPr>
          <a:xfrm>
            <a:off x="5364480" y="42367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/>
          <p:nvPr/>
        </p:nvSpPr>
        <p:spPr>
          <a:xfrm>
            <a:off x="5652120" y="4797152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/>
          <p:nvPr/>
        </p:nvSpPr>
        <p:spPr>
          <a:xfrm>
            <a:off x="5709920" y="36068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val 63"/>
          <p:cNvSpPr/>
          <p:nvPr/>
        </p:nvSpPr>
        <p:spPr>
          <a:xfrm>
            <a:off x="5080000" y="31597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val 64"/>
          <p:cNvSpPr/>
          <p:nvPr/>
        </p:nvSpPr>
        <p:spPr>
          <a:xfrm>
            <a:off x="5140960" y="35763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val 65"/>
          <p:cNvSpPr/>
          <p:nvPr/>
        </p:nvSpPr>
        <p:spPr>
          <a:xfrm>
            <a:off x="5364480" y="25908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val 66"/>
          <p:cNvSpPr/>
          <p:nvPr/>
        </p:nvSpPr>
        <p:spPr>
          <a:xfrm>
            <a:off x="5618480" y="30886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val 67"/>
          <p:cNvSpPr/>
          <p:nvPr/>
        </p:nvSpPr>
        <p:spPr>
          <a:xfrm>
            <a:off x="4338320" y="41148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val 68"/>
          <p:cNvSpPr/>
          <p:nvPr/>
        </p:nvSpPr>
        <p:spPr>
          <a:xfrm>
            <a:off x="3789680" y="37592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Oval 69"/>
          <p:cNvSpPr/>
          <p:nvPr/>
        </p:nvSpPr>
        <p:spPr>
          <a:xfrm>
            <a:off x="3362960" y="40030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Oval 70"/>
          <p:cNvSpPr/>
          <p:nvPr/>
        </p:nvSpPr>
        <p:spPr>
          <a:xfrm>
            <a:off x="3728720" y="42367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Oval 71"/>
          <p:cNvSpPr/>
          <p:nvPr/>
        </p:nvSpPr>
        <p:spPr>
          <a:xfrm>
            <a:off x="4043680" y="45923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Oval 72"/>
          <p:cNvSpPr/>
          <p:nvPr/>
        </p:nvSpPr>
        <p:spPr>
          <a:xfrm>
            <a:off x="4734560" y="39014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Oval 73"/>
          <p:cNvSpPr/>
          <p:nvPr/>
        </p:nvSpPr>
        <p:spPr>
          <a:xfrm>
            <a:off x="4643120" y="45923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val 74"/>
          <p:cNvSpPr/>
          <p:nvPr/>
        </p:nvSpPr>
        <p:spPr>
          <a:xfrm>
            <a:off x="1676400" y="54660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val 75"/>
          <p:cNvSpPr/>
          <p:nvPr/>
        </p:nvSpPr>
        <p:spPr>
          <a:xfrm>
            <a:off x="6461760" y="26416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val 76"/>
          <p:cNvSpPr/>
          <p:nvPr/>
        </p:nvSpPr>
        <p:spPr>
          <a:xfrm>
            <a:off x="7132320" y="41757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Oval 77"/>
          <p:cNvSpPr/>
          <p:nvPr/>
        </p:nvSpPr>
        <p:spPr>
          <a:xfrm>
            <a:off x="6106160" y="30276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val 78"/>
          <p:cNvSpPr/>
          <p:nvPr/>
        </p:nvSpPr>
        <p:spPr>
          <a:xfrm>
            <a:off x="8107680" y="39319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Oval 79"/>
          <p:cNvSpPr/>
          <p:nvPr/>
        </p:nvSpPr>
        <p:spPr>
          <a:xfrm>
            <a:off x="6390640" y="35356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Oval 80"/>
          <p:cNvSpPr/>
          <p:nvPr/>
        </p:nvSpPr>
        <p:spPr>
          <a:xfrm>
            <a:off x="7721600" y="32512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Oval 81"/>
          <p:cNvSpPr/>
          <p:nvPr/>
        </p:nvSpPr>
        <p:spPr>
          <a:xfrm>
            <a:off x="6990080" y="60248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Oval 82"/>
          <p:cNvSpPr/>
          <p:nvPr/>
        </p:nvSpPr>
        <p:spPr>
          <a:xfrm>
            <a:off x="6360160" y="55778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Oval 83"/>
          <p:cNvSpPr/>
          <p:nvPr/>
        </p:nvSpPr>
        <p:spPr>
          <a:xfrm>
            <a:off x="6421120" y="59944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Oval 84"/>
          <p:cNvSpPr/>
          <p:nvPr/>
        </p:nvSpPr>
        <p:spPr>
          <a:xfrm>
            <a:off x="6898640" y="55067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Oval 85"/>
          <p:cNvSpPr/>
          <p:nvPr/>
        </p:nvSpPr>
        <p:spPr>
          <a:xfrm>
            <a:off x="4480560" y="55575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Oval 86"/>
          <p:cNvSpPr/>
          <p:nvPr/>
        </p:nvSpPr>
        <p:spPr>
          <a:xfrm>
            <a:off x="5266040" y="57708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9822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Finding Communities using </a:t>
            </a:r>
            <a:r>
              <a:rPr lang="en-US" dirty="0" err="1" smtClean="0"/>
              <a:t>Betweenness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1090"/>
            <a:ext cx="8310880" cy="148794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 smtClean="0"/>
              <a:t>Method 2: </a:t>
            </a:r>
          </a:p>
          <a:p>
            <a:r>
              <a:rPr lang="en-US" sz="2000" dirty="0" smtClean="0"/>
              <a:t>Start from all existing edges. The graph may look like one big component.</a:t>
            </a:r>
          </a:p>
          <a:p>
            <a:r>
              <a:rPr lang="en-US" sz="2000" dirty="0" smtClean="0"/>
              <a:t>Keep removing edges starting from highest </a:t>
            </a:r>
            <a:r>
              <a:rPr lang="en-US" sz="2000" dirty="0" err="1" smtClean="0"/>
              <a:t>betweenness</a:t>
            </a:r>
            <a:endParaRPr lang="en-US" sz="2000" dirty="0" smtClean="0"/>
          </a:p>
          <a:p>
            <a:r>
              <a:rPr lang="en-US" sz="2000" dirty="0" smtClean="0"/>
              <a:t>Gradually split large components to arrive at communities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21</a:t>
            </a:fld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873760" y="33934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184400" y="45720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731520" y="44297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016000" y="39827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412240" y="37693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2997200" y="33731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1554480" y="41249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1168400" y="48361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1615440" y="45415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838960" y="35560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1483360" y="33223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2092960" y="40538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1818640" y="51104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7396480" y="29159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6177280" y="43586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1046480" y="54356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6035040" y="39217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6807200" y="38912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6786880" y="30886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6492240" y="49377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6898640" y="46126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4267200" y="30581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7741920" y="48666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7599680" y="37185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7721600" y="43586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7274560" y="51511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3718560" y="27025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3291840" y="29464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3434080" y="35153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3972560" y="35356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4663440" y="28448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4572000" y="35356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3332480" y="50088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3728720" y="47955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3870960" y="51511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3484880" y="58623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3931920" y="55676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4409440" y="50800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3007360" y="41351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2235200" y="33324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2377440" y="36880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2438400" y="41046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2661920" y="31191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>
            <a:off x="2306320" y="28854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/>
          <p:nvPr/>
        </p:nvSpPr>
        <p:spPr>
          <a:xfrm>
            <a:off x="2915920" y="36169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>
            <a:off x="2987040" y="57708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/>
          <p:cNvSpPr/>
          <p:nvPr/>
        </p:nvSpPr>
        <p:spPr>
          <a:xfrm>
            <a:off x="2357120" y="53238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2418080" y="57404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2641600" y="47548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/>
          <p:cNvSpPr/>
          <p:nvPr/>
        </p:nvSpPr>
        <p:spPr>
          <a:xfrm>
            <a:off x="2895600" y="52527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/>
          <p:nvPr/>
        </p:nvSpPr>
        <p:spPr>
          <a:xfrm>
            <a:off x="5743560" y="5315312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/>
          <p:nvPr/>
        </p:nvSpPr>
        <p:spPr>
          <a:xfrm>
            <a:off x="5113640" y="4868272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/>
          <p:nvPr/>
        </p:nvSpPr>
        <p:spPr>
          <a:xfrm>
            <a:off x="5174600" y="5284832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/>
          <p:nvPr/>
        </p:nvSpPr>
        <p:spPr>
          <a:xfrm>
            <a:off x="5364480" y="42367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/>
          <p:nvPr/>
        </p:nvSpPr>
        <p:spPr>
          <a:xfrm>
            <a:off x="5652120" y="4797152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/>
          <p:nvPr/>
        </p:nvSpPr>
        <p:spPr>
          <a:xfrm>
            <a:off x="5709920" y="36068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val 63"/>
          <p:cNvSpPr/>
          <p:nvPr/>
        </p:nvSpPr>
        <p:spPr>
          <a:xfrm>
            <a:off x="5080000" y="31597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val 64"/>
          <p:cNvSpPr/>
          <p:nvPr/>
        </p:nvSpPr>
        <p:spPr>
          <a:xfrm>
            <a:off x="5140960" y="35763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val 65"/>
          <p:cNvSpPr/>
          <p:nvPr/>
        </p:nvSpPr>
        <p:spPr>
          <a:xfrm>
            <a:off x="5364480" y="25908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val 66"/>
          <p:cNvSpPr/>
          <p:nvPr/>
        </p:nvSpPr>
        <p:spPr>
          <a:xfrm>
            <a:off x="5618480" y="30886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val 67"/>
          <p:cNvSpPr/>
          <p:nvPr/>
        </p:nvSpPr>
        <p:spPr>
          <a:xfrm>
            <a:off x="4338320" y="41148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val 68"/>
          <p:cNvSpPr/>
          <p:nvPr/>
        </p:nvSpPr>
        <p:spPr>
          <a:xfrm>
            <a:off x="3789680" y="37592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Oval 69"/>
          <p:cNvSpPr/>
          <p:nvPr/>
        </p:nvSpPr>
        <p:spPr>
          <a:xfrm>
            <a:off x="3362960" y="40030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Oval 70"/>
          <p:cNvSpPr/>
          <p:nvPr/>
        </p:nvSpPr>
        <p:spPr>
          <a:xfrm>
            <a:off x="3728720" y="42367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Oval 71"/>
          <p:cNvSpPr/>
          <p:nvPr/>
        </p:nvSpPr>
        <p:spPr>
          <a:xfrm>
            <a:off x="4043680" y="45923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Oval 72"/>
          <p:cNvSpPr/>
          <p:nvPr/>
        </p:nvSpPr>
        <p:spPr>
          <a:xfrm>
            <a:off x="4734560" y="39014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Oval 73"/>
          <p:cNvSpPr/>
          <p:nvPr/>
        </p:nvSpPr>
        <p:spPr>
          <a:xfrm>
            <a:off x="4643120" y="45923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val 74"/>
          <p:cNvSpPr/>
          <p:nvPr/>
        </p:nvSpPr>
        <p:spPr>
          <a:xfrm>
            <a:off x="1676400" y="54660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val 75"/>
          <p:cNvSpPr/>
          <p:nvPr/>
        </p:nvSpPr>
        <p:spPr>
          <a:xfrm>
            <a:off x="6461760" y="26416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val 76"/>
          <p:cNvSpPr/>
          <p:nvPr/>
        </p:nvSpPr>
        <p:spPr>
          <a:xfrm>
            <a:off x="7132320" y="41757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Oval 77"/>
          <p:cNvSpPr/>
          <p:nvPr/>
        </p:nvSpPr>
        <p:spPr>
          <a:xfrm>
            <a:off x="6106160" y="30276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val 78"/>
          <p:cNvSpPr/>
          <p:nvPr/>
        </p:nvSpPr>
        <p:spPr>
          <a:xfrm>
            <a:off x="8107680" y="39319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Oval 79"/>
          <p:cNvSpPr/>
          <p:nvPr/>
        </p:nvSpPr>
        <p:spPr>
          <a:xfrm>
            <a:off x="6390640" y="35356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Oval 80"/>
          <p:cNvSpPr/>
          <p:nvPr/>
        </p:nvSpPr>
        <p:spPr>
          <a:xfrm>
            <a:off x="7721600" y="32512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Oval 81"/>
          <p:cNvSpPr/>
          <p:nvPr/>
        </p:nvSpPr>
        <p:spPr>
          <a:xfrm>
            <a:off x="6990080" y="60248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Oval 82"/>
          <p:cNvSpPr/>
          <p:nvPr/>
        </p:nvSpPr>
        <p:spPr>
          <a:xfrm>
            <a:off x="6360160" y="55778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Oval 83"/>
          <p:cNvSpPr/>
          <p:nvPr/>
        </p:nvSpPr>
        <p:spPr>
          <a:xfrm>
            <a:off x="6421120" y="59944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Oval 84"/>
          <p:cNvSpPr/>
          <p:nvPr/>
        </p:nvSpPr>
        <p:spPr>
          <a:xfrm>
            <a:off x="6898640" y="55067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Oval 85"/>
          <p:cNvSpPr/>
          <p:nvPr/>
        </p:nvSpPr>
        <p:spPr>
          <a:xfrm>
            <a:off x="4480560" y="55575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Oval 86"/>
          <p:cNvSpPr/>
          <p:nvPr/>
        </p:nvSpPr>
        <p:spPr>
          <a:xfrm>
            <a:off x="5266040" y="57708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Freeform 42"/>
          <p:cNvSpPr/>
          <p:nvPr/>
        </p:nvSpPr>
        <p:spPr>
          <a:xfrm>
            <a:off x="446685" y="2485448"/>
            <a:ext cx="8110231" cy="3997416"/>
          </a:xfrm>
          <a:custGeom>
            <a:avLst/>
            <a:gdLst>
              <a:gd name="connsiteX0" fmla="*/ 630275 w 8110231"/>
              <a:gd name="connsiteY0" fmla="*/ 389832 h 3997416"/>
              <a:gd name="connsiteX1" fmla="*/ 1605635 w 8110231"/>
              <a:gd name="connsiteY1" fmla="*/ 166312 h 3997416"/>
              <a:gd name="connsiteX2" fmla="*/ 2774035 w 8110231"/>
              <a:gd name="connsiteY2" fmla="*/ 85032 h 3997416"/>
              <a:gd name="connsiteX3" fmla="*/ 3861155 w 8110231"/>
              <a:gd name="connsiteY3" fmla="*/ 24072 h 3997416"/>
              <a:gd name="connsiteX4" fmla="*/ 5090515 w 8110231"/>
              <a:gd name="connsiteY4" fmla="*/ 13912 h 3997416"/>
              <a:gd name="connsiteX5" fmla="*/ 6248755 w 8110231"/>
              <a:gd name="connsiteY5" fmla="*/ 24072 h 3997416"/>
              <a:gd name="connsiteX6" fmla="*/ 7386675 w 8110231"/>
              <a:gd name="connsiteY6" fmla="*/ 298392 h 3997416"/>
              <a:gd name="connsiteX7" fmla="*/ 7975955 w 8110231"/>
              <a:gd name="connsiteY7" fmla="*/ 907992 h 3997416"/>
              <a:gd name="connsiteX8" fmla="*/ 8077555 w 8110231"/>
              <a:gd name="connsiteY8" fmla="*/ 1934152 h 3997416"/>
              <a:gd name="connsiteX9" fmla="*/ 7528915 w 8110231"/>
              <a:gd name="connsiteY9" fmla="*/ 3214312 h 3997416"/>
              <a:gd name="connsiteX10" fmla="*/ 6898995 w 8110231"/>
              <a:gd name="connsiteY10" fmla="*/ 3884872 h 3997416"/>
              <a:gd name="connsiteX11" fmla="*/ 4176115 w 8110231"/>
              <a:gd name="connsiteY11" fmla="*/ 3976312 h 3997416"/>
              <a:gd name="connsiteX12" fmla="*/ 1219555 w 8110231"/>
              <a:gd name="connsiteY12" fmla="*/ 3661352 h 3997416"/>
              <a:gd name="connsiteX13" fmla="*/ 183235 w 8110231"/>
              <a:gd name="connsiteY13" fmla="*/ 2889192 h 3997416"/>
              <a:gd name="connsiteX14" fmla="*/ 355 w 8110231"/>
              <a:gd name="connsiteY14" fmla="*/ 1751272 h 3997416"/>
              <a:gd name="connsiteX15" fmla="*/ 142595 w 8110231"/>
              <a:gd name="connsiteY15" fmla="*/ 1029912 h 3997416"/>
              <a:gd name="connsiteX16" fmla="*/ 345795 w 8110231"/>
              <a:gd name="connsiteY16" fmla="*/ 704792 h 3997416"/>
              <a:gd name="connsiteX17" fmla="*/ 630275 w 8110231"/>
              <a:gd name="connsiteY17" fmla="*/ 389832 h 39974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8110231" h="3997416">
                <a:moveTo>
                  <a:pt x="630275" y="389832"/>
                </a:moveTo>
                <a:cubicBezTo>
                  <a:pt x="840248" y="300085"/>
                  <a:pt x="1248342" y="217112"/>
                  <a:pt x="1605635" y="166312"/>
                </a:cubicBezTo>
                <a:cubicBezTo>
                  <a:pt x="1962928" y="115512"/>
                  <a:pt x="2774035" y="85032"/>
                  <a:pt x="2774035" y="85032"/>
                </a:cubicBezTo>
                <a:cubicBezTo>
                  <a:pt x="3149955" y="61325"/>
                  <a:pt x="3475075" y="35925"/>
                  <a:pt x="3861155" y="24072"/>
                </a:cubicBezTo>
                <a:cubicBezTo>
                  <a:pt x="4247235" y="12219"/>
                  <a:pt x="5090515" y="13912"/>
                  <a:pt x="5090515" y="13912"/>
                </a:cubicBezTo>
                <a:cubicBezTo>
                  <a:pt x="5488448" y="13912"/>
                  <a:pt x="5866062" y="-23341"/>
                  <a:pt x="6248755" y="24072"/>
                </a:cubicBezTo>
                <a:cubicBezTo>
                  <a:pt x="6631448" y="71485"/>
                  <a:pt x="7098808" y="151072"/>
                  <a:pt x="7386675" y="298392"/>
                </a:cubicBezTo>
                <a:cubicBezTo>
                  <a:pt x="7674542" y="445712"/>
                  <a:pt x="7860808" y="635365"/>
                  <a:pt x="7975955" y="907992"/>
                </a:cubicBezTo>
                <a:cubicBezTo>
                  <a:pt x="8091102" y="1180619"/>
                  <a:pt x="8152062" y="1549765"/>
                  <a:pt x="8077555" y="1934152"/>
                </a:cubicBezTo>
                <a:cubicBezTo>
                  <a:pt x="8003048" y="2318539"/>
                  <a:pt x="7725342" y="2889192"/>
                  <a:pt x="7528915" y="3214312"/>
                </a:cubicBezTo>
                <a:cubicBezTo>
                  <a:pt x="7332488" y="3539432"/>
                  <a:pt x="7457795" y="3757872"/>
                  <a:pt x="6898995" y="3884872"/>
                </a:cubicBezTo>
                <a:cubicBezTo>
                  <a:pt x="6340195" y="4011872"/>
                  <a:pt x="5122688" y="4013565"/>
                  <a:pt x="4176115" y="3976312"/>
                </a:cubicBezTo>
                <a:cubicBezTo>
                  <a:pt x="3229542" y="3939059"/>
                  <a:pt x="1885035" y="3842539"/>
                  <a:pt x="1219555" y="3661352"/>
                </a:cubicBezTo>
                <a:cubicBezTo>
                  <a:pt x="554075" y="3480165"/>
                  <a:pt x="386435" y="3207539"/>
                  <a:pt x="183235" y="2889192"/>
                </a:cubicBezTo>
                <a:cubicBezTo>
                  <a:pt x="-19965" y="2570845"/>
                  <a:pt x="7128" y="2061152"/>
                  <a:pt x="355" y="1751272"/>
                </a:cubicBezTo>
                <a:cubicBezTo>
                  <a:pt x="-6418" y="1441392"/>
                  <a:pt x="85022" y="1204325"/>
                  <a:pt x="142595" y="1029912"/>
                </a:cubicBezTo>
                <a:cubicBezTo>
                  <a:pt x="200168" y="855499"/>
                  <a:pt x="266208" y="813165"/>
                  <a:pt x="345795" y="704792"/>
                </a:cubicBezTo>
                <a:cubicBezTo>
                  <a:pt x="425382" y="596419"/>
                  <a:pt x="420302" y="479579"/>
                  <a:pt x="630275" y="389832"/>
                </a:cubicBezTo>
                <a:close/>
              </a:path>
            </a:pathLst>
          </a:custGeom>
          <a:solidFill>
            <a:srgbClr val="FFFF00">
              <a:alpha val="10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4442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Finding Communities using </a:t>
            </a:r>
            <a:r>
              <a:rPr lang="en-US" dirty="0" err="1" smtClean="0"/>
              <a:t>Betweenness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1090"/>
            <a:ext cx="8310880" cy="148794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 smtClean="0"/>
              <a:t>Method 2: </a:t>
            </a:r>
          </a:p>
          <a:p>
            <a:r>
              <a:rPr lang="en-US" sz="2000" dirty="0" smtClean="0"/>
              <a:t>Start from all existing edges. The graph may look like one big component.</a:t>
            </a:r>
          </a:p>
          <a:p>
            <a:r>
              <a:rPr lang="en-US" sz="2000" dirty="0" smtClean="0"/>
              <a:t>Keep removing edges starting from highest </a:t>
            </a:r>
            <a:r>
              <a:rPr lang="en-US" sz="2000" dirty="0" err="1" smtClean="0"/>
              <a:t>betweenness</a:t>
            </a:r>
            <a:endParaRPr lang="en-US" sz="2000" dirty="0" smtClean="0"/>
          </a:p>
          <a:p>
            <a:r>
              <a:rPr lang="en-US" sz="2000" dirty="0" smtClean="0"/>
              <a:t>Gradually split large components to arrive at communities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22</a:t>
            </a:fld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873760" y="33934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184400" y="45720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731520" y="44297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016000" y="39827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412240" y="37693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2997200" y="33731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1554480" y="41249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1168400" y="48361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1615440" y="45415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838960" y="35560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1483360" y="33223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2092960" y="40538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1818640" y="51104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7396480" y="29159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6177280" y="43586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1046480" y="54356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6035040" y="39217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6807200" y="38912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6786880" y="30886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6492240" y="49377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6898640" y="46126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4267200" y="30581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7741920" y="48666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7599680" y="37185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7721600" y="43586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7274560" y="51511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3718560" y="27025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3291840" y="29464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3434080" y="35153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3972560" y="35356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4663440" y="28448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4572000" y="35356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3332480" y="50088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3728720" y="47955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3870960" y="51511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3484880" y="58623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3931920" y="55676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4409440" y="50800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3007360" y="41351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2235200" y="33324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2377440" y="36880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2438400" y="41046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2661920" y="31191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>
            <a:off x="2306320" y="28854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/>
          <p:nvPr/>
        </p:nvSpPr>
        <p:spPr>
          <a:xfrm>
            <a:off x="2915920" y="36169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>
            <a:off x="2987040" y="57708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/>
          <p:cNvSpPr/>
          <p:nvPr/>
        </p:nvSpPr>
        <p:spPr>
          <a:xfrm>
            <a:off x="2357120" y="53238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2418080" y="57404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2641600" y="47548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/>
          <p:cNvSpPr/>
          <p:nvPr/>
        </p:nvSpPr>
        <p:spPr>
          <a:xfrm>
            <a:off x="2895600" y="52527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/>
          <p:nvPr/>
        </p:nvSpPr>
        <p:spPr>
          <a:xfrm>
            <a:off x="5743560" y="5315312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/>
          <p:nvPr/>
        </p:nvSpPr>
        <p:spPr>
          <a:xfrm>
            <a:off x="5113640" y="4868272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/>
          <p:nvPr/>
        </p:nvSpPr>
        <p:spPr>
          <a:xfrm>
            <a:off x="5174600" y="5284832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/>
          <p:nvPr/>
        </p:nvSpPr>
        <p:spPr>
          <a:xfrm>
            <a:off x="5364480" y="42367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/>
          <p:nvPr/>
        </p:nvSpPr>
        <p:spPr>
          <a:xfrm>
            <a:off x="5652120" y="4797152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/>
          <p:nvPr/>
        </p:nvSpPr>
        <p:spPr>
          <a:xfrm>
            <a:off x="5709920" y="36068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val 63"/>
          <p:cNvSpPr/>
          <p:nvPr/>
        </p:nvSpPr>
        <p:spPr>
          <a:xfrm>
            <a:off x="5080000" y="31597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val 64"/>
          <p:cNvSpPr/>
          <p:nvPr/>
        </p:nvSpPr>
        <p:spPr>
          <a:xfrm>
            <a:off x="5140960" y="35763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val 65"/>
          <p:cNvSpPr/>
          <p:nvPr/>
        </p:nvSpPr>
        <p:spPr>
          <a:xfrm>
            <a:off x="5364480" y="25908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val 66"/>
          <p:cNvSpPr/>
          <p:nvPr/>
        </p:nvSpPr>
        <p:spPr>
          <a:xfrm>
            <a:off x="5618480" y="30886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val 67"/>
          <p:cNvSpPr/>
          <p:nvPr/>
        </p:nvSpPr>
        <p:spPr>
          <a:xfrm>
            <a:off x="4338320" y="41148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val 68"/>
          <p:cNvSpPr/>
          <p:nvPr/>
        </p:nvSpPr>
        <p:spPr>
          <a:xfrm>
            <a:off x="3789680" y="37592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Oval 69"/>
          <p:cNvSpPr/>
          <p:nvPr/>
        </p:nvSpPr>
        <p:spPr>
          <a:xfrm>
            <a:off x="3362960" y="40030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Oval 70"/>
          <p:cNvSpPr/>
          <p:nvPr/>
        </p:nvSpPr>
        <p:spPr>
          <a:xfrm>
            <a:off x="3728720" y="42367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Oval 71"/>
          <p:cNvSpPr/>
          <p:nvPr/>
        </p:nvSpPr>
        <p:spPr>
          <a:xfrm>
            <a:off x="4043680" y="45923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Oval 72"/>
          <p:cNvSpPr/>
          <p:nvPr/>
        </p:nvSpPr>
        <p:spPr>
          <a:xfrm>
            <a:off x="4734560" y="39014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Oval 73"/>
          <p:cNvSpPr/>
          <p:nvPr/>
        </p:nvSpPr>
        <p:spPr>
          <a:xfrm>
            <a:off x="4643120" y="45923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val 74"/>
          <p:cNvSpPr/>
          <p:nvPr/>
        </p:nvSpPr>
        <p:spPr>
          <a:xfrm>
            <a:off x="1676400" y="54660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val 75"/>
          <p:cNvSpPr/>
          <p:nvPr/>
        </p:nvSpPr>
        <p:spPr>
          <a:xfrm>
            <a:off x="6461760" y="26416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val 76"/>
          <p:cNvSpPr/>
          <p:nvPr/>
        </p:nvSpPr>
        <p:spPr>
          <a:xfrm>
            <a:off x="7132320" y="417576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Oval 77"/>
          <p:cNvSpPr/>
          <p:nvPr/>
        </p:nvSpPr>
        <p:spPr>
          <a:xfrm>
            <a:off x="6106160" y="30276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val 78"/>
          <p:cNvSpPr/>
          <p:nvPr/>
        </p:nvSpPr>
        <p:spPr>
          <a:xfrm>
            <a:off x="8107680" y="39319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Oval 79"/>
          <p:cNvSpPr/>
          <p:nvPr/>
        </p:nvSpPr>
        <p:spPr>
          <a:xfrm>
            <a:off x="6390640" y="35356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Oval 80"/>
          <p:cNvSpPr/>
          <p:nvPr/>
        </p:nvSpPr>
        <p:spPr>
          <a:xfrm>
            <a:off x="7721600" y="32512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Oval 81"/>
          <p:cNvSpPr/>
          <p:nvPr/>
        </p:nvSpPr>
        <p:spPr>
          <a:xfrm>
            <a:off x="6990080" y="60248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Oval 82"/>
          <p:cNvSpPr/>
          <p:nvPr/>
        </p:nvSpPr>
        <p:spPr>
          <a:xfrm>
            <a:off x="6360160" y="557784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Oval 83"/>
          <p:cNvSpPr/>
          <p:nvPr/>
        </p:nvSpPr>
        <p:spPr>
          <a:xfrm>
            <a:off x="6421120" y="599440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Oval 84"/>
          <p:cNvSpPr/>
          <p:nvPr/>
        </p:nvSpPr>
        <p:spPr>
          <a:xfrm>
            <a:off x="6898640" y="55067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Oval 85"/>
          <p:cNvSpPr/>
          <p:nvPr/>
        </p:nvSpPr>
        <p:spPr>
          <a:xfrm>
            <a:off x="4480560" y="555752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Oval 86"/>
          <p:cNvSpPr/>
          <p:nvPr/>
        </p:nvSpPr>
        <p:spPr>
          <a:xfrm>
            <a:off x="5266040" y="5770880"/>
            <a:ext cx="142240" cy="142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Freeform 42"/>
          <p:cNvSpPr/>
          <p:nvPr/>
        </p:nvSpPr>
        <p:spPr>
          <a:xfrm>
            <a:off x="446685" y="2485448"/>
            <a:ext cx="5171795" cy="3997416"/>
          </a:xfrm>
          <a:custGeom>
            <a:avLst/>
            <a:gdLst>
              <a:gd name="connsiteX0" fmla="*/ 630275 w 8110231"/>
              <a:gd name="connsiteY0" fmla="*/ 389832 h 3997416"/>
              <a:gd name="connsiteX1" fmla="*/ 1605635 w 8110231"/>
              <a:gd name="connsiteY1" fmla="*/ 166312 h 3997416"/>
              <a:gd name="connsiteX2" fmla="*/ 2774035 w 8110231"/>
              <a:gd name="connsiteY2" fmla="*/ 85032 h 3997416"/>
              <a:gd name="connsiteX3" fmla="*/ 3861155 w 8110231"/>
              <a:gd name="connsiteY3" fmla="*/ 24072 h 3997416"/>
              <a:gd name="connsiteX4" fmla="*/ 5090515 w 8110231"/>
              <a:gd name="connsiteY4" fmla="*/ 13912 h 3997416"/>
              <a:gd name="connsiteX5" fmla="*/ 6248755 w 8110231"/>
              <a:gd name="connsiteY5" fmla="*/ 24072 h 3997416"/>
              <a:gd name="connsiteX6" fmla="*/ 7386675 w 8110231"/>
              <a:gd name="connsiteY6" fmla="*/ 298392 h 3997416"/>
              <a:gd name="connsiteX7" fmla="*/ 7975955 w 8110231"/>
              <a:gd name="connsiteY7" fmla="*/ 907992 h 3997416"/>
              <a:gd name="connsiteX8" fmla="*/ 8077555 w 8110231"/>
              <a:gd name="connsiteY8" fmla="*/ 1934152 h 3997416"/>
              <a:gd name="connsiteX9" fmla="*/ 7528915 w 8110231"/>
              <a:gd name="connsiteY9" fmla="*/ 3214312 h 3997416"/>
              <a:gd name="connsiteX10" fmla="*/ 6898995 w 8110231"/>
              <a:gd name="connsiteY10" fmla="*/ 3884872 h 3997416"/>
              <a:gd name="connsiteX11" fmla="*/ 4176115 w 8110231"/>
              <a:gd name="connsiteY11" fmla="*/ 3976312 h 3997416"/>
              <a:gd name="connsiteX12" fmla="*/ 1219555 w 8110231"/>
              <a:gd name="connsiteY12" fmla="*/ 3661352 h 3997416"/>
              <a:gd name="connsiteX13" fmla="*/ 183235 w 8110231"/>
              <a:gd name="connsiteY13" fmla="*/ 2889192 h 3997416"/>
              <a:gd name="connsiteX14" fmla="*/ 355 w 8110231"/>
              <a:gd name="connsiteY14" fmla="*/ 1751272 h 3997416"/>
              <a:gd name="connsiteX15" fmla="*/ 142595 w 8110231"/>
              <a:gd name="connsiteY15" fmla="*/ 1029912 h 3997416"/>
              <a:gd name="connsiteX16" fmla="*/ 345795 w 8110231"/>
              <a:gd name="connsiteY16" fmla="*/ 704792 h 3997416"/>
              <a:gd name="connsiteX17" fmla="*/ 630275 w 8110231"/>
              <a:gd name="connsiteY17" fmla="*/ 389832 h 39974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8110231" h="3997416">
                <a:moveTo>
                  <a:pt x="630275" y="389832"/>
                </a:moveTo>
                <a:cubicBezTo>
                  <a:pt x="840248" y="300085"/>
                  <a:pt x="1248342" y="217112"/>
                  <a:pt x="1605635" y="166312"/>
                </a:cubicBezTo>
                <a:cubicBezTo>
                  <a:pt x="1962928" y="115512"/>
                  <a:pt x="2774035" y="85032"/>
                  <a:pt x="2774035" y="85032"/>
                </a:cubicBezTo>
                <a:cubicBezTo>
                  <a:pt x="3149955" y="61325"/>
                  <a:pt x="3475075" y="35925"/>
                  <a:pt x="3861155" y="24072"/>
                </a:cubicBezTo>
                <a:cubicBezTo>
                  <a:pt x="4247235" y="12219"/>
                  <a:pt x="5090515" y="13912"/>
                  <a:pt x="5090515" y="13912"/>
                </a:cubicBezTo>
                <a:cubicBezTo>
                  <a:pt x="5488448" y="13912"/>
                  <a:pt x="5866062" y="-23341"/>
                  <a:pt x="6248755" y="24072"/>
                </a:cubicBezTo>
                <a:cubicBezTo>
                  <a:pt x="6631448" y="71485"/>
                  <a:pt x="7098808" y="151072"/>
                  <a:pt x="7386675" y="298392"/>
                </a:cubicBezTo>
                <a:cubicBezTo>
                  <a:pt x="7674542" y="445712"/>
                  <a:pt x="7860808" y="635365"/>
                  <a:pt x="7975955" y="907992"/>
                </a:cubicBezTo>
                <a:cubicBezTo>
                  <a:pt x="8091102" y="1180619"/>
                  <a:pt x="8152062" y="1549765"/>
                  <a:pt x="8077555" y="1934152"/>
                </a:cubicBezTo>
                <a:cubicBezTo>
                  <a:pt x="8003048" y="2318539"/>
                  <a:pt x="7725342" y="2889192"/>
                  <a:pt x="7528915" y="3214312"/>
                </a:cubicBezTo>
                <a:cubicBezTo>
                  <a:pt x="7332488" y="3539432"/>
                  <a:pt x="7457795" y="3757872"/>
                  <a:pt x="6898995" y="3884872"/>
                </a:cubicBezTo>
                <a:cubicBezTo>
                  <a:pt x="6340195" y="4011872"/>
                  <a:pt x="5122688" y="4013565"/>
                  <a:pt x="4176115" y="3976312"/>
                </a:cubicBezTo>
                <a:cubicBezTo>
                  <a:pt x="3229542" y="3939059"/>
                  <a:pt x="1885035" y="3842539"/>
                  <a:pt x="1219555" y="3661352"/>
                </a:cubicBezTo>
                <a:cubicBezTo>
                  <a:pt x="554075" y="3480165"/>
                  <a:pt x="386435" y="3207539"/>
                  <a:pt x="183235" y="2889192"/>
                </a:cubicBezTo>
                <a:cubicBezTo>
                  <a:pt x="-19965" y="2570845"/>
                  <a:pt x="7128" y="2061152"/>
                  <a:pt x="355" y="1751272"/>
                </a:cubicBezTo>
                <a:cubicBezTo>
                  <a:pt x="-6418" y="1441392"/>
                  <a:pt x="85022" y="1204325"/>
                  <a:pt x="142595" y="1029912"/>
                </a:cubicBezTo>
                <a:cubicBezTo>
                  <a:pt x="200168" y="855499"/>
                  <a:pt x="266208" y="813165"/>
                  <a:pt x="345795" y="704792"/>
                </a:cubicBezTo>
                <a:cubicBezTo>
                  <a:pt x="425382" y="596419"/>
                  <a:pt x="420302" y="479579"/>
                  <a:pt x="630275" y="389832"/>
                </a:cubicBezTo>
                <a:close/>
              </a:path>
            </a:pathLst>
          </a:custGeom>
          <a:solidFill>
            <a:srgbClr val="FFFF00">
              <a:alpha val="10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Freeform 43"/>
          <p:cNvSpPr/>
          <p:nvPr/>
        </p:nvSpPr>
        <p:spPr>
          <a:xfrm>
            <a:off x="5219649" y="2465101"/>
            <a:ext cx="3178377" cy="3934610"/>
          </a:xfrm>
          <a:custGeom>
            <a:avLst/>
            <a:gdLst>
              <a:gd name="connsiteX0" fmla="*/ 83871 w 3178377"/>
              <a:gd name="connsiteY0" fmla="*/ 24099 h 3934610"/>
              <a:gd name="connsiteX1" fmla="*/ 134671 w 3178377"/>
              <a:gd name="connsiteY1" fmla="*/ 359379 h 3934610"/>
              <a:gd name="connsiteX2" fmla="*/ 327711 w 3178377"/>
              <a:gd name="connsiteY2" fmla="*/ 643859 h 3934610"/>
              <a:gd name="connsiteX3" fmla="*/ 378511 w 3178377"/>
              <a:gd name="connsiteY3" fmla="*/ 908019 h 3934610"/>
              <a:gd name="connsiteX4" fmla="*/ 469951 w 3178377"/>
              <a:gd name="connsiteY4" fmla="*/ 1314419 h 3934610"/>
              <a:gd name="connsiteX5" fmla="*/ 510591 w 3178377"/>
              <a:gd name="connsiteY5" fmla="*/ 1852899 h 3934610"/>
              <a:gd name="connsiteX6" fmla="*/ 388671 w 3178377"/>
              <a:gd name="connsiteY6" fmla="*/ 2259299 h 3934610"/>
              <a:gd name="connsiteX7" fmla="*/ 276911 w 3178377"/>
              <a:gd name="connsiteY7" fmla="*/ 2807939 h 3934610"/>
              <a:gd name="connsiteX8" fmla="*/ 124511 w 3178377"/>
              <a:gd name="connsiteY8" fmla="*/ 3173699 h 3934610"/>
              <a:gd name="connsiteX9" fmla="*/ 53391 w 3178377"/>
              <a:gd name="connsiteY9" fmla="*/ 3315939 h 3934610"/>
              <a:gd name="connsiteX10" fmla="*/ 12751 w 3178377"/>
              <a:gd name="connsiteY10" fmla="*/ 3519139 h 3934610"/>
              <a:gd name="connsiteX11" fmla="*/ 287071 w 3178377"/>
              <a:gd name="connsiteY11" fmla="*/ 3722339 h 3934610"/>
              <a:gd name="connsiteX12" fmla="*/ 1110031 w 3178377"/>
              <a:gd name="connsiteY12" fmla="*/ 3925539 h 3934610"/>
              <a:gd name="connsiteX13" fmla="*/ 2014271 w 3178377"/>
              <a:gd name="connsiteY13" fmla="*/ 3844259 h 3934610"/>
              <a:gd name="connsiteX14" fmla="*/ 2573071 w 3178377"/>
              <a:gd name="connsiteY14" fmla="*/ 3366739 h 3934610"/>
              <a:gd name="connsiteX15" fmla="*/ 2908351 w 3178377"/>
              <a:gd name="connsiteY15" fmla="*/ 2523459 h 3934610"/>
              <a:gd name="connsiteX16" fmla="*/ 3040431 w 3178377"/>
              <a:gd name="connsiteY16" fmla="*/ 1913859 h 3934610"/>
              <a:gd name="connsiteX17" fmla="*/ 3172511 w 3178377"/>
              <a:gd name="connsiteY17" fmla="*/ 1253459 h 3934610"/>
              <a:gd name="connsiteX18" fmla="*/ 2837231 w 3178377"/>
              <a:gd name="connsiteY18" fmla="*/ 735299 h 3934610"/>
              <a:gd name="connsiteX19" fmla="*/ 2613711 w 3178377"/>
              <a:gd name="connsiteY19" fmla="*/ 298419 h 3934610"/>
              <a:gd name="connsiteX20" fmla="*/ 1953311 w 3178377"/>
              <a:gd name="connsiteY20" fmla="*/ 95219 h 3934610"/>
              <a:gd name="connsiteX21" fmla="*/ 1049071 w 3178377"/>
              <a:gd name="connsiteY21" fmla="*/ 24099 h 3934610"/>
              <a:gd name="connsiteX22" fmla="*/ 581711 w 3178377"/>
              <a:gd name="connsiteY22" fmla="*/ 24099 h 3934610"/>
              <a:gd name="connsiteX23" fmla="*/ 83871 w 3178377"/>
              <a:gd name="connsiteY23" fmla="*/ 24099 h 3934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3178377" h="3934610">
                <a:moveTo>
                  <a:pt x="83871" y="24099"/>
                </a:moveTo>
                <a:cubicBezTo>
                  <a:pt x="9364" y="79979"/>
                  <a:pt x="94031" y="256086"/>
                  <a:pt x="134671" y="359379"/>
                </a:cubicBezTo>
                <a:cubicBezTo>
                  <a:pt x="175311" y="462672"/>
                  <a:pt x="287071" y="552419"/>
                  <a:pt x="327711" y="643859"/>
                </a:cubicBezTo>
                <a:cubicBezTo>
                  <a:pt x="368351" y="735299"/>
                  <a:pt x="354804" y="796259"/>
                  <a:pt x="378511" y="908019"/>
                </a:cubicBezTo>
                <a:cubicBezTo>
                  <a:pt x="402218" y="1019779"/>
                  <a:pt x="447938" y="1156939"/>
                  <a:pt x="469951" y="1314419"/>
                </a:cubicBezTo>
                <a:cubicBezTo>
                  <a:pt x="491964" y="1471899"/>
                  <a:pt x="524138" y="1695419"/>
                  <a:pt x="510591" y="1852899"/>
                </a:cubicBezTo>
                <a:cubicBezTo>
                  <a:pt x="497044" y="2010379"/>
                  <a:pt x="427618" y="2100126"/>
                  <a:pt x="388671" y="2259299"/>
                </a:cubicBezTo>
                <a:cubicBezTo>
                  <a:pt x="349724" y="2418472"/>
                  <a:pt x="320938" y="2655539"/>
                  <a:pt x="276911" y="2807939"/>
                </a:cubicBezTo>
                <a:cubicBezTo>
                  <a:pt x="232884" y="2960339"/>
                  <a:pt x="161764" y="3089032"/>
                  <a:pt x="124511" y="3173699"/>
                </a:cubicBezTo>
                <a:cubicBezTo>
                  <a:pt x="87258" y="3258366"/>
                  <a:pt x="72018" y="3258366"/>
                  <a:pt x="53391" y="3315939"/>
                </a:cubicBezTo>
                <a:cubicBezTo>
                  <a:pt x="34764" y="3373512"/>
                  <a:pt x="-26196" y="3451406"/>
                  <a:pt x="12751" y="3519139"/>
                </a:cubicBezTo>
                <a:cubicBezTo>
                  <a:pt x="51698" y="3586872"/>
                  <a:pt x="104191" y="3654606"/>
                  <a:pt x="287071" y="3722339"/>
                </a:cubicBezTo>
                <a:cubicBezTo>
                  <a:pt x="469951" y="3790072"/>
                  <a:pt x="822164" y="3905219"/>
                  <a:pt x="1110031" y="3925539"/>
                </a:cubicBezTo>
                <a:cubicBezTo>
                  <a:pt x="1397898" y="3945859"/>
                  <a:pt x="1770431" y="3937392"/>
                  <a:pt x="2014271" y="3844259"/>
                </a:cubicBezTo>
                <a:cubicBezTo>
                  <a:pt x="2258111" y="3751126"/>
                  <a:pt x="2424058" y="3586872"/>
                  <a:pt x="2573071" y="3366739"/>
                </a:cubicBezTo>
                <a:cubicBezTo>
                  <a:pt x="2722084" y="3146606"/>
                  <a:pt x="2830458" y="2765606"/>
                  <a:pt x="2908351" y="2523459"/>
                </a:cubicBezTo>
                <a:cubicBezTo>
                  <a:pt x="2986244" y="2281312"/>
                  <a:pt x="2996404" y="2125526"/>
                  <a:pt x="3040431" y="1913859"/>
                </a:cubicBezTo>
                <a:cubicBezTo>
                  <a:pt x="3084458" y="1702192"/>
                  <a:pt x="3206378" y="1449886"/>
                  <a:pt x="3172511" y="1253459"/>
                </a:cubicBezTo>
                <a:cubicBezTo>
                  <a:pt x="3138644" y="1057032"/>
                  <a:pt x="2930364" y="894472"/>
                  <a:pt x="2837231" y="735299"/>
                </a:cubicBezTo>
                <a:cubicBezTo>
                  <a:pt x="2744098" y="576126"/>
                  <a:pt x="2761031" y="405099"/>
                  <a:pt x="2613711" y="298419"/>
                </a:cubicBezTo>
                <a:cubicBezTo>
                  <a:pt x="2466391" y="191739"/>
                  <a:pt x="2214084" y="140939"/>
                  <a:pt x="1953311" y="95219"/>
                </a:cubicBezTo>
                <a:cubicBezTo>
                  <a:pt x="1692538" y="49499"/>
                  <a:pt x="1277671" y="35952"/>
                  <a:pt x="1049071" y="24099"/>
                </a:cubicBezTo>
                <a:cubicBezTo>
                  <a:pt x="820471" y="12246"/>
                  <a:pt x="747658" y="20712"/>
                  <a:pt x="581711" y="24099"/>
                </a:cubicBezTo>
                <a:cubicBezTo>
                  <a:pt x="415764" y="27486"/>
                  <a:pt x="158378" y="-31781"/>
                  <a:pt x="83871" y="24099"/>
                </a:cubicBezTo>
                <a:close/>
              </a:path>
            </a:pathLst>
          </a:custGeom>
          <a:solidFill>
            <a:srgbClr val="3366FF">
              <a:alpha val="10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8" name="Straight Connector 87"/>
          <p:cNvCxnSpPr/>
          <p:nvPr/>
        </p:nvCxnSpPr>
        <p:spPr>
          <a:xfrm>
            <a:off x="4876800" y="3982720"/>
            <a:ext cx="1158240" cy="20320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0" name="Line Callout 2 89"/>
          <p:cNvSpPr/>
          <p:nvPr/>
        </p:nvSpPr>
        <p:spPr>
          <a:xfrm>
            <a:off x="731520" y="6136639"/>
            <a:ext cx="7010400" cy="584835"/>
          </a:xfrm>
          <a:prstGeom prst="borderCallout2">
            <a:avLst>
              <a:gd name="adj1" fmla="val 18750"/>
              <a:gd name="adj2" fmla="val -1354"/>
              <a:gd name="adj3" fmla="val -18632"/>
              <a:gd name="adj4" fmla="val -1372"/>
              <a:gd name="adj5" fmla="val -355665"/>
              <a:gd name="adj6" fmla="val 63665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At some point, removing the edge with highest </a:t>
            </a:r>
            <a:r>
              <a:rPr lang="en-US" dirty="0" err="1" smtClean="0"/>
              <a:t>betweenness</a:t>
            </a:r>
            <a:r>
              <a:rPr lang="en-US" dirty="0" smtClean="0"/>
              <a:t> would split the graph into separate components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50467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Finding Communities using </a:t>
            </a:r>
            <a:r>
              <a:rPr lang="en-US" dirty="0" err="1"/>
              <a:t>Betweenness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For a fixed threshold of </a:t>
            </a:r>
            <a:r>
              <a:rPr lang="en-US" sz="2400" dirty="0" err="1" smtClean="0"/>
              <a:t>betweenness</a:t>
            </a:r>
            <a:r>
              <a:rPr lang="en-US" sz="2400" dirty="0" smtClean="0"/>
              <a:t>, both methods would ultimately produce the same clustering</a:t>
            </a:r>
          </a:p>
          <a:p>
            <a:r>
              <a:rPr lang="en-US" sz="2400" dirty="0" smtClean="0"/>
              <a:t>However, a suitable threshold is not known beforehand</a:t>
            </a:r>
          </a:p>
          <a:p>
            <a:r>
              <a:rPr lang="en-US" sz="2400" dirty="0" smtClean="0"/>
              <a:t>Method 1 </a:t>
            </a:r>
            <a:r>
              <a:rPr lang="en-US" sz="2400" dirty="0" err="1" smtClean="0"/>
              <a:t>vs</a:t>
            </a:r>
            <a:r>
              <a:rPr lang="en-US" sz="2400" dirty="0" smtClean="0"/>
              <a:t> Method 2</a:t>
            </a:r>
          </a:p>
          <a:p>
            <a:pPr lvl="1"/>
            <a:r>
              <a:rPr lang="en-US" sz="2000" dirty="0" smtClean="0"/>
              <a:t>Method 2 is likely to take less number of operations. Why?</a:t>
            </a:r>
          </a:p>
          <a:p>
            <a:pPr lvl="1"/>
            <a:r>
              <a:rPr lang="en-US" sz="2000" dirty="0" smtClean="0"/>
              <a:t>Inter-community edges are less than intra-community edges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3191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Triangles in Social Network Graph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Number of triangles in a social network graph is expected to be much larger than a random graph with the same size</a:t>
            </a:r>
          </a:p>
          <a:p>
            <a:pPr lvl="1"/>
            <a:r>
              <a:rPr lang="en-US" dirty="0" smtClean="0"/>
              <a:t>The locality property</a:t>
            </a:r>
          </a:p>
          <a:p>
            <a:r>
              <a:rPr lang="en-US" sz="2400" dirty="0" smtClean="0"/>
              <a:t>Counting the number of triangles</a:t>
            </a:r>
          </a:p>
          <a:p>
            <a:pPr lvl="1"/>
            <a:r>
              <a:rPr lang="en-US" dirty="0" smtClean="0"/>
              <a:t>How much the graph looks like a social network</a:t>
            </a:r>
          </a:p>
          <a:p>
            <a:pPr lvl="1"/>
            <a:r>
              <a:rPr lang="en-US" dirty="0" smtClean="0"/>
              <a:t>Age of community</a:t>
            </a:r>
          </a:p>
          <a:p>
            <a:pPr lvl="2"/>
            <a:r>
              <a:rPr lang="en-US" dirty="0" smtClean="0"/>
              <a:t>A new community forms</a:t>
            </a:r>
          </a:p>
          <a:p>
            <a:pPr lvl="2"/>
            <a:r>
              <a:rPr lang="en-US" dirty="0" smtClean="0"/>
              <a:t>Members bring in their </a:t>
            </a:r>
            <a:r>
              <a:rPr lang="en-US" i="1" dirty="0" smtClean="0"/>
              <a:t>like minded </a:t>
            </a:r>
            <a:r>
              <a:rPr lang="en-US" dirty="0" smtClean="0"/>
              <a:t>friends</a:t>
            </a:r>
          </a:p>
          <a:p>
            <a:pPr lvl="2"/>
            <a:r>
              <a:rPr lang="en-US" dirty="0" smtClean="0"/>
              <a:t>Such new members are expected to eventually connect to other members directly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711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Triangle Counting Algorithm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2850"/>
            <a:ext cx="8229600" cy="52535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Graph (</a:t>
            </a:r>
            <a:r>
              <a:rPr lang="en-US" i="1" dirty="0"/>
              <a:t>V</a:t>
            </a:r>
            <a:r>
              <a:rPr lang="en-US" dirty="0"/>
              <a:t>, </a:t>
            </a:r>
            <a:r>
              <a:rPr lang="en-US" i="1" dirty="0"/>
              <a:t>E</a:t>
            </a:r>
            <a:r>
              <a:rPr lang="en-US" dirty="0"/>
              <a:t>); |</a:t>
            </a:r>
            <a:r>
              <a:rPr lang="en-US" i="1" dirty="0"/>
              <a:t>V</a:t>
            </a:r>
            <a:r>
              <a:rPr lang="en-US" dirty="0"/>
              <a:t>| = </a:t>
            </a:r>
            <a:r>
              <a:rPr lang="en-US" i="1" dirty="0"/>
              <a:t>n</a:t>
            </a:r>
            <a:r>
              <a:rPr lang="en-US" dirty="0"/>
              <a:t>, |</a:t>
            </a:r>
            <a:r>
              <a:rPr lang="en-US" i="1" dirty="0"/>
              <a:t>E</a:t>
            </a:r>
            <a:r>
              <a:rPr lang="en-US" dirty="0"/>
              <a:t>| = </a:t>
            </a:r>
            <a:r>
              <a:rPr lang="en-US" i="1" dirty="0" smtClean="0"/>
              <a:t>m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Step </a:t>
            </a:r>
            <a:r>
              <a:rPr lang="en-US" dirty="0"/>
              <a:t>1: Compute degree of each node</a:t>
            </a:r>
          </a:p>
          <a:p>
            <a:pPr lvl="1"/>
            <a:r>
              <a:rPr lang="en-US" dirty="0"/>
              <a:t>Examine each edge</a:t>
            </a:r>
          </a:p>
          <a:p>
            <a:pPr lvl="1"/>
            <a:r>
              <a:rPr lang="en-US" dirty="0"/>
              <a:t>Add degree 1 to each of the two nodes</a:t>
            </a:r>
          </a:p>
          <a:p>
            <a:pPr lvl="1"/>
            <a:r>
              <a:rPr lang="en-US" dirty="0"/>
              <a:t>Takes </a:t>
            </a:r>
            <a:r>
              <a:rPr lang="en-US" i="1" dirty="0"/>
              <a:t>O</a:t>
            </a:r>
            <a:r>
              <a:rPr lang="en-US" dirty="0"/>
              <a:t>(</a:t>
            </a:r>
            <a:r>
              <a:rPr lang="en-US" i="1" dirty="0"/>
              <a:t>m</a:t>
            </a:r>
            <a:r>
              <a:rPr lang="en-US" dirty="0"/>
              <a:t>) </a:t>
            </a:r>
            <a:r>
              <a:rPr lang="en-US" dirty="0" smtClean="0"/>
              <a:t>time</a:t>
            </a:r>
          </a:p>
          <a:p>
            <a:r>
              <a:rPr lang="en-US" dirty="0" smtClean="0"/>
              <a:t>Step 2: A hash table (</a:t>
            </a:r>
            <a:r>
              <a:rPr lang="en-US" i="1" dirty="0" err="1" smtClean="0"/>
              <a:t>v</a:t>
            </a:r>
            <a:r>
              <a:rPr lang="en-US" i="1" baseline="-25000" dirty="0" err="1" smtClean="0"/>
              <a:t>i</a:t>
            </a:r>
            <a:r>
              <a:rPr lang="en-US" dirty="0" err="1" smtClean="0"/>
              <a:t>,</a:t>
            </a:r>
            <a:r>
              <a:rPr lang="en-US" i="1" dirty="0" err="1" smtClean="0"/>
              <a:t>v</a:t>
            </a:r>
            <a:r>
              <a:rPr lang="en-US" i="1" baseline="-25000" dirty="0" err="1" smtClean="0"/>
              <a:t>j</a:t>
            </a:r>
            <a:r>
              <a:rPr lang="en-US" dirty="0" smtClean="0"/>
              <a:t>) </a:t>
            </a:r>
            <a:r>
              <a:rPr lang="en-US" dirty="0" smtClean="0">
                <a:sym typeface="Wingdings"/>
              </a:rPr>
              <a:t> 1</a:t>
            </a:r>
          </a:p>
          <a:p>
            <a:pPr lvl="1"/>
            <a:r>
              <a:rPr lang="en-US" dirty="0" smtClean="0">
                <a:sym typeface="Wingdings"/>
              </a:rPr>
              <a:t>So that, given two nodes, we can determine if they have an edge between them</a:t>
            </a:r>
          </a:p>
          <a:p>
            <a:pPr lvl="1"/>
            <a:r>
              <a:rPr lang="en-US" dirty="0" smtClean="0"/>
              <a:t>Construction takes </a:t>
            </a:r>
            <a:r>
              <a:rPr lang="en-US" i="1" dirty="0" smtClean="0"/>
              <a:t>O</a:t>
            </a:r>
            <a:r>
              <a:rPr lang="en-US" dirty="0" smtClean="0"/>
              <a:t>(</a:t>
            </a:r>
            <a:r>
              <a:rPr lang="en-US" i="1" dirty="0" smtClean="0"/>
              <a:t>m</a:t>
            </a:r>
            <a:r>
              <a:rPr lang="en-US" dirty="0" smtClean="0"/>
              <a:t>) time</a:t>
            </a:r>
          </a:p>
          <a:p>
            <a:pPr lvl="1"/>
            <a:r>
              <a:rPr lang="en-US" dirty="0" smtClean="0"/>
              <a:t>Each query ~</a:t>
            </a:r>
            <a:r>
              <a:rPr lang="en-US" baseline="-25000" dirty="0" smtClean="0"/>
              <a:t>expected</a:t>
            </a:r>
            <a:r>
              <a:rPr lang="en-US" dirty="0" smtClean="0"/>
              <a:t> </a:t>
            </a:r>
            <a:r>
              <a:rPr lang="en-US" i="1" dirty="0" smtClean="0"/>
              <a:t>O</a:t>
            </a:r>
            <a:r>
              <a:rPr lang="en-US" dirty="0" smtClean="0"/>
              <a:t>(1) time, with a proper hash function</a:t>
            </a:r>
          </a:p>
          <a:p>
            <a:r>
              <a:rPr lang="en-US" dirty="0" smtClean="0"/>
              <a:t>Step 3: An index </a:t>
            </a:r>
            <a:r>
              <a:rPr lang="en-US" i="1" dirty="0" smtClean="0"/>
              <a:t>v</a:t>
            </a:r>
            <a:r>
              <a:rPr lang="en-US" i="1" baseline="-25000" dirty="0" smtClean="0"/>
              <a:t> </a:t>
            </a:r>
            <a:r>
              <a:rPr lang="en-US" dirty="0" smtClean="0">
                <a:sym typeface="Wingdings"/>
              </a:rPr>
              <a:t> list of nodes adjacent to </a:t>
            </a:r>
            <a:r>
              <a:rPr lang="en-US" i="1" dirty="0" smtClean="0">
                <a:sym typeface="Wingdings"/>
              </a:rPr>
              <a:t>v</a:t>
            </a:r>
          </a:p>
          <a:p>
            <a:pPr lvl="1"/>
            <a:r>
              <a:rPr lang="en-US" dirty="0" smtClean="0">
                <a:sym typeface="Wingdings"/>
              </a:rPr>
              <a:t>Construction takes </a:t>
            </a:r>
            <a:r>
              <a:rPr lang="en-US" i="1" dirty="0"/>
              <a:t>O</a:t>
            </a:r>
            <a:r>
              <a:rPr lang="en-US" dirty="0"/>
              <a:t>(</a:t>
            </a:r>
            <a:r>
              <a:rPr lang="en-US" i="1" dirty="0"/>
              <a:t>m</a:t>
            </a:r>
            <a:r>
              <a:rPr lang="en-US" dirty="0"/>
              <a:t>) </a:t>
            </a:r>
            <a:r>
              <a:rPr lang="en-US" dirty="0" smtClean="0"/>
              <a:t>time, querying takes </a:t>
            </a:r>
            <a:r>
              <a:rPr lang="en-US" i="1" dirty="0"/>
              <a:t>O</a:t>
            </a:r>
            <a:r>
              <a:rPr lang="en-US" dirty="0"/>
              <a:t>(1</a:t>
            </a:r>
            <a:r>
              <a:rPr lang="en-US" dirty="0" smtClean="0"/>
              <a:t>) time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0990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Counting Heavy Hitter Triangles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2850"/>
            <a:ext cx="8229600" cy="5253500"/>
          </a:xfrm>
        </p:spPr>
        <p:txBody>
          <a:bodyPr>
            <a:normAutofit/>
          </a:bodyPr>
          <a:lstStyle/>
          <a:p>
            <a:r>
              <a:rPr lang="en-US" sz="2400" i="1" dirty="0" smtClean="0"/>
              <a:t>Heavy hitter </a:t>
            </a:r>
            <a:r>
              <a:rPr lang="en-US" sz="2400" dirty="0" smtClean="0"/>
              <a:t>node: a node with degree ≥ √</a:t>
            </a:r>
            <a:r>
              <a:rPr lang="en-US" sz="2400" i="1" dirty="0" smtClean="0"/>
              <a:t>m</a:t>
            </a:r>
          </a:p>
          <a:p>
            <a:r>
              <a:rPr lang="en-US" sz="2400" dirty="0" smtClean="0"/>
              <a:t>Note: there are at most 2√</a:t>
            </a:r>
            <a:r>
              <a:rPr lang="en-US" sz="2400" i="1" dirty="0" smtClean="0"/>
              <a:t>m </a:t>
            </a:r>
            <a:r>
              <a:rPr lang="en-US" sz="2400" dirty="0" smtClean="0"/>
              <a:t>heavy hitter nodes</a:t>
            </a:r>
          </a:p>
          <a:p>
            <a:pPr lvl="1"/>
            <a:r>
              <a:rPr lang="en-US" dirty="0"/>
              <a:t>M</a:t>
            </a:r>
            <a:r>
              <a:rPr lang="en-US" dirty="0" smtClean="0"/>
              <a:t>ore than </a:t>
            </a:r>
            <a:r>
              <a:rPr lang="en-US" dirty="0"/>
              <a:t>2√</a:t>
            </a:r>
            <a:r>
              <a:rPr lang="en-US" i="1" dirty="0" smtClean="0"/>
              <a:t>m </a:t>
            </a:r>
            <a:r>
              <a:rPr lang="en-US" dirty="0" smtClean="0"/>
              <a:t>nodes </a:t>
            </a:r>
            <a:r>
              <a:rPr lang="en-US" dirty="0" smtClean="0">
                <a:sym typeface="Wingdings"/>
              </a:rPr>
              <a:t> total degree &gt; 2</a:t>
            </a:r>
            <a:r>
              <a:rPr lang="en-US" i="1" dirty="0" smtClean="0">
                <a:sym typeface="Wingdings"/>
              </a:rPr>
              <a:t>m </a:t>
            </a:r>
            <a:r>
              <a:rPr lang="en-US" dirty="0" smtClean="0">
                <a:sym typeface="Wingdings"/>
              </a:rPr>
              <a:t>(but </a:t>
            </a:r>
            <a:r>
              <a:rPr lang="en-US" dirty="0"/>
              <a:t>|</a:t>
            </a:r>
            <a:r>
              <a:rPr lang="en-US" i="1" dirty="0"/>
              <a:t>E</a:t>
            </a:r>
            <a:r>
              <a:rPr lang="en-US" dirty="0"/>
              <a:t>| = </a:t>
            </a:r>
            <a:r>
              <a:rPr lang="en-US" i="1" dirty="0" smtClean="0"/>
              <a:t>m</a:t>
            </a:r>
            <a:r>
              <a:rPr lang="en-US" dirty="0" smtClean="0"/>
              <a:t>)</a:t>
            </a:r>
            <a:endParaRPr lang="en-US" dirty="0"/>
          </a:p>
          <a:p>
            <a:r>
              <a:rPr lang="en-US" sz="2400" dirty="0" smtClean="0"/>
              <a:t>Heavy hitter triangle: triangle with all 3 heavy hitter nodes </a:t>
            </a:r>
          </a:p>
          <a:p>
            <a:r>
              <a:rPr lang="en-US" sz="2400" dirty="0" smtClean="0"/>
              <a:t>Number of possible heavy </a:t>
            </a:r>
            <a:r>
              <a:rPr lang="en-US" sz="2400" dirty="0" smtClean="0"/>
              <a:t>hitter triangles: </a:t>
            </a:r>
            <a:r>
              <a:rPr lang="en-US" sz="2400" dirty="0" smtClean="0"/>
              <a:t>at most </a:t>
            </a:r>
            <a:r>
              <a:rPr lang="en-US" sz="2400" baseline="30000" dirty="0" smtClean="0"/>
              <a:t>2</a:t>
            </a:r>
            <a:r>
              <a:rPr lang="en-US" sz="2400" baseline="30000" dirty="0"/>
              <a:t>√</a:t>
            </a:r>
            <a:r>
              <a:rPr lang="en-US" sz="2400" i="1" baseline="30000" dirty="0" smtClean="0"/>
              <a:t>m</a:t>
            </a:r>
            <a:r>
              <a:rPr lang="en-US" sz="2400" i="1" dirty="0" smtClean="0"/>
              <a:t>C</a:t>
            </a:r>
            <a:r>
              <a:rPr lang="en-US" sz="2400" baseline="-25000" dirty="0" smtClean="0"/>
              <a:t>3 </a:t>
            </a:r>
            <a:r>
              <a:rPr lang="en-US" sz="2400" dirty="0" smtClean="0"/>
              <a:t>~ </a:t>
            </a:r>
            <a:r>
              <a:rPr lang="en-US" sz="2400" i="1" dirty="0" smtClean="0"/>
              <a:t>O</a:t>
            </a:r>
            <a:r>
              <a:rPr lang="en-US" sz="2400" dirty="0" smtClean="0"/>
              <a:t>(</a:t>
            </a:r>
            <a:r>
              <a:rPr lang="en-US" sz="2400" i="1" dirty="0" smtClean="0"/>
              <a:t>m</a:t>
            </a:r>
            <a:r>
              <a:rPr lang="en-US" sz="2400" i="1" baseline="30000" dirty="0" smtClean="0"/>
              <a:t>3/2</a:t>
            </a:r>
            <a:r>
              <a:rPr lang="en-US" sz="2400" dirty="0" smtClean="0"/>
              <a:t>)</a:t>
            </a:r>
          </a:p>
          <a:p>
            <a:r>
              <a:rPr lang="en-US" sz="2400" dirty="0" smtClean="0"/>
              <a:t>For each possible triangle, use hash table (step 2) to check if all three edges exist</a:t>
            </a:r>
          </a:p>
          <a:p>
            <a:r>
              <a:rPr lang="en-US" sz="2400" dirty="0" smtClean="0"/>
              <a:t>Takes </a:t>
            </a:r>
            <a:r>
              <a:rPr lang="en-US" sz="2400" i="1" dirty="0"/>
              <a:t>O</a:t>
            </a:r>
            <a:r>
              <a:rPr lang="en-US" sz="2400" dirty="0"/>
              <a:t>(</a:t>
            </a:r>
            <a:r>
              <a:rPr lang="en-US" sz="2400" i="1" dirty="0"/>
              <a:t>m</a:t>
            </a:r>
            <a:r>
              <a:rPr lang="en-US" sz="2400" i="1" baseline="30000" dirty="0"/>
              <a:t>3/2</a:t>
            </a:r>
            <a:r>
              <a:rPr lang="en-US" sz="2400" dirty="0" smtClean="0"/>
              <a:t>)</a:t>
            </a:r>
            <a:r>
              <a:rPr lang="en-US" sz="2400" dirty="0"/>
              <a:t> </a:t>
            </a:r>
            <a:r>
              <a:rPr lang="en-US" sz="2400" dirty="0" smtClean="0"/>
              <a:t>time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0002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Counting other Triangles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2850"/>
            <a:ext cx="8229600" cy="538939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Consider an ordering of nodes </a:t>
            </a:r>
            <a:r>
              <a:rPr lang="en-US" i="1" dirty="0" smtClean="0"/>
              <a:t>v</a:t>
            </a:r>
            <a:r>
              <a:rPr lang="en-US" i="1" baseline="-25000" dirty="0" smtClean="0"/>
              <a:t>i</a:t>
            </a:r>
            <a:r>
              <a:rPr lang="en-US" dirty="0" smtClean="0"/>
              <a:t> &lt;&lt; </a:t>
            </a:r>
            <a:r>
              <a:rPr lang="en-US" i="1" dirty="0" err="1" smtClean="0"/>
              <a:t>v</a:t>
            </a:r>
            <a:r>
              <a:rPr lang="en-US" i="1" baseline="-25000" dirty="0" err="1" smtClean="0"/>
              <a:t>j</a:t>
            </a:r>
            <a:r>
              <a:rPr lang="en-US" dirty="0" smtClean="0"/>
              <a:t> if </a:t>
            </a:r>
          </a:p>
          <a:p>
            <a:pPr lvl="1"/>
            <a:r>
              <a:rPr lang="en-US" dirty="0" smtClean="0"/>
              <a:t>Either degree(</a:t>
            </a:r>
            <a:r>
              <a:rPr lang="en-US" i="1" dirty="0"/>
              <a:t>v</a:t>
            </a:r>
            <a:r>
              <a:rPr lang="en-US" i="1" baseline="-25000" dirty="0"/>
              <a:t>i</a:t>
            </a:r>
            <a:r>
              <a:rPr lang="en-US" dirty="0" smtClean="0"/>
              <a:t>) &lt; degree(</a:t>
            </a:r>
            <a:r>
              <a:rPr lang="en-US" i="1" dirty="0" err="1" smtClean="0"/>
              <a:t>v</a:t>
            </a:r>
            <a:r>
              <a:rPr lang="en-US" i="1" baseline="-25000" dirty="0" err="1" smtClean="0"/>
              <a:t>j</a:t>
            </a:r>
            <a:r>
              <a:rPr lang="en-US" dirty="0" smtClean="0"/>
              <a:t>), and </a:t>
            </a:r>
          </a:p>
          <a:p>
            <a:pPr lvl="1"/>
            <a:r>
              <a:rPr lang="en-US" dirty="0" smtClean="0"/>
              <a:t>If degree(</a:t>
            </a:r>
            <a:r>
              <a:rPr lang="en-US" i="1" dirty="0"/>
              <a:t>v</a:t>
            </a:r>
            <a:r>
              <a:rPr lang="en-US" i="1" baseline="-25000" dirty="0"/>
              <a:t>i</a:t>
            </a:r>
            <a:r>
              <a:rPr lang="en-US" dirty="0" smtClean="0"/>
              <a:t>) = </a:t>
            </a:r>
            <a:r>
              <a:rPr lang="en-US" dirty="0"/>
              <a:t>degree</a:t>
            </a:r>
            <a:r>
              <a:rPr lang="en-US" dirty="0" smtClean="0"/>
              <a:t>(</a:t>
            </a:r>
            <a:r>
              <a:rPr lang="en-US" i="1" dirty="0" err="1" smtClean="0"/>
              <a:t>v</a:t>
            </a:r>
            <a:r>
              <a:rPr lang="en-US" i="1" baseline="-25000" dirty="0" err="1" smtClean="0"/>
              <a:t>j</a:t>
            </a:r>
            <a:r>
              <a:rPr lang="en-US" dirty="0" smtClean="0"/>
              <a:t>) then </a:t>
            </a:r>
            <a:r>
              <a:rPr lang="en-US" i="1" dirty="0" err="1" smtClean="0"/>
              <a:t>i</a:t>
            </a:r>
            <a:r>
              <a:rPr lang="en-US" i="1" dirty="0" smtClean="0"/>
              <a:t> &lt; j</a:t>
            </a:r>
            <a:endParaRPr lang="en-US" dirty="0" smtClean="0"/>
          </a:p>
          <a:p>
            <a:r>
              <a:rPr lang="en-US" dirty="0" smtClean="0"/>
              <a:t>For each edge (</a:t>
            </a:r>
            <a:r>
              <a:rPr lang="en-US" i="1" dirty="0" err="1" smtClean="0"/>
              <a:t>v</a:t>
            </a:r>
            <a:r>
              <a:rPr lang="en-US" i="1" baseline="-25000" dirty="0" err="1" smtClean="0"/>
              <a:t>i</a:t>
            </a:r>
            <a:r>
              <a:rPr lang="en-US" dirty="0" err="1" smtClean="0"/>
              <a:t>,</a:t>
            </a:r>
            <a:r>
              <a:rPr lang="en-US" i="1" dirty="0" err="1" smtClean="0"/>
              <a:t>v</a:t>
            </a:r>
            <a:r>
              <a:rPr lang="en-US" i="1" baseline="-25000" dirty="0" err="1" smtClean="0"/>
              <a:t>j</a:t>
            </a:r>
            <a:r>
              <a:rPr lang="en-US" dirty="0" smtClean="0"/>
              <a:t>)</a:t>
            </a:r>
            <a:endParaRPr lang="en-US" i="1" dirty="0" smtClean="0"/>
          </a:p>
          <a:p>
            <a:pPr marL="914400" lvl="1" indent="-514350"/>
            <a:r>
              <a:rPr lang="en-US" dirty="0" smtClean="0"/>
              <a:t>If both nodes are heavy hitters, skip (already done)</a:t>
            </a:r>
          </a:p>
          <a:p>
            <a:pPr marL="914400" lvl="1" indent="-514350"/>
            <a:r>
              <a:rPr lang="en-US" dirty="0" smtClean="0"/>
              <a:t>Suppose </a:t>
            </a:r>
            <a:r>
              <a:rPr lang="en-US" i="1" dirty="0" smtClean="0"/>
              <a:t>v</a:t>
            </a:r>
            <a:r>
              <a:rPr lang="en-US" i="1" baseline="-25000" dirty="0" smtClean="0"/>
              <a:t>i </a:t>
            </a:r>
            <a:r>
              <a:rPr lang="en-US" dirty="0" smtClean="0"/>
              <a:t>is not a heavy hitter</a:t>
            </a:r>
          </a:p>
          <a:p>
            <a:pPr marL="914400" lvl="1" indent="-514350"/>
            <a:r>
              <a:rPr lang="en-US" dirty="0" smtClean="0"/>
              <a:t>Find nodes </a:t>
            </a:r>
            <a:r>
              <a:rPr lang="en-US" i="1" dirty="0" smtClean="0"/>
              <a:t>w</a:t>
            </a:r>
            <a:r>
              <a:rPr lang="en-US" baseline="-25000" dirty="0"/>
              <a:t>1</a:t>
            </a:r>
            <a:r>
              <a:rPr lang="en-US" dirty="0" smtClean="0"/>
              <a:t>,</a:t>
            </a:r>
            <a:r>
              <a:rPr lang="en-US" i="1" dirty="0" smtClean="0"/>
              <a:t>w</a:t>
            </a:r>
            <a:r>
              <a:rPr lang="en-US" baseline="-25000" dirty="0" smtClean="0"/>
              <a:t>2</a:t>
            </a:r>
            <a:r>
              <a:rPr lang="en-US" dirty="0" smtClean="0"/>
              <a:t>,…,</a:t>
            </a:r>
            <a:r>
              <a:rPr lang="en-US" i="1" dirty="0" err="1" smtClean="0"/>
              <a:t>w</a:t>
            </a:r>
            <a:r>
              <a:rPr lang="en-US" i="1" baseline="-25000" dirty="0" err="1" smtClean="0"/>
              <a:t>k</a:t>
            </a:r>
            <a:r>
              <a:rPr lang="en-US" i="1" dirty="0" smtClean="0"/>
              <a:t> </a:t>
            </a:r>
            <a:r>
              <a:rPr lang="en-US" dirty="0" smtClean="0"/>
              <a:t>which are adjacent to </a:t>
            </a:r>
            <a:r>
              <a:rPr lang="en-US" i="1" dirty="0" smtClean="0"/>
              <a:t>v</a:t>
            </a:r>
            <a:r>
              <a:rPr lang="en-US" i="1" baseline="-25000" dirty="0" smtClean="0"/>
              <a:t>i</a:t>
            </a:r>
            <a:r>
              <a:rPr lang="en-US" i="1" dirty="0" smtClean="0"/>
              <a:t> </a:t>
            </a:r>
            <a:r>
              <a:rPr lang="en-US" dirty="0" smtClean="0"/>
              <a:t>(using node </a:t>
            </a:r>
            <a:r>
              <a:rPr lang="en-US" dirty="0" smtClean="0">
                <a:sym typeface="Wingdings"/>
              </a:rPr>
              <a:t> adjacent nodes index, step 3) [Takes </a:t>
            </a:r>
            <a:r>
              <a:rPr lang="en-US" i="1" dirty="0" smtClean="0">
                <a:sym typeface="Wingdings"/>
              </a:rPr>
              <a:t>O</a:t>
            </a:r>
            <a:r>
              <a:rPr lang="en-US" dirty="0" smtClean="0">
                <a:sym typeface="Wingdings"/>
              </a:rPr>
              <a:t>(</a:t>
            </a:r>
            <a:r>
              <a:rPr lang="en-US" i="1" dirty="0" smtClean="0">
                <a:sym typeface="Wingdings"/>
              </a:rPr>
              <a:t>k</a:t>
            </a:r>
            <a:r>
              <a:rPr lang="en-US" dirty="0" smtClean="0">
                <a:sym typeface="Wingdings"/>
              </a:rPr>
              <a:t>) time]</a:t>
            </a:r>
          </a:p>
          <a:p>
            <a:pPr marL="914400" lvl="1" indent="-514350"/>
            <a:r>
              <a:rPr lang="en-US" dirty="0" smtClean="0"/>
              <a:t>For each </a:t>
            </a:r>
            <a:r>
              <a:rPr lang="en-US" i="1" dirty="0" err="1" smtClean="0"/>
              <a:t>w</a:t>
            </a:r>
            <a:r>
              <a:rPr lang="en-US" i="1" baseline="-25000" dirty="0" err="1" smtClean="0"/>
              <a:t>l</a:t>
            </a:r>
            <a:r>
              <a:rPr lang="en-US" i="1" dirty="0"/>
              <a:t> </a:t>
            </a:r>
            <a:r>
              <a:rPr lang="en-US" dirty="0" smtClean="0"/>
              <a:t>, </a:t>
            </a:r>
            <a:r>
              <a:rPr lang="en-US" i="1" dirty="0" smtClean="0"/>
              <a:t>l = </a:t>
            </a:r>
            <a:r>
              <a:rPr lang="en-US" dirty="0" smtClean="0"/>
              <a:t>1, … , </a:t>
            </a:r>
            <a:r>
              <a:rPr lang="en-US" i="1" dirty="0" smtClean="0"/>
              <a:t>k </a:t>
            </a:r>
            <a:r>
              <a:rPr lang="en-US" dirty="0" smtClean="0"/>
              <a:t>check if edge </a:t>
            </a:r>
            <a:r>
              <a:rPr lang="en-US" i="1" dirty="0" err="1" smtClean="0"/>
              <a:t>v</a:t>
            </a:r>
            <a:r>
              <a:rPr lang="en-US" i="1" baseline="-25000" dirty="0" err="1"/>
              <a:t>j</a:t>
            </a:r>
            <a:r>
              <a:rPr lang="en-US" i="1" dirty="0" err="1" smtClean="0"/>
              <a:t>w</a:t>
            </a:r>
            <a:r>
              <a:rPr lang="en-US" i="1" baseline="-25000" dirty="0" err="1" smtClean="0"/>
              <a:t>l</a:t>
            </a:r>
            <a:r>
              <a:rPr lang="en-US" i="1" baseline="-25000" dirty="0" smtClean="0"/>
              <a:t> </a:t>
            </a:r>
            <a:r>
              <a:rPr lang="en-US" dirty="0" smtClean="0"/>
              <a:t>exist, in </a:t>
            </a:r>
            <a:r>
              <a:rPr lang="en-US" i="1" dirty="0" smtClean="0"/>
              <a:t>O</a:t>
            </a:r>
            <a:r>
              <a:rPr lang="en-US" dirty="0" smtClean="0"/>
              <a:t>(1) time, total </a:t>
            </a:r>
            <a:r>
              <a:rPr lang="en-US" i="1" dirty="0" smtClean="0"/>
              <a:t>O</a:t>
            </a:r>
            <a:r>
              <a:rPr lang="en-US" dirty="0" smtClean="0"/>
              <a:t>(</a:t>
            </a:r>
            <a:r>
              <a:rPr lang="en-US" i="1" dirty="0" smtClean="0"/>
              <a:t>k</a:t>
            </a:r>
            <a:r>
              <a:rPr lang="en-US" dirty="0" smtClean="0"/>
              <a:t>) time</a:t>
            </a:r>
          </a:p>
          <a:p>
            <a:pPr marL="914400" lvl="1" indent="-514350"/>
            <a:r>
              <a:rPr lang="en-US" dirty="0" smtClean="0"/>
              <a:t>Count the triangle {</a:t>
            </a:r>
            <a:r>
              <a:rPr lang="en-US" i="1" dirty="0" smtClean="0"/>
              <a:t>v</a:t>
            </a:r>
            <a:r>
              <a:rPr lang="en-US" i="1" baseline="-25000" dirty="0" smtClean="0"/>
              <a:t>i </a:t>
            </a:r>
            <a:r>
              <a:rPr lang="en-US" i="1" dirty="0" err="1" smtClean="0"/>
              <a:t>v</a:t>
            </a:r>
            <a:r>
              <a:rPr lang="en-US" i="1" baseline="-25000" dirty="0" err="1" smtClean="0"/>
              <a:t>j</a:t>
            </a:r>
            <a:r>
              <a:rPr lang="en-US" i="1" baseline="-25000" dirty="0" smtClean="0"/>
              <a:t> </a:t>
            </a:r>
            <a:r>
              <a:rPr lang="en-US" i="1" dirty="0" err="1" smtClean="0"/>
              <a:t>w</a:t>
            </a:r>
            <a:r>
              <a:rPr lang="en-US" i="1" baseline="-25000" dirty="0" err="1" smtClean="0"/>
              <a:t>l</a:t>
            </a:r>
            <a:r>
              <a:rPr lang="en-US" dirty="0" smtClean="0"/>
              <a:t>} if and only if </a:t>
            </a:r>
          </a:p>
          <a:p>
            <a:pPr marL="1314450" lvl="2" indent="-514350"/>
            <a:r>
              <a:rPr lang="en-US" dirty="0" smtClean="0"/>
              <a:t>Edge </a:t>
            </a:r>
            <a:r>
              <a:rPr lang="en-US" i="1" dirty="0" err="1" smtClean="0"/>
              <a:t>v</a:t>
            </a:r>
            <a:r>
              <a:rPr lang="en-US" i="1" baseline="-25000" dirty="0" err="1"/>
              <a:t>j</a:t>
            </a:r>
            <a:r>
              <a:rPr lang="en-US" i="1" dirty="0" err="1" smtClean="0"/>
              <a:t>w</a:t>
            </a:r>
            <a:r>
              <a:rPr lang="en-US" i="1" baseline="-25000" dirty="0" err="1" smtClean="0"/>
              <a:t>l</a:t>
            </a:r>
            <a:r>
              <a:rPr lang="en-US" i="1" baseline="-25000" dirty="0" smtClean="0"/>
              <a:t> </a:t>
            </a:r>
            <a:r>
              <a:rPr lang="en-US" dirty="0" smtClean="0"/>
              <a:t>exists</a:t>
            </a:r>
          </a:p>
          <a:p>
            <a:pPr marL="1314450" lvl="2" indent="-514350"/>
            <a:r>
              <a:rPr lang="en-US" dirty="0" smtClean="0"/>
              <a:t>Also </a:t>
            </a:r>
            <a:r>
              <a:rPr lang="en-US" i="1" dirty="0" smtClean="0"/>
              <a:t>v</a:t>
            </a:r>
            <a:r>
              <a:rPr lang="en-US" i="1" baseline="-25000" dirty="0" smtClean="0"/>
              <a:t>i  </a:t>
            </a:r>
            <a:r>
              <a:rPr lang="en-US" i="1" dirty="0" smtClean="0"/>
              <a:t>&lt;&lt; </a:t>
            </a:r>
            <a:r>
              <a:rPr lang="en-US" i="1" dirty="0" err="1" smtClean="0"/>
              <a:t>w</a:t>
            </a:r>
            <a:r>
              <a:rPr lang="en-US" i="1" baseline="-25000" dirty="0" err="1" smtClean="0"/>
              <a:t>l</a:t>
            </a:r>
            <a:endParaRPr lang="en-US" i="1" baseline="-25000" dirty="0" smtClean="0"/>
          </a:p>
          <a:p>
            <a:pPr marL="914400" lvl="1" indent="-514350"/>
            <a:r>
              <a:rPr lang="en-US" dirty="0" smtClean="0"/>
              <a:t>Total time for each edge </a:t>
            </a:r>
            <a:r>
              <a:rPr lang="en-US" dirty="0"/>
              <a:t>(</a:t>
            </a:r>
            <a:r>
              <a:rPr lang="en-US" i="1" dirty="0" err="1"/>
              <a:t>v</a:t>
            </a:r>
            <a:r>
              <a:rPr lang="en-US" i="1" baseline="-25000" dirty="0" err="1"/>
              <a:t>i</a:t>
            </a:r>
            <a:r>
              <a:rPr lang="en-US" dirty="0" err="1"/>
              <a:t>,</a:t>
            </a:r>
            <a:r>
              <a:rPr lang="en-US" i="1" dirty="0" err="1"/>
              <a:t>v</a:t>
            </a:r>
            <a:r>
              <a:rPr lang="en-US" i="1" baseline="-25000" dirty="0" err="1"/>
              <a:t>j</a:t>
            </a:r>
            <a:r>
              <a:rPr lang="en-US" dirty="0" smtClean="0"/>
              <a:t>) is O(</a:t>
            </a:r>
            <a:r>
              <a:rPr lang="en-US" dirty="0"/>
              <a:t>√</a:t>
            </a:r>
            <a:r>
              <a:rPr lang="en-US" i="1" dirty="0" smtClean="0"/>
              <a:t>m</a:t>
            </a:r>
            <a:r>
              <a:rPr lang="en-US" dirty="0" smtClean="0"/>
              <a:t>)</a:t>
            </a:r>
          </a:p>
          <a:p>
            <a:pPr marL="914400" lvl="1" indent="-514350"/>
            <a:r>
              <a:rPr lang="en-US" dirty="0" smtClean="0"/>
              <a:t>There are </a:t>
            </a:r>
            <a:r>
              <a:rPr lang="en-US" i="1" dirty="0" smtClean="0"/>
              <a:t>m </a:t>
            </a:r>
            <a:r>
              <a:rPr lang="en-US" dirty="0" smtClean="0"/>
              <a:t>edges, total time is O(</a:t>
            </a:r>
            <a:r>
              <a:rPr lang="en-US" i="1" dirty="0"/>
              <a:t>m</a:t>
            </a:r>
            <a:r>
              <a:rPr lang="en-US" i="1" baseline="30000" dirty="0"/>
              <a:t>3/</a:t>
            </a:r>
            <a:r>
              <a:rPr lang="en-US" i="1" baseline="30000" dirty="0" smtClean="0"/>
              <a:t>2</a:t>
            </a:r>
            <a:r>
              <a:rPr lang="en-US" dirty="0" smtClean="0"/>
              <a:t>) time</a:t>
            </a:r>
            <a:endParaRPr lang="en-US" dirty="0"/>
          </a:p>
          <a:p>
            <a:pPr marL="914400" lvl="1" indent="-51435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3143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Optimality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u="sng" dirty="0" smtClean="0"/>
              <a:t>Worst case scenario</a:t>
            </a:r>
            <a:endParaRPr lang="en-US" sz="2400" dirty="0" smtClean="0"/>
          </a:p>
          <a:p>
            <a:r>
              <a:rPr lang="en-US" sz="2000" dirty="0" smtClean="0"/>
              <a:t>If </a:t>
            </a:r>
            <a:r>
              <a:rPr lang="en-US" sz="2000" i="1" dirty="0" smtClean="0"/>
              <a:t>G </a:t>
            </a:r>
            <a:r>
              <a:rPr lang="en-US" sz="2000" dirty="0" smtClean="0"/>
              <a:t>is a complete graph</a:t>
            </a:r>
          </a:p>
          <a:p>
            <a:r>
              <a:rPr lang="en-US" sz="2000" dirty="0" smtClean="0"/>
              <a:t>Number of triangles = </a:t>
            </a:r>
            <a:r>
              <a:rPr lang="en-US" sz="2000" i="1" baseline="30000" dirty="0" smtClean="0"/>
              <a:t>m</a:t>
            </a:r>
            <a:r>
              <a:rPr lang="en-US" sz="2000" i="1" dirty="0" smtClean="0"/>
              <a:t>C</a:t>
            </a:r>
            <a:r>
              <a:rPr lang="en-US" sz="2000" baseline="-25000" dirty="0" smtClean="0"/>
              <a:t>3 </a:t>
            </a:r>
            <a:r>
              <a:rPr lang="en-US" sz="2000" dirty="0" smtClean="0"/>
              <a:t>~ </a:t>
            </a:r>
            <a:r>
              <a:rPr lang="en-US" sz="2000" i="1" dirty="0" smtClean="0"/>
              <a:t>O</a:t>
            </a:r>
            <a:r>
              <a:rPr lang="en-US" sz="2000" dirty="0" smtClean="0"/>
              <a:t>(</a:t>
            </a:r>
            <a:r>
              <a:rPr lang="en-US" sz="2000" i="1" dirty="0"/>
              <a:t>m</a:t>
            </a:r>
            <a:r>
              <a:rPr lang="en-US" sz="2000" i="1" baseline="30000" dirty="0"/>
              <a:t>3/</a:t>
            </a:r>
            <a:r>
              <a:rPr lang="en-US" sz="2000" i="1" baseline="30000" dirty="0" smtClean="0"/>
              <a:t>2</a:t>
            </a:r>
            <a:r>
              <a:rPr lang="en-US" sz="2000" dirty="0" smtClean="0"/>
              <a:t>)</a:t>
            </a:r>
          </a:p>
          <a:p>
            <a:r>
              <a:rPr lang="en-US" sz="2000" dirty="0" smtClean="0"/>
              <a:t>Cannot even enumerate all triangles in less </a:t>
            </a:r>
            <a:r>
              <a:rPr lang="en-US" sz="2000" dirty="0"/>
              <a:t>than </a:t>
            </a:r>
            <a:r>
              <a:rPr lang="en-US" sz="2000" i="1" dirty="0"/>
              <a:t>O</a:t>
            </a:r>
            <a:r>
              <a:rPr lang="en-US" sz="2000" dirty="0"/>
              <a:t>(</a:t>
            </a:r>
            <a:r>
              <a:rPr lang="en-US" sz="2000" i="1" dirty="0"/>
              <a:t>m</a:t>
            </a:r>
            <a:r>
              <a:rPr lang="en-US" sz="2000" i="1" baseline="30000" dirty="0"/>
              <a:t>3/2</a:t>
            </a:r>
            <a:r>
              <a:rPr lang="en-US" sz="2000" dirty="0" smtClean="0"/>
              <a:t>)</a:t>
            </a:r>
            <a:endParaRPr lang="en-US" sz="2000" dirty="0"/>
          </a:p>
          <a:p>
            <a:r>
              <a:rPr lang="en-US" sz="2000" dirty="0" smtClean="0"/>
              <a:t>Hence it is the lower bound for computing all triangles</a:t>
            </a:r>
            <a:endParaRPr lang="en-US" sz="2000" dirty="0"/>
          </a:p>
          <a:p>
            <a:pPr marL="0" indent="0">
              <a:buNone/>
            </a:pPr>
            <a:r>
              <a:rPr lang="en-US" sz="2400" u="sng" dirty="0" smtClean="0"/>
              <a:t>If </a:t>
            </a:r>
            <a:r>
              <a:rPr lang="en-US" sz="2400" i="1" u="sng" dirty="0" smtClean="0"/>
              <a:t>G </a:t>
            </a:r>
            <a:r>
              <a:rPr lang="en-US" sz="2400" u="sng" dirty="0" smtClean="0"/>
              <a:t>is sparse</a:t>
            </a:r>
          </a:p>
          <a:p>
            <a:r>
              <a:rPr lang="en-US" sz="2000" dirty="0" smtClean="0"/>
              <a:t>Consider a complete graph </a:t>
            </a:r>
            <a:r>
              <a:rPr lang="en-US" sz="2000" i="1" dirty="0" smtClean="0"/>
              <a:t>G’ </a:t>
            </a:r>
            <a:r>
              <a:rPr lang="en-US" sz="2000" dirty="0" smtClean="0"/>
              <a:t>with </a:t>
            </a:r>
            <a:r>
              <a:rPr lang="en-US" sz="2000" i="1" dirty="0" smtClean="0"/>
              <a:t>n</a:t>
            </a:r>
            <a:r>
              <a:rPr lang="en-US" sz="2000" dirty="0" smtClean="0"/>
              <a:t> nodes, </a:t>
            </a:r>
            <a:r>
              <a:rPr lang="en-US" sz="2000" i="1" dirty="0" smtClean="0"/>
              <a:t>m</a:t>
            </a:r>
            <a:r>
              <a:rPr lang="en-US" sz="2000" dirty="0" smtClean="0"/>
              <a:t> edges</a:t>
            </a:r>
          </a:p>
          <a:p>
            <a:r>
              <a:rPr lang="en-US" sz="2000" dirty="0" smtClean="0"/>
              <a:t>Note that </a:t>
            </a:r>
            <a:r>
              <a:rPr lang="en-US" sz="2000" i="1" dirty="0" smtClean="0"/>
              <a:t>m = </a:t>
            </a:r>
            <a:r>
              <a:rPr lang="en-US" sz="2000" i="1" baseline="30000" dirty="0"/>
              <a:t>n</a:t>
            </a:r>
            <a:r>
              <a:rPr lang="en-US" sz="2000" i="1" dirty="0" smtClean="0"/>
              <a:t>C</a:t>
            </a:r>
            <a:r>
              <a:rPr lang="en-US" sz="2000" baseline="-25000" dirty="0" smtClean="0"/>
              <a:t>2 </a:t>
            </a:r>
            <a:r>
              <a:rPr lang="en-US" sz="2000" dirty="0"/>
              <a:t>=</a:t>
            </a:r>
            <a:r>
              <a:rPr lang="en-US" sz="2000" i="1" dirty="0" smtClean="0"/>
              <a:t> O</a:t>
            </a:r>
            <a:r>
              <a:rPr lang="en-US" sz="2000" dirty="0" smtClean="0"/>
              <a:t>(</a:t>
            </a:r>
            <a:r>
              <a:rPr lang="en-US" sz="2000" i="1" dirty="0" smtClean="0"/>
              <a:t>n</a:t>
            </a:r>
            <a:r>
              <a:rPr lang="en-US" sz="2000" baseline="30000" dirty="0" smtClean="0"/>
              <a:t>2</a:t>
            </a:r>
            <a:r>
              <a:rPr lang="en-US" sz="2000" dirty="0"/>
              <a:t>)</a:t>
            </a:r>
            <a:endParaRPr lang="en-US" sz="2000" dirty="0" smtClean="0"/>
          </a:p>
          <a:p>
            <a:r>
              <a:rPr lang="en-US" sz="2000" dirty="0" smtClean="0"/>
              <a:t>Construct </a:t>
            </a:r>
            <a:r>
              <a:rPr lang="en-US" sz="2000" i="1" dirty="0" smtClean="0"/>
              <a:t>G </a:t>
            </a:r>
            <a:r>
              <a:rPr lang="en-US" sz="2000" dirty="0" smtClean="0"/>
              <a:t>from </a:t>
            </a:r>
            <a:r>
              <a:rPr lang="en-US" sz="2000" i="1" dirty="0" smtClean="0"/>
              <a:t>G’</a:t>
            </a:r>
            <a:r>
              <a:rPr lang="en-US" sz="2000" dirty="0" smtClean="0"/>
              <a:t> by adding a chain of length </a:t>
            </a:r>
            <a:r>
              <a:rPr lang="en-US" sz="2000" i="1" dirty="0" smtClean="0"/>
              <a:t>n</a:t>
            </a:r>
            <a:r>
              <a:rPr lang="en-US" sz="2000" baseline="30000" dirty="0" smtClean="0"/>
              <a:t>2</a:t>
            </a:r>
          </a:p>
          <a:p>
            <a:r>
              <a:rPr lang="en-US" sz="2000" dirty="0" smtClean="0"/>
              <a:t>The number of triangles remain the same, </a:t>
            </a:r>
            <a:r>
              <a:rPr lang="en-US" sz="2000" i="1" dirty="0"/>
              <a:t>O</a:t>
            </a:r>
            <a:r>
              <a:rPr lang="en-US" sz="2000" dirty="0"/>
              <a:t>(</a:t>
            </a:r>
            <a:r>
              <a:rPr lang="en-US" sz="2000" i="1" dirty="0"/>
              <a:t>m</a:t>
            </a:r>
            <a:r>
              <a:rPr lang="en-US" sz="2000" i="1" baseline="30000" dirty="0"/>
              <a:t>3/2</a:t>
            </a:r>
            <a:r>
              <a:rPr lang="en-US" sz="2000" dirty="0"/>
              <a:t>)</a:t>
            </a:r>
          </a:p>
          <a:p>
            <a:r>
              <a:rPr lang="en-US" sz="2000" dirty="0" smtClean="0"/>
              <a:t>The number of edges remain of the same order </a:t>
            </a:r>
            <a:r>
              <a:rPr lang="en-US" sz="2000" i="1" dirty="0"/>
              <a:t>O</a:t>
            </a:r>
            <a:r>
              <a:rPr lang="en-US" sz="2000" dirty="0"/>
              <a:t>(</a:t>
            </a:r>
            <a:r>
              <a:rPr lang="en-US" sz="2000" i="1" dirty="0" smtClean="0"/>
              <a:t>m</a:t>
            </a:r>
            <a:r>
              <a:rPr lang="en-US" sz="2000" dirty="0" smtClean="0"/>
              <a:t>)</a:t>
            </a:r>
          </a:p>
          <a:p>
            <a:r>
              <a:rPr lang="en-US" sz="2000" dirty="0" smtClean="0"/>
              <a:t>G is quite sparse, lowering edge to node ratio</a:t>
            </a:r>
          </a:p>
          <a:p>
            <a:r>
              <a:rPr lang="en-US" sz="2000" dirty="0" smtClean="0"/>
              <a:t>Still cannot compute the triangles in less than </a:t>
            </a:r>
            <a:r>
              <a:rPr lang="en-US" sz="2000" i="1" dirty="0"/>
              <a:t>O</a:t>
            </a:r>
            <a:r>
              <a:rPr lang="en-US" sz="2000" dirty="0"/>
              <a:t>(</a:t>
            </a:r>
            <a:r>
              <a:rPr lang="en-US" sz="2000" i="1" dirty="0"/>
              <a:t>m</a:t>
            </a:r>
            <a:r>
              <a:rPr lang="en-US" sz="2000" i="1" baseline="30000" dirty="0"/>
              <a:t>3/2</a:t>
            </a:r>
            <a:r>
              <a:rPr lang="en-US" sz="2000" dirty="0" smtClean="0"/>
              <a:t>) time</a:t>
            </a:r>
            <a:endParaRPr lang="en-US" sz="2000" dirty="0"/>
          </a:p>
          <a:p>
            <a:endParaRPr lang="en-US" sz="2000" dirty="0" smtClean="0"/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1398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Directed Graphs in (Social) Networks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Set of nodes </a:t>
            </a:r>
            <a:r>
              <a:rPr lang="en-US" i="1" dirty="0" smtClean="0"/>
              <a:t>V </a:t>
            </a:r>
            <a:r>
              <a:rPr lang="en-US" dirty="0" smtClean="0"/>
              <a:t>and directed edges (arcs) </a:t>
            </a:r>
            <a:r>
              <a:rPr lang="en-US" i="1" dirty="0" smtClean="0"/>
              <a:t>u </a:t>
            </a:r>
            <a:r>
              <a:rPr lang="en-US" dirty="0" smtClean="0">
                <a:sym typeface="Wingdings"/>
              </a:rPr>
              <a:t></a:t>
            </a:r>
            <a:r>
              <a:rPr lang="en-US" i="1" dirty="0" smtClean="0">
                <a:sym typeface="Wingdings"/>
              </a:rPr>
              <a:t> v</a:t>
            </a:r>
          </a:p>
          <a:p>
            <a:r>
              <a:rPr lang="en-US" dirty="0" smtClean="0">
                <a:sym typeface="Wingdings"/>
              </a:rPr>
              <a:t>The web: pages link to other pages</a:t>
            </a:r>
          </a:p>
          <a:p>
            <a:r>
              <a:rPr lang="en-US" dirty="0" smtClean="0">
                <a:sym typeface="Wingdings"/>
              </a:rPr>
              <a:t>Persons made calls to other persons </a:t>
            </a:r>
          </a:p>
          <a:p>
            <a:r>
              <a:rPr lang="en-US" dirty="0" smtClean="0">
                <a:sym typeface="Wingdings"/>
              </a:rPr>
              <a:t>Twitter, Google+: people follow other people</a:t>
            </a:r>
          </a:p>
          <a:p>
            <a:r>
              <a:rPr lang="en-US" dirty="0" smtClean="0">
                <a:sym typeface="Wingdings"/>
              </a:rPr>
              <a:t>All undirected graphs can be considered as directed</a:t>
            </a:r>
          </a:p>
          <a:p>
            <a:pPr lvl="1"/>
            <a:r>
              <a:rPr lang="en-US" dirty="0" smtClean="0">
                <a:sym typeface="Wingdings"/>
              </a:rPr>
              <a:t>Think of each edge as bidirectional</a:t>
            </a:r>
          </a:p>
          <a:p>
            <a:endParaRPr lang="en-US" dirty="0">
              <a:sym typeface="Wingding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9667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Social Network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2850"/>
            <a:ext cx="8229600" cy="5253500"/>
          </a:xfrm>
        </p:spPr>
        <p:txBody>
          <a:bodyPr>
            <a:noAutofit/>
          </a:bodyPr>
          <a:lstStyle/>
          <a:p>
            <a:r>
              <a:rPr lang="en-US" sz="2400" dirty="0" smtClean="0"/>
              <a:t>A collection </a:t>
            </a:r>
            <a:r>
              <a:rPr lang="en-US" sz="2400" dirty="0"/>
              <a:t>of </a:t>
            </a:r>
            <a:r>
              <a:rPr lang="en-US" sz="2400" b="1" dirty="0"/>
              <a:t>entities</a:t>
            </a:r>
            <a:r>
              <a:rPr lang="en-US" sz="2400" dirty="0"/>
              <a:t> </a:t>
            </a:r>
            <a:endParaRPr lang="en-US" sz="2400" dirty="0" smtClean="0"/>
          </a:p>
          <a:p>
            <a:pPr lvl="1"/>
            <a:r>
              <a:rPr lang="en-US" sz="2000" dirty="0" smtClean="0"/>
              <a:t>Typically</a:t>
            </a:r>
            <a:r>
              <a:rPr lang="en-US" sz="2000" dirty="0"/>
              <a:t> </a:t>
            </a:r>
            <a:r>
              <a:rPr lang="en-US" sz="2000" dirty="0" smtClean="0"/>
              <a:t>people, but could be something else too</a:t>
            </a:r>
            <a:endParaRPr lang="en-US" sz="2000" dirty="0"/>
          </a:p>
          <a:p>
            <a:r>
              <a:rPr lang="en-US" sz="2400" dirty="0" smtClean="0"/>
              <a:t>At least </a:t>
            </a:r>
            <a:r>
              <a:rPr lang="en-US" sz="2400" dirty="0"/>
              <a:t>one </a:t>
            </a:r>
            <a:r>
              <a:rPr lang="en-US" sz="2400" b="1" dirty="0"/>
              <a:t>relationship</a:t>
            </a:r>
            <a:r>
              <a:rPr lang="en-US" sz="2400" dirty="0"/>
              <a:t> between entities of the </a:t>
            </a:r>
            <a:r>
              <a:rPr lang="en-US" sz="2400" dirty="0" smtClean="0"/>
              <a:t>network</a:t>
            </a:r>
          </a:p>
          <a:p>
            <a:pPr lvl="1"/>
            <a:r>
              <a:rPr lang="en-US" sz="2000" dirty="0" smtClean="0"/>
              <a:t>For example: friends</a:t>
            </a:r>
          </a:p>
          <a:p>
            <a:pPr lvl="1"/>
            <a:r>
              <a:rPr lang="en-US" sz="2000" dirty="0" smtClean="0"/>
              <a:t>Sometimes </a:t>
            </a:r>
            <a:r>
              <a:rPr lang="en-US" sz="2000" b="1" dirty="0" err="1" smtClean="0"/>
              <a:t>boolean</a:t>
            </a:r>
            <a:r>
              <a:rPr lang="en-US" sz="2000" dirty="0" smtClean="0"/>
              <a:t>: two </a:t>
            </a:r>
            <a:r>
              <a:rPr lang="en-US" sz="2000" dirty="0"/>
              <a:t>people are either friends or they </a:t>
            </a:r>
            <a:r>
              <a:rPr lang="en-US" sz="2000" dirty="0" smtClean="0"/>
              <a:t>are not</a:t>
            </a:r>
          </a:p>
          <a:p>
            <a:pPr lvl="1"/>
            <a:r>
              <a:rPr lang="en-US" sz="2000" dirty="0" smtClean="0"/>
              <a:t>May have a </a:t>
            </a:r>
            <a:r>
              <a:rPr lang="en-US" sz="2000" b="1" dirty="0" smtClean="0"/>
              <a:t>degree</a:t>
            </a:r>
          </a:p>
          <a:p>
            <a:pPr lvl="1"/>
            <a:r>
              <a:rPr lang="en-US" sz="2000" b="1" dirty="0" smtClean="0"/>
              <a:t>Discrete</a:t>
            </a:r>
            <a:r>
              <a:rPr lang="en-US" sz="2000" dirty="0" smtClean="0"/>
              <a:t> degree: friends</a:t>
            </a:r>
            <a:r>
              <a:rPr lang="en-US" sz="2000" dirty="0"/>
              <a:t>, family, acquaintances</a:t>
            </a:r>
            <a:r>
              <a:rPr lang="en-US" sz="2000" dirty="0" smtClean="0"/>
              <a:t>, or none</a:t>
            </a:r>
          </a:p>
          <a:p>
            <a:pPr lvl="1"/>
            <a:r>
              <a:rPr lang="en-US" sz="2000" dirty="0" smtClean="0"/>
              <a:t>Degree – </a:t>
            </a:r>
            <a:r>
              <a:rPr lang="en-US" sz="2000" b="1" dirty="0" smtClean="0"/>
              <a:t>real number</a:t>
            </a:r>
            <a:r>
              <a:rPr lang="en-US" sz="2000" dirty="0" smtClean="0"/>
              <a:t>: the </a:t>
            </a:r>
            <a:r>
              <a:rPr lang="en-US" sz="2000" dirty="0"/>
              <a:t>fraction of the average day that two people spend talking to </a:t>
            </a:r>
            <a:r>
              <a:rPr lang="en-US" sz="2000" dirty="0" smtClean="0"/>
              <a:t>each other</a:t>
            </a:r>
            <a:endParaRPr lang="en-US" sz="2000" dirty="0"/>
          </a:p>
          <a:p>
            <a:r>
              <a:rPr lang="en-US" sz="2400" dirty="0" smtClean="0"/>
              <a:t>An assumption </a:t>
            </a:r>
            <a:r>
              <a:rPr lang="en-US" sz="2400" dirty="0"/>
              <a:t>of </a:t>
            </a:r>
            <a:r>
              <a:rPr lang="en-US" sz="2400" b="1" dirty="0" err="1"/>
              <a:t>nonrandomness</a:t>
            </a:r>
            <a:r>
              <a:rPr lang="en-US" sz="2400" dirty="0"/>
              <a:t> or </a:t>
            </a:r>
            <a:r>
              <a:rPr lang="en-US" sz="2400" b="1" dirty="0" smtClean="0"/>
              <a:t>locality</a:t>
            </a:r>
          </a:p>
          <a:p>
            <a:pPr lvl="1"/>
            <a:r>
              <a:rPr lang="en-US" sz="2000" dirty="0" smtClean="0"/>
              <a:t>Hard to formalize</a:t>
            </a:r>
            <a:endParaRPr lang="en-US" sz="2000" dirty="0"/>
          </a:p>
          <a:p>
            <a:pPr lvl="1"/>
            <a:r>
              <a:rPr lang="en-US" sz="2000" dirty="0" smtClean="0"/>
              <a:t>Intuition: </a:t>
            </a:r>
            <a:r>
              <a:rPr lang="en-US" sz="2000" dirty="0"/>
              <a:t>that relationships tend </a:t>
            </a:r>
            <a:r>
              <a:rPr lang="en-US" sz="2000" dirty="0" smtClean="0"/>
              <a:t>to cluster</a:t>
            </a:r>
          </a:p>
          <a:p>
            <a:pPr lvl="1"/>
            <a:r>
              <a:rPr lang="en-US" sz="2000" dirty="0"/>
              <a:t>I</a:t>
            </a:r>
            <a:r>
              <a:rPr lang="en-US" sz="2000" dirty="0" smtClean="0"/>
              <a:t>f </a:t>
            </a:r>
            <a:r>
              <a:rPr lang="en-US" sz="2000" dirty="0"/>
              <a:t>entity A </a:t>
            </a:r>
            <a:r>
              <a:rPr lang="en-US" sz="2000" dirty="0" smtClean="0"/>
              <a:t>is </a:t>
            </a:r>
            <a:r>
              <a:rPr lang="en-US" sz="2000" dirty="0"/>
              <a:t>related to both B </a:t>
            </a:r>
            <a:r>
              <a:rPr lang="en-US" sz="2000" dirty="0" smtClean="0"/>
              <a:t>and C, </a:t>
            </a:r>
            <a:r>
              <a:rPr lang="en-US" sz="2000" dirty="0"/>
              <a:t>then </a:t>
            </a:r>
            <a:r>
              <a:rPr lang="en-US" sz="2000" dirty="0" smtClean="0"/>
              <a:t>the probability that B and C are related is higher than average (random)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8168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Paths and Neighborhoods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ym typeface="Wingdings"/>
              </a:rPr>
              <a:t>Path of length </a:t>
            </a:r>
            <a:r>
              <a:rPr lang="en-US" sz="2400" i="1" dirty="0">
                <a:sym typeface="Wingdings"/>
              </a:rPr>
              <a:t>k</a:t>
            </a:r>
            <a:r>
              <a:rPr lang="en-US" sz="2400" dirty="0">
                <a:sym typeface="Wingdings"/>
              </a:rPr>
              <a:t>: a sequence of nodes </a:t>
            </a:r>
            <a:r>
              <a:rPr lang="en-US" sz="2400" i="1" dirty="0">
                <a:sym typeface="Wingdings"/>
              </a:rPr>
              <a:t>v</a:t>
            </a:r>
            <a:r>
              <a:rPr lang="en-US" sz="2400" baseline="-25000" dirty="0">
                <a:sym typeface="Wingdings"/>
              </a:rPr>
              <a:t>0</a:t>
            </a:r>
            <a:r>
              <a:rPr lang="en-US" sz="2400" dirty="0">
                <a:sym typeface="Wingdings"/>
              </a:rPr>
              <a:t>,</a:t>
            </a:r>
            <a:r>
              <a:rPr lang="en-US" sz="2400" i="1" dirty="0">
                <a:sym typeface="Wingdings"/>
              </a:rPr>
              <a:t>v</a:t>
            </a:r>
            <a:r>
              <a:rPr lang="en-US" sz="2400" baseline="-25000" dirty="0">
                <a:sym typeface="Wingdings"/>
              </a:rPr>
              <a:t>1</a:t>
            </a:r>
            <a:r>
              <a:rPr lang="en-US" sz="2400" dirty="0">
                <a:sym typeface="Wingdings"/>
              </a:rPr>
              <a:t>,</a:t>
            </a:r>
            <a:r>
              <a:rPr lang="en-US" sz="2400" i="1" dirty="0">
                <a:sym typeface="Wingdings"/>
              </a:rPr>
              <a:t>…</a:t>
            </a:r>
            <a:r>
              <a:rPr lang="en-US" sz="2400" dirty="0">
                <a:sym typeface="Wingdings"/>
              </a:rPr>
              <a:t>,</a:t>
            </a:r>
            <a:r>
              <a:rPr lang="en-US" sz="2400" i="1" dirty="0" err="1">
                <a:sym typeface="Wingdings"/>
              </a:rPr>
              <a:t>v</a:t>
            </a:r>
            <a:r>
              <a:rPr lang="en-US" sz="2400" i="1" baseline="-25000" dirty="0" err="1">
                <a:sym typeface="Wingdings"/>
              </a:rPr>
              <a:t>k</a:t>
            </a:r>
            <a:r>
              <a:rPr lang="en-US" sz="2400" i="1" dirty="0">
                <a:sym typeface="Wingdings"/>
              </a:rPr>
              <a:t> </a:t>
            </a:r>
            <a:r>
              <a:rPr lang="en-US" sz="2400" dirty="0">
                <a:sym typeface="Wingdings"/>
              </a:rPr>
              <a:t>from </a:t>
            </a:r>
            <a:r>
              <a:rPr lang="en-US" sz="2400" i="1" dirty="0">
                <a:sym typeface="Wingdings"/>
              </a:rPr>
              <a:t>v</a:t>
            </a:r>
            <a:r>
              <a:rPr lang="en-US" sz="2400" baseline="-25000" dirty="0">
                <a:sym typeface="Wingdings"/>
              </a:rPr>
              <a:t>0</a:t>
            </a:r>
            <a:r>
              <a:rPr lang="en-US" sz="2400" dirty="0">
                <a:sym typeface="Wingdings"/>
              </a:rPr>
              <a:t> to </a:t>
            </a:r>
            <a:r>
              <a:rPr lang="en-US" sz="2400" i="1" dirty="0" err="1">
                <a:sym typeface="Wingdings"/>
              </a:rPr>
              <a:t>v</a:t>
            </a:r>
            <a:r>
              <a:rPr lang="en-US" sz="2400" i="1" baseline="-25000" dirty="0" err="1">
                <a:sym typeface="Wingdings"/>
              </a:rPr>
              <a:t>k</a:t>
            </a:r>
            <a:r>
              <a:rPr lang="en-US" sz="2400" i="1" baseline="-25000" dirty="0">
                <a:sym typeface="Wingdings"/>
              </a:rPr>
              <a:t> </a:t>
            </a:r>
            <a:r>
              <a:rPr lang="en-US" sz="2400" dirty="0">
                <a:sym typeface="Wingdings"/>
              </a:rPr>
              <a:t>so that </a:t>
            </a:r>
            <a:r>
              <a:rPr lang="en-US" sz="2400" i="1" dirty="0">
                <a:sym typeface="Wingdings"/>
              </a:rPr>
              <a:t>v</a:t>
            </a:r>
            <a:r>
              <a:rPr lang="en-US" sz="2400" i="1" baseline="-25000" dirty="0">
                <a:sym typeface="Wingdings"/>
              </a:rPr>
              <a:t>i</a:t>
            </a:r>
            <a:r>
              <a:rPr lang="en-US" sz="2400" dirty="0">
                <a:sym typeface="Wingdings"/>
              </a:rPr>
              <a:t>  </a:t>
            </a:r>
            <a:r>
              <a:rPr lang="en-US" sz="2400" i="1" dirty="0">
                <a:sym typeface="Wingdings"/>
              </a:rPr>
              <a:t>v</a:t>
            </a:r>
            <a:r>
              <a:rPr lang="en-US" sz="2400" i="1" baseline="-25000" dirty="0">
                <a:sym typeface="Wingdings"/>
              </a:rPr>
              <a:t>i+</a:t>
            </a:r>
            <a:r>
              <a:rPr lang="en-US" sz="2400" baseline="-25000" dirty="0">
                <a:sym typeface="Wingdings"/>
              </a:rPr>
              <a:t>1 </a:t>
            </a:r>
            <a:r>
              <a:rPr lang="en-US" sz="2400" dirty="0">
                <a:sym typeface="Wingdings"/>
              </a:rPr>
              <a:t>is an arc for </a:t>
            </a:r>
            <a:r>
              <a:rPr lang="en-US" sz="2400" i="1" dirty="0" err="1">
                <a:sym typeface="Wingdings"/>
              </a:rPr>
              <a:t>i</a:t>
            </a:r>
            <a:r>
              <a:rPr lang="en-US" sz="2400" i="1" dirty="0">
                <a:sym typeface="Wingdings"/>
              </a:rPr>
              <a:t> = </a:t>
            </a:r>
            <a:r>
              <a:rPr lang="en-US" sz="2400" dirty="0">
                <a:sym typeface="Wingdings"/>
              </a:rPr>
              <a:t>0, …, </a:t>
            </a:r>
            <a:r>
              <a:rPr lang="en-US" sz="2400" i="1" dirty="0">
                <a:sym typeface="Wingdings"/>
              </a:rPr>
              <a:t>k </a:t>
            </a:r>
            <a:r>
              <a:rPr lang="en-US" sz="2400" dirty="0">
                <a:sym typeface="Wingdings"/>
              </a:rPr>
              <a:t>– 1</a:t>
            </a:r>
            <a:endParaRPr lang="en-US" sz="2400" dirty="0"/>
          </a:p>
          <a:p>
            <a:endParaRPr lang="en-US" sz="2400" dirty="0" smtClean="0"/>
          </a:p>
          <a:p>
            <a:r>
              <a:rPr lang="en-US" sz="2400" dirty="0" smtClean="0"/>
              <a:t>Neighborhood </a:t>
            </a:r>
            <a:r>
              <a:rPr lang="en-US" sz="2400" i="1" dirty="0" smtClean="0"/>
              <a:t>N</a:t>
            </a:r>
            <a:r>
              <a:rPr lang="en-US" sz="2400" dirty="0" smtClean="0"/>
              <a:t>(</a:t>
            </a:r>
            <a:r>
              <a:rPr lang="en-US" sz="2400" i="1" dirty="0" err="1"/>
              <a:t>v</a:t>
            </a:r>
            <a:r>
              <a:rPr lang="en-US" sz="2400" dirty="0" err="1" smtClean="0"/>
              <a:t>,</a:t>
            </a:r>
            <a:r>
              <a:rPr lang="en-US" sz="2400" i="1" dirty="0" err="1"/>
              <a:t>d</a:t>
            </a:r>
            <a:r>
              <a:rPr lang="en-US" sz="2400" dirty="0" smtClean="0"/>
              <a:t>) of radius </a:t>
            </a:r>
            <a:r>
              <a:rPr lang="en-US" sz="2400" i="1" dirty="0" smtClean="0"/>
              <a:t>d </a:t>
            </a:r>
            <a:r>
              <a:rPr lang="en-US" sz="2400" dirty="0" smtClean="0"/>
              <a:t>for a node </a:t>
            </a:r>
            <a:r>
              <a:rPr lang="en-US" sz="2400" i="1" dirty="0" smtClean="0"/>
              <a:t>v</a:t>
            </a:r>
            <a:r>
              <a:rPr lang="en-US" sz="2400" dirty="0" smtClean="0"/>
              <a:t>: set of all nodes </a:t>
            </a:r>
            <a:r>
              <a:rPr lang="en-US" sz="2400" i="1" dirty="0" smtClean="0"/>
              <a:t>w </a:t>
            </a:r>
            <a:r>
              <a:rPr lang="en-US" sz="2400" dirty="0" smtClean="0"/>
              <a:t>such that there is a </a:t>
            </a:r>
            <a:r>
              <a:rPr lang="en-US" sz="2400" dirty="0" smtClean="0"/>
              <a:t>path from </a:t>
            </a:r>
            <a:r>
              <a:rPr lang="en-US" sz="2400" i="1" dirty="0" smtClean="0"/>
              <a:t>v </a:t>
            </a:r>
            <a:r>
              <a:rPr lang="en-US" sz="2400" dirty="0" smtClean="0"/>
              <a:t>to </a:t>
            </a:r>
            <a:r>
              <a:rPr lang="en-US" sz="2400" i="1" dirty="0" smtClean="0"/>
              <a:t>w </a:t>
            </a:r>
            <a:r>
              <a:rPr lang="en-US" sz="2400" dirty="0" smtClean="0"/>
              <a:t>of length ≤ </a:t>
            </a:r>
            <a:r>
              <a:rPr lang="en-US" sz="2400" i="1" dirty="0" smtClean="0"/>
              <a:t>d</a:t>
            </a:r>
          </a:p>
          <a:p>
            <a:r>
              <a:rPr lang="en-US" sz="2400" dirty="0" smtClean="0"/>
              <a:t>For a set of nodes </a:t>
            </a:r>
            <a:r>
              <a:rPr lang="en-US" sz="2400" i="1" dirty="0" smtClean="0"/>
              <a:t>V, </a:t>
            </a:r>
            <a:r>
              <a:rPr lang="en-US" sz="2400" i="1" dirty="0"/>
              <a:t>N</a:t>
            </a:r>
            <a:r>
              <a:rPr lang="en-US" sz="2400" dirty="0" smtClean="0"/>
              <a:t>(</a:t>
            </a:r>
            <a:r>
              <a:rPr lang="en-US" sz="2400" i="1" dirty="0" err="1" smtClean="0"/>
              <a:t>V</a:t>
            </a:r>
            <a:r>
              <a:rPr lang="en-US" sz="2400" dirty="0" err="1" smtClean="0"/>
              <a:t>,</a:t>
            </a:r>
            <a:r>
              <a:rPr lang="en-US" sz="2400" i="1" dirty="0" err="1"/>
              <a:t>d</a:t>
            </a:r>
            <a:r>
              <a:rPr lang="en-US" sz="2400" dirty="0" smtClean="0"/>
              <a:t>):= {</a:t>
            </a:r>
            <a:r>
              <a:rPr lang="en-US" sz="2400" i="1" dirty="0" smtClean="0"/>
              <a:t>w | </a:t>
            </a:r>
            <a:r>
              <a:rPr lang="en-US" sz="2400" dirty="0" smtClean="0"/>
              <a:t>there is a path of length </a:t>
            </a:r>
            <a:r>
              <a:rPr lang="en-US" sz="2400" dirty="0"/>
              <a:t>≤ </a:t>
            </a:r>
            <a:r>
              <a:rPr lang="en-US" sz="2400" i="1" dirty="0" smtClean="0"/>
              <a:t>d </a:t>
            </a:r>
            <a:r>
              <a:rPr lang="en-US" sz="2400" dirty="0" smtClean="0"/>
              <a:t>from some </a:t>
            </a:r>
            <a:r>
              <a:rPr lang="en-US" sz="2400" i="1" dirty="0" smtClean="0"/>
              <a:t>v </a:t>
            </a:r>
            <a:r>
              <a:rPr lang="en-US" sz="2400" dirty="0" smtClean="0"/>
              <a:t>in </a:t>
            </a:r>
            <a:r>
              <a:rPr lang="en-US" sz="2400" i="1" dirty="0" smtClean="0"/>
              <a:t>V </a:t>
            </a:r>
            <a:r>
              <a:rPr lang="en-US" sz="2400" dirty="0" smtClean="0"/>
              <a:t>to </a:t>
            </a:r>
            <a:r>
              <a:rPr lang="en-US" sz="2400" i="1" dirty="0" smtClean="0"/>
              <a:t>w</a:t>
            </a:r>
            <a:r>
              <a:rPr lang="en-US" sz="2400" dirty="0" smtClean="0"/>
              <a:t>}</a:t>
            </a:r>
          </a:p>
          <a:p>
            <a:r>
              <a:rPr lang="en-US" sz="2400" dirty="0" smtClean="0"/>
              <a:t>Neighborhood profile of a node </a:t>
            </a:r>
            <a:r>
              <a:rPr lang="en-US" sz="2400" i="1" dirty="0" smtClean="0"/>
              <a:t>v</a:t>
            </a:r>
            <a:r>
              <a:rPr lang="en-US" sz="2400" dirty="0" smtClean="0"/>
              <a:t>: sequence of sizes of its neighborhoods of radius </a:t>
            </a:r>
            <a:r>
              <a:rPr lang="en-US" sz="2400" i="1" dirty="0" smtClean="0"/>
              <a:t>d = </a:t>
            </a:r>
            <a:r>
              <a:rPr lang="en-US" sz="2400" dirty="0" smtClean="0"/>
              <a:t>1, 2, …; that is </a:t>
            </a:r>
          </a:p>
          <a:p>
            <a:pPr marL="400050" lvl="1" indent="0" algn="ctr">
              <a:buNone/>
            </a:pPr>
            <a:r>
              <a:rPr lang="en-US" dirty="0" smtClean="0"/>
              <a:t>|</a:t>
            </a:r>
            <a:r>
              <a:rPr lang="en-US" i="1" dirty="0"/>
              <a:t>N</a:t>
            </a:r>
            <a:r>
              <a:rPr lang="en-US" dirty="0"/>
              <a:t>(</a:t>
            </a:r>
            <a:r>
              <a:rPr lang="en-US" i="1" dirty="0"/>
              <a:t>v</a:t>
            </a:r>
            <a:r>
              <a:rPr lang="en-US" dirty="0" smtClean="0"/>
              <a:t>,1)|, </a:t>
            </a:r>
            <a:r>
              <a:rPr lang="en-US" dirty="0"/>
              <a:t>|</a:t>
            </a:r>
            <a:r>
              <a:rPr lang="en-US" i="1" dirty="0"/>
              <a:t>N</a:t>
            </a:r>
            <a:r>
              <a:rPr lang="en-US" dirty="0"/>
              <a:t>(</a:t>
            </a:r>
            <a:r>
              <a:rPr lang="en-US" i="1" dirty="0"/>
              <a:t>v</a:t>
            </a:r>
            <a:r>
              <a:rPr lang="en-US" dirty="0" smtClean="0"/>
              <a:t>,2)|, |</a:t>
            </a:r>
            <a:r>
              <a:rPr lang="en-US" i="1" dirty="0"/>
              <a:t>N</a:t>
            </a:r>
            <a:r>
              <a:rPr lang="en-US" dirty="0"/>
              <a:t>(</a:t>
            </a:r>
            <a:r>
              <a:rPr lang="en-US" i="1" dirty="0"/>
              <a:t>v</a:t>
            </a:r>
            <a:r>
              <a:rPr lang="en-US" dirty="0" smtClean="0"/>
              <a:t>,3)|, …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1635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Neighborhood Profile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434081"/>
            <a:ext cx="4246880" cy="1574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Neighborhood profile of </a:t>
            </a:r>
            <a:r>
              <a:rPr lang="en-US" sz="2400" i="1" dirty="0" smtClean="0"/>
              <a:t>B</a:t>
            </a:r>
            <a:r>
              <a:rPr lang="en-US" sz="2400" dirty="0" smtClean="0"/>
              <a:t> </a:t>
            </a:r>
          </a:p>
          <a:p>
            <a:pPr marL="0" indent="0">
              <a:buNone/>
            </a:pPr>
            <a:r>
              <a:rPr lang="en-US" sz="2400" i="1" dirty="0"/>
              <a:t>N</a:t>
            </a:r>
            <a:r>
              <a:rPr lang="en-US" sz="2400" dirty="0" smtClean="0"/>
              <a:t>(</a:t>
            </a:r>
            <a:r>
              <a:rPr lang="en-US" sz="2400" i="1" dirty="0" smtClean="0"/>
              <a:t>“B”</a:t>
            </a:r>
            <a:r>
              <a:rPr lang="en-US" sz="2400" dirty="0" smtClean="0"/>
              <a:t>,</a:t>
            </a:r>
            <a:r>
              <a:rPr lang="en-US" sz="2400" dirty="0"/>
              <a:t>1</a:t>
            </a:r>
            <a:r>
              <a:rPr lang="en-US" sz="2400" dirty="0" smtClean="0"/>
              <a:t>) = 4</a:t>
            </a:r>
          </a:p>
          <a:p>
            <a:pPr marL="0" indent="0">
              <a:buNone/>
            </a:pPr>
            <a:r>
              <a:rPr lang="en-US" sz="2400" i="1" dirty="0"/>
              <a:t>N</a:t>
            </a:r>
            <a:r>
              <a:rPr lang="en-US" sz="2400" dirty="0"/>
              <a:t>(</a:t>
            </a:r>
            <a:r>
              <a:rPr lang="en-US" sz="2400" i="1" dirty="0"/>
              <a:t>“B”</a:t>
            </a:r>
            <a:r>
              <a:rPr lang="en-US" sz="2400" dirty="0" smtClean="0"/>
              <a:t>,2) </a:t>
            </a:r>
            <a:r>
              <a:rPr lang="en-US" sz="2400" dirty="0"/>
              <a:t>= </a:t>
            </a:r>
            <a:r>
              <a:rPr lang="en-US" sz="2400" dirty="0" smtClean="0"/>
              <a:t>7</a:t>
            </a: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31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1016000" y="1117600"/>
            <a:ext cx="7051040" cy="1889760"/>
            <a:chOff x="1016000" y="1117600"/>
            <a:chExt cx="7051040" cy="1889760"/>
          </a:xfrm>
        </p:grpSpPr>
        <p:grpSp>
          <p:nvGrpSpPr>
            <p:cNvPr id="6" name="Group 5"/>
            <p:cNvGrpSpPr/>
            <p:nvPr/>
          </p:nvGrpSpPr>
          <p:grpSpPr>
            <a:xfrm>
              <a:off x="1016000" y="1117600"/>
              <a:ext cx="7051040" cy="1889760"/>
              <a:chOff x="1016000" y="1290320"/>
              <a:chExt cx="7051040" cy="1889760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016000" y="1290320"/>
                <a:ext cx="772160" cy="741680"/>
              </a:xfrm>
              <a:prstGeom prst="ellipse">
                <a:avLst/>
              </a:prstGeom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i="1" dirty="0" smtClean="0">
                    <a:latin typeface="Times New Roman"/>
                    <a:cs typeface="Times New Roman"/>
                  </a:rPr>
                  <a:t>A</a:t>
                </a:r>
                <a:endParaRPr lang="en-US" sz="2400" i="1" dirty="0">
                  <a:latin typeface="Times New Roman"/>
                  <a:cs typeface="Times New Roman"/>
                </a:endParaRPr>
              </a:p>
            </p:txBody>
          </p:sp>
          <p:sp>
            <p:nvSpPr>
              <p:cNvPr id="9" name="Oval 8"/>
              <p:cNvSpPr/>
              <p:nvPr/>
            </p:nvSpPr>
            <p:spPr>
              <a:xfrm>
                <a:off x="3149600" y="1290320"/>
                <a:ext cx="772160" cy="741680"/>
              </a:xfrm>
              <a:prstGeom prst="ellipse">
                <a:avLst/>
              </a:prstGeom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i="1" dirty="0">
                    <a:latin typeface="Times New Roman"/>
                    <a:cs typeface="Times New Roman"/>
                  </a:rPr>
                  <a:t>B</a:t>
                </a:r>
              </a:p>
            </p:txBody>
          </p:sp>
          <p:sp>
            <p:nvSpPr>
              <p:cNvPr id="10" name="Oval 9"/>
              <p:cNvSpPr/>
              <p:nvPr/>
            </p:nvSpPr>
            <p:spPr>
              <a:xfrm>
                <a:off x="2052320" y="2438400"/>
                <a:ext cx="772160" cy="741680"/>
              </a:xfrm>
              <a:prstGeom prst="ellipse">
                <a:avLst/>
              </a:prstGeom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i="1" dirty="0">
                    <a:latin typeface="Times New Roman"/>
                    <a:cs typeface="Times New Roman"/>
                  </a:rPr>
                  <a:t>C</a:t>
                </a:r>
              </a:p>
            </p:txBody>
          </p:sp>
          <p:sp>
            <p:nvSpPr>
              <p:cNvPr id="11" name="Oval 10"/>
              <p:cNvSpPr/>
              <p:nvPr/>
            </p:nvSpPr>
            <p:spPr>
              <a:xfrm>
                <a:off x="5313680" y="1290320"/>
                <a:ext cx="772160" cy="741680"/>
              </a:xfrm>
              <a:prstGeom prst="ellipse">
                <a:avLst/>
              </a:prstGeom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i="1" dirty="0">
                    <a:latin typeface="Times New Roman"/>
                    <a:cs typeface="Times New Roman"/>
                  </a:rPr>
                  <a:t>D</a:t>
                </a:r>
              </a:p>
            </p:txBody>
          </p:sp>
          <p:sp>
            <p:nvSpPr>
              <p:cNvPr id="12" name="Oval 11"/>
              <p:cNvSpPr/>
              <p:nvPr/>
            </p:nvSpPr>
            <p:spPr>
              <a:xfrm>
                <a:off x="7294880" y="1290320"/>
                <a:ext cx="772160" cy="741680"/>
              </a:xfrm>
              <a:prstGeom prst="ellipse">
                <a:avLst/>
              </a:prstGeom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i="1" dirty="0">
                    <a:latin typeface="Times New Roman"/>
                    <a:cs typeface="Times New Roman"/>
                  </a:rPr>
                  <a:t>E</a:t>
                </a:r>
              </a:p>
            </p:txBody>
          </p:sp>
          <p:sp>
            <p:nvSpPr>
              <p:cNvPr id="13" name="Oval 12"/>
              <p:cNvSpPr/>
              <p:nvPr/>
            </p:nvSpPr>
            <p:spPr>
              <a:xfrm>
                <a:off x="5313680" y="2438400"/>
                <a:ext cx="772160" cy="741680"/>
              </a:xfrm>
              <a:prstGeom prst="ellipse">
                <a:avLst/>
              </a:prstGeom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i="1" dirty="0">
                    <a:latin typeface="Times New Roman"/>
                    <a:cs typeface="Times New Roman"/>
                  </a:rPr>
                  <a:t>G</a:t>
                </a:r>
              </a:p>
            </p:txBody>
          </p:sp>
          <p:sp>
            <p:nvSpPr>
              <p:cNvPr id="14" name="Oval 13"/>
              <p:cNvSpPr/>
              <p:nvPr/>
            </p:nvSpPr>
            <p:spPr>
              <a:xfrm>
                <a:off x="7294880" y="2438400"/>
                <a:ext cx="772160" cy="741680"/>
              </a:xfrm>
              <a:prstGeom prst="ellipse">
                <a:avLst/>
              </a:prstGeom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i="1" dirty="0">
                    <a:latin typeface="Times New Roman"/>
                    <a:cs typeface="Times New Roman"/>
                  </a:rPr>
                  <a:t>F</a:t>
                </a:r>
              </a:p>
            </p:txBody>
          </p:sp>
          <p:cxnSp>
            <p:nvCxnSpPr>
              <p:cNvPr id="15" name="Straight Connector 14"/>
              <p:cNvCxnSpPr>
                <a:stCxn id="8" idx="6"/>
                <a:endCxn id="9" idx="2"/>
              </p:cNvCxnSpPr>
              <p:nvPr/>
            </p:nvCxnSpPr>
            <p:spPr>
              <a:xfrm>
                <a:off x="1788160" y="1661160"/>
                <a:ext cx="1361440" cy="0"/>
              </a:xfrm>
              <a:prstGeom prst="line">
                <a:avLst/>
              </a:prstGeom>
              <a:ln>
                <a:headEnd type="stealth" w="lg" len="lg"/>
                <a:tailEnd type="stealth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>
                <a:stCxn id="8" idx="5"/>
                <a:endCxn id="10" idx="1"/>
              </p:cNvCxnSpPr>
              <p:nvPr/>
            </p:nvCxnSpPr>
            <p:spPr>
              <a:xfrm>
                <a:off x="1675080" y="1923383"/>
                <a:ext cx="490320" cy="623634"/>
              </a:xfrm>
              <a:prstGeom prst="line">
                <a:avLst/>
              </a:prstGeom>
              <a:ln>
                <a:headEnd type="stealth" w="lg" len="lg"/>
                <a:tailEnd type="stealth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>
                <a:stCxn id="9" idx="3"/>
                <a:endCxn id="10" idx="7"/>
              </p:cNvCxnSpPr>
              <p:nvPr/>
            </p:nvCxnSpPr>
            <p:spPr>
              <a:xfrm flipH="1">
                <a:off x="2711400" y="1923383"/>
                <a:ext cx="551280" cy="623634"/>
              </a:xfrm>
              <a:prstGeom prst="line">
                <a:avLst/>
              </a:prstGeom>
              <a:ln>
                <a:headEnd type="stealth" w="lg" len="lg"/>
                <a:tailEnd type="stealth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>
                <a:stCxn id="11" idx="2"/>
                <a:endCxn id="9" idx="6"/>
              </p:cNvCxnSpPr>
              <p:nvPr/>
            </p:nvCxnSpPr>
            <p:spPr>
              <a:xfrm flipH="1">
                <a:off x="3921760" y="1661160"/>
                <a:ext cx="1391920" cy="0"/>
              </a:xfrm>
              <a:prstGeom prst="line">
                <a:avLst/>
              </a:prstGeom>
              <a:ln>
                <a:headEnd type="stealth" w="lg" len="lg"/>
                <a:tailEnd type="stealth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>
                <a:stCxn id="11" idx="4"/>
                <a:endCxn id="13" idx="0"/>
              </p:cNvCxnSpPr>
              <p:nvPr/>
            </p:nvCxnSpPr>
            <p:spPr>
              <a:xfrm>
                <a:off x="5699760" y="2032000"/>
                <a:ext cx="0" cy="406400"/>
              </a:xfrm>
              <a:prstGeom prst="line">
                <a:avLst/>
              </a:prstGeom>
              <a:ln>
                <a:headEnd type="stealth" w="lg" len="lg"/>
                <a:tailEnd type="stealth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>
                <a:stCxn id="11" idx="6"/>
                <a:endCxn id="12" idx="2"/>
              </p:cNvCxnSpPr>
              <p:nvPr/>
            </p:nvCxnSpPr>
            <p:spPr>
              <a:xfrm>
                <a:off x="6085840" y="1661160"/>
                <a:ext cx="1209040" cy="0"/>
              </a:xfrm>
              <a:prstGeom prst="line">
                <a:avLst/>
              </a:prstGeom>
              <a:ln>
                <a:headEnd type="stealth" w="lg" len="lg"/>
                <a:tailEnd type="stealth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>
                <a:stCxn id="13" idx="6"/>
                <a:endCxn id="14" idx="2"/>
              </p:cNvCxnSpPr>
              <p:nvPr/>
            </p:nvCxnSpPr>
            <p:spPr>
              <a:xfrm>
                <a:off x="6085840" y="2809240"/>
                <a:ext cx="1209040" cy="0"/>
              </a:xfrm>
              <a:prstGeom prst="line">
                <a:avLst/>
              </a:prstGeom>
              <a:ln>
                <a:headEnd type="stealth" w="lg" len="lg"/>
                <a:tailEnd type="stealth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>
                <a:stCxn id="11" idx="5"/>
                <a:endCxn id="14" idx="1"/>
              </p:cNvCxnSpPr>
              <p:nvPr/>
            </p:nvCxnSpPr>
            <p:spPr>
              <a:xfrm>
                <a:off x="5972760" y="1923383"/>
                <a:ext cx="1435200" cy="623634"/>
              </a:xfrm>
              <a:prstGeom prst="line">
                <a:avLst/>
              </a:prstGeom>
              <a:ln>
                <a:headEnd type="stealth" w="lg" len="lg"/>
                <a:tailEnd type="stealth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" name="Straight Connector 6"/>
            <p:cNvCxnSpPr>
              <a:stCxn id="12" idx="4"/>
              <a:endCxn id="14" idx="0"/>
            </p:cNvCxnSpPr>
            <p:nvPr/>
          </p:nvCxnSpPr>
          <p:spPr>
            <a:xfrm>
              <a:off x="7680960" y="1859280"/>
              <a:ext cx="0" cy="40640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Content Placeholder 2"/>
          <p:cNvSpPr txBox="1">
            <a:spLocks/>
          </p:cNvSpPr>
          <p:nvPr/>
        </p:nvSpPr>
        <p:spPr>
          <a:xfrm>
            <a:off x="4429760" y="3454402"/>
            <a:ext cx="4246880" cy="18795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charset="2"/>
              <a:buNone/>
            </a:pPr>
            <a:r>
              <a:rPr lang="en-US" sz="2400" dirty="0" smtClean="0"/>
              <a:t>Neighborhood profile of </a:t>
            </a:r>
            <a:r>
              <a:rPr lang="en-US" sz="2400" i="1" dirty="0"/>
              <a:t>A</a:t>
            </a:r>
            <a:r>
              <a:rPr lang="en-US" sz="2400" dirty="0" smtClean="0"/>
              <a:t> </a:t>
            </a:r>
          </a:p>
          <a:p>
            <a:pPr marL="0" indent="0">
              <a:buFont typeface="Wingdings" charset="2"/>
              <a:buNone/>
            </a:pPr>
            <a:r>
              <a:rPr lang="en-US" sz="2400" i="1" dirty="0" smtClean="0"/>
              <a:t>N</a:t>
            </a:r>
            <a:r>
              <a:rPr lang="en-US" sz="2400" dirty="0" smtClean="0"/>
              <a:t>(</a:t>
            </a:r>
            <a:r>
              <a:rPr lang="en-US" sz="2400" i="1" dirty="0" smtClean="0"/>
              <a:t>“A”</a:t>
            </a:r>
            <a:r>
              <a:rPr lang="en-US" sz="2400" dirty="0" smtClean="0"/>
              <a:t>,1) = </a:t>
            </a:r>
            <a:r>
              <a:rPr lang="en-US" sz="2400" dirty="0" smtClean="0"/>
              <a:t>3</a:t>
            </a:r>
            <a:endParaRPr lang="en-US" sz="2400" dirty="0" smtClean="0"/>
          </a:p>
          <a:p>
            <a:pPr marL="0" indent="0">
              <a:buFont typeface="Wingdings" charset="2"/>
              <a:buNone/>
            </a:pPr>
            <a:r>
              <a:rPr lang="en-US" sz="2400" i="1" dirty="0" smtClean="0"/>
              <a:t>N</a:t>
            </a:r>
            <a:r>
              <a:rPr lang="en-US" sz="2400" dirty="0" smtClean="0"/>
              <a:t>(</a:t>
            </a:r>
            <a:r>
              <a:rPr lang="en-US" sz="2400" i="1" dirty="0" smtClean="0"/>
              <a:t>“A”</a:t>
            </a:r>
            <a:r>
              <a:rPr lang="en-US" sz="2400" dirty="0" smtClean="0"/>
              <a:t>,2) </a:t>
            </a:r>
            <a:r>
              <a:rPr lang="en-US" sz="2400" dirty="0" smtClean="0"/>
              <a:t>= </a:t>
            </a:r>
            <a:r>
              <a:rPr lang="en-US" sz="2400" dirty="0" smtClean="0"/>
              <a:t>4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i="1" dirty="0"/>
              <a:t>N</a:t>
            </a:r>
            <a:r>
              <a:rPr lang="en-US" sz="2400" dirty="0"/>
              <a:t>(</a:t>
            </a:r>
            <a:r>
              <a:rPr lang="en-US" sz="2400" i="1" dirty="0"/>
              <a:t>“A”</a:t>
            </a:r>
            <a:r>
              <a:rPr lang="en-US" sz="2400" dirty="0" smtClean="0"/>
              <a:t>,3) </a:t>
            </a:r>
            <a:r>
              <a:rPr lang="en-US" sz="2400" dirty="0"/>
              <a:t>= </a:t>
            </a:r>
            <a:r>
              <a:rPr lang="en-US" sz="2400" dirty="0" smtClean="0"/>
              <a:t>7</a:t>
            </a:r>
            <a:endParaRPr lang="en-US" sz="2400" dirty="0"/>
          </a:p>
          <a:p>
            <a:pPr marL="0" indent="0">
              <a:buFont typeface="Wingdings" charset="2"/>
              <a:buNone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40085143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Diameter of a Graph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Diameter of a graph </a:t>
            </a:r>
            <a:r>
              <a:rPr lang="en-US" i="1" dirty="0" smtClean="0"/>
              <a:t>G</a:t>
            </a:r>
            <a:r>
              <a:rPr lang="en-US" dirty="0" smtClean="0"/>
              <a:t>(</a:t>
            </a:r>
            <a:r>
              <a:rPr lang="en-US" i="1" dirty="0" smtClean="0"/>
              <a:t>V</a:t>
            </a:r>
            <a:r>
              <a:rPr lang="en-US" dirty="0" smtClean="0"/>
              <a:t>,</a:t>
            </a:r>
            <a:r>
              <a:rPr lang="en-US" i="1" dirty="0" smtClean="0"/>
              <a:t>E</a:t>
            </a:r>
            <a:r>
              <a:rPr lang="en-US" dirty="0" smtClean="0"/>
              <a:t>): the smallest integer </a:t>
            </a:r>
            <a:r>
              <a:rPr lang="en-US" i="1" dirty="0" smtClean="0"/>
              <a:t>d </a:t>
            </a:r>
            <a:r>
              <a:rPr lang="en-US" dirty="0" smtClean="0"/>
              <a:t>such that for any two nodes </a:t>
            </a:r>
            <a:r>
              <a:rPr lang="en-US" i="1" dirty="0" smtClean="0"/>
              <a:t>v, w</a:t>
            </a:r>
            <a:r>
              <a:rPr lang="en-US" dirty="0" smtClean="0"/>
              <a:t> in </a:t>
            </a:r>
            <a:r>
              <a:rPr lang="en-US" i="1" dirty="0" smtClean="0"/>
              <a:t>V</a:t>
            </a:r>
            <a:r>
              <a:rPr lang="en-US" dirty="0" smtClean="0"/>
              <a:t>, there is a path of length at most </a:t>
            </a:r>
            <a:r>
              <a:rPr lang="en-US" i="1" dirty="0" smtClean="0"/>
              <a:t>d </a:t>
            </a:r>
            <a:r>
              <a:rPr lang="en-US" dirty="0" smtClean="0"/>
              <a:t>from </a:t>
            </a:r>
            <a:r>
              <a:rPr lang="en-US" i="1" dirty="0" smtClean="0"/>
              <a:t>v </a:t>
            </a:r>
            <a:r>
              <a:rPr lang="en-US" dirty="0" smtClean="0"/>
              <a:t>to </a:t>
            </a:r>
            <a:r>
              <a:rPr lang="en-US" i="1" dirty="0" smtClean="0"/>
              <a:t>w</a:t>
            </a:r>
          </a:p>
          <a:p>
            <a:pPr lvl="1"/>
            <a:r>
              <a:rPr lang="en-US" dirty="0" smtClean="0"/>
              <a:t>Only makes sense for </a:t>
            </a:r>
            <a:r>
              <a:rPr lang="en-US" i="1" dirty="0" smtClean="0"/>
              <a:t>strongly connected </a:t>
            </a:r>
            <a:r>
              <a:rPr lang="en-US" dirty="0" smtClean="0"/>
              <a:t>graphs</a:t>
            </a:r>
          </a:p>
          <a:p>
            <a:pPr lvl="1"/>
            <a:r>
              <a:rPr lang="en-US" dirty="0" smtClean="0"/>
              <a:t>Can reach any node from any node</a:t>
            </a:r>
          </a:p>
          <a:p>
            <a:r>
              <a:rPr lang="en-US" dirty="0" smtClean="0"/>
              <a:t>The web graph: not strongly connected</a:t>
            </a:r>
          </a:p>
          <a:p>
            <a:pPr lvl="1"/>
            <a:r>
              <a:rPr lang="en-US" dirty="0" smtClean="0"/>
              <a:t>But there is a large strongly connected component</a:t>
            </a:r>
          </a:p>
          <a:p>
            <a:r>
              <a:rPr lang="en-US" dirty="0" smtClean="0"/>
              <a:t>The six degrees of separation conjecture</a:t>
            </a:r>
          </a:p>
          <a:p>
            <a:pPr lvl="1"/>
            <a:r>
              <a:rPr lang="en-US" dirty="0" smtClean="0"/>
              <a:t>The diameter of the graph of the people in the world is six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4933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Diameter and Neighborhood Profile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Neighborhood </a:t>
            </a:r>
            <a:r>
              <a:rPr lang="en-US" sz="2400" smtClean="0"/>
              <a:t>profile </a:t>
            </a:r>
            <a:r>
              <a:rPr lang="en-US" sz="2400" smtClean="0"/>
              <a:t>of a node</a:t>
            </a:r>
            <a:r>
              <a:rPr lang="en-US" sz="2400" smtClean="0"/>
              <a:t> </a:t>
            </a:r>
            <a:r>
              <a:rPr lang="en-US" sz="2400" i="1" dirty="0" smtClean="0"/>
              <a:t>v</a:t>
            </a:r>
            <a:endParaRPr lang="en-US" sz="2400" dirty="0" smtClean="0"/>
          </a:p>
          <a:p>
            <a:pPr marL="400050" lvl="2" indent="0">
              <a:buClr>
                <a:schemeClr val="tx2"/>
              </a:buClr>
              <a:buNone/>
            </a:pPr>
            <a:r>
              <a:rPr lang="en-US" sz="2400" dirty="0"/>
              <a:t>|</a:t>
            </a:r>
            <a:r>
              <a:rPr lang="en-US" sz="2400" i="1" dirty="0"/>
              <a:t>N</a:t>
            </a:r>
            <a:r>
              <a:rPr lang="en-US" sz="2400" dirty="0"/>
              <a:t>(</a:t>
            </a:r>
            <a:r>
              <a:rPr lang="en-US" sz="2400" i="1" dirty="0"/>
              <a:t>v</a:t>
            </a:r>
            <a:r>
              <a:rPr lang="en-US" sz="2400" dirty="0"/>
              <a:t>,1)|, |</a:t>
            </a:r>
            <a:r>
              <a:rPr lang="en-US" sz="2400" i="1" dirty="0"/>
              <a:t>N</a:t>
            </a:r>
            <a:r>
              <a:rPr lang="en-US" sz="2400" dirty="0"/>
              <a:t>(</a:t>
            </a:r>
            <a:r>
              <a:rPr lang="en-US" sz="2400" i="1" dirty="0"/>
              <a:t>v</a:t>
            </a:r>
            <a:r>
              <a:rPr lang="en-US" sz="2400" dirty="0"/>
              <a:t>,2)|, |</a:t>
            </a:r>
            <a:r>
              <a:rPr lang="en-US" sz="2400" i="1" dirty="0"/>
              <a:t>N</a:t>
            </a:r>
            <a:r>
              <a:rPr lang="en-US" sz="2400" dirty="0"/>
              <a:t>(</a:t>
            </a:r>
            <a:r>
              <a:rPr lang="en-US" sz="2400" i="1" dirty="0"/>
              <a:t>v</a:t>
            </a:r>
            <a:r>
              <a:rPr lang="en-US" sz="2400" dirty="0"/>
              <a:t>,3)|, … </a:t>
            </a:r>
            <a:r>
              <a:rPr lang="en-US" sz="2400" dirty="0" smtClean="0"/>
              <a:t>…</a:t>
            </a:r>
          </a:p>
          <a:p>
            <a:r>
              <a:rPr lang="en-US" sz="2400" dirty="0" smtClean="0"/>
              <a:t>Denote this </a:t>
            </a:r>
            <a:r>
              <a:rPr lang="en-US" sz="2400" i="1" dirty="0" smtClean="0"/>
              <a:t>k </a:t>
            </a:r>
            <a:r>
              <a:rPr lang="en-US" sz="2400" dirty="0" smtClean="0"/>
              <a:t>as </a:t>
            </a:r>
            <a:r>
              <a:rPr lang="en-US" sz="2400" i="1" dirty="0" smtClean="0"/>
              <a:t>d</a:t>
            </a:r>
            <a:r>
              <a:rPr lang="en-US" sz="2400" dirty="0" smtClean="0"/>
              <a:t>(</a:t>
            </a:r>
            <a:r>
              <a:rPr lang="en-US" sz="2400" i="1" dirty="0" smtClean="0"/>
              <a:t>v</a:t>
            </a:r>
            <a:r>
              <a:rPr lang="en-US" sz="2400" dirty="0" smtClean="0"/>
              <a:t>)</a:t>
            </a:r>
          </a:p>
          <a:p>
            <a:r>
              <a:rPr lang="en-US" sz="2400" dirty="0" smtClean="0"/>
              <a:t>If </a:t>
            </a:r>
            <a:r>
              <a:rPr lang="en-US" sz="2400" i="1" dirty="0" smtClean="0"/>
              <a:t>G </a:t>
            </a:r>
            <a:r>
              <a:rPr lang="en-US" sz="2400" dirty="0" smtClean="0"/>
              <a:t>is a complete graph, </a:t>
            </a:r>
            <a:r>
              <a:rPr lang="en-US" sz="2400" i="1" dirty="0"/>
              <a:t>d</a:t>
            </a:r>
            <a:r>
              <a:rPr lang="en-US" sz="2400" dirty="0"/>
              <a:t>(</a:t>
            </a:r>
            <a:r>
              <a:rPr lang="en-US" sz="2400" i="1" dirty="0"/>
              <a:t>v</a:t>
            </a:r>
            <a:r>
              <a:rPr lang="en-US" sz="2400" dirty="0"/>
              <a:t>)</a:t>
            </a:r>
            <a:r>
              <a:rPr lang="en-US" sz="2400" i="1" dirty="0" smtClean="0"/>
              <a:t> = </a:t>
            </a:r>
            <a:r>
              <a:rPr lang="en-US" sz="2400" dirty="0" smtClean="0"/>
              <a:t>1</a:t>
            </a:r>
          </a:p>
          <a:p>
            <a:r>
              <a:rPr lang="en-US" sz="2400" dirty="0" smtClean="0"/>
              <a:t>Diameter of </a:t>
            </a:r>
            <a:r>
              <a:rPr lang="en-US" sz="2400" i="1" dirty="0" smtClean="0"/>
              <a:t>G </a:t>
            </a:r>
            <a:r>
              <a:rPr lang="en-US" sz="2400" dirty="0" smtClean="0"/>
              <a:t>is </a:t>
            </a:r>
            <a:r>
              <a:rPr lang="en-US" sz="2400" dirty="0" err="1" smtClean="0"/>
              <a:t>max</a:t>
            </a:r>
            <a:r>
              <a:rPr lang="en-US" sz="2400" i="1" baseline="-25000" dirty="0" err="1" smtClean="0"/>
              <a:t>v</a:t>
            </a:r>
            <a:r>
              <a:rPr lang="en-US" sz="2400" dirty="0" smtClean="0"/>
              <a:t>{</a:t>
            </a:r>
            <a:r>
              <a:rPr lang="en-US" sz="2400" i="1" dirty="0" smtClean="0"/>
              <a:t>d</a:t>
            </a:r>
            <a:r>
              <a:rPr lang="en-US" sz="2400" dirty="0" smtClean="0"/>
              <a:t>(</a:t>
            </a:r>
            <a:r>
              <a:rPr lang="en-US" sz="2400" i="1" dirty="0" smtClean="0"/>
              <a:t>v</a:t>
            </a:r>
            <a:r>
              <a:rPr lang="en-US" sz="2400" dirty="0" smtClean="0"/>
              <a:t>)}</a:t>
            </a:r>
            <a:endParaRPr lang="en-US" sz="2400" dirty="0"/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33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894325" y="1478770"/>
            <a:ext cx="37924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latin typeface="Times New Roman"/>
                <a:cs typeface="Times New Roman"/>
              </a:rPr>
              <a:t>|V| = N</a:t>
            </a:r>
            <a:r>
              <a:rPr lang="en-US" sz="2400" dirty="0" smtClean="0">
                <a:latin typeface="Times New Roman"/>
                <a:cs typeface="Times New Roman"/>
              </a:rPr>
              <a:t>(</a:t>
            </a:r>
            <a:r>
              <a:rPr lang="en-US" sz="2400" i="1" dirty="0" err="1" smtClean="0">
                <a:latin typeface="Times New Roman"/>
                <a:cs typeface="Times New Roman"/>
              </a:rPr>
              <a:t>v</a:t>
            </a:r>
            <a:r>
              <a:rPr lang="en-US" sz="2400" dirty="0" err="1" smtClean="0">
                <a:latin typeface="Times New Roman"/>
                <a:cs typeface="Times New Roman"/>
              </a:rPr>
              <a:t>,</a:t>
            </a:r>
            <a:r>
              <a:rPr lang="en-US" sz="2400" i="1" dirty="0" err="1" smtClean="0">
                <a:latin typeface="Times New Roman"/>
                <a:cs typeface="Times New Roman"/>
              </a:rPr>
              <a:t>k</a:t>
            </a:r>
            <a:r>
              <a:rPr lang="en-US" sz="2400" dirty="0" smtClean="0">
                <a:latin typeface="Times New Roman"/>
                <a:cs typeface="Times New Roman"/>
              </a:rPr>
              <a:t>) for some </a:t>
            </a:r>
            <a:r>
              <a:rPr lang="en-US" sz="2400" i="1" dirty="0" smtClean="0">
                <a:latin typeface="Times New Roman"/>
                <a:cs typeface="Times New Roman"/>
              </a:rPr>
              <a:t>k</a:t>
            </a:r>
            <a:endParaRPr lang="en-US" sz="2400" i="1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73302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Mining of Massive Datasets</a:t>
            </a:r>
            <a:r>
              <a:rPr lang="en-US" dirty="0"/>
              <a:t>, by </a:t>
            </a:r>
            <a:r>
              <a:rPr lang="en-US" dirty="0" err="1"/>
              <a:t>Leskovec</a:t>
            </a:r>
            <a:r>
              <a:rPr lang="en-US" dirty="0"/>
              <a:t>, </a:t>
            </a:r>
            <a:r>
              <a:rPr lang="en-US" dirty="0" err="1"/>
              <a:t>Rajaraman</a:t>
            </a:r>
            <a:r>
              <a:rPr lang="en-US" dirty="0"/>
              <a:t> and Ullman, Chapter </a:t>
            </a:r>
            <a:r>
              <a:rPr lang="en-US" dirty="0" smtClean="0"/>
              <a:t>10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6040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Social Network as a Graph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434080"/>
            <a:ext cx="8229600" cy="2922270"/>
          </a:xfrm>
        </p:spPr>
        <p:txBody>
          <a:bodyPr>
            <a:normAutofit/>
          </a:bodyPr>
          <a:lstStyle/>
          <a:p>
            <a:r>
              <a:rPr lang="en-US" sz="2200" dirty="0" smtClean="0"/>
              <a:t>Check for the non-randomness criterion</a:t>
            </a:r>
          </a:p>
          <a:p>
            <a:r>
              <a:rPr lang="en-US" sz="2200" dirty="0" smtClean="0"/>
              <a:t>In a random graph (</a:t>
            </a:r>
            <a:r>
              <a:rPr lang="en-US" sz="2200" i="1" dirty="0" smtClean="0"/>
              <a:t>V,E</a:t>
            </a:r>
            <a:r>
              <a:rPr lang="en-US" sz="2200" dirty="0" smtClean="0"/>
              <a:t>) of 7 nodes and 9 edges, if </a:t>
            </a:r>
            <a:r>
              <a:rPr lang="en-US" sz="2200" i="1" dirty="0" smtClean="0"/>
              <a:t>XY</a:t>
            </a:r>
            <a:r>
              <a:rPr lang="en-US" sz="2200" dirty="0" smtClean="0"/>
              <a:t> is an edge, </a:t>
            </a:r>
            <a:r>
              <a:rPr lang="en-US" sz="2200" i="1" dirty="0" smtClean="0"/>
              <a:t>YZ</a:t>
            </a:r>
            <a:r>
              <a:rPr lang="en-US" sz="2200" dirty="0" smtClean="0"/>
              <a:t> is an edge, what is the probability that </a:t>
            </a:r>
            <a:r>
              <a:rPr lang="en-US" sz="2200" i="1" dirty="0" smtClean="0"/>
              <a:t>XZ</a:t>
            </a:r>
            <a:r>
              <a:rPr lang="en-US" sz="2200" dirty="0" smtClean="0"/>
              <a:t> is an edge?</a:t>
            </a:r>
          </a:p>
          <a:p>
            <a:pPr lvl="1"/>
            <a:r>
              <a:rPr lang="en-US" sz="1800" dirty="0" smtClean="0"/>
              <a:t>For a large random graph, it would be close to |</a:t>
            </a:r>
            <a:r>
              <a:rPr lang="en-US" sz="1800" i="1" dirty="0" smtClean="0"/>
              <a:t>E</a:t>
            </a:r>
            <a:r>
              <a:rPr lang="en-US" sz="1800" dirty="0" smtClean="0"/>
              <a:t>|/(</a:t>
            </a:r>
            <a:r>
              <a:rPr lang="en-US" sz="1800" baseline="30000" dirty="0"/>
              <a:t>|</a:t>
            </a:r>
            <a:r>
              <a:rPr lang="en-US" sz="1800" i="1" baseline="30000" dirty="0"/>
              <a:t>V</a:t>
            </a:r>
            <a:r>
              <a:rPr lang="en-US" sz="1800" baseline="30000" dirty="0"/>
              <a:t>|</a:t>
            </a:r>
            <a:r>
              <a:rPr lang="en-US" sz="1800" dirty="0" smtClean="0"/>
              <a:t>C</a:t>
            </a:r>
            <a:r>
              <a:rPr lang="en-US" sz="1800" baseline="-25000" dirty="0" smtClean="0"/>
              <a:t>2</a:t>
            </a:r>
            <a:r>
              <a:rPr lang="en-US" sz="1800" dirty="0" smtClean="0"/>
              <a:t>) = 9/21 ~ 0.43</a:t>
            </a:r>
          </a:p>
          <a:p>
            <a:pPr lvl="1"/>
            <a:r>
              <a:rPr lang="en-US" sz="1800" dirty="0"/>
              <a:t>S</a:t>
            </a:r>
            <a:r>
              <a:rPr lang="en-US" sz="1800" dirty="0" smtClean="0"/>
              <a:t>mall graph: </a:t>
            </a:r>
            <a:r>
              <a:rPr lang="en-US" sz="1800" i="1" dirty="0" smtClean="0"/>
              <a:t>XY</a:t>
            </a:r>
            <a:r>
              <a:rPr lang="en-US" sz="1800" dirty="0" smtClean="0"/>
              <a:t> and </a:t>
            </a:r>
            <a:r>
              <a:rPr lang="en-US" sz="1800" i="1" dirty="0" smtClean="0"/>
              <a:t>YZ</a:t>
            </a:r>
            <a:r>
              <a:rPr lang="en-US" sz="1800" dirty="0" smtClean="0"/>
              <a:t> are already edges, so compute within the rest</a:t>
            </a:r>
          </a:p>
          <a:p>
            <a:pPr lvl="1"/>
            <a:r>
              <a:rPr lang="en-US" sz="1800" dirty="0"/>
              <a:t>S</a:t>
            </a:r>
            <a:r>
              <a:rPr lang="en-US" sz="1800" dirty="0" smtClean="0"/>
              <a:t>o the probability is (|</a:t>
            </a:r>
            <a:r>
              <a:rPr lang="en-US" sz="1800" i="1" dirty="0" smtClean="0"/>
              <a:t>E|</a:t>
            </a:r>
            <a:r>
              <a:rPr lang="en-US" sz="1800" dirty="0" smtClean="0"/>
              <a:t>−2)/</a:t>
            </a:r>
            <a:r>
              <a:rPr lang="en-US" sz="1800" dirty="0"/>
              <a:t>(</a:t>
            </a:r>
            <a:r>
              <a:rPr lang="en-US" sz="1800" baseline="30000" dirty="0"/>
              <a:t>|</a:t>
            </a:r>
            <a:r>
              <a:rPr lang="en-US" sz="1800" i="1" baseline="30000" dirty="0"/>
              <a:t>V</a:t>
            </a:r>
            <a:r>
              <a:rPr lang="en-US" sz="1800" baseline="30000" dirty="0"/>
              <a:t>|</a:t>
            </a:r>
            <a:r>
              <a:rPr lang="en-US" sz="1800" dirty="0" smtClean="0"/>
              <a:t>C</a:t>
            </a:r>
            <a:r>
              <a:rPr lang="en-US" sz="1800" baseline="-25000" dirty="0" smtClean="0"/>
              <a:t>2</a:t>
            </a:r>
            <a:r>
              <a:rPr lang="en-US" sz="1800" dirty="0" smtClean="0"/>
              <a:t>−2) = 7/19 = 0.37</a:t>
            </a:r>
          </a:p>
          <a:p>
            <a:r>
              <a:rPr lang="en-US" sz="2200" dirty="0" smtClean="0"/>
              <a:t>Now let’s compute what is the probability for this graph in particular</a:t>
            </a:r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4</a:t>
            </a:fld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1016000" y="1290320"/>
            <a:ext cx="772160" cy="74168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i="1" dirty="0" smtClean="0">
                <a:latin typeface="Times New Roman"/>
                <a:cs typeface="Times New Roman"/>
              </a:rPr>
              <a:t>A</a:t>
            </a: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6" name="Oval 5"/>
          <p:cNvSpPr/>
          <p:nvPr/>
        </p:nvSpPr>
        <p:spPr>
          <a:xfrm>
            <a:off x="3149600" y="1290320"/>
            <a:ext cx="772160" cy="74168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i="1" dirty="0">
                <a:latin typeface="Times New Roman"/>
                <a:cs typeface="Times New Roman"/>
              </a:rPr>
              <a:t>B</a:t>
            </a:r>
          </a:p>
        </p:txBody>
      </p:sp>
      <p:sp>
        <p:nvSpPr>
          <p:cNvPr id="7" name="Oval 6"/>
          <p:cNvSpPr/>
          <p:nvPr/>
        </p:nvSpPr>
        <p:spPr>
          <a:xfrm>
            <a:off x="2052320" y="2438400"/>
            <a:ext cx="772160" cy="74168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i="1" dirty="0">
                <a:latin typeface="Times New Roman"/>
                <a:cs typeface="Times New Roman"/>
              </a:rPr>
              <a:t>C</a:t>
            </a:r>
          </a:p>
        </p:txBody>
      </p:sp>
      <p:sp>
        <p:nvSpPr>
          <p:cNvPr id="8" name="Oval 7"/>
          <p:cNvSpPr/>
          <p:nvPr/>
        </p:nvSpPr>
        <p:spPr>
          <a:xfrm>
            <a:off x="5313680" y="1290320"/>
            <a:ext cx="772160" cy="74168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i="1" dirty="0">
                <a:latin typeface="Times New Roman"/>
                <a:cs typeface="Times New Roman"/>
              </a:rPr>
              <a:t>D</a:t>
            </a:r>
          </a:p>
        </p:txBody>
      </p:sp>
      <p:sp>
        <p:nvSpPr>
          <p:cNvPr id="9" name="Oval 8"/>
          <p:cNvSpPr/>
          <p:nvPr/>
        </p:nvSpPr>
        <p:spPr>
          <a:xfrm>
            <a:off x="7294880" y="1290320"/>
            <a:ext cx="772160" cy="74168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i="1" dirty="0">
                <a:latin typeface="Times New Roman"/>
                <a:cs typeface="Times New Roman"/>
              </a:rPr>
              <a:t>E</a:t>
            </a:r>
          </a:p>
        </p:txBody>
      </p:sp>
      <p:sp>
        <p:nvSpPr>
          <p:cNvPr id="10" name="Oval 9"/>
          <p:cNvSpPr/>
          <p:nvPr/>
        </p:nvSpPr>
        <p:spPr>
          <a:xfrm>
            <a:off x="5313680" y="2438400"/>
            <a:ext cx="772160" cy="74168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i="1" dirty="0">
                <a:latin typeface="Times New Roman"/>
                <a:cs typeface="Times New Roman"/>
              </a:rPr>
              <a:t>G</a:t>
            </a:r>
          </a:p>
        </p:txBody>
      </p:sp>
      <p:sp>
        <p:nvSpPr>
          <p:cNvPr id="11" name="Oval 10"/>
          <p:cNvSpPr/>
          <p:nvPr/>
        </p:nvSpPr>
        <p:spPr>
          <a:xfrm>
            <a:off x="7294880" y="2438400"/>
            <a:ext cx="772160" cy="74168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i="1" dirty="0">
                <a:latin typeface="Times New Roman"/>
                <a:cs typeface="Times New Roman"/>
              </a:rPr>
              <a:t>F</a:t>
            </a:r>
          </a:p>
        </p:txBody>
      </p:sp>
      <p:cxnSp>
        <p:nvCxnSpPr>
          <p:cNvPr id="13" name="Straight Connector 12"/>
          <p:cNvCxnSpPr>
            <a:stCxn id="5" idx="6"/>
            <a:endCxn id="6" idx="2"/>
          </p:cNvCxnSpPr>
          <p:nvPr/>
        </p:nvCxnSpPr>
        <p:spPr>
          <a:xfrm>
            <a:off x="1788160" y="1661160"/>
            <a:ext cx="136144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5" idx="5"/>
            <a:endCxn id="7" idx="1"/>
          </p:cNvCxnSpPr>
          <p:nvPr/>
        </p:nvCxnSpPr>
        <p:spPr>
          <a:xfrm>
            <a:off x="1675080" y="1923383"/>
            <a:ext cx="490320" cy="62363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6" idx="3"/>
            <a:endCxn id="7" idx="7"/>
          </p:cNvCxnSpPr>
          <p:nvPr/>
        </p:nvCxnSpPr>
        <p:spPr>
          <a:xfrm flipH="1">
            <a:off x="2711400" y="1923383"/>
            <a:ext cx="551280" cy="62363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8" idx="2"/>
            <a:endCxn id="6" idx="6"/>
          </p:cNvCxnSpPr>
          <p:nvPr/>
        </p:nvCxnSpPr>
        <p:spPr>
          <a:xfrm flipH="1">
            <a:off x="3921760" y="1661160"/>
            <a:ext cx="139192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8" idx="4"/>
            <a:endCxn id="10" idx="0"/>
          </p:cNvCxnSpPr>
          <p:nvPr/>
        </p:nvCxnSpPr>
        <p:spPr>
          <a:xfrm>
            <a:off x="5699760" y="2032000"/>
            <a:ext cx="0" cy="406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9" idx="4"/>
            <a:endCxn id="11" idx="0"/>
          </p:cNvCxnSpPr>
          <p:nvPr/>
        </p:nvCxnSpPr>
        <p:spPr>
          <a:xfrm>
            <a:off x="7680960" y="2032000"/>
            <a:ext cx="0" cy="406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stCxn id="8" idx="6"/>
            <a:endCxn id="9" idx="2"/>
          </p:cNvCxnSpPr>
          <p:nvPr/>
        </p:nvCxnSpPr>
        <p:spPr>
          <a:xfrm>
            <a:off x="6085840" y="1661160"/>
            <a:ext cx="120904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stCxn id="10" idx="6"/>
            <a:endCxn id="11" idx="2"/>
          </p:cNvCxnSpPr>
          <p:nvPr/>
        </p:nvCxnSpPr>
        <p:spPr>
          <a:xfrm>
            <a:off x="6085840" y="2809240"/>
            <a:ext cx="120904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3342640" y="2255520"/>
            <a:ext cx="18897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A graph with </a:t>
            </a:r>
            <a:r>
              <a:rPr lang="en-US" dirty="0" err="1" smtClean="0">
                <a:latin typeface="Times New Roman"/>
                <a:cs typeface="Times New Roman"/>
              </a:rPr>
              <a:t>boolean</a:t>
            </a:r>
            <a:r>
              <a:rPr lang="en-US" dirty="0" smtClean="0">
                <a:latin typeface="Times New Roman"/>
                <a:cs typeface="Times New Roman"/>
              </a:rPr>
              <a:t> (friends) relationship</a:t>
            </a:r>
            <a:endParaRPr lang="en-US" dirty="0">
              <a:latin typeface="Times New Roman"/>
              <a:cs typeface="Times New Roman"/>
            </a:endParaRPr>
          </a:p>
        </p:txBody>
      </p:sp>
      <p:cxnSp>
        <p:nvCxnSpPr>
          <p:cNvPr id="40" name="Straight Connector 39"/>
          <p:cNvCxnSpPr>
            <a:stCxn id="8" idx="5"/>
            <a:endCxn id="11" idx="1"/>
          </p:cNvCxnSpPr>
          <p:nvPr/>
        </p:nvCxnSpPr>
        <p:spPr>
          <a:xfrm>
            <a:off x="5972760" y="1923383"/>
            <a:ext cx="1435200" cy="62363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457199" y="6356350"/>
            <a:ext cx="81940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</a:rPr>
              <a:t>Example courtesy: </a:t>
            </a:r>
            <a:r>
              <a:rPr lang="en-US" sz="2000" dirty="0" err="1" smtClean="0">
                <a:solidFill>
                  <a:schemeClr val="bg1">
                    <a:lumMod val="65000"/>
                  </a:schemeClr>
                </a:solidFill>
              </a:rPr>
              <a:t>Leskovec</a:t>
            </a:r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</a:rPr>
              <a:t>, </a:t>
            </a:r>
            <a:r>
              <a:rPr lang="en-US" sz="2000" dirty="0" err="1" smtClean="0">
                <a:solidFill>
                  <a:schemeClr val="bg1">
                    <a:lumMod val="65000"/>
                  </a:schemeClr>
                </a:solidFill>
              </a:rPr>
              <a:t>Rajaraman</a:t>
            </a:r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</a:rPr>
              <a:t> and Ullman</a:t>
            </a:r>
            <a:endParaRPr lang="en-US" sz="20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98002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Social Network as a Graph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434080"/>
            <a:ext cx="8229600" cy="924560"/>
          </a:xfrm>
        </p:spPr>
        <p:txBody>
          <a:bodyPr>
            <a:normAutofit/>
          </a:bodyPr>
          <a:lstStyle/>
          <a:p>
            <a:r>
              <a:rPr lang="en-US" sz="2200" dirty="0" smtClean="0"/>
              <a:t>For each </a:t>
            </a:r>
            <a:r>
              <a:rPr lang="en-US" sz="2200" i="1" dirty="0" smtClean="0"/>
              <a:t>X</a:t>
            </a:r>
            <a:r>
              <a:rPr lang="en-US" sz="2200" dirty="0" smtClean="0"/>
              <a:t>, check possible </a:t>
            </a:r>
            <a:r>
              <a:rPr lang="en-US" sz="2200" i="1" dirty="0" smtClean="0"/>
              <a:t>YZ</a:t>
            </a:r>
            <a:r>
              <a:rPr lang="en-US" sz="2200" dirty="0" smtClean="0"/>
              <a:t> and check if </a:t>
            </a:r>
            <a:r>
              <a:rPr lang="en-US" sz="2200" i="1" dirty="0" smtClean="0"/>
              <a:t>YZ</a:t>
            </a:r>
            <a:r>
              <a:rPr lang="en-US" sz="2200" dirty="0" smtClean="0"/>
              <a:t> is an edge or not</a:t>
            </a:r>
          </a:p>
          <a:p>
            <a:r>
              <a:rPr lang="en-US" sz="2200" dirty="0" smtClean="0"/>
              <a:t>Example: if </a:t>
            </a:r>
            <a:r>
              <a:rPr lang="en-US" sz="2200" i="1" dirty="0" smtClean="0"/>
              <a:t>X</a:t>
            </a:r>
            <a:r>
              <a:rPr lang="en-US" sz="2200" dirty="0" smtClean="0"/>
              <a:t> = A, YZ = {BC}, it is an edge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5</a:t>
            </a:fld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>
            <a:off x="1016000" y="1290320"/>
            <a:ext cx="7051040" cy="1889760"/>
            <a:chOff x="1016000" y="1290320"/>
            <a:chExt cx="7051040" cy="1889760"/>
          </a:xfrm>
        </p:grpSpPr>
        <p:sp>
          <p:nvSpPr>
            <p:cNvPr id="5" name="Oval 4"/>
            <p:cNvSpPr/>
            <p:nvPr/>
          </p:nvSpPr>
          <p:spPr>
            <a:xfrm>
              <a:off x="1016000" y="1290320"/>
              <a:ext cx="772160" cy="741680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i="1" dirty="0" smtClean="0">
                  <a:latin typeface="Times New Roman"/>
                  <a:cs typeface="Times New Roman"/>
                </a:rPr>
                <a:t>A</a:t>
              </a: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6" name="Oval 5"/>
            <p:cNvSpPr/>
            <p:nvPr/>
          </p:nvSpPr>
          <p:spPr>
            <a:xfrm>
              <a:off x="3149600" y="1290320"/>
              <a:ext cx="772160" cy="741680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i="1" dirty="0">
                  <a:latin typeface="Times New Roman"/>
                  <a:cs typeface="Times New Roman"/>
                </a:rPr>
                <a:t>B</a:t>
              </a:r>
            </a:p>
          </p:txBody>
        </p:sp>
        <p:sp>
          <p:nvSpPr>
            <p:cNvPr id="7" name="Oval 6"/>
            <p:cNvSpPr/>
            <p:nvPr/>
          </p:nvSpPr>
          <p:spPr>
            <a:xfrm>
              <a:off x="2052320" y="2438400"/>
              <a:ext cx="772160" cy="741680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i="1" dirty="0">
                  <a:latin typeface="Times New Roman"/>
                  <a:cs typeface="Times New Roman"/>
                </a:rPr>
                <a:t>C</a:t>
              </a:r>
            </a:p>
          </p:txBody>
        </p:sp>
        <p:sp>
          <p:nvSpPr>
            <p:cNvPr id="8" name="Oval 7"/>
            <p:cNvSpPr/>
            <p:nvPr/>
          </p:nvSpPr>
          <p:spPr>
            <a:xfrm>
              <a:off x="5313680" y="1290320"/>
              <a:ext cx="772160" cy="741680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i="1" dirty="0">
                  <a:latin typeface="Times New Roman"/>
                  <a:cs typeface="Times New Roman"/>
                </a:rPr>
                <a:t>D</a:t>
              </a:r>
            </a:p>
          </p:txBody>
        </p:sp>
        <p:sp>
          <p:nvSpPr>
            <p:cNvPr id="9" name="Oval 8"/>
            <p:cNvSpPr/>
            <p:nvPr/>
          </p:nvSpPr>
          <p:spPr>
            <a:xfrm>
              <a:off x="7294880" y="1290320"/>
              <a:ext cx="772160" cy="741680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i="1" dirty="0">
                  <a:latin typeface="Times New Roman"/>
                  <a:cs typeface="Times New Roman"/>
                </a:rPr>
                <a:t>E</a:t>
              </a:r>
            </a:p>
          </p:txBody>
        </p:sp>
        <p:sp>
          <p:nvSpPr>
            <p:cNvPr id="10" name="Oval 9"/>
            <p:cNvSpPr/>
            <p:nvPr/>
          </p:nvSpPr>
          <p:spPr>
            <a:xfrm>
              <a:off x="5313680" y="2438400"/>
              <a:ext cx="772160" cy="741680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i="1" dirty="0">
                  <a:latin typeface="Times New Roman"/>
                  <a:cs typeface="Times New Roman"/>
                </a:rPr>
                <a:t>G</a:t>
              </a:r>
            </a:p>
          </p:txBody>
        </p:sp>
        <p:sp>
          <p:nvSpPr>
            <p:cNvPr id="11" name="Oval 10"/>
            <p:cNvSpPr/>
            <p:nvPr/>
          </p:nvSpPr>
          <p:spPr>
            <a:xfrm>
              <a:off x="7294880" y="2438400"/>
              <a:ext cx="772160" cy="741680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i="1" dirty="0">
                  <a:latin typeface="Times New Roman"/>
                  <a:cs typeface="Times New Roman"/>
                </a:rPr>
                <a:t>F</a:t>
              </a:r>
            </a:p>
          </p:txBody>
        </p:sp>
        <p:cxnSp>
          <p:nvCxnSpPr>
            <p:cNvPr id="13" name="Straight Connector 12"/>
            <p:cNvCxnSpPr>
              <a:stCxn id="5" idx="6"/>
              <a:endCxn id="6" idx="2"/>
            </p:cNvCxnSpPr>
            <p:nvPr/>
          </p:nvCxnSpPr>
          <p:spPr>
            <a:xfrm>
              <a:off x="1788160" y="1661160"/>
              <a:ext cx="136144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>
              <a:stCxn id="5" idx="5"/>
              <a:endCxn id="7" idx="1"/>
            </p:cNvCxnSpPr>
            <p:nvPr/>
          </p:nvCxnSpPr>
          <p:spPr>
            <a:xfrm>
              <a:off x="1675080" y="1923383"/>
              <a:ext cx="490320" cy="62363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>
              <a:stCxn id="6" idx="3"/>
              <a:endCxn id="7" idx="7"/>
            </p:cNvCxnSpPr>
            <p:nvPr/>
          </p:nvCxnSpPr>
          <p:spPr>
            <a:xfrm flipH="1">
              <a:off x="2711400" y="1923383"/>
              <a:ext cx="551280" cy="62363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>
              <a:stCxn id="8" idx="2"/>
              <a:endCxn id="6" idx="6"/>
            </p:cNvCxnSpPr>
            <p:nvPr/>
          </p:nvCxnSpPr>
          <p:spPr>
            <a:xfrm flipH="1">
              <a:off x="3921760" y="1661160"/>
              <a:ext cx="139192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>
              <a:stCxn id="8" idx="4"/>
              <a:endCxn id="10" idx="0"/>
            </p:cNvCxnSpPr>
            <p:nvPr/>
          </p:nvCxnSpPr>
          <p:spPr>
            <a:xfrm>
              <a:off x="5699760" y="2032000"/>
              <a:ext cx="0" cy="40640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>
              <a:stCxn id="9" idx="4"/>
              <a:endCxn id="11" idx="0"/>
            </p:cNvCxnSpPr>
            <p:nvPr/>
          </p:nvCxnSpPr>
          <p:spPr>
            <a:xfrm>
              <a:off x="7680960" y="2032000"/>
              <a:ext cx="0" cy="40640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>
              <a:stCxn id="8" idx="6"/>
              <a:endCxn id="9" idx="2"/>
            </p:cNvCxnSpPr>
            <p:nvPr/>
          </p:nvCxnSpPr>
          <p:spPr>
            <a:xfrm>
              <a:off x="6085840" y="1661160"/>
              <a:ext cx="120904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>
              <a:stCxn id="10" idx="6"/>
              <a:endCxn id="11" idx="2"/>
            </p:cNvCxnSpPr>
            <p:nvPr/>
          </p:nvCxnSpPr>
          <p:spPr>
            <a:xfrm>
              <a:off x="6085840" y="2809240"/>
              <a:ext cx="120904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TextBox 38"/>
          <p:cNvSpPr txBox="1"/>
          <p:nvPr/>
        </p:nvSpPr>
        <p:spPr>
          <a:xfrm>
            <a:off x="3342640" y="2255520"/>
            <a:ext cx="18897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A graph with </a:t>
            </a:r>
            <a:r>
              <a:rPr lang="en-US" dirty="0" err="1" smtClean="0">
                <a:latin typeface="Times New Roman"/>
                <a:cs typeface="Times New Roman"/>
              </a:rPr>
              <a:t>boolean</a:t>
            </a:r>
            <a:r>
              <a:rPr lang="en-US" dirty="0" smtClean="0">
                <a:latin typeface="Times New Roman"/>
                <a:cs typeface="Times New Roman"/>
              </a:rPr>
              <a:t> (friends) relationship</a:t>
            </a:r>
            <a:endParaRPr lang="en-US" dirty="0">
              <a:latin typeface="Times New Roman"/>
              <a:cs typeface="Times New Roman"/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0602820"/>
              </p:ext>
            </p:extLst>
          </p:nvPr>
        </p:nvGraphicFramePr>
        <p:xfrm>
          <a:off x="873761" y="4389120"/>
          <a:ext cx="3647439" cy="2103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51230"/>
                <a:gridCol w="1591310"/>
                <a:gridCol w="1104899"/>
              </a:tblGrid>
              <a:tr h="243840"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latin typeface="Times New Roman"/>
                          <a:cs typeface="Times New Roman"/>
                        </a:rPr>
                        <a:t>X=</a:t>
                      </a:r>
                      <a:endParaRPr lang="en-US" b="1" i="1" dirty="0"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latin typeface="Times New Roman"/>
                          <a:cs typeface="Times New Roman"/>
                        </a:rPr>
                        <a:t>YZ=</a:t>
                      </a:r>
                      <a:endParaRPr lang="en-US" b="1" i="1" dirty="0"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latin typeface="Times New Roman"/>
                          <a:cs typeface="Times New Roman"/>
                        </a:rPr>
                        <a:t>Yes/Total</a:t>
                      </a:r>
                      <a:endParaRPr lang="en-US" b="1" i="1" dirty="0"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</a:tr>
              <a:tr h="243840"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latin typeface="Times New Roman"/>
                          <a:cs typeface="Times New Roman"/>
                        </a:rPr>
                        <a:t>A</a:t>
                      </a:r>
                      <a:endParaRPr lang="en-US" i="1" dirty="0"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latin typeface="Times New Roman"/>
                          <a:cs typeface="Times New Roman"/>
                        </a:rPr>
                        <a:t>BC</a:t>
                      </a:r>
                      <a:endParaRPr lang="en-US" i="1" dirty="0"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1/1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</a:tr>
              <a:tr h="243840"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latin typeface="Times New Roman"/>
                          <a:cs typeface="Times New Roman"/>
                        </a:rPr>
                        <a:t>B</a:t>
                      </a:r>
                      <a:endParaRPr lang="en-US" i="1" dirty="0"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latin typeface="Times New Roman"/>
                          <a:cs typeface="Times New Roman"/>
                        </a:rPr>
                        <a:t>AC,</a:t>
                      </a:r>
                      <a:r>
                        <a:rPr lang="en-US" i="1" baseline="0" dirty="0" smtClean="0">
                          <a:latin typeface="Times New Roman"/>
                          <a:cs typeface="Times New Roman"/>
                        </a:rPr>
                        <a:t> AD, CD</a:t>
                      </a:r>
                      <a:endParaRPr lang="en-US" i="1" dirty="0"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1/3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</a:tr>
              <a:tr h="243840"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latin typeface="Times New Roman"/>
                          <a:cs typeface="Times New Roman"/>
                        </a:rPr>
                        <a:t>C</a:t>
                      </a:r>
                      <a:endParaRPr lang="en-US" i="1" dirty="0"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latin typeface="Times New Roman"/>
                          <a:cs typeface="Times New Roman"/>
                        </a:rPr>
                        <a:t>AB</a:t>
                      </a:r>
                      <a:endParaRPr lang="en-US" i="1" dirty="0"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1/1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</a:tr>
              <a:tr h="243840"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latin typeface="Times New Roman"/>
                          <a:cs typeface="Times New Roman"/>
                        </a:rPr>
                        <a:t>D</a:t>
                      </a:r>
                      <a:endParaRPr lang="en-US" i="1" dirty="0"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latin typeface="Times New Roman"/>
                          <a:cs typeface="Times New Roman"/>
                        </a:rPr>
                        <a:t>BE,BG,BF,EF,EG,FG</a:t>
                      </a:r>
                      <a:endParaRPr lang="en-US" i="1" dirty="0"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2/6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0507273"/>
              </p:ext>
            </p:extLst>
          </p:nvPr>
        </p:nvGraphicFramePr>
        <p:xfrm>
          <a:off x="4775199" y="4389120"/>
          <a:ext cx="3708401" cy="2103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51230"/>
                <a:gridCol w="1375411"/>
                <a:gridCol w="1381760"/>
              </a:tblGrid>
              <a:tr h="243840"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latin typeface="Times New Roman"/>
                          <a:cs typeface="Times New Roman"/>
                        </a:rPr>
                        <a:t>X=</a:t>
                      </a:r>
                      <a:endParaRPr lang="en-US" b="1" i="1" dirty="0"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latin typeface="Times New Roman"/>
                          <a:cs typeface="Times New Roman"/>
                        </a:rPr>
                        <a:t>YZ=</a:t>
                      </a:r>
                      <a:endParaRPr lang="en-US" b="1" i="1" dirty="0"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latin typeface="Times New Roman"/>
                          <a:cs typeface="Times New Roman"/>
                        </a:rPr>
                        <a:t>Yes/Total</a:t>
                      </a:r>
                      <a:endParaRPr lang="en-US" b="1" i="1" dirty="0"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</a:tr>
              <a:tr h="243840"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latin typeface="Times New Roman"/>
                          <a:cs typeface="Times New Roman"/>
                        </a:rPr>
                        <a:t>E</a:t>
                      </a:r>
                      <a:endParaRPr lang="en-US" i="1" dirty="0"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latin typeface="Times New Roman"/>
                          <a:cs typeface="Times New Roman"/>
                        </a:rPr>
                        <a:t>DF</a:t>
                      </a:r>
                      <a:endParaRPr lang="en-US" i="1" dirty="0"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1/1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</a:tr>
              <a:tr h="243840"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latin typeface="Times New Roman"/>
                          <a:cs typeface="Times New Roman"/>
                        </a:rPr>
                        <a:t>F</a:t>
                      </a:r>
                      <a:endParaRPr lang="en-US" i="1" dirty="0"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latin typeface="Times New Roman"/>
                          <a:cs typeface="Times New Roman"/>
                        </a:rPr>
                        <a:t>DE,DG,EG</a:t>
                      </a:r>
                      <a:endParaRPr lang="en-US" i="1" dirty="0"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2/3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</a:tr>
              <a:tr h="243840"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latin typeface="Times New Roman"/>
                          <a:cs typeface="Times New Roman"/>
                        </a:rPr>
                        <a:t>G</a:t>
                      </a:r>
                      <a:endParaRPr lang="en-US" i="1" dirty="0"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latin typeface="Times New Roman"/>
                          <a:cs typeface="Times New Roman"/>
                        </a:rPr>
                        <a:t>DF</a:t>
                      </a:r>
                      <a:endParaRPr lang="en-US" i="1" dirty="0"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1/1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</a:tr>
              <a:tr h="243840"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latin typeface="Times New Roman"/>
                          <a:cs typeface="Times New Roman"/>
                        </a:rPr>
                        <a:t>Total</a:t>
                      </a:r>
                      <a:endParaRPr lang="en-US" i="1" dirty="0"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i="1" dirty="0" smtClean="0">
                        <a:latin typeface="Times New Roman"/>
                        <a:cs typeface="Times New Roman"/>
                      </a:endParaRPr>
                    </a:p>
                    <a:p>
                      <a:pPr algn="ctr"/>
                      <a:endParaRPr lang="en-US" i="1" dirty="0"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9/16 ~</a:t>
                      </a:r>
                      <a:r>
                        <a:rPr lang="en-US" baseline="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b="1" baseline="0" dirty="0" smtClean="0">
                          <a:latin typeface="Times New Roman"/>
                          <a:cs typeface="Times New Roman"/>
                        </a:rPr>
                        <a:t>0.56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cxnSp>
        <p:nvCxnSpPr>
          <p:cNvPr id="26" name="Straight Connector 25"/>
          <p:cNvCxnSpPr>
            <a:stCxn id="8" idx="5"/>
            <a:endCxn id="11" idx="1"/>
          </p:cNvCxnSpPr>
          <p:nvPr/>
        </p:nvCxnSpPr>
        <p:spPr>
          <a:xfrm>
            <a:off x="5972760" y="1923383"/>
            <a:ext cx="1435200" cy="62363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 rot="20914699">
            <a:off x="243839" y="2301408"/>
            <a:ext cx="1605280" cy="101566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000" dirty="0" smtClean="0">
                <a:latin typeface="Times New Roman"/>
                <a:cs typeface="Times New Roman"/>
              </a:rPr>
              <a:t>Does have locality property</a:t>
            </a:r>
            <a:endParaRPr lang="en-US" sz="20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4768193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9" grpId="0"/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Types of Social (or Professional) Networks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952240"/>
            <a:ext cx="8229600" cy="2404110"/>
          </a:xfrm>
        </p:spPr>
        <p:txBody>
          <a:bodyPr>
            <a:normAutofit fontScale="92500" lnSpcReduction="20000"/>
          </a:bodyPr>
          <a:lstStyle/>
          <a:p>
            <a:r>
              <a:rPr lang="en-US" sz="2400" dirty="0" smtClean="0"/>
              <a:t>Of course, the “social network”. But also several other types</a:t>
            </a:r>
          </a:p>
          <a:p>
            <a:r>
              <a:rPr lang="en-US" sz="2400" dirty="0" smtClean="0"/>
              <a:t>Telephone network</a:t>
            </a:r>
          </a:p>
          <a:p>
            <a:r>
              <a:rPr lang="en-US" sz="2400" dirty="0" smtClean="0"/>
              <a:t>Nodes are phone numbers</a:t>
            </a:r>
          </a:p>
          <a:p>
            <a:r>
              <a:rPr lang="en-US" sz="2400" i="1" dirty="0" smtClean="0"/>
              <a:t>AB </a:t>
            </a:r>
            <a:r>
              <a:rPr lang="en-US" sz="2400" dirty="0" smtClean="0"/>
              <a:t>is an edge if </a:t>
            </a:r>
            <a:r>
              <a:rPr lang="en-US" sz="2400" i="1" dirty="0" smtClean="0"/>
              <a:t>A </a:t>
            </a:r>
            <a:r>
              <a:rPr lang="en-US" sz="2400" dirty="0" smtClean="0"/>
              <a:t>and </a:t>
            </a:r>
            <a:r>
              <a:rPr lang="en-US" sz="2400" i="1" dirty="0" smtClean="0"/>
              <a:t>B </a:t>
            </a:r>
            <a:r>
              <a:rPr lang="en-US" sz="2400" dirty="0" smtClean="0"/>
              <a:t>talked over phone within the last one week, or month, or ever</a:t>
            </a:r>
          </a:p>
          <a:p>
            <a:r>
              <a:rPr lang="en-US" sz="2400" dirty="0" smtClean="0"/>
              <a:t>Edges could be weighted by the number of times phone calls were made, or total time of conversation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6</a:t>
            </a:fld>
            <a:endParaRPr lang="en-US"/>
          </a:p>
        </p:txBody>
      </p:sp>
      <p:grpSp>
        <p:nvGrpSpPr>
          <p:cNvPr id="24" name="Group 23"/>
          <p:cNvGrpSpPr/>
          <p:nvPr/>
        </p:nvGrpSpPr>
        <p:grpSpPr>
          <a:xfrm>
            <a:off x="1016000" y="1554480"/>
            <a:ext cx="7051040" cy="1889760"/>
            <a:chOff x="1016000" y="1554480"/>
            <a:chExt cx="7051040" cy="1889760"/>
          </a:xfrm>
        </p:grpSpPr>
        <p:grpSp>
          <p:nvGrpSpPr>
            <p:cNvPr id="20" name="Group 19"/>
            <p:cNvGrpSpPr/>
            <p:nvPr/>
          </p:nvGrpSpPr>
          <p:grpSpPr>
            <a:xfrm>
              <a:off x="1016000" y="1554480"/>
              <a:ext cx="7051040" cy="1889760"/>
              <a:chOff x="1016000" y="1290320"/>
              <a:chExt cx="7051040" cy="1889760"/>
            </a:xfrm>
          </p:grpSpPr>
          <p:sp>
            <p:nvSpPr>
              <p:cNvPr id="5" name="Oval 4"/>
              <p:cNvSpPr/>
              <p:nvPr/>
            </p:nvSpPr>
            <p:spPr>
              <a:xfrm>
                <a:off x="1016000" y="1290320"/>
                <a:ext cx="772160" cy="741680"/>
              </a:xfrm>
              <a:prstGeom prst="ellipse">
                <a:avLst/>
              </a:prstGeom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i="1" dirty="0" smtClean="0">
                    <a:latin typeface="Times New Roman"/>
                    <a:cs typeface="Times New Roman"/>
                  </a:rPr>
                  <a:t>A</a:t>
                </a:r>
                <a:endParaRPr lang="en-US" sz="2400" i="1" dirty="0">
                  <a:latin typeface="Times New Roman"/>
                  <a:cs typeface="Times New Roman"/>
                </a:endParaRPr>
              </a:p>
            </p:txBody>
          </p:sp>
          <p:sp>
            <p:nvSpPr>
              <p:cNvPr id="6" name="Oval 5"/>
              <p:cNvSpPr/>
              <p:nvPr/>
            </p:nvSpPr>
            <p:spPr>
              <a:xfrm>
                <a:off x="3149600" y="1290320"/>
                <a:ext cx="772160" cy="741680"/>
              </a:xfrm>
              <a:prstGeom prst="ellipse">
                <a:avLst/>
              </a:prstGeom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i="1" dirty="0">
                    <a:latin typeface="Times New Roman"/>
                    <a:cs typeface="Times New Roman"/>
                  </a:rPr>
                  <a:t>B</a:t>
                </a:r>
              </a:p>
            </p:txBody>
          </p:sp>
          <p:sp>
            <p:nvSpPr>
              <p:cNvPr id="7" name="Oval 6"/>
              <p:cNvSpPr/>
              <p:nvPr/>
            </p:nvSpPr>
            <p:spPr>
              <a:xfrm>
                <a:off x="2052320" y="2438400"/>
                <a:ext cx="772160" cy="741680"/>
              </a:xfrm>
              <a:prstGeom prst="ellipse">
                <a:avLst/>
              </a:prstGeom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i="1" dirty="0">
                    <a:latin typeface="Times New Roman"/>
                    <a:cs typeface="Times New Roman"/>
                  </a:rPr>
                  <a:t>C</a:t>
                </a:r>
              </a:p>
            </p:txBody>
          </p:sp>
          <p:sp>
            <p:nvSpPr>
              <p:cNvPr id="8" name="Oval 7"/>
              <p:cNvSpPr/>
              <p:nvPr/>
            </p:nvSpPr>
            <p:spPr>
              <a:xfrm>
                <a:off x="5313680" y="1290320"/>
                <a:ext cx="772160" cy="741680"/>
              </a:xfrm>
              <a:prstGeom prst="ellipse">
                <a:avLst/>
              </a:prstGeom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i="1" dirty="0">
                    <a:latin typeface="Times New Roman"/>
                    <a:cs typeface="Times New Roman"/>
                  </a:rPr>
                  <a:t>D</a:t>
                </a:r>
              </a:p>
            </p:txBody>
          </p:sp>
          <p:sp>
            <p:nvSpPr>
              <p:cNvPr id="9" name="Oval 8"/>
              <p:cNvSpPr/>
              <p:nvPr/>
            </p:nvSpPr>
            <p:spPr>
              <a:xfrm>
                <a:off x="7294880" y="1290320"/>
                <a:ext cx="772160" cy="741680"/>
              </a:xfrm>
              <a:prstGeom prst="ellipse">
                <a:avLst/>
              </a:prstGeom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i="1" dirty="0">
                    <a:latin typeface="Times New Roman"/>
                    <a:cs typeface="Times New Roman"/>
                  </a:rPr>
                  <a:t>E</a:t>
                </a:r>
              </a:p>
            </p:txBody>
          </p:sp>
          <p:sp>
            <p:nvSpPr>
              <p:cNvPr id="10" name="Oval 9"/>
              <p:cNvSpPr/>
              <p:nvPr/>
            </p:nvSpPr>
            <p:spPr>
              <a:xfrm>
                <a:off x="5313680" y="2438400"/>
                <a:ext cx="772160" cy="741680"/>
              </a:xfrm>
              <a:prstGeom prst="ellipse">
                <a:avLst/>
              </a:prstGeom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i="1" dirty="0">
                    <a:latin typeface="Times New Roman"/>
                    <a:cs typeface="Times New Roman"/>
                  </a:rPr>
                  <a:t>G</a:t>
                </a:r>
              </a:p>
            </p:txBody>
          </p:sp>
          <p:sp>
            <p:nvSpPr>
              <p:cNvPr id="11" name="Oval 10"/>
              <p:cNvSpPr/>
              <p:nvPr/>
            </p:nvSpPr>
            <p:spPr>
              <a:xfrm>
                <a:off x="7294880" y="2438400"/>
                <a:ext cx="772160" cy="741680"/>
              </a:xfrm>
              <a:prstGeom prst="ellipse">
                <a:avLst/>
              </a:prstGeom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i="1" dirty="0">
                    <a:latin typeface="Times New Roman"/>
                    <a:cs typeface="Times New Roman"/>
                  </a:rPr>
                  <a:t>F</a:t>
                </a:r>
              </a:p>
            </p:txBody>
          </p:sp>
          <p:cxnSp>
            <p:nvCxnSpPr>
              <p:cNvPr id="12" name="Straight Connector 11"/>
              <p:cNvCxnSpPr>
                <a:stCxn id="5" idx="6"/>
                <a:endCxn id="6" idx="2"/>
              </p:cNvCxnSpPr>
              <p:nvPr/>
            </p:nvCxnSpPr>
            <p:spPr>
              <a:xfrm>
                <a:off x="1788160" y="1661160"/>
                <a:ext cx="1361440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>
                <a:stCxn id="5" idx="5"/>
                <a:endCxn id="7" idx="1"/>
              </p:cNvCxnSpPr>
              <p:nvPr/>
            </p:nvCxnSpPr>
            <p:spPr>
              <a:xfrm>
                <a:off x="1675080" y="1923383"/>
                <a:ext cx="490320" cy="623634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>
                <a:stCxn id="6" idx="3"/>
                <a:endCxn id="7" idx="7"/>
              </p:cNvCxnSpPr>
              <p:nvPr/>
            </p:nvCxnSpPr>
            <p:spPr>
              <a:xfrm flipH="1">
                <a:off x="2711400" y="1923383"/>
                <a:ext cx="551280" cy="623634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>
                <a:stCxn id="8" idx="2"/>
                <a:endCxn id="6" idx="6"/>
              </p:cNvCxnSpPr>
              <p:nvPr/>
            </p:nvCxnSpPr>
            <p:spPr>
              <a:xfrm flipH="1">
                <a:off x="3921760" y="1661160"/>
                <a:ext cx="1391920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>
                <a:stCxn id="8" idx="4"/>
                <a:endCxn id="10" idx="0"/>
              </p:cNvCxnSpPr>
              <p:nvPr/>
            </p:nvCxnSpPr>
            <p:spPr>
              <a:xfrm>
                <a:off x="5699760" y="2032000"/>
                <a:ext cx="0" cy="40640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>
                <a:stCxn id="8" idx="6"/>
                <a:endCxn id="9" idx="2"/>
              </p:cNvCxnSpPr>
              <p:nvPr/>
            </p:nvCxnSpPr>
            <p:spPr>
              <a:xfrm>
                <a:off x="6085840" y="1661160"/>
                <a:ext cx="1209040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>
                <a:stCxn id="10" idx="6"/>
                <a:endCxn id="11" idx="2"/>
              </p:cNvCxnSpPr>
              <p:nvPr/>
            </p:nvCxnSpPr>
            <p:spPr>
              <a:xfrm>
                <a:off x="6085840" y="2809240"/>
                <a:ext cx="1209040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>
                <a:stCxn id="8" idx="5"/>
                <a:endCxn id="11" idx="1"/>
              </p:cNvCxnSpPr>
              <p:nvPr/>
            </p:nvCxnSpPr>
            <p:spPr>
              <a:xfrm>
                <a:off x="5972760" y="1923383"/>
                <a:ext cx="1435200" cy="623634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2" name="Straight Connector 21"/>
            <p:cNvCxnSpPr>
              <a:stCxn id="9" idx="4"/>
              <a:endCxn id="11" idx="0"/>
            </p:cNvCxnSpPr>
            <p:nvPr/>
          </p:nvCxnSpPr>
          <p:spPr>
            <a:xfrm>
              <a:off x="7680960" y="2296160"/>
              <a:ext cx="0" cy="40640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106952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Types of Social (or Professional) Networks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677920"/>
            <a:ext cx="8229600" cy="2678430"/>
          </a:xfrm>
        </p:spPr>
        <p:txBody>
          <a:bodyPr>
            <a:normAutofit fontScale="92500" lnSpcReduction="20000"/>
          </a:bodyPr>
          <a:lstStyle/>
          <a:p>
            <a:r>
              <a:rPr lang="en-US" sz="2400" dirty="0" smtClean="0"/>
              <a:t>Email network: nodes are email addresses</a:t>
            </a:r>
          </a:p>
          <a:p>
            <a:r>
              <a:rPr lang="en-US" sz="2400" i="1" dirty="0" smtClean="0"/>
              <a:t>AB </a:t>
            </a:r>
            <a:r>
              <a:rPr lang="en-US" sz="2400" dirty="0" smtClean="0"/>
              <a:t>is an edge if </a:t>
            </a:r>
            <a:r>
              <a:rPr lang="en-US" sz="2400" i="1" dirty="0" smtClean="0"/>
              <a:t>A </a:t>
            </a:r>
            <a:r>
              <a:rPr lang="en-US" sz="2400" dirty="0" smtClean="0"/>
              <a:t>and </a:t>
            </a:r>
            <a:r>
              <a:rPr lang="en-US" sz="2400" i="1" dirty="0" smtClean="0"/>
              <a:t>B </a:t>
            </a:r>
            <a:r>
              <a:rPr lang="en-US" sz="2400" dirty="0" smtClean="0"/>
              <a:t>sent mails to each other within the last one week, or month, or ever</a:t>
            </a:r>
          </a:p>
          <a:p>
            <a:pPr lvl="1"/>
            <a:r>
              <a:rPr lang="en-US" sz="2000" dirty="0" smtClean="0"/>
              <a:t>One directional edges would allow spammers to have edges </a:t>
            </a:r>
          </a:p>
          <a:p>
            <a:r>
              <a:rPr lang="en-US" sz="2400" dirty="0" smtClean="0"/>
              <a:t>Edges could be weighted</a:t>
            </a:r>
          </a:p>
          <a:p>
            <a:r>
              <a:rPr lang="en-US" sz="2400" dirty="0" smtClean="0"/>
              <a:t>Other networks: collaboration network – authors of papers, jointly written papers or not</a:t>
            </a:r>
          </a:p>
          <a:p>
            <a:r>
              <a:rPr lang="en-US" sz="2400" dirty="0" smtClean="0"/>
              <a:t>Also networks exhibiting locality property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7</a:t>
            </a:fld>
            <a:endParaRPr lang="en-US"/>
          </a:p>
        </p:txBody>
      </p:sp>
      <p:grpSp>
        <p:nvGrpSpPr>
          <p:cNvPr id="24" name="Group 23"/>
          <p:cNvGrpSpPr/>
          <p:nvPr/>
        </p:nvGrpSpPr>
        <p:grpSpPr>
          <a:xfrm>
            <a:off x="1016000" y="1554480"/>
            <a:ext cx="7051040" cy="1889760"/>
            <a:chOff x="1016000" y="1554480"/>
            <a:chExt cx="7051040" cy="1889760"/>
          </a:xfrm>
        </p:grpSpPr>
        <p:grpSp>
          <p:nvGrpSpPr>
            <p:cNvPr id="20" name="Group 19"/>
            <p:cNvGrpSpPr/>
            <p:nvPr/>
          </p:nvGrpSpPr>
          <p:grpSpPr>
            <a:xfrm>
              <a:off x="1016000" y="1554480"/>
              <a:ext cx="7051040" cy="1889760"/>
              <a:chOff x="1016000" y="1290320"/>
              <a:chExt cx="7051040" cy="1889760"/>
            </a:xfrm>
          </p:grpSpPr>
          <p:sp>
            <p:nvSpPr>
              <p:cNvPr id="5" name="Oval 4"/>
              <p:cNvSpPr/>
              <p:nvPr/>
            </p:nvSpPr>
            <p:spPr>
              <a:xfrm>
                <a:off x="1016000" y="1290320"/>
                <a:ext cx="772160" cy="741680"/>
              </a:xfrm>
              <a:prstGeom prst="ellipse">
                <a:avLst/>
              </a:prstGeom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i="1" dirty="0" smtClean="0">
                    <a:latin typeface="Times New Roman"/>
                    <a:cs typeface="Times New Roman"/>
                  </a:rPr>
                  <a:t>A</a:t>
                </a:r>
                <a:endParaRPr lang="en-US" sz="2400" i="1" dirty="0">
                  <a:latin typeface="Times New Roman"/>
                  <a:cs typeface="Times New Roman"/>
                </a:endParaRPr>
              </a:p>
            </p:txBody>
          </p:sp>
          <p:sp>
            <p:nvSpPr>
              <p:cNvPr id="6" name="Oval 5"/>
              <p:cNvSpPr/>
              <p:nvPr/>
            </p:nvSpPr>
            <p:spPr>
              <a:xfrm>
                <a:off x="3149600" y="1290320"/>
                <a:ext cx="772160" cy="741680"/>
              </a:xfrm>
              <a:prstGeom prst="ellipse">
                <a:avLst/>
              </a:prstGeom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i="1" dirty="0">
                    <a:latin typeface="Times New Roman"/>
                    <a:cs typeface="Times New Roman"/>
                  </a:rPr>
                  <a:t>B</a:t>
                </a:r>
              </a:p>
            </p:txBody>
          </p:sp>
          <p:sp>
            <p:nvSpPr>
              <p:cNvPr id="7" name="Oval 6"/>
              <p:cNvSpPr/>
              <p:nvPr/>
            </p:nvSpPr>
            <p:spPr>
              <a:xfrm>
                <a:off x="2052320" y="2438400"/>
                <a:ext cx="772160" cy="741680"/>
              </a:xfrm>
              <a:prstGeom prst="ellipse">
                <a:avLst/>
              </a:prstGeom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i="1" dirty="0">
                    <a:latin typeface="Times New Roman"/>
                    <a:cs typeface="Times New Roman"/>
                  </a:rPr>
                  <a:t>C</a:t>
                </a:r>
              </a:p>
            </p:txBody>
          </p:sp>
          <p:sp>
            <p:nvSpPr>
              <p:cNvPr id="8" name="Oval 7"/>
              <p:cNvSpPr/>
              <p:nvPr/>
            </p:nvSpPr>
            <p:spPr>
              <a:xfrm>
                <a:off x="5313680" y="1290320"/>
                <a:ext cx="772160" cy="741680"/>
              </a:xfrm>
              <a:prstGeom prst="ellipse">
                <a:avLst/>
              </a:prstGeom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i="1" dirty="0">
                    <a:latin typeface="Times New Roman"/>
                    <a:cs typeface="Times New Roman"/>
                  </a:rPr>
                  <a:t>D</a:t>
                </a:r>
              </a:p>
            </p:txBody>
          </p:sp>
          <p:sp>
            <p:nvSpPr>
              <p:cNvPr id="9" name="Oval 8"/>
              <p:cNvSpPr/>
              <p:nvPr/>
            </p:nvSpPr>
            <p:spPr>
              <a:xfrm>
                <a:off x="7294880" y="1290320"/>
                <a:ext cx="772160" cy="741680"/>
              </a:xfrm>
              <a:prstGeom prst="ellipse">
                <a:avLst/>
              </a:prstGeom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i="1" dirty="0">
                    <a:latin typeface="Times New Roman"/>
                    <a:cs typeface="Times New Roman"/>
                  </a:rPr>
                  <a:t>E</a:t>
                </a:r>
              </a:p>
            </p:txBody>
          </p:sp>
          <p:sp>
            <p:nvSpPr>
              <p:cNvPr id="10" name="Oval 9"/>
              <p:cNvSpPr/>
              <p:nvPr/>
            </p:nvSpPr>
            <p:spPr>
              <a:xfrm>
                <a:off x="5313680" y="2438400"/>
                <a:ext cx="772160" cy="741680"/>
              </a:xfrm>
              <a:prstGeom prst="ellipse">
                <a:avLst/>
              </a:prstGeom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i="1" dirty="0">
                    <a:latin typeface="Times New Roman"/>
                    <a:cs typeface="Times New Roman"/>
                  </a:rPr>
                  <a:t>G</a:t>
                </a:r>
              </a:p>
            </p:txBody>
          </p:sp>
          <p:sp>
            <p:nvSpPr>
              <p:cNvPr id="11" name="Oval 10"/>
              <p:cNvSpPr/>
              <p:nvPr/>
            </p:nvSpPr>
            <p:spPr>
              <a:xfrm>
                <a:off x="7294880" y="2438400"/>
                <a:ext cx="772160" cy="741680"/>
              </a:xfrm>
              <a:prstGeom prst="ellipse">
                <a:avLst/>
              </a:prstGeom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i="1" dirty="0">
                    <a:latin typeface="Times New Roman"/>
                    <a:cs typeface="Times New Roman"/>
                  </a:rPr>
                  <a:t>F</a:t>
                </a:r>
              </a:p>
            </p:txBody>
          </p:sp>
          <p:cxnSp>
            <p:nvCxnSpPr>
              <p:cNvPr id="12" name="Straight Connector 11"/>
              <p:cNvCxnSpPr>
                <a:stCxn id="5" idx="6"/>
                <a:endCxn id="6" idx="2"/>
              </p:cNvCxnSpPr>
              <p:nvPr/>
            </p:nvCxnSpPr>
            <p:spPr>
              <a:xfrm>
                <a:off x="1788160" y="1661160"/>
                <a:ext cx="1361440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>
                <a:stCxn id="5" idx="5"/>
                <a:endCxn id="7" idx="1"/>
              </p:cNvCxnSpPr>
              <p:nvPr/>
            </p:nvCxnSpPr>
            <p:spPr>
              <a:xfrm>
                <a:off x="1675080" y="1923383"/>
                <a:ext cx="490320" cy="623634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>
                <a:stCxn id="6" idx="3"/>
                <a:endCxn id="7" idx="7"/>
              </p:cNvCxnSpPr>
              <p:nvPr/>
            </p:nvCxnSpPr>
            <p:spPr>
              <a:xfrm flipH="1">
                <a:off x="2711400" y="1923383"/>
                <a:ext cx="551280" cy="623634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>
                <a:stCxn id="8" idx="2"/>
                <a:endCxn id="6" idx="6"/>
              </p:cNvCxnSpPr>
              <p:nvPr/>
            </p:nvCxnSpPr>
            <p:spPr>
              <a:xfrm flipH="1">
                <a:off x="3921760" y="1661160"/>
                <a:ext cx="1391920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>
                <a:stCxn id="8" idx="4"/>
                <a:endCxn id="10" idx="0"/>
              </p:cNvCxnSpPr>
              <p:nvPr/>
            </p:nvCxnSpPr>
            <p:spPr>
              <a:xfrm>
                <a:off x="5699760" y="2032000"/>
                <a:ext cx="0" cy="40640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>
                <a:stCxn id="8" idx="6"/>
                <a:endCxn id="9" idx="2"/>
              </p:cNvCxnSpPr>
              <p:nvPr/>
            </p:nvCxnSpPr>
            <p:spPr>
              <a:xfrm>
                <a:off x="6085840" y="1661160"/>
                <a:ext cx="1209040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>
                <a:stCxn id="10" idx="6"/>
                <a:endCxn id="11" idx="2"/>
              </p:cNvCxnSpPr>
              <p:nvPr/>
            </p:nvCxnSpPr>
            <p:spPr>
              <a:xfrm>
                <a:off x="6085840" y="2809240"/>
                <a:ext cx="1209040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>
                <a:stCxn id="8" idx="5"/>
                <a:endCxn id="11" idx="1"/>
              </p:cNvCxnSpPr>
              <p:nvPr/>
            </p:nvCxnSpPr>
            <p:spPr>
              <a:xfrm>
                <a:off x="5972760" y="1923383"/>
                <a:ext cx="1435200" cy="623634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1" name="Straight Connector 20"/>
            <p:cNvCxnSpPr>
              <a:stCxn id="9" idx="4"/>
              <a:endCxn id="11" idx="0"/>
            </p:cNvCxnSpPr>
            <p:nvPr/>
          </p:nvCxnSpPr>
          <p:spPr>
            <a:xfrm>
              <a:off x="7680960" y="2296160"/>
              <a:ext cx="0" cy="40640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9712989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Clustering of Social Network Graphs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2850"/>
            <a:ext cx="8229600" cy="52535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Locality property </a:t>
            </a:r>
            <a:r>
              <a:rPr lang="en-US" dirty="0" smtClean="0">
                <a:sym typeface="Wingdings"/>
              </a:rPr>
              <a:t> there are clusters</a:t>
            </a:r>
          </a:p>
          <a:p>
            <a:r>
              <a:rPr lang="en-US" dirty="0" smtClean="0">
                <a:sym typeface="Wingdings"/>
              </a:rPr>
              <a:t>Clusters are communities</a:t>
            </a:r>
          </a:p>
          <a:p>
            <a:pPr lvl="1"/>
            <a:r>
              <a:rPr lang="en-US" dirty="0" smtClean="0">
                <a:sym typeface="Wingdings"/>
              </a:rPr>
              <a:t>People of the same institute, or company</a:t>
            </a:r>
          </a:p>
          <a:p>
            <a:pPr lvl="1"/>
            <a:r>
              <a:rPr lang="en-US" dirty="0" smtClean="0">
                <a:sym typeface="Wingdings"/>
              </a:rPr>
              <a:t>People in a photography club</a:t>
            </a:r>
          </a:p>
          <a:p>
            <a:pPr lvl="1"/>
            <a:r>
              <a:rPr lang="en-US" dirty="0" smtClean="0">
                <a:sym typeface="Wingdings"/>
              </a:rPr>
              <a:t>Set of people with “Something in common” between them</a:t>
            </a:r>
          </a:p>
          <a:p>
            <a:r>
              <a:rPr lang="en-US" dirty="0" smtClean="0"/>
              <a:t>Need to define a distance between points (nodes)</a:t>
            </a:r>
          </a:p>
          <a:p>
            <a:r>
              <a:rPr lang="en-US" dirty="0" smtClean="0"/>
              <a:t>In graphs with weighted edges, different distances exist</a:t>
            </a:r>
          </a:p>
          <a:p>
            <a:r>
              <a:rPr lang="en-US" dirty="0" smtClean="0"/>
              <a:t>For graphs with “friends” or “not friends” relationship</a:t>
            </a:r>
          </a:p>
          <a:p>
            <a:pPr lvl="1"/>
            <a:r>
              <a:rPr lang="en-US" dirty="0" smtClean="0"/>
              <a:t>Distance is 0 (friends) or 1 (not friends)</a:t>
            </a:r>
          </a:p>
          <a:p>
            <a:pPr lvl="1"/>
            <a:r>
              <a:rPr lang="en-US" dirty="0" smtClean="0"/>
              <a:t>Or 1 (friends) and infinity (not friends)</a:t>
            </a:r>
          </a:p>
          <a:p>
            <a:pPr lvl="1"/>
            <a:r>
              <a:rPr lang="en-US" dirty="0" smtClean="0"/>
              <a:t>Both of these violate the triangle inequality</a:t>
            </a:r>
          </a:p>
          <a:p>
            <a:pPr lvl="1"/>
            <a:r>
              <a:rPr lang="en-US" dirty="0" smtClean="0"/>
              <a:t>Fix triangle inequality: distance = 1 (friends) and 1.5 or 2 (not friends) or length of shortest path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4383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Traditional Clustering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93440"/>
            <a:ext cx="8229600" cy="296291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Intuitively, two communities</a:t>
            </a:r>
          </a:p>
          <a:p>
            <a:r>
              <a:rPr lang="en-US" sz="2400" dirty="0" smtClean="0"/>
              <a:t>Traditional clustering depends on the distance</a:t>
            </a:r>
          </a:p>
          <a:p>
            <a:pPr lvl="1"/>
            <a:r>
              <a:rPr lang="en-US" sz="2000" dirty="0" smtClean="0"/>
              <a:t>Likely to put two nodes with small distance in the same cluster </a:t>
            </a:r>
          </a:p>
          <a:p>
            <a:pPr lvl="1"/>
            <a:r>
              <a:rPr lang="en-US" sz="2000" dirty="0" smtClean="0"/>
              <a:t>Social network graphs would have cross-community edges</a:t>
            </a:r>
          </a:p>
          <a:p>
            <a:pPr lvl="1"/>
            <a:r>
              <a:rPr lang="en-US" sz="2000" dirty="0" smtClean="0"/>
              <a:t>Severe merging of communities likely</a:t>
            </a:r>
            <a:endParaRPr lang="en-US" dirty="0" smtClean="0"/>
          </a:p>
          <a:p>
            <a:r>
              <a:rPr lang="en-US" sz="2400" dirty="0" smtClean="0"/>
              <a:t>May join </a:t>
            </a:r>
            <a:r>
              <a:rPr lang="en-US" sz="2400" i="1" dirty="0" smtClean="0"/>
              <a:t>B </a:t>
            </a:r>
            <a:r>
              <a:rPr lang="en-US" sz="2400" dirty="0" smtClean="0"/>
              <a:t>and </a:t>
            </a:r>
            <a:r>
              <a:rPr lang="en-US" sz="2400" i="1" dirty="0" smtClean="0"/>
              <a:t>D </a:t>
            </a:r>
            <a:r>
              <a:rPr lang="en-US" sz="2400" dirty="0" smtClean="0"/>
              <a:t>(and hence the two communities) with not so low probability</a:t>
            </a:r>
            <a:endParaRPr lang="en-US" sz="2400" dirty="0"/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9</a:t>
            </a:fld>
            <a:endParaRPr lang="en-US"/>
          </a:p>
        </p:txBody>
      </p:sp>
      <p:sp>
        <p:nvSpPr>
          <p:cNvPr id="22" name="Rounded Rectangle 21"/>
          <p:cNvSpPr/>
          <p:nvPr/>
        </p:nvSpPr>
        <p:spPr>
          <a:xfrm>
            <a:off x="721360" y="1066800"/>
            <a:ext cx="3423920" cy="2133600"/>
          </a:xfrm>
          <a:prstGeom prst="roundRect">
            <a:avLst/>
          </a:prstGeom>
          <a:noFill/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ounded Rectangle 22"/>
          <p:cNvSpPr/>
          <p:nvPr/>
        </p:nvSpPr>
        <p:spPr>
          <a:xfrm>
            <a:off x="4841240" y="1066800"/>
            <a:ext cx="3423920" cy="2133600"/>
          </a:xfrm>
          <a:prstGeom prst="roundRect">
            <a:avLst/>
          </a:prstGeom>
          <a:noFill/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7" name="Group 26"/>
          <p:cNvGrpSpPr/>
          <p:nvPr/>
        </p:nvGrpSpPr>
        <p:grpSpPr>
          <a:xfrm>
            <a:off x="1016000" y="1188720"/>
            <a:ext cx="7051040" cy="1889760"/>
            <a:chOff x="1016000" y="1188720"/>
            <a:chExt cx="7051040" cy="1889760"/>
          </a:xfrm>
        </p:grpSpPr>
        <p:grpSp>
          <p:nvGrpSpPr>
            <p:cNvPr id="20" name="Group 19"/>
            <p:cNvGrpSpPr/>
            <p:nvPr/>
          </p:nvGrpSpPr>
          <p:grpSpPr>
            <a:xfrm>
              <a:off x="1016000" y="1188720"/>
              <a:ext cx="7051040" cy="1889760"/>
              <a:chOff x="1016000" y="1290320"/>
              <a:chExt cx="7051040" cy="1889760"/>
            </a:xfrm>
          </p:grpSpPr>
          <p:sp>
            <p:nvSpPr>
              <p:cNvPr id="5" name="Oval 4"/>
              <p:cNvSpPr/>
              <p:nvPr/>
            </p:nvSpPr>
            <p:spPr>
              <a:xfrm>
                <a:off x="1016000" y="1290320"/>
                <a:ext cx="772160" cy="741680"/>
              </a:xfrm>
              <a:prstGeom prst="ellipse">
                <a:avLst/>
              </a:prstGeom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i="1" dirty="0" smtClean="0">
                    <a:latin typeface="Times New Roman"/>
                    <a:cs typeface="Times New Roman"/>
                  </a:rPr>
                  <a:t>A</a:t>
                </a:r>
                <a:endParaRPr lang="en-US" sz="2400" i="1" dirty="0">
                  <a:latin typeface="Times New Roman"/>
                  <a:cs typeface="Times New Roman"/>
                </a:endParaRPr>
              </a:p>
            </p:txBody>
          </p:sp>
          <p:sp>
            <p:nvSpPr>
              <p:cNvPr id="6" name="Oval 5"/>
              <p:cNvSpPr/>
              <p:nvPr/>
            </p:nvSpPr>
            <p:spPr>
              <a:xfrm>
                <a:off x="3149600" y="1290320"/>
                <a:ext cx="772160" cy="741680"/>
              </a:xfrm>
              <a:prstGeom prst="ellipse">
                <a:avLst/>
              </a:prstGeom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i="1" dirty="0">
                    <a:latin typeface="Times New Roman"/>
                    <a:cs typeface="Times New Roman"/>
                  </a:rPr>
                  <a:t>B</a:t>
                </a:r>
              </a:p>
            </p:txBody>
          </p:sp>
          <p:sp>
            <p:nvSpPr>
              <p:cNvPr id="7" name="Oval 6"/>
              <p:cNvSpPr/>
              <p:nvPr/>
            </p:nvSpPr>
            <p:spPr>
              <a:xfrm>
                <a:off x="2052320" y="2438400"/>
                <a:ext cx="772160" cy="741680"/>
              </a:xfrm>
              <a:prstGeom prst="ellipse">
                <a:avLst/>
              </a:prstGeom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i="1" dirty="0">
                    <a:latin typeface="Times New Roman"/>
                    <a:cs typeface="Times New Roman"/>
                  </a:rPr>
                  <a:t>C</a:t>
                </a:r>
              </a:p>
            </p:txBody>
          </p:sp>
          <p:sp>
            <p:nvSpPr>
              <p:cNvPr id="8" name="Oval 7"/>
              <p:cNvSpPr/>
              <p:nvPr/>
            </p:nvSpPr>
            <p:spPr>
              <a:xfrm>
                <a:off x="5313680" y="1290320"/>
                <a:ext cx="772160" cy="741680"/>
              </a:xfrm>
              <a:prstGeom prst="ellipse">
                <a:avLst/>
              </a:prstGeom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i="1" dirty="0">
                    <a:latin typeface="Times New Roman"/>
                    <a:cs typeface="Times New Roman"/>
                  </a:rPr>
                  <a:t>D</a:t>
                </a:r>
              </a:p>
            </p:txBody>
          </p:sp>
          <p:sp>
            <p:nvSpPr>
              <p:cNvPr id="9" name="Oval 8"/>
              <p:cNvSpPr/>
              <p:nvPr/>
            </p:nvSpPr>
            <p:spPr>
              <a:xfrm>
                <a:off x="7294880" y="1290320"/>
                <a:ext cx="772160" cy="741680"/>
              </a:xfrm>
              <a:prstGeom prst="ellipse">
                <a:avLst/>
              </a:prstGeom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i="1" dirty="0">
                    <a:latin typeface="Times New Roman"/>
                    <a:cs typeface="Times New Roman"/>
                  </a:rPr>
                  <a:t>E</a:t>
                </a:r>
              </a:p>
            </p:txBody>
          </p:sp>
          <p:sp>
            <p:nvSpPr>
              <p:cNvPr id="10" name="Oval 9"/>
              <p:cNvSpPr/>
              <p:nvPr/>
            </p:nvSpPr>
            <p:spPr>
              <a:xfrm>
                <a:off x="5313680" y="2438400"/>
                <a:ext cx="772160" cy="741680"/>
              </a:xfrm>
              <a:prstGeom prst="ellipse">
                <a:avLst/>
              </a:prstGeom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i="1" dirty="0">
                    <a:latin typeface="Times New Roman"/>
                    <a:cs typeface="Times New Roman"/>
                  </a:rPr>
                  <a:t>G</a:t>
                </a:r>
              </a:p>
            </p:txBody>
          </p:sp>
          <p:sp>
            <p:nvSpPr>
              <p:cNvPr id="11" name="Oval 10"/>
              <p:cNvSpPr/>
              <p:nvPr/>
            </p:nvSpPr>
            <p:spPr>
              <a:xfrm>
                <a:off x="7294880" y="2438400"/>
                <a:ext cx="772160" cy="741680"/>
              </a:xfrm>
              <a:prstGeom prst="ellipse">
                <a:avLst/>
              </a:prstGeom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i="1" dirty="0">
                    <a:latin typeface="Times New Roman"/>
                    <a:cs typeface="Times New Roman"/>
                  </a:rPr>
                  <a:t>F</a:t>
                </a:r>
              </a:p>
            </p:txBody>
          </p:sp>
          <p:cxnSp>
            <p:nvCxnSpPr>
              <p:cNvPr id="12" name="Straight Connector 11"/>
              <p:cNvCxnSpPr>
                <a:stCxn id="5" idx="6"/>
                <a:endCxn id="6" idx="2"/>
              </p:cNvCxnSpPr>
              <p:nvPr/>
            </p:nvCxnSpPr>
            <p:spPr>
              <a:xfrm>
                <a:off x="1788160" y="1661160"/>
                <a:ext cx="1361440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>
                <a:stCxn id="5" idx="5"/>
                <a:endCxn id="7" idx="1"/>
              </p:cNvCxnSpPr>
              <p:nvPr/>
            </p:nvCxnSpPr>
            <p:spPr>
              <a:xfrm>
                <a:off x="1675080" y="1923383"/>
                <a:ext cx="490320" cy="623634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>
                <a:stCxn id="6" idx="3"/>
                <a:endCxn id="7" idx="7"/>
              </p:cNvCxnSpPr>
              <p:nvPr/>
            </p:nvCxnSpPr>
            <p:spPr>
              <a:xfrm flipH="1">
                <a:off x="2711400" y="1923383"/>
                <a:ext cx="551280" cy="623634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>
                <a:stCxn id="8" idx="2"/>
                <a:endCxn id="6" idx="6"/>
              </p:cNvCxnSpPr>
              <p:nvPr/>
            </p:nvCxnSpPr>
            <p:spPr>
              <a:xfrm flipH="1">
                <a:off x="3921760" y="1661160"/>
                <a:ext cx="1391920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>
                <a:stCxn id="8" idx="4"/>
                <a:endCxn id="10" idx="0"/>
              </p:cNvCxnSpPr>
              <p:nvPr/>
            </p:nvCxnSpPr>
            <p:spPr>
              <a:xfrm>
                <a:off x="5699760" y="2032000"/>
                <a:ext cx="0" cy="40640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>
                <a:stCxn id="8" idx="6"/>
                <a:endCxn id="9" idx="2"/>
              </p:cNvCxnSpPr>
              <p:nvPr/>
            </p:nvCxnSpPr>
            <p:spPr>
              <a:xfrm>
                <a:off x="6085840" y="1661160"/>
                <a:ext cx="1209040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>
                <a:stCxn id="10" idx="6"/>
                <a:endCxn id="11" idx="2"/>
              </p:cNvCxnSpPr>
              <p:nvPr/>
            </p:nvCxnSpPr>
            <p:spPr>
              <a:xfrm>
                <a:off x="6085840" y="2809240"/>
                <a:ext cx="1209040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>
                <a:stCxn id="8" idx="5"/>
                <a:endCxn id="11" idx="1"/>
              </p:cNvCxnSpPr>
              <p:nvPr/>
            </p:nvCxnSpPr>
            <p:spPr>
              <a:xfrm>
                <a:off x="5972760" y="1923383"/>
                <a:ext cx="1435200" cy="623634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4" name="Straight Connector 23"/>
            <p:cNvCxnSpPr>
              <a:stCxn id="9" idx="4"/>
              <a:endCxn id="11" idx="0"/>
            </p:cNvCxnSpPr>
            <p:nvPr/>
          </p:nvCxnSpPr>
          <p:spPr>
            <a:xfrm>
              <a:off x="7680960" y="1930400"/>
              <a:ext cx="0" cy="40640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792900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2" grpId="0" animBg="1"/>
      <p:bldP spid="23" grpId="0" animBg="1"/>
    </p:bld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7581</TotalTime>
  <Words>2699</Words>
  <Application>Microsoft Macintosh PowerPoint</Application>
  <PresentationFormat>On-screen Show (4:3)</PresentationFormat>
  <Paragraphs>411</Paragraphs>
  <Slides>34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6" baseType="lpstr">
      <vt:lpstr>Default Theme</vt:lpstr>
      <vt:lpstr>Equation</vt:lpstr>
      <vt:lpstr>Mining Social Network Graphs</vt:lpstr>
      <vt:lpstr>Social Network</vt:lpstr>
      <vt:lpstr>Social Network</vt:lpstr>
      <vt:lpstr>Social Network as a Graph</vt:lpstr>
      <vt:lpstr>Social Network as a Graph</vt:lpstr>
      <vt:lpstr>Types of Social (or Professional) Networks</vt:lpstr>
      <vt:lpstr>Types of Social (or Professional) Networks</vt:lpstr>
      <vt:lpstr>Clustering of Social Network Graphs</vt:lpstr>
      <vt:lpstr>Traditional Clustering</vt:lpstr>
      <vt:lpstr>Betweenness of an Edge</vt:lpstr>
      <vt:lpstr>The Girvan – Newman Algorithm</vt:lpstr>
      <vt:lpstr>The Girvan – Newman Algorithm</vt:lpstr>
      <vt:lpstr>Computation in practice</vt:lpstr>
      <vt:lpstr>Finding Communities using Betweenness</vt:lpstr>
      <vt:lpstr>Finding Communities using Betweenness</vt:lpstr>
      <vt:lpstr>Finding Communities using Betweenness</vt:lpstr>
      <vt:lpstr>Finding Communities using Betweenness</vt:lpstr>
      <vt:lpstr>Finding Communities using Betweenness</vt:lpstr>
      <vt:lpstr>Finding Communities using Betweenness</vt:lpstr>
      <vt:lpstr>Finding Communities using Betweenness</vt:lpstr>
      <vt:lpstr>Finding Communities using Betweenness</vt:lpstr>
      <vt:lpstr>Finding Communities using Betweenness</vt:lpstr>
      <vt:lpstr>Finding Communities using Betweenness</vt:lpstr>
      <vt:lpstr>Triangles in Social Network Graph</vt:lpstr>
      <vt:lpstr>Triangle Counting Algorithm</vt:lpstr>
      <vt:lpstr>Counting Heavy Hitter Triangles</vt:lpstr>
      <vt:lpstr>Counting other Triangles</vt:lpstr>
      <vt:lpstr>Optimality</vt:lpstr>
      <vt:lpstr>Directed Graphs in (Social) Networks</vt:lpstr>
      <vt:lpstr>Paths and Neighborhoods</vt:lpstr>
      <vt:lpstr>Neighborhood Profile</vt:lpstr>
      <vt:lpstr>Diameter of a Graph</vt:lpstr>
      <vt:lpstr>Diameter and Neighborhood Profile</vt:lpstr>
      <vt:lpstr>Reference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Association Rule Mining</dc:title>
  <dc:creator>Debapriyo Majumdar</dc:creator>
  <cp:lastModifiedBy>Debapriyo Majumdar</cp:lastModifiedBy>
  <cp:revision>810</cp:revision>
  <dcterms:created xsi:type="dcterms:W3CDTF">2014-08-02T12:52:59Z</dcterms:created>
  <dcterms:modified xsi:type="dcterms:W3CDTF">2014-11-17T10:10:23Z</dcterms:modified>
</cp:coreProperties>
</file>