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Microsoft_Equation1.bin" ContentType="application/vnd.openxmlformats-officedocument.oleObject"/>
  <Override PartName="/ppt/embeddings/Microsoft_Equation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300" r:id="rId3"/>
    <p:sldId id="301" r:id="rId4"/>
    <p:sldId id="291" r:id="rId5"/>
    <p:sldId id="293" r:id="rId6"/>
    <p:sldId id="295" r:id="rId7"/>
    <p:sldId id="297" r:id="rId8"/>
    <p:sldId id="294" r:id="rId9"/>
    <p:sldId id="292" r:id="rId10"/>
    <p:sldId id="298" r:id="rId11"/>
    <p:sldId id="299" r:id="rId12"/>
    <p:sldId id="28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12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59E54-AE6E-F549-B9AE-618A7B46237A}" type="datetimeFigureOut">
              <a:rPr lang="en-US" smtClean="0"/>
              <a:t>19/11/14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55C02-97D2-4641-A637-652E7F0AF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E47CD-8708-F948-A779-36F32D6EDB11}" type="datetimeFigureOut">
              <a:rPr lang="en-US" smtClean="0"/>
              <a:t>19/11/14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83283-9BD9-774E-AC54-847D0E689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15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5E7-49D5-D046-9E95-5A98DCFF66AD}" type="datetime1">
              <a:rPr lang="en-IN" smtClean="0"/>
              <a:t>19/11/14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3D5B-8024-954C-9EA8-0A7D038CF304}" type="datetime1">
              <a:rPr lang="en-IN" smtClean="0"/>
              <a:t>19/11/14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6F1D5-B673-8D48-876A-20B8696F1D6B}" type="datetime1">
              <a:rPr lang="en-IN" smtClean="0"/>
              <a:t>19/11/14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4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6CB-72EA-C14A-99A4-0AE763786797}" type="datetime1">
              <a:rPr lang="en-IN" smtClean="0"/>
              <a:t>19/11/14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68610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03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D054-2180-0A45-94DC-E612A04EB82D}" type="datetime1">
              <a:rPr lang="en-IN" smtClean="0"/>
              <a:t>19/11/14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588-9415-9A4B-9D5E-C9A176907F28}" type="datetime1">
              <a:rPr lang="en-IN" smtClean="0"/>
              <a:t>19/11/14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67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850E-73E0-E946-A230-0CD1BDA80A3B}" type="datetime1">
              <a:rPr lang="en-IN" smtClean="0"/>
              <a:t>19/11/14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13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FC485-E25D-3B43-B39B-C89965CA511E}" type="datetime1">
              <a:rPr lang="en-IN" smtClean="0"/>
              <a:t>19/11/14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9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7EA1D-7703-234E-ADEE-4827FB423E92}" type="datetime1">
              <a:rPr lang="en-IN" smtClean="0"/>
              <a:t>19/11/14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17A2-7B26-604C-95A5-58E88579DA5E}" type="datetime1">
              <a:rPr lang="en-IN" smtClean="0"/>
              <a:t>19/11/14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0A24-4995-7C46-9EE4-9D497BA71EBA}" type="datetime1">
              <a:rPr lang="en-IN" smtClean="0"/>
              <a:t>19/11/14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1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02850"/>
            <a:ext cx="8229600" cy="5023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31159-C5F6-B841-9353-B0C0E75B39D3}" type="datetime1">
              <a:rPr lang="en-IN" smtClean="0"/>
              <a:t>19/11/14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9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2">
              <a:lumMod val="75000"/>
            </a:schemeClr>
          </a:solidFill>
          <a:latin typeface="+mj-lt"/>
          <a:ea typeface="+mj-ea"/>
          <a:cs typeface="Athelas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.bin"/><Relationship Id="rId4" Type="http://schemas.openxmlformats.org/officeDocument/2006/relationships/image" Target="../media/image1.emf"/><Relationship Id="rId5" Type="http://schemas.openxmlformats.org/officeDocument/2006/relationships/oleObject" Target="../embeddings/Microsoft_Equation2.bin"/><Relationship Id="rId6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7369"/>
            <a:ext cx="7772400" cy="206308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Streaming Data Mining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Debapriyo Majumdar</a:t>
            </a:r>
          </a:p>
          <a:p>
            <a:r>
              <a:rPr lang="en-US" sz="2400" dirty="0" smtClean="0"/>
              <a:t>Data Mining – Fall 2014</a:t>
            </a:r>
          </a:p>
          <a:p>
            <a:r>
              <a:rPr lang="en-US" sz="2400" dirty="0" smtClean="0"/>
              <a:t>Indian Statistical Institute Kolkata</a:t>
            </a:r>
          </a:p>
          <a:p>
            <a:endParaRPr lang="en-US" sz="2400" dirty="0" smtClean="0"/>
          </a:p>
          <a:p>
            <a:r>
              <a:rPr lang="en-US" sz="2000" dirty="0" smtClean="0"/>
              <a:t>November </a:t>
            </a:r>
            <a:r>
              <a:rPr lang="en-US" sz="2000" dirty="0" smtClean="0"/>
              <a:t>20, </a:t>
            </a:r>
            <a:r>
              <a:rPr lang="en-US" sz="2000" dirty="0" smtClean="0"/>
              <a:t>2014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27100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Counting Distinct Elements in a Stream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Example: In a website, count the number of distinct users in a month</a:t>
            </a:r>
          </a:p>
          <a:p>
            <a:pPr lvl="1"/>
            <a:r>
              <a:rPr lang="en-US" sz="2000" dirty="0" smtClean="0"/>
              <a:t>Use login id if website requires account</a:t>
            </a:r>
          </a:p>
          <a:p>
            <a:pPr lvl="1"/>
            <a:r>
              <a:rPr lang="en-US" sz="2000" dirty="0" smtClean="0"/>
              <a:t>What for internet search engine?</a:t>
            </a:r>
          </a:p>
          <a:p>
            <a:r>
              <a:rPr lang="en-US" sz="2400" dirty="0" smtClean="0"/>
              <a:t>Standard solution: store in a hash, keep adding new elements</a:t>
            </a:r>
          </a:p>
          <a:p>
            <a:pPr lvl="1"/>
            <a:r>
              <a:rPr lang="en-US" sz="2000" dirty="0" smtClean="0"/>
              <a:t>What if number of distinct elements is too large?</a:t>
            </a:r>
          </a:p>
          <a:p>
            <a:endParaRPr lang="en-US" dirty="0"/>
          </a:p>
          <a:p>
            <a:r>
              <a:rPr lang="en-US" sz="2400" dirty="0" smtClean="0"/>
              <a:t>Approach: intelligent hashing, use much lesser memory</a:t>
            </a:r>
          </a:p>
          <a:p>
            <a:pPr lvl="1"/>
            <a:r>
              <a:rPr lang="en-US" sz="2000" dirty="0" smtClean="0"/>
              <a:t>Hash each element to a sufficiently long bit string</a:t>
            </a:r>
          </a:p>
          <a:p>
            <a:pPr lvl="1"/>
            <a:r>
              <a:rPr lang="en-US" sz="2000" dirty="0" smtClean="0"/>
              <a:t>Must have </a:t>
            </a:r>
            <a:r>
              <a:rPr lang="en-US" sz="2000" i="1" dirty="0" smtClean="0"/>
              <a:t>more</a:t>
            </a:r>
            <a:r>
              <a:rPr lang="en-US" sz="2000" dirty="0" smtClean="0"/>
              <a:t> possible hash values than number of distinct elements</a:t>
            </a:r>
          </a:p>
          <a:p>
            <a:pPr lvl="1"/>
            <a:r>
              <a:rPr lang="en-US" sz="2000" dirty="0" smtClean="0"/>
              <a:t>Example: 64bit </a:t>
            </a:r>
            <a:r>
              <a:rPr lang="en-US" sz="2000" dirty="0" smtClean="0">
                <a:sym typeface="Wingdings"/>
              </a:rPr>
              <a:t> 2</a:t>
            </a:r>
            <a:r>
              <a:rPr lang="en-US" sz="2000" baseline="30000" dirty="0" smtClean="0">
                <a:sym typeface="Wingdings"/>
              </a:rPr>
              <a:t>64 </a:t>
            </a:r>
            <a:r>
              <a:rPr lang="en-US" sz="2000" dirty="0" smtClean="0">
                <a:sym typeface="Wingdings"/>
              </a:rPr>
              <a:t>possible values, sufficient for IP addresses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433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Flajolet</a:t>
            </a:r>
            <a:r>
              <a:rPr lang="en-US" dirty="0" smtClean="0"/>
              <a:t> – Martin Algorithm (1985)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3560528"/>
          </a:xfrm>
        </p:spPr>
        <p:txBody>
          <a:bodyPr>
            <a:normAutofit/>
          </a:bodyPr>
          <a:lstStyle/>
          <a:p>
            <a:r>
              <a:rPr lang="en-US" sz="2000" dirty="0" smtClean="0"/>
              <a:t>Stream elements, hash functions </a:t>
            </a:r>
          </a:p>
          <a:p>
            <a:r>
              <a:rPr lang="en-US" sz="2000" dirty="0" smtClean="0"/>
              <a:t>Let </a:t>
            </a:r>
            <a:r>
              <a:rPr lang="en-US" sz="2000" i="1" dirty="0" smtClean="0"/>
              <a:t>a </a:t>
            </a:r>
            <a:r>
              <a:rPr lang="en-US" sz="2000" dirty="0" smtClean="0"/>
              <a:t>be an element, </a:t>
            </a:r>
            <a:r>
              <a:rPr lang="en-US" sz="2000" i="1" dirty="0" smtClean="0"/>
              <a:t>h </a:t>
            </a:r>
            <a:r>
              <a:rPr lang="en-US" sz="2000" dirty="0" smtClean="0"/>
              <a:t>a hash function</a:t>
            </a:r>
          </a:p>
          <a:p>
            <a:r>
              <a:rPr lang="en-US" sz="2000" dirty="0" smtClean="0"/>
              <a:t>Tail length of </a:t>
            </a:r>
            <a:r>
              <a:rPr lang="en-US" sz="2000" i="1" dirty="0" smtClean="0"/>
              <a:t>h </a:t>
            </a:r>
            <a:r>
              <a:rPr lang="en-US" sz="2000" dirty="0" smtClean="0"/>
              <a:t>and </a:t>
            </a:r>
            <a:r>
              <a:rPr lang="en-US" sz="2000" i="1" dirty="0" smtClean="0"/>
              <a:t>a = </a:t>
            </a:r>
            <a:r>
              <a:rPr lang="en-US" sz="2000" dirty="0" smtClean="0"/>
              <a:t>number of 0s at the end of </a:t>
            </a:r>
            <a:r>
              <a:rPr lang="en-US" sz="2000" i="1" dirty="0" smtClean="0"/>
              <a:t>h</a:t>
            </a:r>
            <a:r>
              <a:rPr lang="en-US" sz="2000" dirty="0" smtClean="0"/>
              <a:t>(</a:t>
            </a:r>
            <a:r>
              <a:rPr lang="en-US" sz="2000" i="1" dirty="0" smtClean="0"/>
              <a:t>a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Let </a:t>
            </a:r>
            <a:r>
              <a:rPr lang="en-US" sz="2000" i="1" dirty="0" smtClean="0"/>
              <a:t>R </a:t>
            </a:r>
            <a:r>
              <a:rPr lang="en-US" sz="2000" dirty="0" smtClean="0"/>
              <a:t>= maximum tail length seen so far (of </a:t>
            </a:r>
            <a:r>
              <a:rPr lang="en-US" sz="2000" i="1" dirty="0" smtClean="0"/>
              <a:t>h </a:t>
            </a:r>
            <a:r>
              <a:rPr lang="en-US" sz="2000" dirty="0" smtClean="0"/>
              <a:t>and many elements)</a:t>
            </a:r>
          </a:p>
          <a:p>
            <a:r>
              <a:rPr lang="en-US" sz="2000" dirty="0" smtClean="0"/>
              <a:t>How large can </a:t>
            </a:r>
            <a:r>
              <a:rPr lang="en-US" sz="2000" i="1" dirty="0" smtClean="0"/>
              <a:t>R </a:t>
            </a:r>
            <a:r>
              <a:rPr lang="en-US" sz="2000" dirty="0" smtClean="0"/>
              <a:t>be? </a:t>
            </a:r>
          </a:p>
          <a:p>
            <a:r>
              <a:rPr lang="en-US" sz="2000" dirty="0" smtClean="0"/>
              <a:t>More (distinct) elements we see, it is more likely that </a:t>
            </a:r>
            <a:r>
              <a:rPr lang="en-US" sz="2000" i="1" dirty="0" smtClean="0"/>
              <a:t>R </a:t>
            </a:r>
            <a:r>
              <a:rPr lang="en-US" sz="2000" dirty="0" smtClean="0"/>
              <a:t>is larger</a:t>
            </a:r>
          </a:p>
          <a:p>
            <a:r>
              <a:rPr lang="en-US" sz="2000" dirty="0" smtClean="0"/>
              <a:t>P[For a given </a:t>
            </a:r>
            <a:r>
              <a:rPr lang="en-US" sz="2000" i="1" dirty="0" smtClean="0"/>
              <a:t>a</a:t>
            </a:r>
            <a:r>
              <a:rPr lang="en-US" sz="2000" dirty="0" smtClean="0"/>
              <a:t>, </a:t>
            </a:r>
            <a:r>
              <a:rPr lang="en-US" sz="2000" i="1" dirty="0" smtClean="0"/>
              <a:t>h</a:t>
            </a:r>
            <a:r>
              <a:rPr lang="en-US" sz="2000" dirty="0" smtClean="0"/>
              <a:t>(</a:t>
            </a:r>
            <a:r>
              <a:rPr lang="en-US" sz="2000" i="1" dirty="0" smtClean="0"/>
              <a:t>a</a:t>
            </a:r>
            <a:r>
              <a:rPr lang="en-US" sz="2000" dirty="0" smtClean="0"/>
              <a:t>) has tail length ≥ </a:t>
            </a:r>
            <a:r>
              <a:rPr lang="en-US" sz="2000" i="1" dirty="0" smtClean="0"/>
              <a:t>r</a:t>
            </a:r>
            <a:r>
              <a:rPr lang="en-US" sz="2000" dirty="0" smtClean="0"/>
              <a:t>] = 2</a:t>
            </a:r>
            <a:r>
              <a:rPr lang="en-US" sz="2000" i="1" baseline="30000" dirty="0" smtClean="0"/>
              <a:t>–r</a:t>
            </a:r>
          </a:p>
          <a:p>
            <a:r>
              <a:rPr lang="en-US" sz="2000" dirty="0" smtClean="0"/>
              <a:t>P[In </a:t>
            </a:r>
            <a:r>
              <a:rPr lang="en-US" sz="2000" i="1" dirty="0" smtClean="0"/>
              <a:t>m </a:t>
            </a:r>
            <a:r>
              <a:rPr lang="en-US" sz="2000" dirty="0" smtClean="0"/>
              <a:t>distinct elements, none has tail length </a:t>
            </a:r>
            <a:r>
              <a:rPr lang="en-US" sz="2000" dirty="0"/>
              <a:t>≥ </a:t>
            </a:r>
            <a:r>
              <a:rPr lang="en-US" sz="2000" i="1" dirty="0" smtClean="0"/>
              <a:t>r</a:t>
            </a:r>
            <a:r>
              <a:rPr lang="en-US" sz="2000" dirty="0" smtClean="0"/>
              <a:t>] = (1 – 2</a:t>
            </a:r>
            <a:r>
              <a:rPr lang="en-US" sz="2000" i="1" baseline="30000" dirty="0" smtClean="0"/>
              <a:t>–r</a:t>
            </a:r>
            <a:r>
              <a:rPr lang="en-US" sz="2000" dirty="0" smtClean="0"/>
              <a:t>)</a:t>
            </a:r>
            <a:r>
              <a:rPr lang="en-US" sz="2000" i="1" baseline="30000" dirty="0" smtClean="0"/>
              <a:t>m </a:t>
            </a:r>
          </a:p>
          <a:p>
            <a:r>
              <a:rPr lang="en-US" sz="2000" dirty="0" smtClean="0"/>
              <a:t>Rewrite this as: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2054913"/>
              </p:ext>
            </p:extLst>
          </p:nvPr>
        </p:nvGraphicFramePr>
        <p:xfrm>
          <a:off x="3028309" y="4009686"/>
          <a:ext cx="1788846" cy="8944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3" imgW="939800" imgH="469900" progId="Equation.3">
                  <p:embed/>
                </p:oleObj>
              </mc:Choice>
              <mc:Fallback>
                <p:oleObj name="Equation" r:id="rId3" imgW="939800" imgH="469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28309" y="4009686"/>
                        <a:ext cx="1788846" cy="8944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loud Callout 5"/>
          <p:cNvSpPr/>
          <p:nvPr/>
        </p:nvSpPr>
        <p:spPr>
          <a:xfrm>
            <a:off x="5413157" y="4128408"/>
            <a:ext cx="2413125" cy="1069940"/>
          </a:xfrm>
          <a:prstGeom prst="cloudCallout">
            <a:avLst>
              <a:gd name="adj1" fmla="val -73738"/>
              <a:gd name="adj2" fmla="val -108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  <a:latin typeface="Times New Roman"/>
                <a:cs typeface="Times New Roman"/>
              </a:rPr>
              <a:t>(1-ε)</a:t>
            </a:r>
            <a:r>
              <a:rPr lang="en-US" sz="2000" baseline="30000" dirty="0">
                <a:solidFill>
                  <a:schemeClr val="bg1"/>
                </a:solidFill>
                <a:latin typeface="Times New Roman"/>
                <a:cs typeface="Times New Roman"/>
              </a:rPr>
              <a:t>1/</a:t>
            </a:r>
            <a:r>
              <a:rPr lang="en-US" sz="2000" baseline="30000" dirty="0" err="1">
                <a:solidFill>
                  <a:schemeClr val="bg1"/>
                </a:solidFill>
                <a:latin typeface="Times New Roman"/>
                <a:cs typeface="Times New Roman"/>
              </a:rPr>
              <a:t>ε</a:t>
            </a:r>
            <a:r>
              <a:rPr lang="en-US" sz="2000" baseline="30000" dirty="0">
                <a:solidFill>
                  <a:schemeClr val="bg1"/>
                </a:solidFill>
                <a:latin typeface="Times New Roman"/>
                <a:cs typeface="Times New Roman"/>
              </a:rPr>
              <a:t>  </a:t>
            </a:r>
            <a:r>
              <a:rPr lang="en-US" sz="2000" dirty="0">
                <a:solidFill>
                  <a:schemeClr val="bg1"/>
                </a:solidFill>
                <a:latin typeface="Times New Roman"/>
                <a:cs typeface="Times New Roman"/>
              </a:rPr>
              <a:t>≈ 1/</a:t>
            </a:r>
            <a:r>
              <a:rPr lang="en-US" sz="2000" i="1" dirty="0">
                <a:solidFill>
                  <a:schemeClr val="bg1"/>
                </a:solidFill>
                <a:latin typeface="Times New Roman"/>
                <a:cs typeface="Times New Roman"/>
              </a:rPr>
              <a:t>e</a:t>
            </a:r>
            <a:r>
              <a:rPr lang="en-US" sz="2000" dirty="0">
                <a:solidFill>
                  <a:schemeClr val="bg1"/>
                </a:solidFill>
                <a:latin typeface="Times New Roman"/>
                <a:cs typeface="Times New Roman"/>
              </a:rPr>
              <a:t> for small </a:t>
            </a:r>
            <a:r>
              <a:rPr lang="en-US" sz="2000" dirty="0" err="1">
                <a:solidFill>
                  <a:schemeClr val="bg1"/>
                </a:solidFill>
                <a:latin typeface="Times New Roman"/>
                <a:cs typeface="Times New Roman"/>
              </a:rPr>
              <a:t>ε</a:t>
            </a:r>
            <a:endParaRPr lang="en-US" sz="2000" baseline="300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1966592"/>
              </p:ext>
            </p:extLst>
          </p:nvPr>
        </p:nvGraphicFramePr>
        <p:xfrm>
          <a:off x="2828888" y="4808380"/>
          <a:ext cx="212725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Equation" r:id="rId5" imgW="1117600" imgH="342900" progId="Equation.3">
                  <p:embed/>
                </p:oleObj>
              </mc:Choice>
              <mc:Fallback>
                <p:oleObj name="Equation" r:id="rId5" imgW="1117600" imgH="342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28888" y="4808380"/>
                        <a:ext cx="2127250" cy="652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5441105"/>
            <a:ext cx="8229600" cy="1187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So: if </a:t>
            </a:r>
            <a:r>
              <a:rPr lang="en-US" sz="2000" i="1" dirty="0" smtClean="0"/>
              <a:t>m </a:t>
            </a:r>
            <a:r>
              <a:rPr lang="en-US" sz="2000" dirty="0" smtClean="0"/>
              <a:t>&lt;</a:t>
            </a:r>
            <a:r>
              <a:rPr lang="en-US" sz="2000" smtClean="0"/>
              <a:t>&lt; 2</a:t>
            </a:r>
            <a:r>
              <a:rPr lang="en-US" sz="2000" i="1" baseline="30000" smtClean="0"/>
              <a:t>r</a:t>
            </a:r>
            <a:r>
              <a:rPr lang="en-US" sz="2000" dirty="0" smtClean="0"/>
              <a:t>, the probability </a:t>
            </a:r>
            <a:r>
              <a:rPr lang="en-US" sz="2000" smtClean="0">
                <a:sym typeface="Wingdings"/>
              </a:rPr>
              <a:t> 1; </a:t>
            </a:r>
            <a:r>
              <a:rPr lang="en-US" sz="2000" dirty="0" smtClean="0">
                <a:sym typeface="Wingdings"/>
              </a:rPr>
              <a:t>if m &gt;</a:t>
            </a:r>
            <a:r>
              <a:rPr lang="en-US" sz="2000" smtClean="0">
                <a:sym typeface="Wingdings"/>
              </a:rPr>
              <a:t>&gt; </a:t>
            </a:r>
            <a:r>
              <a:rPr lang="en-US" sz="2000" smtClean="0"/>
              <a:t>2</a:t>
            </a:r>
            <a:r>
              <a:rPr lang="en-US" sz="2000" i="1" baseline="30000" smtClean="0"/>
              <a:t>r</a:t>
            </a:r>
            <a:r>
              <a:rPr lang="en-US" sz="2000" dirty="0" smtClean="0"/>
              <a:t>, the probability </a:t>
            </a:r>
            <a:r>
              <a:rPr lang="en-US" sz="2000" smtClean="0">
                <a:sym typeface="Wingdings"/>
              </a:rPr>
              <a:t> 0</a:t>
            </a:r>
            <a:endParaRPr lang="en-US" sz="2000" dirty="0" smtClean="0"/>
          </a:p>
          <a:p>
            <a:r>
              <a:rPr lang="en-US" sz="2000" dirty="0" smtClean="0"/>
              <a:t>Use 2</a:t>
            </a:r>
            <a:r>
              <a:rPr lang="en-US" sz="2000" i="1" baseline="30000" dirty="0" smtClean="0"/>
              <a:t>R</a:t>
            </a:r>
            <a:r>
              <a:rPr lang="en-US" sz="2000" dirty="0" smtClean="0"/>
              <a:t> as an estimate of the number of distinct elements</a:t>
            </a:r>
          </a:p>
          <a:p>
            <a:r>
              <a:rPr lang="en-US" sz="2000" dirty="0" smtClean="0"/>
              <a:t>Use many hash functions: combine estimates using average and median</a:t>
            </a:r>
          </a:p>
        </p:txBody>
      </p:sp>
    </p:spTree>
    <p:extLst>
      <p:ext uri="{BB962C8B-B14F-4D97-AF65-F5344CB8AC3E}">
        <p14:creationId xmlns:p14="http://schemas.microsoft.com/office/powerpoint/2010/main" val="2676879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Mining of Massive Datasets</a:t>
            </a:r>
            <a:r>
              <a:rPr lang="en-US" dirty="0"/>
              <a:t>, by </a:t>
            </a:r>
            <a:r>
              <a:rPr lang="en-US" dirty="0" err="1"/>
              <a:t>Leskovec</a:t>
            </a:r>
            <a:r>
              <a:rPr lang="en-US" dirty="0"/>
              <a:t>, </a:t>
            </a:r>
            <a:r>
              <a:rPr lang="en-US" dirty="0" err="1"/>
              <a:t>Rajaraman</a:t>
            </a:r>
            <a:r>
              <a:rPr lang="en-US" dirty="0"/>
              <a:t> and </a:t>
            </a:r>
            <a:r>
              <a:rPr lang="en-US" dirty="0" smtClean="0"/>
              <a:t>Ullman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604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Streaming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Ocean behavior at a point</a:t>
            </a:r>
          </a:p>
          <a:p>
            <a:pPr lvl="1"/>
            <a:r>
              <a:rPr lang="en-US" dirty="0" smtClean="0"/>
              <a:t>Temperature (once every half an hour)</a:t>
            </a:r>
          </a:p>
          <a:p>
            <a:pPr lvl="1"/>
            <a:r>
              <a:rPr lang="en-US" dirty="0" smtClean="0"/>
              <a:t>Surface height (once or more / second)</a:t>
            </a:r>
          </a:p>
          <a:p>
            <a:pPr lvl="1"/>
            <a:r>
              <a:rPr lang="en-US" dirty="0" smtClean="0"/>
              <a:t>Several places in the ocean: one per 100 km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Overall 1.5 million sensors</a:t>
            </a:r>
          </a:p>
          <a:p>
            <a:pPr lvl="1"/>
            <a:r>
              <a:rPr lang="en-US" dirty="0" smtClean="0"/>
              <a:t>A few terabytes of data everyday</a:t>
            </a:r>
          </a:p>
          <a:p>
            <a:r>
              <a:rPr lang="en-US" dirty="0" smtClean="0"/>
              <a:t>Satellite image data</a:t>
            </a:r>
          </a:p>
          <a:p>
            <a:pPr lvl="1"/>
            <a:r>
              <a:rPr lang="en-US" dirty="0" smtClean="0"/>
              <a:t>Terabytes of images sent to the earth everyday</a:t>
            </a:r>
          </a:p>
          <a:p>
            <a:pPr lvl="1"/>
            <a:r>
              <a:rPr lang="en-US" dirty="0" smtClean="0"/>
              <a:t>Convert to low resolution, but many satellites, a lot of data</a:t>
            </a:r>
          </a:p>
          <a:p>
            <a:r>
              <a:rPr lang="en-US" dirty="0" smtClean="0"/>
              <a:t>Web stream data</a:t>
            </a:r>
          </a:p>
          <a:p>
            <a:pPr lvl="1"/>
            <a:r>
              <a:rPr lang="en-US" dirty="0" smtClean="0"/>
              <a:t>More than hundred million search queries per day</a:t>
            </a:r>
          </a:p>
          <a:p>
            <a:pPr lvl="1"/>
            <a:r>
              <a:rPr lang="en-US" dirty="0" smtClean="0"/>
              <a:t>Clicks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961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Mining Streaming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Standard (non-stream) setting: data available when we need it</a:t>
            </a:r>
          </a:p>
          <a:p>
            <a:r>
              <a:rPr lang="en-US" sz="2400" dirty="0" smtClean="0"/>
              <a:t>Streaming data: data comes in one or more streams </a:t>
            </a:r>
          </a:p>
          <a:p>
            <a:r>
              <a:rPr lang="en-US" sz="2400" dirty="0" smtClean="0"/>
              <a:t>If you can, process, store results</a:t>
            </a:r>
          </a:p>
          <a:p>
            <a:pPr lvl="1"/>
            <a:r>
              <a:rPr lang="en-US" dirty="0" smtClean="0"/>
              <a:t>Size of results much smaller than the stream size</a:t>
            </a:r>
          </a:p>
          <a:p>
            <a:r>
              <a:rPr lang="en-US" sz="2400" dirty="0" smtClean="0"/>
              <a:t>Then the data is lost forever</a:t>
            </a:r>
          </a:p>
          <a:p>
            <a:r>
              <a:rPr lang="en-US" sz="2400" dirty="0" smtClean="0"/>
              <a:t>Queries</a:t>
            </a:r>
          </a:p>
          <a:p>
            <a:pPr lvl="1"/>
            <a:r>
              <a:rPr lang="en-US" dirty="0" smtClean="0"/>
              <a:t>Temperature alert if &gt; some degree (standing query)</a:t>
            </a:r>
          </a:p>
          <a:p>
            <a:pPr lvl="1"/>
            <a:r>
              <a:rPr lang="en-US" dirty="0" smtClean="0"/>
              <a:t>Maximum temperature in this month</a:t>
            </a:r>
          </a:p>
          <a:p>
            <a:pPr lvl="1"/>
            <a:r>
              <a:rPr lang="en-US" dirty="0" smtClean="0"/>
              <a:t>Number of distinct users in the last month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650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Filtering Streaming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Filter part of the stream based on a criteria</a:t>
            </a:r>
          </a:p>
          <a:p>
            <a:r>
              <a:rPr lang="en-US" sz="2400" dirty="0" smtClean="0"/>
              <a:t>If the criteria can be calculated, then easy</a:t>
            </a:r>
          </a:p>
          <a:p>
            <a:pPr lvl="1"/>
            <a:r>
              <a:rPr lang="en-US" sz="2000" dirty="0" smtClean="0"/>
              <a:t>Example: Filter all words starting with </a:t>
            </a:r>
            <a:r>
              <a:rPr lang="en-US" sz="2000" i="1" dirty="0" err="1" smtClean="0"/>
              <a:t>ab</a:t>
            </a:r>
            <a:endParaRPr lang="en-US" sz="2000" dirty="0" smtClean="0"/>
          </a:p>
          <a:p>
            <a:r>
              <a:rPr lang="en-US" sz="2400" dirty="0" smtClean="0"/>
              <a:t>Challenge: The criteria involves a membership lookup</a:t>
            </a:r>
          </a:p>
          <a:p>
            <a:pPr lvl="1"/>
            <a:r>
              <a:rPr lang="en-US" sz="2000" dirty="0" smtClean="0"/>
              <a:t>Simplified example: Emails &lt;email address, email&gt; stream</a:t>
            </a:r>
          </a:p>
          <a:p>
            <a:pPr lvl="1"/>
            <a:r>
              <a:rPr lang="en-US" sz="2000" dirty="0" smtClean="0"/>
              <a:t>Task: Filter emails based on email addresses</a:t>
            </a:r>
          </a:p>
          <a:p>
            <a:pPr lvl="1"/>
            <a:r>
              <a:rPr lang="en-US" sz="2000" dirty="0" smtClean="0"/>
              <a:t>Have </a:t>
            </a:r>
            <a:r>
              <a:rPr lang="en-US" sz="2000" i="1" dirty="0" smtClean="0"/>
              <a:t>S </a:t>
            </a:r>
            <a:r>
              <a:rPr lang="en-US" sz="2000" dirty="0" smtClean="0"/>
              <a:t>= Set of 1 billion email address which are not spam</a:t>
            </a:r>
          </a:p>
          <a:p>
            <a:pPr lvl="1"/>
            <a:r>
              <a:rPr lang="en-US" sz="2000" dirty="0" smtClean="0"/>
              <a:t>Keep emails from addresses in </a:t>
            </a:r>
            <a:r>
              <a:rPr lang="en-US" sz="2000" i="1" dirty="0" smtClean="0"/>
              <a:t>S</a:t>
            </a:r>
            <a:r>
              <a:rPr lang="en-US" sz="2000" dirty="0" smtClean="0"/>
              <a:t>, discard others</a:t>
            </a:r>
          </a:p>
          <a:p>
            <a:r>
              <a:rPr lang="en-US" sz="2400" dirty="0" smtClean="0"/>
              <a:t>Each email ~ 20 bytes or more. Total &gt; 20GB</a:t>
            </a:r>
          </a:p>
          <a:p>
            <a:pPr lvl="1"/>
            <a:r>
              <a:rPr lang="en-US" sz="2000" dirty="0" smtClean="0"/>
              <a:t>Not to keep in main memory</a:t>
            </a:r>
          </a:p>
          <a:p>
            <a:pPr lvl="1"/>
            <a:r>
              <a:rPr lang="en-US" sz="2000" dirty="0" smtClean="0"/>
              <a:t>Option 1: make disk access for each stream element and check</a:t>
            </a:r>
          </a:p>
          <a:p>
            <a:pPr lvl="1"/>
            <a:r>
              <a:rPr lang="en-US" sz="2000" dirty="0" smtClean="0"/>
              <a:t>Option 2: Bloom filter, use 1GB main memory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236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Filtering with One Hash Function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2478685"/>
              </p:ext>
            </p:extLst>
          </p:nvPr>
        </p:nvGraphicFramePr>
        <p:xfrm>
          <a:off x="457200" y="3593532"/>
          <a:ext cx="822960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5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073742"/>
            <a:ext cx="8229600" cy="20545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Available memory: </a:t>
            </a:r>
            <a:r>
              <a:rPr lang="en-US" sz="2400" i="1" dirty="0" smtClean="0"/>
              <a:t>n </a:t>
            </a:r>
            <a:r>
              <a:rPr lang="en-US" sz="2400" dirty="0" smtClean="0"/>
              <a:t>bits (e.g. 1GB ~ 8 billion bits)</a:t>
            </a:r>
          </a:p>
          <a:p>
            <a:r>
              <a:rPr lang="en-US" sz="2400" dirty="0" smtClean="0"/>
              <a:t>Use a bit array of </a:t>
            </a:r>
            <a:r>
              <a:rPr lang="en-US" sz="2400" i="1" dirty="0" smtClean="0"/>
              <a:t>n </a:t>
            </a:r>
            <a:r>
              <a:rPr lang="en-US" sz="2400" dirty="0" smtClean="0"/>
              <a:t>bits (in main memory), initialize to all 0s</a:t>
            </a:r>
          </a:p>
          <a:p>
            <a:r>
              <a:rPr lang="en-US" sz="2400" dirty="0"/>
              <a:t>A</a:t>
            </a:r>
            <a:r>
              <a:rPr lang="en-US" sz="2400" i="1" dirty="0" smtClean="0"/>
              <a:t> </a:t>
            </a:r>
            <a:r>
              <a:rPr lang="en-US" sz="2400" dirty="0" smtClean="0"/>
              <a:t>hash function </a:t>
            </a:r>
            <a:r>
              <a:rPr lang="en-US" sz="2400" i="1" dirty="0" smtClean="0"/>
              <a:t>h</a:t>
            </a:r>
            <a:r>
              <a:rPr lang="en-US" sz="2400" dirty="0" smtClean="0"/>
              <a:t>: </a:t>
            </a:r>
            <a:r>
              <a:rPr lang="en-US" sz="2400" dirty="0"/>
              <a:t>maps an email address </a:t>
            </a:r>
            <a:r>
              <a:rPr lang="en-US" sz="2400" dirty="0">
                <a:sym typeface="Wingdings"/>
              </a:rPr>
              <a:t> one of the </a:t>
            </a:r>
            <a:r>
              <a:rPr lang="en-US" sz="2400" i="1" dirty="0">
                <a:sym typeface="Wingdings"/>
              </a:rPr>
              <a:t>n </a:t>
            </a:r>
            <a:r>
              <a:rPr lang="en-US" sz="2400" dirty="0" smtClean="0">
                <a:sym typeface="Wingdings"/>
              </a:rPr>
              <a:t>bits</a:t>
            </a:r>
            <a:endParaRPr lang="en-US" sz="2400" dirty="0" smtClean="0"/>
          </a:p>
          <a:p>
            <a:r>
              <a:rPr lang="en-US" sz="2400" dirty="0" smtClean="0"/>
              <a:t>Pre-compute hash values of </a:t>
            </a:r>
            <a:r>
              <a:rPr lang="en-US" sz="2400" i="1" dirty="0" smtClean="0"/>
              <a:t>S</a:t>
            </a:r>
          </a:p>
          <a:p>
            <a:r>
              <a:rPr lang="en-US" sz="2400" dirty="0" smtClean="0"/>
              <a:t>Set the hashed bits to 1, leave the rest to 0</a:t>
            </a:r>
          </a:p>
        </p:txBody>
      </p:sp>
    </p:spTree>
    <p:extLst>
      <p:ext uri="{BB962C8B-B14F-4D97-AF65-F5344CB8AC3E}">
        <p14:creationId xmlns:p14="http://schemas.microsoft.com/office/powerpoint/2010/main" val="3586847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Filtering with One Hash Function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2876448"/>
              </p:ext>
            </p:extLst>
          </p:nvPr>
        </p:nvGraphicFramePr>
        <p:xfrm>
          <a:off x="457200" y="3593532"/>
          <a:ext cx="822960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6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073742"/>
            <a:ext cx="8229600" cy="20545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Available memory: </a:t>
            </a:r>
            <a:r>
              <a:rPr lang="en-US" sz="2400" i="1" dirty="0" smtClean="0"/>
              <a:t>n </a:t>
            </a:r>
            <a:r>
              <a:rPr lang="en-US" sz="2400" dirty="0" smtClean="0"/>
              <a:t>bits (e.g. 1GB ~ 8 billion bits)</a:t>
            </a:r>
          </a:p>
          <a:p>
            <a:r>
              <a:rPr lang="en-US" sz="2400" dirty="0" smtClean="0"/>
              <a:t>Use a bit array of </a:t>
            </a:r>
            <a:r>
              <a:rPr lang="en-US" sz="2400" i="1" dirty="0" smtClean="0"/>
              <a:t>n </a:t>
            </a:r>
            <a:r>
              <a:rPr lang="en-US" sz="2400" dirty="0" smtClean="0"/>
              <a:t>bits (in main memory), initialize to all 0s</a:t>
            </a:r>
          </a:p>
          <a:p>
            <a:r>
              <a:rPr lang="en-US" sz="2400" dirty="0"/>
              <a:t>A</a:t>
            </a:r>
            <a:r>
              <a:rPr lang="en-US" sz="2400" i="1" dirty="0" smtClean="0"/>
              <a:t> </a:t>
            </a:r>
            <a:r>
              <a:rPr lang="en-US" sz="2400" dirty="0" smtClean="0"/>
              <a:t>hash function </a:t>
            </a:r>
            <a:r>
              <a:rPr lang="en-US" sz="2400" i="1" dirty="0" smtClean="0"/>
              <a:t>h</a:t>
            </a:r>
            <a:r>
              <a:rPr lang="en-US" sz="2400" dirty="0" smtClean="0"/>
              <a:t>: </a:t>
            </a:r>
            <a:r>
              <a:rPr lang="en-US" sz="2400" dirty="0"/>
              <a:t>maps an email address </a:t>
            </a:r>
            <a:r>
              <a:rPr lang="en-US" sz="2400" dirty="0">
                <a:sym typeface="Wingdings"/>
              </a:rPr>
              <a:t> one of the </a:t>
            </a:r>
            <a:r>
              <a:rPr lang="en-US" sz="2400" i="1" dirty="0">
                <a:sym typeface="Wingdings"/>
              </a:rPr>
              <a:t>n </a:t>
            </a:r>
            <a:r>
              <a:rPr lang="en-US" sz="2400" dirty="0" smtClean="0">
                <a:sym typeface="Wingdings"/>
              </a:rPr>
              <a:t>bits</a:t>
            </a:r>
            <a:endParaRPr lang="en-US" sz="2400" dirty="0" smtClean="0"/>
          </a:p>
          <a:p>
            <a:r>
              <a:rPr lang="en-US" sz="2400" dirty="0" smtClean="0"/>
              <a:t>Pre-compute hash values of </a:t>
            </a:r>
            <a:r>
              <a:rPr lang="en-US" sz="2400" i="1" dirty="0" smtClean="0"/>
              <a:t>S</a:t>
            </a:r>
          </a:p>
          <a:p>
            <a:r>
              <a:rPr lang="en-US" sz="2400" dirty="0" smtClean="0"/>
              <a:t>Set the hashed bits to 1, leave the rest to 0</a:t>
            </a:r>
          </a:p>
        </p:txBody>
      </p:sp>
    </p:spTree>
    <p:extLst>
      <p:ext uri="{BB962C8B-B14F-4D97-AF65-F5344CB8AC3E}">
        <p14:creationId xmlns:p14="http://schemas.microsoft.com/office/powerpoint/2010/main" val="219225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Filtering with One Hash Function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670327"/>
              </p:ext>
            </p:extLst>
          </p:nvPr>
        </p:nvGraphicFramePr>
        <p:xfrm>
          <a:off x="457200" y="3593532"/>
          <a:ext cx="8229600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9184"/>
                <a:gridCol w="328681"/>
                <a:gridCol w="329687"/>
                <a:gridCol w="329184"/>
                <a:gridCol w="329184"/>
                <a:gridCol w="329184"/>
                <a:gridCol w="329184"/>
                <a:gridCol w="329184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7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073742"/>
            <a:ext cx="8229600" cy="20545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Available memory: </a:t>
            </a:r>
            <a:r>
              <a:rPr lang="en-US" sz="2400" i="1" dirty="0" smtClean="0"/>
              <a:t>n </a:t>
            </a:r>
            <a:r>
              <a:rPr lang="en-US" sz="2400" dirty="0" smtClean="0"/>
              <a:t>bits (e.g. 1GB ~ 8 billion bits)</a:t>
            </a:r>
          </a:p>
          <a:p>
            <a:r>
              <a:rPr lang="en-US" sz="2400" dirty="0" smtClean="0"/>
              <a:t>Use a bit array of </a:t>
            </a:r>
            <a:r>
              <a:rPr lang="en-US" sz="2400" i="1" dirty="0" smtClean="0"/>
              <a:t>n </a:t>
            </a:r>
            <a:r>
              <a:rPr lang="en-US" sz="2400" dirty="0" smtClean="0"/>
              <a:t>bits (in main memory), initialize to all 0s</a:t>
            </a:r>
          </a:p>
          <a:p>
            <a:r>
              <a:rPr lang="en-US" sz="2400" dirty="0"/>
              <a:t>A</a:t>
            </a:r>
            <a:r>
              <a:rPr lang="en-US" sz="2400" i="1" dirty="0" smtClean="0"/>
              <a:t> </a:t>
            </a:r>
            <a:r>
              <a:rPr lang="en-US" sz="2400" dirty="0" smtClean="0"/>
              <a:t>hash function </a:t>
            </a:r>
            <a:r>
              <a:rPr lang="en-US" sz="2400" i="1" dirty="0" smtClean="0"/>
              <a:t>h</a:t>
            </a:r>
            <a:r>
              <a:rPr lang="en-US" sz="2400" dirty="0" smtClean="0"/>
              <a:t>: </a:t>
            </a:r>
            <a:r>
              <a:rPr lang="en-US" sz="2400" dirty="0"/>
              <a:t>maps an email address </a:t>
            </a:r>
            <a:r>
              <a:rPr lang="en-US" sz="2400" dirty="0">
                <a:sym typeface="Wingdings"/>
              </a:rPr>
              <a:t> one of the </a:t>
            </a:r>
            <a:r>
              <a:rPr lang="en-US" sz="2400" i="1" dirty="0">
                <a:sym typeface="Wingdings"/>
              </a:rPr>
              <a:t>n </a:t>
            </a:r>
            <a:r>
              <a:rPr lang="en-US" sz="2400" dirty="0" smtClean="0">
                <a:sym typeface="Wingdings"/>
              </a:rPr>
              <a:t>bits</a:t>
            </a:r>
            <a:endParaRPr lang="en-US" sz="2400" dirty="0" smtClean="0"/>
          </a:p>
          <a:p>
            <a:r>
              <a:rPr lang="en-US" sz="2400" dirty="0" smtClean="0"/>
              <a:t>Pre-compute hash values of </a:t>
            </a:r>
            <a:r>
              <a:rPr lang="en-US" sz="2400" i="1" dirty="0" smtClean="0"/>
              <a:t>S</a:t>
            </a:r>
          </a:p>
          <a:p>
            <a:r>
              <a:rPr lang="en-US" sz="2400" dirty="0" smtClean="0"/>
              <a:t>Set the hashed bits to 1, leave the rest to 0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4093700"/>
            <a:ext cx="8229600" cy="2764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u="sng" dirty="0" smtClean="0"/>
              <a:t>Online process: streaming data comes</a:t>
            </a:r>
          </a:p>
          <a:p>
            <a:r>
              <a:rPr lang="en-US" sz="2400" dirty="0" smtClean="0"/>
              <a:t>Hash an element (email address)</a:t>
            </a:r>
          </a:p>
          <a:p>
            <a:r>
              <a:rPr lang="en-US" sz="2400" dirty="0" smtClean="0"/>
              <a:t>Check if the hashed bit was 1</a:t>
            </a:r>
          </a:p>
          <a:p>
            <a:r>
              <a:rPr lang="en-US" sz="2400" dirty="0" smtClean="0"/>
              <a:t>If yes, accept the email, otherwise discard</a:t>
            </a:r>
          </a:p>
          <a:p>
            <a:r>
              <a:rPr lang="en-US" sz="2400" dirty="0" smtClean="0"/>
              <a:t>Note: </a:t>
            </a:r>
            <a:r>
              <a:rPr lang="en-US" sz="2400" i="1" dirty="0" smtClean="0"/>
              <a:t>x = y </a:t>
            </a:r>
            <a:r>
              <a:rPr lang="en-US" sz="2400" dirty="0" smtClean="0"/>
              <a:t>implies </a:t>
            </a:r>
            <a:r>
              <a:rPr lang="en-US" sz="2400" i="1" dirty="0" smtClean="0"/>
              <a:t>h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dirty="0" smtClean="0"/>
              <a:t>) = </a:t>
            </a:r>
            <a:r>
              <a:rPr lang="en-US" sz="2400" i="1" dirty="0" smtClean="0"/>
              <a:t>h</a:t>
            </a:r>
            <a:r>
              <a:rPr lang="en-US" sz="2400" dirty="0" smtClean="0"/>
              <a:t>(</a:t>
            </a:r>
            <a:r>
              <a:rPr lang="en-US" sz="2400" i="1" dirty="0" smtClean="0"/>
              <a:t>y</a:t>
            </a:r>
            <a:r>
              <a:rPr lang="en-US" sz="2400" dirty="0" smtClean="0"/>
              <a:t>), but not vice versa</a:t>
            </a:r>
          </a:p>
          <a:p>
            <a:r>
              <a:rPr lang="en-US" sz="2400" dirty="0" smtClean="0"/>
              <a:t>So, there would be false positives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7344561" y="4455041"/>
            <a:ext cx="1342239" cy="6710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Stream element</a:t>
            </a:r>
            <a:endParaRPr lang="en-US" dirty="0"/>
          </a:p>
        </p:txBody>
      </p:sp>
      <p:cxnSp>
        <p:nvCxnSpPr>
          <p:cNvPr id="9" name="Curved Connector 8"/>
          <p:cNvCxnSpPr>
            <a:stCxn id="3" idx="0"/>
          </p:cNvCxnSpPr>
          <p:nvPr/>
        </p:nvCxnSpPr>
        <p:spPr>
          <a:xfrm rot="5400000" flipH="1" flipV="1">
            <a:off x="7892471" y="4087583"/>
            <a:ext cx="490669" cy="244248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544123" y="5204685"/>
            <a:ext cx="943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discard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882080" y="4455042"/>
            <a:ext cx="1342239" cy="6710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Stream element</a:t>
            </a:r>
            <a:endParaRPr lang="en-US" dirty="0"/>
          </a:p>
        </p:txBody>
      </p:sp>
      <p:cxnSp>
        <p:nvCxnSpPr>
          <p:cNvPr id="14" name="Curved Connector 13"/>
          <p:cNvCxnSpPr>
            <a:stCxn id="13" idx="1"/>
          </p:cNvCxnSpPr>
          <p:nvPr/>
        </p:nvCxnSpPr>
        <p:spPr>
          <a:xfrm rot="10800000">
            <a:off x="5203756" y="3964372"/>
            <a:ext cx="678324" cy="826214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081642" y="5204686"/>
            <a:ext cx="943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accept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554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3" grpId="0" animBg="1"/>
      <p:bldP spid="11" grpId="0"/>
      <p:bldP spid="13" grpId="0" animBg="1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Bloom Filter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8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104714"/>
            <a:ext cx="8229600" cy="539967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Available memory: </a:t>
            </a:r>
            <a:r>
              <a:rPr lang="en-US" sz="2400" i="1" dirty="0" smtClean="0"/>
              <a:t>n </a:t>
            </a:r>
            <a:r>
              <a:rPr lang="en-US" sz="2400" dirty="0" smtClean="0"/>
              <a:t>bits </a:t>
            </a:r>
          </a:p>
          <a:p>
            <a:r>
              <a:rPr lang="en-US" sz="2400" dirty="0" smtClean="0"/>
              <a:t>Use a bit array of </a:t>
            </a:r>
            <a:r>
              <a:rPr lang="en-US" sz="2400" i="1" dirty="0" smtClean="0"/>
              <a:t>n </a:t>
            </a:r>
            <a:r>
              <a:rPr lang="en-US" sz="2400" dirty="0" smtClean="0"/>
              <a:t>bits (in main memory), initialize to all 0s</a:t>
            </a:r>
          </a:p>
          <a:p>
            <a:r>
              <a:rPr lang="en-US" sz="2400" dirty="0" smtClean="0"/>
              <a:t>Want to minimize probability of false positives</a:t>
            </a:r>
          </a:p>
          <a:p>
            <a:r>
              <a:rPr lang="en-US" sz="2400" dirty="0" smtClean="0"/>
              <a:t>Use</a:t>
            </a:r>
            <a:r>
              <a:rPr lang="en-US" sz="2400" i="1" dirty="0" smtClean="0"/>
              <a:t> k </a:t>
            </a:r>
            <a:r>
              <a:rPr lang="en-US" sz="2400" dirty="0" smtClean="0"/>
              <a:t>hash functions </a:t>
            </a:r>
            <a:r>
              <a:rPr lang="en-US" sz="2400" i="1" dirty="0" smtClean="0"/>
              <a:t>h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</a:t>
            </a:r>
            <a:r>
              <a:rPr lang="en-US" sz="2400" i="1" dirty="0" smtClean="0"/>
              <a:t>h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…, </a:t>
            </a:r>
            <a:r>
              <a:rPr lang="en-US" sz="2400" i="1" dirty="0" err="1" smtClean="0"/>
              <a:t>h</a:t>
            </a:r>
            <a:r>
              <a:rPr lang="en-US" sz="2400" i="1" baseline="-25000" dirty="0" err="1" smtClean="0"/>
              <a:t>k</a:t>
            </a:r>
            <a:endParaRPr lang="en-US" sz="2400" dirty="0" smtClean="0"/>
          </a:p>
          <a:p>
            <a:r>
              <a:rPr lang="en-US" sz="2400" dirty="0" smtClean="0"/>
              <a:t>Each </a:t>
            </a:r>
            <a:r>
              <a:rPr lang="en-US" sz="2400" i="1" dirty="0" smtClean="0"/>
              <a:t>h</a:t>
            </a:r>
            <a:r>
              <a:rPr lang="en-US" sz="2400" i="1" baseline="-25000" dirty="0" smtClean="0"/>
              <a:t>i</a:t>
            </a:r>
            <a:r>
              <a:rPr lang="en-US" sz="2400" dirty="0" smtClean="0"/>
              <a:t> maps </a:t>
            </a:r>
            <a:r>
              <a:rPr lang="en-US" sz="2400" dirty="0"/>
              <a:t>an </a:t>
            </a:r>
            <a:r>
              <a:rPr lang="en-US" sz="2400" dirty="0" smtClean="0"/>
              <a:t>element </a:t>
            </a:r>
            <a:r>
              <a:rPr lang="en-US" sz="2400" dirty="0">
                <a:sym typeface="Wingdings"/>
              </a:rPr>
              <a:t> one of the </a:t>
            </a:r>
            <a:r>
              <a:rPr lang="en-US" sz="2400" i="1" dirty="0">
                <a:sym typeface="Wingdings"/>
              </a:rPr>
              <a:t>n </a:t>
            </a:r>
            <a:r>
              <a:rPr lang="en-US" sz="2400" dirty="0" smtClean="0">
                <a:sym typeface="Wingdings"/>
              </a:rPr>
              <a:t>bits</a:t>
            </a:r>
            <a:endParaRPr lang="en-US" sz="2400" dirty="0" smtClean="0"/>
          </a:p>
          <a:p>
            <a:r>
              <a:rPr lang="en-US" sz="2400" dirty="0" smtClean="0"/>
              <a:t>Pre-compute hash values of </a:t>
            </a:r>
            <a:r>
              <a:rPr lang="en-US" sz="2400" i="1" dirty="0" smtClean="0"/>
              <a:t>S </a:t>
            </a:r>
            <a:r>
              <a:rPr lang="en-US" sz="2400" dirty="0" smtClean="0"/>
              <a:t>for all </a:t>
            </a:r>
            <a:r>
              <a:rPr lang="en-US" sz="2400" i="1" dirty="0"/>
              <a:t>h</a:t>
            </a:r>
            <a:r>
              <a:rPr lang="en-US" sz="2400" i="1" baseline="-25000" dirty="0"/>
              <a:t>i</a:t>
            </a:r>
            <a:endParaRPr lang="en-US" sz="2400" i="1" dirty="0" smtClean="0"/>
          </a:p>
          <a:p>
            <a:r>
              <a:rPr lang="en-US" sz="2400" dirty="0" smtClean="0"/>
              <a:t>Set a bit to 1 if any element is hashed to that bit for any </a:t>
            </a:r>
            <a:r>
              <a:rPr lang="en-US" sz="2400" i="1" dirty="0" smtClean="0"/>
              <a:t>h</a:t>
            </a:r>
            <a:r>
              <a:rPr lang="en-US" sz="2400" i="1" baseline="-25000" dirty="0" smtClean="0"/>
              <a:t>i</a:t>
            </a:r>
            <a:endParaRPr lang="en-US" sz="2400" dirty="0"/>
          </a:p>
          <a:p>
            <a:r>
              <a:rPr lang="en-US" sz="2400" dirty="0"/>
              <a:t>L</a:t>
            </a:r>
            <a:r>
              <a:rPr lang="en-US" sz="2400" dirty="0" smtClean="0"/>
              <a:t>eave the rest of the bits to 0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u="sng" dirty="0" smtClean="0"/>
              <a:t>Online process: streaming data comes</a:t>
            </a:r>
          </a:p>
          <a:p>
            <a:r>
              <a:rPr lang="en-US" sz="2400" dirty="0" smtClean="0"/>
              <a:t>Hash an element with all hash functions</a:t>
            </a:r>
          </a:p>
          <a:p>
            <a:r>
              <a:rPr lang="en-US" sz="2400" dirty="0" smtClean="0"/>
              <a:t>Check if the hashed bit was 1 for all hash functions</a:t>
            </a:r>
          </a:p>
          <a:p>
            <a:r>
              <a:rPr lang="en-US" sz="2400" dirty="0" smtClean="0"/>
              <a:t>If yes, accept the element, otherwise discard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61810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Bloom Filter: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55047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Let |</a:t>
            </a:r>
            <a:r>
              <a:rPr lang="en-US" sz="2000" i="1" dirty="0" smtClean="0"/>
              <a:t>S</a:t>
            </a:r>
            <a:r>
              <a:rPr lang="en-US" sz="2000" dirty="0" smtClean="0"/>
              <a:t>| = </a:t>
            </a:r>
            <a:r>
              <a:rPr lang="en-US" sz="2000" i="1" dirty="0" smtClean="0"/>
              <a:t>m</a:t>
            </a:r>
            <a:r>
              <a:rPr lang="en-US" sz="2000" dirty="0" smtClean="0"/>
              <a:t>, bit array is of </a:t>
            </a:r>
            <a:r>
              <a:rPr lang="en-US" sz="2000" i="1" dirty="0" smtClean="0"/>
              <a:t>n </a:t>
            </a:r>
            <a:r>
              <a:rPr lang="en-US" sz="2000" dirty="0" smtClean="0"/>
              <a:t>bits, </a:t>
            </a:r>
            <a:r>
              <a:rPr lang="en-US" sz="2000" i="1" dirty="0" smtClean="0"/>
              <a:t>k </a:t>
            </a:r>
            <a:r>
              <a:rPr lang="en-US" sz="2000" dirty="0" smtClean="0"/>
              <a:t>hash functions </a:t>
            </a:r>
            <a:r>
              <a:rPr lang="en-US" sz="2000" i="1" dirty="0" smtClean="0"/>
              <a:t>h</a:t>
            </a:r>
            <a:r>
              <a:rPr lang="en-US" sz="2000" baseline="-25000" dirty="0" smtClean="0"/>
              <a:t>1</a:t>
            </a:r>
            <a:r>
              <a:rPr lang="en-US" sz="2000" dirty="0"/>
              <a:t>, </a:t>
            </a:r>
            <a:r>
              <a:rPr lang="en-US" sz="2000" i="1" dirty="0"/>
              <a:t>h</a:t>
            </a:r>
            <a:r>
              <a:rPr lang="en-US" sz="2000" baseline="-25000" dirty="0"/>
              <a:t>1</a:t>
            </a:r>
            <a:r>
              <a:rPr lang="en-US" sz="2000" dirty="0"/>
              <a:t>, …, </a:t>
            </a:r>
            <a:r>
              <a:rPr lang="en-US" sz="2000" i="1" dirty="0" err="1" smtClean="0"/>
              <a:t>h</a:t>
            </a:r>
            <a:r>
              <a:rPr lang="en-US" sz="2000" i="1" baseline="-25000" dirty="0" err="1" smtClean="0"/>
              <a:t>k</a:t>
            </a:r>
            <a:endParaRPr lang="en-US" sz="2000" dirty="0" smtClean="0"/>
          </a:p>
          <a:p>
            <a:r>
              <a:rPr lang="en-US" sz="2000" dirty="0" smtClean="0"/>
              <a:t>Assumption: the hash functions are independent and they map one element to each bit with equal probability</a:t>
            </a:r>
          </a:p>
          <a:p>
            <a:r>
              <a:rPr lang="en-US" sz="2000" dirty="0" smtClean="0"/>
              <a:t>P[a particular </a:t>
            </a:r>
            <a:r>
              <a:rPr lang="en-US" sz="2000" i="1" dirty="0" smtClean="0"/>
              <a:t>h</a:t>
            </a:r>
            <a:r>
              <a:rPr lang="en-US" sz="2000" i="1" baseline="-25000" dirty="0" smtClean="0"/>
              <a:t>i</a:t>
            </a:r>
            <a:r>
              <a:rPr lang="en-US" sz="2000" dirty="0" smtClean="0"/>
              <a:t> maps a particular element to a particular bit] = 1/</a:t>
            </a:r>
            <a:r>
              <a:rPr lang="en-US" sz="2000" i="1" dirty="0" smtClean="0"/>
              <a:t>n</a:t>
            </a:r>
            <a:endParaRPr lang="en-US" sz="2000" dirty="0" smtClean="0"/>
          </a:p>
          <a:p>
            <a:r>
              <a:rPr lang="en-US" sz="2000" dirty="0" smtClean="0"/>
              <a:t>P[</a:t>
            </a:r>
            <a:r>
              <a:rPr lang="en-US" sz="2000" dirty="0"/>
              <a:t>a particular </a:t>
            </a:r>
            <a:r>
              <a:rPr lang="en-US" sz="2000" i="1" dirty="0"/>
              <a:t>h</a:t>
            </a:r>
            <a:r>
              <a:rPr lang="en-US" sz="2000" i="1" baseline="-25000" dirty="0"/>
              <a:t>i</a:t>
            </a:r>
            <a:r>
              <a:rPr lang="en-US" sz="2000" dirty="0"/>
              <a:t> </a:t>
            </a:r>
            <a:r>
              <a:rPr lang="en-US" sz="2000" dirty="0" smtClean="0"/>
              <a:t>does not map </a:t>
            </a:r>
            <a:r>
              <a:rPr lang="en-US" sz="2000" dirty="0"/>
              <a:t>a particular element to a particular </a:t>
            </a:r>
            <a:r>
              <a:rPr lang="en-US" sz="2000" dirty="0" smtClean="0"/>
              <a:t>bit] = 1 – 1/</a:t>
            </a:r>
            <a:r>
              <a:rPr lang="en-US" sz="2000" i="1" dirty="0" smtClean="0"/>
              <a:t>n</a:t>
            </a:r>
          </a:p>
          <a:p>
            <a:r>
              <a:rPr lang="en-US" sz="2000" dirty="0" smtClean="0"/>
              <a:t>P[No </a:t>
            </a:r>
            <a:r>
              <a:rPr lang="en-US" sz="2000" i="1" dirty="0"/>
              <a:t>h</a:t>
            </a:r>
            <a:r>
              <a:rPr lang="en-US" sz="2000" i="1" baseline="-25000" dirty="0"/>
              <a:t>i</a:t>
            </a:r>
            <a:r>
              <a:rPr lang="en-US" sz="2000" dirty="0"/>
              <a:t> </a:t>
            </a:r>
            <a:r>
              <a:rPr lang="en-US" sz="2000" dirty="0" smtClean="0"/>
              <a:t>maps a particular element to a particular bit] = (</a:t>
            </a:r>
            <a:r>
              <a:rPr lang="en-US" sz="2000" dirty="0"/>
              <a:t>1 – 1</a:t>
            </a:r>
            <a:r>
              <a:rPr lang="en-US" sz="2000" dirty="0" smtClean="0"/>
              <a:t>/</a:t>
            </a:r>
            <a:r>
              <a:rPr lang="en-US" sz="2000" i="1" dirty="0" smtClean="0"/>
              <a:t>n</a:t>
            </a:r>
            <a:r>
              <a:rPr lang="en-US" sz="2000" dirty="0" smtClean="0"/>
              <a:t>)</a:t>
            </a:r>
            <a:r>
              <a:rPr lang="en-US" sz="2000" i="1" baseline="30000" dirty="0" smtClean="0"/>
              <a:t>k</a:t>
            </a:r>
          </a:p>
          <a:p>
            <a:r>
              <a:rPr lang="en-US" sz="2000" dirty="0" smtClean="0"/>
              <a:t>P[After hashing </a:t>
            </a:r>
            <a:r>
              <a:rPr lang="en-US" sz="2000" i="1" dirty="0" smtClean="0"/>
              <a:t>m </a:t>
            </a:r>
            <a:r>
              <a:rPr lang="en-US" sz="2000" dirty="0" smtClean="0"/>
              <a:t>elements of </a:t>
            </a:r>
            <a:r>
              <a:rPr lang="en-US" sz="2000" i="1" dirty="0" smtClean="0"/>
              <a:t>S</a:t>
            </a:r>
            <a:r>
              <a:rPr lang="en-US" sz="2000" dirty="0" smtClean="0"/>
              <a:t>, one particular bit is still 0] = </a:t>
            </a:r>
            <a:r>
              <a:rPr lang="en-US" sz="2000" dirty="0"/>
              <a:t>(1 – 1/</a:t>
            </a:r>
            <a:r>
              <a:rPr lang="en-US" sz="2000" i="1" dirty="0"/>
              <a:t>n</a:t>
            </a:r>
            <a:r>
              <a:rPr lang="en-US" sz="2000" dirty="0"/>
              <a:t>)</a:t>
            </a:r>
            <a:r>
              <a:rPr lang="en-US" sz="2000" i="1" baseline="30000" dirty="0" smtClean="0"/>
              <a:t>km</a:t>
            </a:r>
          </a:p>
          <a:p>
            <a:r>
              <a:rPr lang="en-US" sz="2000" dirty="0" smtClean="0"/>
              <a:t>P[A particular bit is 1 after hashing all of </a:t>
            </a:r>
            <a:r>
              <a:rPr lang="en-US" sz="2000" i="1" dirty="0" smtClean="0"/>
              <a:t>S</a:t>
            </a:r>
            <a:r>
              <a:rPr lang="en-US" sz="2000" dirty="0" smtClean="0"/>
              <a:t>] = 1 – </a:t>
            </a:r>
            <a:r>
              <a:rPr lang="en-US" sz="2000" dirty="0"/>
              <a:t>(1 – 1/</a:t>
            </a:r>
            <a:r>
              <a:rPr lang="en-US" sz="2000" i="1" dirty="0"/>
              <a:t>n</a:t>
            </a:r>
            <a:r>
              <a:rPr lang="en-US" sz="2000" dirty="0"/>
              <a:t>)</a:t>
            </a:r>
            <a:r>
              <a:rPr lang="en-US" sz="2000" i="1" baseline="30000" dirty="0" smtClean="0"/>
              <a:t>km</a:t>
            </a:r>
          </a:p>
          <a:p>
            <a:pPr marL="0" indent="0">
              <a:buNone/>
            </a:pPr>
            <a:r>
              <a:rPr lang="en-US" sz="2000" u="sng" dirty="0" smtClean="0"/>
              <a:t>False positive analysis</a:t>
            </a:r>
          </a:p>
          <a:p>
            <a:r>
              <a:rPr lang="en-US" sz="2000" dirty="0" smtClean="0"/>
              <a:t>Now, let a new element </a:t>
            </a:r>
            <a:r>
              <a:rPr lang="en-US" sz="2000" i="1" dirty="0" smtClean="0"/>
              <a:t>x </a:t>
            </a:r>
            <a:r>
              <a:rPr lang="en-US" sz="2000" dirty="0" smtClean="0"/>
              <a:t>not be in </a:t>
            </a:r>
            <a:r>
              <a:rPr lang="en-US" sz="2000" i="1" dirty="0" smtClean="0"/>
              <a:t>S. </a:t>
            </a:r>
            <a:r>
              <a:rPr lang="en-US" sz="2000" dirty="0" smtClean="0"/>
              <a:t>Should be discarded.</a:t>
            </a:r>
          </a:p>
          <a:p>
            <a:r>
              <a:rPr lang="en-US" sz="2000" dirty="0" smtClean="0"/>
              <a:t>Each </a:t>
            </a:r>
            <a:r>
              <a:rPr lang="en-US" sz="2000" i="1" dirty="0" smtClean="0"/>
              <a:t>h</a:t>
            </a:r>
            <a:r>
              <a:rPr lang="en-US" sz="2000" i="1" baseline="-25000" dirty="0" smtClean="0"/>
              <a:t>i</a:t>
            </a:r>
            <a:r>
              <a:rPr lang="en-US" sz="2000" dirty="0" smtClean="0"/>
              <a:t>(</a:t>
            </a:r>
            <a:r>
              <a:rPr lang="en-US" sz="2000" i="1" dirty="0" smtClean="0"/>
              <a:t>x</a:t>
            </a:r>
            <a:r>
              <a:rPr lang="en-US" sz="2000" dirty="0" smtClean="0"/>
              <a:t>) = 1 with probability </a:t>
            </a:r>
            <a:r>
              <a:rPr lang="en-US" sz="2000" dirty="0"/>
              <a:t>1 – (1 – 1/</a:t>
            </a:r>
            <a:r>
              <a:rPr lang="en-US" sz="2000" i="1" dirty="0"/>
              <a:t>n</a:t>
            </a:r>
            <a:r>
              <a:rPr lang="en-US" sz="2000" dirty="0"/>
              <a:t>)</a:t>
            </a:r>
            <a:r>
              <a:rPr lang="en-US" sz="2000" i="1" baseline="30000" dirty="0" smtClean="0"/>
              <a:t>km</a:t>
            </a:r>
          </a:p>
          <a:p>
            <a:r>
              <a:rPr lang="en-US" sz="2000" dirty="0" smtClean="0"/>
              <a:t>P[</a:t>
            </a:r>
            <a:r>
              <a:rPr lang="en-US" sz="2000" i="1" dirty="0" smtClean="0"/>
              <a:t>h</a:t>
            </a:r>
            <a:r>
              <a:rPr lang="en-US" sz="2000" i="1" baseline="-25000" dirty="0" smtClean="0"/>
              <a:t>i</a:t>
            </a:r>
            <a:r>
              <a:rPr lang="en-US" sz="2000" dirty="0"/>
              <a:t>(</a:t>
            </a:r>
            <a:r>
              <a:rPr lang="en-US" sz="2000" i="1" dirty="0"/>
              <a:t>x</a:t>
            </a:r>
            <a:r>
              <a:rPr lang="en-US" sz="2000" dirty="0" smtClean="0"/>
              <a:t>) = 1 for all </a:t>
            </a:r>
            <a:r>
              <a:rPr lang="en-US" sz="2000" i="1" dirty="0" err="1" smtClean="0"/>
              <a:t>i</a:t>
            </a:r>
            <a:r>
              <a:rPr lang="en-US" sz="2000" dirty="0" smtClean="0"/>
              <a:t>] = (</a:t>
            </a:r>
            <a:r>
              <a:rPr lang="en-US" sz="2000" dirty="0"/>
              <a:t>1 – (1 – 1/</a:t>
            </a:r>
            <a:r>
              <a:rPr lang="en-US" sz="2000" i="1" dirty="0"/>
              <a:t>n</a:t>
            </a:r>
            <a:r>
              <a:rPr lang="en-US" sz="2000" dirty="0"/>
              <a:t>)</a:t>
            </a:r>
            <a:r>
              <a:rPr lang="en-US" sz="2000" i="1" baseline="30000" dirty="0" smtClean="0"/>
              <a:t>km</a:t>
            </a:r>
            <a:r>
              <a:rPr lang="en-US" sz="2000" dirty="0" smtClean="0"/>
              <a:t>)</a:t>
            </a:r>
            <a:r>
              <a:rPr lang="en-US" sz="2000" i="1" baseline="30000" dirty="0" smtClean="0"/>
              <a:t>k </a:t>
            </a:r>
          </a:p>
          <a:p>
            <a:r>
              <a:rPr lang="en-US" sz="2000" dirty="0" smtClean="0"/>
              <a:t>This probability is ≈ (1 – </a:t>
            </a:r>
            <a:r>
              <a:rPr lang="en-US" sz="2000" i="1" dirty="0" smtClean="0"/>
              <a:t>e</a:t>
            </a:r>
            <a:r>
              <a:rPr lang="en-US" sz="2000" baseline="30000" dirty="0" smtClean="0"/>
              <a:t>– </a:t>
            </a:r>
            <a:r>
              <a:rPr lang="en-US" sz="2000" i="1" baseline="30000" dirty="0" smtClean="0"/>
              <a:t>km/n</a:t>
            </a:r>
            <a:r>
              <a:rPr lang="en-US" sz="2000" dirty="0" smtClean="0"/>
              <a:t>)</a:t>
            </a:r>
            <a:r>
              <a:rPr lang="en-US" sz="2000" i="1" baseline="30000" dirty="0"/>
              <a:t>k</a:t>
            </a:r>
            <a:endParaRPr lang="en-US" sz="2000" baseline="30000" dirty="0" smtClean="0"/>
          </a:p>
          <a:p>
            <a:r>
              <a:rPr lang="en-US" sz="2000" dirty="0" smtClean="0"/>
              <a:t>Optimal number </a:t>
            </a:r>
            <a:r>
              <a:rPr lang="en-US" sz="2000" i="1" dirty="0" smtClean="0"/>
              <a:t>k </a:t>
            </a:r>
            <a:r>
              <a:rPr lang="en-US" sz="2000" dirty="0" smtClean="0"/>
              <a:t>of hash functions: log</a:t>
            </a:r>
            <a:r>
              <a:rPr lang="en-US" sz="2000" i="1" baseline="-25000" dirty="0" smtClean="0"/>
              <a:t>e</a:t>
            </a:r>
            <a:r>
              <a:rPr lang="en-US" sz="2000" dirty="0" smtClean="0"/>
              <a:t>2×</a:t>
            </a:r>
            <a:r>
              <a:rPr lang="en-US" sz="2000" i="1" dirty="0" smtClean="0"/>
              <a:t>n</a:t>
            </a:r>
            <a:r>
              <a:rPr lang="en-US" sz="2000" dirty="0" smtClean="0"/>
              <a:t>/</a:t>
            </a:r>
            <a:r>
              <a:rPr lang="en-US" sz="2000" i="1" dirty="0" smtClean="0"/>
              <a:t>m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917691" y="5440974"/>
            <a:ext cx="1672636" cy="8259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smtClean="0">
                <a:latin typeface="Times New Roman"/>
                <a:cs typeface="Times New Roman"/>
              </a:rPr>
              <a:t>(1-ε)</a:t>
            </a:r>
            <a:r>
              <a:rPr lang="en-US" sz="2000" baseline="30000" dirty="0" smtClean="0">
                <a:latin typeface="Times New Roman"/>
                <a:cs typeface="Times New Roman"/>
              </a:rPr>
              <a:t>1/</a:t>
            </a:r>
            <a:r>
              <a:rPr lang="en-US" sz="2000" baseline="30000" dirty="0" err="1" smtClean="0">
                <a:latin typeface="Times New Roman"/>
                <a:cs typeface="Times New Roman"/>
              </a:rPr>
              <a:t>ε</a:t>
            </a:r>
            <a:r>
              <a:rPr lang="en-US" sz="2000" baseline="30000" dirty="0" smtClean="0">
                <a:latin typeface="Times New Roman"/>
                <a:cs typeface="Times New Roman"/>
              </a:rPr>
              <a:t>  </a:t>
            </a:r>
            <a:r>
              <a:rPr lang="en-US" sz="2000" dirty="0" smtClean="0">
                <a:solidFill>
                  <a:prstClr val="black"/>
                </a:solidFill>
                <a:latin typeface="Times New Roman"/>
                <a:cs typeface="Times New Roman"/>
              </a:rPr>
              <a:t>≈</a:t>
            </a:r>
            <a:r>
              <a:rPr lang="en-US" sz="2000" dirty="0" smtClean="0">
                <a:latin typeface="Times New Roman"/>
                <a:cs typeface="Times New Roman"/>
              </a:rPr>
              <a:t> 1/</a:t>
            </a:r>
            <a:r>
              <a:rPr lang="en-US" sz="2000" i="1" dirty="0" smtClean="0">
                <a:latin typeface="Times New Roman"/>
                <a:cs typeface="Times New Roman"/>
              </a:rPr>
              <a:t>e</a:t>
            </a:r>
            <a:r>
              <a:rPr lang="en-US" sz="2000" dirty="0" smtClean="0">
                <a:latin typeface="Times New Roman"/>
                <a:cs typeface="Times New Roman"/>
              </a:rPr>
              <a:t> for small </a:t>
            </a:r>
            <a:r>
              <a:rPr lang="en-US" sz="2000" dirty="0" err="1">
                <a:latin typeface="Times New Roman"/>
                <a:cs typeface="Times New Roman"/>
              </a:rPr>
              <a:t>ε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24111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8321</TotalTime>
  <Words>1268</Words>
  <Application>Microsoft Macintosh PowerPoint</Application>
  <PresentationFormat>On-screen Show (4:3)</PresentationFormat>
  <Paragraphs>151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Default Theme</vt:lpstr>
      <vt:lpstr>Microsoft Equation</vt:lpstr>
      <vt:lpstr>Streaming Data Mining</vt:lpstr>
      <vt:lpstr>Examples of Streaming Data</vt:lpstr>
      <vt:lpstr>Mining Streaming Data</vt:lpstr>
      <vt:lpstr>Filtering Streaming Data</vt:lpstr>
      <vt:lpstr>Filtering with One Hash Function</vt:lpstr>
      <vt:lpstr>Filtering with One Hash Function</vt:lpstr>
      <vt:lpstr>Filtering with One Hash Function</vt:lpstr>
      <vt:lpstr>The Bloom Filter</vt:lpstr>
      <vt:lpstr>The Bloom Filter: Analysis</vt:lpstr>
      <vt:lpstr>Counting Distinct Elements in a Stream</vt:lpstr>
      <vt:lpstr>The Flajolet – Martin Algorithm (1985)</vt:lpstr>
      <vt:lpstr>Reference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Rule Mining</dc:title>
  <dc:creator>Debapriyo Majumdar</dc:creator>
  <cp:lastModifiedBy>Debapriyo Majumdar</cp:lastModifiedBy>
  <cp:revision>881</cp:revision>
  <dcterms:created xsi:type="dcterms:W3CDTF">2014-08-02T12:52:59Z</dcterms:created>
  <dcterms:modified xsi:type="dcterms:W3CDTF">2014-11-20T05:35:11Z</dcterms:modified>
</cp:coreProperties>
</file>