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1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56" r:id="rId2"/>
    <p:sldId id="278" r:id="rId3"/>
    <p:sldId id="279" r:id="rId4"/>
    <p:sldId id="303" r:id="rId5"/>
    <p:sldId id="280" r:id="rId6"/>
    <p:sldId id="281" r:id="rId7"/>
    <p:sldId id="302" r:id="rId8"/>
    <p:sldId id="282" r:id="rId9"/>
    <p:sldId id="283" r:id="rId10"/>
    <p:sldId id="284" r:id="rId11"/>
    <p:sldId id="301" r:id="rId12"/>
    <p:sldId id="286" r:id="rId13"/>
    <p:sldId id="287" r:id="rId14"/>
    <p:sldId id="291" r:id="rId15"/>
    <p:sldId id="304" r:id="rId16"/>
    <p:sldId id="305" r:id="rId17"/>
    <p:sldId id="306" r:id="rId18"/>
    <p:sldId id="307" r:id="rId19"/>
    <p:sldId id="289" r:id="rId20"/>
    <p:sldId id="308" r:id="rId21"/>
    <p:sldId id="309" r:id="rId22"/>
    <p:sldId id="310" r:id="rId23"/>
    <p:sldId id="311" r:id="rId24"/>
    <p:sldId id="277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5" d="100"/>
          <a:sy n="95" d="100"/>
        </p:scale>
        <p:origin x="-2808" y="-8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eb:Dropbox:Teaching:DataMining2014:Lectures:Supervised%20learning:Examples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eb:Dropbox:Teaching:DataMining2014:Lectures:Supervised%20learning:Examples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eb:Dropbox:Teaching:DataMining2014:Lectures:Supervised%20learning:Examples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eb:Dropbox:Teaching:DataMining2014:Lectures:Supervised%20learning:Example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eb:Dropbox:Teaching:DataMining2014:Lectures:Supervised%20learning:Example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deb:Dropbox:Teaching:DataMining2014:Lectures:Supervised%20learning:Example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Power (bhp)</c:v>
                </c:pt>
              </c:strCache>
            </c:strRef>
          </c:tx>
          <c:spPr>
            <a:ln w="66675">
              <a:noFill/>
            </a:ln>
          </c:spPr>
          <c:xVal>
            <c:numRef>
              <c:f>Sheet1!$A$2:$A$12</c:f>
              <c:numCache>
                <c:formatCode>General</c:formatCode>
                <c:ptCount val="11"/>
                <c:pt idx="0">
                  <c:v>800.0</c:v>
                </c:pt>
                <c:pt idx="1">
                  <c:v>1000.0</c:v>
                </c:pt>
                <c:pt idx="2">
                  <c:v>1200.0</c:v>
                </c:pt>
                <c:pt idx="3">
                  <c:v>1200.0</c:v>
                </c:pt>
                <c:pt idx="4">
                  <c:v>1200.0</c:v>
                </c:pt>
                <c:pt idx="5">
                  <c:v>1400.0</c:v>
                </c:pt>
                <c:pt idx="6">
                  <c:v>1500.0</c:v>
                </c:pt>
                <c:pt idx="7">
                  <c:v>1800.0</c:v>
                </c:pt>
                <c:pt idx="8">
                  <c:v>2000.0</c:v>
                </c:pt>
                <c:pt idx="9">
                  <c:v>2000.0</c:v>
                </c:pt>
                <c:pt idx="10">
                  <c:v>2400.0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0">
                  <c:v>60.0</c:v>
                </c:pt>
                <c:pt idx="1">
                  <c:v>90.0</c:v>
                </c:pt>
                <c:pt idx="2">
                  <c:v>80.0</c:v>
                </c:pt>
                <c:pt idx="3">
                  <c:v>100.0</c:v>
                </c:pt>
                <c:pt idx="4">
                  <c:v>75.0</c:v>
                </c:pt>
                <c:pt idx="5">
                  <c:v>90.0</c:v>
                </c:pt>
                <c:pt idx="6">
                  <c:v>120.0</c:v>
                </c:pt>
                <c:pt idx="7">
                  <c:v>160.0</c:v>
                </c:pt>
                <c:pt idx="8">
                  <c:v>140.0</c:v>
                </c:pt>
                <c:pt idx="9">
                  <c:v>170.0</c:v>
                </c:pt>
                <c:pt idx="10">
                  <c:v>180.0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72464424"/>
        <c:axId val="-2072650920"/>
      </c:scatterChart>
      <c:valAx>
        <c:axId val="-2072464424"/>
        <c:scaling>
          <c:orientation val="minMax"/>
          <c:max val="2500.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72650920"/>
        <c:crosses val="autoZero"/>
        <c:crossBetween val="midCat"/>
      </c:valAx>
      <c:valAx>
        <c:axId val="-20726509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72464424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Income</c:v>
                </c:pt>
              </c:strCache>
            </c:strRef>
          </c:tx>
          <c:spPr>
            <a:ln w="66675">
              <a:noFill/>
            </a:ln>
          </c:spPr>
          <c:xVal>
            <c:numRef>
              <c:f>Sheet4!$A$2:$A$11</c:f>
              <c:numCache>
                <c:formatCode>General</c:formatCode>
                <c:ptCount val="10"/>
                <c:pt idx="0">
                  <c:v>20.0</c:v>
                </c:pt>
                <c:pt idx="1">
                  <c:v>22.0</c:v>
                </c:pt>
                <c:pt idx="2">
                  <c:v>50.0</c:v>
                </c:pt>
                <c:pt idx="3">
                  <c:v>30.0</c:v>
                </c:pt>
                <c:pt idx="4">
                  <c:v>40.0</c:v>
                </c:pt>
                <c:pt idx="5">
                  <c:v>50.0</c:v>
                </c:pt>
                <c:pt idx="6">
                  <c:v>28.0</c:v>
                </c:pt>
                <c:pt idx="7">
                  <c:v>40.0</c:v>
                </c:pt>
                <c:pt idx="8">
                  <c:v>26.0</c:v>
                </c:pt>
                <c:pt idx="9">
                  <c:v>65.0</c:v>
                </c:pt>
              </c:numCache>
            </c:numRef>
          </c:xVal>
          <c:yVal>
            <c:numRef>
              <c:f>Sheet4!$B$2:$B$11</c:f>
              <c:numCache>
                <c:formatCode>General</c:formatCode>
                <c:ptCount val="10"/>
                <c:pt idx="0">
                  <c:v>2.0</c:v>
                </c:pt>
                <c:pt idx="1">
                  <c:v>1.0</c:v>
                </c:pt>
                <c:pt idx="2">
                  <c:v>12.0</c:v>
                </c:pt>
                <c:pt idx="3">
                  <c:v>75.0</c:v>
                </c:pt>
                <c:pt idx="4">
                  <c:v>60.0</c:v>
                </c:pt>
                <c:pt idx="5">
                  <c:v>25.0</c:v>
                </c:pt>
                <c:pt idx="6">
                  <c:v>150.0</c:v>
                </c:pt>
                <c:pt idx="7">
                  <c:v>60.0</c:v>
                </c:pt>
                <c:pt idx="8">
                  <c:v>50.0</c:v>
                </c:pt>
                <c:pt idx="9">
                  <c:v>200.0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11532568"/>
        <c:axId val="-2011529496"/>
      </c:scatterChart>
      <c:valAx>
        <c:axId val="-2011532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11529496"/>
        <c:crosses val="autoZero"/>
        <c:crossBetween val="midCat"/>
      </c:valAx>
      <c:valAx>
        <c:axId val="-20115294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11532568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Income</c:v>
                </c:pt>
              </c:strCache>
            </c:strRef>
          </c:tx>
          <c:spPr>
            <a:ln w="66675">
              <a:noFill/>
            </a:ln>
          </c:spPr>
          <c:xVal>
            <c:numRef>
              <c:f>Sheet4!$A$2:$A$11</c:f>
              <c:numCache>
                <c:formatCode>General</c:formatCode>
                <c:ptCount val="10"/>
                <c:pt idx="0">
                  <c:v>20.0</c:v>
                </c:pt>
                <c:pt idx="1">
                  <c:v>22.0</c:v>
                </c:pt>
                <c:pt idx="2">
                  <c:v>50.0</c:v>
                </c:pt>
                <c:pt idx="3">
                  <c:v>30.0</c:v>
                </c:pt>
                <c:pt idx="4">
                  <c:v>40.0</c:v>
                </c:pt>
                <c:pt idx="5">
                  <c:v>50.0</c:v>
                </c:pt>
                <c:pt idx="6">
                  <c:v>28.0</c:v>
                </c:pt>
                <c:pt idx="7">
                  <c:v>40.0</c:v>
                </c:pt>
                <c:pt idx="8">
                  <c:v>26.0</c:v>
                </c:pt>
                <c:pt idx="9">
                  <c:v>65.0</c:v>
                </c:pt>
              </c:numCache>
            </c:numRef>
          </c:xVal>
          <c:yVal>
            <c:numRef>
              <c:f>Sheet4!$B$2:$B$11</c:f>
              <c:numCache>
                <c:formatCode>General</c:formatCode>
                <c:ptCount val="10"/>
                <c:pt idx="0">
                  <c:v>2.0</c:v>
                </c:pt>
                <c:pt idx="1">
                  <c:v>1.0</c:v>
                </c:pt>
                <c:pt idx="2">
                  <c:v>12.0</c:v>
                </c:pt>
                <c:pt idx="3">
                  <c:v>75.0</c:v>
                </c:pt>
                <c:pt idx="4">
                  <c:v>60.0</c:v>
                </c:pt>
                <c:pt idx="5">
                  <c:v>25.0</c:v>
                </c:pt>
                <c:pt idx="6">
                  <c:v>150.0</c:v>
                </c:pt>
                <c:pt idx="7">
                  <c:v>60.0</c:v>
                </c:pt>
                <c:pt idx="8">
                  <c:v>50.0</c:v>
                </c:pt>
                <c:pt idx="9">
                  <c:v>200.0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11675160"/>
        <c:axId val="-2011620680"/>
      </c:scatterChart>
      <c:valAx>
        <c:axId val="-2011675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11620680"/>
        <c:crosses val="autoZero"/>
        <c:crossBetween val="midCat"/>
      </c:valAx>
      <c:valAx>
        <c:axId val="-20116206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1167516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Income</c:v>
                </c:pt>
              </c:strCache>
            </c:strRef>
          </c:tx>
          <c:spPr>
            <a:ln w="66675">
              <a:noFill/>
            </a:ln>
          </c:spPr>
          <c:xVal>
            <c:numRef>
              <c:f>Sheet4!$A$2:$A$11</c:f>
              <c:numCache>
                <c:formatCode>General</c:formatCode>
                <c:ptCount val="10"/>
                <c:pt idx="0">
                  <c:v>20.0</c:v>
                </c:pt>
                <c:pt idx="1">
                  <c:v>22.0</c:v>
                </c:pt>
                <c:pt idx="2">
                  <c:v>50.0</c:v>
                </c:pt>
                <c:pt idx="3">
                  <c:v>30.0</c:v>
                </c:pt>
                <c:pt idx="4">
                  <c:v>40.0</c:v>
                </c:pt>
                <c:pt idx="5">
                  <c:v>50.0</c:v>
                </c:pt>
                <c:pt idx="6">
                  <c:v>28.0</c:v>
                </c:pt>
                <c:pt idx="7">
                  <c:v>40.0</c:v>
                </c:pt>
                <c:pt idx="8">
                  <c:v>26.0</c:v>
                </c:pt>
                <c:pt idx="9">
                  <c:v>65.0</c:v>
                </c:pt>
              </c:numCache>
            </c:numRef>
          </c:xVal>
          <c:yVal>
            <c:numRef>
              <c:f>Sheet4!$B$2:$B$11</c:f>
              <c:numCache>
                <c:formatCode>General</c:formatCode>
                <c:ptCount val="10"/>
                <c:pt idx="0">
                  <c:v>2.0</c:v>
                </c:pt>
                <c:pt idx="1">
                  <c:v>1.0</c:v>
                </c:pt>
                <c:pt idx="2">
                  <c:v>12.0</c:v>
                </c:pt>
                <c:pt idx="3">
                  <c:v>75.0</c:v>
                </c:pt>
                <c:pt idx="4">
                  <c:v>60.0</c:v>
                </c:pt>
                <c:pt idx="5">
                  <c:v>25.0</c:v>
                </c:pt>
                <c:pt idx="6">
                  <c:v>150.0</c:v>
                </c:pt>
                <c:pt idx="7">
                  <c:v>60.0</c:v>
                </c:pt>
                <c:pt idx="8">
                  <c:v>50.0</c:v>
                </c:pt>
                <c:pt idx="9">
                  <c:v>200.0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72965128"/>
        <c:axId val="-2072101896"/>
      </c:scatterChart>
      <c:valAx>
        <c:axId val="-2072965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72101896"/>
        <c:crosses val="autoZero"/>
        <c:crossBetween val="midCat"/>
      </c:valAx>
      <c:valAx>
        <c:axId val="-20721018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72965128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Sheet4!$B$1</c:f>
              <c:strCache>
                <c:ptCount val="1"/>
                <c:pt idx="0">
                  <c:v>Income</c:v>
                </c:pt>
              </c:strCache>
            </c:strRef>
          </c:tx>
          <c:spPr>
            <a:ln w="66675">
              <a:noFill/>
            </a:ln>
          </c:spPr>
          <c:xVal>
            <c:numRef>
              <c:f>Sheet4!$A$2:$A$11</c:f>
              <c:numCache>
                <c:formatCode>General</c:formatCode>
                <c:ptCount val="10"/>
                <c:pt idx="0">
                  <c:v>20.0</c:v>
                </c:pt>
                <c:pt idx="1">
                  <c:v>22.0</c:v>
                </c:pt>
                <c:pt idx="2">
                  <c:v>50.0</c:v>
                </c:pt>
                <c:pt idx="3">
                  <c:v>30.0</c:v>
                </c:pt>
                <c:pt idx="4">
                  <c:v>40.0</c:v>
                </c:pt>
                <c:pt idx="5">
                  <c:v>50.0</c:v>
                </c:pt>
                <c:pt idx="6">
                  <c:v>28.0</c:v>
                </c:pt>
                <c:pt idx="7">
                  <c:v>40.0</c:v>
                </c:pt>
                <c:pt idx="8">
                  <c:v>26.0</c:v>
                </c:pt>
                <c:pt idx="9">
                  <c:v>65.0</c:v>
                </c:pt>
              </c:numCache>
            </c:numRef>
          </c:xVal>
          <c:yVal>
            <c:numRef>
              <c:f>Sheet4!$B$2:$B$11</c:f>
              <c:numCache>
                <c:formatCode>General</c:formatCode>
                <c:ptCount val="10"/>
                <c:pt idx="0">
                  <c:v>2.0</c:v>
                </c:pt>
                <c:pt idx="1">
                  <c:v>1.0</c:v>
                </c:pt>
                <c:pt idx="2">
                  <c:v>12.0</c:v>
                </c:pt>
                <c:pt idx="3">
                  <c:v>75.0</c:v>
                </c:pt>
                <c:pt idx="4">
                  <c:v>60.0</c:v>
                </c:pt>
                <c:pt idx="5">
                  <c:v>25.0</c:v>
                </c:pt>
                <c:pt idx="6">
                  <c:v>150.0</c:v>
                </c:pt>
                <c:pt idx="7">
                  <c:v>60.0</c:v>
                </c:pt>
                <c:pt idx="8">
                  <c:v>50.0</c:v>
                </c:pt>
                <c:pt idx="9">
                  <c:v>200.0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11494296"/>
        <c:axId val="-2011491240"/>
      </c:scatterChart>
      <c:valAx>
        <c:axId val="-2011494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11491240"/>
        <c:crosses val="autoZero"/>
        <c:crossBetween val="midCat"/>
      </c:valAx>
      <c:valAx>
        <c:axId val="-20114912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11494296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Power (bhp)</c:v>
                </c:pt>
              </c:strCache>
            </c:strRef>
          </c:tx>
          <c:spPr>
            <a:ln w="66675">
              <a:noFill/>
            </a:ln>
          </c:spPr>
          <c:xVal>
            <c:numRef>
              <c:f>Sheet1!$A$2:$A$12</c:f>
              <c:numCache>
                <c:formatCode>General</c:formatCode>
                <c:ptCount val="11"/>
                <c:pt idx="0">
                  <c:v>800.0</c:v>
                </c:pt>
                <c:pt idx="1">
                  <c:v>1000.0</c:v>
                </c:pt>
                <c:pt idx="2">
                  <c:v>1200.0</c:v>
                </c:pt>
                <c:pt idx="3">
                  <c:v>1200.0</c:v>
                </c:pt>
                <c:pt idx="4">
                  <c:v>1200.0</c:v>
                </c:pt>
                <c:pt idx="5">
                  <c:v>1400.0</c:v>
                </c:pt>
                <c:pt idx="6">
                  <c:v>1500.0</c:v>
                </c:pt>
                <c:pt idx="7">
                  <c:v>1800.0</c:v>
                </c:pt>
                <c:pt idx="8">
                  <c:v>2000.0</c:v>
                </c:pt>
                <c:pt idx="9">
                  <c:v>2000.0</c:v>
                </c:pt>
                <c:pt idx="10">
                  <c:v>2400.0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0">
                  <c:v>60.0</c:v>
                </c:pt>
                <c:pt idx="1">
                  <c:v>90.0</c:v>
                </c:pt>
                <c:pt idx="2">
                  <c:v>80.0</c:v>
                </c:pt>
                <c:pt idx="3">
                  <c:v>100.0</c:v>
                </c:pt>
                <c:pt idx="4">
                  <c:v>75.0</c:v>
                </c:pt>
                <c:pt idx="5">
                  <c:v>90.0</c:v>
                </c:pt>
                <c:pt idx="6">
                  <c:v>120.0</c:v>
                </c:pt>
                <c:pt idx="7">
                  <c:v>160.0</c:v>
                </c:pt>
                <c:pt idx="8">
                  <c:v>140.0</c:v>
                </c:pt>
                <c:pt idx="9">
                  <c:v>170.0</c:v>
                </c:pt>
                <c:pt idx="10">
                  <c:v>180.0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41751208"/>
        <c:axId val="2141721000"/>
      </c:scatterChart>
      <c:valAx>
        <c:axId val="2141751208"/>
        <c:scaling>
          <c:orientation val="minMax"/>
          <c:max val="2500.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141721000"/>
        <c:crosses val="autoZero"/>
        <c:crossBetween val="midCat"/>
      </c:valAx>
      <c:valAx>
        <c:axId val="21417210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141751208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Sheet3!$B$1</c:f>
              <c:strCache>
                <c:ptCount val="1"/>
                <c:pt idx="0">
                  <c:v>Y</c:v>
                </c:pt>
              </c:strCache>
            </c:strRef>
          </c:tx>
          <c:spPr>
            <a:ln w="47625">
              <a:noFill/>
            </a:ln>
          </c:spPr>
          <c:xVal>
            <c:numRef>
              <c:f>Sheet3!$A$2:$A$5</c:f>
              <c:numCache>
                <c:formatCode>General</c:formatCode>
                <c:ptCount val="4"/>
                <c:pt idx="0">
                  <c:v>1.0</c:v>
                </c:pt>
                <c:pt idx="1">
                  <c:v>2.0</c:v>
                </c:pt>
                <c:pt idx="2">
                  <c:v>3.0</c:v>
                </c:pt>
                <c:pt idx="3">
                  <c:v>4.0</c:v>
                </c:pt>
              </c:numCache>
            </c:numRef>
          </c:xVal>
          <c:yVal>
            <c:numRef>
              <c:f>Sheet3!$B$2:$B$5</c:f>
              <c:numCache>
                <c:formatCode>General</c:formatCode>
                <c:ptCount val="4"/>
                <c:pt idx="0">
                  <c:v>1.0</c:v>
                </c:pt>
                <c:pt idx="1">
                  <c:v>3.0</c:v>
                </c:pt>
                <c:pt idx="2">
                  <c:v>7.0</c:v>
                </c:pt>
                <c:pt idx="3">
                  <c:v>10.0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41889128"/>
        <c:axId val="2141892184"/>
      </c:scatterChart>
      <c:valAx>
        <c:axId val="2141889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141892184"/>
        <c:crosses val="autoZero"/>
        <c:crossBetween val="midCat"/>
      </c:valAx>
      <c:valAx>
        <c:axId val="21418921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141889128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Power (bhp)</c:v>
                </c:pt>
              </c:strCache>
            </c:strRef>
          </c:tx>
          <c:spPr>
            <a:ln w="66675">
              <a:noFill/>
            </a:ln>
          </c:spPr>
          <c:xVal>
            <c:numRef>
              <c:f>Sheet1!$A$2:$A$12</c:f>
              <c:numCache>
                <c:formatCode>General</c:formatCode>
                <c:ptCount val="11"/>
                <c:pt idx="0">
                  <c:v>800.0</c:v>
                </c:pt>
                <c:pt idx="1">
                  <c:v>1000.0</c:v>
                </c:pt>
                <c:pt idx="2">
                  <c:v>1200.0</c:v>
                </c:pt>
                <c:pt idx="3">
                  <c:v>1200.0</c:v>
                </c:pt>
                <c:pt idx="4">
                  <c:v>1200.0</c:v>
                </c:pt>
                <c:pt idx="5">
                  <c:v>1400.0</c:v>
                </c:pt>
                <c:pt idx="6">
                  <c:v>1500.0</c:v>
                </c:pt>
                <c:pt idx="7">
                  <c:v>1800.0</c:v>
                </c:pt>
                <c:pt idx="8">
                  <c:v>2000.0</c:v>
                </c:pt>
                <c:pt idx="9">
                  <c:v>2000.0</c:v>
                </c:pt>
                <c:pt idx="10">
                  <c:v>2400.0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0">
                  <c:v>60.0</c:v>
                </c:pt>
                <c:pt idx="1">
                  <c:v>90.0</c:v>
                </c:pt>
                <c:pt idx="2">
                  <c:v>80.0</c:v>
                </c:pt>
                <c:pt idx="3">
                  <c:v>100.0</c:v>
                </c:pt>
                <c:pt idx="4">
                  <c:v>75.0</c:v>
                </c:pt>
                <c:pt idx="5">
                  <c:v>90.0</c:v>
                </c:pt>
                <c:pt idx="6">
                  <c:v>120.0</c:v>
                </c:pt>
                <c:pt idx="7">
                  <c:v>160.0</c:v>
                </c:pt>
                <c:pt idx="8">
                  <c:v>140.0</c:v>
                </c:pt>
                <c:pt idx="9">
                  <c:v>170.0</c:v>
                </c:pt>
                <c:pt idx="10">
                  <c:v>180.0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11715144"/>
        <c:axId val="-2011712088"/>
      </c:scatterChart>
      <c:valAx>
        <c:axId val="-2011715144"/>
        <c:scaling>
          <c:orientation val="minMax"/>
          <c:max val="2500.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11712088"/>
        <c:crosses val="autoZero"/>
        <c:crossBetween val="midCat"/>
      </c:valAx>
      <c:valAx>
        <c:axId val="-20117120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11715144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Power (bhp)</c:v>
                </c:pt>
              </c:strCache>
            </c:strRef>
          </c:tx>
          <c:spPr>
            <a:ln w="66675">
              <a:noFill/>
            </a:ln>
          </c:spPr>
          <c:xVal>
            <c:numRef>
              <c:f>Sheet1!$A$2:$A$12</c:f>
              <c:numCache>
                <c:formatCode>General</c:formatCode>
                <c:ptCount val="11"/>
                <c:pt idx="0">
                  <c:v>800.0</c:v>
                </c:pt>
                <c:pt idx="1">
                  <c:v>1000.0</c:v>
                </c:pt>
                <c:pt idx="2">
                  <c:v>1200.0</c:v>
                </c:pt>
                <c:pt idx="3">
                  <c:v>1200.0</c:v>
                </c:pt>
                <c:pt idx="4">
                  <c:v>1200.0</c:v>
                </c:pt>
                <c:pt idx="5">
                  <c:v>1400.0</c:v>
                </c:pt>
                <c:pt idx="6">
                  <c:v>1500.0</c:v>
                </c:pt>
                <c:pt idx="7">
                  <c:v>1800.0</c:v>
                </c:pt>
                <c:pt idx="8">
                  <c:v>2000.0</c:v>
                </c:pt>
                <c:pt idx="9">
                  <c:v>2000.0</c:v>
                </c:pt>
                <c:pt idx="10">
                  <c:v>2400.0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0">
                  <c:v>60.0</c:v>
                </c:pt>
                <c:pt idx="1">
                  <c:v>90.0</c:v>
                </c:pt>
                <c:pt idx="2">
                  <c:v>80.0</c:v>
                </c:pt>
                <c:pt idx="3">
                  <c:v>100.0</c:v>
                </c:pt>
                <c:pt idx="4">
                  <c:v>75.0</c:v>
                </c:pt>
                <c:pt idx="5">
                  <c:v>90.0</c:v>
                </c:pt>
                <c:pt idx="6">
                  <c:v>120.0</c:v>
                </c:pt>
                <c:pt idx="7">
                  <c:v>160.0</c:v>
                </c:pt>
                <c:pt idx="8">
                  <c:v>140.0</c:v>
                </c:pt>
                <c:pt idx="9">
                  <c:v>170.0</c:v>
                </c:pt>
                <c:pt idx="10">
                  <c:v>180.0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51215160"/>
        <c:axId val="-2054608424"/>
      </c:scatterChart>
      <c:valAx>
        <c:axId val="-2051215160"/>
        <c:scaling>
          <c:orientation val="minMax"/>
          <c:max val="2500.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54608424"/>
        <c:crosses val="autoZero"/>
        <c:crossBetween val="midCat"/>
      </c:valAx>
      <c:valAx>
        <c:axId val="-20546084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5121516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Sheet3!$B$1</c:f>
              <c:strCache>
                <c:ptCount val="1"/>
                <c:pt idx="0">
                  <c:v>Y</c:v>
                </c:pt>
              </c:strCache>
            </c:strRef>
          </c:tx>
          <c:spPr>
            <a:ln w="47625">
              <a:noFill/>
            </a:ln>
          </c:spPr>
          <c:xVal>
            <c:numRef>
              <c:f>Sheet3!$A$2:$A$5</c:f>
              <c:numCache>
                <c:formatCode>General</c:formatCode>
                <c:ptCount val="4"/>
                <c:pt idx="0">
                  <c:v>1.0</c:v>
                </c:pt>
                <c:pt idx="1">
                  <c:v>2.0</c:v>
                </c:pt>
                <c:pt idx="2">
                  <c:v>3.0</c:v>
                </c:pt>
                <c:pt idx="3">
                  <c:v>4.0</c:v>
                </c:pt>
              </c:numCache>
            </c:numRef>
          </c:xVal>
          <c:yVal>
            <c:numRef>
              <c:f>Sheet3!$B$2:$B$5</c:f>
              <c:numCache>
                <c:formatCode>General</c:formatCode>
                <c:ptCount val="4"/>
                <c:pt idx="0">
                  <c:v>1.0</c:v>
                </c:pt>
                <c:pt idx="1">
                  <c:v>3.0</c:v>
                </c:pt>
                <c:pt idx="2">
                  <c:v>7.0</c:v>
                </c:pt>
                <c:pt idx="3">
                  <c:v>10.0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79352088"/>
        <c:axId val="-2079355912"/>
      </c:scatterChart>
      <c:valAx>
        <c:axId val="-2079352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79355912"/>
        <c:crosses val="autoZero"/>
        <c:crossBetween val="midCat"/>
      </c:valAx>
      <c:valAx>
        <c:axId val="-20793559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79352088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Power (bhp)</c:v>
                </c:pt>
              </c:strCache>
            </c:strRef>
          </c:tx>
          <c:spPr>
            <a:ln w="66675">
              <a:noFill/>
            </a:ln>
          </c:spPr>
          <c:xVal>
            <c:numRef>
              <c:f>Sheet1!$A$2:$A$12</c:f>
              <c:numCache>
                <c:formatCode>General</c:formatCode>
                <c:ptCount val="11"/>
                <c:pt idx="0">
                  <c:v>800.0</c:v>
                </c:pt>
                <c:pt idx="1">
                  <c:v>1000.0</c:v>
                </c:pt>
                <c:pt idx="2">
                  <c:v>1200.0</c:v>
                </c:pt>
                <c:pt idx="3">
                  <c:v>1200.0</c:v>
                </c:pt>
                <c:pt idx="4">
                  <c:v>1200.0</c:v>
                </c:pt>
                <c:pt idx="5">
                  <c:v>1400.0</c:v>
                </c:pt>
                <c:pt idx="6">
                  <c:v>1500.0</c:v>
                </c:pt>
                <c:pt idx="7">
                  <c:v>1800.0</c:v>
                </c:pt>
                <c:pt idx="8">
                  <c:v>2000.0</c:v>
                </c:pt>
                <c:pt idx="9">
                  <c:v>2000.0</c:v>
                </c:pt>
                <c:pt idx="10">
                  <c:v>2400.0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0">
                  <c:v>60.0</c:v>
                </c:pt>
                <c:pt idx="1">
                  <c:v>90.0</c:v>
                </c:pt>
                <c:pt idx="2">
                  <c:v>80.0</c:v>
                </c:pt>
                <c:pt idx="3">
                  <c:v>100.0</c:v>
                </c:pt>
                <c:pt idx="4">
                  <c:v>75.0</c:v>
                </c:pt>
                <c:pt idx="5">
                  <c:v>90.0</c:v>
                </c:pt>
                <c:pt idx="6">
                  <c:v>120.0</c:v>
                </c:pt>
                <c:pt idx="7">
                  <c:v>160.0</c:v>
                </c:pt>
                <c:pt idx="8">
                  <c:v>140.0</c:v>
                </c:pt>
                <c:pt idx="9">
                  <c:v>170.0</c:v>
                </c:pt>
                <c:pt idx="10">
                  <c:v>180.0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79479272"/>
        <c:axId val="-2079489320"/>
      </c:scatterChart>
      <c:valAx>
        <c:axId val="-2079479272"/>
        <c:scaling>
          <c:orientation val="minMax"/>
          <c:max val="2500.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79489320"/>
        <c:crosses val="autoZero"/>
        <c:crossBetween val="midCat"/>
      </c:valAx>
      <c:valAx>
        <c:axId val="-20794893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7947927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Blood sugar</c:v>
                </c:pt>
              </c:strCache>
            </c:strRef>
          </c:tx>
          <c:spPr>
            <a:ln w="47625">
              <a:noFill/>
            </a:ln>
          </c:spPr>
          <c:xVal>
            <c:numRef>
              <c:f>Sheet2!$A$2:$A$15</c:f>
              <c:numCache>
                <c:formatCode>General</c:formatCode>
                <c:ptCount val="14"/>
                <c:pt idx="0">
                  <c:v>10.0</c:v>
                </c:pt>
                <c:pt idx="1">
                  <c:v>20.0</c:v>
                </c:pt>
                <c:pt idx="2">
                  <c:v>22.0</c:v>
                </c:pt>
                <c:pt idx="3">
                  <c:v>12.0</c:v>
                </c:pt>
                <c:pt idx="4">
                  <c:v>35.0</c:v>
                </c:pt>
                <c:pt idx="5">
                  <c:v>55.0</c:v>
                </c:pt>
                <c:pt idx="6">
                  <c:v>67.0</c:v>
                </c:pt>
                <c:pt idx="7">
                  <c:v>43.0</c:v>
                </c:pt>
                <c:pt idx="8">
                  <c:v>42.0</c:v>
                </c:pt>
                <c:pt idx="9">
                  <c:v>60.0</c:v>
                </c:pt>
                <c:pt idx="10">
                  <c:v>30.0</c:v>
                </c:pt>
                <c:pt idx="11">
                  <c:v>40.0</c:v>
                </c:pt>
                <c:pt idx="12">
                  <c:v>62.0</c:v>
                </c:pt>
                <c:pt idx="13">
                  <c:v>75.0</c:v>
                </c:pt>
              </c:numCache>
            </c:numRef>
          </c:xVal>
          <c:yVal>
            <c:numRef>
              <c:f>Sheet2!$B$2:$B$15</c:f>
              <c:numCache>
                <c:formatCode>General</c:formatCode>
                <c:ptCount val="14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1.0</c:v>
                </c:pt>
                <c:pt idx="5">
                  <c:v>0.0</c:v>
                </c:pt>
                <c:pt idx="6">
                  <c:v>1.0</c:v>
                </c:pt>
                <c:pt idx="7">
                  <c:v>0.0</c:v>
                </c:pt>
                <c:pt idx="8">
                  <c:v>1.0</c:v>
                </c:pt>
                <c:pt idx="9">
                  <c:v>1.0</c:v>
                </c:pt>
                <c:pt idx="10">
                  <c:v>0.0</c:v>
                </c:pt>
                <c:pt idx="11">
                  <c:v>1.0</c:v>
                </c:pt>
                <c:pt idx="12">
                  <c:v>0.0</c:v>
                </c:pt>
                <c:pt idx="13">
                  <c:v>1.0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79675608"/>
        <c:axId val="-2079687016"/>
      </c:scatterChart>
      <c:valAx>
        <c:axId val="-2079675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79687016"/>
        <c:crosses val="autoZero"/>
        <c:crossBetween val="midCat"/>
      </c:valAx>
      <c:valAx>
        <c:axId val="-2079687016"/>
        <c:scaling>
          <c:orientation val="minMax"/>
          <c:max val="1.0"/>
        </c:scaling>
        <c:delete val="0"/>
        <c:axPos val="l"/>
        <c:majorGridlines/>
        <c:numFmt formatCode="General" sourceLinked="1"/>
        <c:majorTickMark val="none"/>
        <c:minorTickMark val="none"/>
        <c:tickLblPos val="none"/>
        <c:crossAx val="-2079675608"/>
        <c:crosses val="autoZero"/>
        <c:crossBetween val="midCat"/>
        <c:majorUnit val="0.1"/>
        <c:minorUnit val="0.02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[Examples.xlsx]Sheet2!$B$1</c:f>
              <c:strCache>
                <c:ptCount val="1"/>
                <c:pt idx="0">
                  <c:v>Blood sugar</c:v>
                </c:pt>
              </c:strCache>
            </c:strRef>
          </c:tx>
          <c:spPr>
            <a:ln w="47625">
              <a:noFill/>
            </a:ln>
          </c:spPr>
          <c:xVal>
            <c:numRef>
              <c:f>[Examples.xlsx]Sheet2!$A$2:$A$15</c:f>
              <c:numCache>
                <c:formatCode>General</c:formatCode>
                <c:ptCount val="14"/>
                <c:pt idx="0">
                  <c:v>10.0</c:v>
                </c:pt>
                <c:pt idx="1">
                  <c:v>20.0</c:v>
                </c:pt>
                <c:pt idx="2">
                  <c:v>22.0</c:v>
                </c:pt>
                <c:pt idx="3">
                  <c:v>12.0</c:v>
                </c:pt>
                <c:pt idx="4">
                  <c:v>35.0</c:v>
                </c:pt>
                <c:pt idx="5">
                  <c:v>55.0</c:v>
                </c:pt>
                <c:pt idx="6">
                  <c:v>67.0</c:v>
                </c:pt>
                <c:pt idx="7">
                  <c:v>43.0</c:v>
                </c:pt>
                <c:pt idx="8">
                  <c:v>42.0</c:v>
                </c:pt>
                <c:pt idx="9">
                  <c:v>60.0</c:v>
                </c:pt>
                <c:pt idx="10">
                  <c:v>30.0</c:v>
                </c:pt>
                <c:pt idx="11">
                  <c:v>40.0</c:v>
                </c:pt>
                <c:pt idx="12">
                  <c:v>62.0</c:v>
                </c:pt>
                <c:pt idx="13">
                  <c:v>75.0</c:v>
                </c:pt>
              </c:numCache>
            </c:numRef>
          </c:xVal>
          <c:yVal>
            <c:numRef>
              <c:f>[Examples.xlsx]Sheet2!$B$2:$B$15</c:f>
              <c:numCache>
                <c:formatCode>General</c:formatCode>
                <c:ptCount val="14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1.0</c:v>
                </c:pt>
                <c:pt idx="5">
                  <c:v>0.0</c:v>
                </c:pt>
                <c:pt idx="6">
                  <c:v>1.0</c:v>
                </c:pt>
                <c:pt idx="7">
                  <c:v>0.0</c:v>
                </c:pt>
                <c:pt idx="8">
                  <c:v>1.0</c:v>
                </c:pt>
                <c:pt idx="9">
                  <c:v>1.0</c:v>
                </c:pt>
                <c:pt idx="10">
                  <c:v>0.0</c:v>
                </c:pt>
                <c:pt idx="11">
                  <c:v>1.0</c:v>
                </c:pt>
                <c:pt idx="12">
                  <c:v>0.0</c:v>
                </c:pt>
                <c:pt idx="13">
                  <c:v>1.0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51225096"/>
        <c:axId val="-2051952984"/>
      </c:scatterChart>
      <c:valAx>
        <c:axId val="-2051225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-2051952984"/>
        <c:crosses val="autoZero"/>
        <c:crossBetween val="midCat"/>
      </c:valAx>
      <c:valAx>
        <c:axId val="-2051952984"/>
        <c:scaling>
          <c:orientation val="minMax"/>
          <c:max val="1.0"/>
        </c:scaling>
        <c:delete val="0"/>
        <c:axPos val="l"/>
        <c:majorGridlines/>
        <c:numFmt formatCode="General" sourceLinked="1"/>
        <c:majorTickMark val="none"/>
        <c:minorTickMark val="none"/>
        <c:tickLblPos val="none"/>
        <c:crossAx val="-2051225096"/>
        <c:crosses val="autoZero"/>
        <c:crossBetween val="midCat"/>
        <c:majorUnit val="0.1"/>
        <c:minorUnit val="0.02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59E54-AE6E-F549-B9AE-618A7B46237A}" type="datetimeFigureOut">
              <a:rPr lang="en-US" smtClean="0"/>
              <a:t>14/08/14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A55C02-97D2-4641-A637-652E7F0AF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E47CD-8708-F948-A779-36F32D6EDB11}" type="datetimeFigureOut">
              <a:rPr lang="en-US" smtClean="0"/>
              <a:t>14/08/14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83283-9BD9-774E-AC54-847D0E689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715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283283-9BD9-774E-AC54-847D0E689EE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256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5E7-49D5-D046-9E95-5A98DCFF66AD}" type="datetime1">
              <a:rPr lang="en-IN" smtClean="0"/>
              <a:t>14/08/14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7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33D5B-8024-954C-9EA8-0A7D038CF304}" type="datetime1">
              <a:rPr lang="en-IN" smtClean="0"/>
              <a:t>14/08/14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8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6F1D5-B673-8D48-876A-20B8696F1D6B}" type="datetime1">
              <a:rPr lang="en-IN" smtClean="0"/>
              <a:t>14/08/14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4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E96CB-72EA-C14A-99A4-0AE763786797}" type="datetime1">
              <a:rPr lang="en-IN" smtClean="0"/>
              <a:t>14/08/14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68610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403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D054-2180-0A45-94DC-E612A04EB82D}" type="datetime1">
              <a:rPr lang="en-IN" smtClean="0"/>
              <a:t>14/08/14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00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48588-9415-9A4B-9D5E-C9A176907F28}" type="datetime1">
              <a:rPr lang="en-IN" smtClean="0"/>
              <a:t>14/08/14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67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6850E-73E0-E946-A230-0CD1BDA80A3B}" type="datetime1">
              <a:rPr lang="en-IN" smtClean="0"/>
              <a:t>14/08/14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13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FC485-E25D-3B43-B39B-C89965CA511E}" type="datetime1">
              <a:rPr lang="en-IN" smtClean="0"/>
              <a:t>14/08/14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02033" y="958032"/>
            <a:ext cx="8076829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90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7EA1D-7703-234E-ADEE-4827FB423E92}" type="datetime1">
              <a:rPr lang="en-IN" smtClean="0"/>
              <a:t>14/08/14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4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17A2-7B26-604C-95A5-58E88579DA5E}" type="datetime1">
              <a:rPr lang="en-IN" smtClean="0"/>
              <a:t>14/08/14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58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80A24-4995-7C46-9EE4-9D497BA71EBA}" type="datetime1">
              <a:rPr lang="en-IN" smtClean="0"/>
              <a:t>14/08/14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10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49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02850"/>
            <a:ext cx="8229600" cy="50233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31159-C5F6-B841-9353-B0C0E75B39D3}" type="datetime1">
              <a:rPr lang="en-IN" smtClean="0"/>
              <a:t>14/08/14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DA401-2374-BE46-BA37-D56B8F3DF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9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000" kern="1200">
          <a:solidFill>
            <a:schemeClr val="tx2">
              <a:lumMod val="75000"/>
            </a:schemeClr>
          </a:solidFill>
          <a:latin typeface="+mj-lt"/>
          <a:ea typeface="+mj-ea"/>
          <a:cs typeface="Athelas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800" kern="1200">
          <a:solidFill>
            <a:schemeClr val="tx1"/>
          </a:solidFill>
          <a:latin typeface="Times New Roman"/>
          <a:ea typeface="+mn-ea"/>
          <a:cs typeface="Times New Roman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–"/>
        <a:defRPr sz="2400" kern="1200">
          <a:solidFill>
            <a:schemeClr val="tx1"/>
          </a:solidFill>
          <a:latin typeface="Times New Roman"/>
          <a:ea typeface="+mn-ea"/>
          <a:cs typeface="Times New Roma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Times New Roman"/>
          <a:ea typeface="+mn-ea"/>
          <a:cs typeface="Times New Roma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Times New Roman"/>
          <a:ea typeface="+mn-ea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chart" Target="../charts/char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aedsayad.com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37369"/>
            <a:ext cx="7772400" cy="2063082"/>
          </a:xfrm>
        </p:spPr>
        <p:txBody>
          <a:bodyPr>
            <a:normAutofit fontScale="90000"/>
          </a:bodyPr>
          <a:lstStyle/>
          <a:p>
            <a:r>
              <a:rPr lang="en-US" sz="4400" dirty="0" smtClean="0"/>
              <a:t>Supervised Learning</a:t>
            </a:r>
            <a:br>
              <a:rPr lang="en-US" sz="44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smtClean="0"/>
              <a:t>Regression, Classification</a:t>
            </a:r>
            <a:br>
              <a:rPr lang="en-US" sz="3100" dirty="0" smtClean="0"/>
            </a:br>
            <a:r>
              <a:rPr lang="en-US" sz="3100" dirty="0" smtClean="0"/>
              <a:t>Linear regression, </a:t>
            </a:r>
            <a:r>
              <a:rPr lang="en-US" sz="3100" i="1" dirty="0" smtClean="0"/>
              <a:t>k-</a:t>
            </a:r>
            <a:r>
              <a:rPr lang="en-US" sz="3100" dirty="0" smtClean="0"/>
              <a:t>NN classification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Debapriyo Majumdar</a:t>
            </a:r>
          </a:p>
          <a:p>
            <a:r>
              <a:rPr lang="en-US" sz="2400" dirty="0" smtClean="0"/>
              <a:t>Data Mining – Fall 2014</a:t>
            </a:r>
          </a:p>
          <a:p>
            <a:r>
              <a:rPr lang="en-US" sz="2400" dirty="0" smtClean="0"/>
              <a:t>Indian Statistical Institute Kolkata</a:t>
            </a:r>
          </a:p>
          <a:p>
            <a:endParaRPr lang="en-US" sz="2400" dirty="0" smtClean="0"/>
          </a:p>
          <a:p>
            <a:r>
              <a:rPr lang="en-US" sz="2000" dirty="0" smtClean="0"/>
              <a:t>August 11, 2014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27100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Another example: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37789"/>
            <a:ext cx="8229600" cy="188837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Given that a person’s age is 24, predict if (s)he has high blood sugar</a:t>
            </a:r>
          </a:p>
          <a:p>
            <a:r>
              <a:rPr lang="en-US" dirty="0" smtClean="0"/>
              <a:t>Discrete values of the target variable (Y / N)</a:t>
            </a:r>
          </a:p>
          <a:p>
            <a:r>
              <a:rPr lang="en-US" dirty="0" smtClean="0"/>
              <a:t>Many ways of approaching this problem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7378437"/>
              </p:ext>
            </p:extLst>
          </p:nvPr>
        </p:nvGraphicFramePr>
        <p:xfrm>
          <a:off x="1363578" y="948675"/>
          <a:ext cx="5655845" cy="2853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-344905" y="2214951"/>
            <a:ext cx="2442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High blood sugar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157026" y="3120668"/>
            <a:ext cx="38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N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1157026" y="926906"/>
            <a:ext cx="38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Y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715751" y="3722723"/>
            <a:ext cx="896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Age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6871369" y="1327016"/>
            <a:ext cx="1657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Training set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747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Classification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37789"/>
            <a:ext cx="8229600" cy="1888375"/>
          </a:xfrm>
        </p:spPr>
        <p:txBody>
          <a:bodyPr>
            <a:normAutofit/>
          </a:bodyPr>
          <a:lstStyle/>
          <a:p>
            <a:r>
              <a:rPr lang="en-US" dirty="0" smtClean="0"/>
              <a:t>One approach: what other data points are nearest to the new point?</a:t>
            </a:r>
          </a:p>
          <a:p>
            <a:r>
              <a:rPr lang="en-US" dirty="0" smtClean="0"/>
              <a:t>Other approaches?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11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2425931"/>
              </p:ext>
            </p:extLst>
          </p:nvPr>
        </p:nvGraphicFramePr>
        <p:xfrm>
          <a:off x="1363578" y="948675"/>
          <a:ext cx="5655845" cy="2853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-344905" y="2214951"/>
            <a:ext cx="24424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High blood sugar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157026" y="3120668"/>
            <a:ext cx="38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N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1157026" y="926906"/>
            <a:ext cx="38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Y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3715751" y="3722723"/>
            <a:ext cx="896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Age</a:t>
            </a:r>
            <a:endParaRPr lang="en-US" sz="2000" dirty="0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3168316" y="1113593"/>
            <a:ext cx="1" cy="2228515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5-Point Star 12"/>
          <p:cNvSpPr/>
          <p:nvPr/>
        </p:nvSpPr>
        <p:spPr>
          <a:xfrm>
            <a:off x="3034636" y="3181686"/>
            <a:ext cx="294105" cy="285620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4" name="5-Point Star 13"/>
          <p:cNvSpPr/>
          <p:nvPr/>
        </p:nvSpPr>
        <p:spPr>
          <a:xfrm>
            <a:off x="3021263" y="970783"/>
            <a:ext cx="294105" cy="285620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720135" y="3522668"/>
            <a:ext cx="896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24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20585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Classification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k-</a:t>
            </a:r>
            <a:r>
              <a:rPr lang="en-US" dirty="0" smtClean="0"/>
              <a:t>nearest neighbor classification</a:t>
            </a:r>
          </a:p>
          <a:p>
            <a:r>
              <a:rPr lang="en-US" dirty="0" smtClean="0"/>
              <a:t>Naïve Bayes classification</a:t>
            </a:r>
          </a:p>
          <a:p>
            <a:r>
              <a:rPr lang="en-US" dirty="0" smtClean="0"/>
              <a:t>Decision Tree</a:t>
            </a:r>
          </a:p>
          <a:p>
            <a:r>
              <a:rPr lang="en-US" dirty="0" smtClean="0"/>
              <a:t>Linear Discriminant Analysis</a:t>
            </a:r>
          </a:p>
          <a:p>
            <a:r>
              <a:rPr lang="en-US" dirty="0" smtClean="0"/>
              <a:t>Logistics Regression</a:t>
            </a:r>
          </a:p>
          <a:p>
            <a:r>
              <a:rPr lang="en-US" dirty="0" smtClean="0"/>
              <a:t>Support Vector Machine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166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Classification or Regression?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Given data about some cars: engine size, number of seats, petrol / diesel, has airbag or not, price</a:t>
            </a:r>
          </a:p>
          <a:p>
            <a:endParaRPr lang="en-US" dirty="0" smtClean="0"/>
          </a:p>
          <a:p>
            <a:r>
              <a:rPr lang="en-US" dirty="0" smtClean="0"/>
              <a:t>Problem 1: Given engine size of a new car, what is likely to be the price?</a:t>
            </a:r>
          </a:p>
          <a:p>
            <a:endParaRPr lang="en-US" dirty="0" smtClean="0"/>
          </a:p>
          <a:p>
            <a:r>
              <a:rPr lang="en-US" dirty="0" smtClean="0"/>
              <a:t>Problem 2: Given the engine size of a new car, is it likely that the car is run by petrol?</a:t>
            </a:r>
          </a:p>
          <a:p>
            <a:endParaRPr lang="en-US" dirty="0" smtClean="0"/>
          </a:p>
          <a:p>
            <a:r>
              <a:rPr lang="en-US" dirty="0" smtClean="0"/>
              <a:t>Problem 3: Given the engine size, is it likely that the car has airbags?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715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Classification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522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Age, Income and Owning a flat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15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335012"/>
              </p:ext>
            </p:extLst>
          </p:nvPr>
        </p:nvGraphicFramePr>
        <p:xfrm>
          <a:off x="1192463" y="1137152"/>
          <a:ext cx="6227011" cy="3201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-344905" y="2061063"/>
            <a:ext cx="24424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Monthly income (thousand rupees)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889535" y="4217339"/>
            <a:ext cx="896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Age</a:t>
            </a:r>
            <a:endParaRPr lang="en-US" sz="2000" dirty="0"/>
          </a:p>
        </p:txBody>
      </p:sp>
      <p:sp>
        <p:nvSpPr>
          <p:cNvPr id="10" name="Oval 9"/>
          <p:cNvSpPr/>
          <p:nvPr/>
        </p:nvSpPr>
        <p:spPr>
          <a:xfrm>
            <a:off x="3849428" y="2232527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234482" y="374984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386882" y="3755194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688882" y="1729875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771853" y="3160296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982435" y="300656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689006" y="3260559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525827" y="351322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525827" y="3654930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138143" y="3106823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821339" y="2677697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338669" y="262957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036586" y="281138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044564" y="233279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7419474" y="1274557"/>
            <a:ext cx="13903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Training set</a:t>
            </a: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Owns a flat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Does not own a flat</a:t>
            </a:r>
            <a:endParaRPr lang="en-US" sz="2000" dirty="0"/>
          </a:p>
        </p:txBody>
      </p:sp>
      <p:sp>
        <p:nvSpPr>
          <p:cNvPr id="25" name="Oval 24"/>
          <p:cNvSpPr/>
          <p:nvPr/>
        </p:nvSpPr>
        <p:spPr>
          <a:xfrm>
            <a:off x="7468918" y="1709819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455550" y="2617537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457200" y="4617449"/>
            <a:ext cx="8229600" cy="1508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Given a new person’s age and income, predict – does  (s)he own a flat?</a:t>
            </a:r>
          </a:p>
        </p:txBody>
      </p:sp>
      <p:sp>
        <p:nvSpPr>
          <p:cNvPr id="28" name="5-Point Star 27"/>
          <p:cNvSpPr/>
          <p:nvPr/>
        </p:nvSpPr>
        <p:spPr>
          <a:xfrm>
            <a:off x="5712985" y="1373880"/>
            <a:ext cx="356278" cy="355995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5-Point Star 28"/>
          <p:cNvSpPr/>
          <p:nvPr/>
        </p:nvSpPr>
        <p:spPr>
          <a:xfrm>
            <a:off x="2443069" y="3491834"/>
            <a:ext cx="356278" cy="355995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5-Point Star 29"/>
          <p:cNvSpPr/>
          <p:nvPr/>
        </p:nvSpPr>
        <p:spPr>
          <a:xfrm>
            <a:off x="4182961" y="2608182"/>
            <a:ext cx="356278" cy="355995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4392864" y="301302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263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Age, Income and Owning a flat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16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840833"/>
              </p:ext>
            </p:extLst>
          </p:nvPr>
        </p:nvGraphicFramePr>
        <p:xfrm>
          <a:off x="1192463" y="1137152"/>
          <a:ext cx="6227011" cy="3201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-344905" y="2061063"/>
            <a:ext cx="24424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Monthly income (thousand rupees)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889535" y="4217339"/>
            <a:ext cx="896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Age</a:t>
            </a:r>
            <a:endParaRPr lang="en-US" sz="2000" dirty="0"/>
          </a:p>
        </p:txBody>
      </p:sp>
      <p:sp>
        <p:nvSpPr>
          <p:cNvPr id="10" name="Oval 9"/>
          <p:cNvSpPr/>
          <p:nvPr/>
        </p:nvSpPr>
        <p:spPr>
          <a:xfrm>
            <a:off x="3849428" y="2232527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234482" y="374984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386882" y="3755194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688882" y="1729875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771853" y="3160296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982435" y="300656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689006" y="3260559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525827" y="351322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525827" y="3654930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138143" y="3106823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821339" y="2677697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338669" y="262957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036586" y="281138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044564" y="233279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457200" y="4617449"/>
            <a:ext cx="8229600" cy="1508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Nearest neighbor approach</a:t>
            </a:r>
          </a:p>
          <a:p>
            <a:r>
              <a:rPr lang="en-US" dirty="0" smtClean="0"/>
              <a:t>Find nearest neighbors among the known data points and check their labels</a:t>
            </a:r>
          </a:p>
        </p:txBody>
      </p:sp>
      <p:sp>
        <p:nvSpPr>
          <p:cNvPr id="28" name="5-Point Star 27"/>
          <p:cNvSpPr/>
          <p:nvPr/>
        </p:nvSpPr>
        <p:spPr>
          <a:xfrm>
            <a:off x="5712985" y="1373880"/>
            <a:ext cx="356278" cy="355995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>
            <a:endCxn id="13" idx="2"/>
          </p:cNvCxnSpPr>
          <p:nvPr/>
        </p:nvCxnSpPr>
        <p:spPr>
          <a:xfrm>
            <a:off x="5962316" y="1574407"/>
            <a:ext cx="726566" cy="2557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5-Point Star 39"/>
          <p:cNvSpPr/>
          <p:nvPr/>
        </p:nvSpPr>
        <p:spPr>
          <a:xfrm>
            <a:off x="4223744" y="2514209"/>
            <a:ext cx="356278" cy="355995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392864" y="301302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>
            <a:endCxn id="22" idx="7"/>
          </p:cNvCxnSpPr>
          <p:nvPr/>
        </p:nvCxnSpPr>
        <p:spPr>
          <a:xfrm flipH="1">
            <a:off x="4196335" y="2704434"/>
            <a:ext cx="174310" cy="136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7419474" y="1274557"/>
            <a:ext cx="13903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Training set</a:t>
            </a: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Owns a flat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Does not own a flat</a:t>
            </a:r>
            <a:endParaRPr lang="en-US" sz="2000" dirty="0"/>
          </a:p>
        </p:txBody>
      </p:sp>
      <p:sp>
        <p:nvSpPr>
          <p:cNvPr id="51" name="Oval 50"/>
          <p:cNvSpPr/>
          <p:nvPr/>
        </p:nvSpPr>
        <p:spPr>
          <a:xfrm>
            <a:off x="7468918" y="1709819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7455550" y="2617537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87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4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Example: Age, Income and Owning a flat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17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6876338"/>
              </p:ext>
            </p:extLst>
          </p:nvPr>
        </p:nvGraphicFramePr>
        <p:xfrm>
          <a:off x="1192463" y="1137152"/>
          <a:ext cx="6227011" cy="3201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-344905" y="2061063"/>
            <a:ext cx="24424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Monthly income (thousand rupees)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889535" y="4217339"/>
            <a:ext cx="896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Age</a:t>
            </a:r>
            <a:endParaRPr lang="en-US" sz="2000" dirty="0"/>
          </a:p>
        </p:txBody>
      </p:sp>
      <p:sp>
        <p:nvSpPr>
          <p:cNvPr id="10" name="Oval 9"/>
          <p:cNvSpPr/>
          <p:nvPr/>
        </p:nvSpPr>
        <p:spPr>
          <a:xfrm>
            <a:off x="3849428" y="2232527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234482" y="374984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386882" y="3755194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688882" y="1729875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771853" y="3160296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982435" y="300656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689006" y="3260559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525827" y="351322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525827" y="3654930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138143" y="3106823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821339" y="2677697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338669" y="262957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036586" y="281138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044564" y="233279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457200" y="4617449"/>
            <a:ext cx="8229600" cy="1508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 1-Nearest Neighbor (1-NN) Algorithm:</a:t>
            </a:r>
          </a:p>
          <a:p>
            <a:pPr lvl="1"/>
            <a:r>
              <a:rPr lang="en-US" dirty="0" smtClean="0"/>
              <a:t>Find the </a:t>
            </a:r>
            <a:r>
              <a:rPr lang="en-US" i="1" dirty="0" smtClean="0"/>
              <a:t>closest</a:t>
            </a:r>
            <a:r>
              <a:rPr lang="en-US" dirty="0" smtClean="0"/>
              <a:t> point in the training set</a:t>
            </a:r>
          </a:p>
          <a:p>
            <a:pPr lvl="1"/>
            <a:r>
              <a:rPr lang="en-US" dirty="0" smtClean="0"/>
              <a:t>Output the label of the nearest neighbor</a:t>
            </a:r>
          </a:p>
        </p:txBody>
      </p:sp>
      <p:sp>
        <p:nvSpPr>
          <p:cNvPr id="28" name="5-Point Star 27"/>
          <p:cNvSpPr/>
          <p:nvPr/>
        </p:nvSpPr>
        <p:spPr>
          <a:xfrm>
            <a:off x="5712985" y="1373880"/>
            <a:ext cx="356278" cy="355995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>
            <a:endCxn id="13" idx="2"/>
          </p:cNvCxnSpPr>
          <p:nvPr/>
        </p:nvCxnSpPr>
        <p:spPr>
          <a:xfrm>
            <a:off x="5962316" y="1574407"/>
            <a:ext cx="726566" cy="2557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5-Point Star 39"/>
          <p:cNvSpPr/>
          <p:nvPr/>
        </p:nvSpPr>
        <p:spPr>
          <a:xfrm>
            <a:off x="4223744" y="2514209"/>
            <a:ext cx="356278" cy="355995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392864" y="301302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>
            <a:endCxn id="22" idx="7"/>
          </p:cNvCxnSpPr>
          <p:nvPr/>
        </p:nvCxnSpPr>
        <p:spPr>
          <a:xfrm flipH="1">
            <a:off x="4196335" y="2704434"/>
            <a:ext cx="174310" cy="136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419474" y="1274557"/>
            <a:ext cx="13903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Training set</a:t>
            </a: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Owns a flat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Does not own a flat</a:t>
            </a:r>
            <a:endParaRPr lang="en-US" sz="2000" dirty="0"/>
          </a:p>
        </p:txBody>
      </p:sp>
      <p:sp>
        <p:nvSpPr>
          <p:cNvPr id="35" name="Oval 34"/>
          <p:cNvSpPr/>
          <p:nvPr/>
        </p:nvSpPr>
        <p:spPr>
          <a:xfrm>
            <a:off x="7468918" y="1709819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7455550" y="2617537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07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4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</a:t>
            </a:r>
            <a:r>
              <a:rPr lang="en-US" i="1" dirty="0"/>
              <a:t>k-</a:t>
            </a:r>
            <a:r>
              <a:rPr lang="en-US" dirty="0"/>
              <a:t>Nearest Neighbor Algorithm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18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0090438"/>
              </p:ext>
            </p:extLst>
          </p:nvPr>
        </p:nvGraphicFramePr>
        <p:xfrm>
          <a:off x="1192463" y="1137152"/>
          <a:ext cx="6227011" cy="3201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 rot="16200000">
            <a:off x="-344905" y="2061063"/>
            <a:ext cx="24424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Monthly income (thousand rupees)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889535" y="4217339"/>
            <a:ext cx="896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Age</a:t>
            </a:r>
            <a:endParaRPr lang="en-US" sz="2000" dirty="0"/>
          </a:p>
        </p:txBody>
      </p:sp>
      <p:sp>
        <p:nvSpPr>
          <p:cNvPr id="10" name="Oval 9"/>
          <p:cNvSpPr/>
          <p:nvPr/>
        </p:nvSpPr>
        <p:spPr>
          <a:xfrm>
            <a:off x="3849428" y="2232527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234482" y="374984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386882" y="3755194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688882" y="1729875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771853" y="3160296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982435" y="300656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689006" y="3260559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525827" y="351322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525827" y="3654930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138143" y="3106823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821339" y="2677697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338669" y="262957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036586" y="281138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5044564" y="2332790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457200" y="4617449"/>
            <a:ext cx="8229600" cy="1508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The </a:t>
            </a:r>
            <a:r>
              <a:rPr lang="en-US" i="1" dirty="0" smtClean="0"/>
              <a:t>k</a:t>
            </a:r>
            <a:r>
              <a:rPr lang="en-US" dirty="0" smtClean="0"/>
              <a:t>-Nearest Neighbor (</a:t>
            </a:r>
            <a:r>
              <a:rPr lang="en-US" i="1" dirty="0" smtClean="0"/>
              <a:t>k</a:t>
            </a:r>
            <a:r>
              <a:rPr lang="en-US" dirty="0" smtClean="0"/>
              <a:t>-NN) Algorithm:</a:t>
            </a:r>
          </a:p>
          <a:p>
            <a:pPr lvl="1"/>
            <a:r>
              <a:rPr lang="en-US" dirty="0" smtClean="0"/>
              <a:t>Find the </a:t>
            </a:r>
            <a:r>
              <a:rPr lang="en-US" i="1" dirty="0" smtClean="0"/>
              <a:t>closest</a:t>
            </a:r>
            <a:r>
              <a:rPr lang="en-US" dirty="0" smtClean="0"/>
              <a:t> </a:t>
            </a:r>
            <a:r>
              <a:rPr lang="en-US" i="1" dirty="0" smtClean="0"/>
              <a:t>k </a:t>
            </a:r>
            <a:r>
              <a:rPr lang="en-US" dirty="0" smtClean="0"/>
              <a:t>point in the training set</a:t>
            </a:r>
          </a:p>
          <a:p>
            <a:pPr lvl="1"/>
            <a:r>
              <a:rPr lang="en-US" dirty="0" smtClean="0"/>
              <a:t>Majority vote among the labels of the </a:t>
            </a:r>
            <a:r>
              <a:rPr lang="en-US" i="1" dirty="0" smtClean="0"/>
              <a:t>k </a:t>
            </a:r>
            <a:r>
              <a:rPr lang="en-US" dirty="0" smtClean="0"/>
              <a:t>points</a:t>
            </a:r>
          </a:p>
        </p:txBody>
      </p:sp>
      <p:sp>
        <p:nvSpPr>
          <p:cNvPr id="28" name="5-Point Star 27"/>
          <p:cNvSpPr/>
          <p:nvPr/>
        </p:nvSpPr>
        <p:spPr>
          <a:xfrm>
            <a:off x="5712985" y="1373880"/>
            <a:ext cx="356278" cy="355995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28" idx="2"/>
          </p:cNvCxnSpPr>
          <p:nvPr/>
        </p:nvCxnSpPr>
        <p:spPr>
          <a:xfrm flipH="1">
            <a:off x="5231722" y="1729874"/>
            <a:ext cx="549306" cy="6029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21" idx="0"/>
          </p:cNvCxnSpPr>
          <p:nvPr/>
        </p:nvCxnSpPr>
        <p:spPr>
          <a:xfrm flipH="1">
            <a:off x="5432248" y="1729874"/>
            <a:ext cx="348780" cy="8996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13" idx="2"/>
          </p:cNvCxnSpPr>
          <p:nvPr/>
        </p:nvCxnSpPr>
        <p:spPr>
          <a:xfrm>
            <a:off x="5962316" y="1574407"/>
            <a:ext cx="726566" cy="2557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5-Point Star 39"/>
          <p:cNvSpPr/>
          <p:nvPr/>
        </p:nvSpPr>
        <p:spPr>
          <a:xfrm>
            <a:off x="4223744" y="2514209"/>
            <a:ext cx="356278" cy="355995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392864" y="3013022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>
            <a:endCxn id="22" idx="7"/>
          </p:cNvCxnSpPr>
          <p:nvPr/>
        </p:nvCxnSpPr>
        <p:spPr>
          <a:xfrm flipH="1">
            <a:off x="4196335" y="2704434"/>
            <a:ext cx="174310" cy="1363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41" idx="0"/>
          </p:cNvCxnSpPr>
          <p:nvPr/>
        </p:nvCxnSpPr>
        <p:spPr>
          <a:xfrm>
            <a:off x="4392864" y="2704434"/>
            <a:ext cx="93579" cy="308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20" idx="7"/>
          </p:cNvCxnSpPr>
          <p:nvPr/>
        </p:nvCxnSpPr>
        <p:spPr>
          <a:xfrm flipH="1">
            <a:off x="3981088" y="2704434"/>
            <a:ext cx="411776" cy="262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419474" y="1274557"/>
            <a:ext cx="13903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Training set</a:t>
            </a:r>
            <a:endParaRPr lang="en-US" sz="2000" dirty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Owns a flat</a:t>
            </a:r>
          </a:p>
          <a:p>
            <a:pPr marL="342900" indent="-342900">
              <a:buFont typeface="Arial"/>
              <a:buChar char="•"/>
            </a:pPr>
            <a:endParaRPr lang="en-US" sz="2000" dirty="0" smtClean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Does not own a flat</a:t>
            </a:r>
            <a:endParaRPr lang="en-US" sz="2000" dirty="0"/>
          </a:p>
        </p:txBody>
      </p:sp>
      <p:sp>
        <p:nvSpPr>
          <p:cNvPr id="35" name="Oval 34"/>
          <p:cNvSpPr/>
          <p:nvPr/>
        </p:nvSpPr>
        <p:spPr>
          <a:xfrm>
            <a:off x="7468918" y="1709819"/>
            <a:ext cx="187158" cy="200527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7455550" y="2617537"/>
            <a:ext cx="187158" cy="200527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377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4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Distance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2850"/>
            <a:ext cx="8229600" cy="2787367"/>
          </a:xfrm>
        </p:spPr>
        <p:txBody>
          <a:bodyPr/>
          <a:lstStyle/>
          <a:p>
            <a:r>
              <a:rPr lang="en-US" dirty="0" smtClean="0"/>
              <a:t>How to measure distance to find closest points?</a:t>
            </a:r>
          </a:p>
          <a:p>
            <a:r>
              <a:rPr lang="en-US" dirty="0" smtClean="0"/>
              <a:t>Euclidean: Distance between vectors </a:t>
            </a:r>
            <a:r>
              <a:rPr lang="en-US" i="1" dirty="0" smtClean="0"/>
              <a:t>x = 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i="1" baseline="-25000" dirty="0" smtClean="0"/>
              <a:t>1</a:t>
            </a:r>
            <a:r>
              <a:rPr lang="en-US" dirty="0" smtClean="0"/>
              <a:t>, … ,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k</a:t>
            </a:r>
            <a:r>
              <a:rPr lang="en-US" dirty="0"/>
              <a:t>)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i="1" dirty="0" smtClean="0"/>
              <a:t>y = </a:t>
            </a:r>
            <a:r>
              <a:rPr lang="en-US" dirty="0" smtClean="0"/>
              <a:t>(</a:t>
            </a:r>
            <a:r>
              <a:rPr lang="en-US" i="1" dirty="0" smtClean="0"/>
              <a:t>y</a:t>
            </a:r>
            <a:r>
              <a:rPr lang="en-US" i="1" baseline="-25000" dirty="0" smtClean="0"/>
              <a:t>1</a:t>
            </a:r>
            <a:r>
              <a:rPr lang="en-US" dirty="0"/>
              <a:t>, … ,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k</a:t>
            </a:r>
            <a:r>
              <a:rPr lang="en-US" dirty="0"/>
              <a:t>)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19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39539" t="10647" b="58291"/>
          <a:stretch/>
        </p:blipFill>
        <p:spPr>
          <a:xfrm>
            <a:off x="2860842" y="2687059"/>
            <a:ext cx="2472490" cy="1203158"/>
          </a:xfrm>
          <a:prstGeom prst="rect">
            <a:avLst/>
          </a:prstGeo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4064000"/>
            <a:ext cx="8229600" cy="901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Manhattan distance: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41501" t="40329" r="12749" b="28609"/>
          <a:stretch/>
        </p:blipFill>
        <p:spPr>
          <a:xfrm>
            <a:off x="3823368" y="3761880"/>
            <a:ext cx="1870911" cy="120315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3878" y="5681571"/>
            <a:ext cx="4461708" cy="518026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>
            <a:off x="6216316" y="1778000"/>
            <a:ext cx="227263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475874" y="2211137"/>
            <a:ext cx="227263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/>
          <p:cNvSpPr txBox="1">
            <a:spLocks/>
          </p:cNvSpPr>
          <p:nvPr/>
        </p:nvSpPr>
        <p:spPr>
          <a:xfrm>
            <a:off x="467897" y="4800603"/>
            <a:ext cx="8229600" cy="9010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Generalized squared </a:t>
            </a:r>
            <a:r>
              <a:rPr lang="en-US" dirty="0" err="1" smtClean="0"/>
              <a:t>interpoint</a:t>
            </a:r>
            <a:r>
              <a:rPr lang="en-US" dirty="0" smtClean="0"/>
              <a:t> distance: </a:t>
            </a:r>
            <a:r>
              <a:rPr lang="en-US" i="1" dirty="0" smtClean="0"/>
              <a:t>S </a:t>
            </a:r>
            <a:r>
              <a:rPr lang="en-US" dirty="0" smtClean="0"/>
              <a:t>is the covariance matrix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871579" y="6092653"/>
            <a:ext cx="5507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1F497D"/>
                </a:solidFill>
              </a:rPr>
              <a:t>The </a:t>
            </a:r>
            <a:r>
              <a:rPr lang="en-US" sz="2800" b="1" dirty="0" err="1" smtClean="0">
                <a:solidFill>
                  <a:srgbClr val="1F497D"/>
                </a:solidFill>
              </a:rPr>
              <a:t>Maholanobis</a:t>
            </a:r>
            <a:r>
              <a:rPr lang="en-US" sz="2800" b="1" dirty="0" smtClean="0">
                <a:solidFill>
                  <a:srgbClr val="1F497D"/>
                </a:solidFill>
              </a:rPr>
              <a:t> distance (1936)</a:t>
            </a:r>
            <a:endParaRPr lang="en-US" sz="2800" b="1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564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Example: Size of Engine </a:t>
            </a:r>
            <a:r>
              <a:rPr lang="en-US" dirty="0" err="1" smtClean="0"/>
              <a:t>vs</a:t>
            </a:r>
            <a:r>
              <a:rPr lang="en-US" dirty="0" smtClean="0"/>
              <a:t> Power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31702293"/>
              </p:ext>
            </p:extLst>
          </p:nvPr>
        </p:nvGraphicFramePr>
        <p:xfrm>
          <a:off x="1066800" y="1193801"/>
          <a:ext cx="6311900" cy="3530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870200" y="4584700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Engine displacement (cc)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-660402" y="2654300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Power (</a:t>
            </a:r>
            <a:r>
              <a:rPr lang="en-US" dirty="0" err="1" smtClean="0"/>
              <a:t>bhp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5130800"/>
            <a:ext cx="8229600" cy="9953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An unknown car has an engine of size 1800cc. What is likely to be the power of the engine?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416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Classification setup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20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163054"/>
            <a:ext cx="8229600" cy="5193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1F497D"/>
              </a:buClr>
            </a:pPr>
            <a:r>
              <a:rPr lang="en-US" dirty="0" smtClean="0">
                <a:solidFill>
                  <a:srgbClr val="1F497D"/>
                </a:solidFill>
              </a:rPr>
              <a:t>Training data / set</a:t>
            </a:r>
            <a:r>
              <a:rPr lang="en-US" dirty="0" smtClean="0">
                <a:solidFill>
                  <a:prstClr val="black"/>
                </a:solidFill>
              </a:rPr>
              <a:t>: set of </a:t>
            </a:r>
            <a:r>
              <a:rPr lang="en-US" i="1" dirty="0" smtClean="0">
                <a:solidFill>
                  <a:srgbClr val="1F497D"/>
                </a:solidFill>
              </a:rPr>
              <a:t>input data points </a:t>
            </a:r>
            <a:r>
              <a:rPr lang="en-US" dirty="0" smtClean="0">
                <a:solidFill>
                  <a:prstClr val="black"/>
                </a:solidFill>
              </a:rPr>
              <a:t>and </a:t>
            </a:r>
            <a:r>
              <a:rPr lang="en-US" i="1" dirty="0" smtClean="0">
                <a:solidFill>
                  <a:srgbClr val="1F497D"/>
                </a:solidFill>
              </a:rPr>
              <a:t>given answers </a:t>
            </a:r>
            <a:r>
              <a:rPr lang="en-US" dirty="0" smtClean="0">
                <a:solidFill>
                  <a:srgbClr val="000000"/>
                </a:solidFill>
              </a:rPr>
              <a:t>for the data points</a:t>
            </a:r>
            <a:endParaRPr lang="en-US" i="1" dirty="0" smtClean="0">
              <a:solidFill>
                <a:srgbClr val="000000"/>
              </a:solidFill>
            </a:endParaRPr>
          </a:p>
          <a:p>
            <a:pPr>
              <a:buClr>
                <a:srgbClr val="1F497D"/>
              </a:buClr>
            </a:pPr>
            <a:r>
              <a:rPr lang="en-US" dirty="0" smtClean="0">
                <a:solidFill>
                  <a:srgbClr val="1F497D"/>
                </a:solidFill>
              </a:rPr>
              <a:t>Labels</a:t>
            </a:r>
            <a:r>
              <a:rPr lang="en-US" dirty="0" smtClean="0">
                <a:solidFill>
                  <a:prstClr val="black"/>
                </a:solidFill>
              </a:rPr>
              <a:t>: the list of </a:t>
            </a:r>
            <a:r>
              <a:rPr lang="en-US" i="1" dirty="0" smtClean="0">
                <a:solidFill>
                  <a:srgbClr val="1F497D"/>
                </a:solidFill>
              </a:rPr>
              <a:t>possible answers</a:t>
            </a:r>
          </a:p>
          <a:p>
            <a:pPr>
              <a:buClr>
                <a:srgbClr val="1F497D"/>
              </a:buClr>
            </a:pPr>
            <a:r>
              <a:rPr lang="en-US" dirty="0" smtClean="0">
                <a:solidFill>
                  <a:srgbClr val="1F497D"/>
                </a:solidFill>
              </a:rPr>
              <a:t>Test data / set</a:t>
            </a:r>
            <a:r>
              <a:rPr lang="en-US" dirty="0" smtClean="0">
                <a:solidFill>
                  <a:prstClr val="black"/>
                </a:solidFill>
              </a:rPr>
              <a:t>: inputs to the classification algorithm for </a:t>
            </a:r>
            <a:r>
              <a:rPr lang="en-US" i="1" dirty="0" smtClean="0">
                <a:solidFill>
                  <a:srgbClr val="1F497D"/>
                </a:solidFill>
              </a:rPr>
              <a:t>finding labels</a:t>
            </a:r>
          </a:p>
          <a:p>
            <a:pPr lvl="1">
              <a:buClr>
                <a:srgbClr val="1F497D"/>
              </a:buClr>
            </a:pPr>
            <a:r>
              <a:rPr lang="en-US" dirty="0" smtClean="0">
                <a:solidFill>
                  <a:prstClr val="black"/>
                </a:solidFill>
              </a:rPr>
              <a:t>Used for evaluating the algorithm in case the answers are known (but known to the algorithm)</a:t>
            </a:r>
            <a:endParaRPr lang="en-US" dirty="0">
              <a:solidFill>
                <a:prstClr val="black"/>
              </a:solidFill>
            </a:endParaRPr>
          </a:p>
          <a:p>
            <a:pPr>
              <a:buClr>
                <a:srgbClr val="1F497D"/>
              </a:buClr>
            </a:pPr>
            <a:r>
              <a:rPr lang="en-US" dirty="0" smtClean="0">
                <a:solidFill>
                  <a:srgbClr val="1F497D"/>
                </a:solidFill>
              </a:rPr>
              <a:t>Classification task</a:t>
            </a:r>
            <a:r>
              <a:rPr lang="en-US" dirty="0" smtClean="0">
                <a:solidFill>
                  <a:prstClr val="black"/>
                </a:solidFill>
              </a:rPr>
              <a:t>: </a:t>
            </a:r>
            <a:r>
              <a:rPr lang="en-US" i="1" dirty="0" smtClean="0">
                <a:solidFill>
                  <a:srgbClr val="1F497D"/>
                </a:solidFill>
              </a:rPr>
              <a:t>Determining labels </a:t>
            </a:r>
            <a:r>
              <a:rPr lang="en-US" dirty="0" smtClean="0">
                <a:solidFill>
                  <a:prstClr val="black"/>
                </a:solidFill>
              </a:rPr>
              <a:t>of the data points for which the label is not known or not passed to the algorithm</a:t>
            </a:r>
            <a:endParaRPr lang="en-US" dirty="0">
              <a:solidFill>
                <a:prstClr val="black"/>
              </a:solidFill>
            </a:endParaRPr>
          </a:p>
          <a:p>
            <a:pPr>
              <a:buClr>
                <a:srgbClr val="1F497D"/>
              </a:buClr>
            </a:pPr>
            <a:r>
              <a:rPr lang="en-US" dirty="0" smtClean="0">
                <a:solidFill>
                  <a:prstClr val="black"/>
                </a:solidFill>
              </a:rPr>
              <a:t>Features: </a:t>
            </a:r>
            <a:r>
              <a:rPr lang="en-US" i="1" dirty="0" smtClean="0">
                <a:solidFill>
                  <a:schemeClr val="tx2"/>
                </a:solidFill>
              </a:rPr>
              <a:t>attributes</a:t>
            </a:r>
            <a:r>
              <a:rPr lang="en-US" dirty="0" smtClean="0">
                <a:solidFill>
                  <a:prstClr val="black"/>
                </a:solidFill>
              </a:rPr>
              <a:t> that represent the data</a:t>
            </a:r>
          </a:p>
        </p:txBody>
      </p:sp>
    </p:spTree>
    <p:extLst>
      <p:ext uri="{BB962C8B-B14F-4D97-AF65-F5344CB8AC3E}">
        <p14:creationId xmlns:p14="http://schemas.microsoft.com/office/powerpoint/2010/main" val="2910069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 set accuracy: the correct performance measure</a:t>
            </a:r>
          </a:p>
          <a:p>
            <a:r>
              <a:rPr lang="tr-TR" dirty="0" err="1" smtClean="0"/>
              <a:t>Accuracy</a:t>
            </a:r>
            <a:r>
              <a:rPr lang="tr-TR" dirty="0" smtClean="0"/>
              <a:t> =  #of </a:t>
            </a:r>
            <a:r>
              <a:rPr lang="tr-TR" dirty="0" err="1" smtClean="0"/>
              <a:t>correct</a:t>
            </a:r>
            <a:r>
              <a:rPr lang="tr-TR" dirty="0" smtClean="0"/>
              <a:t> </a:t>
            </a:r>
            <a:r>
              <a:rPr lang="tr-TR" dirty="0" err="1" smtClean="0"/>
              <a:t>answer</a:t>
            </a:r>
            <a:r>
              <a:rPr lang="tr-TR" dirty="0" smtClean="0"/>
              <a:t> / #of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answers</a:t>
            </a:r>
            <a:endParaRPr lang="tr-TR" dirty="0" smtClean="0"/>
          </a:p>
          <a:p>
            <a:pPr marL="342900" lvl="1" indent="-34290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smtClean="0"/>
              <a:t>Need </a:t>
            </a:r>
            <a:r>
              <a:rPr lang="en-US" sz="2800" dirty="0"/>
              <a:t>to know the true test labels </a:t>
            </a:r>
            <a:endParaRPr lang="en-US" sz="2800" dirty="0" smtClean="0"/>
          </a:p>
          <a:p>
            <a:pPr lvl="1">
              <a:buClr>
                <a:srgbClr val="4F81BD"/>
              </a:buClr>
            </a:pPr>
            <a:r>
              <a:rPr lang="tr-TR" dirty="0">
                <a:solidFill>
                  <a:prstClr val="black"/>
                </a:solidFill>
              </a:rPr>
              <a:t>Option: </a:t>
            </a:r>
            <a:r>
              <a:rPr lang="tr-TR" dirty="0" err="1">
                <a:solidFill>
                  <a:prstClr val="black"/>
                </a:solidFill>
              </a:rPr>
              <a:t>use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training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>
                <a:solidFill>
                  <a:prstClr val="black"/>
                </a:solidFill>
              </a:rPr>
              <a:t>set </a:t>
            </a:r>
            <a:r>
              <a:rPr lang="tr-TR" dirty="0" err="1" smtClean="0">
                <a:solidFill>
                  <a:prstClr val="black"/>
                </a:solidFill>
              </a:rPr>
              <a:t>itself</a:t>
            </a:r>
            <a:endParaRPr lang="tr-TR" dirty="0" smtClean="0">
              <a:solidFill>
                <a:prstClr val="black"/>
              </a:solidFill>
            </a:endParaRPr>
          </a:p>
          <a:p>
            <a:pPr lvl="1">
              <a:buClr>
                <a:srgbClr val="4F81BD"/>
              </a:buClr>
            </a:pPr>
            <a:r>
              <a:rPr lang="tr-TR" dirty="0" err="1" smtClean="0">
                <a:solidFill>
                  <a:prstClr val="black"/>
                </a:solidFill>
              </a:rPr>
              <a:t>Parameter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selection</a:t>
            </a:r>
            <a:r>
              <a:rPr lang="tr-TR" dirty="0" smtClean="0">
                <a:solidFill>
                  <a:prstClr val="black"/>
                </a:solidFill>
              </a:rPr>
              <a:t> (</a:t>
            </a:r>
            <a:r>
              <a:rPr lang="tr-TR" dirty="0" err="1" smtClean="0">
                <a:solidFill>
                  <a:prstClr val="black"/>
                </a:solidFill>
              </a:rPr>
              <a:t>for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i="1" dirty="0" smtClean="0">
                <a:solidFill>
                  <a:prstClr val="black"/>
                </a:solidFill>
              </a:rPr>
              <a:t>k-</a:t>
            </a:r>
            <a:r>
              <a:rPr lang="tr-TR" dirty="0" smtClean="0">
                <a:solidFill>
                  <a:prstClr val="black"/>
                </a:solidFill>
              </a:rPr>
              <a:t>NN) </a:t>
            </a:r>
            <a:r>
              <a:rPr lang="tr-TR" dirty="0" err="1" smtClean="0">
                <a:solidFill>
                  <a:prstClr val="black"/>
                </a:solidFill>
              </a:rPr>
              <a:t>by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tr-TR" dirty="0" err="1" smtClean="0">
                <a:solidFill>
                  <a:prstClr val="black"/>
                </a:solidFill>
              </a:rPr>
              <a:t>accuracy</a:t>
            </a:r>
            <a:r>
              <a:rPr lang="tr-TR" dirty="0" smtClean="0">
                <a:solidFill>
                  <a:prstClr val="black"/>
                </a:solidFill>
              </a:rPr>
              <a:t> on </a:t>
            </a:r>
            <a:r>
              <a:rPr lang="tr-TR" dirty="0" err="1" smtClean="0">
                <a:solidFill>
                  <a:prstClr val="black"/>
                </a:solidFill>
              </a:rPr>
              <a:t>training</a:t>
            </a:r>
            <a:r>
              <a:rPr lang="tr-TR" dirty="0" smtClean="0">
                <a:solidFill>
                  <a:prstClr val="black"/>
                </a:solidFill>
              </a:rPr>
              <a:t> set</a:t>
            </a:r>
            <a:endParaRPr lang="tr-TR" dirty="0">
              <a:solidFill>
                <a:prstClr val="black"/>
              </a:solidFill>
            </a:endParaRPr>
          </a:p>
          <a:p>
            <a:pPr marL="342900" lvl="1" indent="-342900">
              <a:buClr>
                <a:schemeClr val="tx2"/>
              </a:buClr>
              <a:buFont typeface="Wingdings" charset="2"/>
              <a:buChar char="§"/>
            </a:pPr>
            <a:r>
              <a:rPr lang="en-US" sz="2800" dirty="0" err="1" smtClean="0"/>
              <a:t>Overfitting</a:t>
            </a:r>
            <a:r>
              <a:rPr lang="en-US" sz="2800" dirty="0" smtClean="0"/>
              <a:t>: a classifier performs too good on training set compared to new (unlabeled) test data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711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Better validation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Leave one out:</a:t>
            </a:r>
          </a:p>
          <a:p>
            <a:pPr lvl="1"/>
            <a:r>
              <a:rPr lang="en-US" dirty="0" smtClean="0"/>
              <a:t>For each training data point </a:t>
            </a:r>
            <a:r>
              <a:rPr lang="en-US" i="1" dirty="0" smtClean="0"/>
              <a:t>x </a:t>
            </a:r>
            <a:r>
              <a:rPr lang="en-US" dirty="0" smtClean="0"/>
              <a:t>of training set </a:t>
            </a:r>
            <a:r>
              <a:rPr lang="en-US" i="1" dirty="0"/>
              <a:t>D</a:t>
            </a:r>
            <a:endParaRPr lang="en-US" i="1" dirty="0" smtClean="0"/>
          </a:p>
          <a:p>
            <a:pPr lvl="1"/>
            <a:r>
              <a:rPr lang="en-US" dirty="0" smtClean="0"/>
              <a:t>Construct training set </a:t>
            </a:r>
            <a:r>
              <a:rPr lang="en-US" i="1" dirty="0" smtClean="0"/>
              <a:t>D – x, </a:t>
            </a:r>
            <a:r>
              <a:rPr lang="en-US" dirty="0" smtClean="0"/>
              <a:t>test set {</a:t>
            </a:r>
            <a:r>
              <a:rPr lang="en-US" i="1" dirty="0" smtClean="0"/>
              <a:t>x</a:t>
            </a:r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Train on </a:t>
            </a:r>
            <a:r>
              <a:rPr lang="en-US" i="1" dirty="0"/>
              <a:t>D – </a:t>
            </a:r>
            <a:r>
              <a:rPr lang="en-US" i="1" dirty="0" smtClean="0"/>
              <a:t>x, </a:t>
            </a:r>
            <a:r>
              <a:rPr lang="en-US" dirty="0" smtClean="0"/>
              <a:t>test on </a:t>
            </a:r>
            <a:r>
              <a:rPr lang="en-US" i="1" dirty="0" smtClean="0"/>
              <a:t>x</a:t>
            </a:r>
          </a:p>
          <a:p>
            <a:pPr lvl="1"/>
            <a:r>
              <a:rPr lang="en-US" dirty="0" smtClean="0"/>
              <a:t>Overall accuracy = average over all such cases</a:t>
            </a:r>
          </a:p>
          <a:p>
            <a:pPr lvl="1"/>
            <a:r>
              <a:rPr lang="en-US" dirty="0" smtClean="0"/>
              <a:t>Expensive to compute</a:t>
            </a:r>
          </a:p>
          <a:p>
            <a:r>
              <a:rPr lang="en-US" dirty="0" smtClean="0"/>
              <a:t>Hold out set: </a:t>
            </a:r>
          </a:p>
          <a:p>
            <a:pPr lvl="1"/>
            <a:r>
              <a:rPr lang="en-US" dirty="0" smtClean="0"/>
              <a:t>Randomly choose </a:t>
            </a:r>
            <a:r>
              <a:rPr lang="en-US" i="1" dirty="0" smtClean="0"/>
              <a:t>x% </a:t>
            </a:r>
            <a:r>
              <a:rPr lang="en-US" dirty="0" smtClean="0"/>
              <a:t>(say 25-30%) of the training data, set aside as test set</a:t>
            </a:r>
          </a:p>
          <a:p>
            <a:pPr lvl="1"/>
            <a:r>
              <a:rPr lang="en-US" dirty="0" smtClean="0"/>
              <a:t>Train on the rest of training data, test on the test set</a:t>
            </a:r>
          </a:p>
          <a:p>
            <a:pPr lvl="1"/>
            <a:r>
              <a:rPr lang="en-US" dirty="0" smtClean="0"/>
              <a:t>Easy to compute, but tends to have higher variance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987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i="1" dirty="0" smtClean="0"/>
              <a:t>k-</a:t>
            </a:r>
            <a:r>
              <a:rPr lang="en-US" dirty="0" smtClean="0"/>
              <a:t>fold Cross Validation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Randomly divide the training data into </a:t>
            </a:r>
            <a:r>
              <a:rPr lang="en-US" i="1" dirty="0" smtClean="0"/>
              <a:t>k </a:t>
            </a:r>
            <a:r>
              <a:rPr lang="en-US" dirty="0" smtClean="0"/>
              <a:t>partitions </a:t>
            </a:r>
            <a:r>
              <a:rPr lang="en-US" i="1" dirty="0" smtClean="0"/>
              <a:t>D</a:t>
            </a:r>
            <a:r>
              <a:rPr lang="en-US" i="1" baseline="-25000" dirty="0" smtClean="0"/>
              <a:t>1</a:t>
            </a:r>
            <a:r>
              <a:rPr lang="en-US" dirty="0" smtClean="0"/>
              <a:t>,…,</a:t>
            </a:r>
            <a:r>
              <a:rPr lang="en-US" i="1" dirty="0"/>
              <a:t> </a:t>
            </a:r>
            <a:r>
              <a:rPr lang="en-US" i="1" dirty="0" err="1" smtClean="0"/>
              <a:t>D</a:t>
            </a:r>
            <a:r>
              <a:rPr lang="en-US" i="1" baseline="-25000" dirty="0" err="1" smtClean="0"/>
              <a:t>k</a:t>
            </a:r>
            <a:r>
              <a:rPr lang="en-US" dirty="0" smtClean="0"/>
              <a:t> : possibly equal division</a:t>
            </a:r>
          </a:p>
          <a:p>
            <a:r>
              <a:rPr lang="en-US" dirty="0" smtClean="0"/>
              <a:t>For each fold </a:t>
            </a:r>
            <a:r>
              <a:rPr lang="en-US" i="1" dirty="0" smtClean="0"/>
              <a:t>D</a:t>
            </a:r>
            <a:r>
              <a:rPr lang="en-US" i="1" baseline="-25000" dirty="0" smtClean="0"/>
              <a:t>i</a:t>
            </a:r>
          </a:p>
          <a:p>
            <a:pPr lvl="1"/>
            <a:r>
              <a:rPr lang="en-US" dirty="0" smtClean="0"/>
              <a:t>Train a classifier with training data = </a:t>
            </a:r>
            <a:r>
              <a:rPr lang="en-US" i="1" dirty="0" smtClean="0"/>
              <a:t>D – D</a:t>
            </a:r>
            <a:r>
              <a:rPr lang="en-US" i="1" baseline="-25000" dirty="0" smtClean="0"/>
              <a:t>i</a:t>
            </a:r>
          </a:p>
          <a:p>
            <a:pPr lvl="1"/>
            <a:r>
              <a:rPr lang="en-US" dirty="0" smtClean="0"/>
              <a:t>Test and validate with </a:t>
            </a:r>
            <a:r>
              <a:rPr lang="en-US" i="1" dirty="0" smtClean="0"/>
              <a:t>D</a:t>
            </a:r>
            <a:r>
              <a:rPr lang="en-US" i="1" baseline="-25000" dirty="0" smtClean="0"/>
              <a:t>i</a:t>
            </a:r>
          </a:p>
          <a:p>
            <a:r>
              <a:rPr lang="en-US" dirty="0" smtClean="0"/>
              <a:t>Overall accuracy: average accuracy over all cases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092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Lecture videos by Prof. Andrew Ng, Stanford University</a:t>
            </a:r>
          </a:p>
          <a:p>
            <a:pPr marL="0" indent="0">
              <a:buNone/>
            </a:pPr>
            <a:r>
              <a:rPr lang="en-US" sz="2400" dirty="0" smtClean="0"/>
              <a:t>    Available on </a:t>
            </a:r>
            <a:r>
              <a:rPr lang="en-US" sz="2400" dirty="0" err="1" smtClean="0"/>
              <a:t>Coursera</a:t>
            </a:r>
            <a:r>
              <a:rPr lang="en-US" sz="2400" dirty="0" smtClean="0"/>
              <a:t> (Course: Machine Learning)</a:t>
            </a:r>
          </a:p>
          <a:p>
            <a:r>
              <a:rPr lang="en-US" dirty="0" smtClean="0"/>
              <a:t>Data Mining Map: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://www.saedsayad.com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959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 Example: Size of Engine </a:t>
            </a:r>
            <a:r>
              <a:rPr lang="en-US" dirty="0" err="1" smtClean="0"/>
              <a:t>vs</a:t>
            </a:r>
            <a:r>
              <a:rPr lang="en-US" dirty="0" smtClean="0"/>
              <a:t> Power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22904570"/>
              </p:ext>
            </p:extLst>
          </p:nvPr>
        </p:nvGraphicFramePr>
        <p:xfrm>
          <a:off x="1066800" y="1193801"/>
          <a:ext cx="6311900" cy="3530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870200" y="4584700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Engine displacement (cc)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-660402" y="2654300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Power (</a:t>
            </a:r>
            <a:r>
              <a:rPr lang="en-US" dirty="0" err="1" smtClean="0"/>
              <a:t>bhp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5130800"/>
            <a:ext cx="8229600" cy="995363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Intuitively, the two variables have a relation</a:t>
            </a:r>
          </a:p>
          <a:p>
            <a:r>
              <a:rPr lang="en-US" sz="2400" dirty="0" smtClean="0"/>
              <a:t>Learn the relation from the given data</a:t>
            </a:r>
          </a:p>
          <a:p>
            <a:r>
              <a:rPr lang="en-US" sz="2400" dirty="0" smtClean="0"/>
              <a:t>Predict the </a:t>
            </a:r>
            <a:r>
              <a:rPr lang="en-US" sz="2400" i="1" dirty="0" smtClean="0"/>
              <a:t>target variable</a:t>
            </a:r>
            <a:r>
              <a:rPr lang="en-US" sz="2400" dirty="0" smtClean="0"/>
              <a:t> after learning</a:t>
            </a:r>
            <a:endParaRPr lang="en-US" dirty="0"/>
          </a:p>
        </p:txBody>
      </p:sp>
      <p:cxnSp>
        <p:nvCxnSpPr>
          <p:cNvPr id="5" name="Straight Arrow Connector 4"/>
          <p:cNvCxnSpPr>
            <a:stCxn id="6" idx="0"/>
          </p:cNvCxnSpPr>
          <p:nvPr/>
        </p:nvCxnSpPr>
        <p:spPr>
          <a:xfrm flipV="1">
            <a:off x="741947" y="3502526"/>
            <a:ext cx="127000" cy="7265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40631" y="4229068"/>
            <a:ext cx="1002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Target</a:t>
            </a:r>
          </a:p>
          <a:p>
            <a:r>
              <a:rPr lang="en-US" dirty="0" smtClean="0"/>
              <a:t>Variable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513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Exercise: on a simpler set of data points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4424947"/>
            <a:ext cx="8229600" cy="1701216"/>
          </a:xfrm>
        </p:spPr>
        <p:txBody>
          <a:bodyPr/>
          <a:lstStyle/>
          <a:p>
            <a:r>
              <a:rPr lang="en-US" dirty="0" smtClean="0"/>
              <a:t>Predict </a:t>
            </a:r>
            <a:r>
              <a:rPr lang="en-US" i="1" dirty="0" smtClean="0"/>
              <a:t>y </a:t>
            </a:r>
            <a:r>
              <a:rPr lang="en-US" dirty="0" smtClean="0"/>
              <a:t>for </a:t>
            </a:r>
            <a:r>
              <a:rPr lang="en-US" i="1" dirty="0" smtClean="0"/>
              <a:t>x = </a:t>
            </a:r>
            <a:r>
              <a:rPr lang="en-US" dirty="0" smtClean="0"/>
              <a:t>2.5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8929829"/>
              </p:ext>
            </p:extLst>
          </p:nvPr>
        </p:nvGraphicFramePr>
        <p:xfrm>
          <a:off x="985587" y="1263650"/>
          <a:ext cx="5083676" cy="26399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 rot="16200000">
            <a:off x="-320510" y="2314408"/>
            <a:ext cx="2342816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348831" y="3769231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807625"/>
              </p:ext>
            </p:extLst>
          </p:nvPr>
        </p:nvGraphicFramePr>
        <p:xfrm>
          <a:off x="6698579" y="1340518"/>
          <a:ext cx="1707484" cy="19050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53742"/>
                <a:gridCol w="853742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y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2089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Linear Regression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97750925"/>
              </p:ext>
            </p:extLst>
          </p:nvPr>
        </p:nvGraphicFramePr>
        <p:xfrm>
          <a:off x="1066800" y="1193801"/>
          <a:ext cx="6311900" cy="3530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870200" y="4584700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Engine displacement (cc)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-660402" y="2654300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Power (</a:t>
            </a:r>
            <a:r>
              <a:rPr lang="en-US" dirty="0" err="1" smtClean="0"/>
              <a:t>bhp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5130800"/>
            <a:ext cx="8229600" cy="9953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Assume: the relation is linear</a:t>
            </a:r>
          </a:p>
          <a:p>
            <a:r>
              <a:rPr lang="en-US" sz="2400" dirty="0" smtClean="0"/>
              <a:t>Then for a given </a:t>
            </a:r>
            <a:r>
              <a:rPr lang="en-US" sz="2400" i="1" dirty="0" smtClean="0"/>
              <a:t>x (=1800), </a:t>
            </a:r>
            <a:r>
              <a:rPr lang="en-US" sz="2400" dirty="0" smtClean="0"/>
              <a:t>predict the value of </a:t>
            </a:r>
            <a:r>
              <a:rPr lang="en-US" sz="2400" i="1" dirty="0" smtClean="0"/>
              <a:t>y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3251200" y="1549400"/>
            <a:ext cx="3771900" cy="1778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5588000" y="2209800"/>
            <a:ext cx="0" cy="20447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152105" y="1978967"/>
            <a:ext cx="16576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Training set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513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Linear Regression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30539947"/>
              </p:ext>
            </p:extLst>
          </p:nvPr>
        </p:nvGraphicFramePr>
        <p:xfrm>
          <a:off x="1066800" y="1193801"/>
          <a:ext cx="6311900" cy="3530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870200" y="4584700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Engine displacement (cc)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-660402" y="2654300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Power (</a:t>
            </a:r>
            <a:r>
              <a:rPr lang="en-US" dirty="0" err="1" smtClean="0"/>
              <a:t>bhp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5130800"/>
            <a:ext cx="8229600" cy="122555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Linear regression</a:t>
            </a:r>
          </a:p>
          <a:p>
            <a:r>
              <a:rPr lang="en-US" sz="2400" dirty="0" smtClean="0"/>
              <a:t>Assume </a:t>
            </a:r>
            <a:r>
              <a:rPr lang="en-US" sz="2400" i="1" dirty="0" smtClean="0"/>
              <a:t>y = a . x + b</a:t>
            </a:r>
          </a:p>
          <a:p>
            <a:r>
              <a:rPr lang="en-US" sz="2400" dirty="0" smtClean="0"/>
              <a:t>Try to find suitable </a:t>
            </a:r>
            <a:r>
              <a:rPr lang="en-US" sz="2400" i="1" dirty="0" smtClean="0"/>
              <a:t>a </a:t>
            </a:r>
            <a:r>
              <a:rPr lang="en-US" sz="2400" dirty="0" smtClean="0"/>
              <a:t>and </a:t>
            </a:r>
            <a:r>
              <a:rPr lang="en-US" sz="2400" i="1" dirty="0" smtClean="0"/>
              <a:t>b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3251200" y="1549400"/>
            <a:ext cx="3771900" cy="1778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5588000" y="2209800"/>
            <a:ext cx="0" cy="20447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735053" y="4952797"/>
            <a:ext cx="3195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b="1" dirty="0" smtClean="0">
                <a:solidFill>
                  <a:srgbClr val="FF0000"/>
                </a:solidFill>
              </a:rPr>
              <a:t>Optional exercise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781256"/>
              </p:ext>
            </p:extLst>
          </p:nvPr>
        </p:nvGraphicFramePr>
        <p:xfrm>
          <a:off x="7607298" y="1333500"/>
          <a:ext cx="1255964" cy="332232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27982"/>
                <a:gridCol w="627982"/>
              </a:tblGrid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 smtClean="0">
                          <a:effectLst/>
                        </a:rPr>
                        <a:t>Engine (cc)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 smtClean="0">
                          <a:effectLst/>
                        </a:rPr>
                        <a:t>Power (</a:t>
                      </a:r>
                      <a:r>
                        <a:rPr lang="en-US" sz="1600" u="none" strike="noStrike" dirty="0" err="1" smtClean="0">
                          <a:effectLst/>
                        </a:rPr>
                        <a:t>bhp</a:t>
                      </a:r>
                      <a:r>
                        <a:rPr lang="en-US" sz="1600" u="none" strike="noStrike" dirty="0" smtClean="0">
                          <a:effectLst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800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60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1000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90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1200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80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1200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1200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75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1400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90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1500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120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1800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160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140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2000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170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2400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180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988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Exercise: using </a:t>
            </a:r>
            <a:r>
              <a:rPr lang="en-US" dirty="0"/>
              <a:t>L</a:t>
            </a:r>
            <a:r>
              <a:rPr lang="en-US" dirty="0" smtClean="0"/>
              <a:t>inear </a:t>
            </a:r>
            <a:r>
              <a:rPr lang="en-US" dirty="0"/>
              <a:t>R</a:t>
            </a:r>
            <a:r>
              <a:rPr lang="en-US" dirty="0" smtClean="0"/>
              <a:t>egression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4424947"/>
            <a:ext cx="8229600" cy="1701216"/>
          </a:xfrm>
        </p:spPr>
        <p:txBody>
          <a:bodyPr/>
          <a:lstStyle/>
          <a:p>
            <a:r>
              <a:rPr lang="en-US" dirty="0" smtClean="0"/>
              <a:t>Define a regression line of your choice</a:t>
            </a:r>
          </a:p>
          <a:p>
            <a:r>
              <a:rPr lang="en-US" dirty="0" smtClean="0"/>
              <a:t>Predict </a:t>
            </a:r>
            <a:r>
              <a:rPr lang="en-US" i="1" dirty="0" smtClean="0"/>
              <a:t>y </a:t>
            </a:r>
            <a:r>
              <a:rPr lang="en-US" dirty="0" smtClean="0"/>
              <a:t>for </a:t>
            </a:r>
            <a:r>
              <a:rPr lang="en-US" i="1" dirty="0" smtClean="0"/>
              <a:t>x = </a:t>
            </a:r>
            <a:r>
              <a:rPr lang="en-US" dirty="0" smtClean="0"/>
              <a:t>2.5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8099544"/>
              </p:ext>
            </p:extLst>
          </p:nvPr>
        </p:nvGraphicFramePr>
        <p:xfrm>
          <a:off x="985587" y="1263650"/>
          <a:ext cx="5083676" cy="26399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 rot="16200000">
            <a:off x="-320510" y="2314408"/>
            <a:ext cx="2342816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348831" y="3769231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x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0297"/>
              </p:ext>
            </p:extLst>
          </p:nvPr>
        </p:nvGraphicFramePr>
        <p:xfrm>
          <a:off x="6698579" y="1340518"/>
          <a:ext cx="1707484" cy="19050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53742"/>
                <a:gridCol w="853742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x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y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smtClean="0">
                          <a:effectLst/>
                        </a:rPr>
                        <a:t>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?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5309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Choosing the parameters right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4216402"/>
            <a:ext cx="8229600" cy="190976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data points: (</a:t>
            </a:r>
            <a:r>
              <a:rPr lang="en-US" i="1" dirty="0" smtClean="0"/>
              <a:t>x</a:t>
            </a:r>
            <a:r>
              <a:rPr lang="en-US" i="1" baseline="-25000" dirty="0" smtClean="0"/>
              <a:t>1</a:t>
            </a:r>
            <a:r>
              <a:rPr lang="en-US" dirty="0" smtClean="0"/>
              <a:t>, </a:t>
            </a:r>
            <a:r>
              <a:rPr lang="en-US" i="1" dirty="0" smtClean="0"/>
              <a:t>y</a:t>
            </a:r>
            <a:r>
              <a:rPr lang="en-US" i="1" baseline="-25000" dirty="0" smtClean="0"/>
              <a:t>1</a:t>
            </a:r>
            <a:r>
              <a:rPr lang="en-US" dirty="0" smtClean="0"/>
              <a:t>), </a:t>
            </a:r>
            <a:r>
              <a:rPr lang="en-US" dirty="0"/>
              <a:t>(</a:t>
            </a:r>
            <a:r>
              <a:rPr lang="en-US" i="1" dirty="0" smtClean="0"/>
              <a:t>x</a:t>
            </a:r>
            <a:r>
              <a:rPr lang="en-US" i="1" baseline="-25000" dirty="0" smtClean="0"/>
              <a:t>2</a:t>
            </a:r>
            <a:r>
              <a:rPr lang="en-US" dirty="0" smtClean="0"/>
              <a:t>, </a:t>
            </a:r>
            <a:r>
              <a:rPr lang="en-US" i="1" dirty="0" smtClean="0"/>
              <a:t>y</a:t>
            </a:r>
            <a:r>
              <a:rPr lang="en-US" i="1" baseline="-25000" dirty="0" smtClean="0"/>
              <a:t>2</a:t>
            </a:r>
            <a:r>
              <a:rPr lang="en-US" dirty="0" smtClean="0"/>
              <a:t>), … , </a:t>
            </a:r>
            <a:r>
              <a:rPr lang="en-US" dirty="0"/>
              <a:t>(</a:t>
            </a:r>
            <a:r>
              <a:rPr lang="en-US" i="1" dirty="0" err="1" smtClean="0"/>
              <a:t>x</a:t>
            </a:r>
            <a:r>
              <a:rPr lang="en-US" i="1" baseline="-25000" dirty="0" err="1"/>
              <a:t>m</a:t>
            </a:r>
            <a:r>
              <a:rPr lang="en-US" dirty="0" smtClean="0"/>
              <a:t>, </a:t>
            </a:r>
            <a:r>
              <a:rPr lang="en-US" i="1" dirty="0" err="1" smtClean="0"/>
              <a:t>y</a:t>
            </a:r>
            <a:r>
              <a:rPr lang="en-US" i="1" baseline="-25000" dirty="0" err="1"/>
              <a:t>m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The regression line: </a:t>
            </a:r>
            <a:r>
              <a:rPr lang="en-US" i="1" dirty="0" smtClean="0"/>
              <a:t>f(x) = y = a . x + b</a:t>
            </a:r>
            <a:endParaRPr lang="en-US" dirty="0" smtClean="0"/>
          </a:p>
          <a:p>
            <a:r>
              <a:rPr lang="en-US" i="1" dirty="0" smtClean="0"/>
              <a:t>Least-square cost function</a:t>
            </a:r>
            <a:r>
              <a:rPr lang="en-US" dirty="0" smtClean="0"/>
              <a:t>: </a:t>
            </a:r>
            <a:r>
              <a:rPr lang="en-US" i="1" dirty="0" smtClean="0"/>
              <a:t>J =</a:t>
            </a:r>
            <a:r>
              <a:rPr lang="en-US" dirty="0" smtClean="0"/>
              <a:t> </a:t>
            </a:r>
            <a:r>
              <a:rPr lang="en-US" sz="3200" dirty="0" err="1" smtClean="0">
                <a:solidFill>
                  <a:schemeClr val="tx2"/>
                </a:solidFill>
              </a:rPr>
              <a:t>Σ</a:t>
            </a:r>
            <a:r>
              <a:rPr lang="en-US" sz="3200" i="1" baseline="-25000" dirty="0" err="1" smtClean="0">
                <a:solidFill>
                  <a:schemeClr val="tx2"/>
                </a:solidFill>
              </a:rPr>
              <a:t>i</a:t>
            </a:r>
            <a:r>
              <a:rPr lang="en-US" dirty="0" smtClean="0">
                <a:solidFill>
                  <a:schemeClr val="tx2"/>
                </a:solidFill>
              </a:rPr>
              <a:t> ( </a:t>
            </a:r>
            <a:r>
              <a:rPr lang="en-US" i="1" dirty="0" smtClean="0">
                <a:solidFill>
                  <a:schemeClr val="tx2"/>
                </a:solidFill>
              </a:rPr>
              <a:t>f</a:t>
            </a:r>
            <a:r>
              <a:rPr lang="en-US" dirty="0" smtClean="0">
                <a:solidFill>
                  <a:schemeClr val="tx2"/>
                </a:solidFill>
              </a:rPr>
              <a:t>(</a:t>
            </a:r>
            <a:r>
              <a:rPr lang="en-US" i="1" dirty="0" smtClean="0">
                <a:solidFill>
                  <a:schemeClr val="tx2"/>
                </a:solidFill>
              </a:rPr>
              <a:t>x</a:t>
            </a:r>
            <a:r>
              <a:rPr lang="en-US" i="1" baseline="-25000" dirty="0" smtClean="0">
                <a:solidFill>
                  <a:schemeClr val="tx2"/>
                </a:solidFill>
              </a:rPr>
              <a:t>i</a:t>
            </a:r>
            <a:r>
              <a:rPr lang="en-US" dirty="0">
                <a:solidFill>
                  <a:schemeClr val="tx2"/>
                </a:solidFill>
              </a:rPr>
              <a:t>)</a:t>
            </a:r>
            <a:r>
              <a:rPr lang="en-US" i="1" dirty="0" smtClean="0">
                <a:solidFill>
                  <a:schemeClr val="tx2"/>
                </a:solidFill>
              </a:rPr>
              <a:t> – </a:t>
            </a:r>
            <a:r>
              <a:rPr lang="en-US" i="1" dirty="0" err="1" smtClean="0">
                <a:solidFill>
                  <a:schemeClr val="tx2"/>
                </a:solidFill>
              </a:rPr>
              <a:t>y</a:t>
            </a:r>
            <a:r>
              <a:rPr lang="en-US" i="1" baseline="-25000" dirty="0" err="1" smtClean="0">
                <a:solidFill>
                  <a:schemeClr val="tx2"/>
                </a:solidFill>
              </a:rPr>
              <a:t>i</a:t>
            </a:r>
            <a:r>
              <a:rPr lang="en-US" i="1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)</a:t>
            </a:r>
            <a:r>
              <a:rPr lang="en-US" baseline="30000" dirty="0" smtClean="0">
                <a:solidFill>
                  <a:schemeClr val="tx2"/>
                </a:solidFill>
              </a:rPr>
              <a:t>2</a:t>
            </a:r>
            <a:endParaRPr lang="en-US" baseline="30000" dirty="0">
              <a:solidFill>
                <a:schemeClr val="tx2"/>
              </a:solidFill>
            </a:endParaRPr>
          </a:p>
          <a:p>
            <a:r>
              <a:rPr lang="en-US" dirty="0" smtClean="0"/>
              <a:t>Goal: minimize </a:t>
            </a:r>
            <a:r>
              <a:rPr lang="en-US" i="1" dirty="0" smtClean="0"/>
              <a:t>J </a:t>
            </a:r>
            <a:r>
              <a:rPr lang="en-US" dirty="0" smtClean="0"/>
              <a:t>over choices of </a:t>
            </a:r>
            <a:r>
              <a:rPr lang="en-US" i="1" dirty="0" smtClean="0"/>
              <a:t>a </a:t>
            </a:r>
            <a:r>
              <a:rPr lang="en-US" dirty="0" smtClean="0"/>
              <a:t>and </a:t>
            </a:r>
            <a:r>
              <a:rPr lang="en-US" i="1" dirty="0" smtClean="0"/>
              <a:t>b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8</a:t>
            </a:fld>
            <a:endParaRPr lang="en-US"/>
          </a:p>
        </p:txBody>
      </p:sp>
      <p:graphicFrame>
        <p:nvGraphicFramePr>
          <p:cNvPr id="8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1965331"/>
              </p:ext>
            </p:extLst>
          </p:nvPr>
        </p:nvGraphicFramePr>
        <p:xfrm>
          <a:off x="1066800" y="1193801"/>
          <a:ext cx="4787900" cy="2819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044700" y="3835402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x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 rot="16200000">
            <a:off x="-635000" y="2514601"/>
            <a:ext cx="302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y </a:t>
            </a:r>
            <a:endParaRPr lang="en-US" i="1" dirty="0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>
          <a:xfrm>
            <a:off x="5854700" y="1320802"/>
            <a:ext cx="2984500" cy="1909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8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2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Goal: minimizing the deviation from the actual data points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1905000" y="1511300"/>
            <a:ext cx="3556000" cy="19431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9594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Minimize the Cost Function?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29263"/>
            <a:ext cx="8229600" cy="25969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Goal: </a:t>
            </a:r>
            <a:r>
              <a:rPr lang="en-US" i="1" dirty="0" smtClean="0"/>
              <a:t>minimize J for all values of a and b</a:t>
            </a:r>
            <a:endParaRPr lang="en-US" dirty="0" smtClean="0"/>
          </a:p>
          <a:p>
            <a:r>
              <a:rPr lang="en-US" dirty="0" smtClean="0"/>
              <a:t>Start from some </a:t>
            </a:r>
            <a:r>
              <a:rPr lang="en-US" i="1" dirty="0" smtClean="0"/>
              <a:t>a = a</a:t>
            </a:r>
            <a:r>
              <a:rPr lang="en-US" i="1" baseline="-25000" dirty="0" smtClean="0"/>
              <a:t>0</a:t>
            </a:r>
            <a:r>
              <a:rPr lang="en-US" i="1" dirty="0" smtClean="0"/>
              <a:t> </a:t>
            </a:r>
            <a:r>
              <a:rPr lang="en-US" dirty="0" smtClean="0"/>
              <a:t>and </a:t>
            </a:r>
            <a:r>
              <a:rPr lang="en-US" i="1" dirty="0" smtClean="0"/>
              <a:t>b = b</a:t>
            </a:r>
            <a:r>
              <a:rPr lang="en-US" i="1" baseline="-25000" dirty="0" smtClean="0"/>
              <a:t>0</a:t>
            </a:r>
            <a:endParaRPr lang="en-US" i="1" dirty="0" smtClean="0"/>
          </a:p>
          <a:p>
            <a:r>
              <a:rPr lang="en-US" dirty="0" smtClean="0"/>
              <a:t>Compute:      </a:t>
            </a:r>
            <a:r>
              <a:rPr lang="en-US" i="1" dirty="0" smtClean="0"/>
              <a:t>J(a</a:t>
            </a:r>
            <a:r>
              <a:rPr lang="en-US" i="1" baseline="-25000" dirty="0" smtClean="0"/>
              <a:t>0</a:t>
            </a:r>
            <a:r>
              <a:rPr lang="en-US" i="1" dirty="0" smtClean="0"/>
              <a:t>,b</a:t>
            </a:r>
            <a:r>
              <a:rPr lang="en-US" i="1" baseline="-25000" dirty="0"/>
              <a:t>0</a:t>
            </a:r>
            <a:r>
              <a:rPr lang="en-US" i="1" dirty="0" smtClean="0"/>
              <a:t>)</a:t>
            </a:r>
            <a:endParaRPr lang="en-US" dirty="0" smtClean="0"/>
          </a:p>
          <a:p>
            <a:r>
              <a:rPr lang="en-US" dirty="0" smtClean="0"/>
              <a:t>Simultaneously change </a:t>
            </a:r>
            <a:r>
              <a:rPr lang="en-US" i="1" dirty="0" smtClean="0"/>
              <a:t>a </a:t>
            </a:r>
            <a:r>
              <a:rPr lang="en-US" dirty="0" smtClean="0"/>
              <a:t>and </a:t>
            </a:r>
            <a:r>
              <a:rPr lang="en-US" i="1" dirty="0" smtClean="0"/>
              <a:t>b towards the negative gradient </a:t>
            </a:r>
            <a:r>
              <a:rPr lang="en-US" dirty="0" smtClean="0"/>
              <a:t>and eventually hope to arrive an optimal</a:t>
            </a:r>
          </a:p>
          <a:p>
            <a:r>
              <a:rPr lang="en-US" dirty="0" smtClean="0"/>
              <a:t>Question: Can there be more than one optimal?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DA401-2374-BE46-BA37-D56B8F3DFE56}" type="slidenum">
              <a:rPr lang="en-US" smtClean="0"/>
              <a:t>9</a:t>
            </a:fld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195054" y="1136316"/>
            <a:ext cx="1" cy="229936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975895" y="2366220"/>
            <a:ext cx="4358105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026527" y="2340422"/>
            <a:ext cx="3074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Times New Roman"/>
                <a:cs typeface="Times New Roman"/>
              </a:rPr>
              <a:t>a</a:t>
            </a:r>
            <a:endParaRPr lang="en-US" sz="2000" i="1" dirty="0">
              <a:latin typeface="Times New Roman"/>
              <a:cs typeface="Times New Roman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60843" y="1136316"/>
            <a:ext cx="3074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4" name="Oval 13"/>
          <p:cNvSpPr/>
          <p:nvPr/>
        </p:nvSpPr>
        <p:spPr>
          <a:xfrm>
            <a:off x="3729789" y="2045368"/>
            <a:ext cx="160422" cy="18715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7700" y="1715168"/>
            <a:ext cx="2959100" cy="5842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 rot="10800000">
            <a:off x="2286004" y="4384849"/>
            <a:ext cx="4812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prstClr val="black"/>
                </a:solidFill>
                <a:latin typeface="Times New Roman"/>
                <a:cs typeface="Times New Roman"/>
              </a:rPr>
              <a:t>Δ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523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2868</TotalTime>
  <Words>1177</Words>
  <Application>Microsoft Macintosh PowerPoint</Application>
  <PresentationFormat>On-screen Show (4:3)</PresentationFormat>
  <Paragraphs>240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Default Theme</vt:lpstr>
      <vt:lpstr>Supervised Learning  Regression, Classification Linear regression, k-NN classification</vt:lpstr>
      <vt:lpstr>An Example: Size of Engine vs Power</vt:lpstr>
      <vt:lpstr>An Example: Size of Engine vs Power</vt:lpstr>
      <vt:lpstr>Exercise: on a simpler set of data points</vt:lpstr>
      <vt:lpstr>Linear Regression</vt:lpstr>
      <vt:lpstr>Linear Regression</vt:lpstr>
      <vt:lpstr>Exercise: using Linear Regression</vt:lpstr>
      <vt:lpstr>Choosing the parameters right</vt:lpstr>
      <vt:lpstr>How to Minimize the Cost Function?</vt:lpstr>
      <vt:lpstr>Another example: </vt:lpstr>
      <vt:lpstr>Classification problem</vt:lpstr>
      <vt:lpstr>Classification Algorithms</vt:lpstr>
      <vt:lpstr>Classification or Regression?</vt:lpstr>
      <vt:lpstr>Classification</vt:lpstr>
      <vt:lpstr>Example: Age, Income and Owning a flat</vt:lpstr>
      <vt:lpstr>Example: Age, Income and Owning a flat</vt:lpstr>
      <vt:lpstr>Example: Age, Income and Owning a flat</vt:lpstr>
      <vt:lpstr>The k-Nearest Neighbor Algorithm</vt:lpstr>
      <vt:lpstr>Distance measures</vt:lpstr>
      <vt:lpstr>Classification setup</vt:lpstr>
      <vt:lpstr>Evaluation</vt:lpstr>
      <vt:lpstr>Better validation methods</vt:lpstr>
      <vt:lpstr>The k-fold Cross Validation Method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Association Rule Mining</dc:title>
  <dc:creator>Debapriyo Majumdar</dc:creator>
  <cp:lastModifiedBy>Debapriyo Majumdar</cp:lastModifiedBy>
  <cp:revision>267</cp:revision>
  <dcterms:created xsi:type="dcterms:W3CDTF">2014-08-02T12:52:59Z</dcterms:created>
  <dcterms:modified xsi:type="dcterms:W3CDTF">2014-08-14T03:19:59Z</dcterms:modified>
</cp:coreProperties>
</file>