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ppt/embeddings/Microsoft_Equation3.bin" ContentType="application/vnd.openxmlformats-officedocument.oleObject"/>
  <Override PartName="/ppt/embeddings/Microsoft_Equation4.bin" ContentType="application/vnd.openxmlformats-officedocument.oleObject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Microsoft_Equation5.bin" ContentType="application/vnd.openxmlformats-officedocument.oleObject"/>
  <Override PartName="/ppt/embeddings/Microsoft_Equation6.bin" ContentType="application/vnd.openxmlformats-officedocument.oleObject"/>
  <Override PartName="/ppt/embeddings/Microsoft_Equation7.bin" ContentType="application/vnd.openxmlformats-officedocument.oleObject"/>
  <Override PartName="/ppt/embeddings/Microsoft_Equation8.bin" ContentType="application/vnd.openxmlformats-officedocument.oleObject"/>
  <Override PartName="/ppt/embeddings/Microsoft_Equation9.bin" ContentType="application/vnd.openxmlformats-officedocument.oleObject"/>
  <Override PartName="/ppt/embeddings/Microsoft_Equation10.bin" ContentType="application/vnd.openxmlformats-officedocument.oleObject"/>
  <Override PartName="/ppt/embeddings/Microsoft_Equation11.bin" ContentType="application/vnd.openxmlformats-officedocument.oleObject"/>
  <Override PartName="/ppt/embeddings/Microsoft_Equation12.bin" ContentType="application/vnd.openxmlformats-officedocument.oleObject"/>
  <Override PartName="/ppt/embeddings/Microsoft_Equation13.bin" ContentType="application/vnd.openxmlformats-officedocument.oleObject"/>
  <Override PartName="/ppt/embeddings/Microsoft_Equation14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57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4" Type="http://schemas.openxmlformats.org/officeDocument/2006/relationships/image" Target="../media/image8.emf"/><Relationship Id="rId5" Type="http://schemas.openxmlformats.org/officeDocument/2006/relationships/image" Target="../media/image9.emf"/><Relationship Id="rId6" Type="http://schemas.openxmlformats.org/officeDocument/2006/relationships/image" Target="../media/image10.emf"/><Relationship Id="rId7" Type="http://schemas.openxmlformats.org/officeDocument/2006/relationships/image" Target="../media/image11.emf"/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image" Target="../media/image1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Relationship Id="rId2" Type="http://schemas.openxmlformats.org/officeDocument/2006/relationships/image" Target="../media/image1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03/11/14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03/11/14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03/11/14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03/11/14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03/11/14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03/11/14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03/11/14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03/11/14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03/11/14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03/11/14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03/11/14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03/11/14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03/11/14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03/11/14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1.emf"/><Relationship Id="rId5" Type="http://schemas.openxmlformats.org/officeDocument/2006/relationships/oleObject" Target="../embeddings/Microsoft_Equation2.bin"/><Relationship Id="rId6" Type="http://schemas.openxmlformats.org/officeDocument/2006/relationships/image" Target="../media/image2.emf"/><Relationship Id="rId7" Type="http://schemas.openxmlformats.org/officeDocument/2006/relationships/oleObject" Target="../embeddings/Microsoft_Equation3.bin"/><Relationship Id="rId8" Type="http://schemas.openxmlformats.org/officeDocument/2006/relationships/image" Target="../media/image3.emf"/><Relationship Id="rId9" Type="http://schemas.openxmlformats.org/officeDocument/2006/relationships/oleObject" Target="../embeddings/Microsoft_Equation4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6.bin"/><Relationship Id="rId12" Type="http://schemas.openxmlformats.org/officeDocument/2006/relationships/image" Target="../media/image9.emf"/><Relationship Id="rId13" Type="http://schemas.openxmlformats.org/officeDocument/2006/relationships/oleObject" Target="../embeddings/Microsoft_Equation7.bin"/><Relationship Id="rId14" Type="http://schemas.openxmlformats.org/officeDocument/2006/relationships/image" Target="../media/image10.emf"/><Relationship Id="rId15" Type="http://schemas.openxmlformats.org/officeDocument/2006/relationships/oleObject" Target="../embeddings/Microsoft_Equation8.bin"/><Relationship Id="rId16" Type="http://schemas.openxmlformats.org/officeDocument/2006/relationships/image" Target="../media/image11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6.e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7.emf"/><Relationship Id="rId9" Type="http://schemas.openxmlformats.org/officeDocument/2006/relationships/oleObject" Target="../embeddings/Microsoft_Equation5.bin"/><Relationship Id="rId10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9.bin"/><Relationship Id="rId4" Type="http://schemas.openxmlformats.org/officeDocument/2006/relationships/image" Target="../media/image12.emf"/><Relationship Id="rId5" Type="http://schemas.openxmlformats.org/officeDocument/2006/relationships/oleObject" Target="../embeddings/Microsoft_Equation10.bin"/><Relationship Id="rId6" Type="http://schemas.openxmlformats.org/officeDocument/2006/relationships/image" Target="../media/image13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1.bin"/><Relationship Id="rId4" Type="http://schemas.openxmlformats.org/officeDocument/2006/relationships/image" Target="../media/image14.emf"/><Relationship Id="rId5" Type="http://schemas.openxmlformats.org/officeDocument/2006/relationships/oleObject" Target="../embeddings/Microsoft_Equation12.bin"/><Relationship Id="rId6" Type="http://schemas.openxmlformats.org/officeDocument/2006/relationships/image" Target="../media/image15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3.bin"/><Relationship Id="rId4" Type="http://schemas.openxmlformats.org/officeDocument/2006/relationships/image" Target="../media/image16.emf"/><Relationship Id="rId5" Type="http://schemas.openxmlformats.org/officeDocument/2006/relationships/oleObject" Target="../embeddings/Microsoft_Equation14.bin"/><Relationship Id="rId6" Type="http://schemas.openxmlformats.org/officeDocument/2006/relationships/image" Target="../media/image17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Support Vector Machine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November 3,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Non – linear SVM kernels</a:t>
            </a:r>
            <a:endParaRPr lang="en-US" dirty="0"/>
          </a:p>
        </p:txBody>
      </p:sp>
      <p:pic>
        <p:nvPicPr>
          <p:cNvPr id="5" name="Content Placeholder 4" descr="Screen Shot 2014-11-03 at 2.51.24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16" b="4016"/>
          <a:stretch>
            <a:fillRect/>
          </a:stretch>
        </p:blipFill>
        <p:spPr/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22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Recall: A Linear Classifier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947920" y="1102851"/>
            <a:ext cx="3788683" cy="44310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A Line (generally </a:t>
            </a:r>
            <a:r>
              <a:rPr lang="en-US" sz="2400" dirty="0" err="1" smtClean="0"/>
              <a:t>hyperplane</a:t>
            </a:r>
            <a:r>
              <a:rPr lang="en-US" sz="2400" dirty="0" smtClean="0"/>
              <a:t>) that separates the two classes of points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Choose a “good” line</a:t>
            </a:r>
          </a:p>
          <a:p>
            <a:r>
              <a:rPr lang="en-US" sz="2200" dirty="0" smtClean="0"/>
              <a:t>Optimize some objective function</a:t>
            </a:r>
          </a:p>
          <a:p>
            <a:r>
              <a:rPr lang="en-US" sz="2200" dirty="0" smtClean="0"/>
              <a:t>LDA: objective function depending on mean and scatter </a:t>
            </a:r>
          </a:p>
          <a:p>
            <a:r>
              <a:rPr lang="en-US" sz="2200" dirty="0" smtClean="0"/>
              <a:t>Depends on all the points</a:t>
            </a:r>
            <a:endParaRPr lang="en-US" sz="22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88737" y="1497263"/>
            <a:ext cx="0" cy="3796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88738" y="5293895"/>
            <a:ext cx="40779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078480" y="31902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200400" y="30988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34080" y="2966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39440" y="35560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56000" y="38608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027680" y="23876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753360" y="2712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840480" y="32512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688080" y="3677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267200" y="3220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692400" y="2153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779520" y="277368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21200" y="17678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429760" y="2153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307840" y="2661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54480" y="33426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706880" y="34950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859280" y="36474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011680" y="39268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422400" y="37439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727200" y="316992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330960" y="34544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513840" y="41452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950720" y="4201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133600" y="372872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615440" y="4683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387600" y="40894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36320" y="3058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829560" y="41452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296160" y="44500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087880" y="47396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763520" y="45059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479040" y="4937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53360" y="48260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905000" y="29362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645920" y="1497263"/>
            <a:ext cx="2194560" cy="3716572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1798320" y="1507559"/>
            <a:ext cx="1910080" cy="3790441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1905000" y="1416939"/>
            <a:ext cx="1651000" cy="3881061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026920" y="1371629"/>
            <a:ext cx="1295400" cy="3926371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165960" y="1360282"/>
            <a:ext cx="1295400" cy="3926371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246085" y="1357822"/>
            <a:ext cx="1295400" cy="3926371"/>
          </a:xfrm>
          <a:prstGeom prst="line">
            <a:avLst/>
          </a:prstGeom>
          <a:ln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Content Placeholder 2"/>
          <p:cNvSpPr txBox="1">
            <a:spLocks/>
          </p:cNvSpPr>
          <p:nvPr/>
        </p:nvSpPr>
        <p:spPr>
          <a:xfrm>
            <a:off x="457200" y="5533893"/>
            <a:ext cx="8229600" cy="939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charset="2"/>
              <a:buNone/>
            </a:pPr>
            <a:r>
              <a:rPr lang="en-US" sz="2400" dirty="0" smtClean="0">
                <a:solidFill>
                  <a:srgbClr val="008000"/>
                </a:solidFill>
              </a:rPr>
              <a:t>There can be many such lines</a:t>
            </a:r>
            <a:r>
              <a:rPr lang="en-US" sz="2200" dirty="0" smtClean="0">
                <a:solidFill>
                  <a:srgbClr val="008000"/>
                </a:solidFill>
              </a:rPr>
              <a:t>, many parameters to optimize</a:t>
            </a:r>
            <a:endParaRPr lang="en-US" sz="2400" dirty="0" smtClean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988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Recall: A Linear Classifier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947920" y="1102851"/>
            <a:ext cx="3788683" cy="443104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What do we really want? </a:t>
            </a:r>
          </a:p>
          <a:p>
            <a:r>
              <a:rPr lang="en-US" sz="2400" dirty="0" smtClean="0"/>
              <a:t>Primarily – least number of misclassifications</a:t>
            </a:r>
          </a:p>
          <a:p>
            <a:r>
              <a:rPr lang="en-US" sz="2400" dirty="0" smtClean="0"/>
              <a:t>Consider a separation line</a:t>
            </a:r>
          </a:p>
          <a:p>
            <a:r>
              <a:rPr lang="en-US" sz="2400" dirty="0" smtClean="0"/>
              <a:t>When will we worry about misclassification? </a:t>
            </a:r>
          </a:p>
          <a:p>
            <a:r>
              <a:rPr lang="en-US" sz="2400" dirty="0" smtClean="0"/>
              <a:t>Answer: when the test point is near the margin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88737" y="1497263"/>
            <a:ext cx="0" cy="3796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88738" y="5293895"/>
            <a:ext cx="40779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078480" y="31902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200400" y="30988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34080" y="2966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39440" y="35560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56000" y="38608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027680" y="23876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753360" y="2712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840480" y="32512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688080" y="3677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267200" y="3220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692400" y="2153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779520" y="277368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21200" y="17678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429760" y="2153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307840" y="2661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54480" y="33426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706880" y="34950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859280" y="36474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011680" y="39268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422400" y="37439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727200" y="316992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330960" y="34544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513840" y="41452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950720" y="4201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133600" y="372872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615440" y="4683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387600" y="40894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36320" y="3058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829560" y="41452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296160" y="44500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087880" y="47396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763520" y="45059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479040" y="4937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53360" y="48260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905000" y="29362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1798320" y="1507559"/>
            <a:ext cx="1910080" cy="3790441"/>
          </a:xfrm>
          <a:prstGeom prst="line">
            <a:avLst/>
          </a:prstGeom>
          <a:ln w="25400"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3" name="Content Placeholder 2"/>
          <p:cNvSpPr txBox="1">
            <a:spLocks/>
          </p:cNvSpPr>
          <p:nvPr/>
        </p:nvSpPr>
        <p:spPr>
          <a:xfrm>
            <a:off x="457200" y="5533893"/>
            <a:ext cx="8229600" cy="939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So – why consider scatter, mean </a:t>
            </a:r>
            <a:r>
              <a:rPr lang="en-US" sz="2400" dirty="0" err="1"/>
              <a:t>etc</a:t>
            </a:r>
            <a:r>
              <a:rPr lang="en-US" sz="2400" dirty="0"/>
              <a:t> (those depend on all points), rather just concentrate on the “border”</a:t>
            </a:r>
          </a:p>
        </p:txBody>
      </p:sp>
      <p:sp>
        <p:nvSpPr>
          <p:cNvPr id="3" name="Diamond 2"/>
          <p:cNvSpPr/>
          <p:nvPr/>
        </p:nvSpPr>
        <p:spPr>
          <a:xfrm>
            <a:off x="3779520" y="1620442"/>
            <a:ext cx="182880" cy="196554"/>
          </a:xfrm>
          <a:prstGeom prst="diamond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Diamond 53"/>
          <p:cNvSpPr/>
          <p:nvPr/>
        </p:nvSpPr>
        <p:spPr>
          <a:xfrm>
            <a:off x="3319194" y="2563643"/>
            <a:ext cx="182880" cy="196554"/>
          </a:xfrm>
          <a:prstGeom prst="diamond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Diamond 54"/>
          <p:cNvSpPr/>
          <p:nvPr/>
        </p:nvSpPr>
        <p:spPr>
          <a:xfrm>
            <a:off x="1239520" y="4486038"/>
            <a:ext cx="182880" cy="196554"/>
          </a:xfrm>
          <a:prstGeom prst="diamond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Diamond 55"/>
          <p:cNvSpPr/>
          <p:nvPr/>
        </p:nvSpPr>
        <p:spPr>
          <a:xfrm>
            <a:off x="2841079" y="3024166"/>
            <a:ext cx="182880" cy="196554"/>
          </a:xfrm>
          <a:prstGeom prst="diamond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Diamond 56"/>
          <p:cNvSpPr/>
          <p:nvPr/>
        </p:nvSpPr>
        <p:spPr>
          <a:xfrm>
            <a:off x="2245267" y="3339673"/>
            <a:ext cx="182880" cy="196554"/>
          </a:xfrm>
          <a:prstGeom prst="diamond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542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Straight Connector 57"/>
          <p:cNvCxnSpPr/>
          <p:nvPr/>
        </p:nvCxnSpPr>
        <p:spPr>
          <a:xfrm>
            <a:off x="2184730" y="1452890"/>
            <a:ext cx="1727200" cy="3695923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684250" y="1633802"/>
            <a:ext cx="1727200" cy="3695923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Support Vector Machine: intuition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947920" y="1102851"/>
            <a:ext cx="3788683" cy="443104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Recall: A projection line </a:t>
            </a:r>
            <a:r>
              <a:rPr lang="en-US" sz="2400" i="1" dirty="0" smtClean="0"/>
              <a:t>w </a:t>
            </a:r>
            <a:r>
              <a:rPr lang="en-US" sz="2400" dirty="0" smtClean="0"/>
              <a:t>for the points lets us define a separation line </a:t>
            </a:r>
            <a:r>
              <a:rPr lang="en-US" sz="2400" i="1" dirty="0" smtClean="0"/>
              <a:t>L</a:t>
            </a:r>
          </a:p>
          <a:p>
            <a:r>
              <a:rPr lang="en-US" sz="2400" dirty="0" smtClean="0"/>
              <a:t>How? [not mean and scatter]</a:t>
            </a:r>
          </a:p>
          <a:p>
            <a:r>
              <a:rPr lang="en-US" sz="2400" dirty="0" smtClean="0"/>
              <a:t>Identify </a:t>
            </a:r>
            <a:r>
              <a:rPr lang="en-US" sz="2400" i="1" dirty="0" smtClean="0"/>
              <a:t>support vectors</a:t>
            </a:r>
            <a:r>
              <a:rPr lang="en-US" sz="2400" dirty="0" smtClean="0"/>
              <a:t>, the training data points that act as “support”</a:t>
            </a:r>
            <a:endParaRPr lang="en-US" sz="2400" i="1" dirty="0" smtClean="0"/>
          </a:p>
          <a:p>
            <a:r>
              <a:rPr lang="en-US" sz="2400" dirty="0" smtClean="0"/>
              <a:t>Separation line </a:t>
            </a:r>
            <a:r>
              <a:rPr lang="en-US" sz="2400" i="1" dirty="0" smtClean="0"/>
              <a:t>L</a:t>
            </a:r>
            <a:r>
              <a:rPr lang="en-US" sz="2400" dirty="0" smtClean="0"/>
              <a:t> between support vectors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88737" y="1497263"/>
            <a:ext cx="0" cy="3796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88738" y="5293895"/>
            <a:ext cx="40779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078480" y="31902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200400" y="30988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34080" y="2966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39440" y="35560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56000" y="38608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027680" y="23876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753360" y="2712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840480" y="32512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688080" y="3677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267200" y="3220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692400" y="2153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779520" y="277368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21200" y="17678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429760" y="2153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307840" y="2661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54480" y="33426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706880" y="34950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859280" y="36474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011680" y="39268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422400" y="37439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727200" y="316992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330960" y="34544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513840" y="41452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950720" y="4201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133600" y="372872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615440" y="4683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387600" y="40894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36320" y="3058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829560" y="41452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296160" y="44500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087880" y="47396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763520" y="45059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479040" y="4937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53360" y="48260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905000" y="29362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457200" y="5533893"/>
            <a:ext cx="8229600" cy="939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Maximize the </a:t>
            </a:r>
            <a:r>
              <a:rPr lang="en-US" sz="2400" i="1" dirty="0" smtClean="0"/>
              <a:t>margin</a:t>
            </a:r>
            <a:r>
              <a:rPr lang="en-US" sz="2400" dirty="0" smtClean="0"/>
              <a:t>: the distance between lines </a:t>
            </a:r>
            <a:r>
              <a:rPr lang="en-US" sz="2400" i="1" dirty="0" smtClean="0"/>
              <a:t>L</a:t>
            </a:r>
            <a:r>
              <a:rPr lang="en-US" sz="2400" baseline="-25000" dirty="0" smtClean="0"/>
              <a:t>1 </a:t>
            </a:r>
            <a:r>
              <a:rPr lang="en-US" sz="2400" dirty="0" smtClean="0"/>
              <a:t>and </a:t>
            </a:r>
            <a:r>
              <a:rPr lang="en-US" sz="2400" i="1" dirty="0" smtClean="0"/>
              <a:t>L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(</a:t>
            </a:r>
            <a:r>
              <a:rPr lang="en-US" sz="2400" dirty="0" err="1" smtClean="0"/>
              <a:t>hyperplanes</a:t>
            </a:r>
            <a:r>
              <a:rPr lang="en-US" sz="2400" dirty="0" smtClean="0"/>
              <a:t>) defined by the support vectors</a:t>
            </a:r>
            <a:endParaRPr lang="en-US" sz="2400" dirty="0"/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768088" y="3251200"/>
            <a:ext cx="4098552" cy="2042695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925790" y="1525158"/>
            <a:ext cx="1727200" cy="3695923"/>
          </a:xfrm>
          <a:prstGeom prst="line">
            <a:avLst/>
          </a:prstGeom>
          <a:ln w="25400"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788738" y="4617720"/>
            <a:ext cx="1314382" cy="676175"/>
          </a:xfrm>
          <a:prstGeom prst="line">
            <a:avLst/>
          </a:prstGeom>
          <a:ln w="38100">
            <a:solidFill>
              <a:srgbClr val="0000FF"/>
            </a:solidFill>
            <a:prstDash val="solid"/>
            <a:headEnd type="stealth"/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918917" y="4683760"/>
            <a:ext cx="41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/>
                <a:cs typeface="Times New Roman"/>
              </a:rPr>
              <a:t>w</a:t>
            </a:r>
            <a:endParaRPr lang="en-US" b="1" dirty="0">
              <a:latin typeface="Times New Roman"/>
              <a:cs typeface="Times New Roman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590209" y="4984795"/>
            <a:ext cx="41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latin typeface="Times New Roman"/>
                <a:cs typeface="Times New Roman"/>
              </a:rPr>
              <a:t>L</a:t>
            </a:r>
            <a:endParaRPr lang="en-US" b="1" i="1" dirty="0">
              <a:latin typeface="Times New Roman"/>
              <a:cs typeface="Times New Roman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609342" y="1155826"/>
            <a:ext cx="182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support vectors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6" name="Curved Connector 75"/>
          <p:cNvCxnSpPr>
            <a:stCxn id="70" idx="2"/>
            <a:endCxn id="20" idx="0"/>
          </p:cNvCxnSpPr>
          <p:nvPr/>
        </p:nvCxnSpPr>
        <p:spPr>
          <a:xfrm rot="5400000">
            <a:off x="2573155" y="1766324"/>
            <a:ext cx="1187562" cy="705231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urved Connector 77"/>
          <p:cNvCxnSpPr>
            <a:stCxn id="70" idx="2"/>
            <a:endCxn id="16" idx="0"/>
          </p:cNvCxnSpPr>
          <p:nvPr/>
        </p:nvCxnSpPr>
        <p:spPr>
          <a:xfrm rot="5400000">
            <a:off x="2344555" y="2381004"/>
            <a:ext cx="2030842" cy="319151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urved Connector 80"/>
          <p:cNvCxnSpPr>
            <a:stCxn id="84" idx="2"/>
            <a:endCxn id="41" idx="0"/>
          </p:cNvCxnSpPr>
          <p:nvPr/>
        </p:nvCxnSpPr>
        <p:spPr>
          <a:xfrm rot="16200000" flipH="1">
            <a:off x="722408" y="1992407"/>
            <a:ext cx="2673097" cy="1632648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332423" y="1102851"/>
            <a:ext cx="18204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support vectors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936489" y="4792444"/>
            <a:ext cx="41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Times New Roman"/>
                <a:cs typeface="Times New Roman"/>
              </a:rPr>
              <a:t>L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endParaRPr lang="en-US" b="1" i="1" dirty="0">
              <a:latin typeface="Times New Roman"/>
              <a:cs typeface="Times New Roman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004565" y="4966831"/>
            <a:ext cx="41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Times New Roman"/>
                <a:cs typeface="Times New Roman"/>
              </a:rPr>
              <a:t>L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endParaRPr lang="en-US" b="1" i="1" dirty="0">
              <a:latin typeface="Times New Roman"/>
              <a:cs typeface="Times New Roman"/>
            </a:endParaRPr>
          </a:p>
        </p:txBody>
      </p:sp>
      <p:cxnSp>
        <p:nvCxnSpPr>
          <p:cNvPr id="90" name="Straight Arrow Connector 89"/>
          <p:cNvCxnSpPr/>
          <p:nvPr/>
        </p:nvCxnSpPr>
        <p:spPr>
          <a:xfrm flipV="1">
            <a:off x="3159925" y="4561840"/>
            <a:ext cx="493065" cy="2792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Curved Connector 93"/>
          <p:cNvCxnSpPr/>
          <p:nvPr/>
        </p:nvCxnSpPr>
        <p:spPr>
          <a:xfrm flipV="1">
            <a:off x="1950719" y="4683760"/>
            <a:ext cx="1440081" cy="932732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399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9" grpId="0"/>
      <p:bldP spid="70" grpId="0"/>
      <p:bldP spid="84" grpId="0"/>
      <p:bldP spid="86" grpId="0"/>
      <p:bldP spid="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3280" y="1102851"/>
            <a:ext cx="4033520" cy="70213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Distance of </a:t>
            </a:r>
            <a:r>
              <a:rPr lang="en-US" i="1" dirty="0" smtClean="0"/>
              <a:t>L </a:t>
            </a:r>
            <a:r>
              <a:rPr lang="en-US" dirty="0" smtClean="0"/>
              <a:t>from origin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788737" y="1497263"/>
            <a:ext cx="0" cy="3796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>
            <a:off x="788738" y="5293895"/>
            <a:ext cx="33159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88738" y="4196080"/>
            <a:ext cx="1161982" cy="1097815"/>
          </a:xfrm>
          <a:prstGeom prst="line">
            <a:avLst/>
          </a:prstGeom>
          <a:ln w="38100">
            <a:solidFill>
              <a:srgbClr val="0000FF"/>
            </a:solidFill>
            <a:prstDash val="solid"/>
            <a:headEnd type="stealth"/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41138" y="4365228"/>
            <a:ext cx="41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/>
                <a:cs typeface="Times New Roman"/>
              </a:rPr>
              <a:t>w</a:t>
            </a:r>
            <a:endParaRPr lang="en-US" b="1" dirty="0">
              <a:latin typeface="Times New Roman"/>
              <a:cs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711200" y="2021840"/>
            <a:ext cx="3149600" cy="3495040"/>
          </a:xfrm>
          <a:prstGeom prst="line">
            <a:avLst/>
          </a:prstGeom>
          <a:ln w="25400"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1784060"/>
              </p:ext>
            </p:extLst>
          </p:nvPr>
        </p:nvGraphicFramePr>
        <p:xfrm>
          <a:off x="1950720" y="3108008"/>
          <a:ext cx="1420812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Equation" r:id="rId3" imgW="749300" imgH="165100" progId="Equation.3">
                  <p:embed/>
                </p:oleObj>
              </mc:Choice>
              <mc:Fallback>
                <p:oleObj name="Equation" r:id="rId3" imgW="749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0720" y="3108008"/>
                        <a:ext cx="1420812" cy="31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loud Callout 11"/>
          <p:cNvSpPr/>
          <p:nvPr/>
        </p:nvSpPr>
        <p:spPr>
          <a:xfrm>
            <a:off x="1950720" y="1016000"/>
            <a:ext cx="2245360" cy="1381760"/>
          </a:xfrm>
          <a:prstGeom prst="cloudCallout">
            <a:avLst>
              <a:gd name="adj1" fmla="val -31109"/>
              <a:gd name="adj2" fmla="val 93274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581470"/>
              </p:ext>
            </p:extLst>
          </p:nvPr>
        </p:nvGraphicFramePr>
        <p:xfrm>
          <a:off x="2206943" y="1433197"/>
          <a:ext cx="180657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8" name="Equation" r:id="rId5" imgW="952500" imgH="203200" progId="Equation.3">
                  <p:embed/>
                </p:oleObj>
              </mc:Choice>
              <mc:Fallback>
                <p:oleObj name="Equation" r:id="rId5" imgW="9525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06943" y="1433197"/>
                        <a:ext cx="1806575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H="1">
            <a:off x="788738" y="3830320"/>
            <a:ext cx="1559810" cy="146357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41138" y="3982720"/>
            <a:ext cx="1559810" cy="1463575"/>
          </a:xfrm>
          <a:prstGeom prst="line">
            <a:avLst/>
          </a:prstGeom>
          <a:ln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887979"/>
              </p:ext>
            </p:extLst>
          </p:nvPr>
        </p:nvGraphicFramePr>
        <p:xfrm>
          <a:off x="5510530" y="2021840"/>
          <a:ext cx="1726548" cy="78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Equation" r:id="rId7" imgW="1028700" imgH="469900" progId="Equation.3">
                  <p:embed/>
                </p:oleObj>
              </mc:Choice>
              <mc:Fallback>
                <p:oleObj name="Equation" r:id="rId7" imgW="1028700" imgH="469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10530" y="2021840"/>
                        <a:ext cx="1726548" cy="7886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0908633"/>
              </p:ext>
            </p:extLst>
          </p:nvPr>
        </p:nvGraphicFramePr>
        <p:xfrm>
          <a:off x="2017381" y="4365228"/>
          <a:ext cx="430546" cy="687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" name="Equation" r:id="rId9" imgW="279400" imgH="444500" progId="Equation.3">
                  <p:embed/>
                </p:oleObj>
              </mc:Choice>
              <mc:Fallback>
                <p:oleObj name="Equation" r:id="rId9" imgW="2794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017381" y="4365228"/>
                        <a:ext cx="430546" cy="6870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2944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Straight Connector 57"/>
          <p:cNvCxnSpPr/>
          <p:nvPr/>
        </p:nvCxnSpPr>
        <p:spPr>
          <a:xfrm>
            <a:off x="2258496" y="1633802"/>
            <a:ext cx="1551504" cy="3333029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605280" y="1497263"/>
            <a:ext cx="1806170" cy="3832462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Support Vector Machine: formulation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788737" y="1497263"/>
            <a:ext cx="0" cy="37966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788738" y="5293895"/>
            <a:ext cx="407790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078480" y="31902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200400" y="30988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34080" y="2966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139440" y="35560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56000" y="38608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027680" y="23876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753360" y="2712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3840480" y="32512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688080" y="3677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267200" y="32207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2692400" y="2153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779520" y="277368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521200" y="17678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4429760" y="2153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307840" y="266192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54480" y="33426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706880" y="34950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859280" y="36474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2011680" y="39268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422400" y="37439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1727200" y="316992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330960" y="34544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513840" y="41452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950720" y="4201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133600" y="372872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615440" y="4683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387600" y="40894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036320" y="3058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829560" y="41452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296160" y="44500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087880" y="47396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763520" y="45059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479040" y="4937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53360" y="482600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905000" y="293624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5059206" y="1154136"/>
            <a:ext cx="3627593" cy="17617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Scale </a:t>
            </a:r>
            <a:r>
              <a:rPr lang="en-US" sz="2400" b="1" dirty="0" smtClean="0"/>
              <a:t>w </a:t>
            </a:r>
            <a:r>
              <a:rPr lang="en-US" sz="2400" dirty="0" smtClean="0"/>
              <a:t>and </a:t>
            </a:r>
            <a:r>
              <a:rPr lang="en-US" sz="2400" i="1" dirty="0" smtClean="0"/>
              <a:t>b </a:t>
            </a:r>
            <a:r>
              <a:rPr lang="en-US" sz="2400" dirty="0" smtClean="0"/>
              <a:t>such that we have the lines are defined by these equations</a:t>
            </a:r>
          </a:p>
          <a:p>
            <a:r>
              <a:rPr lang="en-US" sz="2400" dirty="0" smtClean="0"/>
              <a:t>Then we have:</a:t>
            </a:r>
            <a:endParaRPr lang="en-US" sz="2400" dirty="0"/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768088" y="3251200"/>
            <a:ext cx="4098552" cy="2042695"/>
          </a:xfrm>
          <a:prstGeom prst="line">
            <a:avLst/>
          </a:prstGeom>
          <a:ln w="12700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042160" y="1767840"/>
            <a:ext cx="1610830" cy="3453241"/>
          </a:xfrm>
          <a:prstGeom prst="line">
            <a:avLst/>
          </a:prstGeom>
          <a:ln w="25400">
            <a:prstDash val="soli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788738" y="4617720"/>
            <a:ext cx="1314382" cy="676175"/>
          </a:xfrm>
          <a:prstGeom prst="line">
            <a:avLst/>
          </a:prstGeom>
          <a:ln w="38100">
            <a:solidFill>
              <a:srgbClr val="0000FF"/>
            </a:solidFill>
            <a:prstDash val="solid"/>
            <a:headEnd type="stealth"/>
            <a:tailEnd type="none" w="lg" len="lg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918917" y="4683760"/>
            <a:ext cx="412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Times New Roman"/>
                <a:cs typeface="Times New Roman"/>
              </a:rPr>
              <a:t>w</a:t>
            </a:r>
            <a:endParaRPr lang="en-US" b="1" dirty="0">
              <a:latin typeface="Times New Roman"/>
              <a:cs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571894"/>
              </p:ext>
            </p:extLst>
          </p:nvPr>
        </p:nvGraphicFramePr>
        <p:xfrm>
          <a:off x="3667125" y="4964113"/>
          <a:ext cx="18097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Equation" r:id="rId3" imgW="952500" imgH="177800" progId="Equation.3">
                  <p:embed/>
                </p:oleObj>
              </mc:Choice>
              <mc:Fallback>
                <p:oleObj name="Equation" r:id="rId3" imgW="9525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67125" y="4964113"/>
                        <a:ext cx="1809750" cy="33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31360"/>
              </p:ext>
            </p:extLst>
          </p:nvPr>
        </p:nvGraphicFramePr>
        <p:xfrm>
          <a:off x="2406650" y="1504950"/>
          <a:ext cx="185578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Equation" r:id="rId5" imgW="977900" imgH="203200" progId="Equation.3">
                  <p:embed/>
                </p:oleObj>
              </mc:Choice>
              <mc:Fallback>
                <p:oleObj name="Equation" r:id="rId5" imgW="9779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06650" y="1504950"/>
                        <a:ext cx="1855788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50257"/>
              </p:ext>
            </p:extLst>
          </p:nvPr>
        </p:nvGraphicFramePr>
        <p:xfrm>
          <a:off x="244475" y="1133475"/>
          <a:ext cx="20018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Equation" r:id="rId7" imgW="1054100" imgH="203200" progId="Equation.3">
                  <p:embed/>
                </p:oleObj>
              </mc:Choice>
              <mc:Fallback>
                <p:oleObj name="Equation" r:id="rId7" imgW="10541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4475" y="1133475"/>
                        <a:ext cx="2001838" cy="387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799624"/>
              </p:ext>
            </p:extLst>
          </p:nvPr>
        </p:nvGraphicFramePr>
        <p:xfrm>
          <a:off x="5447347" y="2728595"/>
          <a:ext cx="33004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" name="Equation" r:id="rId9" imgW="1968500" imgH="444500" progId="Equation.3">
                  <p:embed/>
                </p:oleObj>
              </mc:Choice>
              <mc:Fallback>
                <p:oleObj name="Equation" r:id="rId9" imgW="19685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47347" y="2728595"/>
                        <a:ext cx="3300413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Content Placeholder 2"/>
          <p:cNvSpPr txBox="1">
            <a:spLocks/>
          </p:cNvSpPr>
          <p:nvPr/>
        </p:nvSpPr>
        <p:spPr>
          <a:xfrm>
            <a:off x="5059207" y="3653496"/>
            <a:ext cx="3627593" cy="964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 smtClean="0"/>
              <a:t>The margin (separation of the two classes)</a:t>
            </a:r>
            <a:endParaRPr lang="en-US" sz="2200" dirty="0"/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309265"/>
              </p:ext>
            </p:extLst>
          </p:nvPr>
        </p:nvGraphicFramePr>
        <p:xfrm>
          <a:off x="6237605" y="4505960"/>
          <a:ext cx="15748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4" name="Equation" r:id="rId11" imgW="939800" imgH="444500" progId="Equation.3">
                  <p:embed/>
                </p:oleObj>
              </mc:Choice>
              <mc:Fallback>
                <p:oleObj name="Equation" r:id="rId11" imgW="9398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237605" y="4505960"/>
                        <a:ext cx="1574800" cy="746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659859"/>
              </p:ext>
            </p:extLst>
          </p:nvPr>
        </p:nvGraphicFramePr>
        <p:xfrm>
          <a:off x="1261586" y="5450204"/>
          <a:ext cx="2617788" cy="123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5" name="Equation" r:id="rId13" imgW="1562100" imgH="736600" progId="Equation.3">
                  <p:embed/>
                </p:oleObj>
              </mc:Choice>
              <mc:Fallback>
                <p:oleObj name="Equation" r:id="rId13" imgW="1562100" imgH="736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261586" y="5450204"/>
                        <a:ext cx="2617788" cy="1236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5958889"/>
              </p:ext>
            </p:extLst>
          </p:nvPr>
        </p:nvGraphicFramePr>
        <p:xfrm>
          <a:off x="6929754" y="5610860"/>
          <a:ext cx="15335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6" name="Equation" r:id="rId15" imgW="914400" imgH="495300" progId="Equation.3">
                  <p:embed/>
                </p:oleObj>
              </mc:Choice>
              <mc:Fallback>
                <p:oleObj name="Equation" r:id="rId15" imgW="914400" imgH="495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929754" y="5610860"/>
                        <a:ext cx="1533525" cy="831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033520" y="6356350"/>
            <a:ext cx="25196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962400" y="5651500"/>
            <a:ext cx="285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Consider the classes as another dimension </a:t>
            </a:r>
            <a:r>
              <a:rPr lang="en-US" i="1" dirty="0" err="1" smtClean="0">
                <a:latin typeface="Times New Roman"/>
                <a:cs typeface="Times New Roman"/>
              </a:rPr>
              <a:t>y</a:t>
            </a:r>
            <a:r>
              <a:rPr lang="en-US" i="1" baseline="-25000" dirty="0" err="1" smtClean="0">
                <a:latin typeface="Times New Roman"/>
                <a:cs typeface="Times New Roman"/>
              </a:rPr>
              <a:t>i</a:t>
            </a:r>
            <a:r>
              <a:rPr lang="en-US" i="1" dirty="0" smtClean="0">
                <a:latin typeface="Times New Roman"/>
                <a:cs typeface="Times New Roman"/>
              </a:rPr>
              <a:t>=-</a:t>
            </a:r>
            <a:r>
              <a:rPr lang="en-US" dirty="0" smtClean="0">
                <a:latin typeface="Times New Roman"/>
                <a:cs typeface="Times New Roman"/>
              </a:rPr>
              <a:t>1, +1</a:t>
            </a:r>
            <a:endParaRPr lang="en-US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34644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Langrangian</a:t>
            </a:r>
            <a:r>
              <a:rPr lang="en-US" dirty="0" smtClean="0"/>
              <a:t> for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5328429"/>
          </a:xfrm>
        </p:spPr>
        <p:txBody>
          <a:bodyPr>
            <a:normAutofit/>
          </a:bodyPr>
          <a:lstStyle/>
          <a:p>
            <a:r>
              <a:rPr lang="en-US" dirty="0" smtClean="0"/>
              <a:t>An optimization problem</a:t>
            </a:r>
          </a:p>
          <a:p>
            <a:pPr marL="400050" lvl="1" indent="0">
              <a:buNone/>
            </a:pPr>
            <a:r>
              <a:rPr lang="en-US" dirty="0" smtClean="0"/>
              <a:t>minimize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pPr marL="400050" lvl="1" indent="0">
              <a:buNone/>
            </a:pPr>
            <a:r>
              <a:rPr lang="en-US" dirty="0" smtClean="0"/>
              <a:t>subject to 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= 0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Langrangian</a:t>
            </a:r>
            <a:r>
              <a:rPr lang="en-US" dirty="0" smtClean="0"/>
              <a:t>: </a:t>
            </a:r>
          </a:p>
          <a:p>
            <a:pPr marL="400050" lvl="1" indent="0">
              <a:buNone/>
            </a:pPr>
            <a:r>
              <a:rPr lang="fr-FR" i="1" dirty="0" smtClean="0"/>
              <a:t>L</a:t>
            </a:r>
            <a:r>
              <a:rPr lang="fr-FR" dirty="0" smtClean="0"/>
              <a:t>(</a:t>
            </a:r>
            <a:r>
              <a:rPr lang="fr-FR" i="1" dirty="0" smtClean="0"/>
              <a:t>x,</a:t>
            </a:r>
            <a:r>
              <a:rPr lang="el-GR" i="1" dirty="0" smtClean="0"/>
              <a:t>λ</a:t>
            </a:r>
            <a:r>
              <a:rPr lang="en-US" dirty="0" smtClean="0"/>
              <a:t>) =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– </a:t>
            </a:r>
            <a:r>
              <a:rPr lang="el-GR" i="1" dirty="0" smtClean="0"/>
              <a:t>λ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</a:t>
            </a:r>
          </a:p>
          <a:p>
            <a:pPr marL="400050" lvl="1" indent="0">
              <a:buNone/>
            </a:pPr>
            <a:r>
              <a:rPr lang="en-US" dirty="0" smtClean="0"/>
              <a:t>where </a:t>
            </a:r>
          </a:p>
          <a:p>
            <a:r>
              <a:rPr lang="en-US" dirty="0" smtClean="0"/>
              <a:t>In general (many constrains, with indices </a:t>
            </a:r>
            <a:r>
              <a:rPr lang="en-US" i="1" dirty="0" err="1" smtClean="0"/>
              <a:t>i</a:t>
            </a:r>
            <a:r>
              <a:rPr lang="en-US" dirty="0" smtClean="0"/>
              <a:t>)</a:t>
            </a:r>
            <a:endParaRPr lang="fr-F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0348295"/>
              </p:ext>
            </p:extLst>
          </p:nvPr>
        </p:nvGraphicFramePr>
        <p:xfrm>
          <a:off x="1835467" y="3508375"/>
          <a:ext cx="1408475" cy="403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" imgW="711200" imgH="203200" progId="Equation.3">
                  <p:embed/>
                </p:oleObj>
              </mc:Choice>
              <mc:Fallback>
                <p:oleObj name="Equation" r:id="rId3" imgW="7112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35467" y="3508375"/>
                        <a:ext cx="1408475" cy="4032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3141656"/>
              </p:ext>
            </p:extLst>
          </p:nvPr>
        </p:nvGraphicFramePr>
        <p:xfrm>
          <a:off x="1352550" y="4492625"/>
          <a:ext cx="316706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5" imgW="1600200" imgH="368300" progId="Equation.3">
                  <p:embed/>
                </p:oleObj>
              </mc:Choice>
              <mc:Fallback>
                <p:oleObj name="Equation" r:id="rId5" imgW="1600200" imgH="3683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52550" y="4492625"/>
                        <a:ext cx="3167063" cy="730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7854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SVM Quadratic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1"/>
            <a:ext cx="8229600" cy="64467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Langrangian</a:t>
            </a:r>
            <a:r>
              <a:rPr lang="en-US" dirty="0" smtClean="0"/>
              <a:t> of the SVM optimization: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975301"/>
              </p:ext>
            </p:extLst>
          </p:nvPr>
        </p:nvGraphicFramePr>
        <p:xfrm>
          <a:off x="1721485" y="1896110"/>
          <a:ext cx="4398963" cy="120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2222500" imgH="609600" progId="Equation.3">
                  <p:embed/>
                </p:oleObj>
              </mc:Choice>
              <mc:Fallback>
                <p:oleObj name="Equation" r:id="rId3" imgW="2222500" imgH="609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21485" y="1896110"/>
                        <a:ext cx="4398963" cy="1209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3307571"/>
            <a:ext cx="8229600" cy="644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Dual Problem</a:t>
            </a:r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328989"/>
              </p:ext>
            </p:extLst>
          </p:nvPr>
        </p:nvGraphicFramePr>
        <p:xfrm>
          <a:off x="2267268" y="3771265"/>
          <a:ext cx="3771900" cy="287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5" imgW="1905000" imgH="1447800" progId="Equation.3">
                  <p:embed/>
                </p:oleObj>
              </mc:Choice>
              <mc:Fallback>
                <p:oleObj name="Equation" r:id="rId5" imgW="1905000" imgH="144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67268" y="3771265"/>
                        <a:ext cx="3771900" cy="2873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87520" y="5130800"/>
            <a:ext cx="3942080" cy="8309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The input vectors appear only in the form of dot products 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57125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H="1">
            <a:off x="4866640" y="2773680"/>
            <a:ext cx="38201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523240" y="2458720"/>
            <a:ext cx="31191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Case: not linearly separable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352800" y="23876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139440" y="23876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72160" y="23876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259840" y="238760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818640" y="2397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184400" y="23977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3749040" y="2265680"/>
            <a:ext cx="863600" cy="335280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564880" y="11582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945120" y="120904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988560" y="2519680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5252720" y="2299368"/>
            <a:ext cx="121920" cy="12192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872480" y="187198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6644640" y="1534160"/>
            <a:ext cx="91440" cy="1117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4866640" y="1070543"/>
            <a:ext cx="0" cy="17132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44" name="Content Placeholder 4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4159032"/>
              </p:ext>
            </p:extLst>
          </p:nvPr>
        </p:nvGraphicFramePr>
        <p:xfrm>
          <a:off x="3579813" y="1851660"/>
          <a:ext cx="119538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711200" imgH="228600" progId="Equation.3">
                  <p:embed/>
                </p:oleObj>
              </mc:Choice>
              <mc:Fallback>
                <p:oleObj name="Equation" r:id="rId3" imgW="7112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79813" y="1851660"/>
                        <a:ext cx="1195387" cy="384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0" name="Straight Connector 49"/>
          <p:cNvCxnSpPr/>
          <p:nvPr/>
        </p:nvCxnSpPr>
        <p:spPr>
          <a:xfrm flipV="1">
            <a:off x="4866640" y="1043272"/>
            <a:ext cx="3393440" cy="14256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Content Placeholder 2"/>
          <p:cNvSpPr txBox="1">
            <a:spLocks/>
          </p:cNvSpPr>
          <p:nvPr/>
        </p:nvSpPr>
        <p:spPr>
          <a:xfrm>
            <a:off x="508000" y="3175491"/>
            <a:ext cx="8178800" cy="25141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Data may not be linearly separable</a:t>
            </a:r>
          </a:p>
          <a:p>
            <a:r>
              <a:rPr lang="en-US" dirty="0" smtClean="0"/>
              <a:t>Map the data into a higher dimensional space</a:t>
            </a:r>
          </a:p>
          <a:p>
            <a:r>
              <a:rPr lang="en-US" dirty="0" smtClean="0"/>
              <a:t>Data can become separable (by a </a:t>
            </a:r>
            <a:r>
              <a:rPr lang="en-US" dirty="0" err="1" smtClean="0"/>
              <a:t>hyperplane</a:t>
            </a:r>
            <a:r>
              <a:rPr lang="en-US" dirty="0" smtClean="0"/>
              <a:t>) in the higher dimensional space</a:t>
            </a:r>
          </a:p>
          <a:p>
            <a:r>
              <a:rPr lang="en-US" dirty="0" smtClean="0"/>
              <a:t>Kernel trick</a:t>
            </a:r>
          </a:p>
          <a:p>
            <a:r>
              <a:rPr lang="en-US" dirty="0" smtClean="0"/>
              <a:t>Possible only for certain functions when have a kernel function </a:t>
            </a:r>
            <a:r>
              <a:rPr lang="en-US" i="1" dirty="0" smtClean="0"/>
              <a:t>K </a:t>
            </a:r>
            <a:r>
              <a:rPr lang="en-US" dirty="0" smtClean="0"/>
              <a:t>such that  </a:t>
            </a:r>
            <a:endParaRPr lang="en-US" dirty="0"/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656427"/>
              </p:ext>
            </p:extLst>
          </p:nvPr>
        </p:nvGraphicFramePr>
        <p:xfrm>
          <a:off x="2976563" y="5870575"/>
          <a:ext cx="309531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1460500" imgH="228600" progId="Equation.3">
                  <p:embed/>
                </p:oleObj>
              </mc:Choice>
              <mc:Fallback>
                <p:oleObj name="Equation" r:id="rId5" imgW="1460500" imgH="2286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976563" y="5870575"/>
                        <a:ext cx="3095310" cy="485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998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4" grpId="0" animBg="1"/>
      <p:bldP spid="26" grpId="0" animBg="1"/>
      <p:bldP spid="30" grpId="0" animBg="1"/>
      <p:bldP spid="33" grpId="0" animBg="1"/>
      <p:bldP spid="55" grpId="0" build="p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4844</TotalTime>
  <Words>399</Words>
  <Application>Microsoft Macintosh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Default Theme</vt:lpstr>
      <vt:lpstr>Equation</vt:lpstr>
      <vt:lpstr>Microsoft Equation</vt:lpstr>
      <vt:lpstr>Support Vector Machine</vt:lpstr>
      <vt:lpstr>Recall: A Linear Classifier</vt:lpstr>
      <vt:lpstr>Recall: A Linear Classifier</vt:lpstr>
      <vt:lpstr>Support Vector Machine: intuition</vt:lpstr>
      <vt:lpstr>Basics</vt:lpstr>
      <vt:lpstr>Support Vector Machine: formulation</vt:lpstr>
      <vt:lpstr>Langrangian for Optimization</vt:lpstr>
      <vt:lpstr>The SVM Quadratic Optimization</vt:lpstr>
      <vt:lpstr>Case: not linearly separable</vt:lpstr>
      <vt:lpstr>Non – linear SVM kernels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376</cp:revision>
  <dcterms:created xsi:type="dcterms:W3CDTF">2014-08-02T12:52:59Z</dcterms:created>
  <dcterms:modified xsi:type="dcterms:W3CDTF">2014-11-03T09:24:11Z</dcterms:modified>
</cp:coreProperties>
</file>