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305" r:id="rId3"/>
    <p:sldId id="306" r:id="rId4"/>
    <p:sldId id="307" r:id="rId5"/>
    <p:sldId id="309" r:id="rId6"/>
    <p:sldId id="310" r:id="rId7"/>
    <p:sldId id="318" r:id="rId8"/>
    <p:sldId id="311" r:id="rId9"/>
    <p:sldId id="313" r:id="rId10"/>
    <p:sldId id="314" r:id="rId11"/>
    <p:sldId id="315" r:id="rId12"/>
    <p:sldId id="316" r:id="rId13"/>
    <p:sldId id="317" r:id="rId14"/>
    <p:sldId id="308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327" r:id="rId24"/>
    <p:sldId id="328" r:id="rId25"/>
    <p:sldId id="329" r:id="rId26"/>
    <p:sldId id="330" r:id="rId27"/>
    <p:sldId id="331" r:id="rId28"/>
    <p:sldId id="332" r:id="rId29"/>
    <p:sldId id="333" r:id="rId30"/>
    <p:sldId id="334" r:id="rId31"/>
    <p:sldId id="335" r:id="rId32"/>
    <p:sldId id="304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-15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20/01/15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20/01/15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20/01/15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20/01/15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20/01/15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20/01/15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20/01/15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20/01/15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20/01/15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4" Type="http://schemas.openxmlformats.org/officeDocument/2006/relationships/image" Target="../media/image1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nlp.stanford.edu/IR-book/" TargetMode="External"/><Relationship Id="rId3" Type="http://schemas.openxmlformats.org/officeDocument/2006/relationships/hyperlink" Target="https://www.cs.duke.edu/courses/fall08/cps230/Lectures/L-04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Dictionaries</a:t>
            </a:r>
            <a:br>
              <a:rPr lang="en-US" sz="4400" dirty="0" smtClean="0"/>
            </a:br>
            <a:r>
              <a:rPr lang="en-US" sz="4400" dirty="0" smtClean="0"/>
              <a:t>and</a:t>
            </a:r>
            <a:br>
              <a:rPr lang="en-US" sz="4400" dirty="0" smtClean="0"/>
            </a:br>
            <a:r>
              <a:rPr lang="en-US" sz="4400" smtClean="0"/>
              <a:t>Tolerant Retrieval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Debapriyo Majumdar</a:t>
            </a:r>
          </a:p>
          <a:p>
            <a:r>
              <a:rPr lang="en-US" sz="2000" dirty="0" smtClean="0"/>
              <a:t>Information Retrieval – Spring 2015</a:t>
            </a:r>
          </a:p>
          <a:p>
            <a:r>
              <a:rPr lang="en-US" sz="2000" dirty="0" smtClean="0"/>
              <a:t>Indian Statistical Institute Kolkata</a:t>
            </a:r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wildcard queries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02850"/>
            <a:ext cx="5105400" cy="55011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smtClean="0"/>
              <a:t>The </a:t>
            </a:r>
            <a:r>
              <a:rPr lang="en-US" sz="1800" dirty="0" err="1" smtClean="0"/>
              <a:t>permuterm</a:t>
            </a:r>
            <a:r>
              <a:rPr lang="en-US" sz="1800" dirty="0" smtClean="0"/>
              <a:t> index</a:t>
            </a:r>
          </a:p>
          <a:p>
            <a:r>
              <a:rPr lang="en-US" sz="1800" dirty="0"/>
              <a:t>S</a:t>
            </a:r>
            <a:r>
              <a:rPr lang="en-US" sz="1800" dirty="0" smtClean="0"/>
              <a:t>pecial character $ as end of term</a:t>
            </a:r>
          </a:p>
          <a:p>
            <a:r>
              <a:rPr lang="en-US" sz="1800" dirty="0" smtClean="0"/>
              <a:t>The term </a:t>
            </a:r>
            <a:r>
              <a:rPr lang="en-US" sz="1800" dirty="0" err="1" smtClean="0"/>
              <a:t>sydney</a:t>
            </a:r>
            <a:r>
              <a:rPr lang="en-US" sz="1800" dirty="0" smtClean="0"/>
              <a:t> </a:t>
            </a:r>
            <a:r>
              <a:rPr lang="en-US" sz="1800" dirty="0" smtClean="0">
                <a:sym typeface="Wingdings"/>
              </a:rPr>
              <a:t> </a:t>
            </a:r>
            <a:r>
              <a:rPr lang="en-US" sz="1800" dirty="0" err="1" smtClean="0">
                <a:sym typeface="Wingdings"/>
              </a:rPr>
              <a:t>sydney</a:t>
            </a:r>
            <a:r>
              <a:rPr lang="en-US" sz="1800" dirty="0" smtClean="0">
                <a:sym typeface="Wingdings"/>
              </a:rPr>
              <a:t>$</a:t>
            </a:r>
          </a:p>
          <a:p>
            <a:r>
              <a:rPr lang="en-US" sz="1800" dirty="0" smtClean="0">
                <a:sym typeface="Wingdings"/>
              </a:rPr>
              <a:t>Enumerate all rotations of </a:t>
            </a:r>
            <a:r>
              <a:rPr lang="en-US" sz="1800" dirty="0" err="1" smtClean="0">
                <a:sym typeface="Wingdings"/>
              </a:rPr>
              <a:t>sydney</a:t>
            </a:r>
            <a:r>
              <a:rPr lang="en-US" sz="1800" dirty="0" smtClean="0">
                <a:sym typeface="Wingdings"/>
              </a:rPr>
              <a:t>$ and have all of them in the B-tree, finally pointing to </a:t>
            </a:r>
            <a:r>
              <a:rPr lang="en-US" sz="1800" dirty="0" err="1" smtClean="0">
                <a:sym typeface="Wingdings"/>
              </a:rPr>
              <a:t>sydney</a:t>
            </a:r>
            <a:endParaRPr lang="en-US" sz="1800" dirty="0" smtClean="0">
              <a:sym typeface="Wingdings"/>
            </a:endParaRPr>
          </a:p>
          <a:p>
            <a:pPr marL="0" indent="0">
              <a:buNone/>
            </a:pPr>
            <a:r>
              <a:rPr lang="en-US" sz="1800" dirty="0" smtClean="0">
                <a:sym typeface="Wingdings"/>
              </a:rPr>
              <a:t>Wildcard queries</a:t>
            </a:r>
          </a:p>
          <a:p>
            <a:r>
              <a:rPr lang="en-US" sz="1800" dirty="0" smtClean="0">
                <a:sym typeface="Wingdings"/>
              </a:rPr>
              <a:t>A single *: </a:t>
            </a:r>
            <a:r>
              <a:rPr lang="en-US" sz="1800" dirty="0" err="1" smtClean="0">
                <a:sym typeface="Wingdings"/>
              </a:rPr>
              <a:t>sy</a:t>
            </a:r>
            <a:r>
              <a:rPr lang="en-US" sz="1800" dirty="0" smtClean="0">
                <a:sym typeface="Wingdings"/>
              </a:rPr>
              <a:t>*</a:t>
            </a:r>
            <a:r>
              <a:rPr lang="en-US" sz="1800" dirty="0" err="1" smtClean="0">
                <a:sym typeface="Wingdings"/>
              </a:rPr>
              <a:t>ey</a:t>
            </a:r>
            <a:endParaRPr lang="en-US" sz="1800" dirty="0" smtClean="0">
              <a:sym typeface="Wingdings"/>
            </a:endParaRPr>
          </a:p>
          <a:p>
            <a:pPr lvl="1"/>
            <a:r>
              <a:rPr lang="en-US" sz="1800" dirty="0" smtClean="0">
                <a:sym typeface="Wingdings"/>
              </a:rPr>
              <a:t>Query </a:t>
            </a:r>
            <a:r>
              <a:rPr lang="en-US" sz="1800" dirty="0" err="1" smtClean="0">
                <a:sym typeface="Wingdings"/>
              </a:rPr>
              <a:t>ey$sy</a:t>
            </a:r>
            <a:r>
              <a:rPr lang="en-US" sz="1800" dirty="0" smtClean="0">
                <a:sym typeface="Wingdings"/>
              </a:rPr>
              <a:t>* to the B-tree</a:t>
            </a:r>
          </a:p>
          <a:p>
            <a:pPr lvl="1"/>
            <a:r>
              <a:rPr lang="en-US" sz="1800" dirty="0" smtClean="0">
                <a:sym typeface="Wingdings"/>
              </a:rPr>
              <a:t>One rotation of </a:t>
            </a:r>
            <a:r>
              <a:rPr lang="en-US" sz="1800" dirty="0" err="1" smtClean="0">
                <a:sym typeface="Wingdings"/>
              </a:rPr>
              <a:t>sydney</a:t>
            </a:r>
            <a:r>
              <a:rPr lang="en-US" sz="1800" dirty="0" smtClean="0">
                <a:sym typeface="Wingdings"/>
              </a:rPr>
              <a:t>$ will be a match</a:t>
            </a:r>
          </a:p>
          <a:p>
            <a:r>
              <a:rPr lang="en-US" sz="1800" dirty="0" smtClean="0">
                <a:sym typeface="Wingdings"/>
              </a:rPr>
              <a:t>General: s*</a:t>
            </a:r>
            <a:r>
              <a:rPr lang="en-US" sz="1800" dirty="0" err="1" smtClean="0">
                <a:sym typeface="Wingdings"/>
              </a:rPr>
              <a:t>dn</a:t>
            </a:r>
            <a:r>
              <a:rPr lang="en-US" sz="1800" dirty="0" smtClean="0">
                <a:sym typeface="Wingdings"/>
              </a:rPr>
              <a:t>*y</a:t>
            </a:r>
          </a:p>
          <a:p>
            <a:pPr lvl="1"/>
            <a:r>
              <a:rPr lang="en-US" sz="1800" dirty="0" smtClean="0">
                <a:sym typeface="Wingdings"/>
              </a:rPr>
              <a:t>Query </a:t>
            </a:r>
            <a:r>
              <a:rPr lang="en-US" sz="1800" dirty="0" err="1" smtClean="0">
                <a:sym typeface="Wingdings"/>
              </a:rPr>
              <a:t>y$s</a:t>
            </a:r>
            <a:r>
              <a:rPr lang="en-US" sz="1800" dirty="0" smtClean="0">
                <a:sym typeface="Wingdings"/>
              </a:rPr>
              <a:t>* to the B-tree</a:t>
            </a:r>
          </a:p>
          <a:p>
            <a:pPr lvl="1"/>
            <a:r>
              <a:rPr lang="en-US" sz="1800" dirty="0" smtClean="0"/>
              <a:t>Works equivalent to s*y, not all of the matches would have “</a:t>
            </a:r>
            <a:r>
              <a:rPr lang="en-US" sz="1800" dirty="0" err="1" smtClean="0"/>
              <a:t>dn</a:t>
            </a:r>
            <a:r>
              <a:rPr lang="en-US" sz="1800" dirty="0" smtClean="0"/>
              <a:t>” in the middle</a:t>
            </a:r>
          </a:p>
          <a:p>
            <a:pPr lvl="1"/>
            <a:r>
              <a:rPr lang="en-US" sz="1800" dirty="0" smtClean="0"/>
              <a:t>Filter the others by exhaustive checks</a:t>
            </a:r>
          </a:p>
          <a:p>
            <a:pPr marL="0" indent="0">
              <a:buNone/>
            </a:pPr>
            <a:r>
              <a:rPr lang="en-US" sz="1800" dirty="0" smtClean="0"/>
              <a:t>Problems</a:t>
            </a:r>
            <a:endParaRPr lang="en-US" sz="1800" dirty="0"/>
          </a:p>
          <a:p>
            <a:r>
              <a:rPr lang="en-US" sz="1800" dirty="0"/>
              <a:t>Blows up the dictionary </a:t>
            </a:r>
          </a:p>
          <a:p>
            <a:r>
              <a:rPr lang="en-US" sz="1800" dirty="0"/>
              <a:t>Empirically seen to be 10 times for English</a:t>
            </a:r>
          </a:p>
          <a:p>
            <a:endParaRPr lang="en-US" sz="1800" dirty="0" smtClean="0"/>
          </a:p>
          <a:p>
            <a:pPr lvl="1"/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5562600" y="3394075"/>
            <a:ext cx="1193800" cy="6604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latin typeface="Times New Roman"/>
                <a:cs typeface="Times New Roman"/>
              </a:rPr>
              <a:t>sydney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493000" y="1168400"/>
            <a:ext cx="1193800" cy="50165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Times New Roman"/>
                <a:cs typeface="Times New Roman"/>
              </a:rPr>
              <a:t>sydney</a:t>
            </a:r>
            <a:r>
              <a:rPr lang="en-US" sz="2000" dirty="0" smtClean="0">
                <a:latin typeface="Times New Roman"/>
                <a:cs typeface="Times New Roman"/>
              </a:rPr>
              <a:t>$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493000" y="1981200"/>
            <a:ext cx="1193800" cy="50165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Times New Roman"/>
                <a:cs typeface="Times New Roman"/>
              </a:rPr>
              <a:t>ydney$s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493000" y="2679700"/>
            <a:ext cx="1193800" cy="50165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Times New Roman"/>
                <a:cs typeface="Times New Roman"/>
              </a:rPr>
              <a:t>dney$sy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493000" y="3444875"/>
            <a:ext cx="1193800" cy="50165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Times New Roman"/>
                <a:cs typeface="Times New Roman"/>
              </a:rPr>
              <a:t>ney$syd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493000" y="4232275"/>
            <a:ext cx="1193800" cy="50165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Times New Roman"/>
                <a:cs typeface="Times New Roman"/>
              </a:rPr>
              <a:t>ey$sydn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493000" y="4911725"/>
            <a:ext cx="1193800" cy="50165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Times New Roman"/>
                <a:cs typeface="Times New Roman"/>
              </a:rPr>
              <a:t>y$sydne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493000" y="5686425"/>
            <a:ext cx="1193800" cy="50165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$</a:t>
            </a:r>
            <a:r>
              <a:rPr lang="en-US" sz="2000" dirty="0" err="1" smtClean="0">
                <a:latin typeface="Times New Roman"/>
                <a:cs typeface="Times New Roman"/>
              </a:rPr>
              <a:t>sydney</a:t>
            </a:r>
            <a:endParaRPr lang="en-US" sz="2000" dirty="0">
              <a:latin typeface="Times New Roman"/>
              <a:cs typeface="Times New Roman"/>
            </a:endParaRPr>
          </a:p>
        </p:txBody>
      </p:sp>
      <p:cxnSp>
        <p:nvCxnSpPr>
          <p:cNvPr id="17" name="Straight Arrow Connector 16"/>
          <p:cNvCxnSpPr>
            <a:stCxn id="9" idx="1"/>
            <a:endCxn id="8" idx="3"/>
          </p:cNvCxnSpPr>
          <p:nvPr/>
        </p:nvCxnSpPr>
        <p:spPr>
          <a:xfrm flipH="1">
            <a:off x="6756400" y="1419225"/>
            <a:ext cx="736600" cy="23050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" idx="1"/>
          </p:cNvCxnSpPr>
          <p:nvPr/>
        </p:nvCxnSpPr>
        <p:spPr>
          <a:xfrm flipH="1">
            <a:off x="6756400" y="2232025"/>
            <a:ext cx="736600" cy="1492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1"/>
            <a:endCxn id="8" idx="3"/>
          </p:cNvCxnSpPr>
          <p:nvPr/>
        </p:nvCxnSpPr>
        <p:spPr>
          <a:xfrm flipH="1">
            <a:off x="6756400" y="2930525"/>
            <a:ext cx="736600" cy="793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2" idx="1"/>
            <a:endCxn id="8" idx="3"/>
          </p:cNvCxnSpPr>
          <p:nvPr/>
        </p:nvCxnSpPr>
        <p:spPr>
          <a:xfrm flipH="1">
            <a:off x="6756400" y="3695700"/>
            <a:ext cx="736600" cy="285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3" idx="1"/>
            <a:endCxn id="8" idx="3"/>
          </p:cNvCxnSpPr>
          <p:nvPr/>
        </p:nvCxnSpPr>
        <p:spPr>
          <a:xfrm flipH="1" flipV="1">
            <a:off x="6756400" y="3724275"/>
            <a:ext cx="736600" cy="7588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4" idx="1"/>
          </p:cNvCxnSpPr>
          <p:nvPr/>
        </p:nvCxnSpPr>
        <p:spPr>
          <a:xfrm flipH="1" flipV="1">
            <a:off x="6756400" y="3724275"/>
            <a:ext cx="736600" cy="14382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5" idx="1"/>
            <a:endCxn id="8" idx="3"/>
          </p:cNvCxnSpPr>
          <p:nvPr/>
        </p:nvCxnSpPr>
        <p:spPr>
          <a:xfrm flipH="1" flipV="1">
            <a:off x="6756400" y="3724275"/>
            <a:ext cx="736600" cy="22129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Right Arrow 40"/>
          <p:cNvSpPr/>
          <p:nvPr/>
        </p:nvSpPr>
        <p:spPr>
          <a:xfrm rot="448015">
            <a:off x="3708400" y="4719688"/>
            <a:ext cx="3657600" cy="1524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975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k-</a:t>
            </a:r>
            <a:r>
              <a:rPr lang="en-US" dirty="0" smtClean="0"/>
              <a:t>gram index for wildcard queries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229600" cy="2059450"/>
          </a:xfrm>
        </p:spPr>
        <p:txBody>
          <a:bodyPr/>
          <a:lstStyle/>
          <a:p>
            <a:r>
              <a:rPr lang="en-US" i="1" dirty="0" smtClean="0"/>
              <a:t>k-</a:t>
            </a:r>
            <a:r>
              <a:rPr lang="en-US" dirty="0" smtClean="0"/>
              <a:t>gram: sequence of </a:t>
            </a:r>
            <a:r>
              <a:rPr lang="en-US" i="1" dirty="0" smtClean="0"/>
              <a:t>k </a:t>
            </a:r>
            <a:r>
              <a:rPr lang="en-US" dirty="0" smtClean="0"/>
              <a:t>characters</a:t>
            </a:r>
          </a:p>
          <a:p>
            <a:r>
              <a:rPr lang="en-US" i="1" dirty="0" smtClean="0"/>
              <a:t>k-</a:t>
            </a:r>
            <a:r>
              <a:rPr lang="en-US" dirty="0" smtClean="0"/>
              <a:t>gram index: &lt;</a:t>
            </a:r>
            <a:r>
              <a:rPr lang="en-US" i="1" dirty="0" smtClean="0"/>
              <a:t>k-</a:t>
            </a:r>
            <a:r>
              <a:rPr lang="en-US" dirty="0" smtClean="0"/>
              <a:t>gram&gt; </a:t>
            </a:r>
            <a:r>
              <a:rPr lang="en-US" dirty="0" smtClean="0">
                <a:sym typeface="Wingdings"/>
              </a:rPr>
              <a:t> words in which the </a:t>
            </a:r>
            <a:r>
              <a:rPr lang="en-US" i="1" dirty="0" smtClean="0">
                <a:sym typeface="Wingdings"/>
              </a:rPr>
              <a:t>k-</a:t>
            </a:r>
            <a:r>
              <a:rPr lang="en-US" dirty="0" smtClean="0">
                <a:sym typeface="Wingdings"/>
              </a:rPr>
              <a:t>gram appears, sorted lexicographically</a:t>
            </a:r>
          </a:p>
          <a:p>
            <a:pPr lvl="1"/>
            <a:r>
              <a:rPr lang="en-US" dirty="0" smtClean="0">
                <a:sym typeface="Wingdings"/>
              </a:rPr>
              <a:t>Consider all words with the beginning and ending marker $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3340100"/>
            <a:ext cx="952500" cy="584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etr</a:t>
            </a:r>
            <a:endParaRPr lang="en-US" sz="2000" dirty="0"/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>
            <a:off x="1409700" y="3632200"/>
            <a:ext cx="10033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24975"/>
              </p:ext>
            </p:extLst>
          </p:nvPr>
        </p:nvGraphicFramePr>
        <p:xfrm>
          <a:off x="2413000" y="3393440"/>
          <a:ext cx="6096000" cy="4775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beetroot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metric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……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retrieval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symmetry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4140200"/>
            <a:ext cx="952500" cy="584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on$</a:t>
            </a:r>
            <a:endParaRPr lang="en-US" sz="2000" dirty="0"/>
          </a:p>
        </p:txBody>
      </p:sp>
      <p:cxnSp>
        <p:nvCxnSpPr>
          <p:cNvPr id="14" name="Straight Arrow Connector 13"/>
          <p:cNvCxnSpPr>
            <a:stCxn id="13" idx="3"/>
          </p:cNvCxnSpPr>
          <p:nvPr/>
        </p:nvCxnSpPr>
        <p:spPr>
          <a:xfrm>
            <a:off x="1409700" y="4432300"/>
            <a:ext cx="10033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078529"/>
              </p:ext>
            </p:extLst>
          </p:nvPr>
        </p:nvGraphicFramePr>
        <p:xfrm>
          <a:off x="2413000" y="4193540"/>
          <a:ext cx="6096000" cy="4775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aviation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……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……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son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err="1" smtClean="0"/>
                        <a:t>xeon</a:t>
                      </a:r>
                      <a:endParaRPr lang="en-US" sz="2000" b="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457200" y="5016500"/>
            <a:ext cx="952500" cy="584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$</a:t>
            </a:r>
            <a:r>
              <a:rPr lang="en-US" sz="2000" dirty="0" err="1" smtClean="0"/>
              <a:t>bo</a:t>
            </a:r>
            <a:endParaRPr lang="en-US" sz="2000" dirty="0"/>
          </a:p>
        </p:txBody>
      </p:sp>
      <p:cxnSp>
        <p:nvCxnSpPr>
          <p:cNvPr id="17" name="Straight Arrow Connector 16"/>
          <p:cNvCxnSpPr>
            <a:stCxn id="16" idx="3"/>
          </p:cNvCxnSpPr>
          <p:nvPr/>
        </p:nvCxnSpPr>
        <p:spPr>
          <a:xfrm>
            <a:off x="1409700" y="5308600"/>
            <a:ext cx="10033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44998"/>
              </p:ext>
            </p:extLst>
          </p:nvPr>
        </p:nvGraphicFramePr>
        <p:xfrm>
          <a:off x="2413000" y="5069840"/>
          <a:ext cx="6096000" cy="4775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book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……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……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box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boy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841500" y="6019800"/>
            <a:ext cx="547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latin typeface="Times New Roman"/>
                <a:cs typeface="Times New Roman"/>
              </a:rPr>
              <a:t>k </a:t>
            </a:r>
            <a:r>
              <a:rPr lang="en-US" sz="2400" dirty="0" smtClean="0">
                <a:latin typeface="Times New Roman"/>
                <a:cs typeface="Times New Roman"/>
              </a:rPr>
              <a:t>is predetermined</a:t>
            </a:r>
            <a:endParaRPr lang="en-US" sz="2400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6219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13" grpId="0" animBg="1"/>
      <p:bldP spid="16" grpId="0" animBg="1"/>
      <p:bldP spid="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Wildcard queries with </a:t>
            </a:r>
            <a:r>
              <a:rPr lang="en-US" i="1" dirty="0" smtClean="0"/>
              <a:t>k</a:t>
            </a:r>
            <a:r>
              <a:rPr lang="en-US" dirty="0" smtClean="0"/>
              <a:t>-gram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query: </a:t>
            </a:r>
            <a:r>
              <a:rPr lang="en-US" dirty="0" smtClean="0">
                <a:latin typeface="Courier"/>
                <a:cs typeface="Courier"/>
              </a:rPr>
              <a:t>re*</a:t>
            </a:r>
            <a:r>
              <a:rPr lang="en-US" dirty="0" err="1" smtClean="0">
                <a:latin typeface="Courier"/>
                <a:cs typeface="Courier"/>
              </a:rPr>
              <a:t>ve</a:t>
            </a:r>
            <a:endParaRPr lang="en-US" dirty="0" smtClean="0">
              <a:latin typeface="Courier"/>
              <a:cs typeface="Courier"/>
            </a:endParaRPr>
          </a:p>
          <a:p>
            <a:pPr lvl="1"/>
            <a:r>
              <a:rPr lang="en-US" dirty="0" smtClean="0"/>
              <a:t>Send the Boolean query $re AND </a:t>
            </a:r>
            <a:r>
              <a:rPr lang="en-US" dirty="0" err="1" smtClean="0"/>
              <a:t>ve</a:t>
            </a:r>
            <a:r>
              <a:rPr lang="en-US" dirty="0" smtClean="0"/>
              <a:t>$ to the </a:t>
            </a:r>
            <a:r>
              <a:rPr lang="en-US" i="1" dirty="0" smtClean="0"/>
              <a:t>k</a:t>
            </a:r>
            <a:r>
              <a:rPr lang="en-US" dirty="0" smtClean="0"/>
              <a:t>-gram index</a:t>
            </a:r>
          </a:p>
          <a:p>
            <a:pPr lvl="1"/>
            <a:r>
              <a:rPr lang="en-US" dirty="0" smtClean="0"/>
              <a:t>Will return terms such as revive, remove, … </a:t>
            </a:r>
          </a:p>
          <a:p>
            <a:pPr lvl="1"/>
            <a:r>
              <a:rPr lang="en-US" dirty="0" smtClean="0"/>
              <a:t>Proceed with those terms and retrieve from inverted index</a:t>
            </a:r>
          </a:p>
          <a:p>
            <a:r>
              <a:rPr lang="en-US" dirty="0" smtClean="0"/>
              <a:t>User query: </a:t>
            </a:r>
            <a:r>
              <a:rPr lang="en-US" dirty="0" smtClean="0">
                <a:latin typeface="Courier"/>
                <a:cs typeface="Courier"/>
              </a:rPr>
              <a:t>red*</a:t>
            </a:r>
          </a:p>
          <a:p>
            <a:pPr lvl="1"/>
            <a:r>
              <a:rPr lang="en-US" dirty="0" smtClean="0"/>
              <a:t>Send the query $re AND red to the 3</a:t>
            </a:r>
            <a:r>
              <a:rPr lang="en-US" i="1" dirty="0" smtClean="0"/>
              <a:t>-</a:t>
            </a:r>
            <a:r>
              <a:rPr lang="en-US" dirty="0" smtClean="0"/>
              <a:t>gram index</a:t>
            </a:r>
          </a:p>
          <a:p>
            <a:pPr lvl="1"/>
            <a:r>
              <a:rPr lang="en-US" dirty="0" smtClean="0"/>
              <a:t>Returns all results starting with “re” and containing “red”</a:t>
            </a:r>
          </a:p>
          <a:p>
            <a:pPr lvl="1"/>
            <a:r>
              <a:rPr lang="en-US" dirty="0" smtClean="0"/>
              <a:t>Post-processing to keep only the ones matching red*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Exercise: more general wildcard query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s*</a:t>
            </a:r>
            <a:r>
              <a:rPr lang="en-US" dirty="0" err="1" smtClean="0">
                <a:solidFill>
                  <a:srgbClr val="FF0000"/>
                </a:solidFill>
                <a:latin typeface="Courier"/>
                <a:cs typeface="Courier"/>
              </a:rPr>
              <a:t>dn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*y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Can we do this using the </a:t>
            </a:r>
            <a:r>
              <a:rPr lang="en-US" i="1" dirty="0" smtClean="0">
                <a:solidFill>
                  <a:srgbClr val="FF0000"/>
                </a:solidFill>
              </a:rPr>
              <a:t>k-</a:t>
            </a:r>
            <a:r>
              <a:rPr lang="en-US" dirty="0" smtClean="0">
                <a:solidFill>
                  <a:srgbClr val="FF0000"/>
                </a:solidFill>
              </a:rPr>
              <a:t>gram index (assume 3-gram)?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35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Discussion on wildcard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5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Semantics</a:t>
            </a:r>
          </a:p>
          <a:p>
            <a:pPr lvl="1"/>
            <a:r>
              <a:rPr lang="en-US" dirty="0" smtClean="0"/>
              <a:t>What does </a:t>
            </a:r>
            <a:r>
              <a:rPr lang="en-US" dirty="0" smtClean="0">
                <a:latin typeface="Courier"/>
                <a:cs typeface="Courier"/>
              </a:rPr>
              <a:t>re*d AND </a:t>
            </a:r>
            <a:r>
              <a:rPr lang="en-US" dirty="0" err="1" smtClean="0">
                <a:latin typeface="Courier"/>
                <a:cs typeface="Courier"/>
              </a:rPr>
              <a:t>fe</a:t>
            </a:r>
            <a:r>
              <a:rPr lang="en-US" dirty="0" smtClean="0">
                <a:latin typeface="Courier"/>
                <a:cs typeface="Courier"/>
              </a:rPr>
              <a:t>*</a:t>
            </a:r>
            <a:r>
              <a:rPr lang="en-US" dirty="0" err="1" smtClean="0">
                <a:latin typeface="Courier"/>
                <a:cs typeface="Courier"/>
              </a:rPr>
              <a:t>ri</a:t>
            </a:r>
            <a:r>
              <a:rPr lang="en-US" dirty="0" smtClean="0"/>
              <a:t> mean?</a:t>
            </a:r>
          </a:p>
          <a:p>
            <a:pPr lvl="1"/>
            <a:r>
              <a:rPr lang="en-US" dirty="0" smtClean="0"/>
              <a:t>(Any term matching re*d) AND (Any term matching </a:t>
            </a:r>
            <a:r>
              <a:rPr lang="en-US" dirty="0" err="1" smtClean="0"/>
              <a:t>fe</a:t>
            </a:r>
            <a:r>
              <a:rPr lang="en-US" dirty="0" smtClean="0"/>
              <a:t>*</a:t>
            </a:r>
            <a:r>
              <a:rPr lang="en-US" dirty="0" err="1" smtClean="0"/>
              <a:t>ri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Once the terms are identified, the operation on posting lists</a:t>
            </a:r>
          </a:p>
          <a:p>
            <a:pPr lvl="1"/>
            <a:r>
              <a:rPr lang="en-US" dirty="0" smtClean="0"/>
              <a:t>( … Union … ) Intersection ( … Union … ) </a:t>
            </a:r>
          </a:p>
          <a:p>
            <a:pPr lvl="1"/>
            <a:r>
              <a:rPr lang="en-US" dirty="0" smtClean="0"/>
              <a:t>Expensive operations, particularly if there are many matching terms</a:t>
            </a:r>
          </a:p>
          <a:p>
            <a:r>
              <a:rPr lang="en-US" dirty="0" smtClean="0"/>
              <a:t>Expensive even without Boolean combinations </a:t>
            </a:r>
          </a:p>
          <a:p>
            <a:r>
              <a:rPr lang="en-US" dirty="0" smtClean="0"/>
              <a:t>Hidden functionality in search engines</a:t>
            </a:r>
          </a:p>
          <a:p>
            <a:pPr lvl="1"/>
            <a:r>
              <a:rPr lang="en-US" dirty="0" smtClean="0"/>
              <a:t>Otherwise users would “play around” even when not necessary</a:t>
            </a:r>
          </a:p>
          <a:p>
            <a:pPr lvl="1"/>
            <a:r>
              <a:rPr lang="en-US" dirty="0" smtClean="0"/>
              <a:t>For example, a query “s*” produces huge number of terms for which the union of posting lists need to be computed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07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search trees are better than hashing?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hash collision</a:t>
            </a:r>
          </a:p>
          <a:p>
            <a:r>
              <a:rPr lang="en-US" dirty="0" smtClean="0"/>
              <a:t>Prefix queries cannot be performed</a:t>
            </a:r>
          </a:p>
          <a:p>
            <a:pPr lvl="1"/>
            <a:r>
              <a:rPr lang="en-US" dirty="0" smtClean="0"/>
              <a:t>red and re may be hashed to entirely different range of values</a:t>
            </a:r>
          </a:p>
          <a:p>
            <a:r>
              <a:rPr lang="en-US" dirty="0" smtClean="0"/>
              <a:t>Almost similar terms do not hash to almost similar integers</a:t>
            </a:r>
          </a:p>
          <a:p>
            <a:r>
              <a:rPr lang="en-US" dirty="0" smtClean="0"/>
              <a:t>A hash function designed now may not be suitable if the data grows to a much larger size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52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Spelling corrections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Did you mean?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27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Misspelled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People type a lot of misspelled queries</a:t>
            </a:r>
          </a:p>
          <a:p>
            <a:pPr lvl="1"/>
            <a:r>
              <a:rPr lang="en-US" dirty="0" err="1"/>
              <a:t>britian</a:t>
            </a:r>
            <a:r>
              <a:rPr lang="en-US" dirty="0"/>
              <a:t> spears, </a:t>
            </a:r>
            <a:r>
              <a:rPr lang="en-US" dirty="0" err="1"/>
              <a:t>britney’s</a:t>
            </a:r>
            <a:r>
              <a:rPr lang="en-US" dirty="0"/>
              <a:t> spears, brandy </a:t>
            </a:r>
            <a:r>
              <a:rPr lang="en-US" dirty="0" smtClean="0"/>
              <a:t>spears, </a:t>
            </a:r>
            <a:r>
              <a:rPr lang="en-US" dirty="0" err="1" smtClean="0"/>
              <a:t>prittany</a:t>
            </a:r>
            <a:r>
              <a:rPr lang="en-US" dirty="0" smtClean="0"/>
              <a:t> spears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britney</a:t>
            </a:r>
            <a:r>
              <a:rPr lang="en-US" dirty="0" smtClean="0">
                <a:sym typeface="Wingdings"/>
              </a:rPr>
              <a:t> spears</a:t>
            </a:r>
          </a:p>
          <a:p>
            <a:r>
              <a:rPr lang="en-US" dirty="0" smtClean="0"/>
              <a:t>What to do?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Among the possible corrections, choose the “nearest” one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Among the possible “near” corrections, choose the most frequent one (probability of that being the user’s intention is the highest)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Context sensitive correction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The query may not be actually incorrect. Retrieve results for the original as well as possible correction of the query</a:t>
            </a:r>
          </a:p>
          <a:p>
            <a:pPr marL="1314450" lvl="2" indent="-514350"/>
            <a:r>
              <a:rPr lang="en-US" dirty="0" err="1" smtClean="0"/>
              <a:t>debapriyo</a:t>
            </a:r>
            <a:r>
              <a:rPr lang="en-US" dirty="0" smtClean="0"/>
              <a:t> </a:t>
            </a:r>
            <a:r>
              <a:rPr lang="en-US" dirty="0" err="1" smtClean="0"/>
              <a:t>majumder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returns results for </a:t>
            </a:r>
            <a:r>
              <a:rPr lang="en-US" dirty="0" err="1" smtClean="0">
                <a:sym typeface="Wingdings"/>
              </a:rPr>
              <a:t>debapriyo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majumdar</a:t>
            </a:r>
            <a:r>
              <a:rPr lang="en-US" dirty="0" smtClean="0">
                <a:sym typeface="Wingdings"/>
              </a:rPr>
              <a:t> and </a:t>
            </a:r>
            <a:r>
              <a:rPr lang="en-US" dirty="0" err="1" smtClean="0">
                <a:sym typeface="Wingdings"/>
              </a:rPr>
              <a:t>majumder</a:t>
            </a:r>
            <a:r>
              <a:rPr lang="en-US" dirty="0" smtClean="0">
                <a:sym typeface="Wingdings"/>
              </a:rPr>
              <a:t> both</a:t>
            </a:r>
          </a:p>
          <a:p>
            <a:pPr marL="514350" indent="-514350"/>
            <a:r>
              <a:rPr lang="en-US" dirty="0" smtClean="0">
                <a:sym typeface="Wingdings"/>
              </a:rPr>
              <a:t>Approaches for spelling correction</a:t>
            </a:r>
          </a:p>
          <a:p>
            <a:pPr marL="914400" lvl="1" indent="-514350"/>
            <a:r>
              <a:rPr lang="en-US" dirty="0" smtClean="0">
                <a:sym typeface="Wingdings"/>
              </a:rPr>
              <a:t>Edit distance</a:t>
            </a:r>
          </a:p>
          <a:p>
            <a:pPr marL="914400" lvl="1" indent="-514350"/>
            <a:r>
              <a:rPr lang="en-US" i="1" dirty="0" smtClean="0"/>
              <a:t>k-</a:t>
            </a:r>
            <a:r>
              <a:rPr lang="en-US" dirty="0" smtClean="0"/>
              <a:t>gram overlap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855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Edit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Edit distance E(A,B) = minimum number of operations required to obtain B from A</a:t>
            </a:r>
          </a:p>
          <a:p>
            <a:pPr lvl="1"/>
            <a:r>
              <a:rPr lang="en-US" dirty="0" smtClean="0"/>
              <a:t>Operations allowed: insertion, deletion, substitution</a:t>
            </a:r>
          </a:p>
          <a:p>
            <a:r>
              <a:rPr lang="en-US" dirty="0" smtClean="0"/>
              <a:t>Example: E(food, money) = 4</a:t>
            </a:r>
          </a:p>
          <a:p>
            <a:pPr lvl="1"/>
            <a:r>
              <a:rPr lang="en-US" dirty="0" smtClean="0"/>
              <a:t>food </a:t>
            </a:r>
            <a:r>
              <a:rPr lang="en-US" dirty="0" smtClean="0">
                <a:sym typeface="Wingdings"/>
              </a:rPr>
              <a:t> mood  </a:t>
            </a:r>
            <a:r>
              <a:rPr lang="en-US" dirty="0" err="1" smtClean="0">
                <a:sym typeface="Wingdings"/>
              </a:rPr>
              <a:t>mond</a:t>
            </a:r>
            <a:r>
              <a:rPr lang="en-US" dirty="0" smtClean="0">
                <a:sym typeface="Wingdings"/>
              </a:rPr>
              <a:t>  </a:t>
            </a:r>
            <a:r>
              <a:rPr lang="en-US" dirty="0" err="1" smtClean="0">
                <a:sym typeface="Wingdings"/>
              </a:rPr>
              <a:t>moned</a:t>
            </a:r>
            <a:r>
              <a:rPr lang="en-US" dirty="0" smtClean="0">
                <a:sym typeface="Wingdings"/>
              </a:rPr>
              <a:t>  money</a:t>
            </a:r>
          </a:p>
          <a:p>
            <a:r>
              <a:rPr lang="en-US" dirty="0" smtClean="0"/>
              <a:t>Computing edit distance in O(|A| . |B|) time</a:t>
            </a:r>
          </a:p>
          <a:p>
            <a:r>
              <a:rPr lang="en-US" dirty="0" smtClean="0"/>
              <a:t>Spelling correction</a:t>
            </a:r>
          </a:p>
          <a:p>
            <a:pPr lvl="1"/>
            <a:r>
              <a:rPr lang="en-US" dirty="0" smtClean="0"/>
              <a:t>Given a (possibly misspelled) query term, need to find other terms (in the dictionary) with very small edit distance</a:t>
            </a:r>
          </a:p>
          <a:p>
            <a:pPr lvl="1"/>
            <a:r>
              <a:rPr lang="en-US" dirty="0" err="1" smtClean="0"/>
              <a:t>Precomputing</a:t>
            </a:r>
            <a:r>
              <a:rPr lang="en-US" dirty="0" smtClean="0"/>
              <a:t> edit distance for all pairs of terms </a:t>
            </a:r>
            <a:r>
              <a:rPr lang="en-US" dirty="0" smtClean="0">
                <a:sym typeface="Wingdings"/>
              </a:rPr>
              <a:t> absurd</a:t>
            </a:r>
          </a:p>
          <a:p>
            <a:pPr lvl="1"/>
            <a:r>
              <a:rPr lang="en-US" dirty="0" smtClean="0">
                <a:sym typeface="Wingdings"/>
              </a:rPr>
              <a:t>Use several heuristics to limit possible pairs</a:t>
            </a:r>
          </a:p>
          <a:p>
            <a:pPr lvl="2"/>
            <a:r>
              <a:rPr lang="en-US" dirty="0" smtClean="0">
                <a:sym typeface="Wingdings"/>
              </a:rPr>
              <a:t>Only consider pairs of terms starting with same letter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019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Computing edit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Observation: </a:t>
            </a:r>
          </a:p>
          <a:p>
            <a:r>
              <a:rPr lang="en-US" dirty="0" smtClean="0"/>
              <a:t>E(food, money) = 4</a:t>
            </a:r>
          </a:p>
          <a:p>
            <a:pPr lvl="1"/>
            <a:r>
              <a:rPr lang="en-US" dirty="0" smtClean="0"/>
              <a:t>One sequence: food </a:t>
            </a:r>
            <a:r>
              <a:rPr lang="en-US" dirty="0">
                <a:sym typeface="Wingdings"/>
              </a:rPr>
              <a:t> mood  </a:t>
            </a:r>
            <a:r>
              <a:rPr lang="en-US" dirty="0" err="1">
                <a:sym typeface="Wingdings"/>
              </a:rPr>
              <a:t>mond</a:t>
            </a:r>
            <a:r>
              <a:rPr lang="en-US" dirty="0">
                <a:sym typeface="Wingdings"/>
              </a:rPr>
              <a:t>  </a:t>
            </a:r>
            <a:r>
              <a:rPr lang="en-US" dirty="0" err="1">
                <a:sym typeface="Wingdings"/>
              </a:rPr>
              <a:t>moned</a:t>
            </a:r>
            <a:r>
              <a:rPr lang="en-US" dirty="0">
                <a:sym typeface="Wingdings"/>
              </a:rPr>
              <a:t>  </a:t>
            </a:r>
            <a:r>
              <a:rPr lang="en-US" dirty="0" smtClean="0">
                <a:sym typeface="Wingdings"/>
              </a:rPr>
              <a:t>money</a:t>
            </a:r>
            <a:endParaRPr lang="en-US" dirty="0" smtClean="0"/>
          </a:p>
          <a:p>
            <a:r>
              <a:rPr lang="en-US" dirty="0" smtClean="0"/>
              <a:t>E(food, </a:t>
            </a:r>
            <a:r>
              <a:rPr lang="en-US" dirty="0" err="1" smtClean="0"/>
              <a:t>moned</a:t>
            </a:r>
            <a:r>
              <a:rPr lang="en-US" dirty="0" smtClean="0"/>
              <a:t>) = </a:t>
            </a:r>
          </a:p>
          <a:p>
            <a:r>
              <a:rPr lang="en-US" dirty="0" smtClean="0"/>
              <a:t>Why? </a:t>
            </a:r>
          </a:p>
          <a:p>
            <a:pPr lvl="1"/>
            <a:r>
              <a:rPr lang="en-US" dirty="0" smtClean="0"/>
              <a:t>If E(food, </a:t>
            </a:r>
            <a:r>
              <a:rPr lang="en-US" dirty="0" err="1" smtClean="0"/>
              <a:t>moned</a:t>
            </a:r>
            <a:r>
              <a:rPr lang="en-US" dirty="0" smtClean="0"/>
              <a:t>) &lt; 3, then E(food, money) &lt; 4</a:t>
            </a:r>
          </a:p>
          <a:p>
            <a:pPr marL="0" indent="0">
              <a:buNone/>
            </a:pPr>
            <a:r>
              <a:rPr lang="en-US" dirty="0" smtClean="0"/>
              <a:t>Prefix property: If </a:t>
            </a:r>
            <a:r>
              <a:rPr lang="en-US" dirty="0"/>
              <a:t>we remove the last </a:t>
            </a:r>
            <a:r>
              <a:rPr lang="en-US" dirty="0" smtClean="0"/>
              <a:t>step </a:t>
            </a:r>
            <a:r>
              <a:rPr lang="en-US" dirty="0"/>
              <a:t>of an optimal edit sequence then the remaining </a:t>
            </a:r>
            <a:r>
              <a:rPr lang="en-US" dirty="0" smtClean="0"/>
              <a:t>steps </a:t>
            </a:r>
            <a:r>
              <a:rPr lang="en-US" dirty="0"/>
              <a:t>represent an optimal edit sequence for the remaining </a:t>
            </a:r>
            <a:r>
              <a:rPr lang="en-US" dirty="0" smtClean="0"/>
              <a:t>substrings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18</a:t>
            </a:fld>
            <a:endParaRPr lang="en-US"/>
          </a:p>
        </p:txBody>
      </p:sp>
      <p:sp>
        <p:nvSpPr>
          <p:cNvPr id="5" name="Multiply 4"/>
          <p:cNvSpPr/>
          <p:nvPr/>
        </p:nvSpPr>
        <p:spPr>
          <a:xfrm>
            <a:off x="7848600" y="2019300"/>
            <a:ext cx="609600" cy="787400"/>
          </a:xfrm>
          <a:prstGeom prst="mathMultiply">
            <a:avLst/>
          </a:prstGeom>
          <a:solidFill>
            <a:schemeClr val="tx1">
              <a:alpha val="24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90900" y="2601267"/>
            <a:ext cx="55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3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16826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Computing edit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4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Fix the strings A and B. Let |A| = </a:t>
            </a:r>
            <a:r>
              <a:rPr lang="en-US" i="1" dirty="0" smtClean="0"/>
              <a:t>m</a:t>
            </a:r>
            <a:r>
              <a:rPr lang="en-US" dirty="0" smtClean="0"/>
              <a:t>, |B| = </a:t>
            </a:r>
            <a:r>
              <a:rPr lang="en-US" i="1" dirty="0" smtClean="0"/>
              <a:t>n. </a:t>
            </a:r>
            <a:endParaRPr lang="en-US" dirty="0" smtClean="0"/>
          </a:p>
          <a:p>
            <a:r>
              <a:rPr lang="en-US" dirty="0" smtClean="0"/>
              <a:t>Define: E(</a:t>
            </a:r>
            <a:r>
              <a:rPr lang="en-US" i="1" dirty="0" err="1" smtClean="0"/>
              <a:t>i</a:t>
            </a:r>
            <a:r>
              <a:rPr lang="en-US" dirty="0" smtClean="0"/>
              <a:t>, </a:t>
            </a:r>
            <a:r>
              <a:rPr lang="en-US" i="1" dirty="0" smtClean="0"/>
              <a:t>j</a:t>
            </a:r>
            <a:r>
              <a:rPr lang="en-US" dirty="0" smtClean="0"/>
              <a:t>) = E(A[1, … , </a:t>
            </a:r>
            <a:r>
              <a:rPr lang="en-US" i="1" dirty="0" err="1" smtClean="0"/>
              <a:t>i</a:t>
            </a:r>
            <a:r>
              <a:rPr lang="en-US" dirty="0" smtClean="0"/>
              <a:t>], B[1, … , </a:t>
            </a:r>
            <a:r>
              <a:rPr lang="en-US" i="1" dirty="0" smtClean="0"/>
              <a:t>j</a:t>
            </a:r>
            <a:r>
              <a:rPr lang="en-US" dirty="0" smtClean="0"/>
              <a:t>])</a:t>
            </a:r>
          </a:p>
          <a:p>
            <a:pPr lvl="1"/>
            <a:r>
              <a:rPr lang="en-US" dirty="0" smtClean="0"/>
              <a:t>That is, edit distance between the length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prefix of A and length </a:t>
            </a:r>
            <a:r>
              <a:rPr lang="en-US" i="1" dirty="0" smtClean="0"/>
              <a:t>j </a:t>
            </a:r>
            <a:r>
              <a:rPr lang="en-US" dirty="0" smtClean="0"/>
              <a:t>prefix of B</a:t>
            </a:r>
          </a:p>
          <a:p>
            <a:r>
              <a:rPr lang="en-US" dirty="0" smtClean="0"/>
              <a:t>Note: E(</a:t>
            </a:r>
            <a:r>
              <a:rPr lang="en-US" i="1" dirty="0" smtClean="0"/>
              <a:t>m</a:t>
            </a:r>
            <a:r>
              <a:rPr lang="en-US" dirty="0" smtClean="0"/>
              <a:t>, </a:t>
            </a:r>
            <a:r>
              <a:rPr lang="en-US" i="1" dirty="0" smtClean="0"/>
              <a:t>n</a:t>
            </a:r>
            <a:r>
              <a:rPr lang="en-US" dirty="0" smtClean="0"/>
              <a:t>) = E(A,B)</a:t>
            </a:r>
          </a:p>
          <a:p>
            <a:r>
              <a:rPr lang="en-US" dirty="0" smtClean="0"/>
              <a:t>Recursive formulation</a:t>
            </a:r>
          </a:p>
          <a:p>
            <a:pPr marL="457200" lvl="1" indent="0">
              <a:buNone/>
            </a:pPr>
            <a:r>
              <a:rPr lang="en-US" dirty="0" smtClean="0"/>
              <a:t>(a) E(</a:t>
            </a:r>
            <a:r>
              <a:rPr lang="en-US" i="1" dirty="0" err="1" smtClean="0"/>
              <a:t>i</a:t>
            </a:r>
            <a:r>
              <a:rPr lang="en-US" i="1" dirty="0" smtClean="0"/>
              <a:t>, </a:t>
            </a:r>
            <a:r>
              <a:rPr lang="en-US" dirty="0" smtClean="0"/>
              <a:t>0) = </a:t>
            </a:r>
            <a:r>
              <a:rPr lang="en-US" i="1" dirty="0"/>
              <a:t>i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(b) E(0, </a:t>
            </a:r>
            <a:r>
              <a:rPr lang="en-US" i="1" dirty="0" smtClean="0"/>
              <a:t>j</a:t>
            </a:r>
            <a:r>
              <a:rPr lang="en-US" dirty="0" smtClean="0"/>
              <a:t>) = </a:t>
            </a:r>
            <a:r>
              <a:rPr lang="en-US" i="1" dirty="0" smtClean="0"/>
              <a:t>j</a:t>
            </a:r>
            <a:endParaRPr lang="en-US" dirty="0" smtClean="0"/>
          </a:p>
          <a:p>
            <a:pPr marL="514350" indent="-457200"/>
            <a:r>
              <a:rPr lang="en-US" dirty="0" smtClean="0"/>
              <a:t>The last step: 4 possibilities	</a:t>
            </a:r>
          </a:p>
          <a:p>
            <a:pPr marL="914400" lvl="1" indent="-457200"/>
            <a:r>
              <a:rPr lang="en-US" dirty="0" smtClean="0"/>
              <a:t>Insertion: E(</a:t>
            </a:r>
            <a:r>
              <a:rPr lang="en-US" i="1" dirty="0" err="1" smtClean="0"/>
              <a:t>i</a:t>
            </a:r>
            <a:r>
              <a:rPr lang="en-US" i="1" dirty="0" smtClean="0"/>
              <a:t>, j</a:t>
            </a:r>
            <a:r>
              <a:rPr lang="en-US" dirty="0" smtClean="0"/>
              <a:t>) = E(</a:t>
            </a:r>
            <a:r>
              <a:rPr lang="en-US" i="1" dirty="0" err="1" smtClean="0"/>
              <a:t>i</a:t>
            </a:r>
            <a:r>
              <a:rPr lang="en-US" i="1" dirty="0" smtClean="0"/>
              <a:t>, j – </a:t>
            </a:r>
            <a:r>
              <a:rPr lang="en-US" dirty="0" smtClean="0"/>
              <a:t>1) + 1</a:t>
            </a:r>
          </a:p>
          <a:p>
            <a:pPr marL="914400" lvl="1" indent="-457200"/>
            <a:r>
              <a:rPr lang="en-US" dirty="0" smtClean="0"/>
              <a:t>Deletion: </a:t>
            </a:r>
            <a:r>
              <a:rPr lang="en-US" dirty="0"/>
              <a:t>E(</a:t>
            </a:r>
            <a:r>
              <a:rPr lang="en-US" i="1" dirty="0" err="1"/>
              <a:t>i</a:t>
            </a:r>
            <a:r>
              <a:rPr lang="en-US" i="1" dirty="0"/>
              <a:t>, j</a:t>
            </a:r>
            <a:r>
              <a:rPr lang="en-US" dirty="0"/>
              <a:t>) = E</a:t>
            </a:r>
            <a:r>
              <a:rPr lang="en-US" dirty="0" smtClean="0"/>
              <a:t>(</a:t>
            </a:r>
            <a:r>
              <a:rPr lang="en-US" i="1" dirty="0"/>
              <a:t>i</a:t>
            </a:r>
            <a:r>
              <a:rPr lang="en-US" i="1" dirty="0" smtClean="0"/>
              <a:t> – </a:t>
            </a:r>
            <a:r>
              <a:rPr lang="en-US" dirty="0" smtClean="0"/>
              <a:t>1</a:t>
            </a:r>
            <a:r>
              <a:rPr lang="en-US" i="1" dirty="0" smtClean="0"/>
              <a:t>, j</a:t>
            </a:r>
            <a:r>
              <a:rPr lang="en-US" dirty="0" smtClean="0"/>
              <a:t>) </a:t>
            </a:r>
            <a:r>
              <a:rPr lang="en-US" dirty="0"/>
              <a:t>+ </a:t>
            </a:r>
            <a:r>
              <a:rPr lang="en-US" dirty="0" smtClean="0"/>
              <a:t>1</a:t>
            </a:r>
          </a:p>
          <a:p>
            <a:pPr marL="914400" lvl="1" indent="-457200"/>
            <a:r>
              <a:rPr lang="en-US" dirty="0" smtClean="0"/>
              <a:t>Substitution: </a:t>
            </a:r>
            <a:r>
              <a:rPr lang="en-US" dirty="0"/>
              <a:t>E(</a:t>
            </a:r>
            <a:r>
              <a:rPr lang="en-US" i="1" dirty="0" err="1"/>
              <a:t>i</a:t>
            </a:r>
            <a:r>
              <a:rPr lang="en-US" i="1" dirty="0"/>
              <a:t>, j</a:t>
            </a:r>
            <a:r>
              <a:rPr lang="en-US" dirty="0"/>
              <a:t>) = E</a:t>
            </a:r>
            <a:r>
              <a:rPr lang="en-US" dirty="0" smtClean="0"/>
              <a:t>(</a:t>
            </a:r>
            <a:r>
              <a:rPr lang="en-US" i="1" dirty="0" err="1" smtClean="0"/>
              <a:t>i</a:t>
            </a:r>
            <a:r>
              <a:rPr lang="en-US" i="1" dirty="0" smtClean="0"/>
              <a:t> – </a:t>
            </a:r>
            <a:r>
              <a:rPr lang="en-US" dirty="0" smtClean="0"/>
              <a:t>1</a:t>
            </a:r>
            <a:r>
              <a:rPr lang="en-US" i="1" dirty="0" smtClean="0"/>
              <a:t>, </a:t>
            </a:r>
            <a:r>
              <a:rPr lang="en-US" i="1" dirty="0"/>
              <a:t>j – </a:t>
            </a:r>
            <a:r>
              <a:rPr lang="en-US" dirty="0"/>
              <a:t>1) + </a:t>
            </a:r>
            <a:r>
              <a:rPr lang="en-US" dirty="0" smtClean="0"/>
              <a:t>1</a:t>
            </a:r>
          </a:p>
          <a:p>
            <a:pPr marL="914400" lvl="1" indent="-457200"/>
            <a:r>
              <a:rPr lang="en-US" dirty="0" smtClean="0"/>
              <a:t>No action: </a:t>
            </a:r>
            <a:r>
              <a:rPr lang="en-US" dirty="0"/>
              <a:t>E(</a:t>
            </a:r>
            <a:r>
              <a:rPr lang="en-US" i="1" dirty="0" err="1"/>
              <a:t>i</a:t>
            </a:r>
            <a:r>
              <a:rPr lang="en-US" i="1" dirty="0"/>
              <a:t>, j</a:t>
            </a:r>
            <a:r>
              <a:rPr lang="en-US" dirty="0"/>
              <a:t>) = E(</a:t>
            </a:r>
            <a:r>
              <a:rPr lang="en-US" i="1" dirty="0" err="1"/>
              <a:t>i</a:t>
            </a:r>
            <a:r>
              <a:rPr lang="en-US" i="1" dirty="0"/>
              <a:t> – </a:t>
            </a:r>
            <a:r>
              <a:rPr lang="en-US" dirty="0"/>
              <a:t>1</a:t>
            </a:r>
            <a:r>
              <a:rPr lang="en-US" i="1" dirty="0"/>
              <a:t>, j – </a:t>
            </a:r>
            <a:r>
              <a:rPr lang="en-US" dirty="0"/>
              <a:t>1) </a:t>
            </a:r>
          </a:p>
          <a:p>
            <a:pPr marL="914400" lvl="1" indent="-457200"/>
            <a:endParaRPr lang="en-US" dirty="0"/>
          </a:p>
          <a:p>
            <a:pPr marL="914400" lvl="1" indent="-45720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26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Pre-processing of a document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  <p:sp>
        <p:nvSpPr>
          <p:cNvPr id="5" name="Folded Corner 4"/>
          <p:cNvSpPr/>
          <p:nvPr/>
        </p:nvSpPr>
        <p:spPr>
          <a:xfrm>
            <a:off x="660400" y="1790700"/>
            <a:ext cx="850900" cy="965200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2860645"/>
            <a:ext cx="1219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document</a:t>
            </a:r>
          </a:p>
          <a:p>
            <a:pPr algn="ctr"/>
            <a:r>
              <a:rPr lang="en-US" sz="1600" i="1" dirty="0" smtClean="0">
                <a:latin typeface="Times New Roman"/>
                <a:cs typeface="Times New Roman"/>
              </a:rPr>
              <a:t>text, word, XML, …</a:t>
            </a:r>
            <a:endParaRPr lang="en-US" sz="1600" i="1" dirty="0">
              <a:latin typeface="Times New Roman"/>
              <a:cs typeface="Times New Roman"/>
            </a:endParaRPr>
          </a:p>
        </p:txBody>
      </p:sp>
      <p:sp>
        <p:nvSpPr>
          <p:cNvPr id="9" name="Folded Corner 8"/>
          <p:cNvSpPr/>
          <p:nvPr/>
        </p:nvSpPr>
        <p:spPr>
          <a:xfrm>
            <a:off x="2641600" y="1790700"/>
            <a:ext cx="850900" cy="965200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400300" y="2860645"/>
            <a:ext cx="1422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simple text</a:t>
            </a:r>
          </a:p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sequence of characters</a:t>
            </a:r>
          </a:p>
          <a:p>
            <a:pPr algn="ctr"/>
            <a:r>
              <a:rPr lang="en-US" sz="1600" i="1" dirty="0" smtClean="0">
                <a:latin typeface="Times New Roman"/>
                <a:cs typeface="Times New Roman"/>
              </a:rPr>
              <a:t>ASCII, UTF-8</a:t>
            </a:r>
            <a:endParaRPr lang="en-US" sz="1600" i="1" dirty="0">
              <a:latin typeface="Times New Roman"/>
              <a:cs typeface="Times New Roman"/>
            </a:endParaRPr>
          </a:p>
        </p:txBody>
      </p:sp>
      <p:sp>
        <p:nvSpPr>
          <p:cNvPr id="13" name="Folded Corner 12"/>
          <p:cNvSpPr/>
          <p:nvPr/>
        </p:nvSpPr>
        <p:spPr>
          <a:xfrm>
            <a:off x="4927600" y="1790700"/>
            <a:ext cx="850900" cy="965200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597400" y="2860645"/>
            <a:ext cx="142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sequence of tokens</a:t>
            </a:r>
          </a:p>
          <a:p>
            <a:pPr algn="ctr"/>
            <a:r>
              <a:rPr lang="en-US" sz="1600" i="1" dirty="0" smtClean="0">
                <a:latin typeface="Times New Roman"/>
                <a:cs typeface="Times New Roman"/>
              </a:rPr>
              <a:t>ASCII, UTF-8</a:t>
            </a:r>
            <a:endParaRPr lang="en-US" sz="1600" i="1" dirty="0">
              <a:latin typeface="Times New Roman"/>
              <a:cs typeface="Times New Roman"/>
            </a:endParaRPr>
          </a:p>
        </p:txBody>
      </p:sp>
      <p:cxnSp>
        <p:nvCxnSpPr>
          <p:cNvPr id="16" name="Straight Arrow Connector 15"/>
          <p:cNvCxnSpPr>
            <a:stCxn id="5" idx="3"/>
            <a:endCxn id="9" idx="1"/>
          </p:cNvCxnSpPr>
          <p:nvPr/>
        </p:nvCxnSpPr>
        <p:spPr>
          <a:xfrm>
            <a:off x="1511300" y="2273300"/>
            <a:ext cx="11303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435100" y="18669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decoding</a:t>
            </a:r>
          </a:p>
        </p:txBody>
      </p:sp>
      <p:cxnSp>
        <p:nvCxnSpPr>
          <p:cNvPr id="19" name="Straight Arrow Connector 18"/>
          <p:cNvCxnSpPr>
            <a:stCxn id="9" idx="3"/>
            <a:endCxn id="13" idx="1"/>
          </p:cNvCxnSpPr>
          <p:nvPr/>
        </p:nvCxnSpPr>
        <p:spPr>
          <a:xfrm>
            <a:off x="3492500" y="2273300"/>
            <a:ext cx="14351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467100" y="1857345"/>
            <a:ext cx="14351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tokenizing</a:t>
            </a:r>
          </a:p>
        </p:txBody>
      </p:sp>
      <p:sp>
        <p:nvSpPr>
          <p:cNvPr id="23" name="Folded Corner 22"/>
          <p:cNvSpPr/>
          <p:nvPr/>
        </p:nvSpPr>
        <p:spPr>
          <a:xfrm>
            <a:off x="7150100" y="1790700"/>
            <a:ext cx="850900" cy="965200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934200" y="2860645"/>
            <a:ext cx="1422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sequence of processed tokens</a:t>
            </a:r>
          </a:p>
          <a:p>
            <a:pPr algn="ctr"/>
            <a:r>
              <a:rPr lang="en-US" sz="1600" i="1" dirty="0" smtClean="0">
                <a:latin typeface="Times New Roman"/>
                <a:cs typeface="Times New Roman"/>
              </a:rPr>
              <a:t>ASCII, UTF-8</a:t>
            </a:r>
            <a:endParaRPr lang="en-US" sz="1600" i="1" dirty="0">
              <a:latin typeface="Times New Roman"/>
              <a:cs typeface="Times New Roman"/>
            </a:endParaRPr>
          </a:p>
        </p:txBody>
      </p:sp>
      <p:cxnSp>
        <p:nvCxnSpPr>
          <p:cNvPr id="25" name="Straight Arrow Connector 24"/>
          <p:cNvCxnSpPr>
            <a:stCxn id="13" idx="3"/>
            <a:endCxn id="23" idx="1"/>
          </p:cNvCxnSpPr>
          <p:nvPr/>
        </p:nvCxnSpPr>
        <p:spPr>
          <a:xfrm>
            <a:off x="5778500" y="22733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53100" y="1895445"/>
            <a:ext cx="1435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linguistic processing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34200" y="4295745"/>
            <a:ext cx="1422400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The dictionary</a:t>
            </a:r>
            <a:endParaRPr lang="en-US" sz="1600" i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53650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 animBg="1"/>
      <p:bldP spid="12" grpId="0"/>
      <p:bldP spid="13" grpId="0" animBg="1"/>
      <p:bldP spid="14" grpId="0"/>
      <p:bldP spid="18" grpId="0"/>
      <p:bldP spid="18" grpId="1"/>
      <p:bldP spid="20" grpId="0"/>
      <p:bldP spid="20" grpId="1"/>
      <p:bldP spid="23" grpId="0" animBg="1"/>
      <p:bldP spid="24" grpId="0"/>
      <p:bldP spid="26" grpId="0"/>
      <p:bldP spid="26" grpId="1"/>
      <p:bldP spid="2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Computing edit distance: dynamic programming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4165234" cy="640445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The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716314"/>
              </p:ext>
            </p:extLst>
          </p:nvPr>
        </p:nvGraphicFramePr>
        <p:xfrm>
          <a:off x="572721" y="1892300"/>
          <a:ext cx="4049713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3" imgW="2082800" imgH="1244600" progId="Equation.3">
                  <p:embed/>
                </p:oleObj>
              </mc:Choice>
              <mc:Fallback>
                <p:oleObj name="Equation" r:id="rId3" imgW="2082800" imgH="1244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2721" y="1892300"/>
                        <a:ext cx="4049713" cy="241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2721" y="4342034"/>
            <a:ext cx="4049713" cy="1030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 is an indicator variable</a:t>
            </a:r>
          </a:p>
          <a:p>
            <a:pPr marL="0" indent="0">
              <a:buNone/>
            </a:pPr>
            <a:r>
              <a:rPr lang="en-US" dirty="0" smtClean="0"/>
              <a:t>P = 1 if A[</a:t>
            </a:r>
            <a:r>
              <a:rPr lang="en-US" dirty="0" err="1" smtClean="0"/>
              <a:t>i</a:t>
            </a:r>
            <a:r>
              <a:rPr lang="en-US" dirty="0" smtClean="0"/>
              <a:t>] ≠ B[j], 0 otherwise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7743060"/>
              </p:ext>
            </p:extLst>
          </p:nvPr>
        </p:nvGraphicFramePr>
        <p:xfrm>
          <a:off x="4622431" y="1202928"/>
          <a:ext cx="4064368" cy="3865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0624"/>
                <a:gridCol w="580624"/>
                <a:gridCol w="580624"/>
                <a:gridCol w="580624"/>
                <a:gridCol w="580624"/>
                <a:gridCol w="580624"/>
                <a:gridCol w="580624"/>
              </a:tblGrid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D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M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Y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429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Computing edit distance: dynamic programming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4165234" cy="640445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The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21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430180"/>
              </p:ext>
            </p:extLst>
          </p:nvPr>
        </p:nvGraphicFramePr>
        <p:xfrm>
          <a:off x="572721" y="1892300"/>
          <a:ext cx="4049713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3" imgW="2082800" imgH="1244600" progId="Equation.3">
                  <p:embed/>
                </p:oleObj>
              </mc:Choice>
              <mc:Fallback>
                <p:oleObj name="Equation" r:id="rId3" imgW="2082800" imgH="1244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2721" y="1892300"/>
                        <a:ext cx="4049713" cy="241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2721" y="4342034"/>
            <a:ext cx="4049713" cy="1030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 is an indicator variable</a:t>
            </a:r>
          </a:p>
          <a:p>
            <a:pPr marL="0" indent="0">
              <a:buNone/>
            </a:pPr>
            <a:r>
              <a:rPr lang="en-US" dirty="0" smtClean="0"/>
              <a:t>P = 1 if A[</a:t>
            </a:r>
            <a:r>
              <a:rPr lang="en-US" dirty="0" err="1" smtClean="0"/>
              <a:t>i</a:t>
            </a:r>
            <a:r>
              <a:rPr lang="en-US" dirty="0" smtClean="0"/>
              <a:t>] ≠ B[j], 0 otherwise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3958481"/>
              </p:ext>
            </p:extLst>
          </p:nvPr>
        </p:nvGraphicFramePr>
        <p:xfrm>
          <a:off x="4622431" y="1202928"/>
          <a:ext cx="4064368" cy="3865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0624"/>
                <a:gridCol w="580624"/>
                <a:gridCol w="580624"/>
                <a:gridCol w="580624"/>
                <a:gridCol w="580624"/>
                <a:gridCol w="580624"/>
                <a:gridCol w="580624"/>
              </a:tblGrid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D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M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Y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572721" y="5525184"/>
            <a:ext cx="8114078" cy="1030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 smtClean="0"/>
              <a:t>Backtrace</a:t>
            </a:r>
            <a:r>
              <a:rPr lang="en-US" sz="2400" dirty="0" smtClean="0"/>
              <a:t>: </a:t>
            </a:r>
          </a:p>
          <a:p>
            <a:pPr marL="0" indent="0">
              <a:buNone/>
            </a:pPr>
            <a:r>
              <a:rPr lang="en-US" sz="2400" dirty="0" smtClean="0"/>
              <a:t>Compute E(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, j</a:t>
            </a:r>
            <a:r>
              <a:rPr lang="en-US" sz="2400" dirty="0" smtClean="0"/>
              <a:t>) and also keep track of where E(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, j</a:t>
            </a:r>
            <a:r>
              <a:rPr lang="en-US" sz="2400" dirty="0" smtClean="0"/>
              <a:t>) came from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38154" y="25402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7762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Computing edit distance: dynamic programming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4165234" cy="640445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The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317727"/>
              </p:ext>
            </p:extLst>
          </p:nvPr>
        </p:nvGraphicFramePr>
        <p:xfrm>
          <a:off x="572721" y="1892300"/>
          <a:ext cx="4049713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3" imgW="2082800" imgH="1244600" progId="Equation.3">
                  <p:embed/>
                </p:oleObj>
              </mc:Choice>
              <mc:Fallback>
                <p:oleObj name="Equation" r:id="rId3" imgW="2082800" imgH="1244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2721" y="1892300"/>
                        <a:ext cx="4049713" cy="241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2721" y="4342034"/>
            <a:ext cx="4049713" cy="1030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 is an indicator variable</a:t>
            </a:r>
          </a:p>
          <a:p>
            <a:pPr marL="0" indent="0">
              <a:buNone/>
            </a:pPr>
            <a:r>
              <a:rPr lang="en-US" dirty="0" smtClean="0"/>
              <a:t>P = 1 if A[</a:t>
            </a:r>
            <a:r>
              <a:rPr lang="en-US" dirty="0" err="1" smtClean="0"/>
              <a:t>i</a:t>
            </a:r>
            <a:r>
              <a:rPr lang="en-US" dirty="0" smtClean="0"/>
              <a:t>] ≠ B[j], 0 otherwise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1716231"/>
              </p:ext>
            </p:extLst>
          </p:nvPr>
        </p:nvGraphicFramePr>
        <p:xfrm>
          <a:off x="4622431" y="1202928"/>
          <a:ext cx="4064368" cy="3865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0624"/>
                <a:gridCol w="580624"/>
                <a:gridCol w="580624"/>
                <a:gridCol w="580624"/>
                <a:gridCol w="580624"/>
                <a:gridCol w="580624"/>
                <a:gridCol w="580624"/>
              </a:tblGrid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D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M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Y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572721" y="5525184"/>
            <a:ext cx="8114078" cy="1030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Backtrace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Compute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and also keep track of where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came from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38154" y="25402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661501" y="3075671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2544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Computing edit distance: dynamic programming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4165234" cy="640445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The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23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600663"/>
              </p:ext>
            </p:extLst>
          </p:nvPr>
        </p:nvGraphicFramePr>
        <p:xfrm>
          <a:off x="572721" y="1892300"/>
          <a:ext cx="4049713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" imgW="2082800" imgH="1244600" progId="Equation.3">
                  <p:embed/>
                </p:oleObj>
              </mc:Choice>
              <mc:Fallback>
                <p:oleObj name="Equation" r:id="rId3" imgW="2082800" imgH="1244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2721" y="1892300"/>
                        <a:ext cx="4049713" cy="241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2721" y="4342034"/>
            <a:ext cx="4049713" cy="1030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 is an indicator variable</a:t>
            </a:r>
          </a:p>
          <a:p>
            <a:pPr marL="0" indent="0">
              <a:buNone/>
            </a:pPr>
            <a:r>
              <a:rPr lang="en-US" dirty="0" smtClean="0"/>
              <a:t>P = 1 if A[</a:t>
            </a:r>
            <a:r>
              <a:rPr lang="en-US" dirty="0" err="1" smtClean="0"/>
              <a:t>i</a:t>
            </a:r>
            <a:r>
              <a:rPr lang="en-US" dirty="0" smtClean="0"/>
              <a:t>] ≠ B[j], 0 otherwise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7171626"/>
              </p:ext>
            </p:extLst>
          </p:nvPr>
        </p:nvGraphicFramePr>
        <p:xfrm>
          <a:off x="4622431" y="1202928"/>
          <a:ext cx="4064368" cy="3865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0624"/>
                <a:gridCol w="580624"/>
                <a:gridCol w="580624"/>
                <a:gridCol w="580624"/>
                <a:gridCol w="580624"/>
                <a:gridCol w="580624"/>
                <a:gridCol w="580624"/>
              </a:tblGrid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D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M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Y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572721" y="5525184"/>
            <a:ext cx="8114078" cy="1030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Backtrace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Compute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and also keep track of where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came from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38154" y="25402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661501" y="3075671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806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Computing edit distance: dynamic programming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4165234" cy="640445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The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24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701052"/>
              </p:ext>
            </p:extLst>
          </p:nvPr>
        </p:nvGraphicFramePr>
        <p:xfrm>
          <a:off x="572721" y="1892300"/>
          <a:ext cx="4049713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3" imgW="2082800" imgH="1244600" progId="Equation.3">
                  <p:embed/>
                </p:oleObj>
              </mc:Choice>
              <mc:Fallback>
                <p:oleObj name="Equation" r:id="rId3" imgW="2082800" imgH="1244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2721" y="1892300"/>
                        <a:ext cx="4049713" cy="241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2721" y="4342034"/>
            <a:ext cx="4049713" cy="1030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 is an indicator variable</a:t>
            </a:r>
          </a:p>
          <a:p>
            <a:pPr marL="0" indent="0">
              <a:buNone/>
            </a:pPr>
            <a:r>
              <a:rPr lang="en-US" dirty="0" smtClean="0"/>
              <a:t>P = 1 if A[</a:t>
            </a:r>
            <a:r>
              <a:rPr lang="en-US" dirty="0" err="1" smtClean="0"/>
              <a:t>i</a:t>
            </a:r>
            <a:r>
              <a:rPr lang="en-US" dirty="0" smtClean="0"/>
              <a:t>] ≠ B[j], 0 otherwise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0709591"/>
              </p:ext>
            </p:extLst>
          </p:nvPr>
        </p:nvGraphicFramePr>
        <p:xfrm>
          <a:off x="4622431" y="1202928"/>
          <a:ext cx="4064368" cy="3865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0624"/>
                <a:gridCol w="580624"/>
                <a:gridCol w="580624"/>
                <a:gridCol w="580624"/>
                <a:gridCol w="580624"/>
                <a:gridCol w="580624"/>
                <a:gridCol w="580624"/>
              </a:tblGrid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D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M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Y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572721" y="5525184"/>
            <a:ext cx="8114078" cy="1030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Backtrace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Compute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and also keep track of where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came from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38154" y="25402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661501" y="3075671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652038" y="352691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661501" y="397816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664489" y="4466773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813901" y="2904319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389635" y="2907295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952918" y="2910271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788986" y="30039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241142" y="304128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219228" y="349253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234667" y="399359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225204" y="4469743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801437" y="253075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377171" y="2521279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7952905" y="252425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567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Computing edit distance: dynamic programming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4165234" cy="640445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The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25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265044"/>
              </p:ext>
            </p:extLst>
          </p:nvPr>
        </p:nvGraphicFramePr>
        <p:xfrm>
          <a:off x="572721" y="1892300"/>
          <a:ext cx="4049713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3" imgW="2082800" imgH="1244600" progId="Equation.3">
                  <p:embed/>
                </p:oleObj>
              </mc:Choice>
              <mc:Fallback>
                <p:oleObj name="Equation" r:id="rId3" imgW="2082800" imgH="1244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2721" y="1892300"/>
                        <a:ext cx="4049713" cy="241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2721" y="4342034"/>
            <a:ext cx="4049713" cy="1030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 is an indicator variable</a:t>
            </a:r>
          </a:p>
          <a:p>
            <a:pPr marL="0" indent="0">
              <a:buNone/>
            </a:pPr>
            <a:r>
              <a:rPr lang="en-US" dirty="0" smtClean="0"/>
              <a:t>P = 1 if A[</a:t>
            </a:r>
            <a:r>
              <a:rPr lang="en-US" dirty="0" err="1" smtClean="0"/>
              <a:t>i</a:t>
            </a:r>
            <a:r>
              <a:rPr lang="en-US" dirty="0" smtClean="0"/>
              <a:t>] ≠ B[j], 0 otherwise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6758863"/>
              </p:ext>
            </p:extLst>
          </p:nvPr>
        </p:nvGraphicFramePr>
        <p:xfrm>
          <a:off x="4622431" y="1202928"/>
          <a:ext cx="4064368" cy="3865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0624"/>
                <a:gridCol w="580624"/>
                <a:gridCol w="580624"/>
                <a:gridCol w="580624"/>
                <a:gridCol w="580624"/>
                <a:gridCol w="580624"/>
                <a:gridCol w="580624"/>
              </a:tblGrid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D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M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Y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572721" y="5525184"/>
            <a:ext cx="8114078" cy="1030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Backtrace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Compute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and also keep track of where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came from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38154" y="25402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661501" y="3075671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652038" y="352691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661501" y="397816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664489" y="4466773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813901" y="2904319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389635" y="2907295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952918" y="2910271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788986" y="30039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6241142" y="304128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219228" y="349253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234667" y="399359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225204" y="4469743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801437" y="253075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377171" y="2521279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952905" y="252425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4201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Computing edit distance: dynamic programming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4165234" cy="640445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The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26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082575"/>
              </p:ext>
            </p:extLst>
          </p:nvPr>
        </p:nvGraphicFramePr>
        <p:xfrm>
          <a:off x="572721" y="1892300"/>
          <a:ext cx="4049713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3" imgW="2082800" imgH="1244600" progId="Equation.3">
                  <p:embed/>
                </p:oleObj>
              </mc:Choice>
              <mc:Fallback>
                <p:oleObj name="Equation" r:id="rId3" imgW="2082800" imgH="1244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2721" y="1892300"/>
                        <a:ext cx="4049713" cy="241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2721" y="4342034"/>
            <a:ext cx="4049713" cy="1030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 is an indicator variable</a:t>
            </a:r>
          </a:p>
          <a:p>
            <a:pPr marL="0" indent="0">
              <a:buNone/>
            </a:pPr>
            <a:r>
              <a:rPr lang="en-US" dirty="0" smtClean="0"/>
              <a:t>P = 1 if A[</a:t>
            </a:r>
            <a:r>
              <a:rPr lang="en-US" dirty="0" err="1" smtClean="0"/>
              <a:t>i</a:t>
            </a:r>
            <a:r>
              <a:rPr lang="en-US" dirty="0" smtClean="0"/>
              <a:t>] ≠ B[j], 0 otherwise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6808224"/>
              </p:ext>
            </p:extLst>
          </p:nvPr>
        </p:nvGraphicFramePr>
        <p:xfrm>
          <a:off x="4622431" y="1202928"/>
          <a:ext cx="4064368" cy="3865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0624"/>
                <a:gridCol w="580624"/>
                <a:gridCol w="580624"/>
                <a:gridCol w="580624"/>
                <a:gridCol w="580624"/>
                <a:gridCol w="580624"/>
                <a:gridCol w="580624"/>
              </a:tblGrid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D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M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Y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572721" y="5525184"/>
            <a:ext cx="8114078" cy="1030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Backtrace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Compute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and also keep track of where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came from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38154" y="25402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661501" y="3075671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652038" y="352691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661501" y="397816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664489" y="4466773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813901" y="2904319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389635" y="2907295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952918" y="2910271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788986" y="30039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7377171" y="300690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240223" y="3529895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230760" y="3993595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246199" y="448219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389635" y="3368019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952918" y="3383447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241142" y="304128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219228" y="349253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234667" y="399359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225204" y="4469743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801437" y="253075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377171" y="2521279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7952905" y="252425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047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Computing edit distance: dynamic programming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4165234" cy="640445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The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6199630"/>
              </p:ext>
            </p:extLst>
          </p:nvPr>
        </p:nvGraphicFramePr>
        <p:xfrm>
          <a:off x="572721" y="1892300"/>
          <a:ext cx="4049713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3" imgW="2082800" imgH="1244600" progId="Equation.3">
                  <p:embed/>
                </p:oleObj>
              </mc:Choice>
              <mc:Fallback>
                <p:oleObj name="Equation" r:id="rId3" imgW="2082800" imgH="1244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2721" y="1892300"/>
                        <a:ext cx="4049713" cy="241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2721" y="4342034"/>
            <a:ext cx="4049713" cy="1030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 is an indicator variable</a:t>
            </a:r>
          </a:p>
          <a:p>
            <a:pPr marL="0" indent="0">
              <a:buNone/>
            </a:pPr>
            <a:r>
              <a:rPr lang="en-US" dirty="0" smtClean="0"/>
              <a:t>P = 1 if A[</a:t>
            </a:r>
            <a:r>
              <a:rPr lang="en-US" dirty="0" err="1" smtClean="0"/>
              <a:t>i</a:t>
            </a:r>
            <a:r>
              <a:rPr lang="en-US" dirty="0" smtClean="0"/>
              <a:t>] ≠ B[j], 0 otherwise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279313"/>
              </p:ext>
            </p:extLst>
          </p:nvPr>
        </p:nvGraphicFramePr>
        <p:xfrm>
          <a:off x="4622431" y="1202928"/>
          <a:ext cx="4064368" cy="3865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0624"/>
                <a:gridCol w="580624"/>
                <a:gridCol w="580624"/>
                <a:gridCol w="580624"/>
                <a:gridCol w="580624"/>
                <a:gridCol w="580624"/>
                <a:gridCol w="580624"/>
              </a:tblGrid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D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M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Y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572721" y="5525184"/>
            <a:ext cx="8114078" cy="1030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Backtrace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Compute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and also keep track of where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came from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38154" y="25402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661501" y="3075671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652038" y="352691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661501" y="397816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664489" y="4466773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813901" y="2904319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389635" y="2907295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952918" y="2910271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788986" y="30039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7377171" y="300690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240223" y="3529895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230760" y="3993595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246199" y="448219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389635" y="3368019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952918" y="3383447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389622" y="350498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7965356" y="3981139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395598" y="398411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386135" y="446026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7961869" y="4463243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968357" y="3884503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241142" y="304128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219228" y="349253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6234667" y="399359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225204" y="4469743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801437" y="253075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7377171" y="2521279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952905" y="252425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7806494" y="3996571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821933" y="4485175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7952905" y="3507963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8397667" y="4488151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796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Computing edit distance: dynamic programming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4165234" cy="640445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The recursion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28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068151"/>
              </p:ext>
            </p:extLst>
          </p:nvPr>
        </p:nvGraphicFramePr>
        <p:xfrm>
          <a:off x="572721" y="1892300"/>
          <a:ext cx="4049713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3" imgW="2082800" imgH="1244600" progId="Equation.3">
                  <p:embed/>
                </p:oleObj>
              </mc:Choice>
              <mc:Fallback>
                <p:oleObj name="Equation" r:id="rId3" imgW="2082800" imgH="1244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2721" y="1892300"/>
                        <a:ext cx="4049713" cy="2419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572721" y="4342034"/>
            <a:ext cx="4049713" cy="10307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 is an indicator variable</a:t>
            </a:r>
          </a:p>
          <a:p>
            <a:pPr marL="0" indent="0">
              <a:buNone/>
            </a:pPr>
            <a:r>
              <a:rPr lang="en-US" dirty="0" smtClean="0"/>
              <a:t>P = 1 if A[</a:t>
            </a:r>
            <a:r>
              <a:rPr lang="en-US" dirty="0" err="1" smtClean="0"/>
              <a:t>i</a:t>
            </a:r>
            <a:r>
              <a:rPr lang="en-US" dirty="0" smtClean="0"/>
              <a:t>] ≠ B[j], 0 otherwise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5015851"/>
              </p:ext>
            </p:extLst>
          </p:nvPr>
        </p:nvGraphicFramePr>
        <p:xfrm>
          <a:off x="4622431" y="1202928"/>
          <a:ext cx="4064368" cy="38650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80624"/>
                <a:gridCol w="580624"/>
                <a:gridCol w="580624"/>
                <a:gridCol w="580624"/>
                <a:gridCol w="580624"/>
                <a:gridCol w="580624"/>
                <a:gridCol w="580624"/>
              </a:tblGrid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F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D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0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M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O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1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N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2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E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3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</a:tr>
              <a:tr h="483135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Y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b="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5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4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572721" y="5525184"/>
            <a:ext cx="8114078" cy="1030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 err="1"/>
              <a:t>Backtrace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Compute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and also keep track of where E(</a:t>
            </a:r>
            <a:r>
              <a:rPr lang="en-US" sz="2400" i="1" dirty="0" err="1"/>
              <a:t>i</a:t>
            </a:r>
            <a:r>
              <a:rPr lang="en-US" sz="2400" i="1" dirty="0"/>
              <a:t>, j</a:t>
            </a:r>
            <a:r>
              <a:rPr lang="en-US" sz="2400" dirty="0"/>
              <a:t>) came from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38154" y="25402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661501" y="3075671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652038" y="352691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661501" y="397816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664489" y="4466773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813901" y="2904319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389635" y="2907295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952918" y="2910271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788986" y="300393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7377171" y="300690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240223" y="3529895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7230760" y="3993595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246199" y="4482199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389635" y="3368019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952918" y="3383447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7389622" y="350498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7965356" y="3981139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7395598" y="398411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386135" y="446026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7961869" y="4463243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968357" y="3884503"/>
            <a:ext cx="29585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241142" y="3041287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6219228" y="349253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6234667" y="3993591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225204" y="4469743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6801437" y="253075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7377171" y="2521279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952905" y="2524255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7806494" y="3996571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821933" y="4485175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7952905" y="3507963"/>
            <a:ext cx="315046" cy="2490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8397667" y="4488151"/>
            <a:ext cx="0" cy="2365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9" name="Rounded Rectangular Callout 8"/>
          <p:cNvSpPr/>
          <p:nvPr/>
        </p:nvSpPr>
        <p:spPr>
          <a:xfrm>
            <a:off x="4622431" y="5180078"/>
            <a:ext cx="4064368" cy="697318"/>
          </a:xfrm>
          <a:prstGeom prst="wedgeRoundRectCallout">
            <a:avLst>
              <a:gd name="adj1" fmla="val 39064"/>
              <a:gd name="adj2" fmla="val -98169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Backtrace</a:t>
            </a:r>
            <a:r>
              <a:rPr lang="en-US" dirty="0" smtClean="0"/>
              <a:t> to find an optimal edit path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47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Spelling correction using </a:t>
            </a:r>
            <a:r>
              <a:rPr lang="en-US" i="1" dirty="0" smtClean="0"/>
              <a:t>k-</a:t>
            </a:r>
            <a:r>
              <a:rPr lang="en-US" dirty="0" smtClean="0"/>
              <a:t>gram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229600" cy="1806726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k-</a:t>
            </a:r>
            <a:r>
              <a:rPr lang="en-US" dirty="0" smtClean="0"/>
              <a:t>grams are </a:t>
            </a:r>
            <a:r>
              <a:rPr lang="en-US" i="1" dirty="0" smtClean="0"/>
              <a:t>small </a:t>
            </a:r>
            <a:r>
              <a:rPr lang="en-US" dirty="0" smtClean="0"/>
              <a:t>portions of words</a:t>
            </a:r>
          </a:p>
          <a:p>
            <a:r>
              <a:rPr lang="en-US" dirty="0" smtClean="0"/>
              <a:t>Misspelled word would still have some </a:t>
            </a:r>
            <a:r>
              <a:rPr lang="en-US" i="1" dirty="0" smtClean="0"/>
              <a:t>k-</a:t>
            </a:r>
            <a:r>
              <a:rPr lang="en-US" dirty="0" smtClean="0"/>
              <a:t>grams intact</a:t>
            </a:r>
          </a:p>
          <a:p>
            <a:r>
              <a:rPr lang="en-US" dirty="0" smtClean="0"/>
              <a:t>Misspelled query: </a:t>
            </a:r>
            <a:r>
              <a:rPr lang="en-US" dirty="0" err="1" smtClean="0">
                <a:latin typeface="Courier"/>
                <a:cs typeface="Courier"/>
              </a:rPr>
              <a:t>bord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2909577"/>
            <a:ext cx="952500" cy="584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bo</a:t>
            </a:r>
            <a:endParaRPr lang="en-US" sz="2000" dirty="0"/>
          </a:p>
        </p:txBody>
      </p:sp>
      <p:cxnSp>
        <p:nvCxnSpPr>
          <p:cNvPr id="6" name="Straight Arrow Connector 5"/>
          <p:cNvCxnSpPr>
            <a:stCxn id="5" idx="3"/>
          </p:cNvCxnSpPr>
          <p:nvPr/>
        </p:nvCxnSpPr>
        <p:spPr>
          <a:xfrm>
            <a:off x="1409700" y="3201677"/>
            <a:ext cx="10033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457200" y="3709677"/>
            <a:ext cx="952500" cy="584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or</a:t>
            </a:r>
            <a:endParaRPr lang="en-US" sz="2000" dirty="0"/>
          </a:p>
        </p:txBody>
      </p:sp>
      <p:cxnSp>
        <p:nvCxnSpPr>
          <p:cNvPr id="8" name="Straight Arrow Connector 7"/>
          <p:cNvCxnSpPr>
            <a:stCxn id="7" idx="3"/>
          </p:cNvCxnSpPr>
          <p:nvPr/>
        </p:nvCxnSpPr>
        <p:spPr>
          <a:xfrm>
            <a:off x="1409700" y="4001777"/>
            <a:ext cx="10033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57200" y="4585977"/>
            <a:ext cx="952500" cy="584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rd</a:t>
            </a:r>
            <a:endParaRPr lang="en-US" sz="20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830413"/>
              </p:ext>
            </p:extLst>
          </p:nvPr>
        </p:nvGraphicFramePr>
        <p:xfrm>
          <a:off x="2413000" y="2948070"/>
          <a:ext cx="6096000" cy="4775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19200"/>
                <a:gridCol w="1367860"/>
                <a:gridCol w="1070540"/>
                <a:gridCol w="1219200"/>
                <a:gridCol w="1219200"/>
              </a:tblGrid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aboard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boardroom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……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border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boring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79534"/>
              </p:ext>
            </p:extLst>
          </p:nvPr>
        </p:nvGraphicFramePr>
        <p:xfrm>
          <a:off x="2413000" y="3763017"/>
          <a:ext cx="6096000" cy="4775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border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lord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……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morbid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north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080699"/>
              </p:ext>
            </p:extLst>
          </p:nvPr>
        </p:nvGraphicFramePr>
        <p:xfrm>
          <a:off x="2413000" y="4648271"/>
          <a:ext cx="6096000" cy="4775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219200"/>
                <a:gridCol w="1528633"/>
                <a:gridCol w="909767"/>
                <a:gridCol w="1219200"/>
                <a:gridCol w="1219200"/>
              </a:tblGrid>
              <a:tr h="47752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aboard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boardroom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……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/>
                        <a:t>border</a:t>
                      </a:r>
                      <a:endParaRPr lang="en-US" sz="20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dirty="0" smtClean="0"/>
                        <a:t>hard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13" name="Straight Arrow Connector 12"/>
          <p:cNvCxnSpPr>
            <a:stCxn id="9" idx="3"/>
            <a:endCxn id="12" idx="1"/>
          </p:cNvCxnSpPr>
          <p:nvPr/>
        </p:nvCxnSpPr>
        <p:spPr>
          <a:xfrm>
            <a:off x="1409700" y="4878077"/>
            <a:ext cx="1003300" cy="89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Content Placeholder 2"/>
          <p:cNvSpPr txBox="1">
            <a:spLocks/>
          </p:cNvSpPr>
          <p:nvPr/>
        </p:nvSpPr>
        <p:spPr>
          <a:xfrm>
            <a:off x="457200" y="5269439"/>
            <a:ext cx="8229600" cy="14520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Intersect the list of words for </a:t>
            </a:r>
            <a:r>
              <a:rPr lang="en-US" i="1" dirty="0" smtClean="0"/>
              <a:t>k-</a:t>
            </a:r>
            <a:r>
              <a:rPr lang="en-US" dirty="0" smtClean="0"/>
              <a:t>grams</a:t>
            </a:r>
          </a:p>
          <a:p>
            <a:r>
              <a:rPr lang="en-US" dirty="0" smtClean="0"/>
              <a:t>Problem: long words which contain the </a:t>
            </a:r>
            <a:r>
              <a:rPr lang="en-US" i="1" dirty="0" smtClean="0"/>
              <a:t>k</a:t>
            </a:r>
            <a:r>
              <a:rPr lang="en-US" dirty="0" smtClean="0"/>
              <a:t>-grams but are not good corrections</a:t>
            </a:r>
          </a:p>
        </p:txBody>
      </p:sp>
    </p:spTree>
    <p:extLst>
      <p:ext uri="{BB962C8B-B14F-4D97-AF65-F5344CB8AC3E}">
        <p14:creationId xmlns:p14="http://schemas.microsoft.com/office/powerpoint/2010/main" val="1561340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7" grpId="0" animBg="1"/>
      <p:bldP spid="9" grpId="0" animBg="1"/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Pre-processing of a document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49"/>
            <a:ext cx="8229600" cy="525350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Removal of </a:t>
            </a:r>
            <a:r>
              <a:rPr lang="en-US" sz="2000" dirty="0" err="1" smtClean="0"/>
              <a:t>stopwords</a:t>
            </a:r>
            <a:r>
              <a:rPr lang="en-US" sz="2000" dirty="0" smtClean="0"/>
              <a:t>: of, the, and, … </a:t>
            </a:r>
          </a:p>
          <a:p>
            <a:pPr lvl="1"/>
            <a:r>
              <a:rPr lang="en-US" sz="1800" dirty="0" smtClean="0"/>
              <a:t>Modern search does not completely remove </a:t>
            </a:r>
            <a:r>
              <a:rPr lang="en-US" sz="1800" dirty="0" err="1" smtClean="0"/>
              <a:t>stopwords</a:t>
            </a:r>
            <a:endParaRPr lang="en-US" sz="1800" dirty="0" smtClean="0"/>
          </a:p>
          <a:p>
            <a:pPr lvl="1"/>
            <a:r>
              <a:rPr lang="en-US" sz="1800" dirty="0" smtClean="0"/>
              <a:t>Such words add meaning to sentences as well as queries</a:t>
            </a:r>
          </a:p>
          <a:p>
            <a:r>
              <a:rPr lang="en-US" sz="2000" dirty="0" smtClean="0"/>
              <a:t>Stemming: words </a:t>
            </a:r>
            <a:r>
              <a:rPr lang="en-US" sz="2000" dirty="0" smtClean="0">
                <a:sym typeface="Wingdings"/>
              </a:rPr>
              <a:t> stem (root) of words</a:t>
            </a:r>
          </a:p>
          <a:p>
            <a:pPr lvl="1"/>
            <a:r>
              <a:rPr lang="en-US" sz="1800" dirty="0" smtClean="0">
                <a:sym typeface="Wingdings"/>
              </a:rPr>
              <a:t>Statistics, statistically, statistical  statistic (same root)</a:t>
            </a:r>
          </a:p>
          <a:p>
            <a:pPr lvl="1"/>
            <a:r>
              <a:rPr lang="en-US" sz="1800" dirty="0" smtClean="0">
                <a:sym typeface="Wingdings"/>
              </a:rPr>
              <a:t>Loss of slight information (the form of the word also matters)</a:t>
            </a:r>
          </a:p>
          <a:p>
            <a:pPr lvl="1"/>
            <a:r>
              <a:rPr lang="en-US" sz="1800" dirty="0">
                <a:sym typeface="Wingdings"/>
              </a:rPr>
              <a:t>B</a:t>
            </a:r>
            <a:r>
              <a:rPr lang="en-US" sz="1800" dirty="0" smtClean="0">
                <a:sym typeface="Wingdings"/>
              </a:rPr>
              <a:t>ut unifies differently expressed queries on the same topic</a:t>
            </a:r>
          </a:p>
          <a:p>
            <a:r>
              <a:rPr lang="en-US" sz="2000" dirty="0" smtClean="0">
                <a:sym typeface="Wingdings"/>
              </a:rPr>
              <a:t>Lemmatization: words  morphological root </a:t>
            </a:r>
          </a:p>
          <a:p>
            <a:pPr lvl="1"/>
            <a:r>
              <a:rPr lang="en-US" sz="1800" dirty="0" smtClean="0">
                <a:sym typeface="Wingdings"/>
              </a:rPr>
              <a:t>saw  see, not saw  s</a:t>
            </a:r>
          </a:p>
          <a:p>
            <a:r>
              <a:rPr lang="en-US" sz="2000" dirty="0" smtClean="0">
                <a:sym typeface="Wingdings"/>
              </a:rPr>
              <a:t>Normalization: unify equivalent words as much as possible</a:t>
            </a:r>
          </a:p>
          <a:p>
            <a:pPr lvl="1"/>
            <a:r>
              <a:rPr lang="en-US" sz="1800" dirty="0" smtClean="0">
                <a:sym typeface="Wingdings"/>
              </a:rPr>
              <a:t>U.S.A, USA</a:t>
            </a:r>
          </a:p>
          <a:p>
            <a:pPr lvl="1"/>
            <a:r>
              <a:rPr lang="en-US" sz="1800" dirty="0" smtClean="0">
                <a:sym typeface="Wingdings"/>
              </a:rPr>
              <a:t>Windows, windows</a:t>
            </a:r>
            <a:endParaRPr lang="en-US" sz="1800" dirty="0">
              <a:sym typeface="Wingdings"/>
            </a:endParaRPr>
          </a:p>
          <a:p>
            <a:r>
              <a:rPr lang="en-US" sz="2000" i="1" dirty="0" smtClean="0">
                <a:sym typeface="Wingdings"/>
              </a:rPr>
              <a:t>We will cover details of these later in this course</a:t>
            </a:r>
          </a:p>
          <a:p>
            <a:r>
              <a:rPr lang="en-US" sz="2000" i="1" dirty="0" smtClean="0">
                <a:sym typeface="Wingdings"/>
              </a:rPr>
              <a:t>Left for you to read the book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270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Phonetic correction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users misspell because they don’t know the spelling</a:t>
            </a:r>
          </a:p>
          <a:p>
            <a:r>
              <a:rPr lang="en-US" dirty="0" smtClean="0"/>
              <a:t>Types as it “sounds” </a:t>
            </a:r>
          </a:p>
          <a:p>
            <a:r>
              <a:rPr lang="en-US" dirty="0" smtClean="0"/>
              <a:t>Approach for correction: use a phonetic hash function</a:t>
            </a:r>
          </a:p>
          <a:p>
            <a:pPr lvl="1"/>
            <a:r>
              <a:rPr lang="en-US" dirty="0" smtClean="0"/>
              <a:t>Hash similarly sounding terms to the same hash value</a:t>
            </a:r>
          </a:p>
          <a:p>
            <a:r>
              <a:rPr lang="en-US" dirty="0" err="1" smtClean="0"/>
              <a:t>Soundex</a:t>
            </a:r>
            <a:r>
              <a:rPr lang="en-US" dirty="0" smtClean="0"/>
              <a:t> algorithm</a:t>
            </a:r>
          </a:p>
          <a:p>
            <a:pPr lvl="1"/>
            <a:r>
              <a:rPr lang="en-US" dirty="0" smtClean="0"/>
              <a:t>Several variants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327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Soundex</a:t>
            </a:r>
            <a:r>
              <a:rPr lang="en-US" smtClean="0"/>
              <a:t> algorithm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5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Retain the first letter of the term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Change all </a:t>
            </a:r>
          </a:p>
          <a:p>
            <a:pPr marL="400050" lvl="1" indent="0">
              <a:buNone/>
            </a:pPr>
            <a:r>
              <a:rPr lang="en-US" dirty="0" smtClean="0"/>
              <a:t>A, E, I, O, U, H, W, Y </a:t>
            </a:r>
            <a:r>
              <a:rPr lang="en-US" dirty="0" smtClean="0">
                <a:sym typeface="Wingdings"/>
              </a:rPr>
              <a:t> 0</a:t>
            </a:r>
          </a:p>
          <a:p>
            <a:pPr marL="400050" lvl="1" indent="0">
              <a:buNone/>
            </a:pPr>
            <a:r>
              <a:rPr lang="cs-CZ" dirty="0" smtClean="0"/>
              <a:t>B</a:t>
            </a:r>
            <a:r>
              <a:rPr lang="cs-CZ" dirty="0"/>
              <a:t>, F, P, V </a:t>
            </a:r>
            <a:r>
              <a:rPr lang="en-US" dirty="0" smtClean="0">
                <a:sym typeface="Wingdings"/>
              </a:rPr>
              <a:t></a:t>
            </a:r>
            <a:r>
              <a:rPr lang="cs-CZ" dirty="0" smtClean="0"/>
              <a:t> </a:t>
            </a:r>
            <a:r>
              <a:rPr lang="cs-CZ" dirty="0"/>
              <a:t>1.</a:t>
            </a:r>
          </a:p>
          <a:p>
            <a:pPr marL="400050" lvl="1" indent="0">
              <a:buNone/>
            </a:pPr>
            <a:r>
              <a:rPr lang="en-US" dirty="0" smtClean="0"/>
              <a:t>C, G, J, K, Q, S, X, Z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2.</a:t>
            </a:r>
          </a:p>
          <a:p>
            <a:pPr marL="400050" lvl="1" indent="0">
              <a:buNone/>
            </a:pPr>
            <a:r>
              <a:rPr lang="en-US" dirty="0" smtClean="0"/>
              <a:t>D,T to 3.</a:t>
            </a:r>
          </a:p>
          <a:p>
            <a:pPr marL="400050" lvl="1" indent="0">
              <a:buNone/>
            </a:pPr>
            <a:r>
              <a:rPr lang="en-US" dirty="0" smtClean="0"/>
              <a:t>L to 4.</a:t>
            </a:r>
          </a:p>
          <a:p>
            <a:pPr marL="400050" lvl="1" indent="0">
              <a:buNone/>
            </a:pPr>
            <a:r>
              <a:rPr lang="en-US" dirty="0" smtClean="0"/>
              <a:t>M, N to 5.</a:t>
            </a:r>
          </a:p>
          <a:p>
            <a:pPr marL="400050" lvl="1" indent="0">
              <a:buNone/>
            </a:pPr>
            <a:r>
              <a:rPr lang="en-US" dirty="0" smtClean="0"/>
              <a:t>R to 6.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Repeat: remove one of each pair of same digit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Remove all 0s. Pad the result with </a:t>
            </a:r>
            <a:r>
              <a:rPr lang="en-US" dirty="0" smtClean="0"/>
              <a:t>trailing </a:t>
            </a:r>
            <a:r>
              <a:rPr lang="en-US" dirty="0" smtClean="0"/>
              <a:t>0s. Return the first 4 positions: one letter, 3 digits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Example: Hermann </a:t>
            </a:r>
            <a:r>
              <a:rPr lang="en-US" dirty="0" smtClean="0">
                <a:sym typeface="Wingdings"/>
              </a:rPr>
              <a:t> H065055 </a:t>
            </a:r>
            <a:r>
              <a:rPr lang="en-US" dirty="0" smtClean="0">
                <a:sym typeface="Wingdings"/>
              </a:rPr>
              <a:t> H06505 </a:t>
            </a:r>
            <a:r>
              <a:rPr lang="en-US" smtClean="0">
                <a:sym typeface="Wingdings"/>
              </a:rPr>
              <a:t> H655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88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 and 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Primarily: IR Book by Manning, </a:t>
            </a:r>
            <a:r>
              <a:rPr lang="en-US" dirty="0" err="1" smtClean="0"/>
              <a:t>Raghavan</a:t>
            </a:r>
            <a:r>
              <a:rPr lang="en-US" dirty="0" smtClean="0"/>
              <a:t> and </a:t>
            </a:r>
            <a:r>
              <a:rPr lang="en-US" dirty="0" err="1" smtClean="0"/>
              <a:t>Schuetze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://nlp.stanford.edu/IR-book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The part on edit distance: lectures notes by John </a:t>
            </a:r>
            <a:r>
              <a:rPr lang="en-US" dirty="0" err="1" smtClean="0"/>
              <a:t>Reif</a:t>
            </a:r>
            <a:r>
              <a:rPr lang="en-US" dirty="0"/>
              <a:t>, Duke </a:t>
            </a:r>
            <a:r>
              <a:rPr lang="en-US" dirty="0" err="1" smtClean="0"/>
              <a:t>University:</a:t>
            </a:r>
            <a:r>
              <a:rPr lang="en-US" dirty="0" err="1" smtClean="0">
                <a:hlinkClick r:id="rId3"/>
              </a:rPr>
              <a:t>https</a:t>
            </a:r>
            <a:r>
              <a:rPr lang="en-US" dirty="0">
                <a:hlinkClick r:id="rId3"/>
              </a:rPr>
              <a:t>://www.cs.duke.edu/courses/fall08/cps230/Lectures/L-04.</a:t>
            </a:r>
            <a:r>
              <a:rPr lang="en-US" dirty="0" smtClean="0">
                <a:hlinkClick r:id="rId3"/>
              </a:rPr>
              <a:t>pdf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10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dictionary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64000"/>
            <a:ext cx="8229600" cy="241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User sends the query</a:t>
            </a:r>
          </a:p>
          <a:p>
            <a:r>
              <a:rPr lang="en-US" sz="2400" dirty="0" smtClean="0"/>
              <a:t>The engine</a:t>
            </a:r>
          </a:p>
          <a:p>
            <a:pPr lvl="1"/>
            <a:r>
              <a:rPr lang="en-US" sz="2000" dirty="0" smtClean="0"/>
              <a:t>Determine the query terms</a:t>
            </a:r>
          </a:p>
          <a:p>
            <a:pPr lvl="1"/>
            <a:r>
              <a:rPr lang="en-US" sz="2000" dirty="0" smtClean="0"/>
              <a:t>Determine if each query term is present in the dictionary</a:t>
            </a:r>
          </a:p>
          <a:p>
            <a:pPr lvl="1"/>
            <a:r>
              <a:rPr lang="en-US" sz="2000" dirty="0" smtClean="0"/>
              <a:t>Dictionary: Lookup</a:t>
            </a:r>
          </a:p>
          <a:p>
            <a:pPr lvl="1"/>
            <a:r>
              <a:rPr lang="en-US" sz="2000" dirty="0" smtClean="0"/>
              <a:t>Search trees or hashing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49300" y="2311400"/>
            <a:ext cx="1206500" cy="812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Query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695700" y="2311400"/>
            <a:ext cx="1320800" cy="812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Dictionary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5346700" y="1498600"/>
            <a:ext cx="3340100" cy="406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/>
              <a:t>Posting lists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5346700" y="2057400"/>
            <a:ext cx="3340100" cy="406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/>
              <a:t>Posting lists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5346700" y="3098800"/>
            <a:ext cx="3340100" cy="406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/>
              <a:t>Posting lists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5346700" y="3657600"/>
            <a:ext cx="3340100" cy="406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/>
              <a:t>Posting lists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283200" y="2527300"/>
            <a:ext cx="325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………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6" idx="3"/>
            <a:endCxn id="7" idx="1"/>
          </p:cNvCxnSpPr>
          <p:nvPr/>
        </p:nvCxnSpPr>
        <p:spPr>
          <a:xfrm flipV="1">
            <a:off x="5016500" y="1701800"/>
            <a:ext cx="330200" cy="1016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3"/>
            <a:endCxn id="8" idx="1"/>
          </p:cNvCxnSpPr>
          <p:nvPr/>
        </p:nvCxnSpPr>
        <p:spPr>
          <a:xfrm flipV="1">
            <a:off x="5016500" y="2260600"/>
            <a:ext cx="330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3"/>
            <a:endCxn id="11" idx="1"/>
          </p:cNvCxnSpPr>
          <p:nvPr/>
        </p:nvCxnSpPr>
        <p:spPr>
          <a:xfrm flipV="1">
            <a:off x="5016500" y="2711966"/>
            <a:ext cx="266700" cy="58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3"/>
            <a:endCxn id="9" idx="1"/>
          </p:cNvCxnSpPr>
          <p:nvPr/>
        </p:nvCxnSpPr>
        <p:spPr>
          <a:xfrm>
            <a:off x="5016500" y="2717800"/>
            <a:ext cx="330200" cy="584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6" idx="3"/>
            <a:endCxn id="10" idx="1"/>
          </p:cNvCxnSpPr>
          <p:nvPr/>
        </p:nvCxnSpPr>
        <p:spPr>
          <a:xfrm>
            <a:off x="5016500" y="2717800"/>
            <a:ext cx="3302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832100" y="1282700"/>
            <a:ext cx="12700" cy="2781300"/>
          </a:xfrm>
          <a:prstGeom prst="line">
            <a:avLst/>
          </a:prstGeom>
          <a:ln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079500" y="1282700"/>
            <a:ext cx="723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416300" y="1282700"/>
            <a:ext cx="186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Search engine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113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animBg="1"/>
      <p:bldP spid="6" grpId="0" uiExpand="1" animBg="1"/>
      <p:bldP spid="7" grpId="0" uiExpand="1" animBg="1"/>
      <p:bldP spid="8" grpId="0" uiExpand="1" animBg="1"/>
      <p:bldP spid="9" grpId="0" uiExpand="1" animBg="1"/>
      <p:bldP spid="10" grpId="0" uiExpand="1" animBg="1"/>
      <p:bldP spid="11" grpId="0" uiExpand="1"/>
      <p:bldP spid="30" grpId="0" uiExpand="1"/>
      <p:bldP spid="31" grpId="0" uiExpan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Binary search trees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193800"/>
            <a:ext cx="4191000" cy="4932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Binary search tree</a:t>
            </a:r>
          </a:p>
          <a:p>
            <a:r>
              <a:rPr lang="en-US" sz="2400" dirty="0" smtClean="0"/>
              <a:t>Each node has two children</a:t>
            </a:r>
          </a:p>
          <a:p>
            <a:r>
              <a:rPr lang="en-US" sz="2400" dirty="0" smtClean="0"/>
              <a:t>O(log </a:t>
            </a:r>
            <a:r>
              <a:rPr lang="en-US" sz="2400" i="1" dirty="0" smtClean="0"/>
              <a:t>M</a:t>
            </a:r>
            <a:r>
              <a:rPr lang="en-US" sz="2400" dirty="0" smtClean="0"/>
              <a:t>) comparisons if the tree is balanced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Problem</a:t>
            </a:r>
          </a:p>
          <a:p>
            <a:r>
              <a:rPr lang="en-US" sz="2400" dirty="0" smtClean="0"/>
              <a:t>Balancing the tree when terms are inserted and deleted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223000" y="13716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676900" y="2425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0-9, a-k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6807200" y="2425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l-z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902200" y="4457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aaai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7810500" y="4457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zzzz</a:t>
            </a:r>
            <a:endParaRPr lang="en-US" dirty="0"/>
          </a:p>
        </p:txBody>
      </p:sp>
      <p:cxnSp>
        <p:nvCxnSpPr>
          <p:cNvPr id="16" name="Straight Connector 15"/>
          <p:cNvCxnSpPr>
            <a:stCxn id="9" idx="4"/>
            <a:endCxn id="10" idx="0"/>
          </p:cNvCxnSpPr>
          <p:nvPr/>
        </p:nvCxnSpPr>
        <p:spPr>
          <a:xfrm flipH="1">
            <a:off x="6115050" y="2070100"/>
            <a:ext cx="546100" cy="355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9" idx="4"/>
            <a:endCxn id="11" idx="0"/>
          </p:cNvCxnSpPr>
          <p:nvPr/>
        </p:nvCxnSpPr>
        <p:spPr>
          <a:xfrm>
            <a:off x="6661150" y="2070100"/>
            <a:ext cx="584200" cy="355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4"/>
          </p:cNvCxnSpPr>
          <p:nvPr/>
        </p:nvCxnSpPr>
        <p:spPr>
          <a:xfrm flipH="1">
            <a:off x="5867400" y="3124200"/>
            <a:ext cx="247650" cy="533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1" idx="4"/>
          </p:cNvCxnSpPr>
          <p:nvPr/>
        </p:nvCxnSpPr>
        <p:spPr>
          <a:xfrm>
            <a:off x="7245350" y="3124200"/>
            <a:ext cx="374650" cy="533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12" idx="0"/>
          </p:cNvCxnSpPr>
          <p:nvPr/>
        </p:nvCxnSpPr>
        <p:spPr>
          <a:xfrm flipH="1">
            <a:off x="5340350" y="4013200"/>
            <a:ext cx="234950" cy="4445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14" idx="0"/>
          </p:cNvCxnSpPr>
          <p:nvPr/>
        </p:nvCxnSpPr>
        <p:spPr>
          <a:xfrm>
            <a:off x="7975600" y="4013200"/>
            <a:ext cx="273050" cy="4445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432425" y="3580368"/>
            <a:ext cx="790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……..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496175" y="3592036"/>
            <a:ext cx="790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……..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753100" y="5762655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latin typeface="Times New Roman"/>
                <a:cs typeface="Times New Roman"/>
              </a:rPr>
              <a:t>M = </a:t>
            </a:r>
            <a:r>
              <a:rPr lang="en-US" sz="2000" dirty="0" smtClean="0">
                <a:latin typeface="Times New Roman"/>
                <a:cs typeface="Times New Roman"/>
              </a:rPr>
              <a:t>number of terms</a:t>
            </a:r>
            <a:endParaRPr lang="en-US" sz="2000" i="1" dirty="0">
              <a:latin typeface="Times New Roman"/>
              <a:cs typeface="Times New Roman"/>
            </a:endParaRPr>
          </a:p>
        </p:txBody>
      </p:sp>
      <p:sp>
        <p:nvSpPr>
          <p:cNvPr id="40" name="Left Brace 39"/>
          <p:cNvSpPr/>
          <p:nvPr/>
        </p:nvSpPr>
        <p:spPr>
          <a:xfrm rot="16200000">
            <a:off x="6645277" y="4121179"/>
            <a:ext cx="336551" cy="2946401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8775700" y="1651000"/>
            <a:ext cx="12700" cy="3213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874000" y="1555690"/>
            <a:ext cx="908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/>
                <a:cs typeface="Times New Roman"/>
              </a:rPr>
              <a:t>log </a:t>
            </a:r>
            <a:r>
              <a:rPr lang="en-US" sz="2000" i="1" dirty="0" smtClean="0">
                <a:latin typeface="Times New Roman"/>
                <a:cs typeface="Times New Roman"/>
              </a:rPr>
              <a:t>M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4614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B-tree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193800"/>
            <a:ext cx="4191000" cy="51625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B-tree</a:t>
            </a:r>
          </a:p>
          <a:p>
            <a:r>
              <a:rPr lang="en-US" sz="2400" dirty="0" smtClean="0"/>
              <a:t>Number of children for each node is between </a:t>
            </a:r>
            <a:r>
              <a:rPr lang="en-US" sz="2400" i="1" dirty="0" smtClean="0"/>
              <a:t>a </a:t>
            </a:r>
            <a:r>
              <a:rPr lang="en-US" sz="2400" dirty="0" smtClean="0"/>
              <a:t>and </a:t>
            </a:r>
            <a:r>
              <a:rPr lang="en-US" sz="2400" i="1" dirty="0" smtClean="0"/>
              <a:t>b </a:t>
            </a:r>
            <a:r>
              <a:rPr lang="en-US" sz="2400" dirty="0" smtClean="0"/>
              <a:t>for some predetermined </a:t>
            </a:r>
            <a:r>
              <a:rPr lang="en-US" sz="2400" i="1" dirty="0" smtClean="0"/>
              <a:t>a </a:t>
            </a:r>
            <a:r>
              <a:rPr lang="en-US" sz="2400" dirty="0" smtClean="0"/>
              <a:t>and </a:t>
            </a:r>
            <a:r>
              <a:rPr lang="en-US" sz="2400" i="1" dirty="0" smtClean="0"/>
              <a:t>b</a:t>
            </a:r>
            <a:endParaRPr lang="en-US" sz="2400" dirty="0" smtClean="0"/>
          </a:p>
          <a:p>
            <a:r>
              <a:rPr lang="en-US" sz="2400" dirty="0" smtClean="0"/>
              <a:t>O(</a:t>
            </a:r>
            <a:r>
              <a:rPr lang="en-US" sz="2400" dirty="0" err="1" smtClean="0"/>
              <a:t>log</a:t>
            </a:r>
            <a:r>
              <a:rPr lang="en-US" sz="2400" i="1" baseline="-25000" dirty="0" err="1" smtClean="0"/>
              <a:t>a</a:t>
            </a:r>
            <a:r>
              <a:rPr lang="en-US" sz="2400" dirty="0" smtClean="0"/>
              <a:t> </a:t>
            </a:r>
            <a:r>
              <a:rPr lang="en-US" sz="2400" i="1" dirty="0" smtClean="0"/>
              <a:t>M</a:t>
            </a:r>
            <a:r>
              <a:rPr lang="en-US" sz="2400" dirty="0" smtClean="0"/>
              <a:t>) comparisons</a:t>
            </a:r>
          </a:p>
          <a:p>
            <a:r>
              <a:rPr lang="en-US" sz="2400" dirty="0" smtClean="0"/>
              <a:t>Very few rebalancing required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B+ tree</a:t>
            </a:r>
          </a:p>
          <a:p>
            <a:r>
              <a:rPr lang="en-US" sz="2400" dirty="0" smtClean="0"/>
              <a:t>Similar to B-tree</a:t>
            </a:r>
          </a:p>
          <a:p>
            <a:r>
              <a:rPr lang="en-US" sz="2400" dirty="0" smtClean="0"/>
              <a:t>All data (pointers to posting lists) are in leaf nodes</a:t>
            </a:r>
          </a:p>
          <a:p>
            <a:r>
              <a:rPr lang="en-US" sz="2400" dirty="0" smtClean="0"/>
              <a:t>Linear scan of data easier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467475" y="13716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676900" y="2425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0-7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7343775" y="2425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-z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902200" y="4457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aaai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7810500" y="4457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zzzz</a:t>
            </a:r>
            <a:endParaRPr lang="en-US" dirty="0"/>
          </a:p>
        </p:txBody>
      </p:sp>
      <p:cxnSp>
        <p:nvCxnSpPr>
          <p:cNvPr id="16" name="Straight Connector 15"/>
          <p:cNvCxnSpPr>
            <a:stCxn id="9" idx="4"/>
            <a:endCxn id="10" idx="0"/>
          </p:cNvCxnSpPr>
          <p:nvPr/>
        </p:nvCxnSpPr>
        <p:spPr>
          <a:xfrm flipH="1">
            <a:off x="6115050" y="2070100"/>
            <a:ext cx="790575" cy="355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9" idx="4"/>
            <a:endCxn id="11" idx="0"/>
          </p:cNvCxnSpPr>
          <p:nvPr/>
        </p:nvCxnSpPr>
        <p:spPr>
          <a:xfrm>
            <a:off x="6905625" y="2070100"/>
            <a:ext cx="876300" cy="355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4"/>
          </p:cNvCxnSpPr>
          <p:nvPr/>
        </p:nvCxnSpPr>
        <p:spPr>
          <a:xfrm flipH="1">
            <a:off x="5867400" y="3124200"/>
            <a:ext cx="247650" cy="533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1" idx="4"/>
          </p:cNvCxnSpPr>
          <p:nvPr/>
        </p:nvCxnSpPr>
        <p:spPr>
          <a:xfrm>
            <a:off x="7781925" y="3124200"/>
            <a:ext cx="257175" cy="533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12" idx="0"/>
          </p:cNvCxnSpPr>
          <p:nvPr/>
        </p:nvCxnSpPr>
        <p:spPr>
          <a:xfrm flipH="1">
            <a:off x="5340350" y="4013200"/>
            <a:ext cx="234950" cy="4445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14" idx="0"/>
          </p:cNvCxnSpPr>
          <p:nvPr/>
        </p:nvCxnSpPr>
        <p:spPr>
          <a:xfrm>
            <a:off x="8153400" y="3949700"/>
            <a:ext cx="95250" cy="508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432425" y="3580368"/>
            <a:ext cx="790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……..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874000" y="3592036"/>
            <a:ext cx="790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……..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753100" y="5762655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latin typeface="Times New Roman"/>
                <a:cs typeface="Times New Roman"/>
              </a:rPr>
              <a:t>M = </a:t>
            </a:r>
            <a:r>
              <a:rPr lang="en-US" sz="2000" dirty="0" smtClean="0">
                <a:latin typeface="Times New Roman"/>
                <a:cs typeface="Times New Roman"/>
              </a:rPr>
              <a:t>number of terms</a:t>
            </a:r>
            <a:endParaRPr lang="en-US" sz="2000" i="1" dirty="0">
              <a:latin typeface="Times New Roman"/>
              <a:cs typeface="Times New Roman"/>
            </a:endParaRPr>
          </a:p>
        </p:txBody>
      </p:sp>
      <p:sp>
        <p:nvSpPr>
          <p:cNvPr id="40" name="Left Brace 39"/>
          <p:cNvSpPr/>
          <p:nvPr/>
        </p:nvSpPr>
        <p:spPr>
          <a:xfrm rot="16200000">
            <a:off x="6645277" y="4121179"/>
            <a:ext cx="336551" cy="2946401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8775700" y="1651000"/>
            <a:ext cx="12700" cy="3213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874000" y="1555690"/>
            <a:ext cx="908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Times New Roman"/>
                <a:cs typeface="Times New Roman"/>
              </a:rPr>
              <a:t>log</a:t>
            </a:r>
            <a:r>
              <a:rPr lang="en-US" sz="2000" i="1" baseline="-25000" dirty="0" err="1" smtClean="0">
                <a:latin typeface="Times New Roman"/>
                <a:cs typeface="Times New Roman"/>
              </a:rPr>
              <a:t>a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i="1" dirty="0" smtClean="0">
                <a:latin typeface="Times New Roman"/>
                <a:cs typeface="Times New Roman"/>
              </a:rPr>
              <a:t>M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53200" y="2550636"/>
            <a:ext cx="790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……..</a:t>
            </a:r>
            <a:endParaRPr lang="en-US" dirty="0"/>
          </a:p>
        </p:txBody>
      </p:sp>
      <p:cxnSp>
        <p:nvCxnSpPr>
          <p:cNvPr id="27" name="Straight Connector 26"/>
          <p:cNvCxnSpPr>
            <a:stCxn id="9" idx="4"/>
            <a:endCxn id="25" idx="0"/>
          </p:cNvCxnSpPr>
          <p:nvPr/>
        </p:nvCxnSpPr>
        <p:spPr>
          <a:xfrm>
            <a:off x="6905625" y="2070100"/>
            <a:ext cx="42863" cy="4805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098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Wildcard queries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268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Wildcard queries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Wildcard: is </a:t>
            </a:r>
            <a:r>
              <a:rPr lang="en-US" dirty="0"/>
              <a:t>a character that may be substituted for any of a defined subset of all possible </a:t>
            </a:r>
            <a:r>
              <a:rPr lang="en-US" dirty="0" smtClean="0"/>
              <a:t>characters</a:t>
            </a:r>
            <a:endParaRPr lang="en-US" dirty="0"/>
          </a:p>
          <a:p>
            <a:r>
              <a:rPr lang="en-US" dirty="0" smtClean="0"/>
              <a:t>Wildcard queries: queries with wildcards</a:t>
            </a:r>
          </a:p>
          <a:p>
            <a:pPr lvl="1"/>
            <a:r>
              <a:rPr lang="en-US" dirty="0" smtClean="0"/>
              <a:t>Sydney/Sidney: </a:t>
            </a:r>
            <a:r>
              <a:rPr lang="en-US" dirty="0" smtClean="0">
                <a:latin typeface="Courier"/>
                <a:cs typeface="Courier"/>
              </a:rPr>
              <a:t>s*</a:t>
            </a:r>
            <a:r>
              <a:rPr lang="en-US" dirty="0" err="1" smtClean="0">
                <a:latin typeface="Courier"/>
                <a:cs typeface="Courier"/>
              </a:rPr>
              <a:t>dney</a:t>
            </a:r>
            <a:endParaRPr lang="en-US" dirty="0" smtClean="0">
              <a:latin typeface="Courier"/>
              <a:cs typeface="Courier"/>
            </a:endParaRPr>
          </a:p>
          <a:p>
            <a:pPr lvl="1"/>
            <a:r>
              <a:rPr lang="en-US" dirty="0" err="1" smtClean="0"/>
              <a:t>Sankhadeep</a:t>
            </a:r>
            <a:r>
              <a:rPr lang="en-US" dirty="0"/>
              <a:t>/</a:t>
            </a:r>
            <a:r>
              <a:rPr lang="en-US" dirty="0" err="1" smtClean="0"/>
              <a:t>Shankhadeep</a:t>
            </a:r>
            <a:r>
              <a:rPr lang="en-US" dirty="0"/>
              <a:t>/</a:t>
            </a:r>
            <a:r>
              <a:rPr lang="en-US" dirty="0" err="1" smtClean="0"/>
              <a:t>Sankhadip</a:t>
            </a:r>
            <a:r>
              <a:rPr lang="en-US" dirty="0" smtClean="0"/>
              <a:t>: </a:t>
            </a:r>
            <a:r>
              <a:rPr lang="en-US" dirty="0" smtClean="0">
                <a:latin typeface="Courier"/>
                <a:cs typeface="Courier"/>
              </a:rPr>
              <a:t>s*</a:t>
            </a:r>
            <a:r>
              <a:rPr lang="en-US" dirty="0" err="1" smtClean="0">
                <a:latin typeface="Courier"/>
                <a:cs typeface="Courier"/>
              </a:rPr>
              <a:t>ankhad</a:t>
            </a:r>
            <a:r>
              <a:rPr lang="en-US" dirty="0" smtClean="0">
                <a:latin typeface="Courier"/>
                <a:cs typeface="Courier"/>
              </a:rPr>
              <a:t>*p</a:t>
            </a:r>
          </a:p>
          <a:p>
            <a:pPr lvl="1"/>
            <a:r>
              <a:rPr lang="en-US" dirty="0" smtClean="0"/>
              <a:t>Judicial/Judiciary: </a:t>
            </a:r>
            <a:r>
              <a:rPr lang="en-US" dirty="0" err="1" smtClean="0">
                <a:latin typeface="Courier"/>
                <a:cs typeface="Courier"/>
              </a:rPr>
              <a:t>judicia</a:t>
            </a:r>
            <a:r>
              <a:rPr lang="en-US" dirty="0" smtClean="0">
                <a:latin typeface="Courier"/>
                <a:cs typeface="Courier"/>
              </a:rPr>
              <a:t>*</a:t>
            </a:r>
          </a:p>
          <a:p>
            <a:r>
              <a:rPr lang="en-US" dirty="0" smtClean="0"/>
              <a:t>Trailing wildcard queries</a:t>
            </a:r>
          </a:p>
          <a:p>
            <a:pPr lvl="1"/>
            <a:r>
              <a:rPr lang="en-US" dirty="0" smtClean="0"/>
              <a:t>Simplest: search trees work well</a:t>
            </a:r>
          </a:p>
          <a:p>
            <a:pPr lvl="1"/>
            <a:r>
              <a:rPr lang="en-US" dirty="0" smtClean="0"/>
              <a:t>Determine the node(s) which correspond to the range of terms specified by the query</a:t>
            </a:r>
          </a:p>
          <a:p>
            <a:pPr lvl="1"/>
            <a:r>
              <a:rPr lang="en-US" dirty="0" smtClean="0"/>
              <a:t>Retrieve the posting lists for the set </a:t>
            </a:r>
            <a:r>
              <a:rPr lang="en-US" i="1" dirty="0" smtClean="0"/>
              <a:t>W </a:t>
            </a:r>
            <a:r>
              <a:rPr lang="en-US" dirty="0" smtClean="0"/>
              <a:t>of all the terms in the entire sub-tree under those nodes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sp>
        <p:nvSpPr>
          <p:cNvPr id="8" name="Rounded Rectangular Callout 7"/>
          <p:cNvSpPr/>
          <p:nvPr/>
        </p:nvSpPr>
        <p:spPr>
          <a:xfrm>
            <a:off x="5854700" y="3441700"/>
            <a:ext cx="2832100" cy="533400"/>
          </a:xfrm>
          <a:prstGeom prst="wedgeRoundRectCallout">
            <a:avLst>
              <a:gd name="adj1" fmla="val -76961"/>
              <a:gd name="adj2" fmla="val -45992"/>
              <a:gd name="adj3" fmla="val 1666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Trailing wildcard query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6743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Queries with a single *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193799"/>
            <a:ext cx="4445000" cy="5527675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Leading wildcard queries: </a:t>
            </a:r>
            <a:r>
              <a:rPr lang="en-US" sz="2400" dirty="0" smtClean="0">
                <a:latin typeface="Courier"/>
                <a:cs typeface="Courier"/>
              </a:rPr>
              <a:t>*</a:t>
            </a:r>
            <a:r>
              <a:rPr lang="en-US" sz="2400" dirty="0" err="1" smtClean="0">
                <a:latin typeface="Courier"/>
                <a:cs typeface="Courier"/>
              </a:rPr>
              <a:t>ata</a:t>
            </a:r>
            <a:endParaRPr lang="en-US" sz="2400" dirty="0" smtClean="0">
              <a:latin typeface="Courier"/>
              <a:cs typeface="Courier"/>
            </a:endParaRPr>
          </a:p>
          <a:p>
            <a:pPr lvl="1" indent="-342900"/>
            <a:r>
              <a:rPr lang="en-US" sz="2000" dirty="0" smtClean="0"/>
              <a:t>Matching </a:t>
            </a:r>
            <a:r>
              <a:rPr lang="en-US" sz="2000" dirty="0" err="1" smtClean="0"/>
              <a:t>kolkata</a:t>
            </a:r>
            <a:r>
              <a:rPr lang="en-US" sz="2000" dirty="0" smtClean="0"/>
              <a:t>, </a:t>
            </a:r>
            <a:r>
              <a:rPr lang="en-US" sz="2000" dirty="0" err="1" smtClean="0"/>
              <a:t>bata</a:t>
            </a:r>
            <a:r>
              <a:rPr lang="en-US" sz="2000" dirty="0" smtClean="0"/>
              <a:t>, … </a:t>
            </a:r>
          </a:p>
          <a:p>
            <a:r>
              <a:rPr lang="en-US" sz="2400" dirty="0" smtClean="0"/>
              <a:t>Use a reverse B-tree</a:t>
            </a:r>
          </a:p>
          <a:p>
            <a:pPr lvl="1"/>
            <a:r>
              <a:rPr lang="en-US" sz="2000" dirty="0" smtClean="0"/>
              <a:t>B-tree obtained by considering terms backwards</a:t>
            </a:r>
          </a:p>
          <a:p>
            <a:pPr lvl="1"/>
            <a:r>
              <a:rPr lang="en-US" sz="2000" dirty="0" smtClean="0"/>
              <a:t>Consider the leading wildcard query backwards, it becomes a trailing wildcard query</a:t>
            </a:r>
          </a:p>
          <a:p>
            <a:pPr lvl="1"/>
            <a:r>
              <a:rPr lang="en-US" sz="2000" dirty="0" smtClean="0"/>
              <a:t>Lookup as before for a trailing wildcard query on a normal B-tree</a:t>
            </a:r>
          </a:p>
          <a:p>
            <a:pPr marL="0" lvl="1" indent="0">
              <a:buClr>
                <a:schemeClr val="tx2"/>
              </a:buClr>
              <a:buNone/>
            </a:pPr>
            <a:r>
              <a:rPr lang="en-US" dirty="0" smtClean="0"/>
              <a:t>Queries with a single *</a:t>
            </a:r>
          </a:p>
          <a:p>
            <a:pPr marL="342900" lvl="1" indent="-342900">
              <a:buClr>
                <a:schemeClr val="tx2"/>
              </a:buClr>
              <a:buFont typeface="Wingdings" charset="2"/>
              <a:buChar char="§"/>
            </a:pPr>
            <a:r>
              <a:rPr lang="en-US" dirty="0" smtClean="0"/>
              <a:t>Queries </a:t>
            </a:r>
            <a:r>
              <a:rPr lang="en-US" dirty="0"/>
              <a:t>of the form: </a:t>
            </a:r>
            <a:r>
              <a:rPr lang="en-US" dirty="0">
                <a:latin typeface="Courier"/>
                <a:cs typeface="Courier"/>
              </a:rPr>
              <a:t>s*</a:t>
            </a:r>
            <a:r>
              <a:rPr lang="en-US" dirty="0" err="1">
                <a:latin typeface="Courier"/>
                <a:cs typeface="Courier"/>
              </a:rPr>
              <a:t>dney</a:t>
            </a:r>
            <a:endParaRPr lang="en-US" dirty="0">
              <a:latin typeface="Courier"/>
              <a:cs typeface="Courier"/>
            </a:endParaRPr>
          </a:p>
          <a:p>
            <a:pPr lvl="1" indent="-342900"/>
            <a:r>
              <a:rPr lang="en-US" sz="2000" dirty="0"/>
              <a:t>Matching </a:t>
            </a:r>
            <a:r>
              <a:rPr lang="en-US" sz="2000" dirty="0" err="1"/>
              <a:t>sydney</a:t>
            </a:r>
            <a:r>
              <a:rPr lang="en-US" sz="2000" dirty="0"/>
              <a:t>, </a:t>
            </a:r>
            <a:r>
              <a:rPr lang="en-US" sz="2000" dirty="0" err="1"/>
              <a:t>sidney</a:t>
            </a:r>
            <a:r>
              <a:rPr lang="en-US" sz="2000" dirty="0"/>
              <a:t>, … </a:t>
            </a:r>
          </a:p>
          <a:p>
            <a:r>
              <a:rPr lang="en-US" sz="2400" dirty="0"/>
              <a:t>Use a B-tree and a reverse B-tree</a:t>
            </a:r>
          </a:p>
          <a:p>
            <a:pPr lvl="1"/>
            <a:r>
              <a:rPr lang="en-US" sz="2000" dirty="0"/>
              <a:t>Use the B-tree to get the set </a:t>
            </a:r>
            <a:r>
              <a:rPr lang="en-US" sz="2000" i="1" dirty="0"/>
              <a:t>W </a:t>
            </a:r>
            <a:r>
              <a:rPr lang="en-US" sz="2000" dirty="0"/>
              <a:t>of all terms matching s* </a:t>
            </a:r>
          </a:p>
          <a:p>
            <a:pPr lvl="1"/>
            <a:r>
              <a:rPr lang="en-US" sz="2000" dirty="0"/>
              <a:t>Use the reverse B-tree to get the set </a:t>
            </a:r>
            <a:r>
              <a:rPr lang="en-US" sz="2000" i="1" dirty="0"/>
              <a:t>R </a:t>
            </a:r>
            <a:r>
              <a:rPr lang="en-US" sz="2000" dirty="0"/>
              <a:t>of all terms matching *</a:t>
            </a:r>
            <a:r>
              <a:rPr lang="en-US" sz="2000" dirty="0" err="1"/>
              <a:t>dney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Intersect </a:t>
            </a:r>
            <a:r>
              <a:rPr lang="en-US" sz="2000" i="1" dirty="0"/>
              <a:t>W </a:t>
            </a:r>
            <a:r>
              <a:rPr lang="en-US" sz="2000" dirty="0"/>
              <a:t>and </a:t>
            </a:r>
            <a:r>
              <a:rPr lang="en-US" sz="2000" i="1" dirty="0"/>
              <a:t>R</a:t>
            </a:r>
            <a:endParaRPr lang="en-US" sz="2000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467475" y="13716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Root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5676900" y="2425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0-7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7343775" y="2425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  <a:r>
              <a:rPr lang="en-US" dirty="0" smtClean="0"/>
              <a:t>-z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4902200" y="4457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iaaa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7810500" y="4457700"/>
            <a:ext cx="8763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zzzz</a:t>
            </a:r>
            <a:endParaRPr lang="en-US" dirty="0"/>
          </a:p>
        </p:txBody>
      </p:sp>
      <p:cxnSp>
        <p:nvCxnSpPr>
          <p:cNvPr id="16" name="Straight Connector 15"/>
          <p:cNvCxnSpPr>
            <a:stCxn id="9" idx="4"/>
            <a:endCxn id="10" idx="0"/>
          </p:cNvCxnSpPr>
          <p:nvPr/>
        </p:nvCxnSpPr>
        <p:spPr>
          <a:xfrm flipH="1">
            <a:off x="6115050" y="2070100"/>
            <a:ext cx="790575" cy="355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9" idx="4"/>
            <a:endCxn id="11" idx="0"/>
          </p:cNvCxnSpPr>
          <p:nvPr/>
        </p:nvCxnSpPr>
        <p:spPr>
          <a:xfrm>
            <a:off x="6905625" y="2070100"/>
            <a:ext cx="876300" cy="355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4"/>
          </p:cNvCxnSpPr>
          <p:nvPr/>
        </p:nvCxnSpPr>
        <p:spPr>
          <a:xfrm flipH="1">
            <a:off x="5867400" y="3124200"/>
            <a:ext cx="247650" cy="533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1" idx="4"/>
          </p:cNvCxnSpPr>
          <p:nvPr/>
        </p:nvCxnSpPr>
        <p:spPr>
          <a:xfrm>
            <a:off x="7781925" y="3124200"/>
            <a:ext cx="257175" cy="533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12" idx="0"/>
          </p:cNvCxnSpPr>
          <p:nvPr/>
        </p:nvCxnSpPr>
        <p:spPr>
          <a:xfrm flipH="1">
            <a:off x="5340350" y="4013200"/>
            <a:ext cx="234950" cy="4445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14" idx="0"/>
          </p:cNvCxnSpPr>
          <p:nvPr/>
        </p:nvCxnSpPr>
        <p:spPr>
          <a:xfrm>
            <a:off x="8153400" y="3949700"/>
            <a:ext cx="95250" cy="508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432425" y="3580368"/>
            <a:ext cx="790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……..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7874000" y="3592036"/>
            <a:ext cx="790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……..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5753100" y="5762655"/>
            <a:ext cx="24003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latin typeface="Times New Roman"/>
                <a:cs typeface="Times New Roman"/>
              </a:rPr>
              <a:t>M = </a:t>
            </a:r>
            <a:r>
              <a:rPr lang="en-US" sz="2000" dirty="0" smtClean="0">
                <a:latin typeface="Times New Roman"/>
                <a:cs typeface="Times New Roman"/>
              </a:rPr>
              <a:t>number of terms</a:t>
            </a:r>
            <a:endParaRPr lang="en-US" sz="2000" i="1" dirty="0">
              <a:latin typeface="Times New Roman"/>
              <a:cs typeface="Times New Roman"/>
            </a:endParaRPr>
          </a:p>
        </p:txBody>
      </p:sp>
      <p:sp>
        <p:nvSpPr>
          <p:cNvPr id="40" name="Left Brace 39"/>
          <p:cNvSpPr/>
          <p:nvPr/>
        </p:nvSpPr>
        <p:spPr>
          <a:xfrm rot="16200000">
            <a:off x="6645277" y="4121179"/>
            <a:ext cx="336551" cy="2946401"/>
          </a:xfrm>
          <a:prstGeom prst="leftBrace">
            <a:avLst>
              <a:gd name="adj1" fmla="val 0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8775700" y="1651000"/>
            <a:ext cx="12700" cy="32131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874000" y="1555690"/>
            <a:ext cx="9080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Times New Roman"/>
                <a:cs typeface="Times New Roman"/>
              </a:rPr>
              <a:t>log</a:t>
            </a:r>
            <a:r>
              <a:rPr lang="en-US" sz="2000" i="1" baseline="-25000" dirty="0" err="1" smtClean="0">
                <a:latin typeface="Times New Roman"/>
                <a:cs typeface="Times New Roman"/>
              </a:rPr>
              <a:t>a</a:t>
            </a:r>
            <a:r>
              <a:rPr lang="en-US" sz="2000" dirty="0" smtClean="0">
                <a:latin typeface="Times New Roman"/>
                <a:cs typeface="Times New Roman"/>
              </a:rPr>
              <a:t> </a:t>
            </a:r>
            <a:r>
              <a:rPr lang="en-US" sz="2000" i="1" dirty="0" smtClean="0">
                <a:latin typeface="Times New Roman"/>
                <a:cs typeface="Times New Roman"/>
              </a:rPr>
              <a:t>M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53200" y="2550636"/>
            <a:ext cx="790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……..</a:t>
            </a:r>
            <a:endParaRPr lang="en-US" dirty="0"/>
          </a:p>
        </p:txBody>
      </p:sp>
      <p:cxnSp>
        <p:nvCxnSpPr>
          <p:cNvPr id="27" name="Straight Connector 26"/>
          <p:cNvCxnSpPr>
            <a:stCxn id="9" idx="4"/>
            <a:endCxn id="25" idx="0"/>
          </p:cNvCxnSpPr>
          <p:nvPr/>
        </p:nvCxnSpPr>
        <p:spPr>
          <a:xfrm>
            <a:off x="6905625" y="2070100"/>
            <a:ext cx="42863" cy="48053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6223000" y="4457700"/>
            <a:ext cx="1282700" cy="6985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ataklok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 flipH="1">
            <a:off x="6948488" y="3099832"/>
            <a:ext cx="1" cy="5577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6907213" y="3899932"/>
            <a:ext cx="1" cy="5577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025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8350</TotalTime>
  <Words>2662</Words>
  <Application>Microsoft Macintosh PowerPoint</Application>
  <PresentationFormat>On-screen Show (4:3)</PresentationFormat>
  <Paragraphs>710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Default Theme</vt:lpstr>
      <vt:lpstr>Equation</vt:lpstr>
      <vt:lpstr>Dictionaries and Tolerant Retrieval</vt:lpstr>
      <vt:lpstr>Pre-processing of a document</vt:lpstr>
      <vt:lpstr>Pre-processing of a document</vt:lpstr>
      <vt:lpstr>The dictionary</vt:lpstr>
      <vt:lpstr>Binary search trees</vt:lpstr>
      <vt:lpstr>B-tree</vt:lpstr>
      <vt:lpstr>Wildcard queries</vt:lpstr>
      <vt:lpstr>Wildcard queries</vt:lpstr>
      <vt:lpstr>Queries with a single *</vt:lpstr>
      <vt:lpstr>General wildcard queries</vt:lpstr>
      <vt:lpstr>k-gram index for wildcard queries</vt:lpstr>
      <vt:lpstr>Wildcard queries with k-gram index</vt:lpstr>
      <vt:lpstr>Discussion on wildcard queries</vt:lpstr>
      <vt:lpstr>Why search trees are better than hashing?</vt:lpstr>
      <vt:lpstr>Spelling corrections</vt:lpstr>
      <vt:lpstr>Misspelled queries</vt:lpstr>
      <vt:lpstr>Edit distance</vt:lpstr>
      <vt:lpstr>Computing edit distance</vt:lpstr>
      <vt:lpstr>Computing edit distance</vt:lpstr>
      <vt:lpstr>Computing edit distance: dynamic programming</vt:lpstr>
      <vt:lpstr>Computing edit distance: dynamic programming</vt:lpstr>
      <vt:lpstr>Computing edit distance: dynamic programming</vt:lpstr>
      <vt:lpstr>Computing edit distance: dynamic programming</vt:lpstr>
      <vt:lpstr>Computing edit distance: dynamic programming</vt:lpstr>
      <vt:lpstr>Computing edit distance: dynamic programming</vt:lpstr>
      <vt:lpstr>Computing edit distance: dynamic programming</vt:lpstr>
      <vt:lpstr>Computing edit distance: dynamic programming</vt:lpstr>
      <vt:lpstr>Computing edit distance: dynamic programming</vt:lpstr>
      <vt:lpstr>Spelling correction using k-gram index</vt:lpstr>
      <vt:lpstr>Phonetic correction</vt:lpstr>
      <vt:lpstr>Soundex algorithm</vt:lpstr>
      <vt:lpstr>References and acknowledgements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Retrieval</dc:title>
  <dc:subject/>
  <dc:creator>Debapriyo Majumdar</dc:creator>
  <cp:keywords/>
  <dc:description/>
  <cp:lastModifiedBy>Debapriyo Majumdar</cp:lastModifiedBy>
  <cp:revision>693</cp:revision>
  <dcterms:created xsi:type="dcterms:W3CDTF">2014-08-02T12:52:59Z</dcterms:created>
  <dcterms:modified xsi:type="dcterms:W3CDTF">2015-01-20T06:55:24Z</dcterms:modified>
  <cp:category/>
</cp:coreProperties>
</file>