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8" r:id="rId3"/>
    <p:sldId id="297" r:id="rId4"/>
    <p:sldId id="298" r:id="rId5"/>
    <p:sldId id="305" r:id="rId6"/>
    <p:sldId id="307" r:id="rId7"/>
    <p:sldId id="308" r:id="rId8"/>
    <p:sldId id="309" r:id="rId9"/>
    <p:sldId id="310" r:id="rId10"/>
    <p:sldId id="311" r:id="rId11"/>
    <p:sldId id="317" r:id="rId12"/>
    <p:sldId id="321" r:id="rId13"/>
    <p:sldId id="312" r:id="rId14"/>
    <p:sldId id="316" r:id="rId15"/>
    <p:sldId id="315" r:id="rId16"/>
    <p:sldId id="318" r:id="rId17"/>
    <p:sldId id="319" r:id="rId18"/>
    <p:sldId id="323" r:id="rId19"/>
    <p:sldId id="322" r:id="rId20"/>
    <p:sldId id="320" r:id="rId21"/>
    <p:sldId id="325" r:id="rId22"/>
    <p:sldId id="326" r:id="rId23"/>
    <p:sldId id="327" r:id="rId24"/>
    <p:sldId id="328" r:id="rId25"/>
    <p:sldId id="329" r:id="rId26"/>
    <p:sldId id="330" r:id="rId27"/>
    <p:sldId id="332" r:id="rId28"/>
    <p:sldId id="331" r:id="rId29"/>
    <p:sldId id="333" r:id="rId30"/>
    <p:sldId id="334" r:id="rId31"/>
    <p:sldId id="335" r:id="rId32"/>
    <p:sldId id="336" r:id="rId33"/>
    <p:sldId id="337" r:id="rId34"/>
    <p:sldId id="338" r:id="rId35"/>
    <p:sldId id="339" r:id="rId36"/>
    <p:sldId id="304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20/01/15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20/01/15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9E65C4-28B4-504F-BA26-82A3FA7C72FA}" type="slidenum">
              <a:rPr lang="en-US"/>
              <a:pPr/>
              <a:t>28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20/01/15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20/01/15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20/01/15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20/01/15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20/01/15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20/01/15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estlaw.com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.stanford.edu/IR-boo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Information Retrieval</a:t>
            </a:r>
            <a:br>
              <a:rPr lang="en-US" sz="4400" dirty="0" smtClean="0"/>
            </a:br>
            <a:r>
              <a:rPr lang="en-US" sz="3600" dirty="0" smtClean="0"/>
              <a:t>Introduction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Debapriyo Majumdar</a:t>
            </a:r>
          </a:p>
          <a:p>
            <a:r>
              <a:rPr lang="en-US" sz="2000" dirty="0" smtClean="0"/>
              <a:t>Information Retrieval – Spring 2015</a:t>
            </a:r>
          </a:p>
          <a:p>
            <a:r>
              <a:rPr lang="en-US" sz="2000" dirty="0" smtClean="0"/>
              <a:t>Indian Statistical Institute Kolkata</a:t>
            </a:r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32964"/>
            <a:ext cx="8229600" cy="18192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Query: Captain AND Gun</a:t>
            </a:r>
          </a:p>
          <a:p>
            <a:r>
              <a:rPr lang="en-US" sz="2000" dirty="0" smtClean="0"/>
              <a:t>Results: 10110000 &amp;&amp; 10001110 = 10000000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083684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1" y="3661710"/>
            <a:ext cx="8229599" cy="308225"/>
          </a:xfrm>
          <a:prstGeom prst="rect">
            <a:avLst/>
          </a:prstGeom>
          <a:solidFill>
            <a:srgbClr val="FFFF00">
              <a:alpha val="15000"/>
            </a:srgbClr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1" y="2926422"/>
            <a:ext cx="8229599" cy="308225"/>
          </a:xfrm>
          <a:prstGeom prst="rect">
            <a:avLst/>
          </a:prstGeom>
          <a:solidFill>
            <a:srgbClr val="FFFF00">
              <a:alpha val="15000"/>
            </a:srgbClr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72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and relevant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Query: given by user, represents the </a:t>
            </a:r>
            <a:r>
              <a:rPr lang="en-US" i="1" dirty="0" smtClean="0"/>
              <a:t>information need</a:t>
            </a:r>
          </a:p>
          <a:p>
            <a:pPr lvl="1"/>
            <a:r>
              <a:rPr lang="en-US" dirty="0" smtClean="0"/>
              <a:t>Information need is the topic, conceptually what the user wants to know</a:t>
            </a:r>
          </a:p>
          <a:p>
            <a:pPr lvl="1"/>
            <a:r>
              <a:rPr lang="en-US" dirty="0" smtClean="0"/>
              <a:t>Query is the representation of information need that the user conveys to the retrieval system</a:t>
            </a:r>
          </a:p>
          <a:p>
            <a:r>
              <a:rPr lang="en-US" dirty="0" smtClean="0"/>
              <a:t>Relevant document: a document that satisfies the information need, as perceived by the user</a:t>
            </a:r>
          </a:p>
          <a:p>
            <a:pPr lvl="1"/>
            <a:r>
              <a:rPr lang="en-US" dirty="0" smtClean="0"/>
              <a:t>Merely matching the query terms does not mean a document is relevant</a:t>
            </a:r>
          </a:p>
          <a:p>
            <a:pPr lvl="1"/>
            <a:r>
              <a:rPr lang="en-US" dirty="0" smtClean="0"/>
              <a:t>A relevant document must satisfy the actual information need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40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Precision and recall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Precision: what fraction of the returned results are relevant?</a:t>
            </a:r>
          </a:p>
          <a:p>
            <a:pPr lvl="1"/>
            <a:r>
              <a:rPr lang="en-US" dirty="0" smtClean="0"/>
              <a:t>Given a query </a:t>
            </a:r>
            <a:r>
              <a:rPr lang="en-US" i="1" dirty="0" smtClean="0"/>
              <a:t>q </a:t>
            </a:r>
            <a:r>
              <a:rPr lang="en-US" dirty="0" smtClean="0"/>
              <a:t>and a document </a:t>
            </a:r>
            <a:r>
              <a:rPr lang="en-US" i="1" dirty="0" smtClean="0"/>
              <a:t>d</a:t>
            </a:r>
            <a:r>
              <a:rPr lang="en-US" dirty="0" smtClean="0"/>
              <a:t>, need a judgment whether </a:t>
            </a:r>
            <a:r>
              <a:rPr lang="en-US" i="1" dirty="0" smtClean="0"/>
              <a:t>d </a:t>
            </a:r>
            <a:r>
              <a:rPr lang="en-US" dirty="0" smtClean="0"/>
              <a:t>is relevant for </a:t>
            </a:r>
            <a:r>
              <a:rPr lang="en-US" i="1" dirty="0" smtClean="0"/>
              <a:t>q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Recall: what fraction of the relevant documents in the collection were returned by the system?</a:t>
            </a:r>
          </a:p>
          <a:p>
            <a:pPr lvl="1"/>
            <a:r>
              <a:rPr lang="en-US" dirty="0" smtClean="0"/>
              <a:t>Given a query </a:t>
            </a:r>
            <a:r>
              <a:rPr lang="en-US" i="1" dirty="0" smtClean="0"/>
              <a:t>q</a:t>
            </a:r>
            <a:r>
              <a:rPr lang="en-US" dirty="0" smtClean="0"/>
              <a:t>, need the set </a:t>
            </a:r>
            <a:r>
              <a:rPr lang="en-US" i="1" dirty="0" err="1" smtClean="0"/>
              <a:t>D</a:t>
            </a:r>
            <a:r>
              <a:rPr lang="en-US" i="1" baseline="-25000" dirty="0" err="1"/>
              <a:t>q</a:t>
            </a:r>
            <a:r>
              <a:rPr lang="en-US" dirty="0" smtClean="0"/>
              <a:t> of all relevant documents that are relevant to </a:t>
            </a:r>
            <a:r>
              <a:rPr lang="en-US" i="1" dirty="0" smtClean="0"/>
              <a:t>q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26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the collection is “large”?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32964"/>
            <a:ext cx="8229600" cy="18192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About 1 million documents (still not so large)</a:t>
            </a:r>
          </a:p>
          <a:p>
            <a:r>
              <a:rPr lang="en-US" sz="2000" dirty="0" smtClean="0"/>
              <a:t>About 500,000 distinct terms</a:t>
            </a:r>
          </a:p>
          <a:p>
            <a:r>
              <a:rPr lang="en-US" sz="2000" dirty="0" smtClean="0"/>
              <a:t>A term – document matrix of 500,000 × 1 million Boolean entries ~ 500GB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70454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102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the collection is “large”?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833171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29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parse matrix </a:t>
            </a:r>
            <a:r>
              <a:rPr lang="en-US" dirty="0" smtClean="0">
                <a:sym typeface="Wingdings"/>
              </a:rPr>
              <a:t> inverted</a:t>
            </a:r>
            <a:r>
              <a:rPr lang="en-US" dirty="0" smtClean="0"/>
              <a:t>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283716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4832965"/>
            <a:ext cx="8229600" cy="152338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In reality term – document matrices are very sparse</a:t>
            </a:r>
          </a:p>
          <a:p>
            <a:r>
              <a:rPr lang="en-US" sz="2000" dirty="0" smtClean="0"/>
              <a:t>Most terms are NOT present in most documents</a:t>
            </a:r>
          </a:p>
          <a:p>
            <a:r>
              <a:rPr lang="en-US" sz="2000" dirty="0" smtClean="0"/>
              <a:t>For every term, store only the documents where the term is present</a:t>
            </a:r>
          </a:p>
        </p:txBody>
      </p:sp>
    </p:spTree>
    <p:extLst>
      <p:ext uri="{BB962C8B-B14F-4D97-AF65-F5344CB8AC3E}">
        <p14:creationId xmlns:p14="http://schemas.microsoft.com/office/powerpoint/2010/main" val="4183718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parse matrix </a:t>
            </a:r>
            <a:r>
              <a:rPr lang="en-US" dirty="0" smtClean="0">
                <a:sym typeface="Wingdings"/>
              </a:rPr>
              <a:t> inverted</a:t>
            </a:r>
            <a:r>
              <a:rPr lang="en-US" dirty="0" smtClean="0"/>
              <a:t>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48495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4832965"/>
            <a:ext cx="8229600" cy="152338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Represent documents by document IDs</a:t>
            </a:r>
          </a:p>
        </p:txBody>
      </p:sp>
      <p:sp>
        <p:nvSpPr>
          <p:cNvPr id="7" name="Oval 6"/>
          <p:cNvSpPr/>
          <p:nvPr/>
        </p:nvSpPr>
        <p:spPr>
          <a:xfrm>
            <a:off x="162350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4034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9417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3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8635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27853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5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3236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17386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7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04138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8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04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parse matrix </a:t>
            </a:r>
            <a:r>
              <a:rPr lang="en-US" dirty="0" smtClean="0">
                <a:sym typeface="Wingdings"/>
              </a:rPr>
              <a:t> inverted</a:t>
            </a:r>
            <a:r>
              <a:rPr lang="en-US" dirty="0" smtClean="0"/>
              <a:t>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636519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162350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4034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9417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3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8635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27853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5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3236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17386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7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04138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8</a:t>
            </a:r>
            <a:endParaRPr lang="en-US" b="1" dirty="0">
              <a:solidFill>
                <a:srgbClr val="00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9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parse matrix </a:t>
            </a:r>
            <a:r>
              <a:rPr lang="en-US" dirty="0" smtClean="0">
                <a:sym typeface="Wingdings"/>
              </a:rPr>
              <a:t> inverted</a:t>
            </a:r>
            <a:r>
              <a:rPr lang="en-US" dirty="0" smtClean="0"/>
              <a:t>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666021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162350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4034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9417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3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8635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27853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5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3236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17386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7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04138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8</a:t>
            </a:r>
            <a:endParaRPr lang="en-US" b="1" dirty="0">
              <a:solidFill>
                <a:srgbClr val="00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4139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parse matrix </a:t>
            </a:r>
            <a:r>
              <a:rPr lang="en-US" dirty="0" smtClean="0">
                <a:sym typeface="Wingdings"/>
              </a:rPr>
              <a:t> inverted</a:t>
            </a:r>
            <a:r>
              <a:rPr lang="en-US" dirty="0" smtClean="0"/>
              <a:t>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540136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162350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4034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49417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3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8635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27853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5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232363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7173862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7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041384" y="913441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8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24726" y="2046612"/>
            <a:ext cx="3461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Inverted Index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16" name="Line Callout 2 15"/>
          <p:cNvSpPr/>
          <p:nvPr/>
        </p:nvSpPr>
        <p:spPr>
          <a:xfrm>
            <a:off x="6619440" y="2976868"/>
            <a:ext cx="2067359" cy="68484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1719"/>
              <a:gd name="adj6" fmla="val -3116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Posting lists</a:t>
            </a:r>
            <a:endParaRPr lang="en-US" dirty="0"/>
          </a:p>
        </p:txBody>
      </p:sp>
      <p:sp>
        <p:nvSpPr>
          <p:cNvPr id="17" name="Line Callout 2 16"/>
          <p:cNvSpPr/>
          <p:nvPr/>
        </p:nvSpPr>
        <p:spPr>
          <a:xfrm>
            <a:off x="2460492" y="5671509"/>
            <a:ext cx="2818042" cy="68484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2520"/>
              <a:gd name="adj6" fmla="val -5847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Vocabulary / Dictionary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368595" y="3111358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68595" y="345657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68595" y="382644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68595" y="417165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68595" y="454152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68595" y="492371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68595" y="526893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220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in those days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2" y="1106328"/>
            <a:ext cx="8229598" cy="5552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Once upon a time in the world, there were days without search engines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MH90040903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105" y="1860021"/>
            <a:ext cx="3095625" cy="3095625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2" y="5409511"/>
            <a:ext cx="8229598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We had access to much smaller amount of information</a:t>
            </a: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Had to </a:t>
            </a:r>
            <a:r>
              <a:rPr lang="en-US" sz="2000" b="1" i="1" dirty="0" smtClean="0">
                <a:solidFill>
                  <a:srgbClr val="FF0000"/>
                </a:solidFill>
              </a:rPr>
              <a:t>find</a:t>
            </a:r>
            <a:r>
              <a:rPr lang="en-US" sz="2000" b="1" dirty="0" smtClean="0">
                <a:solidFill>
                  <a:srgbClr val="FF0000"/>
                </a:solidFill>
              </a:rPr>
              <a:t> information manually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014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an inverted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sp>
        <p:nvSpPr>
          <p:cNvPr id="5" name="Folded Corner 4"/>
          <p:cNvSpPr/>
          <p:nvPr/>
        </p:nvSpPr>
        <p:spPr>
          <a:xfrm>
            <a:off x="6553201" y="1079502"/>
            <a:ext cx="2133600" cy="961660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400" b="1" u="sng" dirty="0" smtClean="0"/>
              <a:t>Titanic</a:t>
            </a:r>
          </a:p>
          <a:p>
            <a:pPr algn="ctr"/>
            <a:r>
              <a:rPr lang="en-US" sz="1400" dirty="0"/>
              <a:t>S</a:t>
            </a:r>
            <a:r>
              <a:rPr lang="en-US" sz="1400" dirty="0" smtClean="0"/>
              <a:t>hip  </a:t>
            </a:r>
            <a:r>
              <a:rPr lang="en-US" sz="1400" dirty="0"/>
              <a:t>R</a:t>
            </a:r>
            <a:r>
              <a:rPr lang="en-US" sz="1400" dirty="0" smtClean="0"/>
              <a:t>ose  Jack  </a:t>
            </a:r>
            <a:r>
              <a:rPr lang="en-US" sz="1400" dirty="0"/>
              <a:t>A</a:t>
            </a:r>
            <a:r>
              <a:rPr lang="en-US" sz="1400" dirty="0" smtClean="0"/>
              <a:t>tlantic   Ocean  England  Sink  Captain</a:t>
            </a:r>
            <a:endParaRPr lang="en-US" sz="1400" dirty="0"/>
          </a:p>
        </p:txBody>
      </p:sp>
      <p:sp>
        <p:nvSpPr>
          <p:cNvPr id="6" name="Folded Corner 5"/>
          <p:cNvSpPr/>
          <p:nvPr/>
        </p:nvSpPr>
        <p:spPr>
          <a:xfrm>
            <a:off x="548701" y="1079502"/>
            <a:ext cx="2325254" cy="961660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400" b="1" u="sng" dirty="0" smtClean="0"/>
              <a:t>The curse of the black pearl</a:t>
            </a:r>
          </a:p>
          <a:p>
            <a:pPr algn="ctr"/>
            <a:r>
              <a:rPr lang="en-US" sz="1400" dirty="0"/>
              <a:t>S</a:t>
            </a:r>
            <a:r>
              <a:rPr lang="en-US" sz="1400" dirty="0" smtClean="0"/>
              <a:t>hip  Captain Jack  Sparrow   Caribbean Elizabeth  Gun Fight</a:t>
            </a:r>
            <a:endParaRPr lang="en-US" sz="1400" dirty="0"/>
          </a:p>
        </p:txBody>
      </p:sp>
      <p:sp>
        <p:nvSpPr>
          <p:cNvPr id="7" name="Folded Corner 6"/>
          <p:cNvSpPr/>
          <p:nvPr/>
        </p:nvSpPr>
        <p:spPr>
          <a:xfrm>
            <a:off x="3057760" y="1090833"/>
            <a:ext cx="1503609" cy="95032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u="sng" dirty="0" smtClean="0"/>
              <a:t>Finding </a:t>
            </a:r>
            <a:r>
              <a:rPr lang="en-US" sz="1400" b="1" u="sng" dirty="0" err="1" smtClean="0"/>
              <a:t>Nemo</a:t>
            </a:r>
            <a:endParaRPr lang="en-US" sz="1400" b="1" u="sng" dirty="0" smtClean="0"/>
          </a:p>
          <a:p>
            <a:pPr algn="ctr"/>
            <a:r>
              <a:rPr lang="en-US" sz="1400" dirty="0" smtClean="0"/>
              <a:t>Ocean  Fish  </a:t>
            </a:r>
            <a:r>
              <a:rPr lang="en-US" sz="1400" dirty="0" err="1" smtClean="0"/>
              <a:t>Nemo</a:t>
            </a:r>
            <a:r>
              <a:rPr lang="en-US" sz="1400" dirty="0" smtClean="0"/>
              <a:t>  Reef  Animation</a:t>
            </a:r>
            <a:endParaRPr lang="en-US" sz="1400" dirty="0"/>
          </a:p>
        </p:txBody>
      </p:sp>
      <p:sp>
        <p:nvSpPr>
          <p:cNvPr id="8" name="Folded Corner 7"/>
          <p:cNvSpPr/>
          <p:nvPr/>
        </p:nvSpPr>
        <p:spPr>
          <a:xfrm>
            <a:off x="4690293" y="1090833"/>
            <a:ext cx="1749063" cy="95032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u="sng" dirty="0" err="1" smtClean="0"/>
              <a:t>Tintin</a:t>
            </a:r>
            <a:endParaRPr lang="en-US" sz="1400" b="1" u="sng" dirty="0" smtClean="0"/>
          </a:p>
          <a:p>
            <a:pPr algn="ctr"/>
            <a:r>
              <a:rPr lang="en-US" sz="1400" dirty="0" smtClean="0"/>
              <a:t>Ocean  Animation  Ship   Captain Haddock  </a:t>
            </a:r>
            <a:r>
              <a:rPr lang="en-US" sz="1400" dirty="0" err="1" smtClean="0"/>
              <a:t>Tintin</a:t>
            </a:r>
            <a:r>
              <a:rPr lang="en-US" sz="1400" dirty="0" smtClean="0"/>
              <a:t>  </a:t>
            </a:r>
            <a:endParaRPr lang="en-US" sz="1400" dirty="0"/>
          </a:p>
        </p:txBody>
      </p:sp>
      <p:sp>
        <p:nvSpPr>
          <p:cNvPr id="9" name="Folded Corner 8"/>
          <p:cNvSpPr/>
          <p:nvPr/>
        </p:nvSpPr>
        <p:spPr>
          <a:xfrm>
            <a:off x="548701" y="2144247"/>
            <a:ext cx="2077521" cy="95032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400" b="1" u="sng" dirty="0" smtClean="0"/>
              <a:t>The Dark Knight</a:t>
            </a:r>
          </a:p>
          <a:p>
            <a:pPr algn="ctr"/>
            <a:r>
              <a:rPr lang="en-US" sz="1400" dirty="0" smtClean="0"/>
              <a:t>Bruce Wayne Batman Joker Harvey Gordon Gun Fight Crime</a:t>
            </a:r>
            <a:endParaRPr lang="en-US" sz="1400" dirty="0"/>
          </a:p>
        </p:txBody>
      </p:sp>
      <p:sp>
        <p:nvSpPr>
          <p:cNvPr id="10" name="Folded Corner 9"/>
          <p:cNvSpPr/>
          <p:nvPr/>
        </p:nvSpPr>
        <p:spPr>
          <a:xfrm>
            <a:off x="2812306" y="2130921"/>
            <a:ext cx="1749063" cy="95032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u="sng" dirty="0" err="1" smtClean="0"/>
              <a:t>Skyfall</a:t>
            </a:r>
            <a:endParaRPr lang="en-US" sz="1400" b="1" u="sng" dirty="0" smtClean="0"/>
          </a:p>
          <a:p>
            <a:pPr algn="ctr"/>
            <a:r>
              <a:rPr lang="en-US" sz="1400" dirty="0" smtClean="0"/>
              <a:t>007  James  Bond  MI6  Gun Fight  </a:t>
            </a:r>
            <a:endParaRPr lang="en-US" sz="1400" dirty="0"/>
          </a:p>
        </p:txBody>
      </p:sp>
      <p:sp>
        <p:nvSpPr>
          <p:cNvPr id="11" name="Folded Corner 10"/>
          <p:cNvSpPr/>
          <p:nvPr/>
        </p:nvSpPr>
        <p:spPr>
          <a:xfrm>
            <a:off x="4690293" y="2144247"/>
            <a:ext cx="1749063" cy="95032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400" b="1" u="sng" dirty="0" smtClean="0"/>
              <a:t>Silence of the Lambs</a:t>
            </a:r>
          </a:p>
          <a:p>
            <a:pPr algn="ctr"/>
            <a:r>
              <a:rPr lang="en-US" sz="1400" dirty="0" smtClean="0"/>
              <a:t>Hannibal Lector  FBI  Crime  Gun  Cannibal  </a:t>
            </a:r>
            <a:endParaRPr lang="en-US" sz="1400" dirty="0"/>
          </a:p>
        </p:txBody>
      </p:sp>
      <p:sp>
        <p:nvSpPr>
          <p:cNvPr id="12" name="Folded Corner 11"/>
          <p:cNvSpPr/>
          <p:nvPr/>
        </p:nvSpPr>
        <p:spPr>
          <a:xfrm>
            <a:off x="6553201" y="2144247"/>
            <a:ext cx="2133600" cy="950329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u="sng" dirty="0" smtClean="0"/>
              <a:t>The Ghost Ship</a:t>
            </a:r>
          </a:p>
          <a:p>
            <a:pPr algn="ctr"/>
            <a:r>
              <a:rPr lang="en-US" sz="1400" dirty="0"/>
              <a:t>S</a:t>
            </a:r>
            <a:r>
              <a:rPr lang="en-US" sz="1400" dirty="0" smtClean="0"/>
              <a:t>hip  Ghost Ocean Death Horror</a:t>
            </a:r>
            <a:endParaRPr lang="en-US" sz="1400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690293" y="3272752"/>
            <a:ext cx="3996506" cy="956091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For each document, write out pairs (term, </a:t>
            </a:r>
            <a:r>
              <a:rPr lang="en-US" sz="2400" dirty="0" err="1" smtClean="0"/>
              <a:t>docid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Sort by term, then group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22569"/>
              </p:ext>
            </p:extLst>
          </p:nvPr>
        </p:nvGraphicFramePr>
        <p:xfrm>
          <a:off x="548701" y="3304169"/>
          <a:ext cx="1510356" cy="335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2223"/>
                <a:gridCol w="678133"/>
              </a:tblGrid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Term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Ship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Captain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Jack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Ship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Tintin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Jack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548701" y="1054782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057760" y="1030062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2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690293" y="1054782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3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553200" y="1030062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48701" y="2081543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5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2812306" y="2081543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2" name="Oval 21"/>
          <p:cNvSpPr/>
          <p:nvPr/>
        </p:nvSpPr>
        <p:spPr>
          <a:xfrm>
            <a:off x="4690293" y="2081543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7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553201" y="2081543"/>
            <a:ext cx="412750" cy="3999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8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862528"/>
              </p:ext>
            </p:extLst>
          </p:nvPr>
        </p:nvGraphicFramePr>
        <p:xfrm>
          <a:off x="4826413" y="4502892"/>
          <a:ext cx="3818462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8342"/>
                <a:gridCol w="760040"/>
                <a:gridCol w="760040"/>
                <a:gridCol w="760040"/>
              </a:tblGrid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Term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Captain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Jack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Ship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09965"/>
              </p:ext>
            </p:extLst>
          </p:nvPr>
        </p:nvGraphicFramePr>
        <p:xfrm>
          <a:off x="2950357" y="3304169"/>
          <a:ext cx="1525317" cy="335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185"/>
                <a:gridCol w="678132"/>
              </a:tblGrid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Term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Times New Roman"/>
                          <a:cs typeface="Times New Roman"/>
                        </a:rPr>
                        <a:t>docId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Captain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Jack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Jack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Ship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Ship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353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6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Right Arrow 25"/>
          <p:cNvSpPr/>
          <p:nvPr/>
        </p:nvSpPr>
        <p:spPr>
          <a:xfrm>
            <a:off x="2258754" y="5005569"/>
            <a:ext cx="578212" cy="27123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059057" y="4376791"/>
            <a:ext cx="891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Sort by 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98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query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275769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1634173"/>
            <a:ext cx="3461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Query: Gun OR Ocean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368595" y="3111358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68595" y="345657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68595" y="382644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68595" y="417165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68595" y="454152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68595" y="492371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68595" y="526893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70893" y="369082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75333" y="4077472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833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query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752739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1634173"/>
            <a:ext cx="3461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Query: Gun OR Ocean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368595" y="3111358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68595" y="345657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68595" y="382644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68595" y="417165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68595" y="454152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68595" y="492371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68595" y="526893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380683" y="369082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385123" y="4077472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7200" y="5843941"/>
            <a:ext cx="1034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Results: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91891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1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8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query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452300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1634173"/>
            <a:ext cx="3461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Query: Gun OR Ocean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368595" y="3111358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68595" y="345657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68595" y="382644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68595" y="417165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68595" y="454152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68595" y="492371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68595" y="526893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256113" y="369082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260553" y="4077472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7200" y="5843941"/>
            <a:ext cx="1034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Results: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91891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386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61828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query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693059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1634173"/>
            <a:ext cx="3461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Query: Gun OR Ocean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368595" y="3111358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68595" y="345657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68595" y="382644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68595" y="417165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68595" y="454152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68595" y="492371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68595" y="526893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256113" y="369082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246953" y="4077472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7200" y="5843941"/>
            <a:ext cx="1034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Results: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91891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386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93677" y="5823735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3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6167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query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224232"/>
              </p:ext>
            </p:extLst>
          </p:nvPr>
        </p:nvGraphicFramePr>
        <p:xfrm>
          <a:off x="457199" y="1171256"/>
          <a:ext cx="8229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1634173"/>
            <a:ext cx="34616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Query: Gun OR Ocean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368595" y="270004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368595" y="3111358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68595" y="345657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68595" y="3826440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68595" y="417165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368595" y="454152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68595" y="4923719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368595" y="5268931"/>
            <a:ext cx="8877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968643" y="362301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922494" y="4009662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7200" y="5843941"/>
            <a:ext cx="1034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Results: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91891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386" y="5831612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93677" y="5823735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3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15968" y="5815858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4029" y="5823735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5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76320" y="5815858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98611" y="5807981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220902" y="5807981"/>
            <a:ext cx="369891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8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2792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retrieval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Westlaw (</a:t>
            </a:r>
            <a:r>
              <a:rPr lang="en-US" dirty="0" smtClean="0">
                <a:hlinkClick r:id="rId2"/>
              </a:rPr>
              <a:t>www.westlaw.com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Largest commercial legal document search</a:t>
            </a:r>
          </a:p>
          <a:p>
            <a:r>
              <a:rPr lang="en-US" dirty="0" smtClean="0"/>
              <a:t>Tens of TB of text data</a:t>
            </a:r>
          </a:p>
          <a:p>
            <a:r>
              <a:rPr lang="en-US" dirty="0" smtClean="0"/>
              <a:t>Half a million users, million queries a day</a:t>
            </a:r>
          </a:p>
          <a:p>
            <a:pPr marL="0" indent="0">
              <a:buNone/>
            </a:pPr>
            <a:r>
              <a:rPr lang="en-US" dirty="0" smtClean="0"/>
              <a:t>Examples of queries: </a:t>
            </a:r>
          </a:p>
          <a:p>
            <a:pPr marL="514350" indent="-514350"/>
            <a:r>
              <a:rPr lang="en-US" sz="2400" dirty="0" smtClean="0"/>
              <a:t>Information need: cases about a host’s responsibility for drunk guests</a:t>
            </a:r>
          </a:p>
          <a:p>
            <a:pPr marL="514350" indent="-514350"/>
            <a:r>
              <a:rPr lang="en-US" sz="2400" dirty="0" smtClean="0"/>
              <a:t>Query: 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host</a:t>
            </a:r>
            <a:r>
              <a:rPr lang="en-US" sz="2400" dirty="0">
                <a:solidFill>
                  <a:schemeClr val="tx2"/>
                </a:solidFill>
              </a:rPr>
              <a:t>! /p (</a:t>
            </a:r>
            <a:r>
              <a:rPr lang="en-US" sz="2400" dirty="0" err="1">
                <a:solidFill>
                  <a:schemeClr val="tx2"/>
                </a:solidFill>
              </a:rPr>
              <a:t>responsib</a:t>
            </a:r>
            <a:r>
              <a:rPr lang="en-US" sz="2400" dirty="0">
                <a:solidFill>
                  <a:schemeClr val="tx2"/>
                </a:solidFill>
              </a:rPr>
              <a:t>! </a:t>
            </a:r>
            <a:r>
              <a:rPr lang="en-US" sz="2400" dirty="0" err="1">
                <a:solidFill>
                  <a:schemeClr val="tx2"/>
                </a:solidFill>
              </a:rPr>
              <a:t>liab</a:t>
            </a:r>
            <a:r>
              <a:rPr lang="en-US" sz="2400" dirty="0">
                <a:solidFill>
                  <a:schemeClr val="tx2"/>
                </a:solidFill>
              </a:rPr>
              <a:t>!) /p (</a:t>
            </a:r>
            <a:r>
              <a:rPr lang="en-US" sz="2400" dirty="0" err="1">
                <a:solidFill>
                  <a:schemeClr val="tx2"/>
                </a:solidFill>
              </a:rPr>
              <a:t>intoxicat</a:t>
            </a:r>
            <a:r>
              <a:rPr lang="en-US" sz="2400" dirty="0">
                <a:solidFill>
                  <a:schemeClr val="tx2"/>
                </a:solidFill>
              </a:rPr>
              <a:t>! drunk!) /p guest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92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Posting Lists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89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Merge union or intersection</a:t>
            </a:r>
            <a:endParaRPr lang="en-US" dirty="0"/>
          </a:p>
        </p:txBody>
      </p:sp>
      <p:sp>
        <p:nvSpPr>
          <p:cNvPr id="362500" name="Rectangle 4"/>
          <p:cNvSpPr>
            <a:spLocks noChangeArrowheads="1"/>
          </p:cNvSpPr>
          <p:nvPr/>
        </p:nvSpPr>
        <p:spPr bwMode="auto">
          <a:xfrm rot="5400000">
            <a:off x="2009775" y="3105150"/>
            <a:ext cx="24384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1" name="Rectangle 5"/>
          <p:cNvSpPr>
            <a:spLocks noChangeArrowheads="1"/>
          </p:cNvSpPr>
          <p:nvPr/>
        </p:nvSpPr>
        <p:spPr bwMode="auto">
          <a:xfrm rot="5400000">
            <a:off x="2571750" y="3305175"/>
            <a:ext cx="28194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2" name="Rectangle 6"/>
          <p:cNvSpPr>
            <a:spLocks noChangeArrowheads="1"/>
          </p:cNvSpPr>
          <p:nvPr/>
        </p:nvSpPr>
        <p:spPr bwMode="auto">
          <a:xfrm rot="5400000">
            <a:off x="3867150" y="2857500"/>
            <a:ext cx="1905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3" name="AutoShape 7"/>
          <p:cNvSpPr>
            <a:spLocks noChangeArrowheads="1"/>
          </p:cNvSpPr>
          <p:nvPr/>
        </p:nvSpPr>
        <p:spPr bwMode="auto">
          <a:xfrm rot="16200000">
            <a:off x="5634320" y="2114550"/>
            <a:ext cx="457200" cy="1181100"/>
          </a:xfrm>
          <a:prstGeom prst="downArrow">
            <a:avLst>
              <a:gd name="adj1" fmla="val 50000"/>
              <a:gd name="adj2" fmla="val 64583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4" name="Rectangle 8"/>
          <p:cNvSpPr>
            <a:spLocks noChangeArrowheads="1"/>
          </p:cNvSpPr>
          <p:nvPr/>
        </p:nvSpPr>
        <p:spPr bwMode="auto">
          <a:xfrm rot="5400000">
            <a:off x="6391275" y="2390775"/>
            <a:ext cx="100965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5" name="Text Box 9"/>
          <p:cNvSpPr txBox="1">
            <a:spLocks noChangeArrowheads="1"/>
          </p:cNvSpPr>
          <p:nvPr/>
        </p:nvSpPr>
        <p:spPr bwMode="auto">
          <a:xfrm>
            <a:off x="1657350" y="2705100"/>
            <a:ext cx="1295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Lists sorted by doc id</a:t>
            </a:r>
          </a:p>
        </p:txBody>
      </p:sp>
      <p:sp>
        <p:nvSpPr>
          <p:cNvPr id="362507" name="Text Box 11"/>
          <p:cNvSpPr txBox="1">
            <a:spLocks noChangeArrowheads="1"/>
          </p:cNvSpPr>
          <p:nvPr/>
        </p:nvSpPr>
        <p:spPr bwMode="auto">
          <a:xfrm>
            <a:off x="6476999" y="3390900"/>
            <a:ext cx="13687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smtClean="0"/>
              <a:t>Intersection</a:t>
            </a:r>
            <a:endParaRPr lang="en-US" dirty="0"/>
          </a:p>
        </p:txBody>
      </p:sp>
      <p:sp>
        <p:nvSpPr>
          <p:cNvPr id="362508" name="Text Box 12"/>
          <p:cNvSpPr txBox="1">
            <a:spLocks noChangeArrowheads="1"/>
          </p:cNvSpPr>
          <p:nvPr/>
        </p:nvSpPr>
        <p:spPr bwMode="auto">
          <a:xfrm>
            <a:off x="457200" y="1274123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chemeClr val="hlink"/>
                </a:solidFill>
              </a:rPr>
              <a:t>Have to </a:t>
            </a:r>
            <a:r>
              <a:rPr lang="en-US" sz="2400" b="1" dirty="0">
                <a:solidFill>
                  <a:schemeClr val="hlink"/>
                </a:solidFill>
              </a:rPr>
              <a:t>scan the lists </a:t>
            </a:r>
            <a:r>
              <a:rPr lang="en-US" sz="2400" b="1" dirty="0" smtClean="0">
                <a:solidFill>
                  <a:schemeClr val="hlink"/>
                </a:solidFill>
              </a:rPr>
              <a:t>fully: O(</a:t>
            </a:r>
            <a:r>
              <a:rPr lang="en-US" sz="2400" b="1" i="1" dirty="0" err="1" smtClean="0">
                <a:solidFill>
                  <a:schemeClr val="hlink"/>
                </a:solidFill>
              </a:rPr>
              <a:t>m+n</a:t>
            </a:r>
            <a:r>
              <a:rPr lang="en-US" sz="2400" b="1" dirty="0" smtClean="0">
                <a:solidFill>
                  <a:schemeClr val="hlink"/>
                </a:solidFill>
              </a:rPr>
              <a:t>)! The lists can be VERY large. 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5352976"/>
            <a:ext cx="8229600" cy="1003373"/>
          </a:xfrm>
        </p:spPr>
        <p:txBody>
          <a:bodyPr>
            <a:normAutofit/>
          </a:bodyPr>
          <a:lstStyle/>
          <a:p>
            <a:r>
              <a:rPr lang="en-US" dirty="0" smtClean="0"/>
              <a:t>Most real life queries are AND queries</a:t>
            </a:r>
          </a:p>
          <a:p>
            <a:pPr lvl="1"/>
            <a:r>
              <a:rPr lang="en-US" sz="2000" dirty="0" smtClean="0"/>
              <a:t>User wants all the terms to be present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5541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2000"/>
                                        <p:tgtEl>
                                          <p:spTgt spid="362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20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4" dur="2000"/>
                                        <p:tgtEl>
                                          <p:spTgt spid="362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3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62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00" grpId="0" animBg="1"/>
      <p:bldP spid="362500" grpId="1" animBg="1"/>
      <p:bldP spid="362501" grpId="0" animBg="1"/>
      <p:bldP spid="362501" grpId="1" animBg="1"/>
      <p:bldP spid="362502" grpId="0" animBg="1"/>
      <p:bldP spid="362502" grpId="1" animBg="1"/>
      <p:bldP spid="362503" grpId="0" animBg="1"/>
      <p:bldP spid="362504" grpId="0" animBg="1"/>
      <p:bldP spid="362505" grpId="0"/>
      <p:bldP spid="362507" grpId="0"/>
      <p:bldP spid="36250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Skip lists: intersection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410795"/>
              </p:ext>
            </p:extLst>
          </p:nvPr>
        </p:nvGraphicFramePr>
        <p:xfrm>
          <a:off x="457200" y="1502203"/>
          <a:ext cx="8229597" cy="13638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7841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</a:tblGrid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i="0" dirty="0" smtClean="0">
                          <a:latin typeface="Times New Roman"/>
                          <a:cs typeface="Times New Roman"/>
                        </a:rPr>
                        <a:t>Information</a:t>
                      </a:r>
                      <a:endParaRPr lang="en-US" sz="2000" i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54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132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322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997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Retrieval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765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798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876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981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29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29690" y="1312474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029690" y="224141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054252"/>
            <a:ext cx="8229600" cy="30719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Linear intersection</a:t>
            </a:r>
          </a:p>
          <a:p>
            <a:pPr lvl="1"/>
            <a:r>
              <a:rPr lang="en-US" dirty="0" smtClean="0"/>
              <a:t>Start from the beginning</a:t>
            </a:r>
          </a:p>
          <a:p>
            <a:pPr lvl="1"/>
            <a:r>
              <a:rPr lang="en-US" dirty="0" smtClean="0"/>
              <a:t>Determine the smaller id, move on that list</a:t>
            </a:r>
          </a:p>
          <a:p>
            <a:pPr lvl="1"/>
            <a:r>
              <a:rPr lang="en-US" dirty="0" smtClean="0"/>
              <a:t>If ids on both lists match, add to result list</a:t>
            </a:r>
          </a:p>
          <a:p>
            <a:pPr lvl="1"/>
            <a:r>
              <a:rPr lang="en-US" dirty="0" smtClean="0"/>
              <a:t>May have to advance pointer in one list alone and keep comparing</a:t>
            </a:r>
          </a:p>
          <a:p>
            <a:pPr lvl="1"/>
            <a:r>
              <a:rPr lang="en-US" dirty="0" smtClean="0"/>
              <a:t>Could we skip them?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8364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3177E-6 2.77521E-7 L 0.09301 2.77521E-7 " pathEditMode="relative" ptsTypes="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073E-6 2.81221E-6 L 0.09318 -0.00255 " pathEditMode="relative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18 -0.00254 L 0.17821 -0.00116 " pathEditMode="relative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821 -0.00115 L 0.26411 -0.00023 " pathEditMode="relative" ptsTypes="AA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9004315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8" y="1087442"/>
            <a:ext cx="3095625" cy="3095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 engine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9" y="3790259"/>
            <a:ext cx="2373313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User needs some information</a:t>
            </a:r>
            <a:endParaRPr lang="en-US" sz="2000" dirty="0"/>
          </a:p>
        </p:txBody>
      </p:sp>
      <p:pic>
        <p:nvPicPr>
          <p:cNvPr id="3" name="Picture 2" descr="MH9102171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5519"/>
            <a:ext cx="2373312" cy="2373312"/>
          </a:xfrm>
          <a:prstGeom prst="rect">
            <a:avLst/>
          </a:prstGeom>
        </p:spPr>
      </p:pic>
      <p:pic>
        <p:nvPicPr>
          <p:cNvPr id="5" name="Picture 4" descr="MH9004226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1031877"/>
            <a:ext cx="3095625" cy="309562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591175" y="3704884"/>
            <a:ext cx="3095625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Assumption: the required information is present somewhere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82912" y="3124250"/>
            <a:ext cx="2373313" cy="845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 search engine tries to bridge this gap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82912" y="261408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0807" y="260773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4773083"/>
            <a:ext cx="8229600" cy="1353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How:</a:t>
            </a:r>
          </a:p>
          <a:p>
            <a:r>
              <a:rPr lang="en-US" sz="2400" dirty="0" smtClean="0"/>
              <a:t>User “expresses” the information need – query</a:t>
            </a:r>
          </a:p>
          <a:p>
            <a:r>
              <a:rPr lang="en-US" sz="2400" dirty="0" smtClean="0"/>
              <a:t>Engine returns – list of documents, or by some better means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2605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Skip lists: intersection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530656"/>
              </p:ext>
            </p:extLst>
          </p:nvPr>
        </p:nvGraphicFramePr>
        <p:xfrm>
          <a:off x="457200" y="1502203"/>
          <a:ext cx="8229597" cy="13638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7841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</a:tblGrid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i="0" dirty="0" smtClean="0">
                          <a:latin typeface="Times New Roman"/>
                          <a:cs typeface="Times New Roman"/>
                        </a:rPr>
                        <a:t>Information</a:t>
                      </a:r>
                      <a:endParaRPr lang="en-US" sz="2000" i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54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132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322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997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Retrieval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765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798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876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981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30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054252"/>
            <a:ext cx="8229600" cy="3071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Skip lists</a:t>
            </a:r>
          </a:p>
          <a:p>
            <a:pPr lvl="1"/>
            <a:r>
              <a:rPr lang="en-US" sz="2000" dirty="0" smtClean="0"/>
              <a:t>Start from the beginning, determine the smaller id (2 &lt; 3)</a:t>
            </a:r>
          </a:p>
          <a:p>
            <a:pPr lvl="1"/>
            <a:r>
              <a:rPr lang="en-US" sz="2000" dirty="0" smtClean="0"/>
              <a:t>Is the id following the skip pointer on list 2 also smaller than 3?</a:t>
            </a:r>
          </a:p>
          <a:p>
            <a:pPr lvl="1"/>
            <a:r>
              <a:rPr lang="en-US" sz="2000" dirty="0" smtClean="0"/>
              <a:t>No, so move to 453 on list 2</a:t>
            </a:r>
          </a:p>
          <a:p>
            <a:pPr lvl="1"/>
            <a:endParaRPr lang="en-US" sz="2000" dirty="0" smtClean="0"/>
          </a:p>
        </p:txBody>
      </p:sp>
      <p:sp>
        <p:nvSpPr>
          <p:cNvPr id="12" name="Freeform 11"/>
          <p:cNvSpPr/>
          <p:nvPr/>
        </p:nvSpPr>
        <p:spPr>
          <a:xfrm>
            <a:off x="2315140" y="1282766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315140" y="2206766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5289452" y="1268444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289452" y="2206766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29690" y="1312474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029690" y="224141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48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 animBg="1"/>
      <p:bldP spid="13" grpId="0" animBg="1"/>
      <p:bldP spid="14" grpId="0" animBg="1"/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Skip lists: intersection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676569"/>
              </p:ext>
            </p:extLst>
          </p:nvPr>
        </p:nvGraphicFramePr>
        <p:xfrm>
          <a:off x="457200" y="1502203"/>
          <a:ext cx="8229597" cy="13638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7841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  <a:gridCol w="749084"/>
              </a:tblGrid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i="0" dirty="0" smtClean="0">
                          <a:latin typeface="Times New Roman"/>
                          <a:cs typeface="Times New Roman"/>
                        </a:rPr>
                        <a:t>Information</a:t>
                      </a:r>
                      <a:endParaRPr lang="en-US" sz="2000" i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54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132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322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997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Retrieval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765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798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876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981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31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054252"/>
            <a:ext cx="8229600" cy="3071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Skip lists</a:t>
            </a:r>
          </a:p>
          <a:p>
            <a:pPr lvl="1"/>
            <a:r>
              <a:rPr lang="en-US" sz="2000" dirty="0" smtClean="0"/>
              <a:t>Start from the beginning, determine the smaller id (2 &lt; 3)</a:t>
            </a:r>
          </a:p>
          <a:p>
            <a:pPr lvl="1"/>
            <a:r>
              <a:rPr lang="en-US" sz="2000" dirty="0" smtClean="0"/>
              <a:t>Is the id following the skip pointer on list 2 also smaller than 3?</a:t>
            </a:r>
          </a:p>
          <a:p>
            <a:pPr lvl="1"/>
            <a:r>
              <a:rPr lang="en-US" sz="2000" dirty="0" smtClean="0"/>
              <a:t>No, so move to 453 on list 2</a:t>
            </a:r>
          </a:p>
          <a:p>
            <a:pPr lvl="1"/>
            <a:r>
              <a:rPr lang="en-US" sz="2000" dirty="0" smtClean="0"/>
              <a:t>Now 3 &lt; 453, the next id 7 also may be &lt; 453, may be even the next </a:t>
            </a:r>
          </a:p>
          <a:p>
            <a:pPr lvl="1"/>
            <a:r>
              <a:rPr lang="en-US" sz="2000" dirty="0" smtClean="0"/>
              <a:t>Check: is the next id following the skip pointer (322) &lt; 453? Yes!</a:t>
            </a:r>
          </a:p>
          <a:p>
            <a:pPr lvl="1"/>
            <a:r>
              <a:rPr lang="en-US" sz="2000" dirty="0" smtClean="0"/>
              <a:t>Skip to 322, skipping some part of the list</a:t>
            </a:r>
          </a:p>
          <a:p>
            <a:pPr lvl="1"/>
            <a:r>
              <a:rPr lang="en-US" sz="2000" dirty="0" smtClean="0"/>
              <a:t>Continue </a:t>
            </a:r>
            <a:r>
              <a:rPr lang="en-US" sz="2000" dirty="0" smtClean="0">
                <a:sym typeface="Wingdings"/>
              </a:rPr>
              <a:t> </a:t>
            </a:r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12" name="Freeform 11"/>
          <p:cNvSpPr/>
          <p:nvPr/>
        </p:nvSpPr>
        <p:spPr>
          <a:xfrm>
            <a:off x="2315140" y="1282766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315140" y="2206766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5289452" y="1268444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289452" y="2206766"/>
            <a:ext cx="2974312" cy="187287"/>
          </a:xfrm>
          <a:custGeom>
            <a:avLst/>
            <a:gdLst>
              <a:gd name="connsiteX0" fmla="*/ 0 w 1061106"/>
              <a:gd name="connsiteY0" fmla="*/ 160814 h 176889"/>
              <a:gd name="connsiteX1" fmla="*/ 594863 w 1061106"/>
              <a:gd name="connsiteY1" fmla="*/ 64 h 176889"/>
              <a:gd name="connsiteX2" fmla="*/ 1061106 w 1061106"/>
              <a:gd name="connsiteY2" fmla="*/ 176889 h 176889"/>
              <a:gd name="connsiteX3" fmla="*/ 1061106 w 1061106"/>
              <a:gd name="connsiteY3" fmla="*/ 176889 h 176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1106" h="176889">
                <a:moveTo>
                  <a:pt x="0" y="160814"/>
                </a:moveTo>
                <a:cubicBezTo>
                  <a:pt x="209006" y="79099"/>
                  <a:pt x="418012" y="-2615"/>
                  <a:pt x="594863" y="64"/>
                </a:cubicBezTo>
                <a:cubicBezTo>
                  <a:pt x="771714" y="2743"/>
                  <a:pt x="1061106" y="176889"/>
                  <a:pt x="1061106" y="176889"/>
                </a:cubicBezTo>
                <a:lnTo>
                  <a:pt x="1061106" y="176889"/>
                </a:lnTo>
              </a:path>
            </a:pathLst>
          </a:custGeom>
          <a:ln w="127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29690" y="1312474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881790" y="2232321"/>
            <a:ext cx="172615" cy="1356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115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4073E-6 -0.00948 L 0.08833 -0.03353 C 0.10689 -0.03862 0.13466 -0.0407 0.16381 -0.0407 C 0.19678 -0.0407 0.22315 -0.03862 0.24172 -0.03353 L 0.33073 -0.00948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37" y="-15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Skip lists: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in indexing time</a:t>
            </a:r>
          </a:p>
          <a:p>
            <a:r>
              <a:rPr lang="en-US" dirty="0" smtClean="0"/>
              <a:t>Where to place the skip pointers?</a:t>
            </a:r>
          </a:p>
          <a:p>
            <a:pPr lvl="1"/>
            <a:r>
              <a:rPr lang="en-US" dirty="0" smtClean="0"/>
              <a:t>More skip pointers: more comparison overhead</a:t>
            </a:r>
          </a:p>
          <a:p>
            <a:pPr lvl="1"/>
            <a:r>
              <a:rPr lang="en-US" dirty="0" smtClean="0"/>
              <a:t>Less skip pointers: less skips</a:t>
            </a:r>
          </a:p>
          <a:p>
            <a:pPr lvl="1"/>
            <a:r>
              <a:rPr lang="en-US" dirty="0" smtClean="0"/>
              <a:t>Empirical tradeoff: for a list of size </a:t>
            </a:r>
            <a:r>
              <a:rPr lang="en-US" i="1" dirty="0" smtClean="0"/>
              <a:t>n</a:t>
            </a:r>
            <a:r>
              <a:rPr lang="en-US" dirty="0" smtClean="0"/>
              <a:t>, keep √</a:t>
            </a:r>
            <a:r>
              <a:rPr lang="en-US" i="1" dirty="0" smtClean="0"/>
              <a:t>n</a:t>
            </a:r>
            <a:r>
              <a:rPr lang="en-US" dirty="0" smtClean="0"/>
              <a:t> evenly spaced skip pointers</a:t>
            </a:r>
          </a:p>
          <a:p>
            <a:r>
              <a:rPr lang="en-US" dirty="0" smtClean="0"/>
              <a:t>Maintaining</a:t>
            </a:r>
          </a:p>
          <a:p>
            <a:pPr lvl="1"/>
            <a:r>
              <a:rPr lang="en-US" dirty="0" smtClean="0"/>
              <a:t>Building at indexing time is easy</a:t>
            </a:r>
          </a:p>
          <a:p>
            <a:pPr lvl="1"/>
            <a:r>
              <a:rPr lang="en-US" dirty="0" smtClean="0"/>
              <a:t>Maintaining is difficult if the index is updated frequently</a:t>
            </a:r>
          </a:p>
          <a:p>
            <a:pPr lvl="1"/>
            <a:r>
              <a:rPr lang="en-US" dirty="0" smtClean="0"/>
              <a:t>In particularly, need to be careful with deletion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2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Phrase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190522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simple term </a:t>
            </a:r>
            <a:r>
              <a:rPr lang="en-US" sz="2400" dirty="0" smtClean="0">
                <a:sym typeface="Wingdings"/>
              </a:rPr>
              <a:t> doc ids posting list cannot answer phrase queries such as: “</a:t>
            </a:r>
            <a:r>
              <a:rPr lang="en-US" sz="2400" dirty="0" err="1" smtClean="0">
                <a:sym typeface="Wingdings"/>
              </a:rPr>
              <a:t>indian</a:t>
            </a:r>
            <a:r>
              <a:rPr lang="en-US" sz="2400" dirty="0" smtClean="0">
                <a:sym typeface="Wingdings"/>
              </a:rPr>
              <a:t> statistical institute”</a:t>
            </a:r>
          </a:p>
          <a:p>
            <a:r>
              <a:rPr lang="en-US" sz="2400" u="sng" dirty="0" smtClean="0"/>
              <a:t>Bi-word index</a:t>
            </a:r>
          </a:p>
          <a:p>
            <a:pPr lvl="1"/>
            <a:r>
              <a:rPr lang="en-US" dirty="0" smtClean="0"/>
              <a:t>Keep an index with all </a:t>
            </a:r>
            <a:r>
              <a:rPr lang="en-US" i="1" dirty="0" smtClean="0"/>
              <a:t>pairs of consecutive word</a:t>
            </a:r>
            <a:r>
              <a:rPr lang="en-US" dirty="0" smtClean="0"/>
              <a:t>s as keys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33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4582417"/>
              </p:ext>
            </p:extLst>
          </p:nvPr>
        </p:nvGraphicFramePr>
        <p:xfrm>
          <a:off x="601525" y="3273627"/>
          <a:ext cx="7968308" cy="13638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149"/>
                <a:gridCol w="631351"/>
                <a:gridCol w="631351"/>
                <a:gridCol w="631351"/>
                <a:gridCol w="631351"/>
                <a:gridCol w="631351"/>
                <a:gridCol w="631351"/>
                <a:gridCol w="631351"/>
                <a:gridCol w="631351"/>
                <a:gridCol w="631351"/>
              </a:tblGrid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i="0" dirty="0" err="1" smtClean="0">
                          <a:latin typeface="Times New Roman"/>
                          <a:cs typeface="Times New Roman"/>
                        </a:rPr>
                        <a:t>indian</a:t>
                      </a:r>
                      <a:r>
                        <a:rPr lang="en-US" sz="2000" i="0" dirty="0" smtClean="0">
                          <a:latin typeface="Times New Roman"/>
                          <a:cs typeface="Times New Roman"/>
                        </a:rPr>
                        <a:t> statistical</a:t>
                      </a:r>
                      <a:endParaRPr lang="en-US" sz="2000" i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54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132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322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997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18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statistical institute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453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765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798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876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981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…</a:t>
                      </a:r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802858"/>
            <a:ext cx="8229600" cy="1540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Does not exactly correspond to all documents corresponding to the query phrase, there would be some false positives [why?]</a:t>
            </a:r>
          </a:p>
          <a:p>
            <a:r>
              <a:rPr lang="en-US" sz="2400" dirty="0" smtClean="0">
                <a:sym typeface="Wingdings"/>
              </a:rPr>
              <a:t>But works fairly well in practice</a:t>
            </a:r>
          </a:p>
        </p:txBody>
      </p:sp>
    </p:spTree>
    <p:extLst>
      <p:ext uri="{BB962C8B-B14F-4D97-AF65-F5344CB8AC3E}">
        <p14:creationId xmlns:p14="http://schemas.microsoft.com/office/powerpoint/2010/main" val="2978824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Positional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59278"/>
              </p:ext>
            </p:extLst>
          </p:nvPr>
        </p:nvGraphicFramePr>
        <p:xfrm>
          <a:off x="991888" y="4012684"/>
          <a:ext cx="6548966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2321"/>
                <a:gridCol w="1712215"/>
                <a:gridCol w="1712215"/>
                <a:gridCol w="1712215"/>
              </a:tblGrid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:&lt;1&gt;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indian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:&lt;4,8&gt;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:&lt;7&gt;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:&lt;1&gt;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institute: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:&lt;2,9&gt;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18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1800" baseline="0" dirty="0" smtClean="0">
                          <a:latin typeface="Times New Roman"/>
                          <a:cs typeface="Times New Roman"/>
                        </a:rPr>
                        <a:t>:&lt;10&gt;</a:t>
                      </a:r>
                      <a:endParaRPr lang="en-US" sz="18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:&lt;2&gt;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:&lt;3&gt;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:&lt;1&gt;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:&lt;9&gt;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102851"/>
            <a:ext cx="8229600" cy="2657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Together with the term </a:t>
            </a:r>
            <a:r>
              <a:rPr lang="en-US" sz="2400" dirty="0" smtClean="0">
                <a:sym typeface="Wingdings"/>
              </a:rPr>
              <a:t> document ids posting list, store the positions where the term occurs in each document</a:t>
            </a:r>
          </a:p>
          <a:p>
            <a:r>
              <a:rPr lang="en-US" sz="2400" dirty="0" smtClean="0"/>
              <a:t>Intersection as usual on posting </a:t>
            </a:r>
            <a:r>
              <a:rPr lang="en-US" sz="2400" dirty="0" smtClean="0"/>
              <a:t>lists</a:t>
            </a:r>
          </a:p>
          <a:p>
            <a:r>
              <a:rPr lang="en-US" sz="2400" dirty="0" smtClean="0"/>
              <a:t>In addition to matching </a:t>
            </a:r>
            <a:r>
              <a:rPr lang="en-US" sz="2400" dirty="0" err="1" smtClean="0"/>
              <a:t>docIds</a:t>
            </a:r>
            <a:r>
              <a:rPr lang="en-US" sz="2400" dirty="0" smtClean="0"/>
              <a:t>, also match the positions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449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Positional index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40142"/>
              </p:ext>
            </p:extLst>
          </p:nvPr>
        </p:nvGraphicFramePr>
        <p:xfrm>
          <a:off x="991888" y="4012684"/>
          <a:ext cx="6548966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2321"/>
                <a:gridCol w="1712215"/>
                <a:gridCol w="1712215"/>
                <a:gridCol w="1712215"/>
              </a:tblGrid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diwali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:&lt;1&gt;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indian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:&lt;4,</a:t>
                      </a:r>
                      <a:r>
                        <a:rPr lang="en-US" sz="2000" b="1" baseline="0" dirty="0" smtClean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:&lt;7&gt;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:&lt;1&gt;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institute: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:&lt;2,9&gt;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18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1800" baseline="0" dirty="0" smtClean="0">
                          <a:latin typeface="Times New Roman"/>
                          <a:cs typeface="Times New Roman"/>
                        </a:rPr>
                        <a:t>:&lt;</a:t>
                      </a:r>
                      <a:r>
                        <a:rPr lang="en-US" sz="1800" b="1" baseline="0" dirty="0" smtClean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lang="en-US" sz="1800" baseline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sz="18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population: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:&lt;2&gt;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autumn: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sz="2000" baseline="-25000" dirty="0" smtClean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lang="en-US" sz="2000" baseline="0" dirty="0" smtClean="0">
                          <a:latin typeface="Times New Roman"/>
                          <a:cs typeface="Times New Roman"/>
                        </a:rPr>
                        <a:t>:&lt;3&gt;</a:t>
                      </a:r>
                      <a:endParaRPr lang="en-US" sz="2000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230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Times New Roman"/>
                          <a:cs typeface="Times New Roman"/>
                        </a:rPr>
                        <a:t>statistical:</a:t>
                      </a:r>
                      <a:endParaRPr lang="en-US" sz="2000" dirty="0">
                        <a:solidFill>
                          <a:schemeClr val="tx2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:&lt;1&gt;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lang="en-US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:&lt;</a:t>
                      </a:r>
                      <a:r>
                        <a:rPr lang="en-US" b="1" baseline="0" dirty="0" smtClean="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&gt;</a:t>
                      </a:r>
                      <a:endParaRPr lang="en-US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102851"/>
            <a:ext cx="8229600" cy="2657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Together with the term </a:t>
            </a:r>
            <a:r>
              <a:rPr lang="en-US" sz="2400" dirty="0" smtClean="0">
                <a:sym typeface="Wingdings"/>
              </a:rPr>
              <a:t> document ids posting list, store the positions where the term occurs in each document</a:t>
            </a:r>
          </a:p>
          <a:p>
            <a:r>
              <a:rPr lang="en-US" sz="2400" dirty="0" smtClean="0"/>
              <a:t>Intersection as usual on posting </a:t>
            </a:r>
            <a:r>
              <a:rPr lang="en-US" sz="2400" dirty="0" smtClean="0"/>
              <a:t>lists</a:t>
            </a:r>
          </a:p>
          <a:p>
            <a:r>
              <a:rPr lang="en-US" sz="2400" dirty="0" smtClean="0"/>
              <a:t>In addition to matching </a:t>
            </a:r>
            <a:r>
              <a:rPr lang="en-US" sz="2400" dirty="0" err="1" smtClean="0"/>
              <a:t>docIds</a:t>
            </a:r>
            <a:r>
              <a:rPr lang="en-US" sz="2400" dirty="0" smtClean="0"/>
              <a:t>, also match the positions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01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Primarily: IR Book by Manning, </a:t>
            </a:r>
            <a:r>
              <a:rPr lang="en-US" dirty="0" err="1" smtClean="0"/>
              <a:t>Raghavan</a:t>
            </a:r>
            <a:r>
              <a:rPr lang="en-US" dirty="0" smtClean="0"/>
              <a:t> and </a:t>
            </a:r>
            <a:r>
              <a:rPr lang="en-US" dirty="0" err="1" smtClean="0"/>
              <a:t>Schuetze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://nlp.stanford.edu/IR-book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H90043157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38" y="1087442"/>
            <a:ext cx="3095625" cy="3095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Retrieval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9" y="3790259"/>
            <a:ext cx="2373313" cy="8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/>
              <a:t>User needs some information</a:t>
            </a:r>
            <a:endParaRPr lang="en-US" sz="2000" dirty="0"/>
          </a:p>
        </p:txBody>
      </p:sp>
      <p:pic>
        <p:nvPicPr>
          <p:cNvPr id="3" name="Picture 2" descr="MH9102171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5519"/>
            <a:ext cx="2373312" cy="2373312"/>
          </a:xfrm>
          <a:prstGeom prst="rect">
            <a:avLst/>
          </a:prstGeom>
        </p:spPr>
      </p:pic>
      <p:pic>
        <p:nvPicPr>
          <p:cNvPr id="5" name="Picture 4" descr="MH90042262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1031877"/>
            <a:ext cx="3095625" cy="3095625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591175" y="3704884"/>
            <a:ext cx="3095625" cy="8452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Assumption: the required information is present somewhere</a:t>
            </a: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82912" y="3124250"/>
            <a:ext cx="2373313" cy="845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000" dirty="0" smtClean="0"/>
              <a:t>A search engine tries to bridge this gap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982912" y="261408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40807" y="2607733"/>
            <a:ext cx="4990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5042556"/>
            <a:ext cx="8229600" cy="1313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Retrieving material of usually unstructured nature satisfying the information need from a </a:t>
            </a:r>
            <a:r>
              <a:rPr lang="en-US" sz="2400" smtClean="0">
                <a:solidFill>
                  <a:schemeClr val="tx2"/>
                </a:solidFill>
              </a:rPr>
              <a:t>large collection</a:t>
            </a:r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30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Collection and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54869"/>
            <a:ext cx="8229600" cy="22014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Document: unit of retrieval</a:t>
            </a:r>
          </a:p>
          <a:p>
            <a:r>
              <a:rPr lang="en-US" sz="2400" dirty="0" smtClean="0"/>
              <a:t>Collection: the group of documents from which we retrieve</a:t>
            </a:r>
          </a:p>
          <a:p>
            <a:pPr lvl="1"/>
            <a:r>
              <a:rPr lang="en-US" sz="2000" dirty="0" smtClean="0"/>
              <a:t>Also called </a:t>
            </a:r>
            <a:r>
              <a:rPr lang="en-US" sz="2000" i="1" dirty="0" smtClean="0"/>
              <a:t>corpus</a:t>
            </a:r>
            <a:r>
              <a:rPr lang="en-US" sz="2000" dirty="0" smtClean="0"/>
              <a:t> (a body of texts)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5" name="Folded Corner 4"/>
          <p:cNvSpPr/>
          <p:nvPr/>
        </p:nvSpPr>
        <p:spPr>
          <a:xfrm>
            <a:off x="6937737" y="1079501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Titanic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</a:t>
            </a:r>
            <a:r>
              <a:rPr lang="en-US" sz="1600" dirty="0"/>
              <a:t>R</a:t>
            </a:r>
            <a:r>
              <a:rPr lang="en-US" sz="1600" dirty="0" smtClean="0"/>
              <a:t>ose  Jack  </a:t>
            </a:r>
            <a:r>
              <a:rPr lang="en-US" sz="1600" dirty="0"/>
              <a:t>A</a:t>
            </a:r>
            <a:r>
              <a:rPr lang="en-US" sz="1600" dirty="0" smtClean="0"/>
              <a:t>tlantic   Ocean  England  Sink</a:t>
            </a:r>
            <a:endParaRPr lang="en-US" sz="1600" dirty="0"/>
          </a:p>
        </p:txBody>
      </p:sp>
      <p:sp>
        <p:nvSpPr>
          <p:cNvPr id="6" name="Folded Corner 5"/>
          <p:cNvSpPr/>
          <p:nvPr/>
        </p:nvSpPr>
        <p:spPr>
          <a:xfrm>
            <a:off x="548701" y="1079501"/>
            <a:ext cx="2077521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The curse of the black pearl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Jack  Sparrow   Caribbean  Turner  Elizabeth  Gun Fight</a:t>
            </a:r>
            <a:endParaRPr lang="en-US" sz="1600" dirty="0"/>
          </a:p>
        </p:txBody>
      </p:sp>
      <p:sp>
        <p:nvSpPr>
          <p:cNvPr id="7" name="Folded Corner 6"/>
          <p:cNvSpPr/>
          <p:nvPr/>
        </p:nvSpPr>
        <p:spPr>
          <a:xfrm>
            <a:off x="2873955" y="1079501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Finding </a:t>
            </a:r>
            <a:r>
              <a:rPr lang="en-US" sz="1600" b="1" u="sng" dirty="0" err="1" smtClean="0"/>
              <a:t>Nemo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Ocean  Fish  </a:t>
            </a:r>
            <a:r>
              <a:rPr lang="en-US" sz="1600" dirty="0" err="1" smtClean="0"/>
              <a:t>Nemo</a:t>
            </a:r>
            <a:r>
              <a:rPr lang="en-US" sz="1600" dirty="0" smtClean="0"/>
              <a:t>  Reef  Animation</a:t>
            </a:r>
            <a:endParaRPr lang="en-US" sz="1600" dirty="0"/>
          </a:p>
        </p:txBody>
      </p:sp>
      <p:sp>
        <p:nvSpPr>
          <p:cNvPr id="8" name="Folded Corner 7"/>
          <p:cNvSpPr/>
          <p:nvPr/>
        </p:nvSpPr>
        <p:spPr>
          <a:xfrm>
            <a:off x="4912227" y="1090832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err="1" smtClean="0"/>
              <a:t>Tintin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Ocean  Animation  Ship  Haddock  </a:t>
            </a:r>
            <a:r>
              <a:rPr lang="en-US" sz="1600" dirty="0" err="1" smtClean="0"/>
              <a:t>Tintin</a:t>
            </a:r>
            <a:r>
              <a:rPr lang="en-US" sz="1600" dirty="0" smtClean="0"/>
              <a:t>  </a:t>
            </a:r>
            <a:endParaRPr lang="en-US" sz="1600" dirty="0"/>
          </a:p>
        </p:txBody>
      </p:sp>
      <p:sp>
        <p:nvSpPr>
          <p:cNvPr id="9" name="Folded Corner 8"/>
          <p:cNvSpPr/>
          <p:nvPr/>
        </p:nvSpPr>
        <p:spPr>
          <a:xfrm>
            <a:off x="548701" y="2526445"/>
            <a:ext cx="2077521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The Dark Knight</a:t>
            </a:r>
          </a:p>
          <a:p>
            <a:pPr algn="ctr"/>
            <a:r>
              <a:rPr lang="en-US" sz="1600" dirty="0" smtClean="0"/>
              <a:t>Bruce Wayne Batman Joker Harvey Gordon Gun Fight Crime</a:t>
            </a:r>
            <a:endParaRPr lang="en-US" sz="1600" dirty="0"/>
          </a:p>
        </p:txBody>
      </p:sp>
      <p:sp>
        <p:nvSpPr>
          <p:cNvPr id="11" name="Folded Corner 10"/>
          <p:cNvSpPr/>
          <p:nvPr/>
        </p:nvSpPr>
        <p:spPr>
          <a:xfrm>
            <a:off x="2873955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err="1" smtClean="0"/>
              <a:t>Skyfall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007  James  Bond  MI6  Gun Fight  </a:t>
            </a:r>
            <a:endParaRPr lang="en-US" sz="1600" dirty="0"/>
          </a:p>
        </p:txBody>
      </p:sp>
      <p:sp>
        <p:nvSpPr>
          <p:cNvPr id="12" name="Folded Corner 11"/>
          <p:cNvSpPr/>
          <p:nvPr/>
        </p:nvSpPr>
        <p:spPr>
          <a:xfrm>
            <a:off x="4912227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Silence of the Lambs</a:t>
            </a:r>
          </a:p>
          <a:p>
            <a:pPr algn="ctr"/>
            <a:r>
              <a:rPr lang="en-US" sz="1600" dirty="0" smtClean="0"/>
              <a:t>Hannibal Lector  FBI  Crime  Gun  Cannibal  </a:t>
            </a:r>
            <a:endParaRPr lang="en-US" sz="1600" dirty="0"/>
          </a:p>
        </p:txBody>
      </p:sp>
      <p:sp>
        <p:nvSpPr>
          <p:cNvPr id="13" name="Folded Corner 12"/>
          <p:cNvSpPr/>
          <p:nvPr/>
        </p:nvSpPr>
        <p:spPr>
          <a:xfrm>
            <a:off x="6937737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The Ghost Ship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Ghost Ocean Death Horror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66046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6921"/>
            <a:ext cx="8229600" cy="2349429"/>
          </a:xfrm>
        </p:spPr>
        <p:txBody>
          <a:bodyPr anchor="t">
            <a:normAutofit/>
          </a:bodyPr>
          <a:lstStyle/>
          <a:p>
            <a:r>
              <a:rPr lang="en-US" sz="2400" dirty="0"/>
              <a:t>Find all documents containing a word </a:t>
            </a:r>
            <a:r>
              <a:rPr lang="en-US" sz="2400" i="1" dirty="0"/>
              <a:t>w</a:t>
            </a:r>
            <a:endParaRPr lang="en-US" sz="2400" dirty="0"/>
          </a:p>
          <a:p>
            <a:r>
              <a:rPr lang="en-US" sz="2400" dirty="0"/>
              <a:t>Find all documents containing a word </a:t>
            </a:r>
            <a:r>
              <a:rPr lang="en-US" sz="2400" i="1" dirty="0"/>
              <a:t>w</a:t>
            </a:r>
            <a:r>
              <a:rPr lang="en-US" sz="2400" baseline="-25000" dirty="0"/>
              <a:t>1</a:t>
            </a:r>
            <a:r>
              <a:rPr lang="en-US" sz="2400" i="1" dirty="0"/>
              <a:t> </a:t>
            </a:r>
            <a:r>
              <a:rPr lang="en-US" sz="2400" dirty="0"/>
              <a:t>but not containing the word </a:t>
            </a:r>
            <a:r>
              <a:rPr lang="en-US" sz="2400" i="1" dirty="0"/>
              <a:t>w</a:t>
            </a:r>
            <a:r>
              <a:rPr lang="en-US" sz="2400" baseline="-25000" dirty="0"/>
              <a:t>2</a:t>
            </a:r>
          </a:p>
          <a:p>
            <a:r>
              <a:rPr lang="en-US" sz="2400" dirty="0" smtClean="0"/>
              <a:t>Queries in the form of any Boolean expression</a:t>
            </a:r>
          </a:p>
          <a:p>
            <a:r>
              <a:rPr lang="en-US" sz="2400" dirty="0" smtClean="0"/>
              <a:t>Query: </a:t>
            </a:r>
            <a:r>
              <a:rPr lang="en-US" sz="2400" b="1" dirty="0" smtClean="0"/>
              <a:t>Jack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sp>
        <p:nvSpPr>
          <p:cNvPr id="5" name="Folded Corner 4"/>
          <p:cNvSpPr/>
          <p:nvPr/>
        </p:nvSpPr>
        <p:spPr>
          <a:xfrm>
            <a:off x="6937737" y="1079501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Titanic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</a:t>
            </a:r>
            <a:r>
              <a:rPr lang="en-US" sz="1600" dirty="0"/>
              <a:t>R</a:t>
            </a:r>
            <a:r>
              <a:rPr lang="en-US" sz="1600" dirty="0" smtClean="0"/>
              <a:t>ose  Jack  </a:t>
            </a:r>
            <a:r>
              <a:rPr lang="en-US" sz="1600" dirty="0"/>
              <a:t>A</a:t>
            </a:r>
            <a:r>
              <a:rPr lang="en-US" sz="1600" dirty="0" smtClean="0"/>
              <a:t>tlantic   Ocean  England  Sink  Captain</a:t>
            </a:r>
            <a:endParaRPr lang="en-US" sz="1600" dirty="0"/>
          </a:p>
        </p:txBody>
      </p:sp>
      <p:sp>
        <p:nvSpPr>
          <p:cNvPr id="6" name="Folded Corner 5"/>
          <p:cNvSpPr/>
          <p:nvPr/>
        </p:nvSpPr>
        <p:spPr>
          <a:xfrm>
            <a:off x="548701" y="1079501"/>
            <a:ext cx="2077521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The curse of the black pearl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Captain Jack  Sparrow   Caribbean Elizabeth  Gun Fight</a:t>
            </a:r>
            <a:endParaRPr lang="en-US" sz="1600" dirty="0"/>
          </a:p>
        </p:txBody>
      </p:sp>
      <p:sp>
        <p:nvSpPr>
          <p:cNvPr id="7" name="Folded Corner 6"/>
          <p:cNvSpPr/>
          <p:nvPr/>
        </p:nvSpPr>
        <p:spPr>
          <a:xfrm>
            <a:off x="2873955" y="1079501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Finding </a:t>
            </a:r>
            <a:r>
              <a:rPr lang="en-US" sz="1600" b="1" u="sng" dirty="0" err="1" smtClean="0"/>
              <a:t>Nemo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Ocean  Fish  </a:t>
            </a:r>
            <a:r>
              <a:rPr lang="en-US" sz="1600" dirty="0" err="1" smtClean="0"/>
              <a:t>Nemo</a:t>
            </a:r>
            <a:r>
              <a:rPr lang="en-US" sz="1600" dirty="0" smtClean="0"/>
              <a:t>  Reef  Animation</a:t>
            </a:r>
            <a:endParaRPr lang="en-US" sz="1600" dirty="0"/>
          </a:p>
        </p:txBody>
      </p:sp>
      <p:sp>
        <p:nvSpPr>
          <p:cNvPr id="8" name="Folded Corner 7"/>
          <p:cNvSpPr/>
          <p:nvPr/>
        </p:nvSpPr>
        <p:spPr>
          <a:xfrm>
            <a:off x="4912227" y="1090832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err="1" smtClean="0"/>
              <a:t>Tintin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Ocean  Animation  Ship   Captain Haddock  </a:t>
            </a:r>
            <a:r>
              <a:rPr lang="en-US" sz="1600" dirty="0" err="1" smtClean="0"/>
              <a:t>Tintin</a:t>
            </a:r>
            <a:r>
              <a:rPr lang="en-US" sz="1600" dirty="0" smtClean="0"/>
              <a:t>  </a:t>
            </a:r>
            <a:endParaRPr lang="en-US" sz="1600" dirty="0"/>
          </a:p>
        </p:txBody>
      </p:sp>
      <p:sp>
        <p:nvSpPr>
          <p:cNvPr id="9" name="Folded Corner 8"/>
          <p:cNvSpPr/>
          <p:nvPr/>
        </p:nvSpPr>
        <p:spPr>
          <a:xfrm>
            <a:off x="548701" y="2526445"/>
            <a:ext cx="2077521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The Dark Knight</a:t>
            </a:r>
          </a:p>
          <a:p>
            <a:pPr algn="ctr"/>
            <a:r>
              <a:rPr lang="en-US" sz="1600" dirty="0" smtClean="0"/>
              <a:t>Bruce Wayne Batman Joker Harvey Gordon Gun Fight Crime</a:t>
            </a:r>
            <a:endParaRPr lang="en-US" sz="1600" dirty="0"/>
          </a:p>
        </p:txBody>
      </p:sp>
      <p:sp>
        <p:nvSpPr>
          <p:cNvPr id="11" name="Folded Corner 10"/>
          <p:cNvSpPr/>
          <p:nvPr/>
        </p:nvSpPr>
        <p:spPr>
          <a:xfrm>
            <a:off x="2873955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err="1" smtClean="0"/>
              <a:t>Skyfall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007  James  Bond  MI6  Gun Fight  </a:t>
            </a:r>
            <a:endParaRPr lang="en-US" sz="1600" dirty="0"/>
          </a:p>
        </p:txBody>
      </p:sp>
      <p:sp>
        <p:nvSpPr>
          <p:cNvPr id="12" name="Folded Corner 11"/>
          <p:cNvSpPr/>
          <p:nvPr/>
        </p:nvSpPr>
        <p:spPr>
          <a:xfrm>
            <a:off x="4912227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Silence of the Lambs</a:t>
            </a:r>
          </a:p>
          <a:p>
            <a:pPr algn="ctr"/>
            <a:r>
              <a:rPr lang="en-US" sz="1600" dirty="0" smtClean="0"/>
              <a:t>Hannibal Lector  FBI  Crime  Gun  Cannibal  </a:t>
            </a:r>
            <a:endParaRPr lang="en-US" sz="1600" dirty="0"/>
          </a:p>
        </p:txBody>
      </p:sp>
      <p:sp>
        <p:nvSpPr>
          <p:cNvPr id="13" name="Folded Corner 12"/>
          <p:cNvSpPr/>
          <p:nvPr/>
        </p:nvSpPr>
        <p:spPr>
          <a:xfrm>
            <a:off x="6937737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The Ghost Ship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Ghost Ocean Death Horror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5023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6921"/>
            <a:ext cx="8229600" cy="2349429"/>
          </a:xfrm>
        </p:spPr>
        <p:txBody>
          <a:bodyPr anchor="t">
            <a:normAutofit/>
          </a:bodyPr>
          <a:lstStyle/>
          <a:p>
            <a:r>
              <a:rPr lang="en-US" sz="2400" dirty="0"/>
              <a:t>Find all documents containing a word </a:t>
            </a:r>
            <a:r>
              <a:rPr lang="en-US" sz="2400" i="1" dirty="0"/>
              <a:t>w</a:t>
            </a:r>
            <a:endParaRPr lang="en-US" sz="2400" dirty="0"/>
          </a:p>
          <a:p>
            <a:r>
              <a:rPr lang="en-US" sz="2400" dirty="0"/>
              <a:t>Find all documents containing a word </a:t>
            </a:r>
            <a:r>
              <a:rPr lang="en-US" sz="2400" i="1" dirty="0"/>
              <a:t>w</a:t>
            </a:r>
            <a:r>
              <a:rPr lang="en-US" sz="2400" baseline="-25000" dirty="0"/>
              <a:t>1</a:t>
            </a:r>
            <a:r>
              <a:rPr lang="en-US" sz="2400" i="1" dirty="0"/>
              <a:t> </a:t>
            </a:r>
            <a:r>
              <a:rPr lang="en-US" sz="2400" dirty="0"/>
              <a:t>but not containing the word </a:t>
            </a:r>
            <a:r>
              <a:rPr lang="en-US" sz="2400" i="1" dirty="0"/>
              <a:t>w</a:t>
            </a:r>
            <a:r>
              <a:rPr lang="en-US" sz="2400" baseline="-25000" dirty="0"/>
              <a:t>2</a:t>
            </a:r>
          </a:p>
          <a:p>
            <a:r>
              <a:rPr lang="en-US" sz="2400" dirty="0"/>
              <a:t>More complicated Boolean </a:t>
            </a:r>
            <a:r>
              <a:rPr lang="en-US" sz="2400" dirty="0" smtClean="0"/>
              <a:t>queries</a:t>
            </a:r>
          </a:p>
          <a:p>
            <a:r>
              <a:rPr lang="en-US" sz="2400" dirty="0" smtClean="0"/>
              <a:t>Query: </a:t>
            </a:r>
            <a:r>
              <a:rPr lang="en-US" sz="2400" b="1" dirty="0" smtClean="0"/>
              <a:t>Jack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sp>
        <p:nvSpPr>
          <p:cNvPr id="5" name="Folded Corner 4"/>
          <p:cNvSpPr/>
          <p:nvPr/>
        </p:nvSpPr>
        <p:spPr>
          <a:xfrm>
            <a:off x="6937737" y="1079501"/>
            <a:ext cx="1749063" cy="1270883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Titanic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</a:t>
            </a:r>
            <a:r>
              <a:rPr lang="en-US" sz="1600" dirty="0"/>
              <a:t>R</a:t>
            </a:r>
            <a:r>
              <a:rPr lang="en-US" sz="1600" dirty="0" smtClean="0"/>
              <a:t>ose  Jack  </a:t>
            </a:r>
            <a:r>
              <a:rPr lang="en-US" sz="1600" dirty="0"/>
              <a:t>A</a:t>
            </a:r>
            <a:r>
              <a:rPr lang="en-US" sz="1600" dirty="0" smtClean="0"/>
              <a:t>tlantic   Ocean  England  Sink Captain</a:t>
            </a:r>
            <a:endParaRPr lang="en-US" sz="1600" dirty="0"/>
          </a:p>
        </p:txBody>
      </p:sp>
      <p:sp>
        <p:nvSpPr>
          <p:cNvPr id="6" name="Folded Corner 5"/>
          <p:cNvSpPr/>
          <p:nvPr/>
        </p:nvSpPr>
        <p:spPr>
          <a:xfrm>
            <a:off x="548701" y="1079501"/>
            <a:ext cx="2077521" cy="1270883"/>
          </a:xfrm>
          <a:prstGeom prst="foldedCorner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The curse of the black pearl</a:t>
            </a:r>
          </a:p>
          <a:p>
            <a:pPr algn="ctr"/>
            <a:r>
              <a:rPr lang="en-US" sz="1600" dirty="0"/>
              <a:t>Ship  Captain Jack Sparrow   </a:t>
            </a:r>
            <a:r>
              <a:rPr lang="en-US" sz="1600" dirty="0" smtClean="0"/>
              <a:t>Caribbean Elizabeth  Gun Fight</a:t>
            </a:r>
            <a:endParaRPr lang="en-US" sz="1600" dirty="0"/>
          </a:p>
        </p:txBody>
      </p:sp>
      <p:sp>
        <p:nvSpPr>
          <p:cNvPr id="7" name="Folded Corner 6"/>
          <p:cNvSpPr/>
          <p:nvPr/>
        </p:nvSpPr>
        <p:spPr>
          <a:xfrm>
            <a:off x="2873955" y="1079501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Finding </a:t>
            </a:r>
            <a:r>
              <a:rPr lang="en-US" sz="1600" b="1" u="sng" dirty="0" err="1" smtClean="0"/>
              <a:t>Nemo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Ocean  Fish  </a:t>
            </a:r>
            <a:r>
              <a:rPr lang="en-US" sz="1600" dirty="0" err="1" smtClean="0"/>
              <a:t>Nemo</a:t>
            </a:r>
            <a:r>
              <a:rPr lang="en-US" sz="1600" dirty="0" smtClean="0"/>
              <a:t>  Reef  Animation</a:t>
            </a:r>
            <a:endParaRPr lang="en-US" sz="1600" dirty="0"/>
          </a:p>
        </p:txBody>
      </p:sp>
      <p:sp>
        <p:nvSpPr>
          <p:cNvPr id="8" name="Folded Corner 7"/>
          <p:cNvSpPr/>
          <p:nvPr/>
        </p:nvSpPr>
        <p:spPr>
          <a:xfrm>
            <a:off x="4912227" y="1090832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err="1" smtClean="0"/>
              <a:t>Tintin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Ocean  Animation  Ship   Captain Haddock  </a:t>
            </a:r>
            <a:r>
              <a:rPr lang="en-US" sz="1600" dirty="0" err="1" smtClean="0"/>
              <a:t>Tintin</a:t>
            </a:r>
            <a:r>
              <a:rPr lang="en-US" sz="1600" dirty="0" smtClean="0"/>
              <a:t>  </a:t>
            </a:r>
            <a:endParaRPr lang="en-US" sz="1600" dirty="0"/>
          </a:p>
        </p:txBody>
      </p:sp>
      <p:sp>
        <p:nvSpPr>
          <p:cNvPr id="9" name="Folded Corner 8"/>
          <p:cNvSpPr/>
          <p:nvPr/>
        </p:nvSpPr>
        <p:spPr>
          <a:xfrm>
            <a:off x="548701" y="2526445"/>
            <a:ext cx="2077521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The Dark Knight</a:t>
            </a:r>
          </a:p>
          <a:p>
            <a:pPr algn="ctr"/>
            <a:r>
              <a:rPr lang="en-US" sz="1600" dirty="0" smtClean="0"/>
              <a:t>Bruce Wayne Batman Joker Harvey Gordon Gun Fight Crime</a:t>
            </a:r>
            <a:endParaRPr lang="en-US" sz="1600" dirty="0"/>
          </a:p>
        </p:txBody>
      </p:sp>
      <p:sp>
        <p:nvSpPr>
          <p:cNvPr id="11" name="Folded Corner 10"/>
          <p:cNvSpPr/>
          <p:nvPr/>
        </p:nvSpPr>
        <p:spPr>
          <a:xfrm>
            <a:off x="2873955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err="1" smtClean="0"/>
              <a:t>Skyfall</a:t>
            </a:r>
            <a:endParaRPr lang="en-US" sz="1600" b="1" u="sng" dirty="0" smtClean="0"/>
          </a:p>
          <a:p>
            <a:pPr algn="ctr"/>
            <a:r>
              <a:rPr lang="en-US" sz="1600" dirty="0" smtClean="0"/>
              <a:t>007  James  Bond  MI6  Gun Fight  </a:t>
            </a:r>
            <a:endParaRPr lang="en-US" sz="1600" dirty="0"/>
          </a:p>
        </p:txBody>
      </p:sp>
      <p:sp>
        <p:nvSpPr>
          <p:cNvPr id="12" name="Folded Corner 11"/>
          <p:cNvSpPr/>
          <p:nvPr/>
        </p:nvSpPr>
        <p:spPr>
          <a:xfrm>
            <a:off x="4912227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u="sng" dirty="0" smtClean="0"/>
              <a:t>Silence of the Lambs</a:t>
            </a:r>
          </a:p>
          <a:p>
            <a:pPr algn="ctr"/>
            <a:r>
              <a:rPr lang="en-US" sz="1600" dirty="0" smtClean="0"/>
              <a:t>Hannibal Lector  FBI  Crime  Gun  Cannibal  </a:t>
            </a:r>
            <a:endParaRPr lang="en-US" sz="1600" dirty="0"/>
          </a:p>
        </p:txBody>
      </p:sp>
      <p:sp>
        <p:nvSpPr>
          <p:cNvPr id="13" name="Folded Corner 12"/>
          <p:cNvSpPr/>
          <p:nvPr/>
        </p:nvSpPr>
        <p:spPr>
          <a:xfrm>
            <a:off x="6937737" y="2526445"/>
            <a:ext cx="1749063" cy="1270883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u="sng" dirty="0" smtClean="0"/>
              <a:t>The Ghost Ship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hip  Ghost Ocean Death Horror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0057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 – document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32964"/>
            <a:ext cx="8229600" cy="18192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entry (</a:t>
            </a:r>
            <a:r>
              <a:rPr lang="en-US" sz="2000" i="1" dirty="0" smtClean="0"/>
              <a:t>w</a:t>
            </a:r>
            <a:r>
              <a:rPr lang="en-US" sz="2000" dirty="0" smtClean="0"/>
              <a:t>, </a:t>
            </a:r>
            <a:r>
              <a:rPr lang="en-US" sz="2000" i="1" dirty="0" smtClean="0"/>
              <a:t>d</a:t>
            </a:r>
            <a:r>
              <a:rPr lang="en-US" sz="2000" dirty="0" smtClean="0"/>
              <a:t>) = 1 if and only if the word </a:t>
            </a:r>
            <a:r>
              <a:rPr lang="en-US" sz="2000" i="1" dirty="0" smtClean="0"/>
              <a:t>w </a:t>
            </a:r>
            <a:r>
              <a:rPr lang="en-US" sz="2000" dirty="0" smtClean="0"/>
              <a:t>is present in document </a:t>
            </a:r>
            <a:r>
              <a:rPr lang="en-US" sz="2000" i="1" dirty="0" smtClean="0"/>
              <a:t>d</a:t>
            </a:r>
          </a:p>
          <a:p>
            <a:r>
              <a:rPr lang="en-US" sz="2000" dirty="0" smtClean="0"/>
              <a:t>Terms are dimensions of this matrix (</a:t>
            </a:r>
            <a:r>
              <a:rPr lang="en-US" sz="2000" i="1" dirty="0" smtClean="0"/>
              <a:t>units of index; we will discuss later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Commonly called </a:t>
            </a:r>
            <a:r>
              <a:rPr lang="en-US" sz="2000" i="1" dirty="0" smtClean="0"/>
              <a:t>term – document matrix</a:t>
            </a:r>
          </a:p>
          <a:p>
            <a:r>
              <a:rPr lang="en-US" sz="2000" dirty="0" smtClean="0"/>
              <a:t>Term and word are not same, though often words are used as terms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896827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186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Boolean retrieval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32964"/>
            <a:ext cx="8229600" cy="18192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Query: Jack</a:t>
            </a:r>
          </a:p>
          <a:p>
            <a:r>
              <a:rPr lang="en-US" sz="2000" dirty="0" smtClean="0"/>
              <a:t>Results: 10010000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546137"/>
              </p:ext>
            </p:extLst>
          </p:nvPr>
        </p:nvGraphicFramePr>
        <p:xfrm>
          <a:off x="457199" y="1171256"/>
          <a:ext cx="8229600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83678"/>
                <a:gridCol w="845122"/>
              </a:tblGrid>
              <a:tr h="35343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Black</a:t>
                      </a:r>
                      <a:r>
                        <a:rPr lang="en-US" baseline="0" dirty="0" smtClean="0"/>
                        <a:t> pearl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Finding </a:t>
                      </a:r>
                      <a:r>
                        <a:rPr lang="en-US" dirty="0" err="1" smtClean="0"/>
                        <a:t>Nemo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Tintin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Titanic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Dark Knight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Skyfall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Silence of</a:t>
                      </a:r>
                      <a:r>
                        <a:rPr lang="en-US" baseline="0" dirty="0" smtClean="0"/>
                        <a:t> lambs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Ghost 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Jack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Gun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Ocean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Captain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Batman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206889"/>
            <a:ext cx="8229599" cy="308225"/>
          </a:xfrm>
          <a:prstGeom prst="rect">
            <a:avLst/>
          </a:prstGeom>
          <a:solidFill>
            <a:srgbClr val="FFFF00">
              <a:alpha val="15000"/>
            </a:srgbClr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7411</TotalTime>
  <Words>2566</Words>
  <Application>Microsoft Macintosh PowerPoint</Application>
  <PresentationFormat>On-screen Show (4:3)</PresentationFormat>
  <Paragraphs>1175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Default Theme</vt:lpstr>
      <vt:lpstr>Information Retrieval Introduction</vt:lpstr>
      <vt:lpstr>Back in those days</vt:lpstr>
      <vt:lpstr>Search engine</vt:lpstr>
      <vt:lpstr>Information Retrieval</vt:lpstr>
      <vt:lpstr>Collection and Documents</vt:lpstr>
      <vt:lpstr>Boolean retrieval</vt:lpstr>
      <vt:lpstr>Boolean retrieval</vt:lpstr>
      <vt:lpstr>Term – document matrix</vt:lpstr>
      <vt:lpstr>Boolean retrieval</vt:lpstr>
      <vt:lpstr>Boolean retrieval</vt:lpstr>
      <vt:lpstr>Query and relevant documents</vt:lpstr>
      <vt:lpstr>Precision and recall</vt:lpstr>
      <vt:lpstr>What if the collection is “large”? </vt:lpstr>
      <vt:lpstr>What if the collection is “large”? </vt:lpstr>
      <vt:lpstr>Sparse matrix  inverted index</vt:lpstr>
      <vt:lpstr>Sparse matrix  inverted index</vt:lpstr>
      <vt:lpstr>Sparse matrix  inverted index</vt:lpstr>
      <vt:lpstr>Sparse matrix  inverted index</vt:lpstr>
      <vt:lpstr>Sparse matrix  inverted index</vt:lpstr>
      <vt:lpstr>Creating an inverted index</vt:lpstr>
      <vt:lpstr>Boolean query processing</vt:lpstr>
      <vt:lpstr>Boolean query processing</vt:lpstr>
      <vt:lpstr>Boolean query processing</vt:lpstr>
      <vt:lpstr>Boolean query processing</vt:lpstr>
      <vt:lpstr>Boolean query processing</vt:lpstr>
      <vt:lpstr>Boolean retrieval example</vt:lpstr>
      <vt:lpstr>Posting Lists</vt:lpstr>
      <vt:lpstr>Merge union or intersection</vt:lpstr>
      <vt:lpstr>Skip lists: intersection</vt:lpstr>
      <vt:lpstr>Skip lists: intersection</vt:lpstr>
      <vt:lpstr>Skip lists: intersection</vt:lpstr>
      <vt:lpstr>Skip lists: discussion</vt:lpstr>
      <vt:lpstr>Phrase queries</vt:lpstr>
      <vt:lpstr>Positional index</vt:lpstr>
      <vt:lpstr>Positional index</vt:lpstr>
      <vt:lpstr>References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</dc:title>
  <dc:subject/>
  <dc:creator>Debapriyo Majumdar</dc:creator>
  <cp:keywords/>
  <dc:description/>
  <cp:lastModifiedBy>Debapriyo Majumdar</cp:lastModifiedBy>
  <cp:revision>603</cp:revision>
  <dcterms:created xsi:type="dcterms:W3CDTF">2014-08-02T12:52:59Z</dcterms:created>
  <dcterms:modified xsi:type="dcterms:W3CDTF">2015-01-20T06:14:01Z</dcterms:modified>
  <cp:category/>
</cp:coreProperties>
</file>