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5" r:id="rId3"/>
    <p:sldId id="309" r:id="rId4"/>
    <p:sldId id="306" r:id="rId5"/>
    <p:sldId id="307" r:id="rId6"/>
    <p:sldId id="308" r:id="rId7"/>
    <p:sldId id="318" r:id="rId8"/>
    <p:sldId id="319" r:id="rId9"/>
    <p:sldId id="320" r:id="rId10"/>
    <p:sldId id="321" r:id="rId11"/>
    <p:sldId id="310" r:id="rId12"/>
    <p:sldId id="313" r:id="rId13"/>
    <p:sldId id="312" r:id="rId14"/>
    <p:sldId id="311" r:id="rId15"/>
    <p:sldId id="314" r:id="rId16"/>
    <p:sldId id="315" r:id="rId17"/>
    <p:sldId id="316" r:id="rId18"/>
    <p:sldId id="31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29/01/15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29/01/15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29/01/15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29/01/15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29/01/15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29/01/15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29/01/15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29/01/15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29/01/15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29/01/15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29/01/15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29/01/15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29/01/15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29/01/15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.stanford.edu/IR-book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Indexing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Debapriyo Majumdar</a:t>
            </a:r>
          </a:p>
          <a:p>
            <a:r>
              <a:rPr lang="en-US" sz="2000" dirty="0" smtClean="0"/>
              <a:t>Information Retrieval – Spring 2015</a:t>
            </a:r>
          </a:p>
          <a:p>
            <a:r>
              <a:rPr lang="en-US" sz="2000" dirty="0" smtClean="0"/>
              <a:t>Indian Statistical Institute Kolkata</a:t>
            </a:r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Search in enterprise data</a:t>
            </a:r>
          </a:p>
          <a:p>
            <a:r>
              <a:rPr lang="en-US" dirty="0" smtClean="0"/>
              <a:t>Not all users may be allowed to view all documents</a:t>
            </a:r>
          </a:p>
          <a:p>
            <a:r>
              <a:rPr lang="en-US" dirty="0" smtClean="0"/>
              <a:t>Approach 1: use access control lists </a:t>
            </a:r>
          </a:p>
          <a:p>
            <a:pPr lvl="1"/>
            <a:r>
              <a:rPr lang="en-US" dirty="0" smtClean="0"/>
              <a:t>For each user / group of users, have a posting list of documents the user / group CAN access</a:t>
            </a:r>
          </a:p>
          <a:p>
            <a:pPr lvl="1"/>
            <a:r>
              <a:rPr lang="en-US" dirty="0" smtClean="0"/>
              <a:t>Intersect that list with the search result list</a:t>
            </a:r>
          </a:p>
          <a:p>
            <a:pPr lvl="1"/>
            <a:r>
              <a:rPr lang="en-US" dirty="0" smtClean="0"/>
              <a:t>Problem: difficult to maintain when access changes</a:t>
            </a:r>
          </a:p>
          <a:p>
            <a:pPr lvl="1"/>
            <a:r>
              <a:rPr lang="en-US" dirty="0" smtClean="0"/>
              <a:t>Access control lists may be very large</a:t>
            </a:r>
          </a:p>
          <a:p>
            <a:r>
              <a:rPr lang="en-US" dirty="0" smtClean="0"/>
              <a:t>Approach 2: check at query time</a:t>
            </a:r>
          </a:p>
          <a:p>
            <a:pPr lvl="1"/>
            <a:r>
              <a:rPr lang="en-US" dirty="0" smtClean="0"/>
              <a:t>From the retrieved results, filter out those which the user is not allowed to access</a:t>
            </a:r>
          </a:p>
          <a:p>
            <a:pPr lvl="1"/>
            <a:r>
              <a:rPr lang="en-US" dirty="0" smtClean="0"/>
              <a:t>May slow down retrieval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74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Index Compression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buClr>
                <a:srgbClr val="1F497D"/>
              </a:buClr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Debapriyo Majumdar</a:t>
            </a:r>
          </a:p>
          <a:p>
            <a:pPr lvl="0">
              <a:buClr>
                <a:srgbClr val="1F497D"/>
              </a:buClr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Information Retrieval – Spring 2015</a:t>
            </a:r>
          </a:p>
          <a:p>
            <a:pPr lvl="0">
              <a:buClr>
                <a:srgbClr val="1F497D"/>
              </a:buClr>
            </a:pPr>
            <a:r>
              <a:rPr lang="en-US" sz="2000" dirty="0">
                <a:solidFill>
                  <a:prstClr val="black">
                    <a:tint val="75000"/>
                  </a:prstClr>
                </a:solidFill>
              </a:rPr>
              <a:t>Indian Statistical Institute Kolkata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7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Represent the information using (hopefully) lesser number of bits than used by the original representation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Lossy</a:t>
            </a:r>
            <a:r>
              <a:rPr lang="en-US" dirty="0" smtClean="0"/>
              <a:t>: may lose some “information” </a:t>
            </a:r>
          </a:p>
          <a:p>
            <a:pPr lvl="1"/>
            <a:r>
              <a:rPr lang="en-US" dirty="0" smtClean="0"/>
              <a:t>Consequently, may not be able to get back the original</a:t>
            </a:r>
          </a:p>
          <a:p>
            <a:r>
              <a:rPr lang="en-US" dirty="0" smtClean="0"/>
              <a:t>Lossless: just a different representation, will be able to “decompress” and get back the original</a:t>
            </a:r>
          </a:p>
          <a:p>
            <a:pPr lvl="1"/>
            <a:r>
              <a:rPr lang="en-US" dirty="0" smtClean="0"/>
              <a:t>We will consider only lossless compression now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Question: </a:t>
            </a:r>
          </a:p>
          <a:p>
            <a:pPr marL="0" indent="0">
              <a:buNone/>
            </a:pPr>
            <a:r>
              <a:rPr lang="en-US" dirty="0" smtClean="0"/>
              <a:t>Can a lossless compression algorithm “compress” any input data?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09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Index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less space to store</a:t>
            </a:r>
          </a:p>
          <a:p>
            <a:pPr lvl="1"/>
            <a:r>
              <a:rPr lang="en-US" dirty="0" smtClean="0"/>
              <a:t>In disk or in memory</a:t>
            </a:r>
          </a:p>
          <a:p>
            <a:pPr lvl="1"/>
            <a:r>
              <a:rPr lang="en-US" dirty="0" smtClean="0"/>
              <a:t>Saving is saving anyway</a:t>
            </a:r>
          </a:p>
          <a:p>
            <a:r>
              <a:rPr lang="en-US" dirty="0" smtClean="0"/>
              <a:t>Dictionary compression</a:t>
            </a:r>
          </a:p>
          <a:p>
            <a:pPr lvl="1"/>
            <a:r>
              <a:rPr lang="en-US" dirty="0" smtClean="0"/>
              <a:t>May store the full or most of the dictionary in memory</a:t>
            </a:r>
          </a:p>
          <a:p>
            <a:r>
              <a:rPr lang="en-US" dirty="0" smtClean="0"/>
              <a:t>Posting list compression</a:t>
            </a:r>
          </a:p>
          <a:p>
            <a:pPr lvl="1"/>
            <a:r>
              <a:rPr lang="en-US" dirty="0" smtClean="0"/>
              <a:t>Assumption: cannot store it in memory </a:t>
            </a:r>
          </a:p>
          <a:p>
            <a:pPr lvl="1"/>
            <a:r>
              <a:rPr lang="en-US" dirty="0" smtClean="0"/>
              <a:t>Transfer data from disk faster</a:t>
            </a:r>
          </a:p>
          <a:p>
            <a:pPr lvl="1"/>
            <a:r>
              <a:rPr lang="en-US" dirty="0"/>
              <a:t>Typically can compress index by 4 </a:t>
            </a:r>
            <a:r>
              <a:rPr lang="en-US" dirty="0" smtClean="0"/>
              <a:t>times</a:t>
            </a:r>
          </a:p>
          <a:p>
            <a:r>
              <a:rPr lang="en-US" dirty="0" smtClean="0"/>
              <a:t>Need a fast decompression</a:t>
            </a:r>
          </a:p>
          <a:p>
            <a:pPr lvl="1"/>
            <a:r>
              <a:rPr lang="en-US" dirty="0" smtClean="0"/>
              <a:t>Without compression: transfer 4</a:t>
            </a:r>
            <a:r>
              <a:rPr lang="en-US" i="1" dirty="0" smtClean="0"/>
              <a:t>x</a:t>
            </a:r>
            <a:r>
              <a:rPr lang="en-US" b="1" dirty="0"/>
              <a:t> </a:t>
            </a:r>
            <a:r>
              <a:rPr lang="en-US" dirty="0" smtClean="0"/>
              <a:t>bytes from disk</a:t>
            </a:r>
          </a:p>
          <a:p>
            <a:pPr lvl="1"/>
            <a:r>
              <a:rPr lang="en-US" dirty="0" smtClean="0"/>
              <a:t>With compression: transfer </a:t>
            </a:r>
            <a:r>
              <a:rPr lang="en-US" i="1" dirty="0" smtClean="0"/>
              <a:t>x </a:t>
            </a:r>
            <a:r>
              <a:rPr lang="en-US" dirty="0" smtClean="0"/>
              <a:t>bytes and decompress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12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posting lists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106905"/>
            <a:ext cx="8358522" cy="361456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For a “small” dataset, need 4 bytes (or even less) to store the doc IDs</a:t>
            </a:r>
          </a:p>
          <a:p>
            <a:r>
              <a:rPr lang="en-US" dirty="0" smtClean="0"/>
              <a:t>For a “very large” dataset, may need ~8 bytes to store the doc IDs</a:t>
            </a:r>
          </a:p>
          <a:p>
            <a:r>
              <a:rPr lang="en-US" dirty="0" smtClean="0"/>
              <a:t>Observation 1: the </a:t>
            </a:r>
            <a:r>
              <a:rPr lang="en-US" dirty="0" err="1" smtClean="0"/>
              <a:t>docIDs</a:t>
            </a:r>
            <a:r>
              <a:rPr lang="en-US" dirty="0" smtClean="0"/>
              <a:t> are large integers, but the gaps are not so large!</a:t>
            </a:r>
          </a:p>
          <a:p>
            <a:pPr lvl="1"/>
            <a:r>
              <a:rPr lang="en-US" dirty="0" smtClean="0"/>
              <a:t>Idea: Store the first doc ID, and then store only the gaps (</a:t>
            </a:r>
            <a:r>
              <a:rPr lang="en-US" b="1" dirty="0" smtClean="0"/>
              <a:t>Gap encoding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Observation 2(a): for some posting lists, the gaps are very small</a:t>
            </a:r>
          </a:p>
          <a:p>
            <a:pPr lvl="1"/>
            <a:r>
              <a:rPr lang="en-US" dirty="0" smtClean="0"/>
              <a:t>Very frequent terms</a:t>
            </a:r>
          </a:p>
          <a:p>
            <a:r>
              <a:rPr lang="en-US" dirty="0" smtClean="0"/>
              <a:t>Observation 2(b): For some the gaps can be large as well</a:t>
            </a:r>
          </a:p>
          <a:p>
            <a:pPr lvl="1"/>
            <a:r>
              <a:rPr lang="en-US" dirty="0" smtClean="0"/>
              <a:t>Very infrequent terms</a:t>
            </a:r>
          </a:p>
          <a:p>
            <a:r>
              <a:rPr lang="en-US" dirty="0" smtClean="0"/>
              <a:t>Some posting lists may also have some large and some small gaps</a:t>
            </a:r>
          </a:p>
          <a:p>
            <a:pPr lvl="1"/>
            <a:r>
              <a:rPr lang="en-US" dirty="0" smtClean="0"/>
              <a:t>Fixed size for gaps would not work!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535188"/>
              </p:ext>
            </p:extLst>
          </p:nvPr>
        </p:nvGraphicFramePr>
        <p:xfrm>
          <a:off x="562283" y="1450140"/>
          <a:ext cx="8124516" cy="14173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54086"/>
                <a:gridCol w="1354086"/>
                <a:gridCol w="1354086"/>
                <a:gridCol w="1354086"/>
                <a:gridCol w="1354086"/>
                <a:gridCol w="1354086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err="1" smtClean="0"/>
                        <a:t>obama</a:t>
                      </a:r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…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3429934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3478390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3689839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…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the</a:t>
                      </a:r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…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45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46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47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…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err="1" smtClean="0"/>
                        <a:t>sankhadeep</a:t>
                      </a:r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…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54892834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394099834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828493832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…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720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Gap encoding: variable byte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4055"/>
            <a:ext cx="8229600" cy="19096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Approach: store the first doc ID, then store the gaps</a:t>
            </a:r>
          </a:p>
          <a:p>
            <a:r>
              <a:rPr lang="en-US" dirty="0" smtClean="0"/>
              <a:t>Use 1 byte units</a:t>
            </a:r>
          </a:p>
          <a:p>
            <a:r>
              <a:rPr lang="en-US" dirty="0" smtClean="0"/>
              <a:t>First bit is the indicator, next 7 bits are payload (the number)</a:t>
            </a:r>
          </a:p>
          <a:p>
            <a:r>
              <a:rPr lang="en-US" dirty="0" smtClean="0"/>
              <a:t>First bit is 1 if this is the last byte, 0 otherwise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945070"/>
              </p:ext>
            </p:extLst>
          </p:nvPr>
        </p:nvGraphicFramePr>
        <p:xfrm>
          <a:off x="562283" y="1450140"/>
          <a:ext cx="8068494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8246"/>
                <a:gridCol w="2231672"/>
                <a:gridCol w="1404365"/>
                <a:gridCol w="3404211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doc</a:t>
                      </a:r>
                      <a:r>
                        <a:rPr lang="en-US" b="0" baseline="0" dirty="0" smtClean="0"/>
                        <a:t> IDs</a:t>
                      </a:r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824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829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215406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251952"/>
              </p:ext>
            </p:extLst>
          </p:nvPr>
        </p:nvGraphicFramePr>
        <p:xfrm>
          <a:off x="562282" y="2010138"/>
          <a:ext cx="8056165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5917"/>
                <a:gridCol w="2244002"/>
                <a:gridCol w="1404364"/>
                <a:gridCol w="339188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ID,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smtClean="0"/>
                        <a:t>gaps</a:t>
                      </a:r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824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214577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0992"/>
              </p:ext>
            </p:extLst>
          </p:nvPr>
        </p:nvGraphicFramePr>
        <p:xfrm>
          <a:off x="493188" y="2587659"/>
          <a:ext cx="8112931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60353"/>
                <a:gridCol w="2280990"/>
                <a:gridCol w="1392037"/>
                <a:gridCol w="3379551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encoding</a:t>
                      </a:r>
                      <a:endParaRPr lang="en-US" b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0000110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0111000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0000101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0001101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0001100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0110001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ounded Rectangular Callout 7"/>
          <p:cNvSpPr/>
          <p:nvPr/>
        </p:nvSpPr>
        <p:spPr>
          <a:xfrm>
            <a:off x="2676798" y="3304169"/>
            <a:ext cx="3666797" cy="1269886"/>
          </a:xfrm>
          <a:prstGeom prst="wedgeRoundRectCallout">
            <a:avLst>
              <a:gd name="adj1" fmla="val -29698"/>
              <a:gd name="adj2" fmla="val -8060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824 is encoded as </a:t>
            </a:r>
          </a:p>
          <a:p>
            <a:pPr algn="ctr"/>
            <a:r>
              <a:rPr lang="en-US" dirty="0" smtClean="0"/>
              <a:t>0000110 0111000</a:t>
            </a:r>
          </a:p>
          <a:p>
            <a:pPr algn="ctr"/>
            <a:r>
              <a:rPr lang="en-US" dirty="0" smtClean="0"/>
              <a:t>[without the first bit of both bytes]</a:t>
            </a:r>
          </a:p>
          <a:p>
            <a:pPr algn="ctr"/>
            <a:r>
              <a:rPr lang="en-US" dirty="0" smtClean="0"/>
              <a:t> (512 + 256 + 32 + 16 + 8)</a:t>
            </a:r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493188" y="3304169"/>
            <a:ext cx="2046726" cy="1269886"/>
          </a:xfrm>
          <a:prstGeom prst="wedgeRoundRectCallout">
            <a:avLst>
              <a:gd name="adj1" fmla="val 19334"/>
              <a:gd name="adj2" fmla="val -8351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 indicator bit is 0 because this is not the last byte</a:t>
            </a:r>
            <a:endParaRPr lang="en-US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6553200" y="3304169"/>
            <a:ext cx="2065247" cy="1269886"/>
          </a:xfrm>
          <a:prstGeom prst="wedgeRoundRectCallout">
            <a:avLst>
              <a:gd name="adj1" fmla="val -29698"/>
              <a:gd name="adj2" fmla="val -8060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Some gaps take more bytes, some gaps take less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00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/>
                <a:cs typeface="Calibri"/>
              </a:rPr>
              <a:t>Elias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γ</a:t>
            </a:r>
            <a:r>
              <a:rPr lang="en-US" dirty="0" smtClean="0"/>
              <a:t>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Unary code: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n </a:t>
            </a:r>
            <a:r>
              <a:rPr lang="en-US" dirty="0" smtClean="0">
                <a:sym typeface="Wingdings"/>
              </a:rPr>
              <a:t>1s followed by a 0 </a:t>
            </a:r>
          </a:p>
          <a:p>
            <a:pPr lvl="1"/>
            <a:r>
              <a:rPr lang="en-US" dirty="0" smtClean="0">
                <a:sym typeface="Wingdings"/>
              </a:rPr>
              <a:t>For example 3  1110</a:t>
            </a:r>
          </a:p>
          <a:p>
            <a:pPr lvl="1"/>
            <a:r>
              <a:rPr lang="en-US" dirty="0" smtClean="0">
                <a:sym typeface="Wingdings"/>
              </a:rPr>
              <a:t>Some conventions use </a:t>
            </a:r>
            <a:r>
              <a:rPr lang="en-US" i="1" dirty="0" smtClean="0">
                <a:sym typeface="Wingdings"/>
              </a:rPr>
              <a:t>n </a:t>
            </a:r>
            <a:r>
              <a:rPr lang="en-US" dirty="0" smtClean="0">
                <a:sym typeface="Wingdings"/>
              </a:rPr>
              <a:t>0s followed by a 1 (equivalent)</a:t>
            </a:r>
          </a:p>
          <a:p>
            <a:r>
              <a:rPr lang="en-US" dirty="0" err="1">
                <a:sym typeface="Wingdings"/>
              </a:rPr>
              <a:t>γ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encoding (due to Peter Elias)</a:t>
            </a:r>
          </a:p>
          <a:p>
            <a:pPr lvl="1"/>
            <a:r>
              <a:rPr lang="en-US" dirty="0" smtClean="0"/>
              <a:t>Consider the binary representation of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It starts with a 1; chop it off (we know it, so redundant) </a:t>
            </a:r>
          </a:p>
          <a:p>
            <a:pPr lvl="1"/>
            <a:r>
              <a:rPr lang="en-US" dirty="0" smtClean="0"/>
              <a:t>Example: 9 </a:t>
            </a:r>
            <a:r>
              <a:rPr lang="en-US" dirty="0" smtClean="0">
                <a:sym typeface="Wingdings"/>
              </a:rPr>
              <a:t> 1001  001 (call this part offset)</a:t>
            </a:r>
          </a:p>
          <a:p>
            <a:pPr lvl="1"/>
            <a:r>
              <a:rPr lang="en-US" dirty="0" smtClean="0"/>
              <a:t>Encode the length of the offset in unary</a:t>
            </a:r>
          </a:p>
          <a:p>
            <a:pPr lvl="1"/>
            <a:r>
              <a:rPr lang="en-US" dirty="0" smtClean="0"/>
              <a:t>Example: length of offset of 9 is 3. Unary encoding: 1110</a:t>
            </a:r>
          </a:p>
          <a:p>
            <a:pPr lvl="1"/>
            <a:r>
              <a:rPr lang="en-US" dirty="0" err="1">
                <a:sym typeface="Wingdings"/>
              </a:rPr>
              <a:t>γ</a:t>
            </a:r>
            <a:r>
              <a:rPr lang="en-US" dirty="0">
                <a:sym typeface="Wingdings"/>
              </a:rPr>
              <a:t> encoding </a:t>
            </a:r>
            <a:r>
              <a:rPr lang="en-US" dirty="0" smtClean="0">
                <a:sym typeface="Wingdings"/>
              </a:rPr>
              <a:t>of 9  1110001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  <p:sp>
        <p:nvSpPr>
          <p:cNvPr id="5" name="Right Brace 4"/>
          <p:cNvSpPr/>
          <p:nvPr/>
        </p:nvSpPr>
        <p:spPr>
          <a:xfrm rot="5400000">
            <a:off x="3758342" y="5482850"/>
            <a:ext cx="332901" cy="47643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 rot="5400000">
            <a:off x="4038909" y="5768144"/>
            <a:ext cx="790708" cy="385708"/>
          </a:xfrm>
          <a:prstGeom prst="rightBrace">
            <a:avLst>
              <a:gd name="adj1" fmla="val 8333"/>
              <a:gd name="adj2" fmla="val 4680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72681" y="5825874"/>
            <a:ext cx="3168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2"/>
                </a:solidFill>
              </a:rPr>
              <a:t>length of offset is 3 in unary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90059" y="6346737"/>
            <a:ext cx="4768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2"/>
                </a:solidFill>
              </a:rPr>
              <a:t>the number is leading 1 and the offset = 1001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23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Calibri"/>
              </a:rPr>
              <a:t>Elias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/>
              <a:t>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Better than variable byte encoding because </a:t>
            </a:r>
            <a:r>
              <a:rPr lang="en-US" sz="2400" dirty="0" err="1" smtClean="0"/>
              <a:t>γ</a:t>
            </a:r>
            <a:r>
              <a:rPr lang="en-US" sz="2400" dirty="0" smtClean="0"/>
              <a:t> encoding is bit-level encoding (empirically 15% better in posting lists)</a:t>
            </a:r>
          </a:p>
          <a:p>
            <a:r>
              <a:rPr lang="en-US" sz="2400" dirty="0" smtClean="0"/>
              <a:t>Decompression is less efficient than variable byte encoding</a:t>
            </a:r>
          </a:p>
          <a:p>
            <a:r>
              <a:rPr lang="en-US" sz="2400" dirty="0" smtClean="0"/>
              <a:t>Observation: the unary encoding of length may use a lot of space</a:t>
            </a:r>
          </a:p>
          <a:p>
            <a:r>
              <a:rPr lang="en-US" sz="2400" dirty="0" smtClean="0"/>
              <a:t>Solution: encode length + 1 using </a:t>
            </a:r>
            <a:r>
              <a:rPr lang="en-US" sz="2400" dirty="0" err="1" smtClean="0"/>
              <a:t>γ</a:t>
            </a:r>
            <a:r>
              <a:rPr lang="en-US" sz="2400" dirty="0" smtClean="0"/>
              <a:t> encoding again (</a:t>
            </a:r>
            <a:r>
              <a:rPr lang="en-US" sz="2400" dirty="0">
                <a:latin typeface="Calibri"/>
                <a:cs typeface="Calibri"/>
              </a:rPr>
              <a:t>Elias</a:t>
            </a:r>
            <a:r>
              <a:rPr lang="en-US" sz="2400" dirty="0"/>
              <a:t> </a:t>
            </a:r>
            <a:r>
              <a:rPr lang="en-US" sz="2400" dirty="0" err="1" smtClean="0"/>
              <a:t>δ</a:t>
            </a:r>
            <a:r>
              <a:rPr lang="en-US" sz="2400" dirty="0" smtClean="0"/>
              <a:t> encoding)</a:t>
            </a:r>
          </a:p>
          <a:p>
            <a:pPr lvl="1"/>
            <a:r>
              <a:rPr lang="en-US" sz="2000" dirty="0" smtClean="0"/>
              <a:t>More effective for large numbers</a:t>
            </a:r>
          </a:p>
          <a:p>
            <a:pPr lvl="1"/>
            <a:r>
              <a:rPr lang="en-US" sz="2000" dirty="0" smtClean="0"/>
              <a:t>Example: 509 </a:t>
            </a:r>
            <a:r>
              <a:rPr lang="en-US" sz="2000" dirty="0" smtClean="0">
                <a:sym typeface="Wingdings"/>
              </a:rPr>
              <a:t> </a:t>
            </a:r>
            <a:r>
              <a:rPr lang="en-US" sz="2000" dirty="0" smtClean="0">
                <a:solidFill>
                  <a:srgbClr val="FF0000"/>
                </a:solidFill>
              </a:rPr>
              <a:t>111111110</a:t>
            </a:r>
            <a:r>
              <a:rPr lang="en-US" sz="2000" dirty="0" smtClean="0">
                <a:solidFill>
                  <a:schemeClr val="tx2"/>
                </a:solidFill>
              </a:rPr>
              <a:t>11111101</a:t>
            </a:r>
            <a:r>
              <a:rPr lang="en-US" sz="2000" dirty="0" smtClean="0"/>
              <a:t> (</a:t>
            </a:r>
            <a:r>
              <a:rPr lang="en-US" sz="2000" dirty="0" err="1" smtClean="0"/>
              <a:t>γ</a:t>
            </a:r>
            <a:r>
              <a:rPr lang="en-US" sz="2000" dirty="0" smtClean="0"/>
              <a:t>) </a:t>
            </a:r>
            <a:r>
              <a:rPr lang="en-US" sz="2000" dirty="0" smtClean="0">
                <a:sym typeface="Wingdings"/>
              </a:rPr>
              <a:t> </a:t>
            </a:r>
            <a:r>
              <a:rPr lang="en-US" sz="2000" dirty="0" smtClean="0">
                <a:solidFill>
                  <a:srgbClr val="FF0000"/>
                </a:solidFill>
              </a:rPr>
              <a:t>1110001</a:t>
            </a:r>
            <a:r>
              <a:rPr lang="en-US" sz="2000" dirty="0" smtClean="0">
                <a:solidFill>
                  <a:schemeClr val="tx2"/>
                </a:solidFill>
              </a:rPr>
              <a:t>11111101 </a:t>
            </a:r>
            <a:r>
              <a:rPr lang="en-US" sz="2000" dirty="0" smtClean="0"/>
              <a:t>(</a:t>
            </a:r>
            <a:r>
              <a:rPr lang="en-US" sz="2000" dirty="0" err="1"/>
              <a:t>δ</a:t>
            </a:r>
            <a:r>
              <a:rPr lang="en-US" sz="2000" dirty="0" smtClean="0"/>
              <a:t>)</a:t>
            </a:r>
          </a:p>
          <a:p>
            <a:r>
              <a:rPr lang="en-US" sz="2400" dirty="0" smtClean="0"/>
              <a:t>Question: why length + 1?</a:t>
            </a:r>
          </a:p>
          <a:p>
            <a:r>
              <a:rPr lang="en-US" sz="2400" dirty="0" smtClean="0"/>
              <a:t>Omega encoding: recursively apply </a:t>
            </a:r>
            <a:r>
              <a:rPr lang="en-US" sz="2400" dirty="0" err="1"/>
              <a:t>γ</a:t>
            </a:r>
            <a:r>
              <a:rPr lang="en-US" sz="2400" dirty="0"/>
              <a:t> encoding </a:t>
            </a:r>
            <a:r>
              <a:rPr lang="en-US" sz="2400" dirty="0" smtClean="0"/>
              <a:t>on the length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05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Primarily: IR Book by Manning, </a:t>
            </a:r>
            <a:r>
              <a:rPr lang="en-US" dirty="0" err="1" smtClean="0"/>
              <a:t>Raghavan</a:t>
            </a:r>
            <a:r>
              <a:rPr lang="en-US" dirty="0" smtClean="0"/>
              <a:t> and </a:t>
            </a:r>
            <a:r>
              <a:rPr lang="en-US" dirty="0" err="1" smtClean="0"/>
              <a:t>Schuetze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://nlp.stanford.edu/IR-book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20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Hardware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36690"/>
            <a:ext cx="8229600" cy="2113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Caching</a:t>
            </a:r>
            <a:endParaRPr lang="en-US" sz="2400" dirty="0"/>
          </a:p>
          <a:p>
            <a:r>
              <a:rPr lang="en-US" sz="2400" dirty="0" smtClean="0"/>
              <a:t>Accessing data in memory is a few times faster than from disk</a:t>
            </a:r>
            <a:endParaRPr lang="en-US" sz="2400" dirty="0"/>
          </a:p>
          <a:p>
            <a:r>
              <a:rPr lang="en-US" sz="2400" dirty="0" smtClean="0"/>
              <a:t>Keep as much information as possible </a:t>
            </a:r>
            <a:r>
              <a:rPr lang="en-US" sz="2400" dirty="0" smtClean="0"/>
              <a:t>in main memory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105512"/>
              </p:ext>
            </p:extLst>
          </p:nvPr>
        </p:nvGraphicFramePr>
        <p:xfrm>
          <a:off x="929621" y="1279154"/>
          <a:ext cx="557120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686"/>
                <a:gridCol w="1905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Parameter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HDD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seek time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−3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ms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to read a byte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 from disk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(50MB/s)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 to access a byte in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memory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Processor’s clock rate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per second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Low-level operation (compare, swap a word)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(1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46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Hardware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36690"/>
            <a:ext cx="8229600" cy="2113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Reading from disk</a:t>
            </a:r>
          </a:p>
          <a:p>
            <a:r>
              <a:rPr lang="en-US" sz="2400" dirty="0"/>
              <a:t>About 10 MB data in one contiguous chunk on disk</a:t>
            </a:r>
          </a:p>
          <a:p>
            <a:pPr lvl="1"/>
            <a:r>
              <a:rPr lang="en-US" sz="2000" dirty="0"/>
              <a:t>One seek </a:t>
            </a:r>
            <a:r>
              <a:rPr lang="en-US" sz="2000" dirty="0" smtClean="0"/>
              <a:t>(~5 </a:t>
            </a:r>
            <a:r>
              <a:rPr lang="en-US" sz="2000" dirty="0" err="1"/>
              <a:t>ms</a:t>
            </a:r>
            <a:r>
              <a:rPr lang="en-US" sz="2000" dirty="0"/>
              <a:t>) + Read (</a:t>
            </a:r>
            <a:r>
              <a:rPr lang="en-US" sz="2000" dirty="0" smtClean="0"/>
              <a:t>~ 0.2 s</a:t>
            </a:r>
            <a:r>
              <a:rPr lang="en-US" sz="2000" dirty="0"/>
              <a:t>) ≈ </a:t>
            </a:r>
            <a:r>
              <a:rPr lang="en-US" sz="2000" dirty="0" smtClean="0"/>
              <a:t>0.2 s</a:t>
            </a:r>
            <a:endParaRPr lang="en-US" sz="2000" dirty="0"/>
          </a:p>
          <a:p>
            <a:r>
              <a:rPr lang="en-US" sz="2400" dirty="0"/>
              <a:t>About 10 MB data in </a:t>
            </a:r>
            <a:r>
              <a:rPr lang="en-US" sz="2400" dirty="0" smtClean="0"/>
              <a:t>1000 </a:t>
            </a:r>
            <a:r>
              <a:rPr lang="en-US" sz="2400" dirty="0"/>
              <a:t>non- contiguous </a:t>
            </a:r>
            <a:r>
              <a:rPr lang="en-US" sz="2400" dirty="0" smtClean="0"/>
              <a:t>chunks </a:t>
            </a:r>
            <a:r>
              <a:rPr lang="en-US" sz="2400" dirty="0"/>
              <a:t>on disk</a:t>
            </a:r>
          </a:p>
          <a:p>
            <a:pPr lvl="1"/>
            <a:r>
              <a:rPr lang="en-US" sz="2000" dirty="0" smtClean="0"/>
              <a:t>Thousand</a:t>
            </a:r>
            <a:r>
              <a:rPr lang="en-US" sz="2000" dirty="0" smtClean="0"/>
              <a:t> </a:t>
            </a:r>
            <a:r>
              <a:rPr lang="en-US" sz="2000" dirty="0" smtClean="0"/>
              <a:t>seeks (~5 s</a:t>
            </a:r>
            <a:r>
              <a:rPr lang="en-US" sz="2000" dirty="0"/>
              <a:t>) + Read (</a:t>
            </a:r>
            <a:r>
              <a:rPr lang="en-US" sz="2000" dirty="0" smtClean="0"/>
              <a:t>~</a:t>
            </a:r>
            <a:r>
              <a:rPr lang="en-US" sz="2000" dirty="0"/>
              <a:t> </a:t>
            </a:r>
            <a:r>
              <a:rPr lang="en-US" sz="2000" dirty="0" smtClean="0"/>
              <a:t>0.2 s</a:t>
            </a:r>
            <a:r>
              <a:rPr lang="en-US" sz="2000" dirty="0"/>
              <a:t>) ≈ </a:t>
            </a:r>
            <a:r>
              <a:rPr lang="en-US" sz="2000" dirty="0" smtClean="0"/>
              <a:t>5.2 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517470"/>
              </p:ext>
            </p:extLst>
          </p:nvPr>
        </p:nvGraphicFramePr>
        <p:xfrm>
          <a:off x="929621" y="1279154"/>
          <a:ext cx="557120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686"/>
                <a:gridCol w="1905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Parameter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HDD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seek time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−3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ms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to read a byte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 from disk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(50MB/s)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 to access a byte in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memory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Processor’s clock rate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per second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Low-level operation (compare, swap a word)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(1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57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Hardware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20050"/>
            <a:ext cx="8229600" cy="19635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OS reads and writes data in blocks </a:t>
            </a:r>
            <a:endParaRPr lang="en-US" dirty="0"/>
          </a:p>
          <a:p>
            <a:pPr lvl="1"/>
            <a:r>
              <a:rPr lang="en-US" dirty="0" smtClean="0"/>
              <a:t>Block sizes may be 8, 16, 32 or 64KB</a:t>
            </a:r>
            <a:endParaRPr lang="en-US" dirty="0"/>
          </a:p>
          <a:p>
            <a:pPr lvl="1"/>
            <a:r>
              <a:rPr lang="en-US" dirty="0" smtClean="0"/>
              <a:t>Reading 1 byte data takes same time as the entire block</a:t>
            </a:r>
            <a:endParaRPr lang="en-US" dirty="0"/>
          </a:p>
          <a:p>
            <a:pPr lvl="1"/>
            <a:r>
              <a:rPr lang="en-US" dirty="0" smtClean="0"/>
              <a:t>Buffer: part of main memory where a block is stored after reading or while writing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654040"/>
              </p:ext>
            </p:extLst>
          </p:nvPr>
        </p:nvGraphicFramePr>
        <p:xfrm>
          <a:off x="929621" y="1279154"/>
          <a:ext cx="557120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686"/>
                <a:gridCol w="1905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Parameter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HDD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seek time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−3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ms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to read a byte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 from disk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(50MB/s)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 to access a byte in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memory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(0.2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Processor’s clock rate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per second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Low-level operation (compare, swap a word)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(1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848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Hardware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74641"/>
            <a:ext cx="8229600" cy="1881709"/>
          </a:xfrm>
        </p:spPr>
        <p:txBody>
          <a:bodyPr>
            <a:normAutofit/>
          </a:bodyPr>
          <a:lstStyle/>
          <a:p>
            <a:r>
              <a:rPr lang="en-US" dirty="0" smtClean="0"/>
              <a:t>Simultaneous reading and processing</a:t>
            </a:r>
            <a:endParaRPr lang="en-US" dirty="0"/>
          </a:p>
          <a:p>
            <a:pPr lvl="1"/>
            <a:r>
              <a:rPr lang="en-US" dirty="0" smtClean="0"/>
              <a:t>Disk </a:t>
            </a:r>
            <a:r>
              <a:rPr lang="en-US" dirty="0" smtClean="0">
                <a:sym typeface="Wingdings" panose="05000000000000000000" pitchFamily="2" charset="2"/>
              </a:rPr>
              <a:t> main memory data transfer is done by system bus</a:t>
            </a:r>
            <a:endParaRPr lang="en-US" dirty="0"/>
          </a:p>
          <a:p>
            <a:pPr lvl="1"/>
            <a:r>
              <a:rPr lang="en-US" dirty="0" smtClean="0"/>
              <a:t>Processor is free, can work while reading data</a:t>
            </a:r>
            <a:endParaRPr lang="en-US" dirty="0"/>
          </a:p>
          <a:p>
            <a:pPr lvl="1"/>
            <a:r>
              <a:rPr lang="en-US" dirty="0" smtClean="0"/>
              <a:t>The system can read data and decompress at the same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41736"/>
              </p:ext>
            </p:extLst>
          </p:nvPr>
        </p:nvGraphicFramePr>
        <p:xfrm>
          <a:off x="929621" y="1279154"/>
          <a:ext cx="557120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686"/>
                <a:gridCol w="1905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Parameter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HDD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seek time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−3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ms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to read a byte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 from disk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(50MB/s)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 to access a byte in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memory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(0.2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Processor’s clock rate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per second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Low-level operation (compare, swap a word)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(1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250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Hardware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43630"/>
            <a:ext cx="8229600" cy="1582533"/>
          </a:xfrm>
        </p:spPr>
        <p:txBody>
          <a:bodyPr>
            <a:normAutofit/>
          </a:bodyPr>
          <a:lstStyle/>
          <a:p>
            <a:r>
              <a:rPr lang="en-US" dirty="0" smtClean="0"/>
              <a:t>The parameters change a lot for SSDs</a:t>
            </a:r>
            <a:endParaRPr lang="en-US" dirty="0"/>
          </a:p>
          <a:p>
            <a:pPr lvl="1"/>
            <a:r>
              <a:rPr lang="en-US" dirty="0" smtClean="0"/>
              <a:t>Seek: about 50 times faster than HDD</a:t>
            </a:r>
            <a:endParaRPr lang="en-US" dirty="0"/>
          </a:p>
          <a:p>
            <a:pPr lvl="1"/>
            <a:r>
              <a:rPr lang="en-US" dirty="0" smtClean="0"/>
              <a:t>Read: about 4 times faster than HDD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41736"/>
              </p:ext>
            </p:extLst>
          </p:nvPr>
        </p:nvGraphicFramePr>
        <p:xfrm>
          <a:off x="929621" y="1279154"/>
          <a:ext cx="5571209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686"/>
                <a:gridCol w="1905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Parameter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HDD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seek time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−3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ms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to read a byte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 from disk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(50MB/s)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Average time to access a byte in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memory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(0.2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Processor’s clock rate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per second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Low-level operation (compare, swap a word)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−8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(1 </a:t>
                      </a:r>
                      <a:r>
                        <a:rPr lang="en-US" baseline="0" dirty="0" err="1" smtClean="0">
                          <a:latin typeface="Times New Roman"/>
                          <a:cs typeface="Times New Roman"/>
                        </a:rPr>
                        <a:t>μs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baseline="300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89822"/>
              </p:ext>
            </p:extLst>
          </p:nvPr>
        </p:nvGraphicFramePr>
        <p:xfrm>
          <a:off x="6500830" y="1279154"/>
          <a:ext cx="1905523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SSD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0.1 </a:t>
                      </a:r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ms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 × 10</a:t>
                      </a:r>
                      <a:r>
                        <a:rPr lang="en-US" baseline="30000" dirty="0" smtClean="0">
                          <a:latin typeface="Times New Roman"/>
                          <a:cs typeface="Times New Roman"/>
                        </a:rPr>
                        <a:t>−9 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s (200 MB/s)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Times New Roman"/>
                        <a:cs typeface="Times New Roman"/>
                      </a:endParaRPr>
                    </a:p>
                    <a:p>
                      <a:pPr algn="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Times New Roman"/>
                        <a:cs typeface="Times New Roman"/>
                      </a:endParaRPr>
                    </a:p>
                    <a:p>
                      <a:pPr algn="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250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Blocked sort based indexing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18866" y="1337481"/>
            <a:ext cx="2265528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Segments of the collections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84394" y="1537536"/>
            <a:ext cx="5500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1: partition the collection into segments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5" idx="2"/>
            <a:endCxn id="12" idx="0"/>
          </p:cNvCxnSpPr>
          <p:nvPr/>
        </p:nvCxnSpPr>
        <p:spPr>
          <a:xfrm flipH="1">
            <a:off x="1951628" y="2142699"/>
            <a:ext cx="2" cy="3196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818863" y="2462390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r>
              <a:rPr lang="en-US" dirty="0" err="1" smtClean="0"/>
              <a:t>Term,DocID</a:t>
            </a:r>
            <a:r>
              <a:rPr lang="en-US" dirty="0" smtClean="0"/>
              <a:t>&gt; pairs for each segment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084394" y="2038176"/>
            <a:ext cx="5500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2: make a pass over all documents, write out &lt;term,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docId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pairs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18859" y="3605149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r>
              <a:rPr lang="en-US" dirty="0" err="1" smtClean="0"/>
              <a:t>Term,DocID</a:t>
            </a:r>
            <a:r>
              <a:rPr lang="en-US" dirty="0" smtClean="0"/>
              <a:t>&gt; pairs for each segment sorted by term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84388" y="2993073"/>
            <a:ext cx="5500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3: separately in each segment, sort the &lt;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term,docId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pairs by term. May require an external memory sort.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stCxn id="12" idx="2"/>
            <a:endCxn id="16" idx="0"/>
          </p:cNvCxnSpPr>
          <p:nvPr/>
        </p:nvCxnSpPr>
        <p:spPr>
          <a:xfrm flipH="1">
            <a:off x="1951624" y="3267608"/>
            <a:ext cx="4" cy="3375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18861" y="4758116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Posting lists for each segment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16" idx="2"/>
            <a:endCxn id="21" idx="0"/>
          </p:cNvCxnSpPr>
          <p:nvPr/>
        </p:nvCxnSpPr>
        <p:spPr>
          <a:xfrm>
            <a:off x="1951624" y="4410367"/>
            <a:ext cx="2" cy="3477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18860" y="5845064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Final posting lists for each term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1" idx="2"/>
            <a:endCxn id="27" idx="0"/>
          </p:cNvCxnSpPr>
          <p:nvPr/>
        </p:nvCxnSpPr>
        <p:spPr>
          <a:xfrm flipH="1">
            <a:off x="1951625" y="5563334"/>
            <a:ext cx="1" cy="2817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084394" y="4194421"/>
            <a:ext cx="5500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4: separately in each segment, create the posting lists for each term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84388" y="5357089"/>
            <a:ext cx="5500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5: for each term, merge the posting lists from all segments and create one single posting list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717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2" grpId="0" animBg="1"/>
      <p:bldP spid="15" grpId="0"/>
      <p:bldP spid="16" grpId="0" animBg="1"/>
      <p:bldP spid="17" grpId="0"/>
      <p:bldP spid="21" grpId="0" animBg="1"/>
      <p:bldP spid="27" grpId="0" animBg="1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Single-pass in memory indexing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18867" y="1183391"/>
            <a:ext cx="2265528" cy="6232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Collection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84394" y="1537536"/>
            <a:ext cx="5500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1: Keep parsing documents, convert to &lt;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term,docId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pairs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5" idx="2"/>
            <a:endCxn id="12" idx="0"/>
          </p:cNvCxnSpPr>
          <p:nvPr/>
        </p:nvCxnSpPr>
        <p:spPr>
          <a:xfrm>
            <a:off x="1951631" y="1806659"/>
            <a:ext cx="0" cy="2819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818866" y="2088568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</a:t>
            </a:r>
            <a:r>
              <a:rPr lang="en-US" dirty="0" err="1" smtClean="0"/>
              <a:t>Term,DocID</a:t>
            </a:r>
            <a:r>
              <a:rPr lang="en-US" dirty="0" smtClean="0"/>
              <a:t>&gt; pairs in memory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084395" y="2608827"/>
            <a:ext cx="5500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2: invert &lt;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term,docId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pairs in memory to make posting lists; immediately available for searching as well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18867" y="3268442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Posting lists in memory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84396" y="3870115"/>
            <a:ext cx="5500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3: When memory is exhausted, write out the whole index 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sorting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lists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dictionary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stCxn id="12" idx="2"/>
            <a:endCxn id="16" idx="0"/>
          </p:cNvCxnSpPr>
          <p:nvPr/>
        </p:nvCxnSpPr>
        <p:spPr>
          <a:xfrm>
            <a:off x="1951631" y="2893786"/>
            <a:ext cx="1" cy="3746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18859" y="4421501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Index (dictionary and posting lists) for one block written to disk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16" idx="2"/>
            <a:endCxn id="21" idx="0"/>
          </p:cNvCxnSpPr>
          <p:nvPr/>
        </p:nvCxnSpPr>
        <p:spPr>
          <a:xfrm flipH="1">
            <a:off x="1951624" y="4073660"/>
            <a:ext cx="8" cy="3478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18860" y="5557316"/>
            <a:ext cx="2265529" cy="805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Final index merged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1" idx="2"/>
            <a:endCxn id="27" idx="0"/>
          </p:cNvCxnSpPr>
          <p:nvPr/>
        </p:nvCxnSpPr>
        <p:spPr>
          <a:xfrm>
            <a:off x="1951624" y="5226719"/>
            <a:ext cx="1" cy="3305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084396" y="5191970"/>
            <a:ext cx="5500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 4: merge the index files for different blocks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278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2" grpId="0" animBg="1"/>
      <p:bldP spid="15" grpId="0"/>
      <p:bldP spid="16" grpId="0" animBg="1"/>
      <p:bldP spid="17" grpId="0"/>
      <p:bldP spid="21" grpId="0" animBg="1"/>
      <p:bldP spid="27" grpId="0" animBg="1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indexing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For fast access, posting lists are written in contiguous blocks</a:t>
            </a:r>
          </a:p>
          <a:p>
            <a:r>
              <a:rPr lang="en-US" dirty="0" smtClean="0"/>
              <a:t>Changes to existing index requires a lot of moving of the data</a:t>
            </a:r>
          </a:p>
          <a:p>
            <a:r>
              <a:rPr lang="en-US" dirty="0" smtClean="0"/>
              <a:t>Approach: create an auxiliary index for incremental changes, keep growing that index</a:t>
            </a:r>
          </a:p>
          <a:p>
            <a:pPr lvl="1"/>
            <a:r>
              <a:rPr lang="en-US" dirty="0" smtClean="0"/>
              <a:t>Searches are performed in both old and auxiliary indices, results are merged</a:t>
            </a:r>
          </a:p>
          <a:p>
            <a:pPr lvl="1"/>
            <a:r>
              <a:rPr lang="en-US" dirty="0" smtClean="0"/>
              <a:t>When auxiliary index grows significantly large, merge it with the original one (costly operation, but not done often)</a:t>
            </a:r>
          </a:p>
          <a:p>
            <a:r>
              <a:rPr lang="en-US" dirty="0" smtClean="0"/>
              <a:t>Ease of merging</a:t>
            </a:r>
          </a:p>
          <a:p>
            <a:pPr lvl="1"/>
            <a:r>
              <a:rPr lang="en-US" dirty="0" smtClean="0"/>
              <a:t>If each posting list can be one file </a:t>
            </a:r>
            <a:r>
              <a:rPr lang="en-US" dirty="0" smtClean="0">
                <a:sym typeface="Wingdings" panose="05000000000000000000" pitchFamily="2" charset="2"/>
              </a:rPr>
              <a:t> Good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Bad idea! The OS cannot handle too many files (too many terms) well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Tradeoff between #of files and #of posting lists per file: keep some posting lists in one file, but not all in 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2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9556</TotalTime>
  <Words>1748</Words>
  <Application>Microsoft Macintosh PowerPoint</Application>
  <PresentationFormat>On-screen Show (4:3)</PresentationFormat>
  <Paragraphs>263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Theme</vt:lpstr>
      <vt:lpstr>Indexing</vt:lpstr>
      <vt:lpstr>Hardware parameters</vt:lpstr>
      <vt:lpstr>Hardware parameters</vt:lpstr>
      <vt:lpstr>Hardware parameters</vt:lpstr>
      <vt:lpstr>Hardware parameters</vt:lpstr>
      <vt:lpstr>Hardware parameters</vt:lpstr>
      <vt:lpstr>Blocked sort based indexing</vt:lpstr>
      <vt:lpstr>Single-pass in memory indexing</vt:lpstr>
      <vt:lpstr>Dynamic indexing</vt:lpstr>
      <vt:lpstr>Security</vt:lpstr>
      <vt:lpstr>Index Compression</vt:lpstr>
      <vt:lpstr>Data compression</vt:lpstr>
      <vt:lpstr>Index compression</vt:lpstr>
      <vt:lpstr>The posting lists</vt:lpstr>
      <vt:lpstr>Gap encoding: variable byte encoding</vt:lpstr>
      <vt:lpstr>Elias γ encoding</vt:lpstr>
      <vt:lpstr>Elias γ encoding</vt:lpstr>
      <vt:lpstr>References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</dc:title>
  <dc:subject/>
  <dc:creator>Debapriyo Majumdar</dc:creator>
  <cp:keywords/>
  <dc:description/>
  <cp:lastModifiedBy>Debapriyo Majumdar</cp:lastModifiedBy>
  <cp:revision>868</cp:revision>
  <dcterms:created xsi:type="dcterms:W3CDTF">2014-08-02T12:52:59Z</dcterms:created>
  <dcterms:modified xsi:type="dcterms:W3CDTF">2015-01-29T06:31:05Z</dcterms:modified>
  <cp:category/>
</cp:coreProperties>
</file>