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300" r:id="rId11"/>
    <p:sldId id="301" r:id="rId12"/>
    <p:sldId id="302" r:id="rId13"/>
    <p:sldId id="303" r:id="rId14"/>
    <p:sldId id="304" r:id="rId15"/>
    <p:sldId id="309" r:id="rId16"/>
    <p:sldId id="305" r:id="rId17"/>
    <p:sldId id="306" r:id="rId18"/>
    <p:sldId id="307" r:id="rId19"/>
    <p:sldId id="308" r:id="rId20"/>
    <p:sldId id="275" r:id="rId21"/>
    <p:sldId id="276" r:id="rId22"/>
    <p:sldId id="281" r:id="rId23"/>
    <p:sldId id="282" r:id="rId24"/>
    <p:sldId id="296" r:id="rId25"/>
    <p:sldId id="297" r:id="rId26"/>
    <p:sldId id="298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2024" y="-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4" Type="http://schemas.openxmlformats.org/officeDocument/2006/relationships/image" Target="../media/image14.wmf"/><Relationship Id="rId5" Type="http://schemas.openxmlformats.org/officeDocument/2006/relationships/image" Target="../media/image15.wmf"/><Relationship Id="rId1" Type="http://schemas.openxmlformats.org/officeDocument/2006/relationships/image" Target="../media/image11.emf"/><Relationship Id="rId2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28/03/15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28/03/15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DB224-84E8-EB41-AAF0-9A57C7B41122}" type="slidenum">
              <a:rPr lang="en-US"/>
              <a:pPr/>
              <a:t>26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37219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28/03/15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28/03/15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28/03/15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28/03/15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28/03/15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28/03/15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28/03/15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Relationship Id="rId4" Type="http://schemas.openxmlformats.org/officeDocument/2006/relationships/image" Target="../media/image11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13.w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6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11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Language Models for IR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5095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Information Retrieval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Spring </a:t>
            </a:r>
            <a:r>
              <a:rPr lang="en-US" sz="2000" dirty="0" smtClean="0"/>
              <a:t>2015</a:t>
            </a:r>
          </a:p>
          <a:p>
            <a:endParaRPr lang="en-US" sz="2000" dirty="0"/>
          </a:p>
          <a:p>
            <a:r>
              <a:rPr lang="en-US" sz="2000" dirty="0" smtClean="0"/>
              <a:t>Credit for several </a:t>
            </a:r>
            <a:r>
              <a:rPr lang="en-US" sz="2000" smtClean="0"/>
              <a:t>slides to </a:t>
            </a:r>
            <a:r>
              <a:rPr lang="en-US" sz="2000" dirty="0" smtClean="0"/>
              <a:t>Jimmy Lin (Maryland) and the course website for CS276A </a:t>
            </a:r>
            <a:r>
              <a:rPr lang="en-US" sz="2000" dirty="0" smtClean="0"/>
              <a:t>(Stanford)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Ranking with </a:t>
            </a:r>
            <a:r>
              <a:rPr lang="en-US" dirty="0"/>
              <a:t>Language Models</a:t>
            </a:r>
          </a:p>
        </p:txBody>
      </p:sp>
      <p:sp>
        <p:nvSpPr>
          <p:cNvPr id="13434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 a model for every document</a:t>
            </a:r>
          </a:p>
          <a:p>
            <a:r>
              <a:rPr lang="en-US" dirty="0"/>
              <a:t>Rank document </a:t>
            </a:r>
            <a:r>
              <a:rPr lang="en-US" i="1" dirty="0"/>
              <a:t>d</a:t>
            </a:r>
            <a:r>
              <a:rPr lang="en-US" dirty="0"/>
              <a:t> based on P(M</a:t>
            </a:r>
            <a:r>
              <a:rPr lang="en-US" baseline="-25000" dirty="0"/>
              <a:t>D</a:t>
            </a:r>
            <a:r>
              <a:rPr lang="en-US" dirty="0"/>
              <a:t> | q)</a:t>
            </a:r>
          </a:p>
          <a:p>
            <a:r>
              <a:rPr lang="en-US" dirty="0" smtClean="0"/>
              <a:t>Using </a:t>
            </a:r>
            <a:r>
              <a:rPr lang="en-US" dirty="0"/>
              <a:t>Bayes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 Theorem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Same </a:t>
            </a:r>
            <a:r>
              <a:rPr lang="en-US" dirty="0"/>
              <a:t>as ranking by P(</a:t>
            </a:r>
            <a:r>
              <a:rPr lang="en-US" i="1" dirty="0"/>
              <a:t>q</a:t>
            </a:r>
            <a:r>
              <a:rPr lang="en-US" dirty="0"/>
              <a:t> | </a:t>
            </a:r>
            <a:r>
              <a:rPr lang="en-US" i="1" dirty="0"/>
              <a:t>M</a:t>
            </a:r>
            <a:r>
              <a:rPr lang="en-US" i="1" baseline="-25000" dirty="0"/>
              <a:t>D</a:t>
            </a:r>
            <a:r>
              <a:rPr lang="en-US" dirty="0"/>
              <a:t>)</a:t>
            </a:r>
          </a:p>
        </p:txBody>
      </p:sp>
      <p:graphicFrame>
        <p:nvGraphicFramePr>
          <p:cNvPr id="1343495" name="Object 7"/>
          <p:cNvGraphicFramePr>
            <a:graphicFrameLocks noChangeAspect="1"/>
          </p:cNvGraphicFramePr>
          <p:nvPr/>
        </p:nvGraphicFramePr>
        <p:xfrm>
          <a:off x="2203450" y="3070225"/>
          <a:ext cx="412115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1892160" imgH="419040" progId="Equation.3">
                  <p:embed/>
                </p:oleObj>
              </mc:Choice>
              <mc:Fallback>
                <p:oleObj name="Equation" r:id="rId3" imgW="1892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3070225"/>
                        <a:ext cx="412115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3496" name="Text Box 8"/>
          <p:cNvSpPr txBox="1">
            <a:spLocks noChangeArrowheads="1"/>
          </p:cNvSpPr>
          <p:nvPr/>
        </p:nvSpPr>
        <p:spPr bwMode="auto">
          <a:xfrm>
            <a:off x="2133600" y="4006850"/>
            <a:ext cx="57661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 dirty="0">
                <a:solidFill>
                  <a:schemeClr val="tx2"/>
                </a:solidFill>
                <a:latin typeface="Times New Roman"/>
                <a:cs typeface="Times New Roman"/>
              </a:rPr>
              <a:t>P(q)</a:t>
            </a:r>
            <a:r>
              <a:rPr lang="en-US" sz="2000" b="0" dirty="0">
                <a:solidFill>
                  <a:schemeClr val="tx2"/>
                </a:solidFill>
                <a:latin typeface="Times New Roman"/>
                <a:cs typeface="Times New Roman"/>
              </a:rPr>
              <a:t> is same for all documents; </a:t>
            </a:r>
            <a:r>
              <a:rPr lang="en-US" sz="2000" b="0" dirty="0" err="1">
                <a:solidFill>
                  <a:schemeClr val="tx2"/>
                </a:solidFill>
                <a:latin typeface="Times New Roman"/>
                <a:cs typeface="Times New Roman"/>
              </a:rPr>
              <a:t>doesn</a:t>
            </a:r>
            <a:r>
              <a:rPr lang="ja-JP" altLang="en-US" sz="2000" b="0" dirty="0">
                <a:solidFill>
                  <a:schemeClr val="tx2"/>
                </a:solidFill>
                <a:latin typeface="Times New Roman"/>
                <a:cs typeface="Times New Roman"/>
              </a:rPr>
              <a:t>’</a:t>
            </a:r>
            <a:r>
              <a:rPr lang="en-US" sz="2000" b="0" dirty="0">
                <a:solidFill>
                  <a:schemeClr val="tx2"/>
                </a:solidFill>
                <a:latin typeface="Times New Roman"/>
                <a:cs typeface="Times New Roman"/>
              </a:rPr>
              <a:t>t change ranks</a:t>
            </a:r>
            <a:endParaRPr lang="en-US" sz="2000" b="0" i="1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endParaRPr lang="en-US" sz="2000" b="0" i="1" dirty="0" smtClean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r>
              <a:rPr lang="en-US" sz="2000" b="0" i="1" dirty="0" smtClean="0">
                <a:solidFill>
                  <a:schemeClr val="tx2"/>
                </a:solidFill>
                <a:latin typeface="Times New Roman"/>
                <a:cs typeface="Times New Roman"/>
              </a:rPr>
              <a:t>P</a:t>
            </a:r>
            <a:r>
              <a:rPr lang="en-US" sz="2000" b="0" i="1" dirty="0">
                <a:solidFill>
                  <a:schemeClr val="tx2"/>
                </a:solidFill>
                <a:latin typeface="Times New Roman"/>
                <a:cs typeface="Times New Roman"/>
              </a:rPr>
              <a:t>(M</a:t>
            </a:r>
            <a:r>
              <a:rPr lang="en-US" sz="2000" b="0" i="1" baseline="-25000" dirty="0">
                <a:solidFill>
                  <a:schemeClr val="tx2"/>
                </a:solidFill>
                <a:latin typeface="Times New Roman"/>
                <a:cs typeface="Times New Roman"/>
              </a:rPr>
              <a:t>D</a:t>
            </a:r>
            <a:r>
              <a:rPr lang="en-US" sz="2000" b="0" i="1" dirty="0">
                <a:solidFill>
                  <a:schemeClr val="tx2"/>
                </a:solidFill>
                <a:latin typeface="Times New Roman"/>
                <a:cs typeface="Times New Roman"/>
              </a:rPr>
              <a:t>)</a:t>
            </a:r>
            <a:r>
              <a:rPr lang="en-US" sz="2000" b="0" dirty="0">
                <a:solidFill>
                  <a:schemeClr val="tx2"/>
                </a:solidFill>
                <a:latin typeface="Times New Roman"/>
                <a:cs typeface="Times New Roman"/>
              </a:rPr>
              <a:t> [the prior] is assumed to be the same for all </a:t>
            </a:r>
            <a:r>
              <a:rPr lang="en-US" sz="2000" b="0" i="1" dirty="0">
                <a:solidFill>
                  <a:schemeClr val="tx2"/>
                </a:solidFill>
                <a:latin typeface="Times New Roman"/>
                <a:cs typeface="Times New Roman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15802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34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does it mean?</a:t>
            </a:r>
          </a:p>
        </p:txBody>
      </p:sp>
      <p:sp>
        <p:nvSpPr>
          <p:cNvPr id="1380356" name="Text Box 4"/>
          <p:cNvSpPr txBox="1">
            <a:spLocks noChangeArrowheads="1"/>
          </p:cNvSpPr>
          <p:nvPr/>
        </p:nvSpPr>
        <p:spPr bwMode="auto">
          <a:xfrm>
            <a:off x="895704" y="1119777"/>
            <a:ext cx="31644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Ranking by P(M</a:t>
            </a:r>
            <a:r>
              <a:rPr lang="en-US" sz="2400" b="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 | q)…</a:t>
            </a:r>
          </a:p>
        </p:txBody>
      </p:sp>
      <p:grpSp>
        <p:nvGrpSpPr>
          <p:cNvPr id="1380388" name="Group 36"/>
          <p:cNvGrpSpPr>
            <a:grpSpLocks/>
          </p:cNvGrpSpPr>
          <p:nvPr/>
        </p:nvGrpSpPr>
        <p:grpSpPr bwMode="auto">
          <a:xfrm>
            <a:off x="903720" y="1757953"/>
            <a:ext cx="3195638" cy="1252538"/>
            <a:chOff x="864" y="1200"/>
            <a:chExt cx="2013" cy="789"/>
          </a:xfrm>
        </p:grpSpPr>
        <p:sp>
          <p:nvSpPr>
            <p:cNvPr id="1380357" name="Text Box 5"/>
            <p:cNvSpPr txBox="1">
              <a:spLocks noChangeArrowheads="1"/>
            </p:cNvSpPr>
            <p:nvPr/>
          </p:nvSpPr>
          <p:spPr bwMode="auto">
            <a:xfrm>
              <a:off x="864" y="1344"/>
              <a:ext cx="148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this query came from you?</a:t>
              </a:r>
            </a:p>
          </p:txBody>
        </p:sp>
        <p:pic>
          <p:nvPicPr>
            <p:cNvPr id="1380360" name="Picture 8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4" y="120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61" name="Text Box 9"/>
            <p:cNvSpPr txBox="1">
              <a:spLocks noChangeArrowheads="1"/>
            </p:cNvSpPr>
            <p:nvPr/>
          </p:nvSpPr>
          <p:spPr bwMode="auto">
            <a:xfrm>
              <a:off x="2395" y="1776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380391" name="Group 39"/>
          <p:cNvGrpSpPr>
            <a:grpSpLocks/>
          </p:cNvGrpSpPr>
          <p:nvPr/>
        </p:nvGrpSpPr>
        <p:grpSpPr bwMode="auto">
          <a:xfrm>
            <a:off x="4942321" y="1757953"/>
            <a:ext cx="3424238" cy="1252538"/>
            <a:chOff x="3408" y="1200"/>
            <a:chExt cx="2157" cy="789"/>
          </a:xfrm>
        </p:grpSpPr>
        <p:sp>
          <p:nvSpPr>
            <p:cNvPr id="1380366" name="Text Box 14"/>
            <p:cNvSpPr txBox="1">
              <a:spLocks noChangeArrowheads="1"/>
            </p:cNvSpPr>
            <p:nvPr/>
          </p:nvSpPr>
          <p:spPr bwMode="auto">
            <a:xfrm>
              <a:off x="3408" y="1344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0367" name="Picture 15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120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68" name="Text Box 16"/>
            <p:cNvSpPr txBox="1">
              <a:spLocks noChangeArrowheads="1"/>
            </p:cNvSpPr>
            <p:nvPr/>
          </p:nvSpPr>
          <p:spPr bwMode="auto">
            <a:xfrm>
              <a:off x="5083" y="1776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sp>
        <p:nvSpPr>
          <p:cNvPr id="1380369" name="Text Box 17"/>
          <p:cNvSpPr txBox="1">
            <a:spLocks noChangeArrowheads="1"/>
          </p:cNvSpPr>
          <p:nvPr/>
        </p:nvSpPr>
        <p:spPr bwMode="auto">
          <a:xfrm>
            <a:off x="4224770" y="1119777"/>
            <a:ext cx="45317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is the same as ranking by P(q | M</a:t>
            </a:r>
            <a:r>
              <a:rPr lang="en-US" sz="2400" b="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</p:txBody>
      </p:sp>
      <p:grpSp>
        <p:nvGrpSpPr>
          <p:cNvPr id="1380389" name="Group 37"/>
          <p:cNvGrpSpPr>
            <a:grpSpLocks/>
          </p:cNvGrpSpPr>
          <p:nvPr/>
        </p:nvGrpSpPr>
        <p:grpSpPr bwMode="auto">
          <a:xfrm>
            <a:off x="903720" y="3205753"/>
            <a:ext cx="3195638" cy="1252538"/>
            <a:chOff x="864" y="2112"/>
            <a:chExt cx="2013" cy="789"/>
          </a:xfrm>
        </p:grpSpPr>
        <p:sp>
          <p:nvSpPr>
            <p:cNvPr id="1380370" name="Text Box 18"/>
            <p:cNvSpPr txBox="1">
              <a:spLocks noChangeArrowheads="1"/>
            </p:cNvSpPr>
            <p:nvPr/>
          </p:nvSpPr>
          <p:spPr bwMode="auto">
            <a:xfrm>
              <a:off x="864" y="2256"/>
              <a:ext cx="148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this query came from you?</a:t>
              </a:r>
            </a:p>
          </p:txBody>
        </p:sp>
        <p:pic>
          <p:nvPicPr>
            <p:cNvPr id="1380371" name="Picture 19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4" y="2112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72" name="Text Box 20"/>
            <p:cNvSpPr txBox="1">
              <a:spLocks noChangeArrowheads="1"/>
            </p:cNvSpPr>
            <p:nvPr/>
          </p:nvSpPr>
          <p:spPr bwMode="auto">
            <a:xfrm>
              <a:off x="2395" y="2688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380392" name="Group 40"/>
          <p:cNvGrpSpPr>
            <a:grpSpLocks/>
          </p:cNvGrpSpPr>
          <p:nvPr/>
        </p:nvGrpSpPr>
        <p:grpSpPr bwMode="auto">
          <a:xfrm>
            <a:off x="4942321" y="3205753"/>
            <a:ext cx="3424238" cy="1252538"/>
            <a:chOff x="3408" y="2112"/>
            <a:chExt cx="2157" cy="789"/>
          </a:xfrm>
        </p:grpSpPr>
        <p:sp>
          <p:nvSpPr>
            <p:cNvPr id="1380373" name="Text Box 21"/>
            <p:cNvSpPr txBox="1">
              <a:spLocks noChangeArrowheads="1"/>
            </p:cNvSpPr>
            <p:nvPr/>
          </p:nvSpPr>
          <p:spPr bwMode="auto">
            <a:xfrm>
              <a:off x="3408" y="2256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0374" name="Picture 22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2112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75" name="Text Box 23"/>
            <p:cNvSpPr txBox="1">
              <a:spLocks noChangeArrowheads="1"/>
            </p:cNvSpPr>
            <p:nvPr/>
          </p:nvSpPr>
          <p:spPr bwMode="auto">
            <a:xfrm>
              <a:off x="5083" y="2688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380390" name="Group 38"/>
          <p:cNvGrpSpPr>
            <a:grpSpLocks/>
          </p:cNvGrpSpPr>
          <p:nvPr/>
        </p:nvGrpSpPr>
        <p:grpSpPr bwMode="auto">
          <a:xfrm>
            <a:off x="903720" y="5186954"/>
            <a:ext cx="3222625" cy="1252538"/>
            <a:chOff x="864" y="3360"/>
            <a:chExt cx="2030" cy="789"/>
          </a:xfrm>
        </p:grpSpPr>
        <p:sp>
          <p:nvSpPr>
            <p:cNvPr id="1380376" name="Text Box 24"/>
            <p:cNvSpPr txBox="1">
              <a:spLocks noChangeArrowheads="1"/>
            </p:cNvSpPr>
            <p:nvPr/>
          </p:nvSpPr>
          <p:spPr bwMode="auto">
            <a:xfrm>
              <a:off x="864" y="3504"/>
              <a:ext cx="148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this query came from you?</a:t>
              </a:r>
            </a:p>
          </p:txBody>
        </p:sp>
        <p:pic>
          <p:nvPicPr>
            <p:cNvPr id="1380377" name="Picture 25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4" y="336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78" name="Text Box 26"/>
            <p:cNvSpPr txBox="1">
              <a:spLocks noChangeArrowheads="1"/>
            </p:cNvSpPr>
            <p:nvPr/>
          </p:nvSpPr>
          <p:spPr bwMode="auto">
            <a:xfrm>
              <a:off x="2395" y="3936"/>
              <a:ext cx="49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i="1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n</a:t>
              </a:r>
            </a:p>
          </p:txBody>
        </p:sp>
      </p:grpSp>
      <p:grpSp>
        <p:nvGrpSpPr>
          <p:cNvPr id="1380393" name="Group 41"/>
          <p:cNvGrpSpPr>
            <a:grpSpLocks/>
          </p:cNvGrpSpPr>
          <p:nvPr/>
        </p:nvGrpSpPr>
        <p:grpSpPr bwMode="auto">
          <a:xfrm>
            <a:off x="4942320" y="5186954"/>
            <a:ext cx="3451225" cy="1252538"/>
            <a:chOff x="3408" y="3360"/>
            <a:chExt cx="2174" cy="789"/>
          </a:xfrm>
        </p:grpSpPr>
        <p:sp>
          <p:nvSpPr>
            <p:cNvPr id="1380379" name="Text Box 27"/>
            <p:cNvSpPr txBox="1">
              <a:spLocks noChangeArrowheads="1"/>
            </p:cNvSpPr>
            <p:nvPr/>
          </p:nvSpPr>
          <p:spPr bwMode="auto">
            <a:xfrm>
              <a:off x="3408" y="3504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0380" name="Picture 28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336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0381" name="Text Box 29"/>
            <p:cNvSpPr txBox="1">
              <a:spLocks noChangeArrowheads="1"/>
            </p:cNvSpPr>
            <p:nvPr/>
          </p:nvSpPr>
          <p:spPr bwMode="auto">
            <a:xfrm>
              <a:off x="5083" y="3936"/>
              <a:ext cx="49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i="1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n</a:t>
              </a:r>
            </a:p>
          </p:txBody>
        </p:sp>
      </p:grpSp>
      <p:sp>
        <p:nvSpPr>
          <p:cNvPr id="1380386" name="Text Box 34"/>
          <p:cNvSpPr txBox="1">
            <a:spLocks noChangeArrowheads="1"/>
          </p:cNvSpPr>
          <p:nvPr/>
        </p:nvSpPr>
        <p:spPr bwMode="auto">
          <a:xfrm>
            <a:off x="1589520" y="4501152"/>
            <a:ext cx="4411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1380387" name="Text Box 35"/>
          <p:cNvSpPr txBox="1">
            <a:spLocks noChangeArrowheads="1"/>
          </p:cNvSpPr>
          <p:nvPr/>
        </p:nvSpPr>
        <p:spPr bwMode="auto">
          <a:xfrm>
            <a:off x="6161520" y="4501152"/>
            <a:ext cx="4411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/>
                <a:cs typeface="Times New Roman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8184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0356" grpId="0"/>
      <p:bldP spid="1380369" grpId="0"/>
      <p:bldP spid="1380386" grpId="0"/>
      <p:bldP spid="13803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Ranking Models?</a:t>
            </a:r>
          </a:p>
        </p:txBody>
      </p:sp>
      <p:grpSp>
        <p:nvGrpSpPr>
          <p:cNvPr id="1388552" name="Group 8"/>
          <p:cNvGrpSpPr>
            <a:grpSpLocks/>
          </p:cNvGrpSpPr>
          <p:nvPr/>
        </p:nvGrpSpPr>
        <p:grpSpPr bwMode="auto">
          <a:xfrm>
            <a:off x="1203515" y="1811425"/>
            <a:ext cx="3424238" cy="1252538"/>
            <a:chOff x="3408" y="1200"/>
            <a:chExt cx="2157" cy="789"/>
          </a:xfrm>
        </p:grpSpPr>
        <p:sp>
          <p:nvSpPr>
            <p:cNvPr id="1388553" name="Text Box 9"/>
            <p:cNvSpPr txBox="1">
              <a:spLocks noChangeArrowheads="1"/>
            </p:cNvSpPr>
            <p:nvPr/>
          </p:nvSpPr>
          <p:spPr bwMode="auto">
            <a:xfrm>
              <a:off x="3408" y="1344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8554" name="Picture 10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120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55" name="Text Box 11"/>
            <p:cNvSpPr txBox="1">
              <a:spLocks noChangeArrowheads="1"/>
            </p:cNvSpPr>
            <p:nvPr/>
          </p:nvSpPr>
          <p:spPr bwMode="auto">
            <a:xfrm>
              <a:off x="5083" y="1776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sp>
        <p:nvSpPr>
          <p:cNvPr id="1388556" name="Text Box 12"/>
          <p:cNvSpPr txBox="1">
            <a:spLocks noChangeArrowheads="1"/>
          </p:cNvSpPr>
          <p:nvPr/>
        </p:nvSpPr>
        <p:spPr bwMode="auto">
          <a:xfrm>
            <a:off x="1057464" y="1173249"/>
            <a:ext cx="28566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400" b="0">
                <a:solidFill>
                  <a:srgbClr val="000000"/>
                </a:solidFill>
                <a:latin typeface="Times New Roman"/>
                <a:cs typeface="Times New Roman"/>
              </a:rPr>
              <a:t>Ranking by P(q | M</a:t>
            </a:r>
            <a:r>
              <a:rPr lang="en-US" sz="2400" b="0" baseline="-2500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sz="2400" b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</p:txBody>
      </p:sp>
      <p:grpSp>
        <p:nvGrpSpPr>
          <p:cNvPr id="1388561" name="Group 17"/>
          <p:cNvGrpSpPr>
            <a:grpSpLocks/>
          </p:cNvGrpSpPr>
          <p:nvPr/>
        </p:nvGrpSpPr>
        <p:grpSpPr bwMode="auto">
          <a:xfrm>
            <a:off x="1203515" y="3259225"/>
            <a:ext cx="3424238" cy="1252538"/>
            <a:chOff x="3408" y="2112"/>
            <a:chExt cx="2157" cy="789"/>
          </a:xfrm>
        </p:grpSpPr>
        <p:sp>
          <p:nvSpPr>
            <p:cNvPr id="1388562" name="Text Box 18"/>
            <p:cNvSpPr txBox="1">
              <a:spLocks noChangeArrowheads="1"/>
            </p:cNvSpPr>
            <p:nvPr/>
          </p:nvSpPr>
          <p:spPr bwMode="auto">
            <a:xfrm>
              <a:off x="3408" y="2256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8563" name="Picture 19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2112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64" name="Text Box 20"/>
            <p:cNvSpPr txBox="1">
              <a:spLocks noChangeArrowheads="1"/>
            </p:cNvSpPr>
            <p:nvPr/>
          </p:nvSpPr>
          <p:spPr bwMode="auto">
            <a:xfrm>
              <a:off x="5083" y="2688"/>
              <a:ext cx="48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388569" name="Group 25"/>
          <p:cNvGrpSpPr>
            <a:grpSpLocks/>
          </p:cNvGrpSpPr>
          <p:nvPr/>
        </p:nvGrpSpPr>
        <p:grpSpPr bwMode="auto">
          <a:xfrm>
            <a:off x="1203514" y="5240426"/>
            <a:ext cx="3451225" cy="1252538"/>
            <a:chOff x="3408" y="3360"/>
            <a:chExt cx="2174" cy="789"/>
          </a:xfrm>
        </p:grpSpPr>
        <p:sp>
          <p:nvSpPr>
            <p:cNvPr id="1388570" name="Text Box 26"/>
            <p:cNvSpPr txBox="1">
              <a:spLocks noChangeArrowheads="1"/>
            </p:cNvSpPr>
            <p:nvPr/>
          </p:nvSpPr>
          <p:spPr bwMode="auto">
            <a:xfrm>
              <a:off x="3408" y="3504"/>
              <a:ext cx="163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1600" b="0">
                  <a:latin typeface="Times New Roman"/>
                  <a:cs typeface="Times New Roman"/>
                </a:rPr>
                <a:t>Hey, what</a:t>
              </a:r>
              <a:r>
                <a:rPr lang="ja-JP" altLang="en-US" sz="1600" b="0">
                  <a:latin typeface="Times New Roman"/>
                  <a:cs typeface="Times New Roman"/>
                </a:rPr>
                <a:t>’</a:t>
              </a:r>
              <a:r>
                <a:rPr lang="en-US" sz="1600" b="0">
                  <a:latin typeface="Times New Roman"/>
                  <a:cs typeface="Times New Roman"/>
                </a:rPr>
                <a:t>s the probability that you generated this query?</a:t>
              </a:r>
            </a:p>
          </p:txBody>
        </p:sp>
        <p:pic>
          <p:nvPicPr>
            <p:cNvPr id="1388571" name="Picture 27" descr="j023275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2" y="3360"/>
              <a:ext cx="418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72" name="Text Box 28"/>
            <p:cNvSpPr txBox="1">
              <a:spLocks noChangeArrowheads="1"/>
            </p:cNvSpPr>
            <p:nvPr/>
          </p:nvSpPr>
          <p:spPr bwMode="auto">
            <a:xfrm>
              <a:off x="5083" y="3936"/>
              <a:ext cx="49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model</a:t>
              </a:r>
              <a:r>
                <a:rPr lang="en-US" sz="1600" i="1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n</a:t>
              </a:r>
            </a:p>
          </p:txBody>
        </p:sp>
      </p:grpSp>
      <p:sp>
        <p:nvSpPr>
          <p:cNvPr id="1388574" name="Text Box 30"/>
          <p:cNvSpPr txBox="1">
            <a:spLocks noChangeArrowheads="1"/>
          </p:cNvSpPr>
          <p:nvPr/>
        </p:nvSpPr>
        <p:spPr bwMode="auto">
          <a:xfrm>
            <a:off x="2422714" y="4554624"/>
            <a:ext cx="4411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/>
                <a:cs typeface="Times New Roman"/>
              </a:rPr>
              <a:t>…</a:t>
            </a:r>
          </a:p>
        </p:txBody>
      </p:sp>
      <p:grpSp>
        <p:nvGrpSpPr>
          <p:cNvPr id="1388584" name="Group 40"/>
          <p:cNvGrpSpPr>
            <a:grpSpLocks/>
          </p:cNvGrpSpPr>
          <p:nvPr/>
        </p:nvGrpSpPr>
        <p:grpSpPr bwMode="auto">
          <a:xfrm>
            <a:off x="4921440" y="1887625"/>
            <a:ext cx="2435226" cy="1187451"/>
            <a:chOff x="3538" y="1248"/>
            <a:chExt cx="1534" cy="748"/>
          </a:xfrm>
        </p:grpSpPr>
        <p:pic>
          <p:nvPicPr>
            <p:cNvPr id="1388577" name="Picture 33" descr="BS01060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1248"/>
              <a:ext cx="528" cy="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78" name="Text Box 34"/>
            <p:cNvSpPr txBox="1">
              <a:spLocks noChangeArrowheads="1"/>
            </p:cNvSpPr>
            <p:nvPr/>
          </p:nvSpPr>
          <p:spPr bwMode="auto">
            <a:xfrm>
              <a:off x="3538" y="1783"/>
              <a:ext cx="153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… is a model of document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388585" name="Group 41"/>
          <p:cNvGrpSpPr>
            <a:grpSpLocks/>
          </p:cNvGrpSpPr>
          <p:nvPr/>
        </p:nvGrpSpPr>
        <p:grpSpPr bwMode="auto">
          <a:xfrm>
            <a:off x="4923026" y="3324311"/>
            <a:ext cx="2435224" cy="1187449"/>
            <a:chOff x="3539" y="2153"/>
            <a:chExt cx="1534" cy="748"/>
          </a:xfrm>
        </p:grpSpPr>
        <p:pic>
          <p:nvPicPr>
            <p:cNvPr id="1388579" name="Picture 35" descr="BS01060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5" y="2153"/>
              <a:ext cx="528" cy="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80" name="Text Box 36"/>
            <p:cNvSpPr txBox="1">
              <a:spLocks noChangeArrowheads="1"/>
            </p:cNvSpPr>
            <p:nvPr/>
          </p:nvSpPr>
          <p:spPr bwMode="auto">
            <a:xfrm>
              <a:off x="3539" y="2688"/>
              <a:ext cx="1534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… is a model of document</a:t>
              </a:r>
              <a:r>
                <a:rPr lang="en-US" sz="1600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388586" name="Group 42"/>
          <p:cNvGrpSpPr>
            <a:grpSpLocks/>
          </p:cNvGrpSpPr>
          <p:nvPr/>
        </p:nvGrpSpPr>
        <p:grpSpPr bwMode="auto">
          <a:xfrm>
            <a:off x="4923027" y="5305510"/>
            <a:ext cx="2462212" cy="1187449"/>
            <a:chOff x="3539" y="3401"/>
            <a:chExt cx="1551" cy="748"/>
          </a:xfrm>
        </p:grpSpPr>
        <p:pic>
          <p:nvPicPr>
            <p:cNvPr id="1388581" name="Picture 37" descr="BS01060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5" y="3401"/>
              <a:ext cx="528" cy="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8582" name="Text Box 38"/>
            <p:cNvSpPr txBox="1">
              <a:spLocks noChangeArrowheads="1"/>
            </p:cNvSpPr>
            <p:nvPr/>
          </p:nvSpPr>
          <p:spPr bwMode="auto">
            <a:xfrm>
              <a:off x="3539" y="3936"/>
              <a:ext cx="155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  <a:latin typeface="Times New Roman"/>
                  <a:cs typeface="Times New Roman"/>
                </a:rPr>
                <a:t>… is a model of document</a:t>
              </a:r>
              <a:r>
                <a:rPr lang="en-US" sz="1600" i="1" baseline="-25000">
                  <a:solidFill>
                    <a:schemeClr val="tx2"/>
                  </a:solidFill>
                  <a:latin typeface="Times New Roman"/>
                  <a:cs typeface="Times New Roman"/>
                </a:rPr>
                <a:t>n</a:t>
              </a:r>
            </a:p>
          </p:txBody>
        </p:sp>
      </p:grpSp>
      <p:sp>
        <p:nvSpPr>
          <p:cNvPr id="1388583" name="Text Box 39"/>
          <p:cNvSpPr txBox="1">
            <a:spLocks noChangeArrowheads="1"/>
          </p:cNvSpPr>
          <p:nvPr/>
        </p:nvSpPr>
        <p:spPr bwMode="auto">
          <a:xfrm>
            <a:off x="3989030" y="1173249"/>
            <a:ext cx="46977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… is the same as ranking documents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8421" y="254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0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85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Building Document Models</a:t>
            </a:r>
          </a:p>
        </p:txBody>
      </p:sp>
      <p:sp>
        <p:nvSpPr>
          <p:cNvPr id="138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build a language model for a document?</a:t>
            </a:r>
          </a:p>
        </p:txBody>
      </p:sp>
      <p:pic>
        <p:nvPicPr>
          <p:cNvPr id="1385478" name="Picture 6" descr="j0232759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6635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5481" name="Picture 9" descr="BS01060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25675"/>
            <a:ext cx="838200" cy="82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5483" name="Line 11"/>
          <p:cNvSpPr>
            <a:spLocks noChangeShapeType="1"/>
          </p:cNvSpPr>
          <p:nvPr/>
        </p:nvSpPr>
        <p:spPr bwMode="auto">
          <a:xfrm>
            <a:off x="3886200" y="259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85484" name="Picture 12" descr="BS01890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05000"/>
            <a:ext cx="3619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5485" name="Text Box 13"/>
          <p:cNvSpPr txBox="1">
            <a:spLocks noChangeArrowheads="1"/>
          </p:cNvSpPr>
          <p:nvPr/>
        </p:nvSpPr>
        <p:spPr bwMode="auto">
          <a:xfrm>
            <a:off x="4375150" y="3138488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/>
              <a:t>What</a:t>
            </a:r>
            <a:r>
              <a:rPr lang="ja-JP" altLang="en-US" sz="1800" b="0">
                <a:latin typeface="Arial"/>
              </a:rPr>
              <a:t>’</a:t>
            </a:r>
            <a:r>
              <a:rPr lang="en-US" sz="1800" b="0"/>
              <a:t>s in the urn?</a:t>
            </a:r>
          </a:p>
        </p:txBody>
      </p:sp>
      <p:sp>
        <p:nvSpPr>
          <p:cNvPr id="1385486" name="Oval 14"/>
          <p:cNvSpPr>
            <a:spLocks noChangeArrowheads="1"/>
          </p:cNvSpPr>
          <p:nvPr/>
        </p:nvSpPr>
        <p:spPr bwMode="auto">
          <a:xfrm>
            <a:off x="2819400" y="5029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5487" name="Oval 15"/>
          <p:cNvSpPr>
            <a:spLocks noChangeArrowheads="1"/>
          </p:cNvSpPr>
          <p:nvPr/>
        </p:nvSpPr>
        <p:spPr bwMode="auto">
          <a:xfrm>
            <a:off x="1905000" y="50292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5488" name="Oval 16"/>
          <p:cNvSpPr>
            <a:spLocks noChangeArrowheads="1"/>
          </p:cNvSpPr>
          <p:nvPr/>
        </p:nvSpPr>
        <p:spPr bwMode="auto">
          <a:xfrm>
            <a:off x="3276600" y="50292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5489" name="Oval 17"/>
          <p:cNvSpPr>
            <a:spLocks noChangeArrowheads="1"/>
          </p:cNvSpPr>
          <p:nvPr/>
        </p:nvSpPr>
        <p:spPr bwMode="auto">
          <a:xfrm flipH="1" flipV="1">
            <a:off x="2362200" y="50292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5491" name="AutoShape 19"/>
          <p:cNvSpPr>
            <a:spLocks noChangeArrowheads="1"/>
          </p:cNvSpPr>
          <p:nvPr/>
        </p:nvSpPr>
        <p:spPr bwMode="auto">
          <a:xfrm>
            <a:off x="4648200" y="4191000"/>
            <a:ext cx="1828800" cy="19812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</a:pPr>
            <a:endParaRPr lang="en-US" sz="4000"/>
          </a:p>
        </p:txBody>
      </p:sp>
      <p:sp>
        <p:nvSpPr>
          <p:cNvPr id="1385504" name="Text Box 32"/>
          <p:cNvSpPr txBox="1">
            <a:spLocks noChangeArrowheads="1"/>
          </p:cNvSpPr>
          <p:nvPr/>
        </p:nvSpPr>
        <p:spPr bwMode="auto">
          <a:xfrm>
            <a:off x="5257800" y="42052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2800" dirty="0"/>
              <a:t>M</a:t>
            </a:r>
          </a:p>
        </p:txBody>
      </p:sp>
      <p:sp>
        <p:nvSpPr>
          <p:cNvPr id="1385505" name="Line 33"/>
          <p:cNvSpPr>
            <a:spLocks noChangeShapeType="1"/>
          </p:cNvSpPr>
          <p:nvPr/>
        </p:nvSpPr>
        <p:spPr bwMode="auto">
          <a:xfrm>
            <a:off x="3733800" y="5181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85506" name="Picture 34" descr="BS01890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0" y="4953000"/>
            <a:ext cx="8445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5507" name="Text Box 35"/>
          <p:cNvSpPr txBox="1">
            <a:spLocks noChangeArrowheads="1"/>
          </p:cNvSpPr>
          <p:nvPr/>
        </p:nvSpPr>
        <p:spPr bwMode="auto">
          <a:xfrm>
            <a:off x="3048000" y="3702050"/>
            <a:ext cx="21794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Physical metaphor:</a:t>
            </a:r>
          </a:p>
        </p:txBody>
      </p:sp>
      <p:sp>
        <p:nvSpPr>
          <p:cNvPr id="1385508" name="Text Box 36"/>
          <p:cNvSpPr txBox="1">
            <a:spLocks noChangeArrowheads="1"/>
          </p:cNvSpPr>
          <p:nvPr/>
        </p:nvSpPr>
        <p:spPr bwMode="auto">
          <a:xfrm>
            <a:off x="6781800" y="4813300"/>
            <a:ext cx="19050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/>
              <a:t>What colored balls and how many of each?</a:t>
            </a:r>
          </a:p>
        </p:txBody>
      </p:sp>
    </p:spTree>
    <p:extLst>
      <p:ext uri="{BB962C8B-B14F-4D97-AF65-F5344CB8AC3E}">
        <p14:creationId xmlns:p14="http://schemas.microsoft.com/office/powerpoint/2010/main" val="416584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5483" grpId="0" animBg="1"/>
      <p:bldP spid="1385485" grpId="0"/>
      <p:bldP spid="1385486" grpId="0" animBg="1"/>
      <p:bldP spid="1385487" grpId="0" animBg="1"/>
      <p:bldP spid="1385488" grpId="0" animBg="1"/>
      <p:bldP spid="1385489" grpId="0" animBg="1"/>
      <p:bldP spid="1385491" grpId="0" animBg="1"/>
      <p:bldP spid="1385504" grpId="0"/>
      <p:bldP spid="1385505" grpId="0" animBg="1"/>
      <p:bldP spid="1385507" grpId="0"/>
      <p:bldP spid="1385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94" name="Rectangle 26"/>
          <p:cNvSpPr>
            <a:spLocks noChangeArrowheads="1"/>
          </p:cNvSpPr>
          <p:nvPr/>
        </p:nvSpPr>
        <p:spPr bwMode="auto">
          <a:xfrm>
            <a:off x="6934200" y="3886200"/>
            <a:ext cx="1676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000" b="0" dirty="0">
                <a:latin typeface="Times New Roman"/>
                <a:cs typeface="Times New Roman"/>
              </a:rPr>
              <a:t> P (    ) = 1/4</a:t>
            </a:r>
          </a:p>
        </p:txBody>
      </p:sp>
      <p:sp>
        <p:nvSpPr>
          <p:cNvPr id="1389590" name="Rectangle 22"/>
          <p:cNvSpPr>
            <a:spLocks noChangeArrowheads="1"/>
          </p:cNvSpPr>
          <p:nvPr/>
        </p:nvSpPr>
        <p:spPr bwMode="auto">
          <a:xfrm>
            <a:off x="6934200" y="3505200"/>
            <a:ext cx="1600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000" b="0" dirty="0">
                <a:latin typeface="Times New Roman"/>
                <a:cs typeface="Times New Roman"/>
              </a:rPr>
              <a:t> P (    </a:t>
            </a:r>
            <a:r>
              <a:rPr lang="en-US" sz="2000" b="0" dirty="0" smtClean="0">
                <a:latin typeface="Times New Roman"/>
                <a:cs typeface="Times New Roman"/>
              </a:rPr>
              <a:t>) </a:t>
            </a:r>
            <a:r>
              <a:rPr lang="en-US" sz="2000" b="0" dirty="0">
                <a:latin typeface="Times New Roman"/>
                <a:cs typeface="Times New Roman"/>
              </a:rPr>
              <a:t>= 1/4</a:t>
            </a:r>
          </a:p>
        </p:txBody>
      </p:sp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Simple Approach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Simply count the frequencies in the document = maximum likelihood estimate</a:t>
            </a:r>
          </a:p>
        </p:txBody>
      </p:sp>
      <p:sp>
        <p:nvSpPr>
          <p:cNvPr id="1389572" name="Oval 4"/>
          <p:cNvSpPr>
            <a:spLocks noChangeArrowheads="1"/>
          </p:cNvSpPr>
          <p:nvPr/>
        </p:nvSpPr>
        <p:spPr bwMode="auto">
          <a:xfrm>
            <a:off x="3048000" y="3429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73" name="Oval 5"/>
          <p:cNvSpPr>
            <a:spLocks noChangeArrowheads="1"/>
          </p:cNvSpPr>
          <p:nvPr/>
        </p:nvSpPr>
        <p:spPr bwMode="auto">
          <a:xfrm>
            <a:off x="2133600" y="3429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74" name="Oval 6"/>
          <p:cNvSpPr>
            <a:spLocks noChangeArrowheads="1"/>
          </p:cNvSpPr>
          <p:nvPr/>
        </p:nvSpPr>
        <p:spPr bwMode="auto">
          <a:xfrm>
            <a:off x="3505200" y="34290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75" name="Oval 7"/>
          <p:cNvSpPr>
            <a:spLocks noChangeArrowheads="1"/>
          </p:cNvSpPr>
          <p:nvPr/>
        </p:nvSpPr>
        <p:spPr bwMode="auto">
          <a:xfrm flipH="1" flipV="1">
            <a:off x="2590800" y="34290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76" name="AutoShape 8"/>
          <p:cNvSpPr>
            <a:spLocks noChangeArrowheads="1"/>
          </p:cNvSpPr>
          <p:nvPr/>
        </p:nvSpPr>
        <p:spPr bwMode="auto">
          <a:xfrm>
            <a:off x="4876800" y="2590800"/>
            <a:ext cx="1828800" cy="19812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</a:pPr>
            <a:endParaRPr lang="en-US" sz="4000"/>
          </a:p>
        </p:txBody>
      </p:sp>
      <p:sp>
        <p:nvSpPr>
          <p:cNvPr id="1389577" name="Line 9"/>
          <p:cNvSpPr>
            <a:spLocks noChangeShapeType="1"/>
          </p:cNvSpPr>
          <p:nvPr/>
        </p:nvSpPr>
        <p:spPr bwMode="auto">
          <a:xfrm>
            <a:off x="3962400" y="3581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89579" name="Text Box 11"/>
          <p:cNvSpPr txBox="1">
            <a:spLocks noChangeArrowheads="1"/>
          </p:cNvSpPr>
          <p:nvPr/>
        </p:nvSpPr>
        <p:spPr bwMode="auto">
          <a:xfrm>
            <a:off x="5486400" y="26050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2800"/>
              <a:t>M</a:t>
            </a:r>
          </a:p>
        </p:txBody>
      </p:sp>
      <p:pic>
        <p:nvPicPr>
          <p:cNvPr id="1389580" name="Picture 12" descr="BS01890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3352800"/>
            <a:ext cx="8445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9582" name="Rectangle 14"/>
          <p:cNvSpPr>
            <a:spLocks noChangeArrowheads="1"/>
          </p:cNvSpPr>
          <p:nvPr/>
        </p:nvSpPr>
        <p:spPr bwMode="auto">
          <a:xfrm>
            <a:off x="6934200" y="3124200"/>
            <a:ext cx="1676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5000"/>
              </a:spcBef>
              <a:spcAft>
                <a:spcPct val="25000"/>
              </a:spcAft>
              <a:buClr>
                <a:srgbClr val="5675A9"/>
              </a:buClr>
              <a:buSzPct val="75000"/>
              <a:buFont typeface="Wingdings" charset="0"/>
              <a:buNone/>
            </a:pPr>
            <a:r>
              <a:rPr lang="en-US" sz="2000" b="0">
                <a:latin typeface="Times New Roman"/>
                <a:cs typeface="Times New Roman"/>
              </a:rPr>
              <a:t> P (    ) = 1/2</a:t>
            </a:r>
          </a:p>
        </p:txBody>
      </p:sp>
      <p:sp>
        <p:nvSpPr>
          <p:cNvPr id="1389583" name="Oval 15"/>
          <p:cNvSpPr>
            <a:spLocks noChangeArrowheads="1"/>
          </p:cNvSpPr>
          <p:nvPr/>
        </p:nvSpPr>
        <p:spPr bwMode="auto">
          <a:xfrm>
            <a:off x="7429335" y="3287713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89" name="Oval 21"/>
          <p:cNvSpPr>
            <a:spLocks noChangeArrowheads="1"/>
          </p:cNvSpPr>
          <p:nvPr/>
        </p:nvSpPr>
        <p:spPr bwMode="auto">
          <a:xfrm flipH="1" flipV="1">
            <a:off x="7441116" y="3668713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93" name="Oval 25"/>
          <p:cNvSpPr>
            <a:spLocks noChangeArrowheads="1"/>
          </p:cNvSpPr>
          <p:nvPr/>
        </p:nvSpPr>
        <p:spPr bwMode="auto">
          <a:xfrm>
            <a:off x="7444291" y="4049713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9599" name="Text Box 31"/>
          <p:cNvSpPr txBox="1">
            <a:spLocks noChangeArrowheads="1"/>
          </p:cNvSpPr>
          <p:nvPr/>
        </p:nvSpPr>
        <p:spPr bwMode="auto">
          <a:xfrm>
            <a:off x="2245393" y="4724400"/>
            <a:ext cx="30568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P(</a:t>
            </a:r>
            <a:r>
              <a:rPr lang="en-US" sz="2400" b="0" dirty="0" smtClean="0">
                <a:latin typeface="Times New Roman"/>
                <a:cs typeface="Times New Roman"/>
              </a:rPr>
              <a:t>w | M</a:t>
            </a:r>
            <a:r>
              <a:rPr lang="en-US" sz="2400" b="0" baseline="-25000" dirty="0" smtClean="0">
                <a:latin typeface="Times New Roman"/>
                <a:cs typeface="Times New Roman"/>
              </a:rPr>
              <a:t>S</a:t>
            </a:r>
            <a:r>
              <a:rPr lang="en-US" sz="2400" b="0" dirty="0">
                <a:latin typeface="Times New Roman"/>
                <a:cs typeface="Times New Roman"/>
              </a:rPr>
              <a:t>) = #(</a:t>
            </a:r>
            <a:r>
              <a:rPr lang="en-US" sz="2400" b="0" dirty="0" err="1">
                <a:latin typeface="Times New Roman"/>
                <a:cs typeface="Times New Roman"/>
              </a:rPr>
              <a:t>w,S</a:t>
            </a:r>
            <a:r>
              <a:rPr lang="en-US" sz="2400" b="0" dirty="0">
                <a:latin typeface="Times New Roman"/>
                <a:cs typeface="Times New Roman"/>
              </a:rPr>
              <a:t>) / |S|</a:t>
            </a:r>
          </a:p>
        </p:txBody>
      </p:sp>
      <p:sp>
        <p:nvSpPr>
          <p:cNvPr id="1389600" name="Text Box 32"/>
          <p:cNvSpPr txBox="1">
            <a:spLocks noChangeArrowheads="1"/>
          </p:cNvSpPr>
          <p:nvPr/>
        </p:nvSpPr>
        <p:spPr bwMode="auto">
          <a:xfrm>
            <a:off x="2286000" y="2879725"/>
            <a:ext cx="13335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Sequence S</a:t>
            </a:r>
          </a:p>
        </p:txBody>
      </p:sp>
      <p:sp>
        <p:nvSpPr>
          <p:cNvPr id="1389601" name="Text Box 33"/>
          <p:cNvSpPr txBox="1">
            <a:spLocks noChangeArrowheads="1"/>
          </p:cNvSpPr>
          <p:nvPr/>
        </p:nvSpPr>
        <p:spPr bwMode="auto">
          <a:xfrm>
            <a:off x="3585408" y="5249778"/>
            <a:ext cx="443685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#(</a:t>
            </a:r>
            <a:r>
              <a:rPr lang="en-US" sz="2000" b="0" dirty="0" err="1">
                <a:latin typeface="Times New Roman"/>
                <a:cs typeface="Times New Roman"/>
              </a:rPr>
              <a:t>w,S</a:t>
            </a:r>
            <a:r>
              <a:rPr lang="en-US" sz="2000" b="0" dirty="0">
                <a:latin typeface="Times New Roman"/>
                <a:cs typeface="Times New Roman"/>
              </a:rPr>
              <a:t>)	= number of times </a:t>
            </a:r>
            <a:r>
              <a:rPr lang="en-US" sz="2000" b="0" i="1" dirty="0">
                <a:latin typeface="Times New Roman"/>
                <a:cs typeface="Times New Roman"/>
              </a:rPr>
              <a:t>w</a:t>
            </a:r>
            <a:r>
              <a:rPr lang="en-US" sz="2000" b="0" dirty="0">
                <a:latin typeface="Times New Roman"/>
                <a:cs typeface="Times New Roman"/>
              </a:rPr>
              <a:t> occurs in S</a:t>
            </a:r>
          </a:p>
          <a:p>
            <a:r>
              <a:rPr lang="en-US" sz="2000" b="0" dirty="0">
                <a:latin typeface="Times New Roman"/>
                <a:cs typeface="Times New Roman"/>
              </a:rPr>
              <a:t>|S|	= length of S</a:t>
            </a:r>
            <a:endParaRPr lang="en-U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059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Query generation probability (1)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200" dirty="0">
                <a:ea typeface="굴림" charset="0"/>
                <a:cs typeface="굴림" charset="0"/>
              </a:rPr>
              <a:t>Ranking formula</a:t>
            </a: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 smtClean="0">
              <a:ea typeface="굴림" charset="0"/>
              <a:cs typeface="굴림" charset="0"/>
            </a:endParaRPr>
          </a:p>
          <a:p>
            <a:r>
              <a:rPr lang="en-US" altLang="ko-KR" sz="2200" dirty="0" smtClean="0">
                <a:ea typeface="굴림" charset="0"/>
                <a:cs typeface="굴림" charset="0"/>
              </a:rPr>
              <a:t>The </a:t>
            </a:r>
            <a:r>
              <a:rPr lang="en-US" altLang="ko-KR" sz="2200" dirty="0">
                <a:ea typeface="굴림" charset="0"/>
                <a:cs typeface="굴림" charset="0"/>
              </a:rPr>
              <a:t>probability of producing the query given the language model of document d using MLE is:</a:t>
            </a: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  <a:p>
            <a:endParaRPr lang="en-US" altLang="ko-KR" sz="2200" dirty="0">
              <a:ea typeface="굴림" charset="0"/>
              <a:cs typeface="굴림" charset="0"/>
            </a:endParaRPr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244255"/>
              </p:ext>
            </p:extLst>
          </p:nvPr>
        </p:nvGraphicFramePr>
        <p:xfrm>
          <a:off x="1903413" y="3632200"/>
          <a:ext cx="3201987" cy="171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Equation" r:id="rId3" imgW="1612900" imgH="863600" progId="Equation.3">
                  <p:embed/>
                </p:oleObj>
              </mc:Choice>
              <mc:Fallback>
                <p:oleObj name="Equation" r:id="rId3" imgW="1612900" imgH="86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3632200"/>
                        <a:ext cx="3201987" cy="171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1" name="AutoShape 5"/>
          <p:cNvSpPr>
            <a:spLocks/>
          </p:cNvSpPr>
          <p:nvPr/>
        </p:nvSpPr>
        <p:spPr bwMode="auto">
          <a:xfrm>
            <a:off x="4745789" y="4359275"/>
            <a:ext cx="4169611" cy="898525"/>
          </a:xfrm>
          <a:prstGeom prst="borderCallout2">
            <a:avLst>
              <a:gd name="adj1" fmla="val 12722"/>
              <a:gd name="adj2" fmla="val -1889"/>
              <a:gd name="adj3" fmla="val 12722"/>
              <a:gd name="adj4" fmla="val -1889"/>
              <a:gd name="adj5" fmla="val -19611"/>
              <a:gd name="adj6" fmla="val -26259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latinLnBrk="1"/>
            <a:r>
              <a:rPr kumimoji="1" lang="en-US" altLang="ko-KR" sz="1600">
                <a:latin typeface="Verdana" charset="0"/>
                <a:ea typeface="굴림" charset="0"/>
                <a:cs typeface="굴림" charset="0"/>
              </a:rPr>
              <a:t>Unigram assumption:</a:t>
            </a:r>
          </a:p>
          <a:p>
            <a:pPr latinLnBrk="1"/>
            <a:r>
              <a:rPr kumimoji="1" lang="en-US" altLang="ko-KR" sz="1600">
                <a:latin typeface="Verdana" charset="0"/>
                <a:ea typeface="굴림" charset="0"/>
                <a:cs typeface="굴림" charset="0"/>
              </a:rPr>
              <a:t>Given a particular language model, the query terms occur independently</a:t>
            </a:r>
          </a:p>
        </p:txBody>
      </p:sp>
      <p:grpSp>
        <p:nvGrpSpPr>
          <p:cNvPr id="116742" name="Group 6"/>
          <p:cNvGrpSpPr>
            <a:grpSpLocks/>
          </p:cNvGrpSpPr>
          <p:nvPr/>
        </p:nvGrpSpPr>
        <p:grpSpPr bwMode="auto">
          <a:xfrm>
            <a:off x="1981200" y="5583238"/>
            <a:ext cx="5486400" cy="1122362"/>
            <a:chOff x="1248" y="3229"/>
            <a:chExt cx="3456" cy="707"/>
          </a:xfrm>
        </p:grpSpPr>
        <p:graphicFrame>
          <p:nvGraphicFramePr>
            <p:cNvPr id="116743" name="Object 7"/>
            <p:cNvGraphicFramePr>
              <a:graphicFrameLocks noChangeAspect="1"/>
            </p:cNvGraphicFramePr>
            <p:nvPr/>
          </p:nvGraphicFramePr>
          <p:xfrm>
            <a:off x="1296" y="3457"/>
            <a:ext cx="333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79" name="Equation" r:id="rId5" imgW="317160" imgH="241200" progId="Equation.3">
                    <p:embed/>
                  </p:oleObj>
                </mc:Choice>
                <mc:Fallback>
                  <p:oleObj name="Equation" r:id="rId5" imgW="31716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3457"/>
                          <a:ext cx="333" cy="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744" name="Object 8"/>
            <p:cNvGraphicFramePr>
              <a:graphicFrameLocks noChangeAspect="1"/>
            </p:cNvGraphicFramePr>
            <p:nvPr/>
          </p:nvGraphicFramePr>
          <p:xfrm>
            <a:off x="1344" y="3697"/>
            <a:ext cx="24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0" name="Equation" r:id="rId7" imgW="228600" imgH="228600" progId="Equation.3">
                    <p:embed/>
                  </p:oleObj>
                </mc:Choice>
                <mc:Fallback>
                  <p:oleObj name="Equation" r:id="rId7" imgW="228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3697"/>
                          <a:ext cx="24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248" y="3229"/>
              <a:ext cx="345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latinLnBrk="1">
                <a:spcBef>
                  <a:spcPct val="50000"/>
                </a:spcBef>
              </a:pPr>
              <a:r>
                <a:rPr kumimoji="1" lang="ko-KR" altLang="en-US" sz="1600">
                  <a:latin typeface="Verdana" charset="0"/>
                  <a:ea typeface="굴림" charset="0"/>
                  <a:cs typeface="굴림" charset="0"/>
                </a:rPr>
                <a:t>       : </a:t>
              </a:r>
              <a:r>
                <a:rPr kumimoji="1" lang="en-US" altLang="ko-KR" sz="1600">
                  <a:latin typeface="Verdana" charset="0"/>
                  <a:ea typeface="굴림" charset="0"/>
                  <a:cs typeface="굴림" charset="0"/>
                </a:rPr>
                <a:t>language model of document d</a:t>
              </a:r>
            </a:p>
            <a:p>
              <a:pPr latinLnBrk="1">
                <a:spcBef>
                  <a:spcPct val="50000"/>
                </a:spcBef>
              </a:pPr>
              <a:r>
                <a:rPr kumimoji="1" lang="ko-KR" altLang="en-US" sz="1600">
                  <a:latin typeface="Verdana" charset="0"/>
                  <a:ea typeface="굴림" charset="0"/>
                  <a:cs typeface="굴림" charset="0"/>
                </a:rPr>
                <a:t>       : </a:t>
              </a:r>
              <a:r>
                <a:rPr kumimoji="1" lang="en-US" altLang="ko-KR" sz="1600">
                  <a:latin typeface="Verdana" charset="0"/>
                  <a:ea typeface="굴림" charset="0"/>
                  <a:cs typeface="굴림" charset="0"/>
                </a:rPr>
                <a:t>raw tf of term t in document d</a:t>
              </a:r>
            </a:p>
            <a:p>
              <a:pPr latinLnBrk="1">
                <a:spcBef>
                  <a:spcPct val="50000"/>
                </a:spcBef>
              </a:pPr>
              <a:r>
                <a:rPr kumimoji="1" lang="en-US" altLang="ko-KR" sz="1600">
                  <a:latin typeface="Verdana" charset="0"/>
                  <a:ea typeface="굴림" charset="0"/>
                  <a:cs typeface="굴림" charset="0"/>
                </a:rPr>
                <a:t>       : total number of tokens in document d</a:t>
              </a:r>
            </a:p>
          </p:txBody>
        </p:sp>
        <p:graphicFrame>
          <p:nvGraphicFramePr>
            <p:cNvPr id="116746" name="Object 10"/>
            <p:cNvGraphicFramePr>
              <a:graphicFrameLocks noChangeAspect="1"/>
            </p:cNvGraphicFramePr>
            <p:nvPr/>
          </p:nvGraphicFramePr>
          <p:xfrm>
            <a:off x="1334" y="3236"/>
            <a:ext cx="26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1" name="Equation" r:id="rId9" imgW="253800" imgH="228600" progId="Equation.3">
                    <p:embed/>
                  </p:oleObj>
                </mc:Choice>
                <mc:Fallback>
                  <p:oleObj name="Equation" r:id="rId9" imgW="253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4" y="3236"/>
                          <a:ext cx="26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67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602297"/>
              </p:ext>
            </p:extLst>
          </p:nvPr>
        </p:nvGraphicFramePr>
        <p:xfrm>
          <a:off x="2057400" y="1562784"/>
          <a:ext cx="35814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2" name="Equation" r:id="rId11" imgW="1587240" imgH="431640" progId="Equation.3">
                  <p:embed/>
                </p:oleObj>
              </mc:Choice>
              <mc:Fallback>
                <p:oleObj name="Equation" r:id="rId11" imgW="1587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562784"/>
                        <a:ext cx="35814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1913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Zero-Frequency Problem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some event is not in our observation S</a:t>
            </a:r>
          </a:p>
          <a:p>
            <a:pPr lvl="1"/>
            <a:r>
              <a:rPr lang="en-US" dirty="0"/>
              <a:t>Model will assign zero probability to that event</a:t>
            </a:r>
          </a:p>
        </p:txBody>
      </p:sp>
      <p:sp>
        <p:nvSpPr>
          <p:cNvPr id="1391620" name="Oval 4"/>
          <p:cNvSpPr>
            <a:spLocks noChangeArrowheads="1"/>
          </p:cNvSpPr>
          <p:nvPr/>
        </p:nvSpPr>
        <p:spPr bwMode="auto">
          <a:xfrm>
            <a:off x="6553200" y="35814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1621" name="Oval 5"/>
          <p:cNvSpPr>
            <a:spLocks noChangeArrowheads="1"/>
          </p:cNvSpPr>
          <p:nvPr/>
        </p:nvSpPr>
        <p:spPr bwMode="auto">
          <a:xfrm>
            <a:off x="5638800" y="35814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1622" name="Oval 6"/>
          <p:cNvSpPr>
            <a:spLocks noChangeArrowheads="1"/>
          </p:cNvSpPr>
          <p:nvPr/>
        </p:nvSpPr>
        <p:spPr bwMode="auto">
          <a:xfrm>
            <a:off x="7010400" y="35814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1623" name="Oval 7"/>
          <p:cNvSpPr>
            <a:spLocks noChangeArrowheads="1"/>
          </p:cNvSpPr>
          <p:nvPr/>
        </p:nvSpPr>
        <p:spPr bwMode="auto">
          <a:xfrm flipH="1" flipV="1">
            <a:off x="6096000" y="35814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1625" name="Line 9"/>
          <p:cNvSpPr>
            <a:spLocks noChangeShapeType="1"/>
          </p:cNvSpPr>
          <p:nvPr/>
        </p:nvSpPr>
        <p:spPr bwMode="auto">
          <a:xfrm>
            <a:off x="4724400" y="3733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91637" name="Group 21"/>
          <p:cNvGrpSpPr>
            <a:grpSpLocks/>
          </p:cNvGrpSpPr>
          <p:nvPr/>
        </p:nvGrpSpPr>
        <p:grpSpPr bwMode="auto">
          <a:xfrm>
            <a:off x="2667000" y="2743200"/>
            <a:ext cx="1828800" cy="1981200"/>
            <a:chOff x="3072" y="1632"/>
            <a:chExt cx="1152" cy="1248"/>
          </a:xfrm>
        </p:grpSpPr>
        <p:sp>
          <p:nvSpPr>
            <p:cNvPr id="1391624" name="AutoShape 8"/>
            <p:cNvSpPr>
              <a:spLocks noChangeArrowheads="1"/>
            </p:cNvSpPr>
            <p:nvPr/>
          </p:nvSpPr>
          <p:spPr bwMode="auto">
            <a:xfrm>
              <a:off x="3072" y="1632"/>
              <a:ext cx="1152" cy="1248"/>
            </a:xfrm>
            <a:prstGeom prst="flowChartMagneticDisk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algn="ctr" eaLnBrk="1" hangingPunct="1">
                <a:spcBef>
                  <a:spcPct val="20000"/>
                </a:spcBef>
              </a:pPr>
              <a:endParaRPr lang="en-US" sz="4000"/>
            </a:p>
          </p:txBody>
        </p:sp>
        <p:sp>
          <p:nvSpPr>
            <p:cNvPr id="1391626" name="Text Box 10"/>
            <p:cNvSpPr txBox="1">
              <a:spLocks noChangeArrowheads="1"/>
            </p:cNvSpPr>
            <p:nvPr/>
          </p:nvSpPr>
          <p:spPr bwMode="auto">
            <a:xfrm>
              <a:off x="3456" y="1641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sz="2800"/>
                <a:t>M</a:t>
              </a:r>
            </a:p>
          </p:txBody>
        </p:sp>
        <p:sp>
          <p:nvSpPr>
            <p:cNvPr id="1391628" name="Rectangle 12"/>
            <p:cNvSpPr>
              <a:spLocks noChangeArrowheads="1"/>
            </p:cNvSpPr>
            <p:nvPr/>
          </p:nvSpPr>
          <p:spPr bwMode="auto">
            <a:xfrm>
              <a:off x="3120" y="2016"/>
              <a:ext cx="105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/>
                <a:t> P (    ) = 1/2</a:t>
              </a:r>
            </a:p>
          </p:txBody>
        </p:sp>
        <p:sp>
          <p:nvSpPr>
            <p:cNvPr id="1391629" name="Oval 13"/>
            <p:cNvSpPr>
              <a:spLocks noChangeArrowheads="1"/>
            </p:cNvSpPr>
            <p:nvPr/>
          </p:nvSpPr>
          <p:spPr bwMode="auto">
            <a:xfrm>
              <a:off x="3426" y="2119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30" name="Oval 14"/>
            <p:cNvSpPr>
              <a:spLocks noChangeArrowheads="1"/>
            </p:cNvSpPr>
            <p:nvPr/>
          </p:nvSpPr>
          <p:spPr bwMode="auto">
            <a:xfrm flipH="1" flipV="1">
              <a:off x="3425" y="2359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31" name="Rectangle 15"/>
            <p:cNvSpPr>
              <a:spLocks noChangeArrowheads="1"/>
            </p:cNvSpPr>
            <p:nvPr/>
          </p:nvSpPr>
          <p:spPr bwMode="auto">
            <a:xfrm>
              <a:off x="3120" y="2256"/>
              <a:ext cx="1008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 dirty="0"/>
                <a:t> P (    ) = 1/4</a:t>
              </a:r>
            </a:p>
          </p:txBody>
        </p:sp>
        <p:sp>
          <p:nvSpPr>
            <p:cNvPr id="1391632" name="Oval 16"/>
            <p:cNvSpPr>
              <a:spLocks noChangeArrowheads="1"/>
            </p:cNvSpPr>
            <p:nvPr/>
          </p:nvSpPr>
          <p:spPr bwMode="auto">
            <a:xfrm>
              <a:off x="3427" y="2599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33" name="Rectangle 17"/>
            <p:cNvSpPr>
              <a:spLocks noChangeArrowheads="1"/>
            </p:cNvSpPr>
            <p:nvPr/>
          </p:nvSpPr>
          <p:spPr bwMode="auto">
            <a:xfrm>
              <a:off x="3120" y="2496"/>
              <a:ext cx="105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/>
                <a:t> P (    ) = 1/4</a:t>
              </a:r>
            </a:p>
          </p:txBody>
        </p:sp>
      </p:grpSp>
      <p:sp>
        <p:nvSpPr>
          <p:cNvPr id="1391635" name="Text Box 19"/>
          <p:cNvSpPr txBox="1">
            <a:spLocks noChangeArrowheads="1"/>
          </p:cNvSpPr>
          <p:nvPr/>
        </p:nvSpPr>
        <p:spPr bwMode="auto">
          <a:xfrm>
            <a:off x="5791200" y="3048000"/>
            <a:ext cx="13335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Sequence S</a:t>
            </a:r>
          </a:p>
        </p:txBody>
      </p:sp>
      <p:grpSp>
        <p:nvGrpSpPr>
          <p:cNvPr id="1391638" name="Group 22"/>
          <p:cNvGrpSpPr>
            <a:grpSpLocks/>
          </p:cNvGrpSpPr>
          <p:nvPr/>
        </p:nvGrpSpPr>
        <p:grpSpPr bwMode="auto">
          <a:xfrm>
            <a:off x="4038600" y="5181600"/>
            <a:ext cx="1066800" cy="381000"/>
            <a:chOff x="2544" y="3120"/>
            <a:chExt cx="672" cy="240"/>
          </a:xfrm>
        </p:grpSpPr>
        <p:sp>
          <p:nvSpPr>
            <p:cNvPr id="1391639" name="Rectangle 23"/>
            <p:cNvSpPr>
              <a:spLocks noChangeArrowheads="1"/>
            </p:cNvSpPr>
            <p:nvPr/>
          </p:nvSpPr>
          <p:spPr bwMode="auto">
            <a:xfrm>
              <a:off x="2544" y="3120"/>
              <a:ext cx="67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/>
                <a:t> P (    )</a:t>
              </a:r>
            </a:p>
          </p:txBody>
        </p:sp>
        <p:sp>
          <p:nvSpPr>
            <p:cNvPr id="1391640" name="Oval 24"/>
            <p:cNvSpPr>
              <a:spLocks noChangeArrowheads="1"/>
            </p:cNvSpPr>
            <p:nvPr/>
          </p:nvSpPr>
          <p:spPr bwMode="auto">
            <a:xfrm>
              <a:off x="2850" y="3223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91662" name="Group 46"/>
          <p:cNvGrpSpPr>
            <a:grpSpLocks/>
          </p:cNvGrpSpPr>
          <p:nvPr/>
        </p:nvGrpSpPr>
        <p:grpSpPr bwMode="auto">
          <a:xfrm>
            <a:off x="2209800" y="5181600"/>
            <a:ext cx="2057400" cy="533400"/>
            <a:chOff x="1392" y="3360"/>
            <a:chExt cx="1296" cy="336"/>
          </a:xfrm>
        </p:grpSpPr>
        <p:sp>
          <p:nvSpPr>
            <p:cNvPr id="1391642" name="Rectangle 26"/>
            <p:cNvSpPr>
              <a:spLocks noChangeArrowheads="1"/>
            </p:cNvSpPr>
            <p:nvPr/>
          </p:nvSpPr>
          <p:spPr bwMode="auto">
            <a:xfrm>
              <a:off x="1392" y="3360"/>
              <a:ext cx="129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 dirty="0"/>
                <a:t>P (                 </a:t>
              </a:r>
              <a:r>
                <a:rPr lang="en-US" sz="2000" b="0" dirty="0" smtClean="0"/>
                <a:t>   )  =</a:t>
              </a:r>
              <a:endParaRPr lang="en-US" sz="2000" b="0" dirty="0"/>
            </a:p>
          </p:txBody>
        </p:sp>
        <p:sp>
          <p:nvSpPr>
            <p:cNvPr id="1391643" name="Oval 27"/>
            <p:cNvSpPr>
              <a:spLocks noChangeArrowheads="1"/>
            </p:cNvSpPr>
            <p:nvPr/>
          </p:nvSpPr>
          <p:spPr bwMode="auto">
            <a:xfrm>
              <a:off x="2064" y="3456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44" name="Oval 28"/>
            <p:cNvSpPr>
              <a:spLocks noChangeArrowheads="1"/>
            </p:cNvSpPr>
            <p:nvPr/>
          </p:nvSpPr>
          <p:spPr bwMode="auto">
            <a:xfrm>
              <a:off x="1680" y="345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45" name="Oval 29"/>
            <p:cNvSpPr>
              <a:spLocks noChangeArrowheads="1"/>
            </p:cNvSpPr>
            <p:nvPr/>
          </p:nvSpPr>
          <p:spPr bwMode="auto">
            <a:xfrm>
              <a:off x="2224" y="3456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46" name="Oval 30"/>
            <p:cNvSpPr>
              <a:spLocks noChangeArrowheads="1"/>
            </p:cNvSpPr>
            <p:nvPr/>
          </p:nvSpPr>
          <p:spPr bwMode="auto">
            <a:xfrm flipH="1" flipV="1">
              <a:off x="1872" y="3456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91647" name="Text Box 31"/>
          <p:cNvSpPr txBox="1">
            <a:spLocks noChangeArrowheads="1"/>
          </p:cNvSpPr>
          <p:nvPr/>
        </p:nvSpPr>
        <p:spPr bwMode="auto">
          <a:xfrm>
            <a:off x="3886200" y="5775325"/>
            <a:ext cx="335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000" b="0"/>
              <a:t>=  (1/2) </a:t>
            </a:r>
            <a:r>
              <a:rPr lang="en-US" sz="2000" b="0">
                <a:sym typeface="Symbol" charset="0"/>
              </a:rPr>
              <a:t></a:t>
            </a:r>
            <a:r>
              <a:rPr lang="en-US" sz="2000" b="0"/>
              <a:t> (1/4) </a:t>
            </a:r>
            <a:r>
              <a:rPr lang="en-US" b="0">
                <a:sym typeface="Symbol" charset="0"/>
              </a:rPr>
              <a:t> </a:t>
            </a:r>
            <a:r>
              <a:rPr lang="en-US" sz="2000" b="0"/>
              <a:t>0 </a:t>
            </a:r>
            <a:r>
              <a:rPr lang="en-US" b="0">
                <a:sym typeface="Symbol" charset="0"/>
              </a:rPr>
              <a:t> </a:t>
            </a:r>
            <a:r>
              <a:rPr lang="en-US" sz="2000" b="0"/>
              <a:t>(1/4) = 0</a:t>
            </a:r>
          </a:p>
        </p:txBody>
      </p:sp>
      <p:grpSp>
        <p:nvGrpSpPr>
          <p:cNvPr id="1391661" name="Group 45"/>
          <p:cNvGrpSpPr>
            <a:grpSpLocks/>
          </p:cNvGrpSpPr>
          <p:nvPr/>
        </p:nvGrpSpPr>
        <p:grpSpPr bwMode="auto">
          <a:xfrm>
            <a:off x="5924550" y="5181600"/>
            <a:ext cx="1192213" cy="396875"/>
            <a:chOff x="3732" y="3360"/>
            <a:chExt cx="751" cy="250"/>
          </a:xfrm>
        </p:grpSpPr>
        <p:sp>
          <p:nvSpPr>
            <p:cNvPr id="1391650" name="Rectangle 34"/>
            <p:cNvSpPr>
              <a:spLocks noChangeArrowheads="1"/>
            </p:cNvSpPr>
            <p:nvPr/>
          </p:nvSpPr>
          <p:spPr bwMode="auto">
            <a:xfrm>
              <a:off x="3811" y="3360"/>
              <a:ext cx="67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/>
                <a:t> P (    )</a:t>
              </a:r>
            </a:p>
          </p:txBody>
        </p:sp>
        <p:sp>
          <p:nvSpPr>
            <p:cNvPr id="1391649" name="Oval 33"/>
            <p:cNvSpPr>
              <a:spLocks noChangeArrowheads="1"/>
            </p:cNvSpPr>
            <p:nvPr/>
          </p:nvSpPr>
          <p:spPr bwMode="auto">
            <a:xfrm>
              <a:off x="4109" y="3463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51" name="Text Box 35"/>
            <p:cNvSpPr txBox="1">
              <a:spLocks noChangeArrowheads="1"/>
            </p:cNvSpPr>
            <p:nvPr/>
          </p:nvSpPr>
          <p:spPr bwMode="auto">
            <a:xfrm>
              <a:off x="3732" y="3360"/>
              <a:ext cx="2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sz="2000" b="0">
                  <a:sym typeface="Symbol" charset="0"/>
                </a:rPr>
                <a:t></a:t>
              </a:r>
              <a:endParaRPr lang="en-US" sz="2000" b="0"/>
            </a:p>
          </p:txBody>
        </p:sp>
      </p:grpSp>
      <p:grpSp>
        <p:nvGrpSpPr>
          <p:cNvPr id="1391652" name="Group 36"/>
          <p:cNvGrpSpPr>
            <a:grpSpLocks/>
          </p:cNvGrpSpPr>
          <p:nvPr/>
        </p:nvGrpSpPr>
        <p:grpSpPr bwMode="auto">
          <a:xfrm>
            <a:off x="4876800" y="5181600"/>
            <a:ext cx="1235075" cy="396875"/>
            <a:chOff x="3072" y="3120"/>
            <a:chExt cx="778" cy="250"/>
          </a:xfrm>
        </p:grpSpPr>
        <p:sp>
          <p:nvSpPr>
            <p:cNvPr id="1391653" name="Oval 37"/>
            <p:cNvSpPr>
              <a:spLocks noChangeArrowheads="1"/>
            </p:cNvSpPr>
            <p:nvPr/>
          </p:nvSpPr>
          <p:spPr bwMode="auto">
            <a:xfrm flipH="1" flipV="1">
              <a:off x="3483" y="3223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54" name="Rectangle 38"/>
            <p:cNvSpPr>
              <a:spLocks noChangeArrowheads="1"/>
            </p:cNvSpPr>
            <p:nvPr/>
          </p:nvSpPr>
          <p:spPr bwMode="auto">
            <a:xfrm>
              <a:off x="3178" y="3120"/>
              <a:ext cx="67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 dirty="0"/>
                <a:t> P (   </a:t>
              </a:r>
              <a:r>
                <a:rPr lang="en-US" sz="2000" b="0" dirty="0" smtClean="0"/>
                <a:t> </a:t>
              </a:r>
              <a:r>
                <a:rPr lang="en-US" sz="2000" b="0" dirty="0"/>
                <a:t>)</a:t>
              </a:r>
            </a:p>
          </p:txBody>
        </p:sp>
        <p:sp>
          <p:nvSpPr>
            <p:cNvPr id="1391655" name="Text Box 39"/>
            <p:cNvSpPr txBox="1">
              <a:spLocks noChangeArrowheads="1"/>
            </p:cNvSpPr>
            <p:nvPr/>
          </p:nvSpPr>
          <p:spPr bwMode="auto">
            <a:xfrm>
              <a:off x="3072" y="3120"/>
              <a:ext cx="2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sz="2000" b="0">
                  <a:sym typeface="Symbol" charset="0"/>
                </a:rPr>
                <a:t></a:t>
              </a:r>
              <a:endParaRPr lang="en-US" sz="2000" b="0"/>
            </a:p>
          </p:txBody>
        </p:sp>
      </p:grpSp>
      <p:grpSp>
        <p:nvGrpSpPr>
          <p:cNvPr id="1391656" name="Group 40"/>
          <p:cNvGrpSpPr>
            <a:grpSpLocks/>
          </p:cNvGrpSpPr>
          <p:nvPr/>
        </p:nvGrpSpPr>
        <p:grpSpPr bwMode="auto">
          <a:xfrm>
            <a:off x="6934200" y="5181600"/>
            <a:ext cx="1189038" cy="396875"/>
            <a:chOff x="4368" y="3120"/>
            <a:chExt cx="749" cy="250"/>
          </a:xfrm>
        </p:grpSpPr>
        <p:sp>
          <p:nvSpPr>
            <p:cNvPr id="1391657" name="Oval 41"/>
            <p:cNvSpPr>
              <a:spLocks noChangeArrowheads="1"/>
            </p:cNvSpPr>
            <p:nvPr/>
          </p:nvSpPr>
          <p:spPr bwMode="auto">
            <a:xfrm>
              <a:off x="4752" y="3223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1658" name="Rectangle 42"/>
            <p:cNvSpPr>
              <a:spLocks noChangeArrowheads="1"/>
            </p:cNvSpPr>
            <p:nvPr/>
          </p:nvSpPr>
          <p:spPr bwMode="auto">
            <a:xfrm>
              <a:off x="4445" y="3120"/>
              <a:ext cx="67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5000"/>
                </a:spcBef>
                <a:spcAft>
                  <a:spcPct val="25000"/>
                </a:spcAft>
                <a:buClr>
                  <a:srgbClr val="5675A9"/>
                </a:buClr>
                <a:buSzPct val="75000"/>
                <a:buFont typeface="Wingdings" charset="0"/>
                <a:buNone/>
              </a:pPr>
              <a:r>
                <a:rPr lang="en-US" sz="2000" b="0" dirty="0"/>
                <a:t> P (    )</a:t>
              </a:r>
            </a:p>
          </p:txBody>
        </p:sp>
        <p:sp>
          <p:nvSpPr>
            <p:cNvPr id="1391659" name="Text Box 43"/>
            <p:cNvSpPr txBox="1">
              <a:spLocks noChangeArrowheads="1"/>
            </p:cNvSpPr>
            <p:nvPr/>
          </p:nvSpPr>
          <p:spPr bwMode="auto">
            <a:xfrm>
              <a:off x="4368" y="3120"/>
              <a:ext cx="2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sz="2000" b="0">
                  <a:sym typeface="Symbol" charset="0"/>
                </a:rPr>
                <a:t></a:t>
              </a:r>
              <a:endParaRPr lang="en-US" sz="2000" b="0"/>
            </a:p>
          </p:txBody>
        </p:sp>
      </p:grpSp>
      <p:sp>
        <p:nvSpPr>
          <p:cNvPr id="1391660" name="Text Box 44"/>
          <p:cNvSpPr txBox="1">
            <a:spLocks noChangeArrowheads="1"/>
          </p:cNvSpPr>
          <p:nvPr/>
        </p:nvSpPr>
        <p:spPr bwMode="auto">
          <a:xfrm>
            <a:off x="7165975" y="5668963"/>
            <a:ext cx="454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411547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1647" grpId="0"/>
      <p:bldP spid="13916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Why is this a bad idea?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Modeling a document</a:t>
            </a:r>
          </a:p>
          <a:p>
            <a:pPr lvl="1"/>
            <a:r>
              <a:rPr lang="en-US" dirty="0"/>
              <a:t>Just because a word </a:t>
            </a:r>
            <a:r>
              <a:rPr lang="en-US" dirty="0" err="1"/>
              <a:t>didn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appear </a:t>
            </a:r>
            <a:r>
              <a:rPr lang="en-US" dirty="0" err="1"/>
              <a:t>doesn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mean it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ll</a:t>
            </a:r>
            <a:r>
              <a:rPr lang="en-US" dirty="0"/>
              <a:t> never appear…</a:t>
            </a:r>
          </a:p>
          <a:p>
            <a:pPr lvl="1"/>
            <a:r>
              <a:rPr lang="en-US" dirty="0"/>
              <a:t>But safe to assume that unseen words are rare</a:t>
            </a:r>
          </a:p>
          <a:p>
            <a:pPr lvl="1"/>
            <a:endParaRPr lang="en-US" dirty="0"/>
          </a:p>
          <a:p>
            <a:r>
              <a:rPr lang="en-US" dirty="0"/>
              <a:t>Think of the document model as a topic</a:t>
            </a:r>
          </a:p>
          <a:p>
            <a:pPr lvl="1"/>
            <a:r>
              <a:rPr lang="en-US" dirty="0"/>
              <a:t>There are many documents that can be written about a single topic</a:t>
            </a:r>
          </a:p>
          <a:p>
            <a:pPr lvl="1"/>
            <a:r>
              <a:rPr lang="en-US" dirty="0"/>
              <a:t>We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re trying to figure out what the model is based on just one document</a:t>
            </a:r>
          </a:p>
          <a:p>
            <a:r>
              <a:rPr lang="en-US" dirty="0"/>
              <a:t>Practical effect: assigning zero probability to unseen words forces exact match</a:t>
            </a:r>
          </a:p>
          <a:p>
            <a:pPr lvl="1"/>
            <a:r>
              <a:rPr lang="en-US" dirty="0"/>
              <a:t>But partial matches are useful also!</a:t>
            </a:r>
          </a:p>
        </p:txBody>
      </p:sp>
      <p:sp>
        <p:nvSpPr>
          <p:cNvPr id="1404933" name="Text Box 5"/>
          <p:cNvSpPr txBox="1">
            <a:spLocks noChangeArrowheads="1"/>
          </p:cNvSpPr>
          <p:nvPr/>
        </p:nvSpPr>
        <p:spPr bwMode="auto">
          <a:xfrm>
            <a:off x="2486025" y="2632248"/>
            <a:ext cx="2692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Analogy: fishes in the sea</a:t>
            </a:r>
          </a:p>
        </p:txBody>
      </p:sp>
    </p:spTree>
    <p:extLst>
      <p:ext uri="{BB962C8B-B14F-4D97-AF65-F5344CB8AC3E}">
        <p14:creationId xmlns:p14="http://schemas.microsoft.com/office/powerpoint/2010/main" val="101162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31" grpId="0" build="p"/>
      <p:bldP spid="140493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66" name="Rectangle 1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Smoothing</a:t>
            </a:r>
          </a:p>
        </p:txBody>
      </p:sp>
      <p:sp>
        <p:nvSpPr>
          <p:cNvPr id="1405968" name="Line 16"/>
          <p:cNvSpPr>
            <a:spLocks noChangeShapeType="1"/>
          </p:cNvSpPr>
          <p:nvPr/>
        </p:nvSpPr>
        <p:spPr bwMode="auto">
          <a:xfrm>
            <a:off x="2049463" y="5475288"/>
            <a:ext cx="6096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69" name="Line 17"/>
          <p:cNvSpPr>
            <a:spLocks noChangeShapeType="1"/>
          </p:cNvSpPr>
          <p:nvPr/>
        </p:nvSpPr>
        <p:spPr bwMode="auto">
          <a:xfrm flipV="1">
            <a:off x="2049463" y="2503488"/>
            <a:ext cx="0" cy="2971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70" name="Text Box 18"/>
          <p:cNvSpPr txBox="1">
            <a:spLocks noChangeArrowheads="1"/>
          </p:cNvSpPr>
          <p:nvPr/>
        </p:nvSpPr>
        <p:spPr bwMode="auto">
          <a:xfrm>
            <a:off x="2033588" y="2209800"/>
            <a:ext cx="706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tx2"/>
                </a:solidFill>
              </a:rPr>
              <a:t>P(w)</a:t>
            </a:r>
          </a:p>
        </p:txBody>
      </p:sp>
      <p:sp>
        <p:nvSpPr>
          <p:cNvPr id="1405971" name="Text Box 19"/>
          <p:cNvSpPr txBox="1">
            <a:spLocks noChangeArrowheads="1"/>
          </p:cNvSpPr>
          <p:nvPr/>
        </p:nvSpPr>
        <p:spPr bwMode="auto">
          <a:xfrm>
            <a:off x="8205788" y="533400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tx2"/>
                </a:solidFill>
              </a:rPr>
              <a:t>w</a:t>
            </a:r>
          </a:p>
        </p:txBody>
      </p:sp>
      <p:sp>
        <p:nvSpPr>
          <p:cNvPr id="1405972" name="Freeform 20"/>
          <p:cNvSpPr>
            <a:spLocks/>
          </p:cNvSpPr>
          <p:nvPr/>
        </p:nvSpPr>
        <p:spPr bwMode="auto">
          <a:xfrm>
            <a:off x="2049463" y="3113088"/>
            <a:ext cx="3733800" cy="2362200"/>
          </a:xfrm>
          <a:custGeom>
            <a:avLst/>
            <a:gdLst>
              <a:gd name="T0" fmla="*/ 0 w 2352"/>
              <a:gd name="T1" fmla="*/ 0 h 1488"/>
              <a:gd name="T2" fmla="*/ 96 w 2352"/>
              <a:gd name="T3" fmla="*/ 0 h 1488"/>
              <a:gd name="T4" fmla="*/ 96 w 2352"/>
              <a:gd name="T5" fmla="*/ 96 h 1488"/>
              <a:gd name="T6" fmla="*/ 192 w 2352"/>
              <a:gd name="T7" fmla="*/ 96 h 1488"/>
              <a:gd name="T8" fmla="*/ 192 w 2352"/>
              <a:gd name="T9" fmla="*/ 240 h 1488"/>
              <a:gd name="T10" fmla="*/ 288 w 2352"/>
              <a:gd name="T11" fmla="*/ 240 h 1488"/>
              <a:gd name="T12" fmla="*/ 288 w 2352"/>
              <a:gd name="T13" fmla="*/ 480 h 1488"/>
              <a:gd name="T14" fmla="*/ 384 w 2352"/>
              <a:gd name="T15" fmla="*/ 480 h 1488"/>
              <a:gd name="T16" fmla="*/ 384 w 2352"/>
              <a:gd name="T17" fmla="*/ 720 h 1488"/>
              <a:gd name="T18" fmla="*/ 576 w 2352"/>
              <a:gd name="T19" fmla="*/ 720 h 1488"/>
              <a:gd name="T20" fmla="*/ 576 w 2352"/>
              <a:gd name="T21" fmla="*/ 912 h 1488"/>
              <a:gd name="T22" fmla="*/ 1056 w 2352"/>
              <a:gd name="T23" fmla="*/ 912 h 1488"/>
              <a:gd name="T24" fmla="*/ 1056 w 2352"/>
              <a:gd name="T25" fmla="*/ 1104 h 1488"/>
              <a:gd name="T26" fmla="*/ 1536 w 2352"/>
              <a:gd name="T27" fmla="*/ 1104 h 1488"/>
              <a:gd name="T28" fmla="*/ 1536 w 2352"/>
              <a:gd name="T29" fmla="*/ 1296 h 1488"/>
              <a:gd name="T30" fmla="*/ 2352 w 2352"/>
              <a:gd name="T31" fmla="*/ 1296 h 1488"/>
              <a:gd name="T32" fmla="*/ 2352 w 2352"/>
              <a:gd name="T33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352" h="1488">
                <a:moveTo>
                  <a:pt x="0" y="0"/>
                </a:moveTo>
                <a:lnTo>
                  <a:pt x="96" y="0"/>
                </a:lnTo>
                <a:lnTo>
                  <a:pt x="96" y="96"/>
                </a:lnTo>
                <a:lnTo>
                  <a:pt x="192" y="96"/>
                </a:lnTo>
                <a:lnTo>
                  <a:pt x="192" y="240"/>
                </a:lnTo>
                <a:lnTo>
                  <a:pt x="288" y="240"/>
                </a:lnTo>
                <a:lnTo>
                  <a:pt x="288" y="480"/>
                </a:lnTo>
                <a:lnTo>
                  <a:pt x="384" y="480"/>
                </a:lnTo>
                <a:lnTo>
                  <a:pt x="384" y="720"/>
                </a:lnTo>
                <a:lnTo>
                  <a:pt x="576" y="720"/>
                </a:lnTo>
                <a:lnTo>
                  <a:pt x="576" y="912"/>
                </a:lnTo>
                <a:lnTo>
                  <a:pt x="1056" y="912"/>
                </a:lnTo>
                <a:lnTo>
                  <a:pt x="1056" y="1104"/>
                </a:lnTo>
                <a:lnTo>
                  <a:pt x="1536" y="1104"/>
                </a:lnTo>
                <a:lnTo>
                  <a:pt x="1536" y="1296"/>
                </a:lnTo>
                <a:lnTo>
                  <a:pt x="2352" y="1296"/>
                </a:lnTo>
                <a:lnTo>
                  <a:pt x="2352" y="148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73" name="Line 21"/>
          <p:cNvSpPr>
            <a:spLocks noChangeShapeType="1"/>
          </p:cNvSpPr>
          <p:nvPr/>
        </p:nvSpPr>
        <p:spPr bwMode="auto">
          <a:xfrm>
            <a:off x="5783263" y="5475288"/>
            <a:ext cx="1828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74" name="Text Box 22"/>
          <p:cNvSpPr txBox="1">
            <a:spLocks noChangeArrowheads="1"/>
          </p:cNvSpPr>
          <p:nvPr/>
        </p:nvSpPr>
        <p:spPr bwMode="auto">
          <a:xfrm>
            <a:off x="2963863" y="2971800"/>
            <a:ext cx="3132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chemeClr val="tx2"/>
                </a:solidFill>
              </a:rPr>
              <a:t>Maximum Likelihood Estimate </a:t>
            </a:r>
          </a:p>
        </p:txBody>
      </p:sp>
      <p:graphicFrame>
        <p:nvGraphicFramePr>
          <p:cNvPr id="1405975" name="Object 23"/>
          <p:cNvGraphicFramePr>
            <a:graphicFrameLocks noChangeAspect="1"/>
          </p:cNvGraphicFramePr>
          <p:nvPr/>
        </p:nvGraphicFramePr>
        <p:xfrm>
          <a:off x="3278188" y="3276600"/>
          <a:ext cx="22082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1" name="Equation" r:id="rId3" imgW="1358640" imgH="279360" progId="Equation.3">
                  <p:embed/>
                </p:oleObj>
              </mc:Choice>
              <mc:Fallback>
                <p:oleObj name="Equation" r:id="rId3" imgW="135864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8" y="3276600"/>
                        <a:ext cx="220821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76" name="Line 24"/>
          <p:cNvSpPr>
            <a:spLocks noChangeShapeType="1"/>
          </p:cNvSpPr>
          <p:nvPr/>
        </p:nvSpPr>
        <p:spPr bwMode="auto">
          <a:xfrm flipH="1">
            <a:off x="2887663" y="3657600"/>
            <a:ext cx="381000" cy="533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77" name="Freeform 25"/>
          <p:cNvSpPr>
            <a:spLocks/>
          </p:cNvSpPr>
          <p:nvPr/>
        </p:nvSpPr>
        <p:spPr bwMode="auto">
          <a:xfrm>
            <a:off x="2049463" y="3189288"/>
            <a:ext cx="5386387" cy="2209800"/>
          </a:xfrm>
          <a:custGeom>
            <a:avLst/>
            <a:gdLst>
              <a:gd name="T0" fmla="*/ 0 w 3504"/>
              <a:gd name="T1" fmla="*/ 0 h 1488"/>
              <a:gd name="T2" fmla="*/ 96 w 3504"/>
              <a:gd name="T3" fmla="*/ 192 h 1488"/>
              <a:gd name="T4" fmla="*/ 288 w 3504"/>
              <a:gd name="T5" fmla="*/ 576 h 1488"/>
              <a:gd name="T6" fmla="*/ 480 w 3504"/>
              <a:gd name="T7" fmla="*/ 864 h 1488"/>
              <a:gd name="T8" fmla="*/ 864 w 3504"/>
              <a:gd name="T9" fmla="*/ 1104 h 1488"/>
              <a:gd name="T10" fmla="*/ 1392 w 3504"/>
              <a:gd name="T11" fmla="*/ 1296 h 1488"/>
              <a:gd name="T12" fmla="*/ 1872 w 3504"/>
              <a:gd name="T13" fmla="*/ 1392 h 1488"/>
              <a:gd name="T14" fmla="*/ 3504 w 3504"/>
              <a:gd name="T15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04" h="1488">
                <a:moveTo>
                  <a:pt x="0" y="0"/>
                </a:moveTo>
                <a:cubicBezTo>
                  <a:pt x="24" y="48"/>
                  <a:pt x="48" y="96"/>
                  <a:pt x="96" y="192"/>
                </a:cubicBezTo>
                <a:cubicBezTo>
                  <a:pt x="144" y="288"/>
                  <a:pt x="224" y="464"/>
                  <a:pt x="288" y="576"/>
                </a:cubicBezTo>
                <a:cubicBezTo>
                  <a:pt x="352" y="688"/>
                  <a:pt x="384" y="776"/>
                  <a:pt x="480" y="864"/>
                </a:cubicBezTo>
                <a:cubicBezTo>
                  <a:pt x="576" y="952"/>
                  <a:pt x="712" y="1032"/>
                  <a:pt x="864" y="1104"/>
                </a:cubicBezTo>
                <a:cubicBezTo>
                  <a:pt x="1016" y="1176"/>
                  <a:pt x="1224" y="1248"/>
                  <a:pt x="1392" y="1296"/>
                </a:cubicBezTo>
                <a:cubicBezTo>
                  <a:pt x="1560" y="1344"/>
                  <a:pt x="1520" y="1360"/>
                  <a:pt x="1872" y="1392"/>
                </a:cubicBezTo>
                <a:cubicBezTo>
                  <a:pt x="2224" y="1424"/>
                  <a:pt x="2864" y="1456"/>
                  <a:pt x="3504" y="1488"/>
                </a:cubicBez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78" name="Text Box 26"/>
          <p:cNvSpPr txBox="1">
            <a:spLocks noChangeArrowheads="1"/>
          </p:cNvSpPr>
          <p:nvPr/>
        </p:nvSpPr>
        <p:spPr bwMode="auto">
          <a:xfrm>
            <a:off x="1812925" y="1230313"/>
            <a:ext cx="5724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The solution: </a:t>
            </a:r>
            <a:r>
              <a:rPr lang="ja-JP" altLang="en-US" sz="2000">
                <a:solidFill>
                  <a:schemeClr val="tx2"/>
                </a:solidFill>
              </a:rPr>
              <a:t>“</a:t>
            </a:r>
            <a:r>
              <a:rPr lang="en-US" sz="2000">
                <a:solidFill>
                  <a:schemeClr val="tx2"/>
                </a:solidFill>
              </a:rPr>
              <a:t>smooth</a:t>
            </a:r>
            <a:r>
              <a:rPr lang="ja-JP" altLang="en-US" sz="2000">
                <a:solidFill>
                  <a:schemeClr val="tx2"/>
                </a:solidFill>
              </a:rPr>
              <a:t>”</a:t>
            </a:r>
            <a:r>
              <a:rPr lang="en-US" sz="2000">
                <a:solidFill>
                  <a:schemeClr val="tx2"/>
                </a:solidFill>
              </a:rPr>
              <a:t> the word probabilities</a:t>
            </a:r>
          </a:p>
        </p:txBody>
      </p:sp>
      <p:sp>
        <p:nvSpPr>
          <p:cNvPr id="1405979" name="Line 27"/>
          <p:cNvSpPr>
            <a:spLocks noChangeShapeType="1"/>
          </p:cNvSpPr>
          <p:nvPr/>
        </p:nvSpPr>
        <p:spPr bwMode="auto">
          <a:xfrm flipH="1">
            <a:off x="3429000" y="4267200"/>
            <a:ext cx="1600200" cy="533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5980" name="Text Box 28"/>
          <p:cNvSpPr txBox="1">
            <a:spLocks noChangeArrowheads="1"/>
          </p:cNvSpPr>
          <p:nvPr/>
        </p:nvSpPr>
        <p:spPr bwMode="auto">
          <a:xfrm>
            <a:off x="5021263" y="4083050"/>
            <a:ext cx="3132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chemeClr val="tx2"/>
                </a:solidFill>
              </a:rPr>
              <a:t>Smoothed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4598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5977" grpId="0" animBg="1"/>
      <p:bldP spid="1405979" grpId="0" animBg="1"/>
      <p:bldP spid="14059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How do you smooth?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Assign some small probability to unseen events</a:t>
            </a:r>
          </a:p>
          <a:p>
            <a:pPr lvl="1"/>
            <a:r>
              <a:rPr lang="en-US"/>
              <a:t>But remember to take away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probability mass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from other events</a:t>
            </a:r>
          </a:p>
          <a:p>
            <a:r>
              <a:rPr lang="en-US"/>
              <a:t>Simplest example: for words you didn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see, pretend you saw it once</a:t>
            </a:r>
          </a:p>
          <a:p>
            <a:r>
              <a:rPr lang="en-US"/>
              <a:t>Other more sophisticated methods:</a:t>
            </a:r>
          </a:p>
          <a:p>
            <a:pPr lvl="1"/>
            <a:r>
              <a:rPr lang="en-US"/>
              <a:t>Absolute discounting</a:t>
            </a:r>
          </a:p>
          <a:p>
            <a:pPr lvl="1"/>
            <a:r>
              <a:rPr lang="en-US"/>
              <a:t>Linear interpolation, Jelinek-Mercer</a:t>
            </a:r>
          </a:p>
          <a:p>
            <a:pPr lvl="1"/>
            <a:r>
              <a:rPr lang="en-US"/>
              <a:t>Dirichlet, Witten-Bell</a:t>
            </a:r>
          </a:p>
          <a:p>
            <a:pPr lvl="1"/>
            <a:r>
              <a:rPr lang="en-US"/>
              <a:t>Good-Turing</a:t>
            </a:r>
          </a:p>
          <a:p>
            <a:pPr lvl="1"/>
            <a:r>
              <a:rPr lang="en-US"/>
              <a:t>…</a:t>
            </a:r>
          </a:p>
          <a:p>
            <a:r>
              <a:rPr lang="en-US"/>
              <a:t>Lots of performance to be gotten out of smoothing!</a:t>
            </a:r>
          </a:p>
        </p:txBody>
      </p:sp>
    </p:spTree>
    <p:extLst>
      <p:ext uri="{BB962C8B-B14F-4D97-AF65-F5344CB8AC3E}">
        <p14:creationId xmlns:p14="http://schemas.microsoft.com/office/powerpoint/2010/main" val="347592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6858000" y="1981200"/>
            <a:ext cx="1219200" cy="3505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Standard Probabilistic IR</a:t>
            </a:r>
          </a:p>
        </p:txBody>
      </p:sp>
      <p:sp>
        <p:nvSpPr>
          <p:cNvPr id="104453" name="AutoShape 5"/>
          <p:cNvSpPr>
            <a:spLocks noChangeArrowheads="1"/>
          </p:cNvSpPr>
          <p:nvPr/>
        </p:nvSpPr>
        <p:spPr bwMode="auto">
          <a:xfrm>
            <a:off x="3381375" y="3429000"/>
            <a:ext cx="914400" cy="60960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query</a:t>
            </a: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7162800" y="2209800"/>
            <a:ext cx="609600" cy="685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latin typeface="Verdana" charset="0"/>
                <a:ea typeface="굴림" charset="0"/>
                <a:cs typeface="굴림" charset="0"/>
              </a:rPr>
              <a:t>d1</a:t>
            </a:r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7162800" y="3124200"/>
            <a:ext cx="609600" cy="685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latin typeface="Verdana" charset="0"/>
                <a:ea typeface="굴림" charset="0"/>
                <a:cs typeface="굴림" charset="0"/>
              </a:rPr>
              <a:t>d2</a:t>
            </a:r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7162800" y="4572000"/>
            <a:ext cx="609600" cy="685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latin typeface="Verdana" charset="0"/>
                <a:ea typeface="굴림" charset="0"/>
                <a:cs typeface="굴림" charset="0"/>
              </a:rPr>
              <a:t>dn</a:t>
            </a:r>
          </a:p>
        </p:txBody>
      </p:sp>
      <p:pic>
        <p:nvPicPr>
          <p:cNvPr id="104458" name="Picture 10" descr="j03824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00"/>
            <a:ext cx="1371600" cy="128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381000" y="1905000"/>
            <a:ext cx="2362200" cy="914400"/>
          </a:xfrm>
          <a:prstGeom prst="cloudCallout">
            <a:avLst>
              <a:gd name="adj1" fmla="val 1208"/>
              <a:gd name="adj2" fmla="val 803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latinLnBrk="1"/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Information need</a:t>
            </a:r>
          </a:p>
        </p:txBody>
      </p:sp>
      <p:sp>
        <p:nvSpPr>
          <p:cNvPr id="104460" name="Line 12"/>
          <p:cNvSpPr>
            <a:spLocks noChangeShapeType="1"/>
          </p:cNvSpPr>
          <p:nvPr/>
        </p:nvSpPr>
        <p:spPr bwMode="auto">
          <a:xfrm>
            <a:off x="2924175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6096000" y="55768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document collection</a:t>
            </a:r>
          </a:p>
        </p:txBody>
      </p:sp>
      <p:sp>
        <p:nvSpPr>
          <p:cNvPr id="104462" name="Oval 14"/>
          <p:cNvSpPr>
            <a:spLocks noChangeArrowheads="1"/>
          </p:cNvSpPr>
          <p:nvPr/>
        </p:nvSpPr>
        <p:spPr bwMode="auto">
          <a:xfrm>
            <a:off x="4800600" y="2895600"/>
            <a:ext cx="1600200" cy="5334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 latinLnBrk="1"/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matching</a:t>
            </a:r>
          </a:p>
        </p:txBody>
      </p:sp>
      <p:sp>
        <p:nvSpPr>
          <p:cNvPr id="104463" name="AutoShape 15"/>
          <p:cNvSpPr>
            <a:spLocks noChangeArrowheads="1"/>
          </p:cNvSpPr>
          <p:nvPr/>
        </p:nvSpPr>
        <p:spPr bwMode="auto">
          <a:xfrm>
            <a:off x="4343400" y="3505200"/>
            <a:ext cx="2514600" cy="381000"/>
          </a:xfrm>
          <a:prstGeom prst="leftRightArrow">
            <a:avLst>
              <a:gd name="adj1" fmla="val 50000"/>
              <a:gd name="adj2" fmla="val 132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4464" name="Object 16"/>
          <p:cNvGraphicFramePr>
            <a:graphicFrameLocks noChangeAspect="1"/>
          </p:cNvGraphicFramePr>
          <p:nvPr/>
        </p:nvGraphicFramePr>
        <p:xfrm>
          <a:off x="5029200" y="2443163"/>
          <a:ext cx="12954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Equation" r:id="rId4" imgW="698400" imgH="203040" progId="Equation.3">
                  <p:embed/>
                </p:oleObj>
              </mc:Choice>
              <mc:Fallback>
                <p:oleObj name="Equation" r:id="rId4" imgW="698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443163"/>
                        <a:ext cx="12954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 rot="5400000">
            <a:off x="71628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17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Mixture model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P(</a:t>
            </a:r>
            <a:r>
              <a:rPr lang="en-US" i="1" dirty="0" err="1"/>
              <a:t>w</a:t>
            </a:r>
            <a:r>
              <a:rPr lang="en-US" dirty="0" err="1"/>
              <a:t>|</a:t>
            </a:r>
            <a:r>
              <a:rPr lang="en-US" i="1" dirty="0" err="1"/>
              <a:t>d</a:t>
            </a:r>
            <a:r>
              <a:rPr lang="en-US" dirty="0"/>
              <a:t>) = </a:t>
            </a:r>
            <a:r>
              <a:rPr lang="en-US" dirty="0">
                <a:sym typeface="Symbol" charset="0"/>
              </a:rPr>
              <a:t></a:t>
            </a:r>
            <a:r>
              <a:rPr lang="en-US" dirty="0" err="1">
                <a:sym typeface="Symbol" charset="0"/>
              </a:rPr>
              <a:t>P</a:t>
            </a:r>
            <a:r>
              <a:rPr lang="en-US" baseline="-25000" dirty="0" err="1">
                <a:sym typeface="Symbol" charset="0"/>
              </a:rPr>
              <a:t>mle</a:t>
            </a:r>
            <a:r>
              <a:rPr lang="en-US" dirty="0">
                <a:sym typeface="Symbol" charset="0"/>
              </a:rPr>
              <a:t>(</a:t>
            </a:r>
            <a:r>
              <a:rPr lang="en-US" i="1" dirty="0" err="1">
                <a:sym typeface="Symbol" charset="0"/>
              </a:rPr>
              <a:t>w</a:t>
            </a:r>
            <a:r>
              <a:rPr lang="en-US" dirty="0" err="1">
                <a:sym typeface="Symbol" charset="0"/>
              </a:rPr>
              <a:t>|</a:t>
            </a:r>
            <a:r>
              <a:rPr lang="en-US" i="1" dirty="0" err="1">
                <a:sym typeface="Symbol" charset="0"/>
              </a:rPr>
              <a:t>M</a:t>
            </a:r>
            <a:r>
              <a:rPr lang="en-US" i="1" baseline="-25000" dirty="0" err="1">
                <a:sym typeface="Symbol" charset="0"/>
              </a:rPr>
              <a:t>d</a:t>
            </a:r>
            <a:r>
              <a:rPr lang="en-US" dirty="0">
                <a:sym typeface="Symbol" charset="0"/>
              </a:rPr>
              <a:t>) + (1 – )</a:t>
            </a:r>
            <a:r>
              <a:rPr lang="en-US" dirty="0" err="1">
                <a:sym typeface="Symbol" charset="0"/>
              </a:rPr>
              <a:t>P</a:t>
            </a:r>
            <a:r>
              <a:rPr lang="en-US" baseline="-25000" dirty="0" err="1">
                <a:sym typeface="Symbol" charset="0"/>
              </a:rPr>
              <a:t>mle</a:t>
            </a:r>
            <a:r>
              <a:rPr lang="en-US" dirty="0">
                <a:sym typeface="Symbol" charset="0"/>
              </a:rPr>
              <a:t>(</a:t>
            </a:r>
            <a:r>
              <a:rPr lang="en-US" i="1" dirty="0" err="1">
                <a:sym typeface="Symbol" charset="0"/>
              </a:rPr>
              <a:t>w</a:t>
            </a:r>
            <a:r>
              <a:rPr lang="en-US" dirty="0" err="1">
                <a:sym typeface="Symbol" charset="0"/>
              </a:rPr>
              <a:t>|</a:t>
            </a:r>
            <a:r>
              <a:rPr lang="en-US" i="1" dirty="0" err="1">
                <a:sym typeface="Symbol" charset="0"/>
              </a:rPr>
              <a:t>M</a:t>
            </a:r>
            <a:r>
              <a:rPr lang="en-US" i="1" baseline="-25000" dirty="0" err="1">
                <a:sym typeface="Symbol" charset="0"/>
              </a:rPr>
              <a:t>c</a:t>
            </a:r>
            <a:r>
              <a:rPr lang="en-US" dirty="0">
                <a:sym typeface="Symbol" charset="0"/>
              </a:rPr>
              <a:t>)</a:t>
            </a:r>
          </a:p>
          <a:p>
            <a:r>
              <a:rPr lang="en-US" dirty="0">
                <a:sym typeface="Symbol" charset="0"/>
              </a:rPr>
              <a:t>Mixes the probability from the document with the general collection frequency of the word.</a:t>
            </a:r>
          </a:p>
          <a:p>
            <a:r>
              <a:rPr lang="en-US" dirty="0">
                <a:sym typeface="Symbol" charset="0"/>
              </a:rPr>
              <a:t>Correctly setting  is very important</a:t>
            </a:r>
          </a:p>
          <a:p>
            <a:r>
              <a:rPr lang="en-US" dirty="0">
                <a:sym typeface="Symbol" charset="0"/>
              </a:rPr>
              <a:t>A high value of lambda makes the search </a:t>
            </a:r>
            <a:r>
              <a:rPr lang="ja-JP" altLang="en-US" dirty="0">
                <a:sym typeface="Symbol" charset="0"/>
              </a:rPr>
              <a:t>“</a:t>
            </a:r>
            <a:r>
              <a:rPr lang="en-US" dirty="0">
                <a:sym typeface="Symbol" charset="0"/>
              </a:rPr>
              <a:t>conjunctive-like</a:t>
            </a:r>
            <a:r>
              <a:rPr lang="ja-JP" altLang="en-US" dirty="0">
                <a:sym typeface="Symbol" charset="0"/>
              </a:rPr>
              <a:t>”</a:t>
            </a:r>
            <a:r>
              <a:rPr lang="en-US" dirty="0">
                <a:sym typeface="Symbol" charset="0"/>
              </a:rPr>
              <a:t> – suitable for short queries</a:t>
            </a:r>
          </a:p>
          <a:p>
            <a:r>
              <a:rPr lang="en-US" dirty="0">
                <a:sym typeface="Symbol" charset="0"/>
              </a:rPr>
              <a:t>A low value is more suitable for long queries</a:t>
            </a:r>
          </a:p>
          <a:p>
            <a:r>
              <a:rPr lang="en-US" dirty="0">
                <a:sym typeface="Symbol" charset="0"/>
              </a:rPr>
              <a:t>Can tune  to optimize performance</a:t>
            </a:r>
          </a:p>
          <a:p>
            <a:pPr lvl="1"/>
            <a:r>
              <a:rPr lang="en-US" dirty="0">
                <a:sym typeface="Symbol" charset="0"/>
              </a:rPr>
              <a:t>Perhaps make it dependent on document size (cf. </a:t>
            </a:r>
            <a:r>
              <a:rPr lang="en-US" dirty="0" err="1">
                <a:sym typeface="Symbol" charset="0"/>
              </a:rPr>
              <a:t>Dirichlet</a:t>
            </a:r>
            <a:r>
              <a:rPr lang="en-US" dirty="0">
                <a:sym typeface="Symbol" charset="0"/>
              </a:rPr>
              <a:t> prior or Witten-Bell smoothing)</a:t>
            </a:r>
          </a:p>
        </p:txBody>
      </p:sp>
    </p:spTree>
    <p:extLst>
      <p:ext uri="{BB962C8B-B14F-4D97-AF65-F5344CB8AC3E}">
        <p14:creationId xmlns:p14="http://schemas.microsoft.com/office/powerpoint/2010/main" val="311782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Basic mixture model summary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>
                <a:ea typeface="굴림" charset="0"/>
                <a:cs typeface="굴림" charset="0"/>
              </a:rPr>
              <a:t>General formulation of the LM for IR</a:t>
            </a:r>
          </a:p>
          <a:p>
            <a:endParaRPr lang="en-US" altLang="ko-KR" dirty="0">
              <a:ea typeface="굴림" charset="0"/>
              <a:cs typeface="굴림" charset="0"/>
            </a:endParaRPr>
          </a:p>
          <a:p>
            <a:endParaRPr lang="en-US" altLang="ko-KR" dirty="0">
              <a:ea typeface="굴림" charset="0"/>
              <a:cs typeface="굴림" charset="0"/>
            </a:endParaRPr>
          </a:p>
          <a:p>
            <a:pPr lvl="1"/>
            <a:endParaRPr lang="en-US" altLang="ko-KR" dirty="0">
              <a:ea typeface="굴림" charset="0"/>
              <a:cs typeface="굴림" charset="0"/>
            </a:endParaRPr>
          </a:p>
          <a:p>
            <a:pPr lvl="1"/>
            <a:endParaRPr lang="en-US" altLang="ko-KR" dirty="0">
              <a:ea typeface="굴림" charset="0"/>
              <a:cs typeface="굴림" charset="0"/>
            </a:endParaRPr>
          </a:p>
          <a:p>
            <a:endParaRPr lang="en-US" altLang="ko-KR" dirty="0">
              <a:ea typeface="굴림" charset="0"/>
              <a:cs typeface="굴림" charset="0"/>
            </a:endParaRPr>
          </a:p>
          <a:p>
            <a:pPr lvl="1"/>
            <a:r>
              <a:rPr lang="en-US" altLang="ko-KR" dirty="0">
                <a:ea typeface="굴림" charset="0"/>
                <a:cs typeface="굴림" charset="0"/>
              </a:rPr>
              <a:t>The user has a document in mind, and generates the query from this document.</a:t>
            </a:r>
          </a:p>
          <a:p>
            <a:pPr lvl="1"/>
            <a:r>
              <a:rPr lang="en-US" altLang="ko-KR" dirty="0">
                <a:ea typeface="굴림" charset="0"/>
                <a:cs typeface="굴림" charset="0"/>
              </a:rPr>
              <a:t>The equation represents the probability that the document that the user had in mind was in fact this one.</a:t>
            </a:r>
          </a:p>
        </p:txBody>
      </p:sp>
      <p:graphicFrame>
        <p:nvGraphicFramePr>
          <p:cNvPr id="1208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160187"/>
              </p:ext>
            </p:extLst>
          </p:nvPr>
        </p:nvGraphicFramePr>
        <p:xfrm>
          <a:off x="1130300" y="2187575"/>
          <a:ext cx="64277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7" name="Equation" r:id="rId3" imgW="2616200" imgH="393700" progId="Equation.3">
                  <p:embed/>
                </p:oleObj>
              </mc:Choice>
              <mc:Fallback>
                <p:oleObj name="Equation" r:id="rId3" imgW="2616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87575"/>
                        <a:ext cx="6427788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37" name="AutoShape 5"/>
          <p:cNvSpPr>
            <a:spLocks/>
          </p:cNvSpPr>
          <p:nvPr/>
        </p:nvSpPr>
        <p:spPr bwMode="auto">
          <a:xfrm>
            <a:off x="2051050" y="3200400"/>
            <a:ext cx="2901950" cy="381000"/>
          </a:xfrm>
          <a:prstGeom prst="borderCallout2">
            <a:avLst>
              <a:gd name="adj1" fmla="val 30000"/>
              <a:gd name="adj2" fmla="val 102625"/>
              <a:gd name="adj3" fmla="val 30000"/>
              <a:gd name="adj4" fmla="val 106727"/>
              <a:gd name="adj5" fmla="val -100000"/>
              <a:gd name="adj6" fmla="val 1108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latinLnBrk="1"/>
            <a:r>
              <a:rPr kumimoji="1" lang="en-US" altLang="ko-KR" sz="1600">
                <a:latin typeface="Verdana" charset="0"/>
                <a:ea typeface="굴림" charset="0"/>
                <a:cs typeface="굴림" charset="0"/>
              </a:rPr>
              <a:t>general language model</a:t>
            </a:r>
          </a:p>
        </p:txBody>
      </p:sp>
      <p:sp>
        <p:nvSpPr>
          <p:cNvPr id="120838" name="AutoShape 6"/>
          <p:cNvSpPr>
            <a:spLocks/>
          </p:cNvSpPr>
          <p:nvPr/>
        </p:nvSpPr>
        <p:spPr bwMode="auto">
          <a:xfrm>
            <a:off x="3581400" y="3657600"/>
            <a:ext cx="3124200" cy="381000"/>
          </a:xfrm>
          <a:prstGeom prst="borderCallout2">
            <a:avLst>
              <a:gd name="adj1" fmla="val 30000"/>
              <a:gd name="adj2" fmla="val 102440"/>
              <a:gd name="adj3" fmla="val 30000"/>
              <a:gd name="adj4" fmla="val 105588"/>
              <a:gd name="adj5" fmla="val -227083"/>
              <a:gd name="adj6" fmla="val 108741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latinLnBrk="1"/>
            <a:r>
              <a:rPr kumimoji="1" lang="en-US" altLang="ko-KR" sz="1600">
                <a:latin typeface="Verdana" charset="0"/>
                <a:ea typeface="굴림" charset="0"/>
                <a:cs typeface="굴림" charset="0"/>
              </a:rPr>
              <a:t>individual-document model</a:t>
            </a:r>
          </a:p>
        </p:txBody>
      </p:sp>
    </p:spTree>
    <p:extLst>
      <p:ext uri="{BB962C8B-B14F-4D97-AF65-F5344CB8AC3E}">
        <p14:creationId xmlns:p14="http://schemas.microsoft.com/office/powerpoint/2010/main" val="2659241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>
                <a:ea typeface="굴림" charset="0"/>
                <a:cs typeface="굴림" charset="0"/>
              </a:rPr>
              <a:t>The main difference is whether </a:t>
            </a:r>
            <a:r>
              <a:rPr lang="en-US" altLang="ko-KR">
                <a:latin typeface="Lucida Sans"/>
                <a:ea typeface="굴림" charset="0"/>
                <a:cs typeface="굴림" charset="0"/>
              </a:rPr>
              <a:t>“</a:t>
            </a:r>
            <a:r>
              <a:rPr lang="en-US" altLang="ko-KR">
                <a:ea typeface="굴림" charset="0"/>
                <a:cs typeface="굴림" charset="0"/>
              </a:rPr>
              <a:t>Relevance</a:t>
            </a:r>
            <a:r>
              <a:rPr lang="en-US" altLang="ko-KR">
                <a:latin typeface="Lucida Sans"/>
                <a:ea typeface="굴림" charset="0"/>
                <a:cs typeface="굴림" charset="0"/>
              </a:rPr>
              <a:t>”</a:t>
            </a:r>
            <a:r>
              <a:rPr lang="en-US" altLang="ko-KR">
                <a:ea typeface="굴림" charset="0"/>
                <a:cs typeface="굴림" charset="0"/>
              </a:rPr>
              <a:t> figures explicitly in the model or not</a:t>
            </a:r>
          </a:p>
          <a:p>
            <a:pPr lvl="1"/>
            <a:r>
              <a:rPr lang="en-US" altLang="ko-KR">
                <a:ea typeface="굴림" charset="0"/>
                <a:cs typeface="굴림" charset="0"/>
              </a:rPr>
              <a:t>LM approach attempts to do away with modeling relevance</a:t>
            </a:r>
          </a:p>
          <a:p>
            <a:r>
              <a:rPr lang="en-US" altLang="ko-KR">
                <a:ea typeface="굴림" charset="0"/>
                <a:cs typeface="굴림" charset="0"/>
              </a:rPr>
              <a:t>LM approach as</a:t>
            </a:r>
            <a:r>
              <a:rPr lang="en-US"/>
              <a:t>ssumes that documents and expressions of information problems are of the same type</a:t>
            </a:r>
          </a:p>
          <a:p>
            <a:r>
              <a:rPr lang="en-US"/>
              <a:t>Computationally tractable, intuitively appealing</a:t>
            </a:r>
            <a:endParaRPr lang="en-US" altLang="ko-KR">
              <a:ea typeface="굴림" charset="0"/>
              <a:cs typeface="굴림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LM vs. Prob. Model for IR</a:t>
            </a:r>
            <a:endParaRPr lang="en-US" altLang="ko-KR" sz="2800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70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Problems of basic LM approach</a:t>
            </a:r>
          </a:p>
          <a:p>
            <a:pPr lvl="1">
              <a:lnSpc>
                <a:spcPct val="90000"/>
              </a:lnSpc>
            </a:pPr>
            <a:r>
              <a:rPr lang="en-US"/>
              <a:t>Assumption of equivalence between document and information problem representation is unrealistic</a:t>
            </a:r>
          </a:p>
          <a:p>
            <a:pPr lvl="1">
              <a:lnSpc>
                <a:spcPct val="90000"/>
              </a:lnSpc>
            </a:pPr>
            <a:r>
              <a:rPr lang="en-US"/>
              <a:t>Very simple models of language</a:t>
            </a:r>
          </a:p>
          <a:p>
            <a:pPr lvl="1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Relevance feedback is difficult to integrate, as are user preferences, and other general issues of relevance</a:t>
            </a:r>
          </a:p>
          <a:p>
            <a:pPr lvl="1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Can</a:t>
            </a:r>
            <a:r>
              <a:rPr lang="en-US" altLang="ko-KR">
                <a:latin typeface="Lucida Sans"/>
                <a:ea typeface="굴림" charset="0"/>
                <a:cs typeface="굴림" charset="0"/>
              </a:rPr>
              <a:t>’</a:t>
            </a:r>
            <a:r>
              <a:rPr lang="en-US" altLang="ko-KR">
                <a:ea typeface="굴림" charset="0"/>
                <a:cs typeface="굴림" charset="0"/>
              </a:rPr>
              <a:t>t easily accommodate phrases, passages, Boolean operators</a:t>
            </a:r>
          </a:p>
          <a:p>
            <a:pPr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Current extensions focus on putting relevance back into the model, etc.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LM vs. Prob. Model for IR</a:t>
            </a:r>
            <a:endParaRPr lang="en-US" altLang="ko-KR" sz="2800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6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Language models: pro &amp; con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Novel way of looking at the problem of text retrieval based on probabilistic language modeling</a:t>
            </a:r>
          </a:p>
          <a:p>
            <a:pPr lvl="2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Conceptually simple and explanatory</a:t>
            </a:r>
          </a:p>
          <a:p>
            <a:pPr lvl="2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Formal mathematical model</a:t>
            </a:r>
          </a:p>
          <a:p>
            <a:pPr lvl="2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Natural use of collection statistics, not heuristics (almost</a:t>
            </a:r>
            <a:r>
              <a:rPr lang="en-US" altLang="ko-KR">
                <a:latin typeface="Lucida Sans"/>
                <a:ea typeface="굴림" charset="0"/>
                <a:cs typeface="굴림" charset="0"/>
              </a:rPr>
              <a:t>…</a:t>
            </a:r>
            <a:r>
              <a:rPr lang="en-US" altLang="ko-KR">
                <a:ea typeface="굴림" charset="0"/>
                <a:cs typeface="굴림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LMs provide effective retrieval and can be improved to the extent that the following conditions can be met</a:t>
            </a:r>
          </a:p>
          <a:p>
            <a:pPr lvl="2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Our language models are accurate representations of the data.</a:t>
            </a:r>
          </a:p>
          <a:p>
            <a:pPr lvl="2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Users have some sense of term distribution.*</a:t>
            </a:r>
          </a:p>
          <a:p>
            <a:pPr lvl="3">
              <a:lnSpc>
                <a:spcPct val="90000"/>
              </a:lnSpc>
            </a:pPr>
            <a:r>
              <a:rPr lang="en-US" altLang="ko-KR">
                <a:ea typeface="굴림" charset="0"/>
                <a:cs typeface="굴림" charset="0"/>
              </a:rPr>
              <a:t>*Or we get more sophisticated with translation model</a:t>
            </a:r>
          </a:p>
        </p:txBody>
      </p:sp>
    </p:spTree>
    <p:extLst>
      <p:ext uri="{BB962C8B-B14F-4D97-AF65-F5344CB8AC3E}">
        <p14:creationId xmlns:p14="http://schemas.microsoft.com/office/powerpoint/2010/main" val="2858395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Comparison With Vector Space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</a:t>
            </a:r>
            <a:r>
              <a:rPr lang="ja-JP" altLang="en-US"/>
              <a:t>’</a:t>
            </a:r>
            <a:r>
              <a:rPr lang="en-US"/>
              <a:t>s some relation to traditional tf.idf models:</a:t>
            </a:r>
          </a:p>
          <a:p>
            <a:pPr lvl="1"/>
            <a:r>
              <a:rPr lang="en-US"/>
              <a:t>(unscaled) term frequency is directly in model</a:t>
            </a:r>
          </a:p>
          <a:p>
            <a:pPr lvl="1"/>
            <a:r>
              <a:rPr lang="en-US"/>
              <a:t>the probabilities do length normalization of term frequencies</a:t>
            </a:r>
          </a:p>
          <a:p>
            <a:pPr lvl="1"/>
            <a:r>
              <a:rPr lang="en-US"/>
              <a:t>the effect of doing a mixture with overall collection frequencies is a little like idf: terms rare in the general collection but common in some documents will have a greater influence on the ranking</a:t>
            </a:r>
          </a:p>
        </p:txBody>
      </p:sp>
    </p:spTree>
    <p:extLst>
      <p:ext uri="{BB962C8B-B14F-4D97-AF65-F5344CB8AC3E}">
        <p14:creationId xmlns:p14="http://schemas.microsoft.com/office/powerpoint/2010/main" val="689319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Comparison With Vector Space</a:t>
            </a:r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Similar in some ways</a:t>
            </a:r>
          </a:p>
          <a:p>
            <a:pPr lvl="1"/>
            <a:r>
              <a:rPr lang="en-US"/>
              <a:t>Term weights based on frequency</a:t>
            </a:r>
          </a:p>
          <a:p>
            <a:pPr lvl="1"/>
            <a:r>
              <a:rPr lang="en-US"/>
              <a:t>Terms often used as if they were independent</a:t>
            </a:r>
          </a:p>
          <a:p>
            <a:pPr lvl="1"/>
            <a:r>
              <a:rPr lang="en-US"/>
              <a:t>Inverse document/collection frequency used</a:t>
            </a:r>
          </a:p>
          <a:p>
            <a:pPr lvl="1"/>
            <a:r>
              <a:rPr lang="en-US"/>
              <a:t>Some form of length normalization useful</a:t>
            </a:r>
          </a:p>
          <a:p>
            <a:pPr lvl="3"/>
            <a:endParaRPr lang="en-US"/>
          </a:p>
          <a:p>
            <a:r>
              <a:rPr lang="en-US"/>
              <a:t>Different in others</a:t>
            </a:r>
          </a:p>
          <a:p>
            <a:pPr lvl="1"/>
            <a:r>
              <a:rPr lang="en-US"/>
              <a:t>Based on probability rather than similarity</a:t>
            </a:r>
          </a:p>
          <a:p>
            <a:pPr lvl="2"/>
            <a:r>
              <a:rPr lang="en-US"/>
              <a:t>Intuitions are probabilistic rather than geometric</a:t>
            </a:r>
          </a:p>
          <a:p>
            <a:pPr lvl="1"/>
            <a:r>
              <a:rPr lang="en-US"/>
              <a:t>Details of use of document length and term, document, and collection frequency differ</a:t>
            </a:r>
          </a:p>
          <a:p>
            <a:pPr lvl="3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5519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Resources</a:t>
            </a:r>
            <a:endParaRPr lang="en-US" altLang="ko-KR" sz="2800">
              <a:ea typeface="굴림" charset="0"/>
              <a:cs typeface="굴림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J.M. Ponte and W.B. Croft. 1998. A language </a:t>
            </a:r>
            <a:r>
              <a:rPr lang="en-US" altLang="ko-KR" sz="1800" dirty="0" err="1">
                <a:ea typeface="굴림" charset="0"/>
                <a:cs typeface="굴림" charset="0"/>
              </a:rPr>
              <a:t>modelling</a:t>
            </a:r>
            <a:r>
              <a:rPr lang="en-US" altLang="ko-KR" sz="1800" dirty="0">
                <a:ea typeface="굴림" charset="0"/>
                <a:cs typeface="굴림" charset="0"/>
              </a:rPr>
              <a:t> approach to information retrieval. In </a:t>
            </a:r>
            <a:r>
              <a:rPr lang="en-US" altLang="ko-KR" sz="1800" i="1" dirty="0">
                <a:ea typeface="굴림" charset="0"/>
                <a:cs typeface="굴림" charset="0"/>
              </a:rPr>
              <a:t>SIGIR 21.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D. </a:t>
            </a:r>
            <a:r>
              <a:rPr lang="en-US" altLang="ko-KR" sz="1800" dirty="0" err="1">
                <a:ea typeface="굴림" charset="0"/>
                <a:cs typeface="굴림" charset="0"/>
              </a:rPr>
              <a:t>Hiemstra</a:t>
            </a:r>
            <a:r>
              <a:rPr lang="en-US" altLang="ko-KR" sz="1800" dirty="0">
                <a:ea typeface="굴림" charset="0"/>
                <a:cs typeface="굴림" charset="0"/>
              </a:rPr>
              <a:t>. 1998. A linguistically motivated probabilistic model of information retrieval. </a:t>
            </a:r>
            <a:r>
              <a:rPr lang="en-US" altLang="ko-KR" sz="1800" i="1" dirty="0">
                <a:ea typeface="굴림" charset="0"/>
                <a:cs typeface="굴림" charset="0"/>
              </a:rPr>
              <a:t>ECDL 2</a:t>
            </a:r>
            <a:r>
              <a:rPr lang="en-US" altLang="ko-KR" sz="1800" dirty="0">
                <a:ea typeface="굴림" charset="0"/>
                <a:cs typeface="굴림" charset="0"/>
              </a:rPr>
              <a:t>, pp. 569</a:t>
            </a:r>
            <a:r>
              <a:rPr lang="en-US" altLang="ko-KR" sz="1800" dirty="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 dirty="0">
                <a:ea typeface="굴림" charset="0"/>
                <a:cs typeface="굴림" charset="0"/>
              </a:rPr>
              <a:t>584. 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A. Berger and J. Lafferty. 1999. Information retrieval as statistical translation. </a:t>
            </a:r>
            <a:r>
              <a:rPr lang="en-US" altLang="ko-KR" sz="1800" i="1" dirty="0">
                <a:ea typeface="굴림" charset="0"/>
                <a:cs typeface="굴림" charset="0"/>
              </a:rPr>
              <a:t>SIGIR 22</a:t>
            </a:r>
            <a:r>
              <a:rPr lang="en-US" altLang="ko-KR" sz="1800" dirty="0">
                <a:ea typeface="굴림" charset="0"/>
                <a:cs typeface="굴림" charset="0"/>
              </a:rPr>
              <a:t>, pp. 222</a:t>
            </a:r>
            <a:r>
              <a:rPr lang="en-US" altLang="ko-KR" sz="1800" dirty="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 dirty="0">
                <a:ea typeface="굴림" charset="0"/>
                <a:cs typeface="굴림" charset="0"/>
              </a:rPr>
              <a:t>229.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D.R.H. Miller, T. Leek, and R.M. Schwartz. 1999. A hidden Markov model information retrieval system. </a:t>
            </a:r>
            <a:r>
              <a:rPr lang="en-US" altLang="ko-KR" sz="1800" i="1" dirty="0">
                <a:ea typeface="굴림" charset="0"/>
                <a:cs typeface="굴림" charset="0"/>
              </a:rPr>
              <a:t>SIGIR 22</a:t>
            </a:r>
            <a:r>
              <a:rPr lang="en-US" altLang="ko-KR" sz="1800" dirty="0">
                <a:ea typeface="굴림" charset="0"/>
                <a:cs typeface="굴림" charset="0"/>
              </a:rPr>
              <a:t>, pp. 214</a:t>
            </a:r>
            <a:r>
              <a:rPr lang="en-US" altLang="ko-KR" sz="1800" dirty="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 dirty="0">
                <a:ea typeface="굴림" charset="0"/>
                <a:cs typeface="굴림" charset="0"/>
              </a:rPr>
              <a:t>221.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[Several relevant newer papers at </a:t>
            </a:r>
            <a:r>
              <a:rPr lang="en-US" altLang="ko-KR" sz="1800" i="1" dirty="0">
                <a:ea typeface="굴림" charset="0"/>
                <a:cs typeface="굴림" charset="0"/>
              </a:rPr>
              <a:t>SIGIR 23</a:t>
            </a:r>
            <a:r>
              <a:rPr lang="en-US" altLang="ko-KR" sz="1800" i="1" dirty="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 i="1" dirty="0">
                <a:ea typeface="굴림" charset="0"/>
                <a:cs typeface="굴림" charset="0"/>
              </a:rPr>
              <a:t>25, </a:t>
            </a:r>
            <a:r>
              <a:rPr lang="en-US" altLang="ko-KR" sz="1800" dirty="0">
                <a:ea typeface="굴림" charset="0"/>
                <a:cs typeface="굴림" charset="0"/>
              </a:rPr>
              <a:t>2000</a:t>
            </a:r>
            <a:r>
              <a:rPr lang="en-US" altLang="ko-KR" sz="1800" dirty="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 dirty="0">
                <a:ea typeface="굴림" charset="0"/>
                <a:cs typeface="굴림" charset="0"/>
              </a:rPr>
              <a:t>2002.] 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Workshop on Language Modeling and Information Retrieval, CMU 2001. http://</a:t>
            </a:r>
            <a:r>
              <a:rPr lang="en-US" altLang="ko-KR" sz="1800" dirty="0" err="1">
                <a:ea typeface="굴림" charset="0"/>
                <a:cs typeface="굴림" charset="0"/>
              </a:rPr>
              <a:t>la.lti.cs.cmu.edu</a:t>
            </a:r>
            <a:r>
              <a:rPr lang="en-US" altLang="ko-KR" sz="1800" dirty="0">
                <a:ea typeface="굴림" charset="0"/>
                <a:cs typeface="굴림" charset="0"/>
              </a:rPr>
              <a:t>/</a:t>
            </a:r>
            <a:r>
              <a:rPr lang="en-US" altLang="ko-KR" sz="1800" dirty="0" err="1">
                <a:ea typeface="굴림" charset="0"/>
                <a:cs typeface="굴림" charset="0"/>
              </a:rPr>
              <a:t>callan</a:t>
            </a:r>
            <a:r>
              <a:rPr lang="en-US" altLang="ko-KR" sz="1800" dirty="0">
                <a:ea typeface="굴림" charset="0"/>
                <a:cs typeface="굴림" charset="0"/>
              </a:rPr>
              <a:t>/Workshops/lmir01/ .</a:t>
            </a:r>
          </a:p>
          <a:p>
            <a:pPr>
              <a:buFont typeface="Wingdings" charset="0"/>
              <a:buNone/>
            </a:pPr>
            <a:r>
              <a:rPr lang="en-US" altLang="ko-KR" sz="1800" dirty="0">
                <a:ea typeface="굴림" charset="0"/>
                <a:cs typeface="굴림" charset="0"/>
              </a:rPr>
              <a:t>The Lemur Toolkit for Language Modeling and Information Retrieval. http://www-2.cs.cmu.edu/~lemur/ . CMU/</a:t>
            </a:r>
            <a:r>
              <a:rPr lang="en-US" altLang="ko-KR" sz="1800" dirty="0" err="1">
                <a:ea typeface="굴림" charset="0"/>
                <a:cs typeface="굴림" charset="0"/>
              </a:rPr>
              <a:t>Umass</a:t>
            </a:r>
            <a:r>
              <a:rPr lang="en-US" altLang="ko-KR" sz="1800" dirty="0">
                <a:ea typeface="굴림" charset="0"/>
                <a:cs typeface="굴림" charset="0"/>
              </a:rPr>
              <a:t> LM and IR system in C(++), currently actively developed.</a:t>
            </a:r>
          </a:p>
        </p:txBody>
      </p:sp>
    </p:spTree>
    <p:extLst>
      <p:ext uri="{BB962C8B-B14F-4D97-AF65-F5344CB8AC3E}">
        <p14:creationId xmlns:p14="http://schemas.microsoft.com/office/powerpoint/2010/main" val="2969751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>
                <a:ea typeface="굴림" charset="0"/>
                <a:cs typeface="굴림" charset="0"/>
              </a:rPr>
              <a:t>IR based on Language Model (LM)</a:t>
            </a: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6858000" y="1981200"/>
            <a:ext cx="1752600" cy="3505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6" name="AutoShape 4"/>
          <p:cNvSpPr>
            <a:spLocks noChangeArrowheads="1"/>
          </p:cNvSpPr>
          <p:nvPr/>
        </p:nvSpPr>
        <p:spPr bwMode="auto">
          <a:xfrm>
            <a:off x="3352800" y="3429000"/>
            <a:ext cx="914400" cy="60960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query</a:t>
            </a:r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7848600" y="2209800"/>
            <a:ext cx="609600" cy="685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latin typeface="Verdana" charset="0"/>
                <a:ea typeface="굴림" charset="0"/>
                <a:cs typeface="굴림" charset="0"/>
              </a:rPr>
              <a:t>d1</a:t>
            </a:r>
          </a:p>
        </p:txBody>
      </p:sp>
      <p:sp>
        <p:nvSpPr>
          <p:cNvPr id="105478" name="AutoShape 6"/>
          <p:cNvSpPr>
            <a:spLocks noChangeArrowheads="1"/>
          </p:cNvSpPr>
          <p:nvPr/>
        </p:nvSpPr>
        <p:spPr bwMode="auto">
          <a:xfrm>
            <a:off x="7848600" y="3124200"/>
            <a:ext cx="609600" cy="685800"/>
          </a:xfrm>
          <a:prstGeom prst="foldedCorner">
            <a:avLst>
              <a:gd name="adj" fmla="val 125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solidFill>
                  <a:schemeClr val="accent1"/>
                </a:solidFill>
                <a:latin typeface="Verdana" charset="0"/>
                <a:ea typeface="굴림" charset="0"/>
                <a:cs typeface="굴림" charset="0"/>
              </a:rPr>
              <a:t>d2</a:t>
            </a:r>
          </a:p>
        </p:txBody>
      </p:sp>
      <p:sp>
        <p:nvSpPr>
          <p:cNvPr id="105479" name="AutoShape 7"/>
          <p:cNvSpPr>
            <a:spLocks noChangeArrowheads="1"/>
          </p:cNvSpPr>
          <p:nvPr/>
        </p:nvSpPr>
        <p:spPr bwMode="auto">
          <a:xfrm>
            <a:off x="7848600" y="4572000"/>
            <a:ext cx="609600" cy="685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latinLnBrk="1"/>
            <a:r>
              <a:rPr kumimoji="1" lang="en-US" altLang="ko-KR">
                <a:latin typeface="Verdana" charset="0"/>
                <a:ea typeface="굴림" charset="0"/>
                <a:cs typeface="굴림" charset="0"/>
              </a:rPr>
              <a:t>dn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7985125" y="3962400"/>
            <a:ext cx="5492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 latinLnBrk="1">
              <a:spcBef>
                <a:spcPct val="50000"/>
              </a:spcBef>
            </a:pPr>
            <a:r>
              <a:rPr kumimoji="1" lang="ko-KR" altLang="en-US">
                <a:latin typeface="Times New Roman"/>
                <a:ea typeface="굴림" charset="0"/>
                <a:cs typeface="굴림" charset="0"/>
              </a:rPr>
              <a:t>…</a:t>
            </a:r>
            <a:endParaRPr kumimoji="1" lang="ko-KR" altLang="en-US">
              <a:latin typeface="Verdana" charset="0"/>
              <a:ea typeface="굴림" charset="0"/>
              <a:cs typeface="굴림" charset="0"/>
            </a:endParaRPr>
          </a:p>
        </p:txBody>
      </p:sp>
      <p:pic>
        <p:nvPicPr>
          <p:cNvPr id="105481" name="Picture 9" descr="j03824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00"/>
            <a:ext cx="1371600" cy="128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82" name="AutoShape 10"/>
          <p:cNvSpPr>
            <a:spLocks noChangeArrowheads="1"/>
          </p:cNvSpPr>
          <p:nvPr/>
        </p:nvSpPr>
        <p:spPr bwMode="auto">
          <a:xfrm>
            <a:off x="381000" y="1905000"/>
            <a:ext cx="2362200" cy="914400"/>
          </a:xfrm>
          <a:prstGeom prst="cloudCallout">
            <a:avLst>
              <a:gd name="adj1" fmla="val 1208"/>
              <a:gd name="adj2" fmla="val 803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latinLnBrk="1"/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Information need</a:t>
            </a:r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8956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6248400" y="55626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1800">
                <a:latin typeface="Verdana" charset="0"/>
                <a:ea typeface="굴림" charset="0"/>
                <a:cs typeface="굴림" charset="0"/>
              </a:rPr>
              <a:t>document collection</a:t>
            </a:r>
          </a:p>
        </p:txBody>
      </p:sp>
      <p:sp>
        <p:nvSpPr>
          <p:cNvPr id="105485" name="Oval 13"/>
          <p:cNvSpPr>
            <a:spLocks noChangeArrowheads="1"/>
          </p:cNvSpPr>
          <p:nvPr/>
        </p:nvSpPr>
        <p:spPr bwMode="auto">
          <a:xfrm>
            <a:off x="4876800" y="2971800"/>
            <a:ext cx="1600200" cy="5334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 latinLnBrk="1"/>
            <a:r>
              <a:rPr kumimoji="1" lang="en-US" altLang="ko-KR" sz="1800">
                <a:solidFill>
                  <a:schemeClr val="accent1"/>
                </a:solidFill>
                <a:latin typeface="Verdana" charset="0"/>
                <a:ea typeface="굴림" charset="0"/>
                <a:cs typeface="굴림" charset="0"/>
              </a:rPr>
              <a:t>generation</a:t>
            </a:r>
          </a:p>
        </p:txBody>
      </p:sp>
      <p:graphicFrame>
        <p:nvGraphicFramePr>
          <p:cNvPr id="105486" name="Object 14"/>
          <p:cNvGraphicFramePr>
            <a:graphicFrameLocks noChangeAspect="1"/>
          </p:cNvGraphicFramePr>
          <p:nvPr/>
        </p:nvGraphicFramePr>
        <p:xfrm>
          <a:off x="5129213" y="2495550"/>
          <a:ext cx="12477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0" name="Equation" r:id="rId4" imgW="672840" imgH="228600" progId="Equation.3">
                  <p:embed/>
                </p:oleObj>
              </mc:Choice>
              <mc:Fallback>
                <p:oleObj name="Equation" r:id="rId4" imgW="672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2495550"/>
                        <a:ext cx="12477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7" name="AutoShape 15"/>
          <p:cNvSpPr>
            <a:spLocks noChangeArrowheads="1"/>
          </p:cNvSpPr>
          <p:nvPr/>
        </p:nvSpPr>
        <p:spPr bwMode="auto">
          <a:xfrm>
            <a:off x="7010400" y="2209800"/>
            <a:ext cx="685800" cy="685800"/>
          </a:xfrm>
          <a:prstGeom prst="cube">
            <a:avLst>
              <a:gd name="adj" fmla="val 11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5488" name="Object 16"/>
          <p:cNvGraphicFramePr>
            <a:graphicFrameLocks noChangeAspect="1"/>
          </p:cNvGraphicFramePr>
          <p:nvPr/>
        </p:nvGraphicFramePr>
        <p:xfrm>
          <a:off x="7086600" y="2362200"/>
          <a:ext cx="5334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1" name="Equation" r:id="rId6" imgW="279360" imgH="241200" progId="Equation.3">
                  <p:embed/>
                </p:oleObj>
              </mc:Choice>
              <mc:Fallback>
                <p:oleObj name="Equation" r:id="rId6" imgW="279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362200"/>
                        <a:ext cx="53340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9" name="AutoShape 17"/>
          <p:cNvSpPr>
            <a:spLocks noChangeArrowheads="1"/>
          </p:cNvSpPr>
          <p:nvPr/>
        </p:nvSpPr>
        <p:spPr bwMode="auto">
          <a:xfrm>
            <a:off x="7010400" y="3124200"/>
            <a:ext cx="685800" cy="685800"/>
          </a:xfrm>
          <a:prstGeom prst="cube">
            <a:avLst>
              <a:gd name="adj" fmla="val 11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5490" name="Object 18"/>
          <p:cNvGraphicFramePr>
            <a:graphicFrameLocks noChangeAspect="1"/>
          </p:cNvGraphicFramePr>
          <p:nvPr/>
        </p:nvGraphicFramePr>
        <p:xfrm>
          <a:off x="7086600" y="3276600"/>
          <a:ext cx="5572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2" name="Equation" r:id="rId8" imgW="291960" imgH="241200" progId="Equation.3">
                  <p:embed/>
                </p:oleObj>
              </mc:Choice>
              <mc:Fallback>
                <p:oleObj name="Equation" r:id="rId8" imgW="2919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276600"/>
                        <a:ext cx="55721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91" name="AutoShape 19"/>
          <p:cNvSpPr>
            <a:spLocks noChangeArrowheads="1"/>
          </p:cNvSpPr>
          <p:nvPr/>
        </p:nvSpPr>
        <p:spPr bwMode="auto">
          <a:xfrm>
            <a:off x="7010400" y="4572000"/>
            <a:ext cx="685800" cy="685800"/>
          </a:xfrm>
          <a:prstGeom prst="cube">
            <a:avLst>
              <a:gd name="adj" fmla="val 11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7223125" y="3962400"/>
            <a:ext cx="5492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 latinLnBrk="1">
              <a:spcBef>
                <a:spcPct val="50000"/>
              </a:spcBef>
            </a:pPr>
            <a:r>
              <a:rPr kumimoji="1" lang="ko-KR" altLang="en-US">
                <a:latin typeface="Times New Roman"/>
                <a:ea typeface="굴림" charset="0"/>
                <a:cs typeface="굴림" charset="0"/>
              </a:rPr>
              <a:t>…</a:t>
            </a:r>
            <a:endParaRPr kumimoji="1" lang="ko-KR" altLang="en-US">
              <a:latin typeface="Verdana" charset="0"/>
              <a:ea typeface="굴림" charset="0"/>
              <a:cs typeface="굴림" charset="0"/>
            </a:endParaRPr>
          </a:p>
        </p:txBody>
      </p:sp>
      <p:graphicFrame>
        <p:nvGraphicFramePr>
          <p:cNvPr id="105493" name="Object 21"/>
          <p:cNvGraphicFramePr>
            <a:graphicFrameLocks noChangeAspect="1"/>
          </p:cNvGraphicFramePr>
          <p:nvPr/>
        </p:nvGraphicFramePr>
        <p:xfrm>
          <a:off x="7062788" y="4724400"/>
          <a:ext cx="5572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3" name="Equation" r:id="rId10" imgW="291960" imgH="241200" progId="Equation.3">
                  <p:embed/>
                </p:oleObj>
              </mc:Choice>
              <mc:Fallback>
                <p:oleObj name="Equation" r:id="rId10" imgW="2919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4724400"/>
                        <a:ext cx="55721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94" name="Line 22"/>
          <p:cNvSpPr>
            <a:spLocks noChangeShapeType="1"/>
          </p:cNvSpPr>
          <p:nvPr/>
        </p:nvSpPr>
        <p:spPr bwMode="auto">
          <a:xfrm>
            <a:off x="7620000" y="2590800"/>
            <a:ext cx="228600" cy="0"/>
          </a:xfrm>
          <a:prstGeom prst="line">
            <a:avLst/>
          </a:prstGeom>
          <a:noFill/>
          <a:ln w="1905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5" name="Line 23"/>
          <p:cNvSpPr>
            <a:spLocks noChangeShapeType="1"/>
          </p:cNvSpPr>
          <p:nvPr/>
        </p:nvSpPr>
        <p:spPr bwMode="auto">
          <a:xfrm>
            <a:off x="7620000" y="3429000"/>
            <a:ext cx="228600" cy="0"/>
          </a:xfrm>
          <a:prstGeom prst="line">
            <a:avLst/>
          </a:prstGeom>
          <a:noFill/>
          <a:ln w="1905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6" name="Line 24"/>
          <p:cNvSpPr>
            <a:spLocks noChangeShapeType="1"/>
          </p:cNvSpPr>
          <p:nvPr/>
        </p:nvSpPr>
        <p:spPr bwMode="auto">
          <a:xfrm>
            <a:off x="7620000" y="4953000"/>
            <a:ext cx="228600" cy="0"/>
          </a:xfrm>
          <a:prstGeom prst="line">
            <a:avLst/>
          </a:prstGeom>
          <a:noFill/>
          <a:ln w="1905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7" name="Freeform 25"/>
          <p:cNvSpPr>
            <a:spLocks/>
          </p:cNvSpPr>
          <p:nvPr/>
        </p:nvSpPr>
        <p:spPr bwMode="auto">
          <a:xfrm>
            <a:off x="2438400" y="1790700"/>
            <a:ext cx="5410200" cy="1409700"/>
          </a:xfrm>
          <a:custGeom>
            <a:avLst/>
            <a:gdLst>
              <a:gd name="T0" fmla="*/ 0 w 2976"/>
              <a:gd name="T1" fmla="*/ 168 h 888"/>
              <a:gd name="T2" fmla="*/ 1824 w 2976"/>
              <a:gd name="T3" fmla="*/ 120 h 888"/>
              <a:gd name="T4" fmla="*/ 2976 w 2976"/>
              <a:gd name="T5" fmla="*/ 888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76" h="888">
                <a:moveTo>
                  <a:pt x="0" y="168"/>
                </a:moveTo>
                <a:cubicBezTo>
                  <a:pt x="664" y="84"/>
                  <a:pt x="1328" y="0"/>
                  <a:pt x="1824" y="120"/>
                </a:cubicBezTo>
                <a:cubicBezTo>
                  <a:pt x="2320" y="240"/>
                  <a:pt x="2960" y="864"/>
                  <a:pt x="2976" y="888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0"/>
            <a:ext cx="5181600" cy="2057400"/>
          </a:xfrm>
        </p:spPr>
        <p:txBody>
          <a:bodyPr/>
          <a:lstStyle/>
          <a:p>
            <a:r>
              <a:rPr lang="en-US" altLang="ko-KR" sz="1800">
                <a:ea typeface="굴림" charset="0"/>
                <a:cs typeface="굴림" charset="0"/>
              </a:rPr>
              <a:t>A common search heuristic is to use words that you expect to find in matching documents as your query </a:t>
            </a:r>
            <a:r>
              <a:rPr lang="en-US" altLang="ko-KR" sz="1800">
                <a:latin typeface="Lucida Sans"/>
                <a:ea typeface="굴림" charset="0"/>
                <a:cs typeface="굴림" charset="0"/>
              </a:rPr>
              <a:t>–</a:t>
            </a:r>
            <a:r>
              <a:rPr lang="en-US" altLang="ko-KR" sz="1800">
                <a:ea typeface="굴림" charset="0"/>
                <a:cs typeface="굴림" charset="0"/>
              </a:rPr>
              <a:t> why, I saw Sergey Brin advocating that strategy on late night TV one night in my hotel room, so it must be good!</a:t>
            </a:r>
          </a:p>
          <a:p>
            <a:r>
              <a:rPr lang="en-US" altLang="ko-KR" sz="1800">
                <a:solidFill>
                  <a:srgbClr val="00A000"/>
                </a:solidFill>
                <a:ea typeface="굴림" charset="0"/>
                <a:cs typeface="굴림" charset="0"/>
              </a:rPr>
              <a:t>The LM approach directly exploits that idea!</a:t>
            </a:r>
          </a:p>
        </p:txBody>
      </p:sp>
      <p:sp>
        <p:nvSpPr>
          <p:cNvPr id="105499" name="AutoShape 27"/>
          <p:cNvSpPr>
            <a:spLocks noChangeArrowheads="1"/>
          </p:cNvSpPr>
          <p:nvPr/>
        </p:nvSpPr>
        <p:spPr bwMode="auto">
          <a:xfrm>
            <a:off x="4267200" y="3505200"/>
            <a:ext cx="2590800" cy="381000"/>
          </a:xfrm>
          <a:prstGeom prst="leftArrow">
            <a:avLst>
              <a:gd name="adj1" fmla="val 50000"/>
              <a:gd name="adj2" fmla="val 1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73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Formal Language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116" y="1164390"/>
            <a:ext cx="7772400" cy="1201821"/>
          </a:xfrm>
        </p:spPr>
        <p:txBody>
          <a:bodyPr>
            <a:normAutofit/>
          </a:bodyPr>
          <a:lstStyle/>
          <a:p>
            <a:r>
              <a:rPr lang="en-US" sz="2400" dirty="0"/>
              <a:t>Traditional generative model: generates strings</a:t>
            </a:r>
          </a:p>
          <a:p>
            <a:pPr lvl="1"/>
            <a:r>
              <a:rPr lang="en-US" dirty="0"/>
              <a:t>Finite state machines or regular grammars,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1143000" y="339825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1" name="Oval 5"/>
          <p:cNvSpPr>
            <a:spLocks noChangeArrowheads="1"/>
          </p:cNvSpPr>
          <p:nvPr/>
        </p:nvSpPr>
        <p:spPr bwMode="auto">
          <a:xfrm>
            <a:off x="2667000" y="339825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Freeform 6"/>
          <p:cNvSpPr>
            <a:spLocks/>
          </p:cNvSpPr>
          <p:nvPr/>
        </p:nvSpPr>
        <p:spPr bwMode="auto">
          <a:xfrm>
            <a:off x="1447800" y="3093453"/>
            <a:ext cx="1295400" cy="304800"/>
          </a:xfrm>
          <a:custGeom>
            <a:avLst/>
            <a:gdLst>
              <a:gd name="T0" fmla="*/ 0 w 816"/>
              <a:gd name="T1" fmla="*/ 192 h 192"/>
              <a:gd name="T2" fmla="*/ 384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192"/>
                </a:moveTo>
                <a:cubicBezTo>
                  <a:pt x="124" y="96"/>
                  <a:pt x="248" y="0"/>
                  <a:pt x="384" y="0"/>
                </a:cubicBezTo>
                <a:cubicBezTo>
                  <a:pt x="520" y="0"/>
                  <a:pt x="668" y="96"/>
                  <a:pt x="816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03" name="Freeform 7"/>
          <p:cNvSpPr>
            <a:spLocks/>
          </p:cNvSpPr>
          <p:nvPr/>
        </p:nvSpPr>
        <p:spPr bwMode="auto">
          <a:xfrm rot="-10624593">
            <a:off x="1447800" y="3779253"/>
            <a:ext cx="1295400" cy="304800"/>
          </a:xfrm>
          <a:custGeom>
            <a:avLst/>
            <a:gdLst>
              <a:gd name="T0" fmla="*/ 0 w 816"/>
              <a:gd name="T1" fmla="*/ 192 h 192"/>
              <a:gd name="T2" fmla="*/ 384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192"/>
                </a:moveTo>
                <a:cubicBezTo>
                  <a:pt x="124" y="96"/>
                  <a:pt x="248" y="0"/>
                  <a:pt x="384" y="0"/>
                </a:cubicBezTo>
                <a:cubicBezTo>
                  <a:pt x="520" y="0"/>
                  <a:pt x="668" y="96"/>
                  <a:pt x="816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1143000" y="375652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charset="0"/>
              </a:rPr>
              <a:t>I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2897188" y="3703053"/>
            <a:ext cx="760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wish</a:t>
            </a:r>
          </a:p>
        </p:txBody>
      </p:sp>
      <p:sp>
        <p:nvSpPr>
          <p:cNvPr id="106508" name="Oval 12"/>
          <p:cNvSpPr>
            <a:spLocks noChangeArrowheads="1"/>
          </p:cNvSpPr>
          <p:nvPr/>
        </p:nvSpPr>
        <p:spPr bwMode="auto">
          <a:xfrm>
            <a:off x="2743200" y="3474453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9" name="Text Box 13"/>
          <p:cNvSpPr txBox="1">
            <a:spLocks noChangeArrowheads="1"/>
          </p:cNvSpPr>
          <p:nvPr/>
        </p:nvSpPr>
        <p:spPr bwMode="auto">
          <a:xfrm>
            <a:off x="4942682" y="2807368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I wish</a:t>
            </a:r>
          </a:p>
        </p:txBody>
      </p:sp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4941094" y="3188368"/>
            <a:ext cx="1768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I wish I wish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4941094" y="3569368"/>
            <a:ext cx="2598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I wish I wish I wish</a:t>
            </a:r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4941094" y="3950368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I wish I wish I wish I wish</a:t>
            </a:r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4941094" y="433136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charset="0"/>
              </a:rPr>
              <a:t>…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auto">
          <a:xfrm>
            <a:off x="4960938" y="5037221"/>
            <a:ext cx="20307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charset="0"/>
              </a:rPr>
              <a:t>Does not generate: 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 smtClean="0">
                <a:latin typeface="Times New Roman" charset="0"/>
              </a:rPr>
              <a:t>wish </a:t>
            </a:r>
            <a:r>
              <a:rPr lang="en-US" dirty="0">
                <a:latin typeface="Times New Roman" charset="0"/>
              </a:rPr>
              <a:t>I wish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4960938" y="2350168"/>
            <a:ext cx="15361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charset="0"/>
              </a:rPr>
              <a:t>Generates:</a:t>
            </a:r>
            <a:endParaRPr lang="en-US" b="1" dirty="0">
              <a:latin typeface="Times New Roman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42211" y="3618832"/>
            <a:ext cx="3007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713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 animBg="1"/>
      <p:bldP spid="106502" grpId="0" animBg="1"/>
      <p:bldP spid="106503" grpId="0" animBg="1"/>
      <p:bldP spid="106504" grpId="0"/>
      <p:bldP spid="106505" grpId="0"/>
      <p:bldP spid="106508" grpId="0" animBg="1"/>
      <p:bldP spid="106509" grpId="0"/>
      <p:bldP spid="106510" grpId="0"/>
      <p:bldP spid="106511" grpId="0"/>
      <p:bldP spid="106512" grpId="0"/>
      <p:bldP spid="106513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Stochastic Language Models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16889"/>
            <a:ext cx="7772400" cy="13977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alphabet </a:t>
            </a:r>
            <a:r>
              <a:rPr lang="en-US" dirty="0" smtClean="0">
                <a:cs typeface="Times New Roman" charset="0"/>
              </a:rPr>
              <a:t>∑</a:t>
            </a:r>
            <a:endParaRPr lang="en-US" dirty="0">
              <a:cs typeface="Times New Roman" charset="0"/>
            </a:endParaRPr>
          </a:p>
          <a:p>
            <a:r>
              <a:rPr lang="en-US" dirty="0" smtClean="0"/>
              <a:t>What is the probability of some string being generated?</a:t>
            </a:r>
            <a:endParaRPr lang="en-US" dirty="0"/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609600" y="3048000"/>
            <a:ext cx="24384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0.2	</a:t>
            </a:r>
            <a:r>
              <a:rPr lang="en-US" sz="2200" dirty="0" smtClean="0">
                <a:latin typeface="Times New Roman" charset="0"/>
              </a:rPr>
              <a:t>	the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0.1	</a:t>
            </a:r>
            <a:r>
              <a:rPr lang="en-US" sz="2200" dirty="0" smtClean="0">
                <a:latin typeface="Times New Roman" charset="0"/>
              </a:rPr>
              <a:t>	a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0.01	</a:t>
            </a:r>
            <a:r>
              <a:rPr lang="en-US" sz="2200" dirty="0" smtClean="0">
                <a:latin typeface="Times New Roman" charset="0"/>
              </a:rPr>
              <a:t>man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0.01	</a:t>
            </a:r>
            <a:r>
              <a:rPr lang="en-US" sz="2200" dirty="0" smtClean="0">
                <a:latin typeface="Times New Roman" charset="0"/>
              </a:rPr>
              <a:t>woman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0.03	</a:t>
            </a:r>
            <a:r>
              <a:rPr lang="en-US" sz="2200" dirty="0" smtClean="0">
                <a:latin typeface="Times New Roman" charset="0"/>
              </a:rPr>
              <a:t>said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0.02	</a:t>
            </a:r>
            <a:r>
              <a:rPr lang="en-US" sz="2200" dirty="0" smtClean="0">
                <a:latin typeface="Times New Roman" charset="0"/>
              </a:rPr>
              <a:t>likes</a:t>
            </a:r>
            <a:endParaRPr lang="en-US" sz="2200" dirty="0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sz="2200" dirty="0">
                <a:latin typeface="Times New Roman" charset="0"/>
              </a:rPr>
              <a:t>…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3505200" y="365760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the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379496" y="3657600"/>
            <a:ext cx="76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man</a:t>
            </a:r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5257800" y="3657600"/>
            <a:ext cx="76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likes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6244392" y="3657600"/>
            <a:ext cx="76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charset="0"/>
              </a:rPr>
              <a:t>the</a:t>
            </a:r>
          </a:p>
        </p:txBody>
      </p:sp>
      <p:sp>
        <p:nvSpPr>
          <p:cNvPr id="107529" name="Text Box 9"/>
          <p:cNvSpPr txBox="1">
            <a:spLocks noChangeArrowheads="1"/>
          </p:cNvSpPr>
          <p:nvPr/>
        </p:nvSpPr>
        <p:spPr bwMode="auto">
          <a:xfrm>
            <a:off x="7086600" y="3657600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woman</a:t>
            </a:r>
          </a:p>
        </p:txBody>
      </p:sp>
      <p:grpSp>
        <p:nvGrpSpPr>
          <p:cNvPr id="107530" name="Group 10"/>
          <p:cNvGrpSpPr>
            <a:grpSpLocks/>
          </p:cNvGrpSpPr>
          <p:nvPr/>
        </p:nvGrpSpPr>
        <p:grpSpPr bwMode="auto">
          <a:xfrm>
            <a:off x="3581400" y="4191000"/>
            <a:ext cx="4191000" cy="0"/>
            <a:chOff x="2256" y="2640"/>
            <a:chExt cx="2640" cy="0"/>
          </a:xfrm>
        </p:grpSpPr>
        <p:sp>
          <p:nvSpPr>
            <p:cNvPr id="107531" name="Line 11"/>
            <p:cNvSpPr>
              <a:spLocks noChangeShapeType="1"/>
            </p:cNvSpPr>
            <p:nvPr/>
          </p:nvSpPr>
          <p:spPr bwMode="auto">
            <a:xfrm>
              <a:off x="2256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32" name="Line 12"/>
            <p:cNvSpPr>
              <a:spLocks noChangeShapeType="1"/>
            </p:cNvSpPr>
            <p:nvPr/>
          </p:nvSpPr>
          <p:spPr bwMode="auto">
            <a:xfrm>
              <a:off x="2832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33" name="Line 13"/>
            <p:cNvSpPr>
              <a:spLocks noChangeShapeType="1"/>
            </p:cNvSpPr>
            <p:nvPr/>
          </p:nvSpPr>
          <p:spPr bwMode="auto">
            <a:xfrm>
              <a:off x="3408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34" name="Line 14"/>
            <p:cNvSpPr>
              <a:spLocks noChangeShapeType="1"/>
            </p:cNvSpPr>
            <p:nvPr/>
          </p:nvSpPr>
          <p:spPr bwMode="auto">
            <a:xfrm>
              <a:off x="3984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35" name="Line 15"/>
            <p:cNvSpPr>
              <a:spLocks noChangeShapeType="1"/>
            </p:cNvSpPr>
            <p:nvPr/>
          </p:nvSpPr>
          <p:spPr bwMode="auto">
            <a:xfrm>
              <a:off x="4608" y="26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3505200" y="4419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0.2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4419600" y="4419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0.01</a:t>
            </a:r>
          </a:p>
        </p:txBody>
      </p:sp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5324640" y="4419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0.02</a:t>
            </a: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6324600" y="4419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charset="0"/>
              </a:rPr>
              <a:t>0.2</a:t>
            </a: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7273752" y="4419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charset="0"/>
              </a:rPr>
              <a:t>0.01</a:t>
            </a:r>
          </a:p>
        </p:txBody>
      </p:sp>
      <p:grpSp>
        <p:nvGrpSpPr>
          <p:cNvPr id="107541" name="Group 21"/>
          <p:cNvGrpSpPr>
            <a:grpSpLocks/>
          </p:cNvGrpSpPr>
          <p:nvPr/>
        </p:nvGrpSpPr>
        <p:grpSpPr bwMode="auto">
          <a:xfrm>
            <a:off x="3810000" y="4952999"/>
            <a:ext cx="3689684" cy="723813"/>
            <a:chOff x="2304" y="3120"/>
            <a:chExt cx="2640" cy="589"/>
          </a:xfrm>
        </p:grpSpPr>
        <p:sp>
          <p:nvSpPr>
            <p:cNvPr id="107542" name="Freeform 22"/>
            <p:cNvSpPr>
              <a:spLocks/>
            </p:cNvSpPr>
            <p:nvPr/>
          </p:nvSpPr>
          <p:spPr bwMode="auto">
            <a:xfrm>
              <a:off x="2304" y="3120"/>
              <a:ext cx="2640" cy="344"/>
            </a:xfrm>
            <a:custGeom>
              <a:avLst/>
              <a:gdLst>
                <a:gd name="T0" fmla="*/ 0 w 2640"/>
                <a:gd name="T1" fmla="*/ 48 h 344"/>
                <a:gd name="T2" fmla="*/ 1344 w 2640"/>
                <a:gd name="T3" fmla="*/ 336 h 344"/>
                <a:gd name="T4" fmla="*/ 2640 w 2640"/>
                <a:gd name="T5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40" h="344">
                  <a:moveTo>
                    <a:pt x="0" y="48"/>
                  </a:moveTo>
                  <a:cubicBezTo>
                    <a:pt x="452" y="196"/>
                    <a:pt x="904" y="344"/>
                    <a:pt x="1344" y="336"/>
                  </a:cubicBezTo>
                  <a:cubicBezTo>
                    <a:pt x="1784" y="328"/>
                    <a:pt x="2424" y="56"/>
                    <a:pt x="2640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3" name="Text Box 23"/>
            <p:cNvSpPr txBox="1">
              <a:spLocks noChangeArrowheads="1"/>
            </p:cNvSpPr>
            <p:nvPr/>
          </p:nvSpPr>
          <p:spPr bwMode="auto">
            <a:xfrm>
              <a:off x="3600" y="3408"/>
              <a:ext cx="864" cy="301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chemeClr val="accent2"/>
                  </a:solidFill>
                  <a:latin typeface="Times New Roman" charset="0"/>
                </a:rPr>
                <a:t>multiply?</a:t>
              </a:r>
              <a:endParaRPr lang="en-US" dirty="0">
                <a:solidFill>
                  <a:schemeClr val="accent2"/>
                </a:solidFill>
                <a:latin typeface="Times New Roman" charset="0"/>
              </a:endParaRPr>
            </a:p>
          </p:txBody>
        </p:sp>
      </p:grp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762000" y="2605505"/>
            <a:ext cx="1371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>
                <a:latin typeface="Times New Roman" charset="0"/>
              </a:rPr>
              <a:t>Model M</a:t>
            </a:r>
          </a:p>
        </p:txBody>
      </p: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3539959" y="5743545"/>
            <a:ext cx="51816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charset="0"/>
              </a:rPr>
              <a:t>P</a:t>
            </a:r>
            <a:r>
              <a:rPr lang="en-US" sz="2000" dirty="0" smtClean="0">
                <a:latin typeface="Times New Roman" charset="0"/>
              </a:rPr>
              <a:t>(the man likes the woman </a:t>
            </a:r>
            <a:r>
              <a:rPr lang="en-US" sz="2000" dirty="0">
                <a:latin typeface="Times New Roman" charset="0"/>
              </a:rPr>
              <a:t>| M) = </a:t>
            </a:r>
            <a:r>
              <a:rPr lang="en-US" sz="2000" dirty="0" smtClean="0">
                <a:latin typeface="Times New Roman" charset="0"/>
              </a:rPr>
              <a:t>0.00000008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charset="0"/>
              </a:rPr>
              <a:t>Yes, if the words occur independently! 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6828832" y="2312737"/>
            <a:ext cx="1857968" cy="735263"/>
          </a:xfrm>
          <a:prstGeom prst="wedgeRoundRectCallout">
            <a:avLst>
              <a:gd name="adj1" fmla="val -81272"/>
              <a:gd name="adj2" fmla="val 13159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Probability?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8425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/>
      <p:bldP spid="107525" grpId="0"/>
      <p:bldP spid="107526" grpId="0"/>
      <p:bldP spid="107527" grpId="0"/>
      <p:bldP spid="107528" grpId="0"/>
      <p:bldP spid="107529" grpId="0"/>
      <p:bldP spid="107536" grpId="0"/>
      <p:bldP spid="107537" grpId="0"/>
      <p:bldP spid="107538" grpId="0"/>
      <p:bldP spid="107539" grpId="0"/>
      <p:bldP spid="107540" grpId="0"/>
      <p:bldP spid="107544" grpId="0"/>
      <p:bldP spid="107545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Stochastic Language Models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9799"/>
            <a:ext cx="7772400" cy="1641475"/>
          </a:xfrm>
        </p:spPr>
        <p:txBody>
          <a:bodyPr/>
          <a:lstStyle/>
          <a:p>
            <a:r>
              <a:rPr lang="en-US" dirty="0"/>
              <a:t>A statistical model for generating text</a:t>
            </a:r>
          </a:p>
          <a:p>
            <a:r>
              <a:rPr lang="en-US" dirty="0"/>
              <a:t>Probability distribution over strings in a given language</a:t>
            </a:r>
          </a:p>
        </p:txBody>
      </p:sp>
      <p:sp>
        <p:nvSpPr>
          <p:cNvPr id="109572" name="AutoShape 4"/>
          <p:cNvSpPr>
            <a:spLocks noChangeArrowheads="1"/>
          </p:cNvSpPr>
          <p:nvPr/>
        </p:nvSpPr>
        <p:spPr bwMode="auto">
          <a:xfrm>
            <a:off x="3048000" y="2743200"/>
            <a:ext cx="990600" cy="8382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</a:pPr>
            <a:r>
              <a:rPr lang="en-US" sz="4000" b="1" dirty="0">
                <a:latin typeface="Arial" charset="0"/>
              </a:rPr>
              <a:t>M</a:t>
            </a:r>
          </a:p>
        </p:txBody>
      </p:sp>
      <p:sp>
        <p:nvSpPr>
          <p:cNvPr id="109573" name="Oval 5"/>
          <p:cNvSpPr>
            <a:spLocks noChangeArrowheads="1"/>
          </p:cNvSpPr>
          <p:nvPr/>
        </p:nvSpPr>
        <p:spPr bwMode="auto">
          <a:xfrm>
            <a:off x="5486400" y="3124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4876800" y="3124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5" name="Oval 7"/>
          <p:cNvSpPr>
            <a:spLocks noChangeArrowheads="1"/>
          </p:cNvSpPr>
          <p:nvPr/>
        </p:nvSpPr>
        <p:spPr bwMode="auto">
          <a:xfrm>
            <a:off x="5791200" y="31242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6" name="Oval 8"/>
          <p:cNvSpPr>
            <a:spLocks noChangeArrowheads="1"/>
          </p:cNvSpPr>
          <p:nvPr/>
        </p:nvSpPr>
        <p:spPr bwMode="auto">
          <a:xfrm flipH="1" flipV="1">
            <a:off x="5181600" y="31242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4191000" y="28956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9578" name="Group 10"/>
          <p:cNvGrpSpPr>
            <a:grpSpLocks/>
          </p:cNvGrpSpPr>
          <p:nvPr/>
        </p:nvGrpSpPr>
        <p:grpSpPr bwMode="auto">
          <a:xfrm>
            <a:off x="685800" y="3962400"/>
            <a:ext cx="2895600" cy="533400"/>
            <a:chOff x="1728" y="2688"/>
            <a:chExt cx="1824" cy="336"/>
          </a:xfrm>
        </p:grpSpPr>
        <p:sp>
          <p:nvSpPr>
            <p:cNvPr id="109579" name="Rectangle 11"/>
            <p:cNvSpPr>
              <a:spLocks noChangeArrowheads="1"/>
            </p:cNvSpPr>
            <p:nvPr/>
          </p:nvSpPr>
          <p:spPr bwMode="auto">
            <a:xfrm>
              <a:off x="1728" y="2688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         </a:t>
              </a:r>
              <a:r>
                <a:rPr lang="en-US" sz="2600" b="1" dirty="0" smtClean="0">
                  <a:latin typeface="Arial" charset="0"/>
                </a:rPr>
                <a:t> | </a:t>
              </a:r>
              <a:r>
                <a:rPr lang="en-US" sz="2600" b="1" dirty="0">
                  <a:latin typeface="Arial" charset="0"/>
                </a:rPr>
                <a:t>M )</a:t>
              </a:r>
            </a:p>
          </p:txBody>
        </p:sp>
        <p:sp>
          <p:nvSpPr>
            <p:cNvPr id="109580" name="Oval 12"/>
            <p:cNvSpPr>
              <a:spLocks noChangeArrowheads="1"/>
            </p:cNvSpPr>
            <p:nvPr/>
          </p:nvSpPr>
          <p:spPr bwMode="auto">
            <a:xfrm>
              <a:off x="2544" y="28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1" name="Oval 13"/>
            <p:cNvSpPr>
              <a:spLocks noChangeArrowheads="1"/>
            </p:cNvSpPr>
            <p:nvPr/>
          </p:nvSpPr>
          <p:spPr bwMode="auto">
            <a:xfrm>
              <a:off x="2160" y="28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2" name="Oval 14"/>
            <p:cNvSpPr>
              <a:spLocks noChangeArrowheads="1"/>
            </p:cNvSpPr>
            <p:nvPr/>
          </p:nvSpPr>
          <p:spPr bwMode="auto">
            <a:xfrm>
              <a:off x="2736" y="283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3" name="Oval 15"/>
            <p:cNvSpPr>
              <a:spLocks noChangeArrowheads="1"/>
            </p:cNvSpPr>
            <p:nvPr/>
          </p:nvSpPr>
          <p:spPr bwMode="auto">
            <a:xfrm flipH="1" flipV="1">
              <a:off x="2352" y="283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584" name="Group 16"/>
          <p:cNvGrpSpPr>
            <a:grpSpLocks/>
          </p:cNvGrpSpPr>
          <p:nvPr/>
        </p:nvGrpSpPr>
        <p:grpSpPr bwMode="auto">
          <a:xfrm>
            <a:off x="3581400" y="3962400"/>
            <a:ext cx="2209800" cy="533400"/>
            <a:chOff x="480" y="3216"/>
            <a:chExt cx="1392" cy="336"/>
          </a:xfrm>
        </p:grpSpPr>
        <p:sp>
          <p:nvSpPr>
            <p:cNvPr id="109585" name="Rectangle 17"/>
            <p:cNvSpPr>
              <a:spLocks noChangeArrowheads="1"/>
            </p:cNvSpPr>
            <p:nvPr/>
          </p:nvSpPr>
          <p:spPr bwMode="auto">
            <a:xfrm>
              <a:off x="480" y="3216"/>
              <a:ext cx="139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= P (      | M ) </a:t>
              </a:r>
            </a:p>
          </p:txBody>
        </p:sp>
        <p:sp>
          <p:nvSpPr>
            <p:cNvPr id="109586" name="Oval 18"/>
            <p:cNvSpPr>
              <a:spLocks noChangeArrowheads="1"/>
            </p:cNvSpPr>
            <p:nvPr/>
          </p:nvSpPr>
          <p:spPr bwMode="auto">
            <a:xfrm>
              <a:off x="1152" y="336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587" name="Group 19"/>
          <p:cNvGrpSpPr>
            <a:grpSpLocks/>
          </p:cNvGrpSpPr>
          <p:nvPr/>
        </p:nvGrpSpPr>
        <p:grpSpPr bwMode="auto">
          <a:xfrm>
            <a:off x="3962400" y="4572000"/>
            <a:ext cx="2209800" cy="533400"/>
            <a:chOff x="2016" y="3216"/>
            <a:chExt cx="1392" cy="336"/>
          </a:xfrm>
        </p:grpSpPr>
        <p:sp>
          <p:nvSpPr>
            <p:cNvPr id="109588" name="Rectangle 20"/>
            <p:cNvSpPr>
              <a:spLocks noChangeArrowheads="1"/>
            </p:cNvSpPr>
            <p:nvPr/>
          </p:nvSpPr>
          <p:spPr bwMode="auto">
            <a:xfrm>
              <a:off x="2016" y="3216"/>
              <a:ext cx="139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 | M,     )</a:t>
              </a:r>
            </a:p>
          </p:txBody>
        </p:sp>
        <p:sp>
          <p:nvSpPr>
            <p:cNvPr id="109589" name="Oval 21"/>
            <p:cNvSpPr>
              <a:spLocks noChangeArrowheads="1"/>
            </p:cNvSpPr>
            <p:nvPr/>
          </p:nvSpPr>
          <p:spPr bwMode="auto">
            <a:xfrm>
              <a:off x="3120" y="336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0" name="Oval 22"/>
            <p:cNvSpPr>
              <a:spLocks noChangeArrowheads="1"/>
            </p:cNvSpPr>
            <p:nvPr/>
          </p:nvSpPr>
          <p:spPr bwMode="auto">
            <a:xfrm flipH="1" flipV="1">
              <a:off x="2448" y="3360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591" name="Group 23"/>
          <p:cNvGrpSpPr>
            <a:grpSpLocks/>
          </p:cNvGrpSpPr>
          <p:nvPr/>
        </p:nvGrpSpPr>
        <p:grpSpPr bwMode="auto">
          <a:xfrm>
            <a:off x="3962400" y="5181600"/>
            <a:ext cx="2895600" cy="533400"/>
            <a:chOff x="3504" y="3216"/>
            <a:chExt cx="1824" cy="336"/>
          </a:xfrm>
        </p:grpSpPr>
        <p:sp>
          <p:nvSpPr>
            <p:cNvPr id="109592" name="Oval 24"/>
            <p:cNvSpPr>
              <a:spLocks noChangeArrowheads="1"/>
            </p:cNvSpPr>
            <p:nvPr/>
          </p:nvSpPr>
          <p:spPr bwMode="auto">
            <a:xfrm>
              <a:off x="3936" y="336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3" name="Rectangle 25"/>
            <p:cNvSpPr>
              <a:spLocks noChangeArrowheads="1"/>
            </p:cNvSpPr>
            <p:nvPr/>
          </p:nvSpPr>
          <p:spPr bwMode="auto">
            <a:xfrm>
              <a:off x="3504" y="3216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 | M,        )</a:t>
              </a:r>
            </a:p>
          </p:txBody>
        </p:sp>
        <p:sp>
          <p:nvSpPr>
            <p:cNvPr id="109594" name="Oval 26"/>
            <p:cNvSpPr>
              <a:spLocks noChangeArrowheads="1"/>
            </p:cNvSpPr>
            <p:nvPr/>
          </p:nvSpPr>
          <p:spPr bwMode="auto">
            <a:xfrm>
              <a:off x="4608" y="336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5" name="Oval 27"/>
            <p:cNvSpPr>
              <a:spLocks noChangeArrowheads="1"/>
            </p:cNvSpPr>
            <p:nvPr/>
          </p:nvSpPr>
          <p:spPr bwMode="auto">
            <a:xfrm flipH="1" flipV="1">
              <a:off x="4800" y="3360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596" name="Group 28"/>
          <p:cNvGrpSpPr>
            <a:grpSpLocks/>
          </p:cNvGrpSpPr>
          <p:nvPr/>
        </p:nvGrpSpPr>
        <p:grpSpPr bwMode="auto">
          <a:xfrm>
            <a:off x="3962400" y="5791200"/>
            <a:ext cx="2895600" cy="533400"/>
            <a:chOff x="3504" y="3648"/>
            <a:chExt cx="1824" cy="336"/>
          </a:xfrm>
        </p:grpSpPr>
        <p:sp>
          <p:nvSpPr>
            <p:cNvPr id="109597" name="Oval 29"/>
            <p:cNvSpPr>
              <a:spLocks noChangeArrowheads="1"/>
            </p:cNvSpPr>
            <p:nvPr/>
          </p:nvSpPr>
          <p:spPr bwMode="auto">
            <a:xfrm>
              <a:off x="3936" y="379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8" name="Oval 30"/>
            <p:cNvSpPr>
              <a:spLocks noChangeArrowheads="1"/>
            </p:cNvSpPr>
            <p:nvPr/>
          </p:nvSpPr>
          <p:spPr bwMode="auto">
            <a:xfrm>
              <a:off x="4992" y="37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9" name="Rectangle 31"/>
            <p:cNvSpPr>
              <a:spLocks noChangeArrowheads="1"/>
            </p:cNvSpPr>
            <p:nvPr/>
          </p:nvSpPr>
          <p:spPr bwMode="auto">
            <a:xfrm>
              <a:off x="3504" y="3648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 | M,           )</a:t>
              </a:r>
            </a:p>
          </p:txBody>
        </p:sp>
        <p:sp>
          <p:nvSpPr>
            <p:cNvPr id="109600" name="Oval 32"/>
            <p:cNvSpPr>
              <a:spLocks noChangeArrowheads="1"/>
            </p:cNvSpPr>
            <p:nvPr/>
          </p:nvSpPr>
          <p:spPr bwMode="auto">
            <a:xfrm>
              <a:off x="4608" y="37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1" name="Oval 33"/>
            <p:cNvSpPr>
              <a:spLocks noChangeArrowheads="1"/>
            </p:cNvSpPr>
            <p:nvPr/>
          </p:nvSpPr>
          <p:spPr bwMode="auto">
            <a:xfrm flipH="1" flipV="1">
              <a:off x="4800" y="379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3548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animBg="1"/>
      <p:bldP spid="109573" grpId="0" animBg="1"/>
      <p:bldP spid="109574" grpId="0" animBg="1"/>
      <p:bldP spid="109575" grpId="0" animBg="1"/>
      <p:bldP spid="109576" grpId="0" animBg="1"/>
      <p:bldP spid="1095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Unigram and higher-order models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895" y="1219200"/>
            <a:ext cx="8229600" cy="531795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Unigram </a:t>
            </a:r>
            <a:r>
              <a:rPr lang="en-US" dirty="0"/>
              <a:t>Language </a:t>
            </a:r>
            <a:r>
              <a:rPr lang="en-US" dirty="0" smtClean="0"/>
              <a:t>Models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Bigram </a:t>
            </a:r>
            <a:r>
              <a:rPr lang="en-US" dirty="0"/>
              <a:t>(generally, </a:t>
            </a:r>
            <a:r>
              <a:rPr lang="en-US" i="1" dirty="0"/>
              <a:t>n</a:t>
            </a:r>
            <a:r>
              <a:rPr lang="en-US" dirty="0"/>
              <a:t>-gram) Language Models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Language Models</a:t>
            </a:r>
          </a:p>
          <a:p>
            <a:pPr lvl="1"/>
            <a:r>
              <a:rPr lang="en-US" dirty="0"/>
              <a:t>Grammar-based models (PCFGs), </a:t>
            </a:r>
            <a:r>
              <a:rPr lang="en-US" dirty="0" err="1" smtClean="0"/>
              <a:t>etc</a:t>
            </a:r>
            <a:endParaRPr lang="en-US" dirty="0"/>
          </a:p>
        </p:txBody>
      </p:sp>
      <p:grpSp>
        <p:nvGrpSpPr>
          <p:cNvPr id="110596" name="Group 4"/>
          <p:cNvGrpSpPr>
            <a:grpSpLocks/>
          </p:cNvGrpSpPr>
          <p:nvPr/>
        </p:nvGrpSpPr>
        <p:grpSpPr bwMode="auto">
          <a:xfrm>
            <a:off x="1143000" y="1871579"/>
            <a:ext cx="2209800" cy="533400"/>
            <a:chOff x="480" y="3216"/>
            <a:chExt cx="1392" cy="336"/>
          </a:xfrm>
        </p:grpSpPr>
        <p:sp>
          <p:nvSpPr>
            <p:cNvPr id="110597" name="Rectangle 5"/>
            <p:cNvSpPr>
              <a:spLocks noChangeArrowheads="1"/>
            </p:cNvSpPr>
            <p:nvPr/>
          </p:nvSpPr>
          <p:spPr bwMode="auto">
            <a:xfrm>
              <a:off x="480" y="3216"/>
              <a:ext cx="139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= P (     )</a:t>
              </a:r>
            </a:p>
          </p:txBody>
        </p:sp>
        <p:sp>
          <p:nvSpPr>
            <p:cNvPr id="110598" name="Oval 6"/>
            <p:cNvSpPr>
              <a:spLocks noChangeArrowheads="1"/>
            </p:cNvSpPr>
            <p:nvPr/>
          </p:nvSpPr>
          <p:spPr bwMode="auto">
            <a:xfrm>
              <a:off x="1088" y="336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599" name="Group 7"/>
          <p:cNvGrpSpPr>
            <a:grpSpLocks/>
          </p:cNvGrpSpPr>
          <p:nvPr/>
        </p:nvGrpSpPr>
        <p:grpSpPr bwMode="auto">
          <a:xfrm>
            <a:off x="2667000" y="1871579"/>
            <a:ext cx="2209800" cy="533400"/>
            <a:chOff x="2496" y="2880"/>
            <a:chExt cx="1392" cy="336"/>
          </a:xfrm>
        </p:grpSpPr>
        <p:sp>
          <p:nvSpPr>
            <p:cNvPr id="110600" name="Rectangle 8"/>
            <p:cNvSpPr>
              <a:spLocks noChangeArrowheads="1"/>
            </p:cNvSpPr>
            <p:nvPr/>
          </p:nvSpPr>
          <p:spPr bwMode="auto">
            <a:xfrm>
              <a:off x="2496" y="2880"/>
              <a:ext cx="139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|    )</a:t>
              </a:r>
            </a:p>
          </p:txBody>
        </p:sp>
        <p:sp>
          <p:nvSpPr>
            <p:cNvPr id="110601" name="Oval 9"/>
            <p:cNvSpPr>
              <a:spLocks noChangeArrowheads="1"/>
            </p:cNvSpPr>
            <p:nvPr/>
          </p:nvSpPr>
          <p:spPr bwMode="auto">
            <a:xfrm>
              <a:off x="3208" y="30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02" name="Oval 10"/>
            <p:cNvSpPr>
              <a:spLocks noChangeArrowheads="1"/>
            </p:cNvSpPr>
            <p:nvPr/>
          </p:nvSpPr>
          <p:spPr bwMode="auto">
            <a:xfrm flipH="1" flipV="1">
              <a:off x="2888" y="3024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603" name="Group 11"/>
          <p:cNvGrpSpPr>
            <a:grpSpLocks/>
          </p:cNvGrpSpPr>
          <p:nvPr/>
        </p:nvGrpSpPr>
        <p:grpSpPr bwMode="auto">
          <a:xfrm>
            <a:off x="4236453" y="1871579"/>
            <a:ext cx="2895600" cy="533400"/>
            <a:chOff x="2496" y="3264"/>
            <a:chExt cx="1824" cy="336"/>
          </a:xfrm>
        </p:grpSpPr>
        <p:sp>
          <p:nvSpPr>
            <p:cNvPr id="110604" name="Oval 12"/>
            <p:cNvSpPr>
              <a:spLocks noChangeArrowheads="1"/>
            </p:cNvSpPr>
            <p:nvPr/>
          </p:nvSpPr>
          <p:spPr bwMode="auto">
            <a:xfrm>
              <a:off x="2928" y="340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05" name="Rectangle 13"/>
            <p:cNvSpPr>
              <a:spLocks noChangeArrowheads="1"/>
            </p:cNvSpPr>
            <p:nvPr/>
          </p:nvSpPr>
          <p:spPr bwMode="auto">
            <a:xfrm>
              <a:off x="2496" y="3264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|       )</a:t>
              </a:r>
            </a:p>
          </p:txBody>
        </p:sp>
        <p:sp>
          <p:nvSpPr>
            <p:cNvPr id="110606" name="Oval 14"/>
            <p:cNvSpPr>
              <a:spLocks noChangeArrowheads="1"/>
            </p:cNvSpPr>
            <p:nvPr/>
          </p:nvSpPr>
          <p:spPr bwMode="auto">
            <a:xfrm>
              <a:off x="3216" y="340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07" name="Oval 15"/>
            <p:cNvSpPr>
              <a:spLocks noChangeArrowheads="1"/>
            </p:cNvSpPr>
            <p:nvPr/>
          </p:nvSpPr>
          <p:spPr bwMode="auto">
            <a:xfrm flipH="1" flipV="1">
              <a:off x="3408" y="3408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608" name="Group 16"/>
          <p:cNvGrpSpPr>
            <a:grpSpLocks/>
          </p:cNvGrpSpPr>
          <p:nvPr/>
        </p:nvGrpSpPr>
        <p:grpSpPr bwMode="auto">
          <a:xfrm>
            <a:off x="6019800" y="1871579"/>
            <a:ext cx="2895600" cy="533400"/>
            <a:chOff x="2496" y="3648"/>
            <a:chExt cx="1824" cy="336"/>
          </a:xfrm>
        </p:grpSpPr>
        <p:sp>
          <p:nvSpPr>
            <p:cNvPr id="110609" name="Oval 17"/>
            <p:cNvSpPr>
              <a:spLocks noChangeArrowheads="1"/>
            </p:cNvSpPr>
            <p:nvPr/>
          </p:nvSpPr>
          <p:spPr bwMode="auto">
            <a:xfrm>
              <a:off x="2928" y="379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0" name="Oval 18"/>
            <p:cNvSpPr>
              <a:spLocks noChangeArrowheads="1"/>
            </p:cNvSpPr>
            <p:nvPr/>
          </p:nvSpPr>
          <p:spPr bwMode="auto">
            <a:xfrm>
              <a:off x="3600" y="37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1" name="Rectangle 19"/>
            <p:cNvSpPr>
              <a:spLocks noChangeArrowheads="1"/>
            </p:cNvSpPr>
            <p:nvPr/>
          </p:nvSpPr>
          <p:spPr bwMode="auto">
            <a:xfrm>
              <a:off x="2496" y="3648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|          )</a:t>
              </a:r>
            </a:p>
          </p:txBody>
        </p:sp>
        <p:sp>
          <p:nvSpPr>
            <p:cNvPr id="110612" name="Oval 20"/>
            <p:cNvSpPr>
              <a:spLocks noChangeArrowheads="1"/>
            </p:cNvSpPr>
            <p:nvPr/>
          </p:nvSpPr>
          <p:spPr bwMode="auto">
            <a:xfrm>
              <a:off x="3216" y="37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3" name="Oval 21"/>
            <p:cNvSpPr>
              <a:spLocks noChangeArrowheads="1"/>
            </p:cNvSpPr>
            <p:nvPr/>
          </p:nvSpPr>
          <p:spPr bwMode="auto">
            <a:xfrm flipH="1" flipV="1">
              <a:off x="3408" y="379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614" name="Group 22"/>
          <p:cNvGrpSpPr>
            <a:grpSpLocks/>
          </p:cNvGrpSpPr>
          <p:nvPr/>
        </p:nvGrpSpPr>
        <p:grpSpPr bwMode="auto">
          <a:xfrm>
            <a:off x="1524000" y="3228480"/>
            <a:ext cx="5410200" cy="533400"/>
            <a:chOff x="1824" y="1488"/>
            <a:chExt cx="3408" cy="336"/>
          </a:xfrm>
        </p:grpSpPr>
        <p:sp>
          <p:nvSpPr>
            <p:cNvPr id="110615" name="Rectangle 23"/>
            <p:cNvSpPr>
              <a:spLocks noChangeArrowheads="1"/>
            </p:cNvSpPr>
            <p:nvPr/>
          </p:nvSpPr>
          <p:spPr bwMode="auto">
            <a:xfrm>
              <a:off x="1824" y="1488"/>
              <a:ext cx="340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 P (    ) P (    )  P (    )   P (    )</a:t>
              </a:r>
            </a:p>
          </p:txBody>
        </p:sp>
        <p:sp>
          <p:nvSpPr>
            <p:cNvPr id="110616" name="Oval 2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7" name="Oval 25"/>
            <p:cNvSpPr>
              <a:spLocks noChangeArrowheads="1"/>
            </p:cNvSpPr>
            <p:nvPr/>
          </p:nvSpPr>
          <p:spPr bwMode="auto">
            <a:xfrm flipH="1" flipV="1">
              <a:off x="2920" y="163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8" name="Oval 26"/>
            <p:cNvSpPr>
              <a:spLocks noChangeArrowheads="1"/>
            </p:cNvSpPr>
            <p:nvPr/>
          </p:nvSpPr>
          <p:spPr bwMode="auto">
            <a:xfrm>
              <a:off x="3600" y="16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9" name="Oval 27"/>
            <p:cNvSpPr>
              <a:spLocks noChangeArrowheads="1"/>
            </p:cNvSpPr>
            <p:nvPr/>
          </p:nvSpPr>
          <p:spPr bwMode="auto">
            <a:xfrm>
              <a:off x="4328" y="163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620" name="Group 28"/>
          <p:cNvGrpSpPr>
            <a:grpSpLocks/>
          </p:cNvGrpSpPr>
          <p:nvPr/>
        </p:nvGrpSpPr>
        <p:grpSpPr bwMode="auto">
          <a:xfrm>
            <a:off x="533400" y="1219200"/>
            <a:ext cx="2895600" cy="533400"/>
            <a:chOff x="1728" y="2688"/>
            <a:chExt cx="1824" cy="336"/>
          </a:xfrm>
        </p:grpSpPr>
        <p:sp>
          <p:nvSpPr>
            <p:cNvPr id="110621" name="Rectangle 29"/>
            <p:cNvSpPr>
              <a:spLocks noChangeArrowheads="1"/>
            </p:cNvSpPr>
            <p:nvPr/>
          </p:nvSpPr>
          <p:spPr bwMode="auto">
            <a:xfrm>
              <a:off x="1728" y="2688"/>
              <a:ext cx="18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P (             </a:t>
              </a:r>
              <a:r>
                <a:rPr lang="en-US" sz="2600" b="1" dirty="0" smtClean="0">
                  <a:latin typeface="Arial" charset="0"/>
                </a:rPr>
                <a:t> )</a:t>
              </a:r>
              <a:endParaRPr lang="en-US" sz="2600" b="1" dirty="0">
                <a:latin typeface="Arial" charset="0"/>
              </a:endParaRPr>
            </a:p>
          </p:txBody>
        </p:sp>
        <p:sp>
          <p:nvSpPr>
            <p:cNvPr id="110622" name="Oval 30"/>
            <p:cNvSpPr>
              <a:spLocks noChangeArrowheads="1"/>
            </p:cNvSpPr>
            <p:nvPr/>
          </p:nvSpPr>
          <p:spPr bwMode="auto">
            <a:xfrm>
              <a:off x="2544" y="28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3" name="Oval 31"/>
            <p:cNvSpPr>
              <a:spLocks noChangeArrowheads="1"/>
            </p:cNvSpPr>
            <p:nvPr/>
          </p:nvSpPr>
          <p:spPr bwMode="auto">
            <a:xfrm>
              <a:off x="2160" y="28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4" name="Oval 32"/>
            <p:cNvSpPr>
              <a:spLocks noChangeArrowheads="1"/>
            </p:cNvSpPr>
            <p:nvPr/>
          </p:nvSpPr>
          <p:spPr bwMode="auto">
            <a:xfrm>
              <a:off x="2736" y="283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5" name="Oval 33"/>
            <p:cNvSpPr>
              <a:spLocks noChangeArrowheads="1"/>
            </p:cNvSpPr>
            <p:nvPr/>
          </p:nvSpPr>
          <p:spPr bwMode="auto">
            <a:xfrm flipH="1" flipV="1">
              <a:off x="2352" y="283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626" name="Group 34"/>
          <p:cNvGrpSpPr>
            <a:grpSpLocks/>
          </p:cNvGrpSpPr>
          <p:nvPr/>
        </p:nvGrpSpPr>
        <p:grpSpPr bwMode="auto">
          <a:xfrm>
            <a:off x="1524000" y="4495800"/>
            <a:ext cx="6629400" cy="533400"/>
            <a:chOff x="960" y="2880"/>
            <a:chExt cx="4176" cy="336"/>
          </a:xfrm>
        </p:grpSpPr>
        <p:sp>
          <p:nvSpPr>
            <p:cNvPr id="110627" name="Rectangle 35"/>
            <p:cNvSpPr>
              <a:spLocks noChangeArrowheads="1"/>
            </p:cNvSpPr>
            <p:nvPr/>
          </p:nvSpPr>
          <p:spPr bwMode="auto">
            <a:xfrm>
              <a:off x="960" y="2880"/>
              <a:ext cx="417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 dirty="0">
                  <a:latin typeface="Arial" charset="0"/>
                </a:rPr>
                <a:t> P (    ) P (    |    ) P (     |    )   P (    |    )</a:t>
              </a:r>
            </a:p>
          </p:txBody>
        </p:sp>
        <p:sp>
          <p:nvSpPr>
            <p:cNvPr id="110628" name="Oval 36"/>
            <p:cNvSpPr>
              <a:spLocks noChangeArrowheads="1"/>
            </p:cNvSpPr>
            <p:nvPr/>
          </p:nvSpPr>
          <p:spPr bwMode="auto">
            <a:xfrm>
              <a:off x="1440" y="30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9" name="Oval 37"/>
            <p:cNvSpPr>
              <a:spLocks noChangeArrowheads="1"/>
            </p:cNvSpPr>
            <p:nvPr/>
          </p:nvSpPr>
          <p:spPr bwMode="auto">
            <a:xfrm flipH="1" flipV="1">
              <a:off x="2024" y="3024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30" name="Oval 38"/>
            <p:cNvSpPr>
              <a:spLocks noChangeArrowheads="1"/>
            </p:cNvSpPr>
            <p:nvPr/>
          </p:nvSpPr>
          <p:spPr bwMode="auto">
            <a:xfrm>
              <a:off x="2952" y="30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31" name="Oval 39"/>
            <p:cNvSpPr>
              <a:spLocks noChangeArrowheads="1"/>
            </p:cNvSpPr>
            <p:nvPr/>
          </p:nvSpPr>
          <p:spPr bwMode="auto">
            <a:xfrm>
              <a:off x="4016" y="3024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32" name="Oval 40"/>
            <p:cNvSpPr>
              <a:spLocks noChangeArrowheads="1"/>
            </p:cNvSpPr>
            <p:nvPr/>
          </p:nvSpPr>
          <p:spPr bwMode="auto">
            <a:xfrm>
              <a:off x="2344" y="30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33" name="Oval 41"/>
            <p:cNvSpPr>
              <a:spLocks noChangeArrowheads="1"/>
            </p:cNvSpPr>
            <p:nvPr/>
          </p:nvSpPr>
          <p:spPr bwMode="auto">
            <a:xfrm flipH="1" flipV="1">
              <a:off x="3296" y="3024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34" name="Oval 42"/>
            <p:cNvSpPr>
              <a:spLocks noChangeArrowheads="1"/>
            </p:cNvSpPr>
            <p:nvPr/>
          </p:nvSpPr>
          <p:spPr bwMode="auto">
            <a:xfrm>
              <a:off x="4312" y="30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35" name="AutoShape 43"/>
          <p:cNvSpPr>
            <a:spLocks noChangeArrowheads="1"/>
          </p:cNvSpPr>
          <p:nvPr/>
        </p:nvSpPr>
        <p:spPr bwMode="auto">
          <a:xfrm>
            <a:off x="6248400" y="2971800"/>
            <a:ext cx="2667000" cy="914400"/>
          </a:xfrm>
          <a:prstGeom prst="leftArrowCallout">
            <a:avLst>
              <a:gd name="adj1" fmla="val 25000"/>
              <a:gd name="adj2" fmla="val 25000"/>
              <a:gd name="adj3" fmla="val 48611"/>
              <a:gd name="adj4" fmla="val 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Easy.</a:t>
            </a:r>
          </a:p>
          <a:p>
            <a:pPr algn="ctr"/>
            <a:r>
              <a:rPr lang="en-US">
                <a:latin typeface="Arial" charset="0"/>
              </a:rPr>
              <a:t>Effective!</a:t>
            </a:r>
          </a:p>
        </p:txBody>
      </p:sp>
    </p:spTree>
    <p:extLst>
      <p:ext uri="{BB962C8B-B14F-4D97-AF65-F5344CB8AC3E}">
        <p14:creationId xmlns:p14="http://schemas.microsoft.com/office/powerpoint/2010/main" val="2262872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Using Language Models in IR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Treat each document as the basis for a model (e.g., unigram </a:t>
            </a:r>
            <a:r>
              <a:rPr lang="en-US" dirty="0" smtClean="0"/>
              <a:t>statistics</a:t>
            </a:r>
            <a:r>
              <a:rPr lang="en-US" dirty="0"/>
              <a:t>)</a:t>
            </a:r>
          </a:p>
          <a:p>
            <a:r>
              <a:rPr lang="en-US" dirty="0"/>
              <a:t>Rank document </a:t>
            </a:r>
            <a:r>
              <a:rPr lang="en-US" i="1" dirty="0"/>
              <a:t>d </a:t>
            </a:r>
            <a:r>
              <a:rPr lang="en-US" dirty="0"/>
              <a:t>based on P(</a:t>
            </a:r>
            <a:r>
              <a:rPr lang="en-US" i="1" dirty="0"/>
              <a:t>d</a:t>
            </a:r>
            <a:r>
              <a:rPr lang="en-US" dirty="0"/>
              <a:t> | </a:t>
            </a:r>
            <a:r>
              <a:rPr lang="en-US" i="1" dirty="0"/>
              <a:t>q</a:t>
            </a:r>
            <a:r>
              <a:rPr lang="en-US" dirty="0"/>
              <a:t>)</a:t>
            </a:r>
          </a:p>
          <a:p>
            <a:r>
              <a:rPr lang="en-US" dirty="0"/>
              <a:t>P(</a:t>
            </a:r>
            <a:r>
              <a:rPr lang="en-US" i="1" dirty="0"/>
              <a:t>d</a:t>
            </a:r>
            <a:r>
              <a:rPr lang="en-US" dirty="0"/>
              <a:t> | </a:t>
            </a:r>
            <a:r>
              <a:rPr lang="en-US" i="1" dirty="0"/>
              <a:t>q</a:t>
            </a:r>
            <a:r>
              <a:rPr lang="en-US" dirty="0"/>
              <a:t>) = P(</a:t>
            </a:r>
            <a:r>
              <a:rPr lang="en-US" i="1" dirty="0"/>
              <a:t>q</a:t>
            </a:r>
            <a:r>
              <a:rPr lang="en-US" dirty="0"/>
              <a:t> | </a:t>
            </a:r>
            <a:r>
              <a:rPr lang="en-US" i="1" dirty="0"/>
              <a:t>d</a:t>
            </a:r>
            <a:r>
              <a:rPr lang="en-US" dirty="0"/>
              <a:t>)  </a:t>
            </a:r>
            <a:r>
              <a:rPr lang="en-US" dirty="0" smtClean="0"/>
              <a:t>× P</a:t>
            </a:r>
            <a:r>
              <a:rPr lang="en-US" dirty="0"/>
              <a:t>(</a:t>
            </a:r>
            <a:r>
              <a:rPr lang="en-US" i="1" dirty="0"/>
              <a:t>d</a:t>
            </a:r>
            <a:r>
              <a:rPr lang="en-US" dirty="0"/>
              <a:t>)  /  P(</a:t>
            </a:r>
            <a:r>
              <a:rPr lang="en-US" i="1" dirty="0"/>
              <a:t>q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P(</a:t>
            </a:r>
            <a:r>
              <a:rPr lang="en-US" i="1" dirty="0"/>
              <a:t>q</a:t>
            </a:r>
            <a:r>
              <a:rPr lang="en-US" dirty="0"/>
              <a:t>) is the same for all documents, so ignore</a:t>
            </a:r>
          </a:p>
          <a:p>
            <a:pPr lvl="1"/>
            <a:r>
              <a:rPr lang="en-US" dirty="0"/>
              <a:t>P(</a:t>
            </a:r>
            <a:r>
              <a:rPr lang="en-US" i="1" dirty="0"/>
              <a:t>d</a:t>
            </a:r>
            <a:r>
              <a:rPr lang="en-US" dirty="0"/>
              <a:t>) [the prior] is often treated as the same for all d</a:t>
            </a:r>
          </a:p>
          <a:p>
            <a:pPr lvl="2"/>
            <a:r>
              <a:rPr lang="en-US" dirty="0"/>
              <a:t>But we could use criteria like authority, length, genre</a:t>
            </a:r>
          </a:p>
          <a:p>
            <a:pPr lvl="1"/>
            <a:r>
              <a:rPr lang="en-US" dirty="0">
                <a:solidFill>
                  <a:schemeClr val="folHlink"/>
                </a:solidFill>
              </a:rPr>
              <a:t>P(</a:t>
            </a:r>
            <a:r>
              <a:rPr lang="en-US" i="1" dirty="0">
                <a:solidFill>
                  <a:schemeClr val="folHlink"/>
                </a:solidFill>
              </a:rPr>
              <a:t>q</a:t>
            </a:r>
            <a:r>
              <a:rPr lang="en-US" dirty="0">
                <a:solidFill>
                  <a:schemeClr val="folHlink"/>
                </a:solidFill>
              </a:rPr>
              <a:t> | </a:t>
            </a:r>
            <a:r>
              <a:rPr lang="en-US" i="1" dirty="0">
                <a:solidFill>
                  <a:schemeClr val="folHlink"/>
                </a:solidFill>
              </a:rPr>
              <a:t>d</a:t>
            </a:r>
            <a:r>
              <a:rPr lang="en-US" dirty="0">
                <a:solidFill>
                  <a:schemeClr val="folHlink"/>
                </a:solidFill>
              </a:rPr>
              <a:t>) is the probability of q given d</a:t>
            </a:r>
            <a:r>
              <a:rPr lang="ja-JP" altLang="en-US" dirty="0">
                <a:solidFill>
                  <a:schemeClr val="folHlink"/>
                </a:solidFill>
              </a:rPr>
              <a:t>’</a:t>
            </a:r>
            <a:r>
              <a:rPr lang="en-US" dirty="0">
                <a:solidFill>
                  <a:schemeClr val="folHlink"/>
                </a:solidFill>
              </a:rPr>
              <a:t>s model</a:t>
            </a:r>
          </a:p>
          <a:p>
            <a:r>
              <a:rPr lang="en-US" dirty="0"/>
              <a:t>Very general formal approach</a:t>
            </a:r>
          </a:p>
        </p:txBody>
      </p:sp>
    </p:spTree>
    <p:extLst>
      <p:ext uri="{BB962C8B-B14F-4D97-AF65-F5344CB8AC3E}">
        <p14:creationId xmlns:p14="http://schemas.microsoft.com/office/powerpoint/2010/main" val="4166265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fundamental problem of LMs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9526"/>
            <a:ext cx="8229600" cy="4876800"/>
          </a:xfrm>
        </p:spPr>
        <p:txBody>
          <a:bodyPr/>
          <a:lstStyle/>
          <a:p>
            <a:r>
              <a:rPr lang="en-US" dirty="0"/>
              <a:t>Usually we don</a:t>
            </a:r>
            <a:r>
              <a:rPr lang="ja-JP" altLang="en-US" dirty="0"/>
              <a:t>’</a:t>
            </a:r>
            <a:r>
              <a:rPr lang="en-US" dirty="0"/>
              <a:t>t know the model </a:t>
            </a:r>
            <a:r>
              <a:rPr lang="en-US" b="1" dirty="0"/>
              <a:t>M</a:t>
            </a:r>
          </a:p>
          <a:p>
            <a:pPr lvl="1"/>
            <a:r>
              <a:rPr lang="en-US" dirty="0"/>
              <a:t>But have a sample of text representative of that model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Estimate a language model from a sample</a:t>
            </a:r>
          </a:p>
          <a:p>
            <a:r>
              <a:rPr lang="en-US" dirty="0"/>
              <a:t>Then compute the observation probability</a:t>
            </a:r>
          </a:p>
        </p:txBody>
      </p:sp>
      <p:grpSp>
        <p:nvGrpSpPr>
          <p:cNvPr id="112644" name="Group 4"/>
          <p:cNvGrpSpPr>
            <a:grpSpLocks/>
          </p:cNvGrpSpPr>
          <p:nvPr/>
        </p:nvGrpSpPr>
        <p:grpSpPr bwMode="auto">
          <a:xfrm>
            <a:off x="1446463" y="2209800"/>
            <a:ext cx="6477000" cy="533400"/>
            <a:chOff x="624" y="2928"/>
            <a:chExt cx="4080" cy="336"/>
          </a:xfrm>
        </p:grpSpPr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624" y="2928"/>
              <a:ext cx="4080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A50021"/>
                </a:buClr>
                <a:buSzPct val="60000"/>
                <a:buFont typeface="Wingdings" charset="0"/>
                <a:buNone/>
              </a:pPr>
              <a:r>
                <a:rPr lang="en-US" sz="2600" b="1">
                  <a:latin typeface="Arial" charset="0"/>
                </a:rPr>
                <a:t>P (               | M (                              ) )</a:t>
              </a:r>
            </a:p>
          </p:txBody>
        </p:sp>
        <p:sp>
          <p:nvSpPr>
            <p:cNvPr id="112646" name="Oval 6"/>
            <p:cNvSpPr>
              <a:spLocks noChangeArrowheads="1"/>
            </p:cNvSpPr>
            <p:nvPr/>
          </p:nvSpPr>
          <p:spPr bwMode="auto">
            <a:xfrm>
              <a:off x="1440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7" name="Oval 7"/>
            <p:cNvSpPr>
              <a:spLocks noChangeArrowheads="1"/>
            </p:cNvSpPr>
            <p:nvPr/>
          </p:nvSpPr>
          <p:spPr bwMode="auto">
            <a:xfrm>
              <a:off x="1056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8" name="Oval 8"/>
            <p:cNvSpPr>
              <a:spLocks noChangeArrowheads="1"/>
            </p:cNvSpPr>
            <p:nvPr/>
          </p:nvSpPr>
          <p:spPr bwMode="auto">
            <a:xfrm>
              <a:off x="1632" y="307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9" name="Oval 9"/>
            <p:cNvSpPr>
              <a:spLocks noChangeArrowheads="1"/>
            </p:cNvSpPr>
            <p:nvPr/>
          </p:nvSpPr>
          <p:spPr bwMode="auto">
            <a:xfrm flipH="1" flipV="1">
              <a:off x="1248" y="307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0" name="Oval 10"/>
            <p:cNvSpPr>
              <a:spLocks noChangeArrowheads="1"/>
            </p:cNvSpPr>
            <p:nvPr/>
          </p:nvSpPr>
          <p:spPr bwMode="auto">
            <a:xfrm>
              <a:off x="2736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1" name="Oval 11"/>
            <p:cNvSpPr>
              <a:spLocks noChangeArrowheads="1"/>
            </p:cNvSpPr>
            <p:nvPr/>
          </p:nvSpPr>
          <p:spPr bwMode="auto">
            <a:xfrm>
              <a:off x="2352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2" name="Oval 12"/>
            <p:cNvSpPr>
              <a:spLocks noChangeArrowheads="1"/>
            </p:cNvSpPr>
            <p:nvPr/>
          </p:nvSpPr>
          <p:spPr bwMode="auto">
            <a:xfrm>
              <a:off x="2928" y="307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3" name="Oval 13"/>
            <p:cNvSpPr>
              <a:spLocks noChangeArrowheads="1"/>
            </p:cNvSpPr>
            <p:nvPr/>
          </p:nvSpPr>
          <p:spPr bwMode="auto">
            <a:xfrm flipH="1" flipV="1">
              <a:off x="3120" y="307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4" name="Oval 14"/>
            <p:cNvSpPr>
              <a:spLocks noChangeArrowheads="1"/>
            </p:cNvSpPr>
            <p:nvPr/>
          </p:nvSpPr>
          <p:spPr bwMode="auto">
            <a:xfrm>
              <a:off x="2544" y="307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5" name="Oval 15"/>
            <p:cNvSpPr>
              <a:spLocks noChangeArrowheads="1"/>
            </p:cNvSpPr>
            <p:nvPr/>
          </p:nvSpPr>
          <p:spPr bwMode="auto">
            <a:xfrm>
              <a:off x="3312" y="3072"/>
              <a:ext cx="96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6" name="Oval 16"/>
            <p:cNvSpPr>
              <a:spLocks noChangeArrowheads="1"/>
            </p:cNvSpPr>
            <p:nvPr/>
          </p:nvSpPr>
          <p:spPr bwMode="auto">
            <a:xfrm>
              <a:off x="3504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7" name="Oval 17"/>
            <p:cNvSpPr>
              <a:spLocks noChangeArrowheads="1"/>
            </p:cNvSpPr>
            <p:nvPr/>
          </p:nvSpPr>
          <p:spPr bwMode="auto">
            <a:xfrm>
              <a:off x="3696" y="307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8" name="Oval 18"/>
            <p:cNvSpPr>
              <a:spLocks noChangeArrowheads="1"/>
            </p:cNvSpPr>
            <p:nvPr/>
          </p:nvSpPr>
          <p:spPr bwMode="auto">
            <a:xfrm flipH="1" flipV="1">
              <a:off x="3888" y="307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59" name="AutoShape 19"/>
          <p:cNvSpPr>
            <a:spLocks noChangeArrowheads="1"/>
          </p:cNvSpPr>
          <p:nvPr/>
        </p:nvSpPr>
        <p:spPr bwMode="auto">
          <a:xfrm>
            <a:off x="4953000" y="5105400"/>
            <a:ext cx="990600" cy="8382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</a:pPr>
            <a:r>
              <a:rPr lang="en-US" sz="4000" b="1">
                <a:latin typeface="Arial" charset="0"/>
              </a:rPr>
              <a:t>M</a:t>
            </a:r>
          </a:p>
        </p:txBody>
      </p:sp>
      <p:sp>
        <p:nvSpPr>
          <p:cNvPr id="112660" name="Oval 20"/>
          <p:cNvSpPr>
            <a:spLocks noChangeArrowheads="1"/>
          </p:cNvSpPr>
          <p:nvPr/>
        </p:nvSpPr>
        <p:spPr bwMode="auto">
          <a:xfrm>
            <a:off x="75438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1" name="Oval 21"/>
          <p:cNvSpPr>
            <a:spLocks noChangeArrowheads="1"/>
          </p:cNvSpPr>
          <p:nvPr/>
        </p:nvSpPr>
        <p:spPr bwMode="auto">
          <a:xfrm>
            <a:off x="69342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2" name="Oval 22"/>
          <p:cNvSpPr>
            <a:spLocks noChangeArrowheads="1"/>
          </p:cNvSpPr>
          <p:nvPr/>
        </p:nvSpPr>
        <p:spPr bwMode="auto">
          <a:xfrm>
            <a:off x="7848600" y="5562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3" name="Oval 23"/>
          <p:cNvSpPr>
            <a:spLocks noChangeArrowheads="1"/>
          </p:cNvSpPr>
          <p:nvPr/>
        </p:nvSpPr>
        <p:spPr bwMode="auto">
          <a:xfrm flipH="1" flipV="1">
            <a:off x="7239000" y="5562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4" name="AutoShape 24"/>
          <p:cNvSpPr>
            <a:spLocks noChangeArrowheads="1"/>
          </p:cNvSpPr>
          <p:nvPr/>
        </p:nvSpPr>
        <p:spPr bwMode="auto">
          <a:xfrm>
            <a:off x="6248400" y="53340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5" name="Oval 25"/>
          <p:cNvSpPr>
            <a:spLocks noChangeArrowheads="1"/>
          </p:cNvSpPr>
          <p:nvPr/>
        </p:nvSpPr>
        <p:spPr bwMode="auto">
          <a:xfrm>
            <a:off x="17526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6" name="Oval 26"/>
          <p:cNvSpPr>
            <a:spLocks noChangeArrowheads="1"/>
          </p:cNvSpPr>
          <p:nvPr/>
        </p:nvSpPr>
        <p:spPr bwMode="auto">
          <a:xfrm>
            <a:off x="11430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7" name="Oval 27"/>
          <p:cNvSpPr>
            <a:spLocks noChangeArrowheads="1"/>
          </p:cNvSpPr>
          <p:nvPr/>
        </p:nvSpPr>
        <p:spPr bwMode="auto">
          <a:xfrm>
            <a:off x="2057400" y="5562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8" name="Oval 28"/>
          <p:cNvSpPr>
            <a:spLocks noChangeArrowheads="1"/>
          </p:cNvSpPr>
          <p:nvPr/>
        </p:nvSpPr>
        <p:spPr bwMode="auto">
          <a:xfrm flipH="1" flipV="1">
            <a:off x="2362200" y="5562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9" name="Oval 29"/>
          <p:cNvSpPr>
            <a:spLocks noChangeArrowheads="1"/>
          </p:cNvSpPr>
          <p:nvPr/>
        </p:nvSpPr>
        <p:spPr bwMode="auto">
          <a:xfrm>
            <a:off x="1447800" y="5562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0" name="Oval 30"/>
          <p:cNvSpPr>
            <a:spLocks noChangeArrowheads="1"/>
          </p:cNvSpPr>
          <p:nvPr/>
        </p:nvSpPr>
        <p:spPr bwMode="auto">
          <a:xfrm>
            <a:off x="2667000" y="5562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1" name="Oval 31"/>
          <p:cNvSpPr>
            <a:spLocks noChangeArrowheads="1"/>
          </p:cNvSpPr>
          <p:nvPr/>
        </p:nvSpPr>
        <p:spPr bwMode="auto">
          <a:xfrm>
            <a:off x="29718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2" name="Oval 32"/>
          <p:cNvSpPr>
            <a:spLocks noChangeArrowheads="1"/>
          </p:cNvSpPr>
          <p:nvPr/>
        </p:nvSpPr>
        <p:spPr bwMode="auto">
          <a:xfrm>
            <a:off x="3276600" y="5562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3" name="Oval 33"/>
          <p:cNvSpPr>
            <a:spLocks noChangeArrowheads="1"/>
          </p:cNvSpPr>
          <p:nvPr/>
        </p:nvSpPr>
        <p:spPr bwMode="auto">
          <a:xfrm flipH="1" flipV="1">
            <a:off x="3581400" y="55626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4" name="AutoShape 34"/>
          <p:cNvSpPr>
            <a:spLocks noChangeArrowheads="1"/>
          </p:cNvSpPr>
          <p:nvPr/>
        </p:nvSpPr>
        <p:spPr bwMode="auto">
          <a:xfrm>
            <a:off x="4038600" y="53340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9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9" grpId="0" animBg="1"/>
      <p:bldP spid="112660" grpId="0" animBg="1"/>
      <p:bldP spid="112661" grpId="0" animBg="1"/>
      <p:bldP spid="112662" grpId="0" animBg="1"/>
      <p:bldP spid="112663" grpId="0" animBg="1"/>
      <p:bldP spid="112664" grpId="0" animBg="1"/>
      <p:bldP spid="112665" grpId="0" animBg="1"/>
      <p:bldP spid="112666" grpId="0" animBg="1"/>
      <p:bldP spid="112667" grpId="0" animBg="1"/>
      <p:bldP spid="112668" grpId="0" animBg="1"/>
      <p:bldP spid="112669" grpId="0" animBg="1"/>
      <p:bldP spid="112670" grpId="0" animBg="1"/>
      <p:bldP spid="112671" grpId="0" animBg="1"/>
      <p:bldP spid="112672" grpId="0" animBg="1"/>
      <p:bldP spid="112673" grpId="0" animBg="1"/>
      <p:bldP spid="11267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4180</TotalTime>
  <Words>1857</Words>
  <Application>Microsoft Macintosh PowerPoint</Application>
  <PresentationFormat>On-screen Show (4:3)</PresentationFormat>
  <Paragraphs>303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Default Theme</vt:lpstr>
      <vt:lpstr>Equation</vt:lpstr>
      <vt:lpstr>Language Models for IR</vt:lpstr>
      <vt:lpstr>Standard Probabilistic IR</vt:lpstr>
      <vt:lpstr>IR based on Language Model (LM)</vt:lpstr>
      <vt:lpstr>Formal Language Model</vt:lpstr>
      <vt:lpstr>Stochastic Language Models</vt:lpstr>
      <vt:lpstr>Stochastic Language Models</vt:lpstr>
      <vt:lpstr>Unigram and higher-order models</vt:lpstr>
      <vt:lpstr>Using Language Models in IR</vt:lpstr>
      <vt:lpstr>The fundamental problem of LMs</vt:lpstr>
      <vt:lpstr>Ranking with Language Models</vt:lpstr>
      <vt:lpstr>What does it mean?</vt:lpstr>
      <vt:lpstr>Ranking Models?</vt:lpstr>
      <vt:lpstr>Building Document Models</vt:lpstr>
      <vt:lpstr>Simple Approach</vt:lpstr>
      <vt:lpstr>Query generation probability (1)</vt:lpstr>
      <vt:lpstr>Zero-Frequency Problem</vt:lpstr>
      <vt:lpstr>Why is this a bad idea?</vt:lpstr>
      <vt:lpstr>Smoothing</vt:lpstr>
      <vt:lpstr>How do you smooth?</vt:lpstr>
      <vt:lpstr>Mixture model</vt:lpstr>
      <vt:lpstr>Basic mixture model summary</vt:lpstr>
      <vt:lpstr>LM vs. Prob. Model for IR</vt:lpstr>
      <vt:lpstr>LM vs. Prob. Model for IR</vt:lpstr>
      <vt:lpstr>Language models: pro &amp; con</vt:lpstr>
      <vt:lpstr>Comparison With Vector Space</vt:lpstr>
      <vt:lpstr>Comparison With Vector Space</vt:lpstr>
      <vt:lpstr>Resources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381</cp:revision>
  <dcterms:created xsi:type="dcterms:W3CDTF">2014-08-02T12:52:59Z</dcterms:created>
  <dcterms:modified xsi:type="dcterms:W3CDTF">2015-03-28T10:20:57Z</dcterms:modified>
</cp:coreProperties>
</file>