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1" r:id="rId3"/>
    <p:sldId id="312" r:id="rId4"/>
    <p:sldId id="313" r:id="rId5"/>
    <p:sldId id="340" r:id="rId6"/>
    <p:sldId id="315" r:id="rId7"/>
    <p:sldId id="314" r:id="rId8"/>
    <p:sldId id="339" r:id="rId9"/>
    <p:sldId id="319" r:id="rId10"/>
    <p:sldId id="318" r:id="rId11"/>
    <p:sldId id="320" r:id="rId12"/>
    <p:sldId id="322" r:id="rId13"/>
    <p:sldId id="342" r:id="rId14"/>
    <p:sldId id="341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0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69" d="100"/>
          <a:sy n="169" d="100"/>
        </p:scale>
        <p:origin x="-120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09/03/15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09/03/15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8B28D-DBA3-3D44-8F7C-113113EF68B3}" type="slidenum">
              <a:rPr lang="en-US"/>
              <a:pPr/>
              <a:t>14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6DF2A-7B61-CC40-B8E3-9F66478DD685}" type="slidenum">
              <a:rPr lang="en-US"/>
              <a:pPr/>
              <a:t>23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2E736-8B71-4E4E-AF8B-3608ED96D023}" type="slidenum">
              <a:rPr lang="en-US"/>
              <a:pPr/>
              <a:t>24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Go over quickly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7A537-EAB0-4347-A315-23490CE90610}" type="slidenum">
              <a:rPr lang="en-US"/>
              <a:pPr/>
              <a:t>25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7A0C5-8967-3E45-A4E5-7A97FDFDBEC4}" type="slidenum">
              <a:rPr lang="en-US"/>
              <a:pPr/>
              <a:t>26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Whereas other LSI-based methods are not consistent, TN and TS are.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4D154-292F-8E4E-AAAB-649DC25FA94C}" type="slidenum">
              <a:rPr lang="en-US"/>
              <a:pPr/>
              <a:t>27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407AC-E4B4-504F-B8F9-E5B52B3F94D3}" type="slidenum">
              <a:rPr lang="en-US"/>
              <a:pPr/>
              <a:t>28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E0F18-3430-BB43-8025-3C509CC5258D}" type="slidenum">
              <a:rPr lang="en-US"/>
              <a:pPr/>
              <a:t>15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C0B48-D740-6444-9994-ADF4A94B1A5E}" type="slidenum">
              <a:rPr lang="en-US"/>
              <a:pPr/>
              <a:t>16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E1F78-A612-E642-AA09-0160EA12E2A8}" type="slidenum">
              <a:rPr lang="en-US"/>
              <a:pPr/>
              <a:t>17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8F8A6-D476-6343-851E-681EB4124264}" type="slidenum">
              <a:rPr lang="en-US"/>
              <a:pPr/>
              <a:t>18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78EF5-7611-9C4A-AD66-2229AFE995C9}" type="slidenum">
              <a:rPr lang="en-US"/>
              <a:pPr/>
              <a:t>19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FF57A-0932-1449-BAEC-F92AF7FE6AA0}" type="slidenum">
              <a:rPr lang="en-US"/>
              <a:pPr/>
              <a:t>20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84CCE-8124-AE4F-82E8-67D8FBBC655A}" type="slidenum">
              <a:rPr lang="en-US"/>
              <a:pPr/>
              <a:t>21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810F3-AB6E-3349-9BD7-F19CFBDDB94E}" type="slidenum">
              <a:rPr lang="en-US"/>
              <a:pPr/>
              <a:t>22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09/03/15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09/03/15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09/03/15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382000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066800"/>
            <a:ext cx="83058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52800" y="6324600"/>
            <a:ext cx="1828800" cy="381000"/>
          </a:xfrm>
        </p:spPr>
        <p:txBody>
          <a:bodyPr/>
          <a:lstStyle>
            <a:lvl1pPr>
              <a:defRPr/>
            </a:lvl1pPr>
          </a:lstStyle>
          <a:p>
            <a:fld id="{342DA06C-F213-2B46-BA4D-0E83D0564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09/03/15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09/03/15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09/03/15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09/03/15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09/03/15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09/03/15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09/03/15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09/03/15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09/03/15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lp.stanford.edu/IR-boo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76167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Latent Semantic Indexing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8588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Debapriyo Majumdar</a:t>
            </a:r>
          </a:p>
          <a:p>
            <a:r>
              <a:rPr lang="en-US" sz="2000" dirty="0" smtClean="0"/>
              <a:t>Information Retrieval – Spring 2015</a:t>
            </a:r>
          </a:p>
          <a:p>
            <a:r>
              <a:rPr lang="en-US" sz="2000" dirty="0" smtClean="0"/>
              <a:t>Indian Statistical Institute Kolkata</a:t>
            </a:r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Low-rank </a:t>
            </a:r>
            <a:r>
              <a:rPr lang="en-US" dirty="0" err="1" smtClean="0"/>
              <a:t>approxmation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22288"/>
              </p:ext>
            </p:extLst>
          </p:nvPr>
        </p:nvGraphicFramePr>
        <p:xfrm>
          <a:off x="2922959" y="1236532"/>
          <a:ext cx="281781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" name="Equation" r:id="rId3" imgW="901700" imgH="342900" progId="Equation.3">
                  <p:embed/>
                </p:oleObj>
              </mc:Choice>
              <mc:Fallback>
                <p:oleObj name="Equation" r:id="rId3" imgW="901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2959" y="1236532"/>
                        <a:ext cx="2817813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909569"/>
              </p:ext>
            </p:extLst>
          </p:nvPr>
        </p:nvGraphicFramePr>
        <p:xfrm>
          <a:off x="2962275" y="3157538"/>
          <a:ext cx="273843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Equation" r:id="rId5" imgW="876300" imgH="381000" progId="Equation.3">
                  <p:embed/>
                </p:oleObj>
              </mc:Choice>
              <mc:Fallback>
                <p:oleObj name="Equation" r:id="rId5" imgW="8763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2275" y="3157538"/>
                        <a:ext cx="2738438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4133322" y="2495337"/>
            <a:ext cx="367654" cy="5235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86604" y="4512014"/>
            <a:ext cx="213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Rank 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962" y="5477627"/>
            <a:ext cx="487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Now compute cosine similarity with the query </a:t>
            </a:r>
            <a:r>
              <a:rPr lang="en-US" sz="2800" i="1" dirty="0" smtClean="0">
                <a:latin typeface="Times New Roman"/>
                <a:cs typeface="Times New Roman"/>
              </a:rPr>
              <a:t>q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57199" y="4099483"/>
            <a:ext cx="2350339" cy="1378144"/>
          </a:xfrm>
          <a:prstGeom prst="wedgeRoundRectCallout">
            <a:avLst>
              <a:gd name="adj1" fmla="val 57065"/>
              <a:gd name="adj2" fmla="val -4520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Computationally, still </a:t>
            </a:r>
            <a:r>
              <a:rPr lang="en-US" sz="2000" i="1" dirty="0" smtClean="0">
                <a:latin typeface="Times New Roman"/>
                <a:cs typeface="Times New Roman"/>
              </a:rPr>
              <a:t>m </a:t>
            </a:r>
            <a:r>
              <a:rPr lang="en-US" sz="2000" dirty="0" smtClean="0">
                <a:latin typeface="Times New Roman"/>
                <a:cs typeface="Times New Roman"/>
              </a:rPr>
              <a:t>dimensional vectors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908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Retrieval in the concept space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8466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Retrieval in the term-space (cosine): both </a:t>
            </a:r>
            <a:r>
              <a:rPr lang="en-US" sz="2400" i="1" dirty="0" smtClean="0"/>
              <a:t>q </a:t>
            </a:r>
            <a:r>
              <a:rPr lang="en-US" sz="2400" dirty="0" smtClean="0"/>
              <a:t>and </a:t>
            </a:r>
            <a:r>
              <a:rPr lang="en-US" sz="2400" i="1" dirty="0" smtClean="0"/>
              <a:t>d </a:t>
            </a:r>
            <a:r>
              <a:rPr lang="en-US" sz="2400" dirty="0" smtClean="0"/>
              <a:t>are </a:t>
            </a:r>
            <a:r>
              <a:rPr lang="en-US" sz="2400" i="1" dirty="0"/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dimensional vectors (</a:t>
            </a:r>
            <a:r>
              <a:rPr lang="en-US" sz="2400" i="1" dirty="0" smtClean="0"/>
              <a:t>m </a:t>
            </a:r>
            <a:r>
              <a:rPr lang="en-US" sz="2400" dirty="0" smtClean="0"/>
              <a:t>= #of terms)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633995"/>
              </p:ext>
            </p:extLst>
          </p:nvPr>
        </p:nvGraphicFramePr>
        <p:xfrm>
          <a:off x="2374900" y="2032000"/>
          <a:ext cx="37671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3" imgW="2082800" imgH="457200" progId="Equation.3">
                  <p:embed/>
                </p:oleObj>
              </mc:Choice>
              <mc:Fallback>
                <p:oleObj name="Equation" r:id="rId3" imgW="2082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900" y="2032000"/>
                        <a:ext cx="3767138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866670"/>
            <a:ext cx="8229600" cy="2443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Term space (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concept space (</a:t>
            </a:r>
            <a:r>
              <a:rPr lang="en-US" sz="2400" i="1" dirty="0" smtClean="0">
                <a:solidFill>
                  <a:srgbClr val="000000"/>
                </a:solidFill>
                <a:sym typeface="Wingdings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Use the first </a:t>
            </a:r>
            <a:r>
              <a:rPr lang="en-US" sz="2400" i="1" dirty="0" smtClean="0">
                <a:solidFill>
                  <a:srgbClr val="000000"/>
                </a:solidFill>
                <a:sym typeface="Wingdings"/>
              </a:rPr>
              <a:t>k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singular vectors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Query: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q  </a:t>
            </a:r>
            <a:r>
              <a:rPr lang="en-US" i="1" dirty="0" err="1" smtClean="0">
                <a:solidFill>
                  <a:srgbClr val="000000"/>
                </a:solidFill>
                <a:sym typeface="Wingdings"/>
              </a:rPr>
              <a:t>U</a:t>
            </a:r>
            <a:r>
              <a:rPr lang="en-US" i="1" baseline="-25000" dirty="0" err="1" smtClean="0">
                <a:solidFill>
                  <a:srgbClr val="000000"/>
                </a:solidFill>
                <a:sym typeface="Wingdings"/>
              </a:rPr>
              <a:t>k</a:t>
            </a:r>
            <a:r>
              <a:rPr lang="en-US" i="1" baseline="30000" dirty="0" err="1" smtClean="0">
                <a:solidFill>
                  <a:srgbClr val="000000"/>
                </a:solidFill>
                <a:sym typeface="Wingdings"/>
              </a:rPr>
              <a:t>T</a:t>
            </a:r>
            <a:r>
              <a:rPr lang="en-US" i="1" dirty="0" err="1" smtClean="0">
                <a:solidFill>
                  <a:srgbClr val="000000"/>
                </a:solidFill>
                <a:sym typeface="Wingdings"/>
              </a:rPr>
              <a:t>q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(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k × m, m ×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1 =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k ×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1)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Document: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d </a:t>
            </a:r>
            <a:r>
              <a:rPr lang="en-US" i="1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i="1" dirty="0" err="1" smtClean="0">
                <a:solidFill>
                  <a:srgbClr val="000000"/>
                </a:solidFill>
                <a:sym typeface="Wingdings"/>
              </a:rPr>
              <a:t>U</a:t>
            </a:r>
            <a:r>
              <a:rPr lang="en-US" i="1" baseline="-25000" dirty="0" err="1" smtClean="0">
                <a:solidFill>
                  <a:srgbClr val="000000"/>
                </a:solidFill>
                <a:sym typeface="Wingdings"/>
              </a:rPr>
              <a:t>k</a:t>
            </a:r>
            <a:r>
              <a:rPr lang="en-US" i="1" baseline="30000" dirty="0" err="1" smtClean="0">
                <a:solidFill>
                  <a:srgbClr val="000000"/>
                </a:solidFill>
                <a:sym typeface="Wingdings"/>
              </a:rPr>
              <a:t>T</a:t>
            </a:r>
            <a:r>
              <a:rPr lang="en-US" i="1" dirty="0" err="1" smtClean="0">
                <a:solidFill>
                  <a:srgbClr val="000000"/>
                </a:solidFill>
                <a:sym typeface="Wingdings"/>
              </a:rPr>
              <a:t>d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(</a:t>
            </a:r>
            <a:r>
              <a:rPr lang="en-US" i="1" dirty="0">
                <a:solidFill>
                  <a:srgbClr val="000000"/>
                </a:solidFill>
                <a:sym typeface="Wingdings"/>
              </a:rPr>
              <a:t>k × m, m ×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1 = </a:t>
            </a:r>
            <a:r>
              <a:rPr lang="en-US" i="1" dirty="0">
                <a:solidFill>
                  <a:srgbClr val="000000"/>
                </a:solidFill>
                <a:sym typeface="Wingdings"/>
              </a:rPr>
              <a:t>k ×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1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Cosine similarity in the concept space: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439155"/>
              </p:ext>
            </p:extLst>
          </p:nvPr>
        </p:nvGraphicFramePr>
        <p:xfrm>
          <a:off x="1549400" y="5096613"/>
          <a:ext cx="54213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Equation" r:id="rId5" imgW="2997200" imgH="482600" progId="Equation.3">
                  <p:embed/>
                </p:oleObj>
              </mc:Choice>
              <mc:Fallback>
                <p:oleObj name="Equation" r:id="rId5" imgW="2997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9400" y="5096613"/>
                        <a:ext cx="542131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871285"/>
            <a:ext cx="8229600" cy="600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Other variants: map using </a:t>
            </a:r>
            <a:r>
              <a:rPr lang="en-US" sz="2400" dirty="0"/>
              <a:t>(</a:t>
            </a:r>
            <a:r>
              <a:rPr lang="en-US" sz="2400" i="1" dirty="0" err="1" smtClean="0">
                <a:solidFill>
                  <a:srgbClr val="000000"/>
                </a:solidFill>
                <a:sym typeface="Wingdings"/>
              </a:rPr>
              <a:t>U</a:t>
            </a:r>
            <a:r>
              <a:rPr lang="en-US" sz="2400" i="1" baseline="-25000" dirty="0" err="1" smtClean="0">
                <a:solidFill>
                  <a:srgbClr val="000000"/>
                </a:solidFill>
                <a:sym typeface="Wingdings"/>
              </a:rPr>
              <a:t>k</a:t>
            </a:r>
            <a:r>
              <a:rPr lang="en-US" sz="2400" i="1" dirty="0" err="1" smtClean="0">
                <a:solidFill>
                  <a:srgbClr val="000000"/>
                </a:solidFill>
                <a:sym typeface="Wingdings"/>
              </a:rPr>
              <a:t>Σ</a:t>
            </a:r>
            <a:r>
              <a:rPr lang="en-US" sz="2400" i="1" baseline="-25000" dirty="0" err="1" smtClean="0">
                <a:solidFill>
                  <a:srgbClr val="000000"/>
                </a:solidFill>
                <a:sym typeface="Wingdings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)</a:t>
            </a:r>
            <a:r>
              <a:rPr lang="en-US" sz="2400" i="1" baseline="30000" dirty="0" smtClean="0">
                <a:solidFill>
                  <a:srgbClr val="000000"/>
                </a:solidFill>
                <a:sym typeface="Wingdings"/>
              </a:rPr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66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find the optimal low-rank?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intuitive</a:t>
            </a:r>
          </a:p>
          <a:p>
            <a:pPr lvl="1"/>
            <a:r>
              <a:rPr lang="en-US" dirty="0" smtClean="0"/>
              <a:t>Assumption that a document collection has exactly </a:t>
            </a:r>
            <a:r>
              <a:rPr lang="en-US" i="1" dirty="0" smtClean="0"/>
              <a:t>k </a:t>
            </a:r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No systematic method to find optimal </a:t>
            </a:r>
            <a:r>
              <a:rPr lang="en-US" i="1" dirty="0" smtClean="0"/>
              <a:t>k</a:t>
            </a:r>
          </a:p>
          <a:p>
            <a:pPr lvl="1"/>
            <a:r>
              <a:rPr lang="en-US" dirty="0" smtClean="0"/>
              <a:t>Experimental results are not very 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LSI work?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Bast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Majumdar</a:t>
            </a:r>
            <a:r>
              <a:rPr lang="en-US" smtClean="0"/>
              <a:t>, SIGIR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Spectral r</a:t>
            </a:r>
            <a:r>
              <a:rPr lang="en-US" dirty="0" smtClean="0">
                <a:latin typeface="Times New Roman"/>
                <a:cs typeface="Times New Roman"/>
              </a:rPr>
              <a:t>etrieval – general framework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723900" y="1152525"/>
            <a:ext cx="3562350" cy="17526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Term-document matrix</a:t>
            </a:r>
          </a:p>
          <a:p>
            <a:pPr algn="ctr"/>
            <a:r>
              <a:rPr lang="en-US" sz="2000" b="1" i="1" dirty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1600" i="1" dirty="0">
                <a:latin typeface="Times New Roman"/>
                <a:cs typeface="Times New Roman"/>
              </a:rPr>
              <a:t>(m </a:t>
            </a:r>
            <a:r>
              <a:rPr lang="en-US" sz="1600" i="1" dirty="0" smtClean="0">
                <a:latin typeface="Times New Roman"/>
                <a:cs typeface="Times New Roman"/>
              </a:rPr>
              <a:t>× </a:t>
            </a:r>
            <a:r>
              <a:rPr lang="en-US" sz="1600" i="1" dirty="0">
                <a:latin typeface="Times New Roman"/>
                <a:cs typeface="Times New Roman"/>
              </a:rPr>
              <a:t>n)</a:t>
            </a:r>
          </a:p>
          <a:p>
            <a:pPr algn="ctr"/>
            <a:r>
              <a:rPr lang="en-US" sz="1600" dirty="0">
                <a:latin typeface="Times New Roman"/>
                <a:cs typeface="Times New Roman"/>
              </a:rPr>
              <a:t>m terms, n documents</a:t>
            </a: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4449763" y="1154113"/>
            <a:ext cx="771525" cy="17526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 dirty="0">
                <a:latin typeface="Times New Roman"/>
                <a:cs typeface="Times New Roman"/>
              </a:rPr>
              <a:t>q</a:t>
            </a:r>
          </a:p>
          <a:p>
            <a:pPr algn="ctr"/>
            <a:r>
              <a:rPr lang="en-US" sz="1600" i="1" dirty="0">
                <a:latin typeface="Times New Roman"/>
                <a:cs typeface="Times New Roman"/>
              </a:rPr>
              <a:t>(m ×</a:t>
            </a:r>
            <a:r>
              <a:rPr lang="en-US" sz="1600" i="1" dirty="0" smtClean="0">
                <a:latin typeface="Times New Roman"/>
                <a:cs typeface="Times New Roman"/>
              </a:rPr>
              <a:t> </a:t>
            </a:r>
            <a:r>
              <a:rPr lang="en-US" sz="1600" i="1" dirty="0">
                <a:latin typeface="Times New Roman"/>
                <a:cs typeface="Times New Roman"/>
              </a:rPr>
              <a:t>1)</a:t>
            </a:r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>
            <a:off x="3467100" y="3362325"/>
            <a:ext cx="0" cy="1038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/>
              <a:cs typeface="Times New Roman"/>
            </a:endParaRP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3543300" y="3429000"/>
            <a:ext cx="1866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/>
                <a:cs typeface="Times New Roman"/>
              </a:rPr>
              <a:t>dimension reduction to concept space</a:t>
            </a: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1401763" y="3459163"/>
            <a:ext cx="1847850" cy="8763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 dirty="0">
                <a:latin typeface="Times New Roman"/>
                <a:cs typeface="Times New Roman"/>
              </a:rPr>
              <a:t>L</a:t>
            </a:r>
          </a:p>
          <a:p>
            <a:pPr algn="ctr"/>
            <a:r>
              <a:rPr lang="en-US" sz="1600" i="1" dirty="0">
                <a:latin typeface="Times New Roman"/>
                <a:cs typeface="Times New Roman"/>
              </a:rPr>
              <a:t>(</a:t>
            </a:r>
            <a:r>
              <a:rPr lang="en-US" sz="1600" i="1" dirty="0" smtClean="0">
                <a:latin typeface="Times New Roman"/>
                <a:cs typeface="Times New Roman"/>
              </a:rPr>
              <a:t>k× </a:t>
            </a:r>
            <a:r>
              <a:rPr lang="en-US" sz="1600" i="1" dirty="0">
                <a:latin typeface="Times New Roman"/>
                <a:cs typeface="Times New Roman"/>
              </a:rPr>
              <a:t>m)</a:t>
            </a: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763588" y="4573588"/>
            <a:ext cx="3581400" cy="9144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 dirty="0">
                <a:latin typeface="Times New Roman"/>
                <a:cs typeface="Times New Roman"/>
              </a:rPr>
              <a:t>L . A</a:t>
            </a:r>
          </a:p>
          <a:p>
            <a:pPr algn="ctr"/>
            <a:r>
              <a:rPr lang="en-US" sz="1600" i="1" dirty="0">
                <a:latin typeface="Times New Roman"/>
                <a:cs typeface="Times New Roman"/>
              </a:rPr>
              <a:t>(k ×</a:t>
            </a:r>
            <a:r>
              <a:rPr lang="en-US" sz="1600" i="1" dirty="0" smtClean="0">
                <a:latin typeface="Times New Roman"/>
                <a:cs typeface="Times New Roman"/>
              </a:rPr>
              <a:t> </a:t>
            </a:r>
            <a:r>
              <a:rPr lang="en-US" sz="1600" i="1" dirty="0">
                <a:latin typeface="Times New Roman"/>
                <a:cs typeface="Times New Roman"/>
              </a:rPr>
              <a:t>n)</a:t>
            </a:r>
          </a:p>
          <a:p>
            <a:pPr algn="ctr"/>
            <a:r>
              <a:rPr lang="en-US" sz="1600" i="1" dirty="0">
                <a:latin typeface="Times New Roman"/>
                <a:cs typeface="Times New Roman"/>
              </a:rPr>
              <a:t>k concepts, n documents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4527550" y="4575175"/>
            <a:ext cx="771525" cy="904875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 dirty="0">
                <a:latin typeface="Times New Roman"/>
                <a:cs typeface="Times New Roman"/>
              </a:rPr>
              <a:t>L . q</a:t>
            </a:r>
          </a:p>
          <a:p>
            <a:pPr algn="ctr"/>
            <a:r>
              <a:rPr lang="en-US" sz="1600" i="1" dirty="0">
                <a:latin typeface="Times New Roman"/>
                <a:cs typeface="Times New Roman"/>
              </a:rPr>
              <a:t>(k ×</a:t>
            </a:r>
            <a:r>
              <a:rPr lang="en-US" sz="1600" i="1" dirty="0" smtClean="0">
                <a:latin typeface="Times New Roman"/>
                <a:cs typeface="Times New Roman"/>
              </a:rPr>
              <a:t> </a:t>
            </a:r>
            <a:r>
              <a:rPr lang="en-US" sz="1600" i="1" dirty="0">
                <a:latin typeface="Times New Roman"/>
                <a:cs typeface="Times New Roman"/>
              </a:rPr>
              <a:t>1)</a:t>
            </a:r>
          </a:p>
        </p:txBody>
      </p:sp>
      <p:sp>
        <p:nvSpPr>
          <p:cNvPr id="286736" name="Text Box 16"/>
          <p:cNvSpPr txBox="1">
            <a:spLocks noChangeArrowheads="1"/>
          </p:cNvSpPr>
          <p:nvPr/>
        </p:nvSpPr>
        <p:spPr bwMode="auto">
          <a:xfrm>
            <a:off x="1154113" y="565943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/>
                <a:cs typeface="Times New Roman"/>
              </a:rPr>
              <a:t>cosine similarities in concept space</a:t>
            </a:r>
          </a:p>
        </p:txBody>
      </p:sp>
      <p:sp>
        <p:nvSpPr>
          <p:cNvPr id="286737" name="Text Box 17"/>
          <p:cNvSpPr txBox="1">
            <a:spLocks noChangeArrowheads="1"/>
          </p:cNvSpPr>
          <p:nvPr/>
        </p:nvSpPr>
        <p:spPr bwMode="auto">
          <a:xfrm>
            <a:off x="1031875" y="29464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/>
                <a:cs typeface="Times New Roman"/>
              </a:rPr>
              <a:t>cosine similarities in term space</a:t>
            </a:r>
          </a:p>
        </p:txBody>
      </p:sp>
      <p:sp>
        <p:nvSpPr>
          <p:cNvPr id="286741" name="Text Box 21"/>
          <p:cNvSpPr txBox="1">
            <a:spLocks noChangeArrowheads="1"/>
          </p:cNvSpPr>
          <p:nvPr/>
        </p:nvSpPr>
        <p:spPr bwMode="auto">
          <a:xfrm>
            <a:off x="5505450" y="1466850"/>
            <a:ext cx="33909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/>
                <a:cs typeface="Times New Roman"/>
              </a:rPr>
              <a:t>Singular value decomposition (SVD)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/>
                <a:cs typeface="Times New Roman"/>
              </a:rPr>
              <a:t>    </a:t>
            </a:r>
            <a:r>
              <a:rPr lang="en-US" b="1" i="1" dirty="0">
                <a:solidFill>
                  <a:schemeClr val="tx2"/>
                </a:solidFill>
                <a:latin typeface="Times New Roman"/>
                <a:cs typeface="Times New Roman"/>
              </a:rPr>
              <a:t>A     =    U      </a:t>
            </a:r>
            <a:r>
              <a:rPr lang="en-US" b="1" i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Σ</a:t>
            </a:r>
            <a:r>
              <a:rPr lang="en-US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    </a:t>
            </a:r>
            <a:r>
              <a:rPr lang="en-US" b="1" i="1" dirty="0">
                <a:solidFill>
                  <a:schemeClr val="tx2"/>
                </a:solidFill>
                <a:latin typeface="Times New Roman"/>
                <a:cs typeface="Times New Roman"/>
              </a:rPr>
              <a:t>V</a:t>
            </a:r>
            <a:r>
              <a:rPr lang="en-US" b="1" i="1" baseline="30000" dirty="0">
                <a:solidFill>
                  <a:schemeClr val="tx2"/>
                </a:solidFill>
                <a:latin typeface="Times New Roman"/>
                <a:cs typeface="Times New Roman"/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en-US" i="1" baseline="30000" dirty="0">
                <a:solidFill>
                  <a:schemeClr val="tx2"/>
                </a:solidFill>
                <a:latin typeface="Times New Roman"/>
                <a:cs typeface="Times New Roman"/>
              </a:rPr>
              <a:t>   m × n    </a:t>
            </a:r>
            <a:r>
              <a:rPr lang="en-US" i="1" dirty="0">
                <a:solidFill>
                  <a:schemeClr val="tx2"/>
                </a:solidFill>
                <a:latin typeface="Times New Roman"/>
                <a:cs typeface="Times New Roman"/>
              </a:rPr>
              <a:t>  </a:t>
            </a:r>
            <a:r>
              <a:rPr lang="en-US" i="1" baseline="30000" dirty="0">
                <a:solidFill>
                  <a:schemeClr val="tx2"/>
                </a:solidFill>
                <a:latin typeface="Times New Roman"/>
                <a:cs typeface="Times New Roman"/>
              </a:rPr>
              <a:t>        m × r     r × r     </a:t>
            </a:r>
            <a:r>
              <a:rPr lang="en-US" i="1" baseline="30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r </a:t>
            </a:r>
            <a:r>
              <a:rPr lang="en-US" i="1" baseline="30000" dirty="0">
                <a:solidFill>
                  <a:schemeClr val="tx2"/>
                </a:solidFill>
                <a:latin typeface="Times New Roman"/>
                <a:cs typeface="Times New Roman"/>
              </a:rPr>
              <a:t>× n</a:t>
            </a:r>
          </a:p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chemeClr val="tx2"/>
                </a:solidFill>
                <a:latin typeface="Times New Roman"/>
                <a:cs typeface="Times New Roman"/>
              </a:rPr>
              <a:t>U</a:t>
            </a:r>
            <a:r>
              <a:rPr lang="en-US" b="1" i="1" baseline="-25000" dirty="0" err="1">
                <a:solidFill>
                  <a:schemeClr val="tx2"/>
                </a:solidFill>
                <a:latin typeface="Times New Roman"/>
                <a:cs typeface="Times New Roman"/>
              </a:rPr>
              <a:t>k</a:t>
            </a:r>
            <a:r>
              <a:rPr lang="en-US" b="1" dirty="0">
                <a:solidFill>
                  <a:schemeClr val="tx2"/>
                </a:solidFill>
                <a:latin typeface="Times New Roman"/>
                <a:cs typeface="Times New Roman"/>
              </a:rPr>
              <a:t> = 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first k columns of U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chemeClr val="tx2"/>
                </a:solidFill>
                <a:latin typeface="Times New Roman"/>
                <a:cs typeface="Times New Roman"/>
              </a:rPr>
              <a:t>L = </a:t>
            </a:r>
            <a:r>
              <a:rPr lang="en-US" b="1" i="1" dirty="0" err="1">
                <a:solidFill>
                  <a:schemeClr val="tx2"/>
                </a:solidFill>
                <a:latin typeface="Times New Roman"/>
                <a:cs typeface="Times New Roman"/>
              </a:rPr>
              <a:t>U</a:t>
            </a:r>
            <a:r>
              <a:rPr lang="en-US" b="1" i="1" baseline="-25000" dirty="0" err="1">
                <a:solidFill>
                  <a:schemeClr val="tx2"/>
                </a:solidFill>
                <a:latin typeface="Times New Roman"/>
                <a:cs typeface="Times New Roman"/>
              </a:rPr>
              <a:t>k</a:t>
            </a:r>
            <a:r>
              <a:rPr lang="en-US" b="1" i="1" baseline="30000" dirty="0" err="1">
                <a:solidFill>
                  <a:schemeClr val="tx2"/>
                </a:solidFill>
                <a:latin typeface="Times New Roman"/>
                <a:cs typeface="Times New Roman"/>
              </a:rPr>
              <a:t>T</a:t>
            </a:r>
            <a:r>
              <a:rPr lang="en-US" b="1" i="1" baseline="30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/>
                <a:cs typeface="Times New Roman"/>
              </a:rPr>
              <a:t> (k × m)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/>
                <a:cs typeface="Times New Roman"/>
              </a:rPr>
              <a:t>LSI and other LSI-based retrieval methods are called </a:t>
            </a:r>
          </a:p>
          <a:p>
            <a:pPr>
              <a:spcBef>
                <a:spcPct val="50000"/>
              </a:spcBef>
            </a:pPr>
            <a:r>
              <a:rPr lang="ja-JP" altLang="en-US" b="1" dirty="0">
                <a:latin typeface="Times New Roman"/>
                <a:cs typeface="Times New Roman"/>
              </a:rPr>
              <a:t>“</a:t>
            </a:r>
            <a:r>
              <a:rPr lang="en-US" b="1" dirty="0">
                <a:latin typeface="Times New Roman"/>
                <a:cs typeface="Times New Roman"/>
              </a:rPr>
              <a:t>Spectral retrieval</a:t>
            </a:r>
            <a:r>
              <a:rPr lang="ja-JP" altLang="en-US" b="1" dirty="0">
                <a:latin typeface="Times New Roman"/>
                <a:cs typeface="Times New Roman"/>
              </a:rPr>
              <a:t>”</a:t>
            </a:r>
            <a:endParaRPr lang="en-US" b="1" baseline="3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219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1" grpId="0" animBg="1"/>
      <p:bldP spid="286732" grpId="0"/>
      <p:bldP spid="286733" grpId="0" animBg="1"/>
      <p:bldP spid="286734" grpId="0" animBg="1"/>
      <p:bldP spid="286735" grpId="0" animBg="1"/>
      <p:bldP spid="286736" grpId="0"/>
      <p:bldP spid="2867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retrieval as </a:t>
            </a:r>
            <a:r>
              <a:rPr lang="en-US" dirty="0"/>
              <a:t>document "expansion" </a:t>
            </a:r>
          </a:p>
        </p:txBody>
      </p:sp>
      <p:graphicFrame>
        <p:nvGraphicFramePr>
          <p:cNvPr id="308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18704"/>
              </p:ext>
            </p:extLst>
          </p:nvPr>
        </p:nvGraphicFramePr>
        <p:xfrm>
          <a:off x="2228850" y="2276475"/>
          <a:ext cx="1995488" cy="1460500"/>
        </p:xfrm>
        <a:graphic>
          <a:graphicData uri="http://schemas.openxmlformats.org/drawingml/2006/table">
            <a:tbl>
              <a:tblPr/>
              <a:tblGrid>
                <a:gridCol w="500063"/>
                <a:gridCol w="495300"/>
                <a:gridCol w="500062"/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826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118873"/>
              </p:ext>
            </p:extLst>
          </p:nvPr>
        </p:nvGraphicFramePr>
        <p:xfrm>
          <a:off x="1192213" y="2284413"/>
          <a:ext cx="1263650" cy="1431926"/>
        </p:xfrm>
        <a:graphic>
          <a:graphicData uri="http://schemas.openxmlformats.org/drawingml/2006/table">
            <a:tbl>
              <a:tblPr/>
              <a:tblGrid>
                <a:gridCol w="12636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auto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engine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search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75" name="Text Box 51"/>
          <p:cNvSpPr txBox="1">
            <a:spLocks noChangeArrowheads="1"/>
          </p:cNvSpPr>
          <p:nvPr/>
        </p:nvSpPr>
        <p:spPr bwMode="auto">
          <a:xfrm>
            <a:off x="4228397" y="2814638"/>
            <a:ext cx="287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400">
                <a:solidFill>
                  <a:schemeClr val="tx2"/>
                </a:solidFill>
                <a:latin typeface="Times New Roman"/>
                <a:cs typeface="Times New Roman"/>
              </a:rPr>
              <a:t>·</a:t>
            </a:r>
          </a:p>
        </p:txBody>
      </p:sp>
      <p:sp>
        <p:nvSpPr>
          <p:cNvPr id="308276" name="Rectangle 52"/>
          <p:cNvSpPr>
            <a:spLocks noChangeArrowheads="1"/>
          </p:cNvSpPr>
          <p:nvPr/>
        </p:nvSpPr>
        <p:spPr bwMode="auto">
          <a:xfrm>
            <a:off x="2181225" y="3819525"/>
            <a:ext cx="19283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0-1 expansion matrix</a:t>
            </a:r>
          </a:p>
        </p:txBody>
      </p:sp>
      <p:sp>
        <p:nvSpPr>
          <p:cNvPr id="308277" name="Text Box 53"/>
          <p:cNvSpPr txBox="1">
            <a:spLocks noChangeArrowheads="1"/>
          </p:cNvSpPr>
          <p:nvPr/>
        </p:nvSpPr>
        <p:spPr bwMode="auto">
          <a:xfrm>
            <a:off x="2259013" y="1952625"/>
            <a:ext cx="4038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car</a:t>
            </a:r>
          </a:p>
        </p:txBody>
      </p:sp>
      <p:sp>
        <p:nvSpPr>
          <p:cNvPr id="308278" name="Text Box 54"/>
          <p:cNvSpPr txBox="1">
            <a:spLocks noChangeArrowheads="1"/>
          </p:cNvSpPr>
          <p:nvPr/>
        </p:nvSpPr>
        <p:spPr bwMode="auto">
          <a:xfrm>
            <a:off x="2686050" y="1936750"/>
            <a:ext cx="4937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auto</a:t>
            </a:r>
          </a:p>
        </p:txBody>
      </p:sp>
      <p:sp>
        <p:nvSpPr>
          <p:cNvPr id="308279" name="Text Box 55"/>
          <p:cNvSpPr txBox="1">
            <a:spLocks noChangeArrowheads="1"/>
          </p:cNvSpPr>
          <p:nvPr/>
        </p:nvSpPr>
        <p:spPr bwMode="auto">
          <a:xfrm>
            <a:off x="3116263" y="1933575"/>
            <a:ext cx="663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engine</a:t>
            </a:r>
          </a:p>
        </p:txBody>
      </p:sp>
      <p:sp>
        <p:nvSpPr>
          <p:cNvPr id="308280" name="Text Box 56"/>
          <p:cNvSpPr txBox="1">
            <a:spLocks noChangeArrowheads="1"/>
          </p:cNvSpPr>
          <p:nvPr/>
        </p:nvSpPr>
        <p:spPr bwMode="auto">
          <a:xfrm>
            <a:off x="3770313" y="1935163"/>
            <a:ext cx="6463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search</a:t>
            </a:r>
          </a:p>
        </p:txBody>
      </p:sp>
      <p:graphicFrame>
        <p:nvGraphicFramePr>
          <p:cNvPr id="30828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58381"/>
              </p:ext>
            </p:extLst>
          </p:nvPr>
        </p:nvGraphicFramePr>
        <p:xfrm>
          <a:off x="5378450" y="2276475"/>
          <a:ext cx="500063" cy="1460500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96" name="Text Box 72"/>
          <p:cNvSpPr txBox="1">
            <a:spLocks noChangeArrowheads="1"/>
          </p:cNvSpPr>
          <p:nvPr/>
        </p:nvSpPr>
        <p:spPr bwMode="auto">
          <a:xfrm>
            <a:off x="4954255" y="2757488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400">
                <a:solidFill>
                  <a:schemeClr val="tx2"/>
                </a:solidFill>
                <a:latin typeface="Times New Roman"/>
                <a:cs typeface="Times New Roman"/>
              </a:rPr>
              <a:t>=</a:t>
            </a:r>
          </a:p>
        </p:txBody>
      </p:sp>
      <p:graphicFrame>
        <p:nvGraphicFramePr>
          <p:cNvPr id="308297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57272"/>
              </p:ext>
            </p:extLst>
          </p:nvPr>
        </p:nvGraphicFramePr>
        <p:xfrm>
          <a:off x="4495800" y="2276475"/>
          <a:ext cx="500063" cy="1460500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1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75" grpId="0"/>
      <p:bldP spid="308276" grpId="0"/>
      <p:bldP spid="308277" grpId="0"/>
      <p:bldP spid="308278" grpId="0"/>
      <p:bldP spid="308279" grpId="0"/>
      <p:bldP spid="308280" grpId="0"/>
      <p:bldP spid="3082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retrieval as document </a:t>
            </a:r>
            <a:r>
              <a:rPr lang="en-US" dirty="0"/>
              <a:t>"expansion" </a:t>
            </a:r>
          </a:p>
        </p:txBody>
      </p:sp>
      <p:graphicFrame>
        <p:nvGraphicFramePr>
          <p:cNvPr id="3102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52461"/>
              </p:ext>
            </p:extLst>
          </p:nvPr>
        </p:nvGraphicFramePr>
        <p:xfrm>
          <a:off x="2228850" y="2276475"/>
          <a:ext cx="1995488" cy="1460500"/>
        </p:xfrm>
        <a:graphic>
          <a:graphicData uri="http://schemas.openxmlformats.org/drawingml/2006/table">
            <a:tbl>
              <a:tblPr/>
              <a:tblGrid>
                <a:gridCol w="500063"/>
                <a:gridCol w="495300"/>
                <a:gridCol w="500062"/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030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99333"/>
              </p:ext>
            </p:extLst>
          </p:nvPr>
        </p:nvGraphicFramePr>
        <p:xfrm>
          <a:off x="1192213" y="2284413"/>
          <a:ext cx="1263650" cy="1431926"/>
        </p:xfrm>
        <a:graphic>
          <a:graphicData uri="http://schemas.openxmlformats.org/drawingml/2006/table">
            <a:tbl>
              <a:tblPr/>
              <a:tblGrid>
                <a:gridCol w="12636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auto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engine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search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323" name="Text Box 51"/>
          <p:cNvSpPr txBox="1">
            <a:spLocks noChangeArrowheads="1"/>
          </p:cNvSpPr>
          <p:nvPr/>
        </p:nvSpPr>
        <p:spPr bwMode="auto">
          <a:xfrm>
            <a:off x="4228397" y="2814638"/>
            <a:ext cx="287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400">
                <a:solidFill>
                  <a:schemeClr val="tx2"/>
                </a:solidFill>
                <a:latin typeface="Times New Roman"/>
                <a:cs typeface="Times New Roman"/>
              </a:rPr>
              <a:t>·</a:t>
            </a:r>
          </a:p>
        </p:txBody>
      </p:sp>
      <p:sp>
        <p:nvSpPr>
          <p:cNvPr id="310324" name="Text Box 52"/>
          <p:cNvSpPr txBox="1">
            <a:spLocks noChangeArrowheads="1"/>
          </p:cNvSpPr>
          <p:nvPr/>
        </p:nvSpPr>
        <p:spPr bwMode="auto">
          <a:xfrm>
            <a:off x="5824988" y="1514475"/>
            <a:ext cx="22644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add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car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if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auto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is present</a:t>
            </a:r>
          </a:p>
        </p:txBody>
      </p:sp>
      <p:sp>
        <p:nvSpPr>
          <p:cNvPr id="310325" name="Rectangle 53"/>
          <p:cNvSpPr>
            <a:spLocks noChangeArrowheads="1"/>
          </p:cNvSpPr>
          <p:nvPr/>
        </p:nvSpPr>
        <p:spPr bwMode="auto">
          <a:xfrm>
            <a:off x="2181225" y="3819525"/>
            <a:ext cx="19283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0-1 expansion matrix</a:t>
            </a:r>
          </a:p>
        </p:txBody>
      </p:sp>
      <p:graphicFrame>
        <p:nvGraphicFramePr>
          <p:cNvPr id="31033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57893"/>
              </p:ext>
            </p:extLst>
          </p:nvPr>
        </p:nvGraphicFramePr>
        <p:xfrm>
          <a:off x="5378450" y="2276475"/>
          <a:ext cx="500063" cy="1460500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345" name="Text Box 73"/>
          <p:cNvSpPr txBox="1">
            <a:spLocks noChangeArrowheads="1"/>
          </p:cNvSpPr>
          <p:nvPr/>
        </p:nvSpPr>
        <p:spPr bwMode="auto">
          <a:xfrm>
            <a:off x="4954255" y="2757488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400">
                <a:solidFill>
                  <a:schemeClr val="tx2"/>
                </a:solidFill>
                <a:latin typeface="Times New Roman"/>
                <a:cs typeface="Times New Roman"/>
              </a:rPr>
              <a:t>=</a:t>
            </a:r>
          </a:p>
        </p:txBody>
      </p:sp>
      <p:graphicFrame>
        <p:nvGraphicFramePr>
          <p:cNvPr id="310346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44363"/>
              </p:ext>
            </p:extLst>
          </p:nvPr>
        </p:nvGraphicFramePr>
        <p:xfrm>
          <a:off x="4495800" y="2276475"/>
          <a:ext cx="500063" cy="1460500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361" name="Text Box 89"/>
          <p:cNvSpPr txBox="1">
            <a:spLocks noChangeArrowheads="1"/>
          </p:cNvSpPr>
          <p:nvPr/>
        </p:nvSpPr>
        <p:spPr bwMode="auto">
          <a:xfrm>
            <a:off x="2259013" y="1952625"/>
            <a:ext cx="4038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car</a:t>
            </a:r>
          </a:p>
        </p:txBody>
      </p:sp>
      <p:sp>
        <p:nvSpPr>
          <p:cNvPr id="310362" name="Text Box 90"/>
          <p:cNvSpPr txBox="1">
            <a:spLocks noChangeArrowheads="1"/>
          </p:cNvSpPr>
          <p:nvPr/>
        </p:nvSpPr>
        <p:spPr bwMode="auto">
          <a:xfrm>
            <a:off x="2654300" y="1936750"/>
            <a:ext cx="523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 b="1">
                <a:solidFill>
                  <a:schemeClr val="tx2"/>
                </a:solidFill>
                <a:latin typeface="Times New Roman"/>
                <a:cs typeface="Times New Roman"/>
              </a:rPr>
              <a:t>auto</a:t>
            </a:r>
          </a:p>
        </p:txBody>
      </p:sp>
      <p:sp>
        <p:nvSpPr>
          <p:cNvPr id="310363" name="Text Box 91"/>
          <p:cNvSpPr txBox="1">
            <a:spLocks noChangeArrowheads="1"/>
          </p:cNvSpPr>
          <p:nvPr/>
        </p:nvSpPr>
        <p:spPr bwMode="auto">
          <a:xfrm>
            <a:off x="3116263" y="1933575"/>
            <a:ext cx="663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engine</a:t>
            </a:r>
          </a:p>
        </p:txBody>
      </p:sp>
      <p:sp>
        <p:nvSpPr>
          <p:cNvPr id="310364" name="Text Box 92"/>
          <p:cNvSpPr txBox="1">
            <a:spLocks noChangeArrowheads="1"/>
          </p:cNvSpPr>
          <p:nvPr/>
        </p:nvSpPr>
        <p:spPr bwMode="auto">
          <a:xfrm>
            <a:off x="3770313" y="1935163"/>
            <a:ext cx="6463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41226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61" grpId="0"/>
      <p:bldP spid="310362" grpId="0"/>
      <p:bldP spid="310363" grpId="0"/>
      <p:bldP spid="310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retrieval as </a:t>
            </a:r>
            <a:r>
              <a:rPr lang="en-US" dirty="0"/>
              <a:t>document "expansion" </a:t>
            </a:r>
          </a:p>
        </p:txBody>
      </p:sp>
      <p:graphicFrame>
        <p:nvGraphicFramePr>
          <p:cNvPr id="3123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42755"/>
              </p:ext>
            </p:extLst>
          </p:nvPr>
        </p:nvGraphicFramePr>
        <p:xfrm>
          <a:off x="2228850" y="2276475"/>
          <a:ext cx="1995488" cy="1460500"/>
        </p:xfrm>
        <a:graphic>
          <a:graphicData uri="http://schemas.openxmlformats.org/drawingml/2006/table">
            <a:tbl>
              <a:tblPr/>
              <a:tblGrid>
                <a:gridCol w="500063"/>
                <a:gridCol w="495300"/>
                <a:gridCol w="465137"/>
                <a:gridCol w="53498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0.29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0.25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0.44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0.25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0.44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0.84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235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79660"/>
              </p:ext>
            </p:extLst>
          </p:nvPr>
        </p:nvGraphicFramePr>
        <p:xfrm>
          <a:off x="1192213" y="2284413"/>
          <a:ext cx="922337" cy="1431926"/>
        </p:xfrm>
        <a:graphic>
          <a:graphicData uri="http://schemas.openxmlformats.org/drawingml/2006/table">
            <a:tbl>
              <a:tblPr/>
              <a:tblGrid>
                <a:gridCol w="92233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auto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engine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search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2371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00159"/>
              </p:ext>
            </p:extLst>
          </p:nvPr>
        </p:nvGraphicFramePr>
        <p:xfrm>
          <a:off x="4495800" y="2276475"/>
          <a:ext cx="500063" cy="1460500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386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685800" y="4351338"/>
            <a:ext cx="8034338" cy="1343025"/>
          </a:xfrm>
        </p:spPr>
        <p:txBody>
          <a:bodyPr/>
          <a:lstStyle/>
          <a:p>
            <a:r>
              <a:rPr lang="en-US" sz="2400"/>
              <a:t>Ideal expansion matrix should have</a:t>
            </a:r>
          </a:p>
          <a:p>
            <a:pPr lvl="1"/>
            <a:r>
              <a:rPr lang="en-US" sz="2000"/>
              <a:t>high scores for intuitively related terms</a:t>
            </a:r>
          </a:p>
          <a:p>
            <a:pPr lvl="1"/>
            <a:r>
              <a:rPr lang="en-US" sz="2000"/>
              <a:t>low scores for intuitively unrelated terms</a:t>
            </a:r>
          </a:p>
        </p:txBody>
      </p:sp>
      <p:sp>
        <p:nvSpPr>
          <p:cNvPr id="312387" name="Rectangle 67"/>
          <p:cNvSpPr>
            <a:spLocks noChangeArrowheads="1"/>
          </p:cNvSpPr>
          <p:nvPr/>
        </p:nvSpPr>
        <p:spPr bwMode="auto">
          <a:xfrm>
            <a:off x="2022475" y="3787775"/>
            <a:ext cx="2192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expansion matrix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U</a:t>
            </a:r>
            <a:r>
              <a:rPr lang="en-US" sz="1600" b="1" baseline="-25000">
                <a:solidFill>
                  <a:schemeClr val="tx2"/>
                </a:solidFill>
                <a:latin typeface="Times New Roman"/>
                <a:cs typeface="Times New Roman"/>
              </a:rPr>
              <a:t>k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U</a:t>
            </a:r>
            <a:r>
              <a:rPr lang="en-US" sz="1600" b="1" baseline="-25000">
                <a:solidFill>
                  <a:schemeClr val="tx2"/>
                </a:solidFill>
                <a:latin typeface="Times New Roman"/>
                <a:cs typeface="Times New Roman"/>
              </a:rPr>
              <a:t>k</a:t>
            </a:r>
            <a:r>
              <a:rPr lang="en-US" sz="1600" b="1" baseline="30000">
                <a:solidFill>
                  <a:schemeClr val="tx2"/>
                </a:solidFill>
                <a:latin typeface="Times New Roman"/>
                <a:cs typeface="Times New Roman"/>
              </a:rPr>
              <a:t>T</a:t>
            </a:r>
          </a:p>
        </p:txBody>
      </p:sp>
      <p:graphicFrame>
        <p:nvGraphicFramePr>
          <p:cNvPr id="31239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17301"/>
              </p:ext>
            </p:extLst>
          </p:nvPr>
        </p:nvGraphicFramePr>
        <p:xfrm>
          <a:off x="5378450" y="2276475"/>
          <a:ext cx="500063" cy="1460500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0.61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0.74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0.74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0.13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407" name="Text Box 87"/>
          <p:cNvSpPr txBox="1">
            <a:spLocks noChangeArrowheads="1"/>
          </p:cNvSpPr>
          <p:nvPr/>
        </p:nvSpPr>
        <p:spPr bwMode="auto">
          <a:xfrm>
            <a:off x="6167438" y="3659188"/>
            <a:ext cx="27225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matrix L = U</a:t>
            </a:r>
            <a:r>
              <a:rPr lang="en-US" sz="1600" baseline="-25000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U</a:t>
            </a:r>
            <a:r>
              <a:rPr lang="en-US" sz="1600" baseline="-25000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lang="en-US" sz="1600" baseline="30000">
                <a:solidFill>
                  <a:schemeClr val="tx2"/>
                </a:solidFill>
                <a:latin typeface="Times New Roman"/>
                <a:cs typeface="Times New Roman"/>
              </a:rPr>
              <a:t>T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projecting to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dimensions</a:t>
            </a:r>
          </a:p>
        </p:txBody>
      </p:sp>
      <p:graphicFrame>
        <p:nvGraphicFramePr>
          <p:cNvPr id="31240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43643"/>
              </p:ext>
            </p:extLst>
          </p:nvPr>
        </p:nvGraphicFramePr>
        <p:xfrm>
          <a:off x="6376988" y="2657475"/>
          <a:ext cx="2266950" cy="487680"/>
        </p:xfrm>
        <a:graphic>
          <a:graphicData uri="http://schemas.openxmlformats.org/drawingml/2006/table">
            <a:tbl>
              <a:tblPr/>
              <a:tblGrid>
                <a:gridCol w="568325"/>
                <a:gridCol w="565150"/>
                <a:gridCol w="568325"/>
                <a:gridCol w="56515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0.42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0.51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0.66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0.43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-0.84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423" name="Text Box 103"/>
          <p:cNvSpPr txBox="1">
            <a:spLocks noChangeArrowheads="1"/>
          </p:cNvSpPr>
          <p:nvPr/>
        </p:nvSpPr>
        <p:spPr bwMode="auto">
          <a:xfrm>
            <a:off x="5826575" y="1514475"/>
            <a:ext cx="22644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add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car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if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auto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is present</a:t>
            </a:r>
          </a:p>
        </p:txBody>
      </p:sp>
      <p:sp>
        <p:nvSpPr>
          <p:cNvPr id="312424" name="Text Box 104"/>
          <p:cNvSpPr txBox="1">
            <a:spLocks noChangeArrowheads="1"/>
          </p:cNvSpPr>
          <p:nvPr/>
        </p:nvSpPr>
        <p:spPr bwMode="auto">
          <a:xfrm>
            <a:off x="4228397" y="2814638"/>
            <a:ext cx="287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400">
                <a:solidFill>
                  <a:schemeClr val="tx2"/>
                </a:solidFill>
                <a:latin typeface="Times New Roman"/>
                <a:cs typeface="Times New Roman"/>
              </a:rPr>
              <a:t>·</a:t>
            </a:r>
          </a:p>
        </p:txBody>
      </p:sp>
      <p:sp>
        <p:nvSpPr>
          <p:cNvPr id="312425" name="Text Box 105"/>
          <p:cNvSpPr txBox="1">
            <a:spLocks noChangeArrowheads="1"/>
          </p:cNvSpPr>
          <p:nvPr/>
        </p:nvSpPr>
        <p:spPr bwMode="auto">
          <a:xfrm>
            <a:off x="4954255" y="2757488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400">
                <a:solidFill>
                  <a:schemeClr val="tx2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12426" name="Text Box 106"/>
          <p:cNvSpPr txBox="1">
            <a:spLocks noChangeArrowheads="1"/>
          </p:cNvSpPr>
          <p:nvPr/>
        </p:nvSpPr>
        <p:spPr bwMode="auto">
          <a:xfrm>
            <a:off x="749300" y="5541963"/>
            <a:ext cx="6588037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>
                <a:solidFill>
                  <a:schemeClr val="hlink"/>
                </a:solidFill>
                <a:latin typeface="Times New Roman"/>
                <a:cs typeface="Times New Roman"/>
              </a:rPr>
              <a:t>expansion matrix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solidFill>
                  <a:schemeClr val="hlink"/>
                </a:solidFill>
                <a:latin typeface="Times New Roman"/>
                <a:cs typeface="Times New Roman"/>
              </a:rPr>
              <a:t>depends heavily on the subspace dimension!</a:t>
            </a:r>
            <a:endParaRPr lang="en-US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sp>
        <p:nvSpPr>
          <p:cNvPr id="312427" name="Text Box 107"/>
          <p:cNvSpPr txBox="1">
            <a:spLocks noChangeArrowheads="1"/>
          </p:cNvSpPr>
          <p:nvPr/>
        </p:nvSpPr>
        <p:spPr bwMode="auto">
          <a:xfrm>
            <a:off x="2259013" y="1952625"/>
            <a:ext cx="4038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car</a:t>
            </a:r>
          </a:p>
        </p:txBody>
      </p:sp>
      <p:sp>
        <p:nvSpPr>
          <p:cNvPr id="312428" name="Text Box 108"/>
          <p:cNvSpPr txBox="1">
            <a:spLocks noChangeArrowheads="1"/>
          </p:cNvSpPr>
          <p:nvPr/>
        </p:nvSpPr>
        <p:spPr bwMode="auto">
          <a:xfrm>
            <a:off x="2654300" y="1936750"/>
            <a:ext cx="523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 b="1">
                <a:solidFill>
                  <a:schemeClr val="tx2"/>
                </a:solidFill>
                <a:latin typeface="Times New Roman"/>
                <a:cs typeface="Times New Roman"/>
              </a:rPr>
              <a:t>auto</a:t>
            </a:r>
          </a:p>
        </p:txBody>
      </p:sp>
      <p:sp>
        <p:nvSpPr>
          <p:cNvPr id="312429" name="Text Box 109"/>
          <p:cNvSpPr txBox="1">
            <a:spLocks noChangeArrowheads="1"/>
          </p:cNvSpPr>
          <p:nvPr/>
        </p:nvSpPr>
        <p:spPr bwMode="auto">
          <a:xfrm>
            <a:off x="3116263" y="1933575"/>
            <a:ext cx="663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engine</a:t>
            </a:r>
          </a:p>
        </p:txBody>
      </p:sp>
      <p:sp>
        <p:nvSpPr>
          <p:cNvPr id="312430" name="Text Box 110"/>
          <p:cNvSpPr txBox="1">
            <a:spLocks noChangeArrowheads="1"/>
          </p:cNvSpPr>
          <p:nvPr/>
        </p:nvSpPr>
        <p:spPr bwMode="auto">
          <a:xfrm>
            <a:off x="3770313" y="1935163"/>
            <a:ext cx="6463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search</a:t>
            </a:r>
          </a:p>
        </p:txBody>
      </p:sp>
      <p:sp>
        <p:nvSpPr>
          <p:cNvPr id="312431" name="AutoShape 111"/>
          <p:cNvSpPr>
            <a:spLocks/>
          </p:cNvSpPr>
          <p:nvPr/>
        </p:nvSpPr>
        <p:spPr bwMode="auto">
          <a:xfrm>
            <a:off x="1238250" y="1276350"/>
            <a:ext cx="2743200" cy="419100"/>
          </a:xfrm>
          <a:prstGeom prst="accentBorderCallout3">
            <a:avLst>
              <a:gd name="adj1" fmla="val 27273"/>
              <a:gd name="adj2" fmla="val -2778"/>
              <a:gd name="adj3" fmla="val 27273"/>
              <a:gd name="adj4" fmla="val -8509"/>
              <a:gd name="adj5" fmla="val 581819"/>
              <a:gd name="adj6" fmla="val -8509"/>
              <a:gd name="adj7" fmla="val 645454"/>
              <a:gd name="adj8" fmla="val 24306"/>
            </a:avLst>
          </a:prstGeom>
          <a:solidFill>
            <a:srgbClr val="CC99FF">
              <a:alpha val="39999"/>
            </a:srgbClr>
          </a:solidFill>
          <a:ln w="127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>
                <a:latin typeface="Times New Roman"/>
                <a:cs typeface="Times New Roman"/>
              </a:rPr>
              <a:t>LSI expansion matrix</a:t>
            </a:r>
          </a:p>
        </p:txBody>
      </p:sp>
    </p:spTree>
    <p:extLst>
      <p:ext uri="{BB962C8B-B14F-4D97-AF65-F5344CB8AC3E}">
        <p14:creationId xmlns:p14="http://schemas.microsoft.com/office/powerpoint/2010/main" val="424929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86" grpId="0" build="p" autoUpdateAnimBg="0"/>
      <p:bldP spid="312407" grpId="0" autoUpdateAnimBg="0"/>
      <p:bldP spid="3124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document "expansion" </a:t>
            </a:r>
          </a:p>
        </p:txBody>
      </p:sp>
      <p:graphicFrame>
        <p:nvGraphicFramePr>
          <p:cNvPr id="3143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4760"/>
              </p:ext>
            </p:extLst>
          </p:nvPr>
        </p:nvGraphicFramePr>
        <p:xfrm>
          <a:off x="2228850" y="2276475"/>
          <a:ext cx="1995488" cy="1460500"/>
        </p:xfrm>
        <a:graphic>
          <a:graphicData uri="http://schemas.openxmlformats.org/drawingml/2006/table">
            <a:tbl>
              <a:tblPr/>
              <a:tblGrid>
                <a:gridCol w="500063"/>
                <a:gridCol w="495300"/>
                <a:gridCol w="500062"/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0.93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-.12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0.20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0.80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0.20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0.44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0.84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440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16006"/>
              </p:ext>
            </p:extLst>
          </p:nvPr>
        </p:nvGraphicFramePr>
        <p:xfrm>
          <a:off x="1192213" y="2284413"/>
          <a:ext cx="922337" cy="1431926"/>
        </p:xfrm>
        <a:graphic>
          <a:graphicData uri="http://schemas.openxmlformats.org/drawingml/2006/table">
            <a:tbl>
              <a:tblPr/>
              <a:tblGrid>
                <a:gridCol w="92233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auto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engine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search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441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37669"/>
              </p:ext>
            </p:extLst>
          </p:nvPr>
        </p:nvGraphicFramePr>
        <p:xfrm>
          <a:off x="4495800" y="2276475"/>
          <a:ext cx="500063" cy="1460500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4434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685800" y="4351338"/>
            <a:ext cx="8034338" cy="1420812"/>
          </a:xfrm>
        </p:spPr>
        <p:txBody>
          <a:bodyPr/>
          <a:lstStyle/>
          <a:p>
            <a:r>
              <a:rPr lang="en-US" sz="2400"/>
              <a:t>Ideal expansion matrix should have</a:t>
            </a:r>
          </a:p>
          <a:p>
            <a:pPr lvl="1"/>
            <a:r>
              <a:rPr lang="en-US" sz="2000"/>
              <a:t>high scores for intuitively related terms</a:t>
            </a:r>
          </a:p>
          <a:p>
            <a:pPr lvl="1"/>
            <a:r>
              <a:rPr lang="en-US" sz="2000"/>
              <a:t>low scores for intuitively unrelated terms</a:t>
            </a:r>
          </a:p>
        </p:txBody>
      </p:sp>
      <p:graphicFrame>
        <p:nvGraphicFramePr>
          <p:cNvPr id="3144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933"/>
              </p:ext>
            </p:extLst>
          </p:nvPr>
        </p:nvGraphicFramePr>
        <p:xfrm>
          <a:off x="5378450" y="2276475"/>
          <a:ext cx="500063" cy="1460500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0.08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1.13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0.78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445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76302"/>
              </p:ext>
            </p:extLst>
          </p:nvPr>
        </p:nvGraphicFramePr>
        <p:xfrm>
          <a:off x="6376988" y="2660650"/>
          <a:ext cx="2266950" cy="731520"/>
        </p:xfrm>
        <a:graphic>
          <a:graphicData uri="http://schemas.openxmlformats.org/drawingml/2006/table">
            <a:tbl>
              <a:tblPr/>
              <a:tblGrid>
                <a:gridCol w="568325"/>
                <a:gridCol w="565150"/>
                <a:gridCol w="568325"/>
                <a:gridCol w="56515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0.42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0.51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0.66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0.33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0.43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-0.84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-0.80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0.59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0.06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-0.01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4471" name="Text Box 103"/>
          <p:cNvSpPr txBox="1">
            <a:spLocks noChangeArrowheads="1"/>
          </p:cNvSpPr>
          <p:nvPr/>
        </p:nvSpPr>
        <p:spPr bwMode="auto">
          <a:xfrm>
            <a:off x="5826575" y="1514475"/>
            <a:ext cx="22644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add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car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if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auto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is present</a:t>
            </a:r>
          </a:p>
        </p:txBody>
      </p:sp>
      <p:sp>
        <p:nvSpPr>
          <p:cNvPr id="314472" name="Text Box 104"/>
          <p:cNvSpPr txBox="1">
            <a:spLocks noChangeArrowheads="1"/>
          </p:cNvSpPr>
          <p:nvPr/>
        </p:nvSpPr>
        <p:spPr bwMode="auto">
          <a:xfrm>
            <a:off x="4228397" y="2814638"/>
            <a:ext cx="287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400">
                <a:solidFill>
                  <a:schemeClr val="tx2"/>
                </a:solidFill>
                <a:latin typeface="Times New Roman"/>
                <a:cs typeface="Times New Roman"/>
              </a:rPr>
              <a:t>·</a:t>
            </a:r>
          </a:p>
        </p:txBody>
      </p:sp>
      <p:sp>
        <p:nvSpPr>
          <p:cNvPr id="314473" name="Text Box 105"/>
          <p:cNvSpPr txBox="1">
            <a:spLocks noChangeArrowheads="1"/>
          </p:cNvSpPr>
          <p:nvPr/>
        </p:nvSpPr>
        <p:spPr bwMode="auto">
          <a:xfrm>
            <a:off x="4954255" y="2757488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400">
                <a:solidFill>
                  <a:schemeClr val="tx2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14476" name="Rectangle 108"/>
          <p:cNvSpPr>
            <a:spLocks noChangeArrowheads="1"/>
          </p:cNvSpPr>
          <p:nvPr/>
        </p:nvSpPr>
        <p:spPr bwMode="auto">
          <a:xfrm>
            <a:off x="2022475" y="3787775"/>
            <a:ext cx="2192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expansion matrix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U</a:t>
            </a:r>
            <a:r>
              <a:rPr lang="en-US" sz="1600" b="1" baseline="-25000">
                <a:solidFill>
                  <a:schemeClr val="tx2"/>
                </a:solidFill>
                <a:latin typeface="Times New Roman"/>
                <a:cs typeface="Times New Roman"/>
              </a:rPr>
              <a:t>k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U</a:t>
            </a:r>
            <a:r>
              <a:rPr lang="en-US" sz="1600" b="1" baseline="-25000">
                <a:solidFill>
                  <a:schemeClr val="tx2"/>
                </a:solidFill>
                <a:latin typeface="Times New Roman"/>
                <a:cs typeface="Times New Roman"/>
              </a:rPr>
              <a:t>k</a:t>
            </a:r>
            <a:r>
              <a:rPr lang="en-US" sz="1600" b="1" baseline="30000">
                <a:solidFill>
                  <a:schemeClr val="tx2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14477" name="Text Box 109"/>
          <p:cNvSpPr txBox="1">
            <a:spLocks noChangeArrowheads="1"/>
          </p:cNvSpPr>
          <p:nvPr/>
        </p:nvSpPr>
        <p:spPr bwMode="auto">
          <a:xfrm>
            <a:off x="6167438" y="3659188"/>
            <a:ext cx="27225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matrix L = U</a:t>
            </a:r>
            <a:r>
              <a:rPr lang="en-US" sz="1600" baseline="-25000">
                <a:solidFill>
                  <a:schemeClr val="tx2"/>
                </a:solidFill>
                <a:latin typeface="Times New Roman"/>
                <a:cs typeface="Times New Roman"/>
              </a:rPr>
              <a:t>3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U</a:t>
            </a:r>
            <a:r>
              <a:rPr lang="en-US" sz="1600" baseline="-25000">
                <a:solidFill>
                  <a:schemeClr val="tx2"/>
                </a:solidFill>
                <a:latin typeface="Times New Roman"/>
                <a:cs typeface="Times New Roman"/>
              </a:rPr>
              <a:t>3</a:t>
            </a:r>
            <a:r>
              <a:rPr lang="en-US" sz="1600" baseline="30000">
                <a:solidFill>
                  <a:schemeClr val="tx2"/>
                </a:solidFill>
                <a:latin typeface="Times New Roman"/>
                <a:cs typeface="Times New Roman"/>
              </a:rPr>
              <a:t>T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projecting to </a:t>
            </a:r>
            <a:r>
              <a:rPr lang="en-US" sz="1600" b="1">
                <a:solidFill>
                  <a:schemeClr val="tx2"/>
                </a:solidFill>
                <a:latin typeface="Times New Roman"/>
                <a:cs typeface="Times New Roman"/>
              </a:rPr>
              <a:t>3</a:t>
            </a:r>
            <a:r>
              <a:rPr lang="en-US" sz="1600">
                <a:solidFill>
                  <a:schemeClr val="tx2"/>
                </a:solidFill>
                <a:latin typeface="Times New Roman"/>
                <a:cs typeface="Times New Roman"/>
              </a:rPr>
              <a:t> dimensions</a:t>
            </a:r>
          </a:p>
        </p:txBody>
      </p:sp>
      <p:sp>
        <p:nvSpPr>
          <p:cNvPr id="314478" name="Text Box 110"/>
          <p:cNvSpPr txBox="1">
            <a:spLocks noChangeArrowheads="1"/>
          </p:cNvSpPr>
          <p:nvPr/>
        </p:nvSpPr>
        <p:spPr bwMode="auto">
          <a:xfrm>
            <a:off x="2259013" y="1952625"/>
            <a:ext cx="4038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car</a:t>
            </a:r>
          </a:p>
        </p:txBody>
      </p:sp>
      <p:sp>
        <p:nvSpPr>
          <p:cNvPr id="314479" name="Text Box 111"/>
          <p:cNvSpPr txBox="1">
            <a:spLocks noChangeArrowheads="1"/>
          </p:cNvSpPr>
          <p:nvPr/>
        </p:nvSpPr>
        <p:spPr bwMode="auto">
          <a:xfrm>
            <a:off x="2654300" y="1936750"/>
            <a:ext cx="523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 b="1">
                <a:solidFill>
                  <a:schemeClr val="tx2"/>
                </a:solidFill>
                <a:latin typeface="Times New Roman"/>
                <a:cs typeface="Times New Roman"/>
              </a:rPr>
              <a:t>auto</a:t>
            </a:r>
          </a:p>
        </p:txBody>
      </p:sp>
      <p:sp>
        <p:nvSpPr>
          <p:cNvPr id="314480" name="Text Box 112"/>
          <p:cNvSpPr txBox="1">
            <a:spLocks noChangeArrowheads="1"/>
          </p:cNvSpPr>
          <p:nvPr/>
        </p:nvSpPr>
        <p:spPr bwMode="auto">
          <a:xfrm>
            <a:off x="3116263" y="1933575"/>
            <a:ext cx="663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engine</a:t>
            </a:r>
          </a:p>
        </p:txBody>
      </p:sp>
      <p:sp>
        <p:nvSpPr>
          <p:cNvPr id="314481" name="Text Box 113"/>
          <p:cNvSpPr txBox="1">
            <a:spLocks noChangeArrowheads="1"/>
          </p:cNvSpPr>
          <p:nvPr/>
        </p:nvSpPr>
        <p:spPr bwMode="auto">
          <a:xfrm>
            <a:off x="3770313" y="1935163"/>
            <a:ext cx="6463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latin typeface="Times New Roman"/>
                <a:cs typeface="Times New Roman"/>
              </a:rPr>
              <a:t>search</a:t>
            </a:r>
          </a:p>
        </p:txBody>
      </p:sp>
      <p:sp>
        <p:nvSpPr>
          <p:cNvPr id="314483" name="AutoShape 115"/>
          <p:cNvSpPr>
            <a:spLocks/>
          </p:cNvSpPr>
          <p:nvPr/>
        </p:nvSpPr>
        <p:spPr bwMode="auto">
          <a:xfrm>
            <a:off x="1238250" y="1276350"/>
            <a:ext cx="2743200" cy="419100"/>
          </a:xfrm>
          <a:prstGeom prst="accentBorderCallout3">
            <a:avLst>
              <a:gd name="adj1" fmla="val 27273"/>
              <a:gd name="adj2" fmla="val -2778"/>
              <a:gd name="adj3" fmla="val 27273"/>
              <a:gd name="adj4" fmla="val -8509"/>
              <a:gd name="adj5" fmla="val 581819"/>
              <a:gd name="adj6" fmla="val -8509"/>
              <a:gd name="adj7" fmla="val 645454"/>
              <a:gd name="adj8" fmla="val 24306"/>
            </a:avLst>
          </a:prstGeom>
          <a:solidFill>
            <a:srgbClr val="CC99FF">
              <a:alpha val="39999"/>
            </a:srgbClr>
          </a:solidFill>
          <a:ln w="127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>
                <a:latin typeface="Times New Roman"/>
                <a:cs typeface="Times New Roman"/>
              </a:rPr>
              <a:t>LSI expansion matrix</a:t>
            </a:r>
          </a:p>
        </p:txBody>
      </p:sp>
      <p:sp>
        <p:nvSpPr>
          <p:cNvPr id="314484" name="Text Box 116"/>
          <p:cNvSpPr txBox="1">
            <a:spLocks noChangeArrowheads="1"/>
          </p:cNvSpPr>
          <p:nvPr/>
        </p:nvSpPr>
        <p:spPr bwMode="auto">
          <a:xfrm>
            <a:off x="749300" y="5541963"/>
            <a:ext cx="6588037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>
                <a:solidFill>
                  <a:schemeClr val="hlink"/>
                </a:solidFill>
                <a:latin typeface="Times New Roman"/>
                <a:cs typeface="Times New Roman"/>
              </a:rPr>
              <a:t>expansion matrix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solidFill>
                  <a:schemeClr val="hlink"/>
                </a:solidFill>
                <a:latin typeface="Times New Roman"/>
                <a:cs typeface="Times New Roman"/>
              </a:rPr>
              <a:t>depends heavily on the subspace dimension!</a:t>
            </a:r>
            <a:endParaRPr lang="en-US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sp>
        <p:nvSpPr>
          <p:cNvPr id="314485" name="Text Box 117"/>
          <p:cNvSpPr txBox="1">
            <a:spLocks noChangeArrowheads="1"/>
          </p:cNvSpPr>
          <p:nvPr/>
        </p:nvSpPr>
        <p:spPr bwMode="auto">
          <a:xfrm>
            <a:off x="485775" y="6048375"/>
            <a:ext cx="841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Times New Roman"/>
                <a:cs typeface="Times New Roman"/>
              </a:rPr>
              <a:t>Finding the optimal number of dimensions </a:t>
            </a:r>
            <a:r>
              <a:rPr lang="en-US" sz="2000">
                <a:solidFill>
                  <a:schemeClr val="tx2"/>
                </a:solidFill>
                <a:latin typeface="Times New Roman"/>
                <a:cs typeface="Times New Roman"/>
              </a:rPr>
              <a:t>k</a:t>
            </a:r>
            <a:r>
              <a:rPr lang="en-US" sz="2000">
                <a:solidFill>
                  <a:schemeClr val="hlink"/>
                </a:solidFill>
                <a:latin typeface="Times New Roman"/>
                <a:cs typeface="Times New Roman"/>
              </a:rPr>
              <a:t> remained an open problem</a:t>
            </a:r>
          </a:p>
        </p:txBody>
      </p:sp>
    </p:spTree>
    <p:extLst>
      <p:ext uri="{BB962C8B-B14F-4D97-AF65-F5344CB8AC3E}">
        <p14:creationId xmlns:p14="http://schemas.microsoft.com/office/powerpoint/2010/main" val="19994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Relatedness Curves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How the entries in the expansion matrix depend on the dimension </a:t>
            </a:r>
            <a:r>
              <a:rPr lang="en-US" sz="2400">
                <a:solidFill>
                  <a:schemeClr val="tx2"/>
                </a:solidFill>
              </a:rPr>
              <a:t>k</a:t>
            </a:r>
            <a:r>
              <a:rPr lang="en-US" sz="2400"/>
              <a:t> of the subspace </a:t>
            </a:r>
          </a:p>
          <a:p>
            <a:r>
              <a:rPr lang="en-US" sz="2400"/>
              <a:t>Plot </a:t>
            </a:r>
            <a:r>
              <a:rPr lang="en-US" sz="2400">
                <a:solidFill>
                  <a:schemeClr val="tx2"/>
                </a:solidFill>
              </a:rPr>
              <a:t>(i,j)-th entry</a:t>
            </a:r>
            <a:r>
              <a:rPr lang="en-US" sz="2400"/>
              <a:t> of expansion matrix </a:t>
            </a:r>
            <a:r>
              <a:rPr lang="en-US" sz="2400">
                <a:solidFill>
                  <a:schemeClr val="tx2"/>
                </a:solidFill>
              </a:rPr>
              <a:t>T = L</a:t>
            </a:r>
            <a:r>
              <a:rPr lang="en-US" sz="2400" baseline="30000">
                <a:solidFill>
                  <a:schemeClr val="tx2"/>
                </a:solidFill>
              </a:rPr>
              <a:t>T</a:t>
            </a:r>
            <a:r>
              <a:rPr lang="en-US" sz="2400">
                <a:solidFill>
                  <a:schemeClr val="tx2"/>
                </a:solidFill>
              </a:rPr>
              <a:t>L</a:t>
            </a:r>
            <a:r>
              <a:rPr lang="en-US" sz="2400"/>
              <a:t> </a:t>
            </a:r>
            <a:r>
              <a:rPr lang="en-US" sz="2400">
                <a:solidFill>
                  <a:schemeClr val="tx2"/>
                </a:solidFill>
              </a:rPr>
              <a:t>= U</a:t>
            </a:r>
            <a:r>
              <a:rPr lang="en-US" sz="2400" baseline="-25000">
                <a:solidFill>
                  <a:schemeClr val="tx2"/>
                </a:solidFill>
              </a:rPr>
              <a:t>k</a:t>
            </a:r>
            <a:r>
              <a:rPr lang="en-US" sz="2400">
                <a:solidFill>
                  <a:schemeClr val="tx2"/>
                </a:solidFill>
              </a:rPr>
              <a:t>U</a:t>
            </a:r>
            <a:r>
              <a:rPr lang="en-US" sz="2400" baseline="-25000">
                <a:solidFill>
                  <a:schemeClr val="tx2"/>
                </a:solidFill>
              </a:rPr>
              <a:t>k</a:t>
            </a:r>
            <a:r>
              <a:rPr lang="en-US" sz="2400" baseline="30000">
                <a:solidFill>
                  <a:schemeClr val="tx2"/>
                </a:solidFill>
              </a:rPr>
              <a:t>T</a:t>
            </a:r>
            <a:r>
              <a:rPr lang="en-US" sz="2400"/>
              <a:t> against the dimension </a:t>
            </a:r>
            <a:r>
              <a:rPr lang="en-US" sz="2400">
                <a:solidFill>
                  <a:schemeClr val="tx2"/>
                </a:solidFill>
              </a:rPr>
              <a:t>k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>
              <a:solidFill>
                <a:schemeClr val="tx2"/>
              </a:solidFill>
            </a:endParaRP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Cumulative dot product</a:t>
            </a:r>
            <a:r>
              <a:rPr lang="en-US" sz="2400"/>
              <a:t> of the </a:t>
            </a:r>
            <a:r>
              <a:rPr lang="en-US" sz="2400">
                <a:solidFill>
                  <a:schemeClr val="tx2"/>
                </a:solidFill>
              </a:rPr>
              <a:t>i-th and j-th rows of U</a:t>
            </a:r>
          </a:p>
        </p:txBody>
      </p:sp>
      <p:graphicFrame>
        <p:nvGraphicFramePr>
          <p:cNvPr id="256141" name="Group 141"/>
          <p:cNvGraphicFramePr>
            <a:graphicFrameLocks noGrp="1"/>
          </p:cNvGraphicFramePr>
          <p:nvPr>
            <p:ph sz="half" idx="4294967295"/>
          </p:nvPr>
        </p:nvGraphicFramePr>
        <p:xfrm>
          <a:off x="1025525" y="3273425"/>
          <a:ext cx="3235325" cy="2194560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1613"/>
                <a:gridCol w="201612"/>
                <a:gridCol w="201613"/>
                <a:gridCol w="201612"/>
                <a:gridCol w="203200"/>
                <a:gridCol w="203200"/>
                <a:gridCol w="200025"/>
                <a:gridCol w="203200"/>
                <a:gridCol w="203200"/>
                <a:gridCol w="201613"/>
                <a:gridCol w="200025"/>
                <a:gridCol w="203200"/>
                <a:gridCol w="201612"/>
                <a:gridCol w="20320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4FC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37" name="AutoShape 137"/>
          <p:cNvSpPr>
            <a:spLocks noChangeArrowheads="1"/>
          </p:cNvSpPr>
          <p:nvPr/>
        </p:nvSpPr>
        <p:spPr bwMode="auto">
          <a:xfrm>
            <a:off x="1244600" y="4791075"/>
            <a:ext cx="2919413" cy="193675"/>
          </a:xfrm>
          <a:prstGeom prst="rightArrow">
            <a:avLst>
              <a:gd name="adj1" fmla="val 50000"/>
              <a:gd name="adj2" fmla="val 376844"/>
            </a:avLst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38" name="Text Box 138"/>
          <p:cNvSpPr txBox="1">
            <a:spLocks noChangeArrowheads="1"/>
          </p:cNvSpPr>
          <p:nvPr/>
        </p:nvSpPr>
        <p:spPr bwMode="auto">
          <a:xfrm>
            <a:off x="1327150" y="3384550"/>
            <a:ext cx="280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</a:rPr>
              <a:t>U = {singular vectors}</a:t>
            </a:r>
          </a:p>
        </p:txBody>
      </p:sp>
      <p:sp>
        <p:nvSpPr>
          <p:cNvPr id="256139" name="AutoShape 139"/>
          <p:cNvSpPr>
            <a:spLocks noChangeArrowheads="1"/>
          </p:cNvSpPr>
          <p:nvPr/>
        </p:nvSpPr>
        <p:spPr bwMode="auto">
          <a:xfrm>
            <a:off x="1244600" y="4102100"/>
            <a:ext cx="2919413" cy="193675"/>
          </a:xfrm>
          <a:prstGeom prst="rightArrow">
            <a:avLst>
              <a:gd name="adj1" fmla="val 50000"/>
              <a:gd name="adj2" fmla="val 376844"/>
            </a:avLst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40" name="Line 140"/>
          <p:cNvSpPr>
            <a:spLocks noChangeShapeType="1"/>
          </p:cNvSpPr>
          <p:nvPr/>
        </p:nvSpPr>
        <p:spPr bwMode="auto">
          <a:xfrm>
            <a:off x="2149475" y="5435600"/>
            <a:ext cx="1190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56146" name="Group 146"/>
          <p:cNvGrpSpPr>
            <a:grpSpLocks/>
          </p:cNvGrpSpPr>
          <p:nvPr/>
        </p:nvGrpSpPr>
        <p:grpSpPr bwMode="auto">
          <a:xfrm>
            <a:off x="5375275" y="3316288"/>
            <a:ext cx="3124200" cy="2390775"/>
            <a:chOff x="2294" y="1863"/>
            <a:chExt cx="1524" cy="1506"/>
          </a:xfrm>
        </p:grpSpPr>
        <p:sp>
          <p:nvSpPr>
            <p:cNvPr id="256147" name="Line 147"/>
            <p:cNvSpPr>
              <a:spLocks noChangeShapeType="1"/>
            </p:cNvSpPr>
            <p:nvPr/>
          </p:nvSpPr>
          <p:spPr bwMode="auto">
            <a:xfrm>
              <a:off x="2294" y="2487"/>
              <a:ext cx="152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8" name="Rectangle 148"/>
            <p:cNvSpPr>
              <a:spLocks noChangeArrowheads="1"/>
            </p:cNvSpPr>
            <p:nvPr/>
          </p:nvSpPr>
          <p:spPr bwMode="auto">
            <a:xfrm>
              <a:off x="2385" y="1863"/>
              <a:ext cx="1350" cy="1245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9" name="Line 149"/>
            <p:cNvSpPr>
              <a:spLocks noChangeShapeType="1"/>
            </p:cNvSpPr>
            <p:nvPr/>
          </p:nvSpPr>
          <p:spPr bwMode="auto">
            <a:xfrm>
              <a:off x="2385" y="3108"/>
              <a:ext cx="13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0" name="Line 150"/>
            <p:cNvSpPr>
              <a:spLocks noChangeShapeType="1"/>
            </p:cNvSpPr>
            <p:nvPr/>
          </p:nvSpPr>
          <p:spPr bwMode="auto">
            <a:xfrm>
              <a:off x="2385" y="1863"/>
              <a:ext cx="1350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1" name="Line 151"/>
            <p:cNvSpPr>
              <a:spLocks noChangeShapeType="1"/>
            </p:cNvSpPr>
            <p:nvPr/>
          </p:nvSpPr>
          <p:spPr bwMode="auto">
            <a:xfrm flipV="1">
              <a:off x="238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2" name="Line 152"/>
            <p:cNvSpPr>
              <a:spLocks noChangeShapeType="1"/>
            </p:cNvSpPr>
            <p:nvPr/>
          </p:nvSpPr>
          <p:spPr bwMode="auto">
            <a:xfrm flipV="1">
              <a:off x="373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3" name="Line 153"/>
            <p:cNvSpPr>
              <a:spLocks noChangeShapeType="1"/>
            </p:cNvSpPr>
            <p:nvPr/>
          </p:nvSpPr>
          <p:spPr bwMode="auto">
            <a:xfrm>
              <a:off x="2385" y="3108"/>
              <a:ext cx="13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4" name="Line 154"/>
            <p:cNvSpPr>
              <a:spLocks noChangeShapeType="1"/>
            </p:cNvSpPr>
            <p:nvPr/>
          </p:nvSpPr>
          <p:spPr bwMode="auto">
            <a:xfrm flipV="1">
              <a:off x="238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5" name="Line 155"/>
            <p:cNvSpPr>
              <a:spLocks noChangeShapeType="1"/>
            </p:cNvSpPr>
            <p:nvPr/>
          </p:nvSpPr>
          <p:spPr bwMode="auto">
            <a:xfrm flipV="1">
              <a:off x="2385" y="3096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6" name="Line 156"/>
            <p:cNvSpPr>
              <a:spLocks noChangeShapeType="1"/>
            </p:cNvSpPr>
            <p:nvPr/>
          </p:nvSpPr>
          <p:spPr bwMode="auto">
            <a:xfrm>
              <a:off x="2385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7" name="Line 157"/>
            <p:cNvSpPr>
              <a:spLocks noChangeShapeType="1"/>
            </p:cNvSpPr>
            <p:nvPr/>
          </p:nvSpPr>
          <p:spPr bwMode="auto">
            <a:xfrm flipV="1">
              <a:off x="2784" y="3096"/>
              <a:ext cx="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8" name="Line 158"/>
            <p:cNvSpPr>
              <a:spLocks noChangeShapeType="1"/>
            </p:cNvSpPr>
            <p:nvPr/>
          </p:nvSpPr>
          <p:spPr bwMode="auto">
            <a:xfrm>
              <a:off x="2784" y="1863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9" name="Line 159"/>
            <p:cNvSpPr>
              <a:spLocks noChangeShapeType="1"/>
            </p:cNvSpPr>
            <p:nvPr/>
          </p:nvSpPr>
          <p:spPr bwMode="auto">
            <a:xfrm flipV="1">
              <a:off x="3184" y="3096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0" name="Line 160"/>
            <p:cNvSpPr>
              <a:spLocks noChangeShapeType="1"/>
            </p:cNvSpPr>
            <p:nvPr/>
          </p:nvSpPr>
          <p:spPr bwMode="auto">
            <a:xfrm>
              <a:off x="3184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1" name="Line 161"/>
            <p:cNvSpPr>
              <a:spLocks noChangeShapeType="1"/>
            </p:cNvSpPr>
            <p:nvPr/>
          </p:nvSpPr>
          <p:spPr bwMode="auto">
            <a:xfrm flipV="1">
              <a:off x="3583" y="3096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2" name="Line 162"/>
            <p:cNvSpPr>
              <a:spLocks noChangeShapeType="1"/>
            </p:cNvSpPr>
            <p:nvPr/>
          </p:nvSpPr>
          <p:spPr bwMode="auto">
            <a:xfrm>
              <a:off x="3583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3" name="Line 163"/>
            <p:cNvSpPr>
              <a:spLocks noChangeShapeType="1"/>
            </p:cNvSpPr>
            <p:nvPr/>
          </p:nvSpPr>
          <p:spPr bwMode="auto">
            <a:xfrm>
              <a:off x="2385" y="3108"/>
              <a:ext cx="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4" name="Line 164"/>
            <p:cNvSpPr>
              <a:spLocks noChangeShapeType="1"/>
            </p:cNvSpPr>
            <p:nvPr/>
          </p:nvSpPr>
          <p:spPr bwMode="auto">
            <a:xfrm flipH="1">
              <a:off x="3696" y="3108"/>
              <a:ext cx="3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5" name="Line 165"/>
            <p:cNvSpPr>
              <a:spLocks noChangeShapeType="1"/>
            </p:cNvSpPr>
            <p:nvPr/>
          </p:nvSpPr>
          <p:spPr bwMode="auto">
            <a:xfrm>
              <a:off x="2385" y="2983"/>
              <a:ext cx="38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6" name="Line 166"/>
            <p:cNvSpPr>
              <a:spLocks noChangeShapeType="1"/>
            </p:cNvSpPr>
            <p:nvPr/>
          </p:nvSpPr>
          <p:spPr bwMode="auto">
            <a:xfrm flipH="1">
              <a:off x="3696" y="2983"/>
              <a:ext cx="39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7" name="Line 167"/>
            <p:cNvSpPr>
              <a:spLocks noChangeShapeType="1"/>
            </p:cNvSpPr>
            <p:nvPr/>
          </p:nvSpPr>
          <p:spPr bwMode="auto">
            <a:xfrm>
              <a:off x="2385" y="2859"/>
              <a:ext cx="38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8" name="Line 168"/>
            <p:cNvSpPr>
              <a:spLocks noChangeShapeType="1"/>
            </p:cNvSpPr>
            <p:nvPr/>
          </p:nvSpPr>
          <p:spPr bwMode="auto">
            <a:xfrm flipH="1">
              <a:off x="3696" y="2859"/>
              <a:ext cx="39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9" name="Line 169"/>
            <p:cNvSpPr>
              <a:spLocks noChangeShapeType="1"/>
            </p:cNvSpPr>
            <p:nvPr/>
          </p:nvSpPr>
          <p:spPr bwMode="auto">
            <a:xfrm>
              <a:off x="2385" y="273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0" name="Line 170"/>
            <p:cNvSpPr>
              <a:spLocks noChangeShapeType="1"/>
            </p:cNvSpPr>
            <p:nvPr/>
          </p:nvSpPr>
          <p:spPr bwMode="auto">
            <a:xfrm flipH="1">
              <a:off x="3696" y="2734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1" name="Line 171"/>
            <p:cNvSpPr>
              <a:spLocks noChangeShapeType="1"/>
            </p:cNvSpPr>
            <p:nvPr/>
          </p:nvSpPr>
          <p:spPr bwMode="auto">
            <a:xfrm>
              <a:off x="2385" y="2610"/>
              <a:ext cx="38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2" name="Line 172"/>
            <p:cNvSpPr>
              <a:spLocks noChangeShapeType="1"/>
            </p:cNvSpPr>
            <p:nvPr/>
          </p:nvSpPr>
          <p:spPr bwMode="auto">
            <a:xfrm flipH="1">
              <a:off x="3696" y="2610"/>
              <a:ext cx="39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3" name="Line 173"/>
            <p:cNvSpPr>
              <a:spLocks noChangeShapeType="1"/>
            </p:cNvSpPr>
            <p:nvPr/>
          </p:nvSpPr>
          <p:spPr bwMode="auto">
            <a:xfrm>
              <a:off x="2385" y="2485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4" name="Line 174"/>
            <p:cNvSpPr>
              <a:spLocks noChangeShapeType="1"/>
            </p:cNvSpPr>
            <p:nvPr/>
          </p:nvSpPr>
          <p:spPr bwMode="auto">
            <a:xfrm flipH="1">
              <a:off x="3696" y="2485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5" name="Line 175"/>
            <p:cNvSpPr>
              <a:spLocks noChangeShapeType="1"/>
            </p:cNvSpPr>
            <p:nvPr/>
          </p:nvSpPr>
          <p:spPr bwMode="auto">
            <a:xfrm>
              <a:off x="2385" y="236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6" name="Line 176"/>
            <p:cNvSpPr>
              <a:spLocks noChangeShapeType="1"/>
            </p:cNvSpPr>
            <p:nvPr/>
          </p:nvSpPr>
          <p:spPr bwMode="auto">
            <a:xfrm flipH="1">
              <a:off x="3696" y="2360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7" name="Line 177"/>
            <p:cNvSpPr>
              <a:spLocks noChangeShapeType="1"/>
            </p:cNvSpPr>
            <p:nvPr/>
          </p:nvSpPr>
          <p:spPr bwMode="auto">
            <a:xfrm>
              <a:off x="2385" y="223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8" name="Line 178"/>
            <p:cNvSpPr>
              <a:spLocks noChangeShapeType="1"/>
            </p:cNvSpPr>
            <p:nvPr/>
          </p:nvSpPr>
          <p:spPr bwMode="auto">
            <a:xfrm flipH="1">
              <a:off x="3696" y="2236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9" name="Line 179"/>
            <p:cNvSpPr>
              <a:spLocks noChangeShapeType="1"/>
            </p:cNvSpPr>
            <p:nvPr/>
          </p:nvSpPr>
          <p:spPr bwMode="auto">
            <a:xfrm>
              <a:off x="2385" y="211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0" name="Line 180"/>
            <p:cNvSpPr>
              <a:spLocks noChangeShapeType="1"/>
            </p:cNvSpPr>
            <p:nvPr/>
          </p:nvSpPr>
          <p:spPr bwMode="auto">
            <a:xfrm flipH="1">
              <a:off x="3696" y="2111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1" name="Line 181"/>
            <p:cNvSpPr>
              <a:spLocks noChangeShapeType="1"/>
            </p:cNvSpPr>
            <p:nvPr/>
          </p:nvSpPr>
          <p:spPr bwMode="auto">
            <a:xfrm>
              <a:off x="2385" y="198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2" name="Line 182"/>
            <p:cNvSpPr>
              <a:spLocks noChangeShapeType="1"/>
            </p:cNvSpPr>
            <p:nvPr/>
          </p:nvSpPr>
          <p:spPr bwMode="auto">
            <a:xfrm flipH="1">
              <a:off x="3696" y="1986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3" name="Line 183"/>
            <p:cNvSpPr>
              <a:spLocks noChangeShapeType="1"/>
            </p:cNvSpPr>
            <p:nvPr/>
          </p:nvSpPr>
          <p:spPr bwMode="auto">
            <a:xfrm>
              <a:off x="2385" y="1863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4" name="Line 184"/>
            <p:cNvSpPr>
              <a:spLocks noChangeShapeType="1"/>
            </p:cNvSpPr>
            <p:nvPr/>
          </p:nvSpPr>
          <p:spPr bwMode="auto">
            <a:xfrm flipH="1">
              <a:off x="3696" y="1863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5" name="Line 185"/>
            <p:cNvSpPr>
              <a:spLocks noChangeShapeType="1"/>
            </p:cNvSpPr>
            <p:nvPr/>
          </p:nvSpPr>
          <p:spPr bwMode="auto">
            <a:xfrm>
              <a:off x="2385" y="3108"/>
              <a:ext cx="13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6" name="Line 186"/>
            <p:cNvSpPr>
              <a:spLocks noChangeShapeType="1"/>
            </p:cNvSpPr>
            <p:nvPr/>
          </p:nvSpPr>
          <p:spPr bwMode="auto">
            <a:xfrm>
              <a:off x="2385" y="1863"/>
              <a:ext cx="1350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7" name="Line 187"/>
            <p:cNvSpPr>
              <a:spLocks noChangeShapeType="1"/>
            </p:cNvSpPr>
            <p:nvPr/>
          </p:nvSpPr>
          <p:spPr bwMode="auto">
            <a:xfrm flipV="1">
              <a:off x="238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8" name="Line 188"/>
            <p:cNvSpPr>
              <a:spLocks noChangeShapeType="1"/>
            </p:cNvSpPr>
            <p:nvPr/>
          </p:nvSpPr>
          <p:spPr bwMode="auto">
            <a:xfrm flipV="1">
              <a:off x="373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9" name="Text Box 189"/>
            <p:cNvSpPr txBox="1">
              <a:spLocks noChangeArrowheads="1"/>
            </p:cNvSpPr>
            <p:nvPr/>
          </p:nvSpPr>
          <p:spPr bwMode="gray">
            <a:xfrm>
              <a:off x="2724" y="2007"/>
              <a:ext cx="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256190" name="Text Box 190"/>
            <p:cNvSpPr txBox="1">
              <a:spLocks noChangeArrowheads="1"/>
            </p:cNvSpPr>
            <p:nvPr/>
          </p:nvSpPr>
          <p:spPr bwMode="auto">
            <a:xfrm>
              <a:off x="2698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en-US" sz="1000"/>
            </a:p>
          </p:txBody>
        </p:sp>
        <p:sp>
          <p:nvSpPr>
            <p:cNvPr id="256191" name="Text Box 191"/>
            <p:cNvSpPr txBox="1">
              <a:spLocks noChangeArrowheads="1"/>
            </p:cNvSpPr>
            <p:nvPr/>
          </p:nvSpPr>
          <p:spPr bwMode="auto">
            <a:xfrm>
              <a:off x="3099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en-US" sz="1000"/>
            </a:p>
          </p:txBody>
        </p:sp>
        <p:sp>
          <p:nvSpPr>
            <p:cNvPr id="256192" name="Text Box 192"/>
            <p:cNvSpPr txBox="1">
              <a:spLocks noChangeArrowheads="1"/>
            </p:cNvSpPr>
            <p:nvPr/>
          </p:nvSpPr>
          <p:spPr bwMode="auto">
            <a:xfrm>
              <a:off x="3498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en-US" sz="1000"/>
            </a:p>
          </p:txBody>
        </p:sp>
        <p:sp>
          <p:nvSpPr>
            <p:cNvPr id="256193" name="Text Box 193"/>
            <p:cNvSpPr txBox="1">
              <a:spLocks noChangeArrowheads="1"/>
            </p:cNvSpPr>
            <p:nvPr/>
          </p:nvSpPr>
          <p:spPr bwMode="auto">
            <a:xfrm>
              <a:off x="2299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en-US" sz="1000"/>
            </a:p>
          </p:txBody>
        </p:sp>
        <p:sp>
          <p:nvSpPr>
            <p:cNvPr id="256194" name="Rectangle 194"/>
            <p:cNvSpPr>
              <a:spLocks noChangeArrowheads="1"/>
            </p:cNvSpPr>
            <p:nvPr/>
          </p:nvSpPr>
          <p:spPr bwMode="auto">
            <a:xfrm>
              <a:off x="2995" y="3177"/>
              <a:ext cx="1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k</a:t>
              </a:r>
            </a:p>
          </p:txBody>
        </p:sp>
      </p:grpSp>
      <p:grpSp>
        <p:nvGrpSpPr>
          <p:cNvPr id="256195" name="Group 195"/>
          <p:cNvGrpSpPr>
            <a:grpSpLocks/>
          </p:cNvGrpSpPr>
          <p:nvPr/>
        </p:nvGrpSpPr>
        <p:grpSpPr bwMode="auto">
          <a:xfrm>
            <a:off x="5565775" y="3584575"/>
            <a:ext cx="2760663" cy="1609725"/>
            <a:chOff x="2390" y="2765"/>
            <a:chExt cx="1127" cy="929"/>
          </a:xfrm>
        </p:grpSpPr>
        <p:sp>
          <p:nvSpPr>
            <p:cNvPr id="256196" name="Freeform 196"/>
            <p:cNvSpPr>
              <a:spLocks/>
            </p:cNvSpPr>
            <p:nvPr/>
          </p:nvSpPr>
          <p:spPr bwMode="auto">
            <a:xfrm>
              <a:off x="2390" y="2765"/>
              <a:ext cx="97" cy="412"/>
            </a:xfrm>
            <a:custGeom>
              <a:avLst/>
              <a:gdLst>
                <a:gd name="T0" fmla="*/ 0 w 216"/>
                <a:gd name="T1" fmla="*/ 1184 h 1184"/>
                <a:gd name="T2" fmla="*/ 4 w 216"/>
                <a:gd name="T3" fmla="*/ 1184 h 1184"/>
                <a:gd name="T4" fmla="*/ 10 w 216"/>
                <a:gd name="T5" fmla="*/ 1182 h 1184"/>
                <a:gd name="T6" fmla="*/ 14 w 216"/>
                <a:gd name="T7" fmla="*/ 1114 h 1184"/>
                <a:gd name="T8" fmla="*/ 20 w 216"/>
                <a:gd name="T9" fmla="*/ 1114 h 1184"/>
                <a:gd name="T10" fmla="*/ 26 w 216"/>
                <a:gd name="T11" fmla="*/ 1114 h 1184"/>
                <a:gd name="T12" fmla="*/ 30 w 216"/>
                <a:gd name="T13" fmla="*/ 1114 h 1184"/>
                <a:gd name="T14" fmla="*/ 36 w 216"/>
                <a:gd name="T15" fmla="*/ 1098 h 1184"/>
                <a:gd name="T16" fmla="*/ 42 w 216"/>
                <a:gd name="T17" fmla="*/ 1098 h 1184"/>
                <a:gd name="T18" fmla="*/ 46 w 216"/>
                <a:gd name="T19" fmla="*/ 1090 h 1184"/>
                <a:gd name="T20" fmla="*/ 52 w 216"/>
                <a:gd name="T21" fmla="*/ 1070 h 1184"/>
                <a:gd name="T22" fmla="*/ 58 w 216"/>
                <a:gd name="T23" fmla="*/ 1020 h 1184"/>
                <a:gd name="T24" fmla="*/ 62 w 216"/>
                <a:gd name="T25" fmla="*/ 602 h 1184"/>
                <a:gd name="T26" fmla="*/ 68 w 216"/>
                <a:gd name="T27" fmla="*/ 600 h 1184"/>
                <a:gd name="T28" fmla="*/ 74 w 216"/>
                <a:gd name="T29" fmla="*/ 550 h 1184"/>
                <a:gd name="T30" fmla="*/ 78 w 216"/>
                <a:gd name="T31" fmla="*/ 476 h 1184"/>
                <a:gd name="T32" fmla="*/ 84 w 216"/>
                <a:gd name="T33" fmla="*/ 446 h 1184"/>
                <a:gd name="T34" fmla="*/ 88 w 216"/>
                <a:gd name="T35" fmla="*/ 440 h 1184"/>
                <a:gd name="T36" fmla="*/ 94 w 216"/>
                <a:gd name="T37" fmla="*/ 440 h 1184"/>
                <a:gd name="T38" fmla="*/ 100 w 216"/>
                <a:gd name="T39" fmla="*/ 428 h 1184"/>
                <a:gd name="T40" fmla="*/ 104 w 216"/>
                <a:gd name="T41" fmla="*/ 418 h 1184"/>
                <a:gd name="T42" fmla="*/ 110 w 216"/>
                <a:gd name="T43" fmla="*/ 412 h 1184"/>
                <a:gd name="T44" fmla="*/ 116 w 216"/>
                <a:gd name="T45" fmla="*/ 412 h 1184"/>
                <a:gd name="T46" fmla="*/ 120 w 216"/>
                <a:gd name="T47" fmla="*/ 410 h 1184"/>
                <a:gd name="T48" fmla="*/ 126 w 216"/>
                <a:gd name="T49" fmla="*/ 394 h 1184"/>
                <a:gd name="T50" fmla="*/ 132 w 216"/>
                <a:gd name="T51" fmla="*/ 394 h 1184"/>
                <a:gd name="T52" fmla="*/ 136 w 216"/>
                <a:gd name="T53" fmla="*/ 398 h 1184"/>
                <a:gd name="T54" fmla="*/ 142 w 216"/>
                <a:gd name="T55" fmla="*/ 396 h 1184"/>
                <a:gd name="T56" fmla="*/ 148 w 216"/>
                <a:gd name="T57" fmla="*/ 280 h 1184"/>
                <a:gd name="T58" fmla="*/ 152 w 216"/>
                <a:gd name="T59" fmla="*/ 38 h 1184"/>
                <a:gd name="T60" fmla="*/ 158 w 216"/>
                <a:gd name="T61" fmla="*/ 34 h 1184"/>
                <a:gd name="T62" fmla="*/ 164 w 216"/>
                <a:gd name="T63" fmla="*/ 26 h 1184"/>
                <a:gd name="T64" fmla="*/ 168 w 216"/>
                <a:gd name="T65" fmla="*/ 18 h 1184"/>
                <a:gd name="T66" fmla="*/ 174 w 216"/>
                <a:gd name="T67" fmla="*/ 18 h 1184"/>
                <a:gd name="T68" fmla="*/ 178 w 216"/>
                <a:gd name="T69" fmla="*/ 12 h 1184"/>
                <a:gd name="T70" fmla="*/ 184 w 216"/>
                <a:gd name="T71" fmla="*/ 14 h 1184"/>
                <a:gd name="T72" fmla="*/ 190 w 216"/>
                <a:gd name="T73" fmla="*/ 20 h 1184"/>
                <a:gd name="T74" fmla="*/ 194 w 216"/>
                <a:gd name="T75" fmla="*/ 10 h 1184"/>
                <a:gd name="T76" fmla="*/ 200 w 216"/>
                <a:gd name="T77" fmla="*/ 8 h 1184"/>
                <a:gd name="T78" fmla="*/ 206 w 216"/>
                <a:gd name="T79" fmla="*/ 6 h 1184"/>
                <a:gd name="T80" fmla="*/ 210 w 216"/>
                <a:gd name="T81" fmla="*/ 4 h 1184"/>
                <a:gd name="T82" fmla="*/ 216 w 216"/>
                <a:gd name="T83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184">
                  <a:moveTo>
                    <a:pt x="0" y="1184"/>
                  </a:moveTo>
                  <a:lnTo>
                    <a:pt x="4" y="1184"/>
                  </a:lnTo>
                  <a:lnTo>
                    <a:pt x="10" y="1182"/>
                  </a:lnTo>
                  <a:lnTo>
                    <a:pt x="14" y="1114"/>
                  </a:lnTo>
                  <a:lnTo>
                    <a:pt x="20" y="1114"/>
                  </a:lnTo>
                  <a:lnTo>
                    <a:pt x="26" y="1114"/>
                  </a:lnTo>
                  <a:lnTo>
                    <a:pt x="30" y="1114"/>
                  </a:lnTo>
                  <a:lnTo>
                    <a:pt x="36" y="1098"/>
                  </a:lnTo>
                  <a:lnTo>
                    <a:pt x="42" y="1098"/>
                  </a:lnTo>
                  <a:lnTo>
                    <a:pt x="46" y="1090"/>
                  </a:lnTo>
                  <a:lnTo>
                    <a:pt x="52" y="1070"/>
                  </a:lnTo>
                  <a:lnTo>
                    <a:pt x="58" y="1020"/>
                  </a:lnTo>
                  <a:lnTo>
                    <a:pt x="62" y="602"/>
                  </a:lnTo>
                  <a:lnTo>
                    <a:pt x="68" y="600"/>
                  </a:lnTo>
                  <a:lnTo>
                    <a:pt x="74" y="550"/>
                  </a:lnTo>
                  <a:lnTo>
                    <a:pt x="78" y="476"/>
                  </a:lnTo>
                  <a:lnTo>
                    <a:pt x="84" y="446"/>
                  </a:lnTo>
                  <a:lnTo>
                    <a:pt x="88" y="440"/>
                  </a:lnTo>
                  <a:lnTo>
                    <a:pt x="94" y="440"/>
                  </a:lnTo>
                  <a:lnTo>
                    <a:pt x="100" y="428"/>
                  </a:lnTo>
                  <a:lnTo>
                    <a:pt x="104" y="418"/>
                  </a:lnTo>
                  <a:lnTo>
                    <a:pt x="110" y="412"/>
                  </a:lnTo>
                  <a:lnTo>
                    <a:pt x="116" y="412"/>
                  </a:lnTo>
                  <a:lnTo>
                    <a:pt x="120" y="410"/>
                  </a:lnTo>
                  <a:lnTo>
                    <a:pt x="126" y="394"/>
                  </a:lnTo>
                  <a:lnTo>
                    <a:pt x="132" y="394"/>
                  </a:lnTo>
                  <a:lnTo>
                    <a:pt x="136" y="398"/>
                  </a:lnTo>
                  <a:lnTo>
                    <a:pt x="142" y="396"/>
                  </a:lnTo>
                  <a:lnTo>
                    <a:pt x="148" y="280"/>
                  </a:lnTo>
                  <a:lnTo>
                    <a:pt x="152" y="38"/>
                  </a:lnTo>
                  <a:lnTo>
                    <a:pt x="158" y="34"/>
                  </a:lnTo>
                  <a:lnTo>
                    <a:pt x="164" y="26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8" y="12"/>
                  </a:lnTo>
                  <a:lnTo>
                    <a:pt x="184" y="14"/>
                  </a:lnTo>
                  <a:lnTo>
                    <a:pt x="190" y="2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6" y="6"/>
                  </a:lnTo>
                  <a:lnTo>
                    <a:pt x="210" y="4"/>
                  </a:lnTo>
                  <a:lnTo>
                    <a:pt x="216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7" name="Freeform 197"/>
            <p:cNvSpPr>
              <a:spLocks/>
            </p:cNvSpPr>
            <p:nvPr/>
          </p:nvSpPr>
          <p:spPr bwMode="auto">
            <a:xfrm>
              <a:off x="3282" y="3656"/>
              <a:ext cx="235" cy="38"/>
            </a:xfrm>
            <a:custGeom>
              <a:avLst/>
              <a:gdLst>
                <a:gd name="T0" fmla="*/ 6 w 524"/>
                <a:gd name="T1" fmla="*/ 0 h 108"/>
                <a:gd name="T2" fmla="*/ 16 w 524"/>
                <a:gd name="T3" fmla="*/ 4 h 108"/>
                <a:gd name="T4" fmla="*/ 28 w 524"/>
                <a:gd name="T5" fmla="*/ 10 h 108"/>
                <a:gd name="T6" fmla="*/ 38 w 524"/>
                <a:gd name="T7" fmla="*/ 6 h 108"/>
                <a:gd name="T8" fmla="*/ 48 w 524"/>
                <a:gd name="T9" fmla="*/ 14 h 108"/>
                <a:gd name="T10" fmla="*/ 60 w 524"/>
                <a:gd name="T11" fmla="*/ 16 h 108"/>
                <a:gd name="T12" fmla="*/ 70 w 524"/>
                <a:gd name="T13" fmla="*/ 18 h 108"/>
                <a:gd name="T14" fmla="*/ 80 w 524"/>
                <a:gd name="T15" fmla="*/ 32 h 108"/>
                <a:gd name="T16" fmla="*/ 90 w 524"/>
                <a:gd name="T17" fmla="*/ 32 h 108"/>
                <a:gd name="T18" fmla="*/ 102 w 524"/>
                <a:gd name="T19" fmla="*/ 32 h 108"/>
                <a:gd name="T20" fmla="*/ 112 w 524"/>
                <a:gd name="T21" fmla="*/ 30 h 108"/>
                <a:gd name="T22" fmla="*/ 122 w 524"/>
                <a:gd name="T23" fmla="*/ 40 h 108"/>
                <a:gd name="T24" fmla="*/ 134 w 524"/>
                <a:gd name="T25" fmla="*/ 46 h 108"/>
                <a:gd name="T26" fmla="*/ 144 w 524"/>
                <a:gd name="T27" fmla="*/ 38 h 108"/>
                <a:gd name="T28" fmla="*/ 154 w 524"/>
                <a:gd name="T29" fmla="*/ 42 h 108"/>
                <a:gd name="T30" fmla="*/ 164 w 524"/>
                <a:gd name="T31" fmla="*/ 42 h 108"/>
                <a:gd name="T32" fmla="*/ 176 w 524"/>
                <a:gd name="T33" fmla="*/ 42 h 108"/>
                <a:gd name="T34" fmla="*/ 186 w 524"/>
                <a:gd name="T35" fmla="*/ 48 h 108"/>
                <a:gd name="T36" fmla="*/ 196 w 524"/>
                <a:gd name="T37" fmla="*/ 48 h 108"/>
                <a:gd name="T38" fmla="*/ 208 w 524"/>
                <a:gd name="T39" fmla="*/ 44 h 108"/>
                <a:gd name="T40" fmla="*/ 218 w 524"/>
                <a:gd name="T41" fmla="*/ 46 h 108"/>
                <a:gd name="T42" fmla="*/ 228 w 524"/>
                <a:gd name="T43" fmla="*/ 46 h 108"/>
                <a:gd name="T44" fmla="*/ 240 w 524"/>
                <a:gd name="T45" fmla="*/ 44 h 108"/>
                <a:gd name="T46" fmla="*/ 250 w 524"/>
                <a:gd name="T47" fmla="*/ 50 h 108"/>
                <a:gd name="T48" fmla="*/ 260 w 524"/>
                <a:gd name="T49" fmla="*/ 52 h 108"/>
                <a:gd name="T50" fmla="*/ 270 w 524"/>
                <a:gd name="T51" fmla="*/ 54 h 108"/>
                <a:gd name="T52" fmla="*/ 282 w 524"/>
                <a:gd name="T53" fmla="*/ 60 h 108"/>
                <a:gd name="T54" fmla="*/ 292 w 524"/>
                <a:gd name="T55" fmla="*/ 62 h 108"/>
                <a:gd name="T56" fmla="*/ 302 w 524"/>
                <a:gd name="T57" fmla="*/ 66 h 108"/>
                <a:gd name="T58" fmla="*/ 314 w 524"/>
                <a:gd name="T59" fmla="*/ 64 h 108"/>
                <a:gd name="T60" fmla="*/ 324 w 524"/>
                <a:gd name="T61" fmla="*/ 70 h 108"/>
                <a:gd name="T62" fmla="*/ 334 w 524"/>
                <a:gd name="T63" fmla="*/ 80 h 108"/>
                <a:gd name="T64" fmla="*/ 344 w 524"/>
                <a:gd name="T65" fmla="*/ 82 h 108"/>
                <a:gd name="T66" fmla="*/ 356 w 524"/>
                <a:gd name="T67" fmla="*/ 84 h 108"/>
                <a:gd name="T68" fmla="*/ 366 w 524"/>
                <a:gd name="T69" fmla="*/ 84 h 108"/>
                <a:gd name="T70" fmla="*/ 376 w 524"/>
                <a:gd name="T71" fmla="*/ 90 h 108"/>
                <a:gd name="T72" fmla="*/ 388 w 524"/>
                <a:gd name="T73" fmla="*/ 94 h 108"/>
                <a:gd name="T74" fmla="*/ 398 w 524"/>
                <a:gd name="T75" fmla="*/ 100 h 108"/>
                <a:gd name="T76" fmla="*/ 408 w 524"/>
                <a:gd name="T77" fmla="*/ 100 h 108"/>
                <a:gd name="T78" fmla="*/ 418 w 524"/>
                <a:gd name="T79" fmla="*/ 108 h 108"/>
                <a:gd name="T80" fmla="*/ 430 w 524"/>
                <a:gd name="T81" fmla="*/ 106 h 108"/>
                <a:gd name="T82" fmla="*/ 440 w 524"/>
                <a:gd name="T83" fmla="*/ 104 h 108"/>
                <a:gd name="T84" fmla="*/ 450 w 524"/>
                <a:gd name="T85" fmla="*/ 102 h 108"/>
                <a:gd name="T86" fmla="*/ 462 w 524"/>
                <a:gd name="T87" fmla="*/ 102 h 108"/>
                <a:gd name="T88" fmla="*/ 472 w 524"/>
                <a:gd name="T89" fmla="*/ 104 h 108"/>
                <a:gd name="T90" fmla="*/ 482 w 524"/>
                <a:gd name="T91" fmla="*/ 104 h 108"/>
                <a:gd name="T92" fmla="*/ 492 w 524"/>
                <a:gd name="T93" fmla="*/ 102 h 108"/>
                <a:gd name="T94" fmla="*/ 504 w 524"/>
                <a:gd name="T95" fmla="*/ 102 h 108"/>
                <a:gd name="T96" fmla="*/ 514 w 524"/>
                <a:gd name="T97" fmla="*/ 102 h 108"/>
                <a:gd name="T98" fmla="*/ 524 w 524"/>
                <a:gd name="T99" fmla="*/ 10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08">
                  <a:moveTo>
                    <a:pt x="0" y="2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8" y="14"/>
                  </a:lnTo>
                  <a:lnTo>
                    <a:pt x="54" y="16"/>
                  </a:lnTo>
                  <a:lnTo>
                    <a:pt x="60" y="16"/>
                  </a:lnTo>
                  <a:lnTo>
                    <a:pt x="64" y="20"/>
                  </a:lnTo>
                  <a:lnTo>
                    <a:pt x="70" y="18"/>
                  </a:lnTo>
                  <a:lnTo>
                    <a:pt x="76" y="28"/>
                  </a:lnTo>
                  <a:lnTo>
                    <a:pt x="80" y="32"/>
                  </a:lnTo>
                  <a:lnTo>
                    <a:pt x="86" y="30"/>
                  </a:lnTo>
                  <a:lnTo>
                    <a:pt x="90" y="32"/>
                  </a:lnTo>
                  <a:lnTo>
                    <a:pt x="96" y="34"/>
                  </a:lnTo>
                  <a:lnTo>
                    <a:pt x="102" y="32"/>
                  </a:lnTo>
                  <a:lnTo>
                    <a:pt x="106" y="32"/>
                  </a:lnTo>
                  <a:lnTo>
                    <a:pt x="112" y="30"/>
                  </a:lnTo>
                  <a:lnTo>
                    <a:pt x="118" y="40"/>
                  </a:lnTo>
                  <a:lnTo>
                    <a:pt x="122" y="40"/>
                  </a:lnTo>
                  <a:lnTo>
                    <a:pt x="128" y="44"/>
                  </a:lnTo>
                  <a:lnTo>
                    <a:pt x="134" y="46"/>
                  </a:lnTo>
                  <a:lnTo>
                    <a:pt x="138" y="46"/>
                  </a:lnTo>
                  <a:lnTo>
                    <a:pt x="144" y="38"/>
                  </a:lnTo>
                  <a:lnTo>
                    <a:pt x="150" y="38"/>
                  </a:lnTo>
                  <a:lnTo>
                    <a:pt x="154" y="42"/>
                  </a:lnTo>
                  <a:lnTo>
                    <a:pt x="160" y="44"/>
                  </a:lnTo>
                  <a:lnTo>
                    <a:pt x="164" y="42"/>
                  </a:lnTo>
                  <a:lnTo>
                    <a:pt x="170" y="44"/>
                  </a:lnTo>
                  <a:lnTo>
                    <a:pt x="176" y="42"/>
                  </a:lnTo>
                  <a:lnTo>
                    <a:pt x="180" y="44"/>
                  </a:lnTo>
                  <a:lnTo>
                    <a:pt x="186" y="48"/>
                  </a:lnTo>
                  <a:lnTo>
                    <a:pt x="192" y="48"/>
                  </a:lnTo>
                  <a:lnTo>
                    <a:pt x="196" y="48"/>
                  </a:lnTo>
                  <a:lnTo>
                    <a:pt x="202" y="46"/>
                  </a:lnTo>
                  <a:lnTo>
                    <a:pt x="208" y="44"/>
                  </a:lnTo>
                  <a:lnTo>
                    <a:pt x="212" y="42"/>
                  </a:lnTo>
                  <a:lnTo>
                    <a:pt x="218" y="46"/>
                  </a:lnTo>
                  <a:lnTo>
                    <a:pt x="224" y="46"/>
                  </a:lnTo>
                  <a:lnTo>
                    <a:pt x="228" y="46"/>
                  </a:lnTo>
                  <a:lnTo>
                    <a:pt x="234" y="48"/>
                  </a:lnTo>
                  <a:lnTo>
                    <a:pt x="240" y="44"/>
                  </a:lnTo>
                  <a:lnTo>
                    <a:pt x="244" y="46"/>
                  </a:lnTo>
                  <a:lnTo>
                    <a:pt x="250" y="50"/>
                  </a:lnTo>
                  <a:lnTo>
                    <a:pt x="254" y="50"/>
                  </a:lnTo>
                  <a:lnTo>
                    <a:pt x="260" y="52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6" y="56"/>
                  </a:lnTo>
                  <a:lnTo>
                    <a:pt x="282" y="60"/>
                  </a:lnTo>
                  <a:lnTo>
                    <a:pt x="286" y="62"/>
                  </a:lnTo>
                  <a:lnTo>
                    <a:pt x="292" y="62"/>
                  </a:lnTo>
                  <a:lnTo>
                    <a:pt x="298" y="62"/>
                  </a:lnTo>
                  <a:lnTo>
                    <a:pt x="302" y="66"/>
                  </a:lnTo>
                  <a:lnTo>
                    <a:pt x="308" y="66"/>
                  </a:lnTo>
                  <a:lnTo>
                    <a:pt x="314" y="64"/>
                  </a:lnTo>
                  <a:lnTo>
                    <a:pt x="318" y="70"/>
                  </a:lnTo>
                  <a:lnTo>
                    <a:pt x="324" y="70"/>
                  </a:lnTo>
                  <a:lnTo>
                    <a:pt x="328" y="78"/>
                  </a:lnTo>
                  <a:lnTo>
                    <a:pt x="334" y="80"/>
                  </a:lnTo>
                  <a:lnTo>
                    <a:pt x="340" y="80"/>
                  </a:lnTo>
                  <a:lnTo>
                    <a:pt x="344" y="82"/>
                  </a:lnTo>
                  <a:lnTo>
                    <a:pt x="350" y="90"/>
                  </a:lnTo>
                  <a:lnTo>
                    <a:pt x="356" y="84"/>
                  </a:lnTo>
                  <a:lnTo>
                    <a:pt x="360" y="82"/>
                  </a:lnTo>
                  <a:lnTo>
                    <a:pt x="366" y="84"/>
                  </a:lnTo>
                  <a:lnTo>
                    <a:pt x="372" y="92"/>
                  </a:lnTo>
                  <a:lnTo>
                    <a:pt x="376" y="90"/>
                  </a:lnTo>
                  <a:lnTo>
                    <a:pt x="382" y="92"/>
                  </a:lnTo>
                  <a:lnTo>
                    <a:pt x="388" y="94"/>
                  </a:lnTo>
                  <a:lnTo>
                    <a:pt x="392" y="100"/>
                  </a:lnTo>
                  <a:lnTo>
                    <a:pt x="398" y="100"/>
                  </a:lnTo>
                  <a:lnTo>
                    <a:pt x="404" y="100"/>
                  </a:lnTo>
                  <a:lnTo>
                    <a:pt x="408" y="100"/>
                  </a:lnTo>
                  <a:lnTo>
                    <a:pt x="414" y="108"/>
                  </a:lnTo>
                  <a:lnTo>
                    <a:pt x="418" y="108"/>
                  </a:lnTo>
                  <a:lnTo>
                    <a:pt x="424" y="106"/>
                  </a:lnTo>
                  <a:lnTo>
                    <a:pt x="430" y="106"/>
                  </a:lnTo>
                  <a:lnTo>
                    <a:pt x="434" y="106"/>
                  </a:lnTo>
                  <a:lnTo>
                    <a:pt x="440" y="104"/>
                  </a:lnTo>
                  <a:lnTo>
                    <a:pt x="446" y="102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62" y="102"/>
                  </a:lnTo>
                  <a:lnTo>
                    <a:pt x="466" y="102"/>
                  </a:lnTo>
                  <a:lnTo>
                    <a:pt x="472" y="104"/>
                  </a:lnTo>
                  <a:lnTo>
                    <a:pt x="478" y="104"/>
                  </a:lnTo>
                  <a:lnTo>
                    <a:pt x="482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8" y="102"/>
                  </a:lnTo>
                  <a:lnTo>
                    <a:pt x="504" y="102"/>
                  </a:lnTo>
                  <a:lnTo>
                    <a:pt x="508" y="102"/>
                  </a:lnTo>
                  <a:lnTo>
                    <a:pt x="514" y="102"/>
                  </a:lnTo>
                  <a:lnTo>
                    <a:pt x="520" y="102"/>
                  </a:lnTo>
                  <a:lnTo>
                    <a:pt x="524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8" name="Freeform 198"/>
            <p:cNvSpPr>
              <a:spLocks/>
            </p:cNvSpPr>
            <p:nvPr/>
          </p:nvSpPr>
          <p:spPr bwMode="auto">
            <a:xfrm>
              <a:off x="3049" y="3592"/>
              <a:ext cx="233" cy="65"/>
            </a:xfrm>
            <a:custGeom>
              <a:avLst/>
              <a:gdLst>
                <a:gd name="T0" fmla="*/ 4 w 522"/>
                <a:gd name="T1" fmla="*/ 6 h 186"/>
                <a:gd name="T2" fmla="*/ 16 w 522"/>
                <a:gd name="T3" fmla="*/ 8 h 186"/>
                <a:gd name="T4" fmla="*/ 26 w 522"/>
                <a:gd name="T5" fmla="*/ 18 h 186"/>
                <a:gd name="T6" fmla="*/ 36 w 522"/>
                <a:gd name="T7" fmla="*/ 30 h 186"/>
                <a:gd name="T8" fmla="*/ 46 w 522"/>
                <a:gd name="T9" fmla="*/ 30 h 186"/>
                <a:gd name="T10" fmla="*/ 58 w 522"/>
                <a:gd name="T11" fmla="*/ 36 h 186"/>
                <a:gd name="T12" fmla="*/ 68 w 522"/>
                <a:gd name="T13" fmla="*/ 38 h 186"/>
                <a:gd name="T14" fmla="*/ 78 w 522"/>
                <a:gd name="T15" fmla="*/ 40 h 186"/>
                <a:gd name="T16" fmla="*/ 90 w 522"/>
                <a:gd name="T17" fmla="*/ 44 h 186"/>
                <a:gd name="T18" fmla="*/ 100 w 522"/>
                <a:gd name="T19" fmla="*/ 62 h 186"/>
                <a:gd name="T20" fmla="*/ 110 w 522"/>
                <a:gd name="T21" fmla="*/ 66 h 186"/>
                <a:gd name="T22" fmla="*/ 120 w 522"/>
                <a:gd name="T23" fmla="*/ 68 h 186"/>
                <a:gd name="T24" fmla="*/ 132 w 522"/>
                <a:gd name="T25" fmla="*/ 94 h 186"/>
                <a:gd name="T26" fmla="*/ 142 w 522"/>
                <a:gd name="T27" fmla="*/ 110 h 186"/>
                <a:gd name="T28" fmla="*/ 152 w 522"/>
                <a:gd name="T29" fmla="*/ 110 h 186"/>
                <a:gd name="T30" fmla="*/ 164 w 522"/>
                <a:gd name="T31" fmla="*/ 112 h 186"/>
                <a:gd name="T32" fmla="*/ 174 w 522"/>
                <a:gd name="T33" fmla="*/ 112 h 186"/>
                <a:gd name="T34" fmla="*/ 184 w 522"/>
                <a:gd name="T35" fmla="*/ 120 h 186"/>
                <a:gd name="T36" fmla="*/ 194 w 522"/>
                <a:gd name="T37" fmla="*/ 120 h 186"/>
                <a:gd name="T38" fmla="*/ 206 w 522"/>
                <a:gd name="T39" fmla="*/ 108 h 186"/>
                <a:gd name="T40" fmla="*/ 216 w 522"/>
                <a:gd name="T41" fmla="*/ 100 h 186"/>
                <a:gd name="T42" fmla="*/ 226 w 522"/>
                <a:gd name="T43" fmla="*/ 100 h 186"/>
                <a:gd name="T44" fmla="*/ 238 w 522"/>
                <a:gd name="T45" fmla="*/ 100 h 186"/>
                <a:gd name="T46" fmla="*/ 248 w 522"/>
                <a:gd name="T47" fmla="*/ 106 h 186"/>
                <a:gd name="T48" fmla="*/ 258 w 522"/>
                <a:gd name="T49" fmla="*/ 116 h 186"/>
                <a:gd name="T50" fmla="*/ 268 w 522"/>
                <a:gd name="T51" fmla="*/ 114 h 186"/>
                <a:gd name="T52" fmla="*/ 280 w 522"/>
                <a:gd name="T53" fmla="*/ 116 h 186"/>
                <a:gd name="T54" fmla="*/ 290 w 522"/>
                <a:gd name="T55" fmla="*/ 116 h 186"/>
                <a:gd name="T56" fmla="*/ 300 w 522"/>
                <a:gd name="T57" fmla="*/ 118 h 186"/>
                <a:gd name="T58" fmla="*/ 312 w 522"/>
                <a:gd name="T59" fmla="*/ 120 h 186"/>
                <a:gd name="T60" fmla="*/ 322 w 522"/>
                <a:gd name="T61" fmla="*/ 122 h 186"/>
                <a:gd name="T62" fmla="*/ 332 w 522"/>
                <a:gd name="T63" fmla="*/ 122 h 186"/>
                <a:gd name="T64" fmla="*/ 344 w 522"/>
                <a:gd name="T65" fmla="*/ 124 h 186"/>
                <a:gd name="T66" fmla="*/ 354 w 522"/>
                <a:gd name="T67" fmla="*/ 126 h 186"/>
                <a:gd name="T68" fmla="*/ 364 w 522"/>
                <a:gd name="T69" fmla="*/ 120 h 186"/>
                <a:gd name="T70" fmla="*/ 374 w 522"/>
                <a:gd name="T71" fmla="*/ 120 h 186"/>
                <a:gd name="T72" fmla="*/ 386 w 522"/>
                <a:gd name="T73" fmla="*/ 128 h 186"/>
                <a:gd name="T74" fmla="*/ 396 w 522"/>
                <a:gd name="T75" fmla="*/ 126 h 186"/>
                <a:gd name="T76" fmla="*/ 406 w 522"/>
                <a:gd name="T77" fmla="*/ 126 h 186"/>
                <a:gd name="T78" fmla="*/ 418 w 522"/>
                <a:gd name="T79" fmla="*/ 130 h 186"/>
                <a:gd name="T80" fmla="*/ 428 w 522"/>
                <a:gd name="T81" fmla="*/ 130 h 186"/>
                <a:gd name="T82" fmla="*/ 438 w 522"/>
                <a:gd name="T83" fmla="*/ 126 h 186"/>
                <a:gd name="T84" fmla="*/ 448 w 522"/>
                <a:gd name="T85" fmla="*/ 142 h 186"/>
                <a:gd name="T86" fmla="*/ 460 w 522"/>
                <a:gd name="T87" fmla="*/ 138 h 186"/>
                <a:gd name="T88" fmla="*/ 470 w 522"/>
                <a:gd name="T89" fmla="*/ 144 h 186"/>
                <a:gd name="T90" fmla="*/ 480 w 522"/>
                <a:gd name="T91" fmla="*/ 154 h 186"/>
                <a:gd name="T92" fmla="*/ 492 w 522"/>
                <a:gd name="T93" fmla="*/ 154 h 186"/>
                <a:gd name="T94" fmla="*/ 502 w 522"/>
                <a:gd name="T95" fmla="*/ 164 h 186"/>
                <a:gd name="T96" fmla="*/ 512 w 522"/>
                <a:gd name="T97" fmla="*/ 180 h 186"/>
                <a:gd name="T98" fmla="*/ 522 w 522"/>
                <a:gd name="T9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186">
                  <a:moveTo>
                    <a:pt x="0" y="6"/>
                  </a:moveTo>
                  <a:lnTo>
                    <a:pt x="4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0" y="0"/>
                  </a:lnTo>
                  <a:lnTo>
                    <a:pt x="26" y="18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2" y="38"/>
                  </a:lnTo>
                  <a:lnTo>
                    <a:pt x="68" y="38"/>
                  </a:lnTo>
                  <a:lnTo>
                    <a:pt x="74" y="36"/>
                  </a:lnTo>
                  <a:lnTo>
                    <a:pt x="78" y="40"/>
                  </a:lnTo>
                  <a:lnTo>
                    <a:pt x="84" y="42"/>
                  </a:lnTo>
                  <a:lnTo>
                    <a:pt x="90" y="44"/>
                  </a:lnTo>
                  <a:lnTo>
                    <a:pt x="94" y="62"/>
                  </a:lnTo>
                  <a:lnTo>
                    <a:pt x="100" y="62"/>
                  </a:lnTo>
                  <a:lnTo>
                    <a:pt x="104" y="64"/>
                  </a:lnTo>
                  <a:lnTo>
                    <a:pt x="110" y="66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6" y="76"/>
                  </a:lnTo>
                  <a:lnTo>
                    <a:pt x="132" y="94"/>
                  </a:lnTo>
                  <a:lnTo>
                    <a:pt x="136" y="104"/>
                  </a:lnTo>
                  <a:lnTo>
                    <a:pt x="142" y="110"/>
                  </a:lnTo>
                  <a:lnTo>
                    <a:pt x="148" y="110"/>
                  </a:lnTo>
                  <a:lnTo>
                    <a:pt x="152" y="110"/>
                  </a:lnTo>
                  <a:lnTo>
                    <a:pt x="158" y="112"/>
                  </a:lnTo>
                  <a:lnTo>
                    <a:pt x="164" y="112"/>
                  </a:lnTo>
                  <a:lnTo>
                    <a:pt x="168" y="114"/>
                  </a:lnTo>
                  <a:lnTo>
                    <a:pt x="174" y="112"/>
                  </a:lnTo>
                  <a:lnTo>
                    <a:pt x="180" y="112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4" y="120"/>
                  </a:lnTo>
                  <a:lnTo>
                    <a:pt x="200" y="116"/>
                  </a:lnTo>
                  <a:lnTo>
                    <a:pt x="206" y="108"/>
                  </a:lnTo>
                  <a:lnTo>
                    <a:pt x="210" y="108"/>
                  </a:lnTo>
                  <a:lnTo>
                    <a:pt x="216" y="100"/>
                  </a:lnTo>
                  <a:lnTo>
                    <a:pt x="222" y="100"/>
                  </a:lnTo>
                  <a:lnTo>
                    <a:pt x="226" y="100"/>
                  </a:lnTo>
                  <a:lnTo>
                    <a:pt x="232" y="100"/>
                  </a:lnTo>
                  <a:lnTo>
                    <a:pt x="238" y="100"/>
                  </a:lnTo>
                  <a:lnTo>
                    <a:pt x="242" y="100"/>
                  </a:lnTo>
                  <a:lnTo>
                    <a:pt x="248" y="106"/>
                  </a:lnTo>
                  <a:lnTo>
                    <a:pt x="254" y="116"/>
                  </a:lnTo>
                  <a:lnTo>
                    <a:pt x="258" y="116"/>
                  </a:lnTo>
                  <a:lnTo>
                    <a:pt x="264" y="114"/>
                  </a:lnTo>
                  <a:lnTo>
                    <a:pt x="268" y="114"/>
                  </a:lnTo>
                  <a:lnTo>
                    <a:pt x="274" y="112"/>
                  </a:lnTo>
                  <a:lnTo>
                    <a:pt x="280" y="116"/>
                  </a:lnTo>
                  <a:lnTo>
                    <a:pt x="284" y="122"/>
                  </a:lnTo>
                  <a:lnTo>
                    <a:pt x="290" y="116"/>
                  </a:lnTo>
                  <a:lnTo>
                    <a:pt x="296" y="118"/>
                  </a:lnTo>
                  <a:lnTo>
                    <a:pt x="300" y="118"/>
                  </a:lnTo>
                  <a:lnTo>
                    <a:pt x="306" y="122"/>
                  </a:lnTo>
                  <a:lnTo>
                    <a:pt x="312" y="120"/>
                  </a:lnTo>
                  <a:lnTo>
                    <a:pt x="316" y="120"/>
                  </a:lnTo>
                  <a:lnTo>
                    <a:pt x="322" y="122"/>
                  </a:lnTo>
                  <a:lnTo>
                    <a:pt x="328" y="124"/>
                  </a:lnTo>
                  <a:lnTo>
                    <a:pt x="332" y="122"/>
                  </a:lnTo>
                  <a:lnTo>
                    <a:pt x="338" y="122"/>
                  </a:lnTo>
                  <a:lnTo>
                    <a:pt x="344" y="124"/>
                  </a:lnTo>
                  <a:lnTo>
                    <a:pt x="348" y="118"/>
                  </a:lnTo>
                  <a:lnTo>
                    <a:pt x="354" y="126"/>
                  </a:lnTo>
                  <a:lnTo>
                    <a:pt x="358" y="120"/>
                  </a:lnTo>
                  <a:lnTo>
                    <a:pt x="364" y="120"/>
                  </a:lnTo>
                  <a:lnTo>
                    <a:pt x="370" y="120"/>
                  </a:lnTo>
                  <a:lnTo>
                    <a:pt x="374" y="120"/>
                  </a:lnTo>
                  <a:lnTo>
                    <a:pt x="380" y="128"/>
                  </a:lnTo>
                  <a:lnTo>
                    <a:pt x="386" y="128"/>
                  </a:lnTo>
                  <a:lnTo>
                    <a:pt x="390" y="128"/>
                  </a:lnTo>
                  <a:lnTo>
                    <a:pt x="396" y="126"/>
                  </a:lnTo>
                  <a:lnTo>
                    <a:pt x="402" y="120"/>
                  </a:lnTo>
                  <a:lnTo>
                    <a:pt x="406" y="126"/>
                  </a:lnTo>
                  <a:lnTo>
                    <a:pt x="412" y="130"/>
                  </a:lnTo>
                  <a:lnTo>
                    <a:pt x="418" y="130"/>
                  </a:lnTo>
                  <a:lnTo>
                    <a:pt x="422" y="130"/>
                  </a:lnTo>
                  <a:lnTo>
                    <a:pt x="428" y="130"/>
                  </a:lnTo>
                  <a:lnTo>
                    <a:pt x="434" y="126"/>
                  </a:lnTo>
                  <a:lnTo>
                    <a:pt x="438" y="126"/>
                  </a:lnTo>
                  <a:lnTo>
                    <a:pt x="444" y="142"/>
                  </a:lnTo>
                  <a:lnTo>
                    <a:pt x="448" y="142"/>
                  </a:lnTo>
                  <a:lnTo>
                    <a:pt x="454" y="138"/>
                  </a:lnTo>
                  <a:lnTo>
                    <a:pt x="460" y="138"/>
                  </a:lnTo>
                  <a:lnTo>
                    <a:pt x="464" y="136"/>
                  </a:lnTo>
                  <a:lnTo>
                    <a:pt x="470" y="144"/>
                  </a:lnTo>
                  <a:lnTo>
                    <a:pt x="476" y="150"/>
                  </a:lnTo>
                  <a:lnTo>
                    <a:pt x="480" y="154"/>
                  </a:lnTo>
                  <a:lnTo>
                    <a:pt x="486" y="154"/>
                  </a:lnTo>
                  <a:lnTo>
                    <a:pt x="492" y="154"/>
                  </a:lnTo>
                  <a:lnTo>
                    <a:pt x="496" y="162"/>
                  </a:lnTo>
                  <a:lnTo>
                    <a:pt x="502" y="164"/>
                  </a:lnTo>
                  <a:lnTo>
                    <a:pt x="508" y="156"/>
                  </a:lnTo>
                  <a:lnTo>
                    <a:pt x="512" y="180"/>
                  </a:lnTo>
                  <a:lnTo>
                    <a:pt x="518" y="182"/>
                  </a:lnTo>
                  <a:lnTo>
                    <a:pt x="522" y="186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9" name="Freeform 199"/>
            <p:cNvSpPr>
              <a:spLocks/>
            </p:cNvSpPr>
            <p:nvPr/>
          </p:nvSpPr>
          <p:spPr bwMode="auto">
            <a:xfrm>
              <a:off x="2815" y="3436"/>
              <a:ext cx="234" cy="160"/>
            </a:xfrm>
            <a:custGeom>
              <a:avLst/>
              <a:gdLst>
                <a:gd name="T0" fmla="*/ 4 w 524"/>
                <a:gd name="T1" fmla="*/ 26 h 460"/>
                <a:gd name="T2" fmla="*/ 16 w 524"/>
                <a:gd name="T3" fmla="*/ 38 h 460"/>
                <a:gd name="T4" fmla="*/ 26 w 524"/>
                <a:gd name="T5" fmla="*/ 36 h 460"/>
                <a:gd name="T6" fmla="*/ 36 w 524"/>
                <a:gd name="T7" fmla="*/ 78 h 460"/>
                <a:gd name="T8" fmla="*/ 46 w 524"/>
                <a:gd name="T9" fmla="*/ 110 h 460"/>
                <a:gd name="T10" fmla="*/ 58 w 524"/>
                <a:gd name="T11" fmla="*/ 116 h 460"/>
                <a:gd name="T12" fmla="*/ 68 w 524"/>
                <a:gd name="T13" fmla="*/ 124 h 460"/>
                <a:gd name="T14" fmla="*/ 78 w 524"/>
                <a:gd name="T15" fmla="*/ 120 h 460"/>
                <a:gd name="T16" fmla="*/ 90 w 524"/>
                <a:gd name="T17" fmla="*/ 140 h 460"/>
                <a:gd name="T18" fmla="*/ 100 w 524"/>
                <a:gd name="T19" fmla="*/ 136 h 460"/>
                <a:gd name="T20" fmla="*/ 110 w 524"/>
                <a:gd name="T21" fmla="*/ 138 h 460"/>
                <a:gd name="T22" fmla="*/ 122 w 524"/>
                <a:gd name="T23" fmla="*/ 158 h 460"/>
                <a:gd name="T24" fmla="*/ 132 w 524"/>
                <a:gd name="T25" fmla="*/ 184 h 460"/>
                <a:gd name="T26" fmla="*/ 142 w 524"/>
                <a:gd name="T27" fmla="*/ 184 h 460"/>
                <a:gd name="T28" fmla="*/ 152 w 524"/>
                <a:gd name="T29" fmla="*/ 182 h 460"/>
                <a:gd name="T30" fmla="*/ 164 w 524"/>
                <a:gd name="T31" fmla="*/ 188 h 460"/>
                <a:gd name="T32" fmla="*/ 174 w 524"/>
                <a:gd name="T33" fmla="*/ 182 h 460"/>
                <a:gd name="T34" fmla="*/ 184 w 524"/>
                <a:gd name="T35" fmla="*/ 236 h 460"/>
                <a:gd name="T36" fmla="*/ 196 w 524"/>
                <a:gd name="T37" fmla="*/ 240 h 460"/>
                <a:gd name="T38" fmla="*/ 206 w 524"/>
                <a:gd name="T39" fmla="*/ 238 h 460"/>
                <a:gd name="T40" fmla="*/ 216 w 524"/>
                <a:gd name="T41" fmla="*/ 254 h 460"/>
                <a:gd name="T42" fmla="*/ 226 w 524"/>
                <a:gd name="T43" fmla="*/ 276 h 460"/>
                <a:gd name="T44" fmla="*/ 238 w 524"/>
                <a:gd name="T45" fmla="*/ 290 h 460"/>
                <a:gd name="T46" fmla="*/ 248 w 524"/>
                <a:gd name="T47" fmla="*/ 274 h 460"/>
                <a:gd name="T48" fmla="*/ 258 w 524"/>
                <a:gd name="T49" fmla="*/ 286 h 460"/>
                <a:gd name="T50" fmla="*/ 270 w 524"/>
                <a:gd name="T51" fmla="*/ 328 h 460"/>
                <a:gd name="T52" fmla="*/ 280 w 524"/>
                <a:gd name="T53" fmla="*/ 342 h 460"/>
                <a:gd name="T54" fmla="*/ 290 w 524"/>
                <a:gd name="T55" fmla="*/ 338 h 460"/>
                <a:gd name="T56" fmla="*/ 300 w 524"/>
                <a:gd name="T57" fmla="*/ 350 h 460"/>
                <a:gd name="T58" fmla="*/ 312 w 524"/>
                <a:gd name="T59" fmla="*/ 352 h 460"/>
                <a:gd name="T60" fmla="*/ 322 w 524"/>
                <a:gd name="T61" fmla="*/ 344 h 460"/>
                <a:gd name="T62" fmla="*/ 332 w 524"/>
                <a:gd name="T63" fmla="*/ 380 h 460"/>
                <a:gd name="T64" fmla="*/ 344 w 524"/>
                <a:gd name="T65" fmla="*/ 394 h 460"/>
                <a:gd name="T66" fmla="*/ 354 w 524"/>
                <a:gd name="T67" fmla="*/ 386 h 460"/>
                <a:gd name="T68" fmla="*/ 364 w 524"/>
                <a:gd name="T69" fmla="*/ 388 h 460"/>
                <a:gd name="T70" fmla="*/ 376 w 524"/>
                <a:gd name="T71" fmla="*/ 390 h 460"/>
                <a:gd name="T72" fmla="*/ 386 w 524"/>
                <a:gd name="T73" fmla="*/ 390 h 460"/>
                <a:gd name="T74" fmla="*/ 396 w 524"/>
                <a:gd name="T75" fmla="*/ 402 h 460"/>
                <a:gd name="T76" fmla="*/ 406 w 524"/>
                <a:gd name="T77" fmla="*/ 396 h 460"/>
                <a:gd name="T78" fmla="*/ 418 w 524"/>
                <a:gd name="T79" fmla="*/ 400 h 460"/>
                <a:gd name="T80" fmla="*/ 428 w 524"/>
                <a:gd name="T81" fmla="*/ 392 h 460"/>
                <a:gd name="T82" fmla="*/ 438 w 524"/>
                <a:gd name="T83" fmla="*/ 396 h 460"/>
                <a:gd name="T84" fmla="*/ 450 w 524"/>
                <a:gd name="T85" fmla="*/ 390 h 460"/>
                <a:gd name="T86" fmla="*/ 460 w 524"/>
                <a:gd name="T87" fmla="*/ 400 h 460"/>
                <a:gd name="T88" fmla="*/ 470 w 524"/>
                <a:gd name="T89" fmla="*/ 418 h 460"/>
                <a:gd name="T90" fmla="*/ 480 w 524"/>
                <a:gd name="T91" fmla="*/ 422 h 460"/>
                <a:gd name="T92" fmla="*/ 492 w 524"/>
                <a:gd name="T93" fmla="*/ 414 h 460"/>
                <a:gd name="T94" fmla="*/ 502 w 524"/>
                <a:gd name="T95" fmla="*/ 448 h 460"/>
                <a:gd name="T96" fmla="*/ 512 w 524"/>
                <a:gd name="T97" fmla="*/ 460 h 460"/>
                <a:gd name="T98" fmla="*/ 524 w 524"/>
                <a:gd name="T99" fmla="*/ 45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60">
                  <a:moveTo>
                    <a:pt x="0" y="0"/>
                  </a:moveTo>
                  <a:lnTo>
                    <a:pt x="4" y="26"/>
                  </a:lnTo>
                  <a:lnTo>
                    <a:pt x="10" y="24"/>
                  </a:lnTo>
                  <a:lnTo>
                    <a:pt x="16" y="38"/>
                  </a:lnTo>
                  <a:lnTo>
                    <a:pt x="20" y="30"/>
                  </a:lnTo>
                  <a:lnTo>
                    <a:pt x="26" y="36"/>
                  </a:lnTo>
                  <a:lnTo>
                    <a:pt x="32" y="42"/>
                  </a:lnTo>
                  <a:lnTo>
                    <a:pt x="36" y="78"/>
                  </a:lnTo>
                  <a:lnTo>
                    <a:pt x="42" y="108"/>
                  </a:lnTo>
                  <a:lnTo>
                    <a:pt x="46" y="110"/>
                  </a:lnTo>
                  <a:lnTo>
                    <a:pt x="52" y="126"/>
                  </a:lnTo>
                  <a:lnTo>
                    <a:pt x="58" y="116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4" y="124"/>
                  </a:lnTo>
                  <a:lnTo>
                    <a:pt x="78" y="120"/>
                  </a:lnTo>
                  <a:lnTo>
                    <a:pt x="84" y="124"/>
                  </a:lnTo>
                  <a:lnTo>
                    <a:pt x="90" y="140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6" y="136"/>
                  </a:lnTo>
                  <a:lnTo>
                    <a:pt x="110" y="138"/>
                  </a:lnTo>
                  <a:lnTo>
                    <a:pt x="116" y="136"/>
                  </a:lnTo>
                  <a:lnTo>
                    <a:pt x="122" y="158"/>
                  </a:lnTo>
                  <a:lnTo>
                    <a:pt x="126" y="174"/>
                  </a:lnTo>
                  <a:lnTo>
                    <a:pt x="132" y="184"/>
                  </a:lnTo>
                  <a:lnTo>
                    <a:pt x="136" y="184"/>
                  </a:lnTo>
                  <a:lnTo>
                    <a:pt x="142" y="184"/>
                  </a:lnTo>
                  <a:lnTo>
                    <a:pt x="148" y="182"/>
                  </a:lnTo>
                  <a:lnTo>
                    <a:pt x="152" y="182"/>
                  </a:lnTo>
                  <a:lnTo>
                    <a:pt x="158" y="182"/>
                  </a:lnTo>
                  <a:lnTo>
                    <a:pt x="164" y="188"/>
                  </a:lnTo>
                  <a:lnTo>
                    <a:pt x="168" y="186"/>
                  </a:lnTo>
                  <a:lnTo>
                    <a:pt x="174" y="182"/>
                  </a:lnTo>
                  <a:lnTo>
                    <a:pt x="180" y="178"/>
                  </a:lnTo>
                  <a:lnTo>
                    <a:pt x="184" y="236"/>
                  </a:lnTo>
                  <a:lnTo>
                    <a:pt x="190" y="238"/>
                  </a:lnTo>
                  <a:lnTo>
                    <a:pt x="196" y="240"/>
                  </a:lnTo>
                  <a:lnTo>
                    <a:pt x="200" y="242"/>
                  </a:lnTo>
                  <a:lnTo>
                    <a:pt x="206" y="238"/>
                  </a:lnTo>
                  <a:lnTo>
                    <a:pt x="210" y="248"/>
                  </a:lnTo>
                  <a:lnTo>
                    <a:pt x="216" y="254"/>
                  </a:lnTo>
                  <a:lnTo>
                    <a:pt x="222" y="258"/>
                  </a:lnTo>
                  <a:lnTo>
                    <a:pt x="226" y="276"/>
                  </a:lnTo>
                  <a:lnTo>
                    <a:pt x="232" y="286"/>
                  </a:lnTo>
                  <a:lnTo>
                    <a:pt x="238" y="290"/>
                  </a:lnTo>
                  <a:lnTo>
                    <a:pt x="242" y="288"/>
                  </a:lnTo>
                  <a:lnTo>
                    <a:pt x="248" y="274"/>
                  </a:lnTo>
                  <a:lnTo>
                    <a:pt x="254" y="286"/>
                  </a:lnTo>
                  <a:lnTo>
                    <a:pt x="258" y="286"/>
                  </a:lnTo>
                  <a:lnTo>
                    <a:pt x="264" y="284"/>
                  </a:lnTo>
                  <a:lnTo>
                    <a:pt x="270" y="328"/>
                  </a:lnTo>
                  <a:lnTo>
                    <a:pt x="274" y="336"/>
                  </a:lnTo>
                  <a:lnTo>
                    <a:pt x="280" y="342"/>
                  </a:lnTo>
                  <a:lnTo>
                    <a:pt x="286" y="340"/>
                  </a:lnTo>
                  <a:lnTo>
                    <a:pt x="290" y="338"/>
                  </a:lnTo>
                  <a:lnTo>
                    <a:pt x="296" y="330"/>
                  </a:lnTo>
                  <a:lnTo>
                    <a:pt x="300" y="350"/>
                  </a:lnTo>
                  <a:lnTo>
                    <a:pt x="306" y="350"/>
                  </a:lnTo>
                  <a:lnTo>
                    <a:pt x="312" y="352"/>
                  </a:lnTo>
                  <a:lnTo>
                    <a:pt x="316" y="352"/>
                  </a:lnTo>
                  <a:lnTo>
                    <a:pt x="322" y="344"/>
                  </a:lnTo>
                  <a:lnTo>
                    <a:pt x="328" y="350"/>
                  </a:lnTo>
                  <a:lnTo>
                    <a:pt x="332" y="380"/>
                  </a:lnTo>
                  <a:lnTo>
                    <a:pt x="338" y="382"/>
                  </a:lnTo>
                  <a:lnTo>
                    <a:pt x="344" y="394"/>
                  </a:lnTo>
                  <a:lnTo>
                    <a:pt x="348" y="384"/>
                  </a:lnTo>
                  <a:lnTo>
                    <a:pt x="354" y="386"/>
                  </a:lnTo>
                  <a:lnTo>
                    <a:pt x="360" y="386"/>
                  </a:lnTo>
                  <a:lnTo>
                    <a:pt x="364" y="388"/>
                  </a:lnTo>
                  <a:lnTo>
                    <a:pt x="370" y="388"/>
                  </a:lnTo>
                  <a:lnTo>
                    <a:pt x="376" y="390"/>
                  </a:lnTo>
                  <a:lnTo>
                    <a:pt x="380" y="390"/>
                  </a:lnTo>
                  <a:lnTo>
                    <a:pt x="386" y="390"/>
                  </a:lnTo>
                  <a:lnTo>
                    <a:pt x="390" y="390"/>
                  </a:lnTo>
                  <a:lnTo>
                    <a:pt x="396" y="402"/>
                  </a:lnTo>
                  <a:lnTo>
                    <a:pt x="402" y="396"/>
                  </a:lnTo>
                  <a:lnTo>
                    <a:pt x="406" y="396"/>
                  </a:lnTo>
                  <a:lnTo>
                    <a:pt x="412" y="402"/>
                  </a:lnTo>
                  <a:lnTo>
                    <a:pt x="418" y="400"/>
                  </a:lnTo>
                  <a:lnTo>
                    <a:pt x="422" y="400"/>
                  </a:lnTo>
                  <a:lnTo>
                    <a:pt x="428" y="392"/>
                  </a:lnTo>
                  <a:lnTo>
                    <a:pt x="434" y="394"/>
                  </a:lnTo>
                  <a:lnTo>
                    <a:pt x="438" y="396"/>
                  </a:lnTo>
                  <a:lnTo>
                    <a:pt x="444" y="396"/>
                  </a:lnTo>
                  <a:lnTo>
                    <a:pt x="450" y="390"/>
                  </a:lnTo>
                  <a:lnTo>
                    <a:pt x="454" y="398"/>
                  </a:lnTo>
                  <a:lnTo>
                    <a:pt x="460" y="400"/>
                  </a:lnTo>
                  <a:lnTo>
                    <a:pt x="464" y="402"/>
                  </a:lnTo>
                  <a:lnTo>
                    <a:pt x="470" y="418"/>
                  </a:lnTo>
                  <a:lnTo>
                    <a:pt x="476" y="418"/>
                  </a:lnTo>
                  <a:lnTo>
                    <a:pt x="480" y="422"/>
                  </a:lnTo>
                  <a:lnTo>
                    <a:pt x="486" y="418"/>
                  </a:lnTo>
                  <a:lnTo>
                    <a:pt x="492" y="414"/>
                  </a:lnTo>
                  <a:lnTo>
                    <a:pt x="496" y="404"/>
                  </a:lnTo>
                  <a:lnTo>
                    <a:pt x="502" y="448"/>
                  </a:lnTo>
                  <a:lnTo>
                    <a:pt x="508" y="452"/>
                  </a:lnTo>
                  <a:lnTo>
                    <a:pt x="512" y="460"/>
                  </a:lnTo>
                  <a:lnTo>
                    <a:pt x="518" y="454"/>
                  </a:lnTo>
                  <a:lnTo>
                    <a:pt x="524" y="454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0" name="Freeform 200"/>
            <p:cNvSpPr>
              <a:spLocks/>
            </p:cNvSpPr>
            <p:nvPr/>
          </p:nvSpPr>
          <p:spPr bwMode="auto">
            <a:xfrm>
              <a:off x="2581" y="2945"/>
              <a:ext cx="234" cy="491"/>
            </a:xfrm>
            <a:custGeom>
              <a:avLst/>
              <a:gdLst>
                <a:gd name="T0" fmla="*/ 4 w 524"/>
                <a:gd name="T1" fmla="*/ 16 h 1412"/>
                <a:gd name="T2" fmla="*/ 16 w 524"/>
                <a:gd name="T3" fmla="*/ 54 h 1412"/>
                <a:gd name="T4" fmla="*/ 26 w 524"/>
                <a:gd name="T5" fmla="*/ 106 h 1412"/>
                <a:gd name="T6" fmla="*/ 36 w 524"/>
                <a:gd name="T7" fmla="*/ 220 h 1412"/>
                <a:gd name="T8" fmla="*/ 48 w 524"/>
                <a:gd name="T9" fmla="*/ 214 h 1412"/>
                <a:gd name="T10" fmla="*/ 58 w 524"/>
                <a:gd name="T11" fmla="*/ 388 h 1412"/>
                <a:gd name="T12" fmla="*/ 68 w 524"/>
                <a:gd name="T13" fmla="*/ 502 h 1412"/>
                <a:gd name="T14" fmla="*/ 78 w 524"/>
                <a:gd name="T15" fmla="*/ 482 h 1412"/>
                <a:gd name="T16" fmla="*/ 90 w 524"/>
                <a:gd name="T17" fmla="*/ 578 h 1412"/>
                <a:gd name="T18" fmla="*/ 100 w 524"/>
                <a:gd name="T19" fmla="*/ 770 h 1412"/>
                <a:gd name="T20" fmla="*/ 110 w 524"/>
                <a:gd name="T21" fmla="*/ 810 h 1412"/>
                <a:gd name="T22" fmla="*/ 122 w 524"/>
                <a:gd name="T23" fmla="*/ 832 h 1412"/>
                <a:gd name="T24" fmla="*/ 132 w 524"/>
                <a:gd name="T25" fmla="*/ 888 h 1412"/>
                <a:gd name="T26" fmla="*/ 142 w 524"/>
                <a:gd name="T27" fmla="*/ 872 h 1412"/>
                <a:gd name="T28" fmla="*/ 152 w 524"/>
                <a:gd name="T29" fmla="*/ 872 h 1412"/>
                <a:gd name="T30" fmla="*/ 164 w 524"/>
                <a:gd name="T31" fmla="*/ 872 h 1412"/>
                <a:gd name="T32" fmla="*/ 174 w 524"/>
                <a:gd name="T33" fmla="*/ 876 h 1412"/>
                <a:gd name="T34" fmla="*/ 184 w 524"/>
                <a:gd name="T35" fmla="*/ 922 h 1412"/>
                <a:gd name="T36" fmla="*/ 196 w 524"/>
                <a:gd name="T37" fmla="*/ 968 h 1412"/>
                <a:gd name="T38" fmla="*/ 206 w 524"/>
                <a:gd name="T39" fmla="*/ 970 h 1412"/>
                <a:gd name="T40" fmla="*/ 216 w 524"/>
                <a:gd name="T41" fmla="*/ 980 h 1412"/>
                <a:gd name="T42" fmla="*/ 228 w 524"/>
                <a:gd name="T43" fmla="*/ 970 h 1412"/>
                <a:gd name="T44" fmla="*/ 238 w 524"/>
                <a:gd name="T45" fmla="*/ 1002 h 1412"/>
                <a:gd name="T46" fmla="*/ 248 w 524"/>
                <a:gd name="T47" fmla="*/ 1002 h 1412"/>
                <a:gd name="T48" fmla="*/ 258 w 524"/>
                <a:gd name="T49" fmla="*/ 1130 h 1412"/>
                <a:gd name="T50" fmla="*/ 270 w 524"/>
                <a:gd name="T51" fmla="*/ 1134 h 1412"/>
                <a:gd name="T52" fmla="*/ 280 w 524"/>
                <a:gd name="T53" fmla="*/ 1142 h 1412"/>
                <a:gd name="T54" fmla="*/ 290 w 524"/>
                <a:gd name="T55" fmla="*/ 1138 h 1412"/>
                <a:gd name="T56" fmla="*/ 302 w 524"/>
                <a:gd name="T57" fmla="*/ 1140 h 1412"/>
                <a:gd name="T58" fmla="*/ 312 w 524"/>
                <a:gd name="T59" fmla="*/ 1152 h 1412"/>
                <a:gd name="T60" fmla="*/ 322 w 524"/>
                <a:gd name="T61" fmla="*/ 1152 h 1412"/>
                <a:gd name="T62" fmla="*/ 332 w 524"/>
                <a:gd name="T63" fmla="*/ 1150 h 1412"/>
                <a:gd name="T64" fmla="*/ 344 w 524"/>
                <a:gd name="T65" fmla="*/ 1168 h 1412"/>
                <a:gd name="T66" fmla="*/ 354 w 524"/>
                <a:gd name="T67" fmla="*/ 1216 h 1412"/>
                <a:gd name="T68" fmla="*/ 364 w 524"/>
                <a:gd name="T69" fmla="*/ 1212 h 1412"/>
                <a:gd name="T70" fmla="*/ 376 w 524"/>
                <a:gd name="T71" fmla="*/ 1224 h 1412"/>
                <a:gd name="T72" fmla="*/ 386 w 524"/>
                <a:gd name="T73" fmla="*/ 1238 h 1412"/>
                <a:gd name="T74" fmla="*/ 396 w 524"/>
                <a:gd name="T75" fmla="*/ 1298 h 1412"/>
                <a:gd name="T76" fmla="*/ 406 w 524"/>
                <a:gd name="T77" fmla="*/ 1358 h 1412"/>
                <a:gd name="T78" fmla="*/ 418 w 524"/>
                <a:gd name="T79" fmla="*/ 1358 h 1412"/>
                <a:gd name="T80" fmla="*/ 428 w 524"/>
                <a:gd name="T81" fmla="*/ 1378 h 1412"/>
                <a:gd name="T82" fmla="*/ 438 w 524"/>
                <a:gd name="T83" fmla="*/ 1384 h 1412"/>
                <a:gd name="T84" fmla="*/ 450 w 524"/>
                <a:gd name="T85" fmla="*/ 1388 h 1412"/>
                <a:gd name="T86" fmla="*/ 460 w 524"/>
                <a:gd name="T87" fmla="*/ 1388 h 1412"/>
                <a:gd name="T88" fmla="*/ 470 w 524"/>
                <a:gd name="T89" fmla="*/ 1382 h 1412"/>
                <a:gd name="T90" fmla="*/ 482 w 524"/>
                <a:gd name="T91" fmla="*/ 1394 h 1412"/>
                <a:gd name="T92" fmla="*/ 492 w 524"/>
                <a:gd name="T93" fmla="*/ 1408 h 1412"/>
                <a:gd name="T94" fmla="*/ 502 w 524"/>
                <a:gd name="T95" fmla="*/ 1408 h 1412"/>
                <a:gd name="T96" fmla="*/ 512 w 524"/>
                <a:gd name="T97" fmla="*/ 1412 h 1412"/>
                <a:gd name="T98" fmla="*/ 524 w 524"/>
                <a:gd name="T99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412">
                  <a:moveTo>
                    <a:pt x="0" y="0"/>
                  </a:moveTo>
                  <a:lnTo>
                    <a:pt x="4" y="16"/>
                  </a:lnTo>
                  <a:lnTo>
                    <a:pt x="10" y="42"/>
                  </a:lnTo>
                  <a:lnTo>
                    <a:pt x="16" y="54"/>
                  </a:lnTo>
                  <a:lnTo>
                    <a:pt x="20" y="112"/>
                  </a:lnTo>
                  <a:lnTo>
                    <a:pt x="26" y="106"/>
                  </a:lnTo>
                  <a:lnTo>
                    <a:pt x="32" y="224"/>
                  </a:lnTo>
                  <a:lnTo>
                    <a:pt x="36" y="220"/>
                  </a:lnTo>
                  <a:lnTo>
                    <a:pt x="42" y="208"/>
                  </a:lnTo>
                  <a:lnTo>
                    <a:pt x="48" y="214"/>
                  </a:lnTo>
                  <a:lnTo>
                    <a:pt x="52" y="396"/>
                  </a:lnTo>
                  <a:lnTo>
                    <a:pt x="58" y="388"/>
                  </a:lnTo>
                  <a:lnTo>
                    <a:pt x="64" y="432"/>
                  </a:lnTo>
                  <a:lnTo>
                    <a:pt x="68" y="502"/>
                  </a:lnTo>
                  <a:lnTo>
                    <a:pt x="74" y="500"/>
                  </a:lnTo>
                  <a:lnTo>
                    <a:pt x="78" y="482"/>
                  </a:lnTo>
                  <a:lnTo>
                    <a:pt x="84" y="558"/>
                  </a:lnTo>
                  <a:lnTo>
                    <a:pt x="90" y="578"/>
                  </a:lnTo>
                  <a:lnTo>
                    <a:pt x="94" y="578"/>
                  </a:lnTo>
                  <a:lnTo>
                    <a:pt x="100" y="770"/>
                  </a:lnTo>
                  <a:lnTo>
                    <a:pt x="106" y="806"/>
                  </a:lnTo>
                  <a:lnTo>
                    <a:pt x="110" y="810"/>
                  </a:lnTo>
                  <a:lnTo>
                    <a:pt x="116" y="836"/>
                  </a:lnTo>
                  <a:lnTo>
                    <a:pt x="122" y="832"/>
                  </a:lnTo>
                  <a:lnTo>
                    <a:pt x="126" y="888"/>
                  </a:lnTo>
                  <a:lnTo>
                    <a:pt x="132" y="888"/>
                  </a:lnTo>
                  <a:lnTo>
                    <a:pt x="138" y="876"/>
                  </a:lnTo>
                  <a:lnTo>
                    <a:pt x="142" y="872"/>
                  </a:lnTo>
                  <a:lnTo>
                    <a:pt x="148" y="862"/>
                  </a:lnTo>
                  <a:lnTo>
                    <a:pt x="152" y="872"/>
                  </a:lnTo>
                  <a:lnTo>
                    <a:pt x="158" y="872"/>
                  </a:lnTo>
                  <a:lnTo>
                    <a:pt x="164" y="872"/>
                  </a:lnTo>
                  <a:lnTo>
                    <a:pt x="168" y="870"/>
                  </a:lnTo>
                  <a:lnTo>
                    <a:pt x="174" y="876"/>
                  </a:lnTo>
                  <a:lnTo>
                    <a:pt x="180" y="924"/>
                  </a:lnTo>
                  <a:lnTo>
                    <a:pt x="184" y="922"/>
                  </a:lnTo>
                  <a:lnTo>
                    <a:pt x="190" y="966"/>
                  </a:lnTo>
                  <a:lnTo>
                    <a:pt x="196" y="968"/>
                  </a:lnTo>
                  <a:lnTo>
                    <a:pt x="200" y="968"/>
                  </a:lnTo>
                  <a:lnTo>
                    <a:pt x="206" y="970"/>
                  </a:lnTo>
                  <a:lnTo>
                    <a:pt x="212" y="978"/>
                  </a:lnTo>
                  <a:lnTo>
                    <a:pt x="216" y="980"/>
                  </a:lnTo>
                  <a:lnTo>
                    <a:pt x="222" y="966"/>
                  </a:lnTo>
                  <a:lnTo>
                    <a:pt x="228" y="970"/>
                  </a:lnTo>
                  <a:lnTo>
                    <a:pt x="232" y="988"/>
                  </a:lnTo>
                  <a:lnTo>
                    <a:pt x="238" y="1002"/>
                  </a:lnTo>
                  <a:lnTo>
                    <a:pt x="242" y="1008"/>
                  </a:lnTo>
                  <a:lnTo>
                    <a:pt x="248" y="1002"/>
                  </a:lnTo>
                  <a:lnTo>
                    <a:pt x="254" y="1104"/>
                  </a:lnTo>
                  <a:lnTo>
                    <a:pt x="258" y="1130"/>
                  </a:lnTo>
                  <a:lnTo>
                    <a:pt x="264" y="1132"/>
                  </a:lnTo>
                  <a:lnTo>
                    <a:pt x="270" y="1134"/>
                  </a:lnTo>
                  <a:lnTo>
                    <a:pt x="274" y="1140"/>
                  </a:lnTo>
                  <a:lnTo>
                    <a:pt x="280" y="1142"/>
                  </a:lnTo>
                  <a:lnTo>
                    <a:pt x="286" y="1158"/>
                  </a:lnTo>
                  <a:lnTo>
                    <a:pt x="290" y="1138"/>
                  </a:lnTo>
                  <a:lnTo>
                    <a:pt x="296" y="1142"/>
                  </a:lnTo>
                  <a:lnTo>
                    <a:pt x="302" y="1140"/>
                  </a:lnTo>
                  <a:lnTo>
                    <a:pt x="306" y="1148"/>
                  </a:lnTo>
                  <a:lnTo>
                    <a:pt x="312" y="1152"/>
                  </a:lnTo>
                  <a:lnTo>
                    <a:pt x="318" y="1154"/>
                  </a:lnTo>
                  <a:lnTo>
                    <a:pt x="322" y="1152"/>
                  </a:lnTo>
                  <a:lnTo>
                    <a:pt x="328" y="1152"/>
                  </a:lnTo>
                  <a:lnTo>
                    <a:pt x="332" y="1150"/>
                  </a:lnTo>
                  <a:lnTo>
                    <a:pt x="338" y="1148"/>
                  </a:lnTo>
                  <a:lnTo>
                    <a:pt x="344" y="1168"/>
                  </a:lnTo>
                  <a:lnTo>
                    <a:pt x="348" y="1160"/>
                  </a:lnTo>
                  <a:lnTo>
                    <a:pt x="354" y="1216"/>
                  </a:lnTo>
                  <a:lnTo>
                    <a:pt x="360" y="1212"/>
                  </a:lnTo>
                  <a:lnTo>
                    <a:pt x="364" y="1212"/>
                  </a:lnTo>
                  <a:lnTo>
                    <a:pt x="370" y="1214"/>
                  </a:lnTo>
                  <a:lnTo>
                    <a:pt x="376" y="1224"/>
                  </a:lnTo>
                  <a:lnTo>
                    <a:pt x="380" y="1232"/>
                  </a:lnTo>
                  <a:lnTo>
                    <a:pt x="386" y="1238"/>
                  </a:lnTo>
                  <a:lnTo>
                    <a:pt x="392" y="1244"/>
                  </a:lnTo>
                  <a:lnTo>
                    <a:pt x="396" y="1298"/>
                  </a:lnTo>
                  <a:lnTo>
                    <a:pt x="402" y="1306"/>
                  </a:lnTo>
                  <a:lnTo>
                    <a:pt x="406" y="1358"/>
                  </a:lnTo>
                  <a:lnTo>
                    <a:pt x="412" y="1358"/>
                  </a:lnTo>
                  <a:lnTo>
                    <a:pt x="418" y="1358"/>
                  </a:lnTo>
                  <a:lnTo>
                    <a:pt x="422" y="1380"/>
                  </a:lnTo>
                  <a:lnTo>
                    <a:pt x="428" y="1378"/>
                  </a:lnTo>
                  <a:lnTo>
                    <a:pt x="434" y="1384"/>
                  </a:lnTo>
                  <a:lnTo>
                    <a:pt x="438" y="1384"/>
                  </a:lnTo>
                  <a:lnTo>
                    <a:pt x="444" y="1384"/>
                  </a:lnTo>
                  <a:lnTo>
                    <a:pt x="450" y="1388"/>
                  </a:lnTo>
                  <a:lnTo>
                    <a:pt x="454" y="1388"/>
                  </a:lnTo>
                  <a:lnTo>
                    <a:pt x="460" y="1388"/>
                  </a:lnTo>
                  <a:lnTo>
                    <a:pt x="466" y="1390"/>
                  </a:lnTo>
                  <a:lnTo>
                    <a:pt x="470" y="1382"/>
                  </a:lnTo>
                  <a:lnTo>
                    <a:pt x="476" y="1390"/>
                  </a:lnTo>
                  <a:lnTo>
                    <a:pt x="482" y="1394"/>
                  </a:lnTo>
                  <a:lnTo>
                    <a:pt x="486" y="1396"/>
                  </a:lnTo>
                  <a:lnTo>
                    <a:pt x="492" y="1408"/>
                  </a:lnTo>
                  <a:lnTo>
                    <a:pt x="496" y="1408"/>
                  </a:lnTo>
                  <a:lnTo>
                    <a:pt x="502" y="1408"/>
                  </a:lnTo>
                  <a:lnTo>
                    <a:pt x="508" y="1410"/>
                  </a:lnTo>
                  <a:lnTo>
                    <a:pt x="512" y="1412"/>
                  </a:lnTo>
                  <a:lnTo>
                    <a:pt x="518" y="1412"/>
                  </a:lnTo>
                  <a:lnTo>
                    <a:pt x="524" y="1412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1" name="Freeform 201"/>
            <p:cNvSpPr>
              <a:spLocks/>
            </p:cNvSpPr>
            <p:nvPr/>
          </p:nvSpPr>
          <p:spPr bwMode="auto">
            <a:xfrm>
              <a:off x="2487" y="2765"/>
              <a:ext cx="94" cy="180"/>
            </a:xfrm>
            <a:custGeom>
              <a:avLst/>
              <a:gdLst>
                <a:gd name="T0" fmla="*/ 0 w 212"/>
                <a:gd name="T1" fmla="*/ 0 h 518"/>
                <a:gd name="T2" fmla="*/ 6 w 212"/>
                <a:gd name="T3" fmla="*/ 6 h 518"/>
                <a:gd name="T4" fmla="*/ 10 w 212"/>
                <a:gd name="T5" fmla="*/ 14 h 518"/>
                <a:gd name="T6" fmla="*/ 16 w 212"/>
                <a:gd name="T7" fmla="*/ 18 h 518"/>
                <a:gd name="T8" fmla="*/ 22 w 212"/>
                <a:gd name="T9" fmla="*/ 26 h 518"/>
                <a:gd name="T10" fmla="*/ 26 w 212"/>
                <a:gd name="T11" fmla="*/ 24 h 518"/>
                <a:gd name="T12" fmla="*/ 32 w 212"/>
                <a:gd name="T13" fmla="*/ 26 h 518"/>
                <a:gd name="T14" fmla="*/ 36 w 212"/>
                <a:gd name="T15" fmla="*/ 64 h 518"/>
                <a:gd name="T16" fmla="*/ 42 w 212"/>
                <a:gd name="T17" fmla="*/ 64 h 518"/>
                <a:gd name="T18" fmla="*/ 48 w 212"/>
                <a:gd name="T19" fmla="*/ 46 h 518"/>
                <a:gd name="T20" fmla="*/ 52 w 212"/>
                <a:gd name="T21" fmla="*/ 52 h 518"/>
                <a:gd name="T22" fmla="*/ 58 w 212"/>
                <a:gd name="T23" fmla="*/ 54 h 518"/>
                <a:gd name="T24" fmla="*/ 64 w 212"/>
                <a:gd name="T25" fmla="*/ 72 h 518"/>
                <a:gd name="T26" fmla="*/ 68 w 212"/>
                <a:gd name="T27" fmla="*/ 84 h 518"/>
                <a:gd name="T28" fmla="*/ 74 w 212"/>
                <a:gd name="T29" fmla="*/ 92 h 518"/>
                <a:gd name="T30" fmla="*/ 80 w 212"/>
                <a:gd name="T31" fmla="*/ 92 h 518"/>
                <a:gd name="T32" fmla="*/ 84 w 212"/>
                <a:gd name="T33" fmla="*/ 126 h 518"/>
                <a:gd name="T34" fmla="*/ 90 w 212"/>
                <a:gd name="T35" fmla="*/ 126 h 518"/>
                <a:gd name="T36" fmla="*/ 96 w 212"/>
                <a:gd name="T37" fmla="*/ 116 h 518"/>
                <a:gd name="T38" fmla="*/ 100 w 212"/>
                <a:gd name="T39" fmla="*/ 118 h 518"/>
                <a:gd name="T40" fmla="*/ 106 w 212"/>
                <a:gd name="T41" fmla="*/ 116 h 518"/>
                <a:gd name="T42" fmla="*/ 112 w 212"/>
                <a:gd name="T43" fmla="*/ 122 h 518"/>
                <a:gd name="T44" fmla="*/ 116 w 212"/>
                <a:gd name="T45" fmla="*/ 118 h 518"/>
                <a:gd name="T46" fmla="*/ 122 w 212"/>
                <a:gd name="T47" fmla="*/ 116 h 518"/>
                <a:gd name="T48" fmla="*/ 126 w 212"/>
                <a:gd name="T49" fmla="*/ 114 h 518"/>
                <a:gd name="T50" fmla="*/ 132 w 212"/>
                <a:gd name="T51" fmla="*/ 112 h 518"/>
                <a:gd name="T52" fmla="*/ 138 w 212"/>
                <a:gd name="T53" fmla="*/ 106 h 518"/>
                <a:gd name="T54" fmla="*/ 142 w 212"/>
                <a:gd name="T55" fmla="*/ 168 h 518"/>
                <a:gd name="T56" fmla="*/ 148 w 212"/>
                <a:gd name="T57" fmla="*/ 180 h 518"/>
                <a:gd name="T58" fmla="*/ 154 w 212"/>
                <a:gd name="T59" fmla="*/ 190 h 518"/>
                <a:gd name="T60" fmla="*/ 158 w 212"/>
                <a:gd name="T61" fmla="*/ 184 h 518"/>
                <a:gd name="T62" fmla="*/ 164 w 212"/>
                <a:gd name="T63" fmla="*/ 186 h 518"/>
                <a:gd name="T64" fmla="*/ 170 w 212"/>
                <a:gd name="T65" fmla="*/ 204 h 518"/>
                <a:gd name="T66" fmla="*/ 174 w 212"/>
                <a:gd name="T67" fmla="*/ 174 h 518"/>
                <a:gd name="T68" fmla="*/ 180 w 212"/>
                <a:gd name="T69" fmla="*/ 172 h 518"/>
                <a:gd name="T70" fmla="*/ 186 w 212"/>
                <a:gd name="T71" fmla="*/ 166 h 518"/>
                <a:gd name="T72" fmla="*/ 190 w 212"/>
                <a:gd name="T73" fmla="*/ 168 h 518"/>
                <a:gd name="T74" fmla="*/ 196 w 212"/>
                <a:gd name="T75" fmla="*/ 186 h 518"/>
                <a:gd name="T76" fmla="*/ 200 w 212"/>
                <a:gd name="T77" fmla="*/ 206 h 518"/>
                <a:gd name="T78" fmla="*/ 206 w 212"/>
                <a:gd name="T79" fmla="*/ 206 h 518"/>
                <a:gd name="T80" fmla="*/ 212 w 212"/>
                <a:gd name="T81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2" h="518">
                  <a:moveTo>
                    <a:pt x="0" y="0"/>
                  </a:moveTo>
                  <a:lnTo>
                    <a:pt x="6" y="6"/>
                  </a:lnTo>
                  <a:lnTo>
                    <a:pt x="10" y="14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32" y="26"/>
                  </a:lnTo>
                  <a:lnTo>
                    <a:pt x="36" y="64"/>
                  </a:lnTo>
                  <a:lnTo>
                    <a:pt x="42" y="64"/>
                  </a:lnTo>
                  <a:lnTo>
                    <a:pt x="48" y="46"/>
                  </a:lnTo>
                  <a:lnTo>
                    <a:pt x="52" y="52"/>
                  </a:lnTo>
                  <a:lnTo>
                    <a:pt x="58" y="54"/>
                  </a:lnTo>
                  <a:lnTo>
                    <a:pt x="64" y="72"/>
                  </a:lnTo>
                  <a:lnTo>
                    <a:pt x="68" y="84"/>
                  </a:lnTo>
                  <a:lnTo>
                    <a:pt x="74" y="92"/>
                  </a:lnTo>
                  <a:lnTo>
                    <a:pt x="80" y="92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96" y="116"/>
                  </a:lnTo>
                  <a:lnTo>
                    <a:pt x="100" y="118"/>
                  </a:lnTo>
                  <a:lnTo>
                    <a:pt x="106" y="116"/>
                  </a:lnTo>
                  <a:lnTo>
                    <a:pt x="112" y="122"/>
                  </a:lnTo>
                  <a:lnTo>
                    <a:pt x="116" y="118"/>
                  </a:lnTo>
                  <a:lnTo>
                    <a:pt x="122" y="116"/>
                  </a:lnTo>
                  <a:lnTo>
                    <a:pt x="126" y="114"/>
                  </a:lnTo>
                  <a:lnTo>
                    <a:pt x="132" y="112"/>
                  </a:lnTo>
                  <a:lnTo>
                    <a:pt x="138" y="106"/>
                  </a:lnTo>
                  <a:lnTo>
                    <a:pt x="142" y="168"/>
                  </a:lnTo>
                  <a:lnTo>
                    <a:pt x="148" y="180"/>
                  </a:lnTo>
                  <a:lnTo>
                    <a:pt x="154" y="190"/>
                  </a:lnTo>
                  <a:lnTo>
                    <a:pt x="158" y="184"/>
                  </a:lnTo>
                  <a:lnTo>
                    <a:pt x="164" y="186"/>
                  </a:lnTo>
                  <a:lnTo>
                    <a:pt x="170" y="204"/>
                  </a:lnTo>
                  <a:lnTo>
                    <a:pt x="174" y="174"/>
                  </a:lnTo>
                  <a:lnTo>
                    <a:pt x="180" y="172"/>
                  </a:lnTo>
                  <a:lnTo>
                    <a:pt x="186" y="166"/>
                  </a:lnTo>
                  <a:lnTo>
                    <a:pt x="190" y="168"/>
                  </a:lnTo>
                  <a:lnTo>
                    <a:pt x="196" y="186"/>
                  </a:lnTo>
                  <a:lnTo>
                    <a:pt x="200" y="206"/>
                  </a:lnTo>
                  <a:lnTo>
                    <a:pt x="206" y="206"/>
                  </a:lnTo>
                  <a:lnTo>
                    <a:pt x="212" y="518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417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5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5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5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  <p:bldP spid="256137" grpId="0" animBg="1"/>
      <p:bldP spid="256138" grpId="0"/>
      <p:bldP spid="256139" grpId="0" animBg="1"/>
      <p:bldP spid="256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3" y="1107583"/>
            <a:ext cx="3183467" cy="35670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Each term represents a dimension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Documents are vectors in the term-space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Term-document matrix: a very sparse matrix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Entries are scores of the terms in the documents (Boolean </a:t>
            </a:r>
            <a:r>
              <a:rPr lang="en-US" sz="2000" dirty="0" smtClean="0">
                <a:sym typeface="Wingdings" panose="05000000000000000000" pitchFamily="2" charset="2"/>
              </a:rPr>
              <a:t> Count  Weight)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Query is also a vector in the term-space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18797"/>
              </p:ext>
            </p:extLst>
          </p:nvPr>
        </p:nvGraphicFramePr>
        <p:xfrm>
          <a:off x="425451" y="1219271"/>
          <a:ext cx="47752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726"/>
                <a:gridCol w="475782"/>
                <a:gridCol w="475782"/>
                <a:gridCol w="475782"/>
                <a:gridCol w="475782"/>
                <a:gridCol w="475782"/>
                <a:gridCol w="475782"/>
                <a:gridCol w="4757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car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automobile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engine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0.7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0.6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0.9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search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0.7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503333" y="4764839"/>
            <a:ext cx="3183466" cy="719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Vector similarity: cosine of the angle between the vectors</a:t>
            </a:r>
            <a:endParaRPr lang="en-US" sz="17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30191"/>
              </p:ext>
            </p:extLst>
          </p:nvPr>
        </p:nvGraphicFramePr>
        <p:xfrm>
          <a:off x="5503333" y="5541192"/>
          <a:ext cx="3156481" cy="73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3" imgW="1955800" imgH="457200" progId="Equation.3">
                  <p:embed/>
                </p:oleObj>
              </mc:Choice>
              <mc:Fallback>
                <p:oleObj name="Equation" r:id="rId3" imgW="1955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3333" y="5541192"/>
                        <a:ext cx="3156481" cy="737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592455"/>
              </p:ext>
            </p:extLst>
          </p:nvPr>
        </p:nvGraphicFramePr>
        <p:xfrm>
          <a:off x="1221661" y="3376612"/>
          <a:ext cx="6143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5" imgW="431800" imgH="457200" progId="Equation.3">
                  <p:embed/>
                </p:oleObj>
              </mc:Choice>
              <mc:Fallback>
                <p:oleObj name="Equation" r:id="rId5" imgW="431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1661" y="3376612"/>
                        <a:ext cx="614362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51802"/>
              </p:ext>
            </p:extLst>
          </p:nvPr>
        </p:nvGraphicFramePr>
        <p:xfrm>
          <a:off x="1971675" y="3582988"/>
          <a:ext cx="3429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7" imgW="241300" imgH="165100" progId="Equation.3">
                  <p:embed/>
                </p:oleObj>
              </mc:Choice>
              <mc:Fallback>
                <p:oleObj name="Equation" r:id="rId7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1675" y="3582988"/>
                        <a:ext cx="34290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92547"/>
              </p:ext>
            </p:extLst>
          </p:nvPr>
        </p:nvGraphicFramePr>
        <p:xfrm>
          <a:off x="2513013" y="3582988"/>
          <a:ext cx="1809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3013" y="3582988"/>
                        <a:ext cx="1809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78478"/>
              </p:ext>
            </p:extLst>
          </p:nvPr>
        </p:nvGraphicFramePr>
        <p:xfrm>
          <a:off x="2950987" y="3582988"/>
          <a:ext cx="1809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11" imgW="127000" imgH="165100" progId="Equation.3">
                  <p:embed/>
                </p:oleObj>
              </mc:Choice>
              <mc:Fallback>
                <p:oleObj name="Equation" r:id="rId11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50987" y="3582988"/>
                        <a:ext cx="1809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76283"/>
              </p:ext>
            </p:extLst>
          </p:nvPr>
        </p:nvGraphicFramePr>
        <p:xfrm>
          <a:off x="3441566" y="3582988"/>
          <a:ext cx="1809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12" imgW="127000" imgH="165100" progId="Equation.3">
                  <p:embed/>
                </p:oleObj>
              </mc:Choice>
              <mc:Fallback>
                <p:oleObj name="Equation" r:id="rId12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41566" y="3582988"/>
                        <a:ext cx="1809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102053"/>
              </p:ext>
            </p:extLst>
          </p:nvPr>
        </p:nvGraphicFramePr>
        <p:xfrm>
          <a:off x="3932146" y="3582988"/>
          <a:ext cx="1809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13" imgW="127000" imgH="165100" progId="Equation.3">
                  <p:embed/>
                </p:oleObj>
              </mc:Choice>
              <mc:Fallback>
                <p:oleObj name="Equation" r:id="rId13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32146" y="3582988"/>
                        <a:ext cx="1809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1102255" y="4481393"/>
            <a:ext cx="3183466" cy="1874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What is the problem?</a:t>
            </a:r>
          </a:p>
          <a:p>
            <a:pPr marL="0" indent="0" algn="ctr">
              <a:buNone/>
            </a:pPr>
            <a:endParaRPr lang="en-US" sz="1700" dirty="0" smtClean="0"/>
          </a:p>
          <a:p>
            <a:pPr marL="0" indent="0" algn="ctr">
              <a:buNone/>
            </a:pPr>
            <a:r>
              <a:rPr lang="en-US" sz="1700" b="1" dirty="0" smtClean="0">
                <a:solidFill>
                  <a:schemeClr val="tx2"/>
                </a:solidFill>
              </a:rPr>
              <a:t>car ~ automobile</a:t>
            </a:r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700" dirty="0" smtClean="0"/>
              <a:t>But in the vector space model each term is a </a:t>
            </a:r>
            <a:r>
              <a:rPr lang="en-US" sz="1700" b="1" dirty="0" smtClean="0"/>
              <a:t>different</a:t>
            </a:r>
            <a:r>
              <a:rPr lang="en-US" sz="1700" dirty="0" smtClean="0"/>
              <a:t> dimension</a:t>
            </a:r>
          </a:p>
          <a:p>
            <a:pPr marL="0" indent="0" algn="ctr">
              <a:buNone/>
            </a:pPr>
            <a:endParaRPr lang="en-US" sz="1700" dirty="0"/>
          </a:p>
        </p:txBody>
      </p:sp>
      <p:sp>
        <p:nvSpPr>
          <p:cNvPr id="15" name="Cloud Callout 14"/>
          <p:cNvSpPr/>
          <p:nvPr/>
        </p:nvSpPr>
        <p:spPr>
          <a:xfrm>
            <a:off x="4561667" y="150292"/>
            <a:ext cx="1427869" cy="541050"/>
          </a:xfrm>
          <a:prstGeom prst="cloudCallout">
            <a:avLst>
              <a:gd name="adj1" fmla="val -68690"/>
              <a:gd name="adj2" fmla="val 557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6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50" name="Group 2"/>
          <p:cNvGrpSpPr>
            <a:grpSpLocks/>
          </p:cNvGrpSpPr>
          <p:nvPr/>
        </p:nvGrpSpPr>
        <p:grpSpPr bwMode="auto">
          <a:xfrm>
            <a:off x="1136650" y="2268538"/>
            <a:ext cx="2427288" cy="2389187"/>
            <a:chOff x="704" y="1863"/>
            <a:chExt cx="1529" cy="1505"/>
          </a:xfrm>
        </p:grpSpPr>
        <p:sp>
          <p:nvSpPr>
            <p:cNvPr id="258051" name="Line 3"/>
            <p:cNvSpPr>
              <a:spLocks noChangeShapeType="1"/>
            </p:cNvSpPr>
            <p:nvPr/>
          </p:nvSpPr>
          <p:spPr bwMode="auto">
            <a:xfrm>
              <a:off x="709" y="2487"/>
              <a:ext cx="152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2" name="Rectangle 4"/>
            <p:cNvSpPr>
              <a:spLocks noChangeArrowheads="1"/>
            </p:cNvSpPr>
            <p:nvPr/>
          </p:nvSpPr>
          <p:spPr bwMode="auto">
            <a:xfrm>
              <a:off x="790" y="1863"/>
              <a:ext cx="1350" cy="1245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3" name="Line 5"/>
            <p:cNvSpPr>
              <a:spLocks noChangeShapeType="1"/>
            </p:cNvSpPr>
            <p:nvPr/>
          </p:nvSpPr>
          <p:spPr bwMode="auto">
            <a:xfrm>
              <a:off x="790" y="3108"/>
              <a:ext cx="135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4" name="Line 6"/>
            <p:cNvSpPr>
              <a:spLocks noChangeShapeType="1"/>
            </p:cNvSpPr>
            <p:nvPr/>
          </p:nvSpPr>
          <p:spPr bwMode="auto">
            <a:xfrm>
              <a:off x="790" y="1863"/>
              <a:ext cx="1350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5" name="Line 7"/>
            <p:cNvSpPr>
              <a:spLocks noChangeShapeType="1"/>
            </p:cNvSpPr>
            <p:nvPr/>
          </p:nvSpPr>
          <p:spPr bwMode="auto">
            <a:xfrm flipV="1">
              <a:off x="790" y="1863"/>
              <a:ext cx="1" cy="12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6" name="Line 8"/>
            <p:cNvSpPr>
              <a:spLocks noChangeShapeType="1"/>
            </p:cNvSpPr>
            <p:nvPr/>
          </p:nvSpPr>
          <p:spPr bwMode="auto">
            <a:xfrm flipV="1">
              <a:off x="2140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7" name="Line 9"/>
            <p:cNvSpPr>
              <a:spLocks noChangeShapeType="1"/>
            </p:cNvSpPr>
            <p:nvPr/>
          </p:nvSpPr>
          <p:spPr bwMode="auto">
            <a:xfrm>
              <a:off x="790" y="3108"/>
              <a:ext cx="135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8" name="Line 10"/>
            <p:cNvSpPr>
              <a:spLocks noChangeShapeType="1"/>
            </p:cNvSpPr>
            <p:nvPr/>
          </p:nvSpPr>
          <p:spPr bwMode="auto">
            <a:xfrm flipV="1">
              <a:off x="790" y="1863"/>
              <a:ext cx="1" cy="12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9" name="Line 11"/>
            <p:cNvSpPr>
              <a:spLocks noChangeShapeType="1"/>
            </p:cNvSpPr>
            <p:nvPr/>
          </p:nvSpPr>
          <p:spPr bwMode="auto">
            <a:xfrm flipV="1">
              <a:off x="790" y="3095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0" name="Line 12"/>
            <p:cNvSpPr>
              <a:spLocks noChangeShapeType="1"/>
            </p:cNvSpPr>
            <p:nvPr/>
          </p:nvSpPr>
          <p:spPr bwMode="auto">
            <a:xfrm>
              <a:off x="790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1" name="Line 13"/>
            <p:cNvSpPr>
              <a:spLocks noChangeShapeType="1"/>
            </p:cNvSpPr>
            <p:nvPr/>
          </p:nvSpPr>
          <p:spPr bwMode="auto">
            <a:xfrm flipV="1">
              <a:off x="1189" y="3095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2" name="Line 14"/>
            <p:cNvSpPr>
              <a:spLocks noChangeShapeType="1"/>
            </p:cNvSpPr>
            <p:nvPr/>
          </p:nvSpPr>
          <p:spPr bwMode="auto">
            <a:xfrm>
              <a:off x="1189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3" name="Line 15"/>
            <p:cNvSpPr>
              <a:spLocks noChangeShapeType="1"/>
            </p:cNvSpPr>
            <p:nvPr/>
          </p:nvSpPr>
          <p:spPr bwMode="auto">
            <a:xfrm flipV="1">
              <a:off x="1589" y="3095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1589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5" name="Line 17"/>
            <p:cNvSpPr>
              <a:spLocks noChangeShapeType="1"/>
            </p:cNvSpPr>
            <p:nvPr/>
          </p:nvSpPr>
          <p:spPr bwMode="auto">
            <a:xfrm flipV="1">
              <a:off x="1988" y="3095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6" name="Line 18"/>
            <p:cNvSpPr>
              <a:spLocks noChangeShapeType="1"/>
            </p:cNvSpPr>
            <p:nvPr/>
          </p:nvSpPr>
          <p:spPr bwMode="auto">
            <a:xfrm>
              <a:off x="1988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7" name="Line 19"/>
            <p:cNvSpPr>
              <a:spLocks noChangeShapeType="1"/>
            </p:cNvSpPr>
            <p:nvPr/>
          </p:nvSpPr>
          <p:spPr bwMode="auto">
            <a:xfrm>
              <a:off x="790" y="3108"/>
              <a:ext cx="3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8" name="Line 20"/>
            <p:cNvSpPr>
              <a:spLocks noChangeShapeType="1"/>
            </p:cNvSpPr>
            <p:nvPr/>
          </p:nvSpPr>
          <p:spPr bwMode="auto">
            <a:xfrm flipH="1">
              <a:off x="2101" y="3108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9" name="Line 21"/>
            <p:cNvSpPr>
              <a:spLocks noChangeShapeType="1"/>
            </p:cNvSpPr>
            <p:nvPr/>
          </p:nvSpPr>
          <p:spPr bwMode="auto">
            <a:xfrm>
              <a:off x="790" y="2983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0" name="Line 22"/>
            <p:cNvSpPr>
              <a:spLocks noChangeShapeType="1"/>
            </p:cNvSpPr>
            <p:nvPr/>
          </p:nvSpPr>
          <p:spPr bwMode="auto">
            <a:xfrm flipH="1">
              <a:off x="2101" y="2983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1" name="Line 23"/>
            <p:cNvSpPr>
              <a:spLocks noChangeShapeType="1"/>
            </p:cNvSpPr>
            <p:nvPr/>
          </p:nvSpPr>
          <p:spPr bwMode="auto">
            <a:xfrm>
              <a:off x="790" y="2859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2" name="Line 24"/>
            <p:cNvSpPr>
              <a:spLocks noChangeShapeType="1"/>
            </p:cNvSpPr>
            <p:nvPr/>
          </p:nvSpPr>
          <p:spPr bwMode="auto">
            <a:xfrm flipH="1">
              <a:off x="2101" y="2859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3" name="Line 25"/>
            <p:cNvSpPr>
              <a:spLocks noChangeShapeType="1"/>
            </p:cNvSpPr>
            <p:nvPr/>
          </p:nvSpPr>
          <p:spPr bwMode="auto">
            <a:xfrm>
              <a:off x="790" y="273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4" name="Line 26"/>
            <p:cNvSpPr>
              <a:spLocks noChangeShapeType="1"/>
            </p:cNvSpPr>
            <p:nvPr/>
          </p:nvSpPr>
          <p:spPr bwMode="auto">
            <a:xfrm flipH="1">
              <a:off x="2101" y="2734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5" name="Line 27"/>
            <p:cNvSpPr>
              <a:spLocks noChangeShapeType="1"/>
            </p:cNvSpPr>
            <p:nvPr/>
          </p:nvSpPr>
          <p:spPr bwMode="auto">
            <a:xfrm>
              <a:off x="790" y="261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6" name="Line 28"/>
            <p:cNvSpPr>
              <a:spLocks noChangeShapeType="1"/>
            </p:cNvSpPr>
            <p:nvPr/>
          </p:nvSpPr>
          <p:spPr bwMode="auto">
            <a:xfrm flipH="1">
              <a:off x="2101" y="2610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7" name="Line 29"/>
            <p:cNvSpPr>
              <a:spLocks noChangeShapeType="1"/>
            </p:cNvSpPr>
            <p:nvPr/>
          </p:nvSpPr>
          <p:spPr bwMode="auto">
            <a:xfrm>
              <a:off x="790" y="2485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8" name="Line 30"/>
            <p:cNvSpPr>
              <a:spLocks noChangeShapeType="1"/>
            </p:cNvSpPr>
            <p:nvPr/>
          </p:nvSpPr>
          <p:spPr bwMode="auto">
            <a:xfrm flipH="1">
              <a:off x="2101" y="2485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9" name="Line 31"/>
            <p:cNvSpPr>
              <a:spLocks noChangeShapeType="1"/>
            </p:cNvSpPr>
            <p:nvPr/>
          </p:nvSpPr>
          <p:spPr bwMode="auto">
            <a:xfrm>
              <a:off x="790" y="236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0" name="Line 32"/>
            <p:cNvSpPr>
              <a:spLocks noChangeShapeType="1"/>
            </p:cNvSpPr>
            <p:nvPr/>
          </p:nvSpPr>
          <p:spPr bwMode="auto">
            <a:xfrm flipH="1">
              <a:off x="2101" y="2360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1" name="Line 33"/>
            <p:cNvSpPr>
              <a:spLocks noChangeShapeType="1"/>
            </p:cNvSpPr>
            <p:nvPr/>
          </p:nvSpPr>
          <p:spPr bwMode="auto">
            <a:xfrm>
              <a:off x="790" y="223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2" name="Line 34"/>
            <p:cNvSpPr>
              <a:spLocks noChangeShapeType="1"/>
            </p:cNvSpPr>
            <p:nvPr/>
          </p:nvSpPr>
          <p:spPr bwMode="auto">
            <a:xfrm flipH="1">
              <a:off x="2101" y="2236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3" name="Line 35"/>
            <p:cNvSpPr>
              <a:spLocks noChangeShapeType="1"/>
            </p:cNvSpPr>
            <p:nvPr/>
          </p:nvSpPr>
          <p:spPr bwMode="auto">
            <a:xfrm>
              <a:off x="790" y="211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4" name="Line 36"/>
            <p:cNvSpPr>
              <a:spLocks noChangeShapeType="1"/>
            </p:cNvSpPr>
            <p:nvPr/>
          </p:nvSpPr>
          <p:spPr bwMode="auto">
            <a:xfrm flipH="1">
              <a:off x="2101" y="2111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5" name="Line 37"/>
            <p:cNvSpPr>
              <a:spLocks noChangeShapeType="1"/>
            </p:cNvSpPr>
            <p:nvPr/>
          </p:nvSpPr>
          <p:spPr bwMode="auto">
            <a:xfrm>
              <a:off x="790" y="198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6" name="Line 38"/>
            <p:cNvSpPr>
              <a:spLocks noChangeShapeType="1"/>
            </p:cNvSpPr>
            <p:nvPr/>
          </p:nvSpPr>
          <p:spPr bwMode="auto">
            <a:xfrm flipH="1">
              <a:off x="2101" y="1986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7" name="Line 39"/>
            <p:cNvSpPr>
              <a:spLocks noChangeShapeType="1"/>
            </p:cNvSpPr>
            <p:nvPr/>
          </p:nvSpPr>
          <p:spPr bwMode="auto">
            <a:xfrm>
              <a:off x="790" y="1863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8" name="Line 40"/>
            <p:cNvSpPr>
              <a:spLocks noChangeShapeType="1"/>
            </p:cNvSpPr>
            <p:nvPr/>
          </p:nvSpPr>
          <p:spPr bwMode="auto">
            <a:xfrm flipH="1">
              <a:off x="2101" y="1863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9" name="Line 41"/>
            <p:cNvSpPr>
              <a:spLocks noChangeShapeType="1"/>
            </p:cNvSpPr>
            <p:nvPr/>
          </p:nvSpPr>
          <p:spPr bwMode="auto">
            <a:xfrm>
              <a:off x="790" y="3108"/>
              <a:ext cx="135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0" name="Line 42"/>
            <p:cNvSpPr>
              <a:spLocks noChangeShapeType="1"/>
            </p:cNvSpPr>
            <p:nvPr/>
          </p:nvSpPr>
          <p:spPr bwMode="auto">
            <a:xfrm>
              <a:off x="790" y="1863"/>
              <a:ext cx="1350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1" name="Line 43"/>
            <p:cNvSpPr>
              <a:spLocks noChangeShapeType="1"/>
            </p:cNvSpPr>
            <p:nvPr/>
          </p:nvSpPr>
          <p:spPr bwMode="auto">
            <a:xfrm flipV="1">
              <a:off x="790" y="1863"/>
              <a:ext cx="1" cy="12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2" name="Line 44"/>
            <p:cNvSpPr>
              <a:spLocks noChangeShapeType="1"/>
            </p:cNvSpPr>
            <p:nvPr/>
          </p:nvSpPr>
          <p:spPr bwMode="auto">
            <a:xfrm flipV="1">
              <a:off x="2140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3" name="Text Box 45"/>
            <p:cNvSpPr txBox="1">
              <a:spLocks noChangeArrowheads="1"/>
            </p:cNvSpPr>
            <p:nvPr/>
          </p:nvSpPr>
          <p:spPr bwMode="gray">
            <a:xfrm>
              <a:off x="1138" y="2557"/>
              <a:ext cx="87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009900"/>
                  </a:solidFill>
                </a:rPr>
                <a:t>   node </a:t>
              </a:r>
              <a:r>
                <a:rPr lang="en-US" sz="2000" b="1">
                  <a:solidFill>
                    <a:srgbClr val="009900"/>
                  </a:solidFill>
                </a:rPr>
                <a:t>/</a:t>
              </a:r>
              <a:r>
                <a:rPr lang="en-US" b="1">
                  <a:solidFill>
                    <a:srgbClr val="009900"/>
                  </a:solidFill>
                </a:rPr>
                <a:t> </a:t>
              </a:r>
            </a:p>
            <a:p>
              <a:pPr algn="l"/>
              <a:r>
                <a:rPr lang="en-US" b="1">
                  <a:solidFill>
                    <a:srgbClr val="009900"/>
                  </a:solidFill>
                </a:rPr>
                <a:t>        vertex</a:t>
              </a:r>
            </a:p>
          </p:txBody>
        </p:sp>
        <p:sp>
          <p:nvSpPr>
            <p:cNvPr id="258094" name="Text Box 46"/>
            <p:cNvSpPr txBox="1">
              <a:spLocks noChangeArrowheads="1"/>
            </p:cNvSpPr>
            <p:nvPr/>
          </p:nvSpPr>
          <p:spPr bwMode="auto">
            <a:xfrm>
              <a:off x="1104" y="3122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200</a:t>
              </a:r>
            </a:p>
          </p:txBody>
        </p:sp>
        <p:sp>
          <p:nvSpPr>
            <p:cNvPr id="258095" name="Text Box 47"/>
            <p:cNvSpPr txBox="1">
              <a:spLocks noChangeArrowheads="1"/>
            </p:cNvSpPr>
            <p:nvPr/>
          </p:nvSpPr>
          <p:spPr bwMode="auto">
            <a:xfrm>
              <a:off x="1505" y="3122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400</a:t>
              </a:r>
            </a:p>
          </p:txBody>
        </p:sp>
        <p:sp>
          <p:nvSpPr>
            <p:cNvPr id="258096" name="Text Box 48"/>
            <p:cNvSpPr txBox="1">
              <a:spLocks noChangeArrowheads="1"/>
            </p:cNvSpPr>
            <p:nvPr/>
          </p:nvSpPr>
          <p:spPr bwMode="auto">
            <a:xfrm>
              <a:off x="1904" y="3122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600</a:t>
              </a:r>
            </a:p>
          </p:txBody>
        </p:sp>
        <p:sp>
          <p:nvSpPr>
            <p:cNvPr id="258097" name="Text Box 49"/>
            <p:cNvSpPr txBox="1">
              <a:spLocks noChangeArrowheads="1"/>
            </p:cNvSpPr>
            <p:nvPr/>
          </p:nvSpPr>
          <p:spPr bwMode="auto">
            <a:xfrm>
              <a:off x="704" y="3122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0</a:t>
              </a:r>
            </a:p>
          </p:txBody>
        </p:sp>
        <p:sp>
          <p:nvSpPr>
            <p:cNvPr id="258098" name="Rectangle 50"/>
            <p:cNvSpPr>
              <a:spLocks noChangeArrowheads="1"/>
            </p:cNvSpPr>
            <p:nvPr/>
          </p:nvSpPr>
          <p:spPr bwMode="auto">
            <a:xfrm>
              <a:off x="983" y="3195"/>
              <a:ext cx="9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subspace dimension</a:t>
              </a:r>
            </a:p>
          </p:txBody>
        </p:sp>
      </p:grpSp>
      <p:grpSp>
        <p:nvGrpSpPr>
          <p:cNvPr id="258099" name="Group 51"/>
          <p:cNvGrpSpPr>
            <a:grpSpLocks/>
          </p:cNvGrpSpPr>
          <p:nvPr/>
        </p:nvGrpSpPr>
        <p:grpSpPr bwMode="auto">
          <a:xfrm>
            <a:off x="3660775" y="2268538"/>
            <a:ext cx="2419350" cy="2384425"/>
            <a:chOff x="2294" y="1863"/>
            <a:chExt cx="1524" cy="1502"/>
          </a:xfrm>
        </p:grpSpPr>
        <p:sp>
          <p:nvSpPr>
            <p:cNvPr id="258100" name="Line 52"/>
            <p:cNvSpPr>
              <a:spLocks noChangeShapeType="1"/>
            </p:cNvSpPr>
            <p:nvPr/>
          </p:nvSpPr>
          <p:spPr bwMode="auto">
            <a:xfrm>
              <a:off x="2294" y="2487"/>
              <a:ext cx="152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1" name="Rectangle 53"/>
            <p:cNvSpPr>
              <a:spLocks noChangeArrowheads="1"/>
            </p:cNvSpPr>
            <p:nvPr/>
          </p:nvSpPr>
          <p:spPr bwMode="auto">
            <a:xfrm>
              <a:off x="2385" y="1863"/>
              <a:ext cx="1350" cy="1245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2" name="Line 54"/>
            <p:cNvSpPr>
              <a:spLocks noChangeShapeType="1"/>
            </p:cNvSpPr>
            <p:nvPr/>
          </p:nvSpPr>
          <p:spPr bwMode="auto">
            <a:xfrm>
              <a:off x="2385" y="3108"/>
              <a:ext cx="13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3" name="Line 55"/>
            <p:cNvSpPr>
              <a:spLocks noChangeShapeType="1"/>
            </p:cNvSpPr>
            <p:nvPr/>
          </p:nvSpPr>
          <p:spPr bwMode="auto">
            <a:xfrm>
              <a:off x="2385" y="1863"/>
              <a:ext cx="1350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4" name="Line 56"/>
            <p:cNvSpPr>
              <a:spLocks noChangeShapeType="1"/>
            </p:cNvSpPr>
            <p:nvPr/>
          </p:nvSpPr>
          <p:spPr bwMode="auto">
            <a:xfrm flipV="1">
              <a:off x="238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5" name="Line 57"/>
            <p:cNvSpPr>
              <a:spLocks noChangeShapeType="1"/>
            </p:cNvSpPr>
            <p:nvPr/>
          </p:nvSpPr>
          <p:spPr bwMode="auto">
            <a:xfrm flipV="1">
              <a:off x="373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6" name="Line 58"/>
            <p:cNvSpPr>
              <a:spLocks noChangeShapeType="1"/>
            </p:cNvSpPr>
            <p:nvPr/>
          </p:nvSpPr>
          <p:spPr bwMode="auto">
            <a:xfrm>
              <a:off x="2385" y="3108"/>
              <a:ext cx="13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7" name="Line 59"/>
            <p:cNvSpPr>
              <a:spLocks noChangeShapeType="1"/>
            </p:cNvSpPr>
            <p:nvPr/>
          </p:nvSpPr>
          <p:spPr bwMode="auto">
            <a:xfrm flipV="1">
              <a:off x="238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8" name="Line 60"/>
            <p:cNvSpPr>
              <a:spLocks noChangeShapeType="1"/>
            </p:cNvSpPr>
            <p:nvPr/>
          </p:nvSpPr>
          <p:spPr bwMode="auto">
            <a:xfrm flipV="1">
              <a:off x="2385" y="3096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9" name="Line 61"/>
            <p:cNvSpPr>
              <a:spLocks noChangeShapeType="1"/>
            </p:cNvSpPr>
            <p:nvPr/>
          </p:nvSpPr>
          <p:spPr bwMode="auto">
            <a:xfrm>
              <a:off x="2385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0" name="Line 62"/>
            <p:cNvSpPr>
              <a:spLocks noChangeShapeType="1"/>
            </p:cNvSpPr>
            <p:nvPr/>
          </p:nvSpPr>
          <p:spPr bwMode="auto">
            <a:xfrm flipV="1">
              <a:off x="2784" y="3096"/>
              <a:ext cx="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1" name="Line 63"/>
            <p:cNvSpPr>
              <a:spLocks noChangeShapeType="1"/>
            </p:cNvSpPr>
            <p:nvPr/>
          </p:nvSpPr>
          <p:spPr bwMode="auto">
            <a:xfrm>
              <a:off x="2784" y="1863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2" name="Line 64"/>
            <p:cNvSpPr>
              <a:spLocks noChangeShapeType="1"/>
            </p:cNvSpPr>
            <p:nvPr/>
          </p:nvSpPr>
          <p:spPr bwMode="auto">
            <a:xfrm flipV="1">
              <a:off x="3184" y="3096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3" name="Line 65"/>
            <p:cNvSpPr>
              <a:spLocks noChangeShapeType="1"/>
            </p:cNvSpPr>
            <p:nvPr/>
          </p:nvSpPr>
          <p:spPr bwMode="auto">
            <a:xfrm>
              <a:off x="3184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4" name="Line 66"/>
            <p:cNvSpPr>
              <a:spLocks noChangeShapeType="1"/>
            </p:cNvSpPr>
            <p:nvPr/>
          </p:nvSpPr>
          <p:spPr bwMode="auto">
            <a:xfrm flipV="1">
              <a:off x="3583" y="3096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5" name="Line 67"/>
            <p:cNvSpPr>
              <a:spLocks noChangeShapeType="1"/>
            </p:cNvSpPr>
            <p:nvPr/>
          </p:nvSpPr>
          <p:spPr bwMode="auto">
            <a:xfrm>
              <a:off x="3583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6" name="Line 68"/>
            <p:cNvSpPr>
              <a:spLocks noChangeShapeType="1"/>
            </p:cNvSpPr>
            <p:nvPr/>
          </p:nvSpPr>
          <p:spPr bwMode="auto">
            <a:xfrm>
              <a:off x="2385" y="3108"/>
              <a:ext cx="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7" name="Line 69"/>
            <p:cNvSpPr>
              <a:spLocks noChangeShapeType="1"/>
            </p:cNvSpPr>
            <p:nvPr/>
          </p:nvSpPr>
          <p:spPr bwMode="auto">
            <a:xfrm flipH="1">
              <a:off x="3696" y="3108"/>
              <a:ext cx="3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8" name="Line 70"/>
            <p:cNvSpPr>
              <a:spLocks noChangeShapeType="1"/>
            </p:cNvSpPr>
            <p:nvPr/>
          </p:nvSpPr>
          <p:spPr bwMode="auto">
            <a:xfrm>
              <a:off x="2385" y="2983"/>
              <a:ext cx="38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9" name="Line 71"/>
            <p:cNvSpPr>
              <a:spLocks noChangeShapeType="1"/>
            </p:cNvSpPr>
            <p:nvPr/>
          </p:nvSpPr>
          <p:spPr bwMode="auto">
            <a:xfrm flipH="1">
              <a:off x="3696" y="2983"/>
              <a:ext cx="39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0" name="Line 72"/>
            <p:cNvSpPr>
              <a:spLocks noChangeShapeType="1"/>
            </p:cNvSpPr>
            <p:nvPr/>
          </p:nvSpPr>
          <p:spPr bwMode="auto">
            <a:xfrm>
              <a:off x="2385" y="2859"/>
              <a:ext cx="38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1" name="Line 73"/>
            <p:cNvSpPr>
              <a:spLocks noChangeShapeType="1"/>
            </p:cNvSpPr>
            <p:nvPr/>
          </p:nvSpPr>
          <p:spPr bwMode="auto">
            <a:xfrm flipH="1">
              <a:off x="3696" y="2859"/>
              <a:ext cx="39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2" name="Line 74"/>
            <p:cNvSpPr>
              <a:spLocks noChangeShapeType="1"/>
            </p:cNvSpPr>
            <p:nvPr/>
          </p:nvSpPr>
          <p:spPr bwMode="auto">
            <a:xfrm>
              <a:off x="2385" y="273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3" name="Line 75"/>
            <p:cNvSpPr>
              <a:spLocks noChangeShapeType="1"/>
            </p:cNvSpPr>
            <p:nvPr/>
          </p:nvSpPr>
          <p:spPr bwMode="auto">
            <a:xfrm flipH="1">
              <a:off x="3696" y="2734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4" name="Line 76"/>
            <p:cNvSpPr>
              <a:spLocks noChangeShapeType="1"/>
            </p:cNvSpPr>
            <p:nvPr/>
          </p:nvSpPr>
          <p:spPr bwMode="auto">
            <a:xfrm>
              <a:off x="2385" y="2610"/>
              <a:ext cx="38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5" name="Line 77"/>
            <p:cNvSpPr>
              <a:spLocks noChangeShapeType="1"/>
            </p:cNvSpPr>
            <p:nvPr/>
          </p:nvSpPr>
          <p:spPr bwMode="auto">
            <a:xfrm flipH="1">
              <a:off x="3696" y="2610"/>
              <a:ext cx="39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6" name="Line 78"/>
            <p:cNvSpPr>
              <a:spLocks noChangeShapeType="1"/>
            </p:cNvSpPr>
            <p:nvPr/>
          </p:nvSpPr>
          <p:spPr bwMode="auto">
            <a:xfrm>
              <a:off x="2385" y="2485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7" name="Line 79"/>
            <p:cNvSpPr>
              <a:spLocks noChangeShapeType="1"/>
            </p:cNvSpPr>
            <p:nvPr/>
          </p:nvSpPr>
          <p:spPr bwMode="auto">
            <a:xfrm flipH="1">
              <a:off x="3696" y="2485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8" name="Line 80"/>
            <p:cNvSpPr>
              <a:spLocks noChangeShapeType="1"/>
            </p:cNvSpPr>
            <p:nvPr/>
          </p:nvSpPr>
          <p:spPr bwMode="auto">
            <a:xfrm>
              <a:off x="2385" y="236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9" name="Line 81"/>
            <p:cNvSpPr>
              <a:spLocks noChangeShapeType="1"/>
            </p:cNvSpPr>
            <p:nvPr/>
          </p:nvSpPr>
          <p:spPr bwMode="auto">
            <a:xfrm flipH="1">
              <a:off x="3696" y="2360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0" name="Line 82"/>
            <p:cNvSpPr>
              <a:spLocks noChangeShapeType="1"/>
            </p:cNvSpPr>
            <p:nvPr/>
          </p:nvSpPr>
          <p:spPr bwMode="auto">
            <a:xfrm>
              <a:off x="2385" y="223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1" name="Line 83"/>
            <p:cNvSpPr>
              <a:spLocks noChangeShapeType="1"/>
            </p:cNvSpPr>
            <p:nvPr/>
          </p:nvSpPr>
          <p:spPr bwMode="auto">
            <a:xfrm flipH="1">
              <a:off x="3696" y="2236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2" name="Line 84"/>
            <p:cNvSpPr>
              <a:spLocks noChangeShapeType="1"/>
            </p:cNvSpPr>
            <p:nvPr/>
          </p:nvSpPr>
          <p:spPr bwMode="auto">
            <a:xfrm>
              <a:off x="2385" y="211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3" name="Line 85"/>
            <p:cNvSpPr>
              <a:spLocks noChangeShapeType="1"/>
            </p:cNvSpPr>
            <p:nvPr/>
          </p:nvSpPr>
          <p:spPr bwMode="auto">
            <a:xfrm flipH="1">
              <a:off x="3696" y="2111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4" name="Line 86"/>
            <p:cNvSpPr>
              <a:spLocks noChangeShapeType="1"/>
            </p:cNvSpPr>
            <p:nvPr/>
          </p:nvSpPr>
          <p:spPr bwMode="auto">
            <a:xfrm>
              <a:off x="2385" y="198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5" name="Line 87"/>
            <p:cNvSpPr>
              <a:spLocks noChangeShapeType="1"/>
            </p:cNvSpPr>
            <p:nvPr/>
          </p:nvSpPr>
          <p:spPr bwMode="auto">
            <a:xfrm flipH="1">
              <a:off x="3696" y="1986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6" name="Line 88"/>
            <p:cNvSpPr>
              <a:spLocks noChangeShapeType="1"/>
            </p:cNvSpPr>
            <p:nvPr/>
          </p:nvSpPr>
          <p:spPr bwMode="auto">
            <a:xfrm>
              <a:off x="2385" y="1863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7" name="Line 89"/>
            <p:cNvSpPr>
              <a:spLocks noChangeShapeType="1"/>
            </p:cNvSpPr>
            <p:nvPr/>
          </p:nvSpPr>
          <p:spPr bwMode="auto">
            <a:xfrm flipH="1">
              <a:off x="3696" y="1863"/>
              <a:ext cx="39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8" name="Line 90"/>
            <p:cNvSpPr>
              <a:spLocks noChangeShapeType="1"/>
            </p:cNvSpPr>
            <p:nvPr/>
          </p:nvSpPr>
          <p:spPr bwMode="auto">
            <a:xfrm>
              <a:off x="2385" y="3108"/>
              <a:ext cx="13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9" name="Line 91"/>
            <p:cNvSpPr>
              <a:spLocks noChangeShapeType="1"/>
            </p:cNvSpPr>
            <p:nvPr/>
          </p:nvSpPr>
          <p:spPr bwMode="auto">
            <a:xfrm>
              <a:off x="2385" y="1863"/>
              <a:ext cx="1350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0" name="Line 92"/>
            <p:cNvSpPr>
              <a:spLocks noChangeShapeType="1"/>
            </p:cNvSpPr>
            <p:nvPr/>
          </p:nvSpPr>
          <p:spPr bwMode="auto">
            <a:xfrm flipV="1">
              <a:off x="238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1" name="Line 93"/>
            <p:cNvSpPr>
              <a:spLocks noChangeShapeType="1"/>
            </p:cNvSpPr>
            <p:nvPr/>
          </p:nvSpPr>
          <p:spPr bwMode="auto">
            <a:xfrm flipV="1">
              <a:off x="3735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2" name="Text Box 94"/>
            <p:cNvSpPr txBox="1">
              <a:spLocks noChangeArrowheads="1"/>
            </p:cNvSpPr>
            <p:nvPr/>
          </p:nvSpPr>
          <p:spPr bwMode="gray">
            <a:xfrm>
              <a:off x="2724" y="2007"/>
              <a:ext cx="76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009900"/>
                  </a:solidFill>
                </a:rPr>
                <a:t>   logic / </a:t>
              </a:r>
            </a:p>
            <a:p>
              <a:pPr algn="l"/>
              <a:r>
                <a:rPr lang="en-US" b="1">
                  <a:solidFill>
                    <a:srgbClr val="009900"/>
                  </a:solidFill>
                </a:rPr>
                <a:t>      logics</a:t>
              </a:r>
            </a:p>
          </p:txBody>
        </p:sp>
        <p:sp>
          <p:nvSpPr>
            <p:cNvPr id="258143" name="Text Box 95"/>
            <p:cNvSpPr txBox="1">
              <a:spLocks noChangeArrowheads="1"/>
            </p:cNvSpPr>
            <p:nvPr/>
          </p:nvSpPr>
          <p:spPr bwMode="auto">
            <a:xfrm>
              <a:off x="2698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200</a:t>
              </a:r>
            </a:p>
          </p:txBody>
        </p:sp>
        <p:sp>
          <p:nvSpPr>
            <p:cNvPr id="258144" name="Text Box 96"/>
            <p:cNvSpPr txBox="1">
              <a:spLocks noChangeArrowheads="1"/>
            </p:cNvSpPr>
            <p:nvPr/>
          </p:nvSpPr>
          <p:spPr bwMode="auto">
            <a:xfrm>
              <a:off x="3099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400</a:t>
              </a:r>
            </a:p>
          </p:txBody>
        </p:sp>
        <p:sp>
          <p:nvSpPr>
            <p:cNvPr id="258145" name="Text Box 97"/>
            <p:cNvSpPr txBox="1">
              <a:spLocks noChangeArrowheads="1"/>
            </p:cNvSpPr>
            <p:nvPr/>
          </p:nvSpPr>
          <p:spPr bwMode="auto">
            <a:xfrm>
              <a:off x="3498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600</a:t>
              </a:r>
            </a:p>
          </p:txBody>
        </p:sp>
        <p:sp>
          <p:nvSpPr>
            <p:cNvPr id="258146" name="Text Box 98"/>
            <p:cNvSpPr txBox="1">
              <a:spLocks noChangeArrowheads="1"/>
            </p:cNvSpPr>
            <p:nvPr/>
          </p:nvSpPr>
          <p:spPr bwMode="auto">
            <a:xfrm>
              <a:off x="2299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0</a:t>
              </a:r>
            </a:p>
          </p:txBody>
        </p:sp>
        <p:sp>
          <p:nvSpPr>
            <p:cNvPr id="258147" name="Rectangle 99"/>
            <p:cNvSpPr>
              <a:spLocks noChangeArrowheads="1"/>
            </p:cNvSpPr>
            <p:nvPr/>
          </p:nvSpPr>
          <p:spPr bwMode="auto">
            <a:xfrm>
              <a:off x="2578" y="3192"/>
              <a:ext cx="9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subspace dimension</a:t>
              </a:r>
            </a:p>
          </p:txBody>
        </p:sp>
      </p:grpSp>
      <p:grpSp>
        <p:nvGrpSpPr>
          <p:cNvPr id="258148" name="Group 100"/>
          <p:cNvGrpSpPr>
            <a:grpSpLocks/>
          </p:cNvGrpSpPr>
          <p:nvPr/>
        </p:nvGrpSpPr>
        <p:grpSpPr bwMode="auto">
          <a:xfrm>
            <a:off x="6202363" y="2268538"/>
            <a:ext cx="2420937" cy="2384425"/>
            <a:chOff x="3895" y="1863"/>
            <a:chExt cx="1525" cy="1502"/>
          </a:xfrm>
        </p:grpSpPr>
        <p:sp>
          <p:nvSpPr>
            <p:cNvPr id="258149" name="Line 101"/>
            <p:cNvSpPr>
              <a:spLocks noChangeShapeType="1"/>
            </p:cNvSpPr>
            <p:nvPr/>
          </p:nvSpPr>
          <p:spPr bwMode="auto">
            <a:xfrm>
              <a:off x="3896" y="2487"/>
              <a:ext cx="152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0" name="Rectangle 102"/>
            <p:cNvSpPr>
              <a:spLocks noChangeArrowheads="1"/>
            </p:cNvSpPr>
            <p:nvPr/>
          </p:nvSpPr>
          <p:spPr bwMode="auto">
            <a:xfrm>
              <a:off x="3980" y="1863"/>
              <a:ext cx="1353" cy="1245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1" name="Line 103"/>
            <p:cNvSpPr>
              <a:spLocks noChangeShapeType="1"/>
            </p:cNvSpPr>
            <p:nvPr/>
          </p:nvSpPr>
          <p:spPr bwMode="auto">
            <a:xfrm>
              <a:off x="3980" y="3108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2" name="Line 104"/>
            <p:cNvSpPr>
              <a:spLocks noChangeShapeType="1"/>
            </p:cNvSpPr>
            <p:nvPr/>
          </p:nvSpPr>
          <p:spPr bwMode="auto">
            <a:xfrm>
              <a:off x="3980" y="1863"/>
              <a:ext cx="135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3" name="Line 105"/>
            <p:cNvSpPr>
              <a:spLocks noChangeShapeType="1"/>
            </p:cNvSpPr>
            <p:nvPr/>
          </p:nvSpPr>
          <p:spPr bwMode="auto">
            <a:xfrm flipV="1">
              <a:off x="3980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4" name="Line 106"/>
            <p:cNvSpPr>
              <a:spLocks noChangeShapeType="1"/>
            </p:cNvSpPr>
            <p:nvPr/>
          </p:nvSpPr>
          <p:spPr bwMode="auto">
            <a:xfrm flipV="1">
              <a:off x="5333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5" name="Line 107"/>
            <p:cNvSpPr>
              <a:spLocks noChangeShapeType="1"/>
            </p:cNvSpPr>
            <p:nvPr/>
          </p:nvSpPr>
          <p:spPr bwMode="auto">
            <a:xfrm>
              <a:off x="3980" y="3108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6" name="Line 108"/>
            <p:cNvSpPr>
              <a:spLocks noChangeShapeType="1"/>
            </p:cNvSpPr>
            <p:nvPr/>
          </p:nvSpPr>
          <p:spPr bwMode="auto">
            <a:xfrm flipV="1">
              <a:off x="3980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7" name="Line 109"/>
            <p:cNvSpPr>
              <a:spLocks noChangeShapeType="1"/>
            </p:cNvSpPr>
            <p:nvPr/>
          </p:nvSpPr>
          <p:spPr bwMode="auto">
            <a:xfrm flipV="1">
              <a:off x="3980" y="3095"/>
              <a:ext cx="1" cy="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8" name="Line 110"/>
            <p:cNvSpPr>
              <a:spLocks noChangeShapeType="1"/>
            </p:cNvSpPr>
            <p:nvPr/>
          </p:nvSpPr>
          <p:spPr bwMode="auto">
            <a:xfrm>
              <a:off x="3980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9" name="Line 111"/>
            <p:cNvSpPr>
              <a:spLocks noChangeShapeType="1"/>
            </p:cNvSpPr>
            <p:nvPr/>
          </p:nvSpPr>
          <p:spPr bwMode="auto">
            <a:xfrm flipV="1">
              <a:off x="4379" y="3095"/>
              <a:ext cx="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0" name="Line 112"/>
            <p:cNvSpPr>
              <a:spLocks noChangeShapeType="1"/>
            </p:cNvSpPr>
            <p:nvPr/>
          </p:nvSpPr>
          <p:spPr bwMode="auto">
            <a:xfrm>
              <a:off x="4379" y="1863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1" name="Line 113"/>
            <p:cNvSpPr>
              <a:spLocks noChangeShapeType="1"/>
            </p:cNvSpPr>
            <p:nvPr/>
          </p:nvSpPr>
          <p:spPr bwMode="auto">
            <a:xfrm flipV="1">
              <a:off x="4779" y="3095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2" name="Line 114"/>
            <p:cNvSpPr>
              <a:spLocks noChangeShapeType="1"/>
            </p:cNvSpPr>
            <p:nvPr/>
          </p:nvSpPr>
          <p:spPr bwMode="auto">
            <a:xfrm>
              <a:off x="4779" y="1863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3" name="Line 115"/>
            <p:cNvSpPr>
              <a:spLocks noChangeShapeType="1"/>
            </p:cNvSpPr>
            <p:nvPr/>
          </p:nvSpPr>
          <p:spPr bwMode="auto">
            <a:xfrm flipV="1">
              <a:off x="5178" y="3095"/>
              <a:ext cx="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4" name="Line 116"/>
            <p:cNvSpPr>
              <a:spLocks noChangeShapeType="1"/>
            </p:cNvSpPr>
            <p:nvPr/>
          </p:nvSpPr>
          <p:spPr bwMode="auto">
            <a:xfrm>
              <a:off x="5178" y="1863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5" name="Line 117"/>
            <p:cNvSpPr>
              <a:spLocks noChangeShapeType="1"/>
            </p:cNvSpPr>
            <p:nvPr/>
          </p:nvSpPr>
          <p:spPr bwMode="auto">
            <a:xfrm>
              <a:off x="3980" y="3108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6" name="Line 118"/>
            <p:cNvSpPr>
              <a:spLocks noChangeShapeType="1"/>
            </p:cNvSpPr>
            <p:nvPr/>
          </p:nvSpPr>
          <p:spPr bwMode="auto">
            <a:xfrm flipH="1">
              <a:off x="5291" y="3108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7" name="Line 119"/>
            <p:cNvSpPr>
              <a:spLocks noChangeShapeType="1"/>
            </p:cNvSpPr>
            <p:nvPr/>
          </p:nvSpPr>
          <p:spPr bwMode="auto">
            <a:xfrm>
              <a:off x="3980" y="2983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8" name="Line 120"/>
            <p:cNvSpPr>
              <a:spLocks noChangeShapeType="1"/>
            </p:cNvSpPr>
            <p:nvPr/>
          </p:nvSpPr>
          <p:spPr bwMode="auto">
            <a:xfrm flipH="1">
              <a:off x="5291" y="2983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9" name="Line 121"/>
            <p:cNvSpPr>
              <a:spLocks noChangeShapeType="1"/>
            </p:cNvSpPr>
            <p:nvPr/>
          </p:nvSpPr>
          <p:spPr bwMode="auto">
            <a:xfrm>
              <a:off x="3980" y="2859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0" name="Line 122"/>
            <p:cNvSpPr>
              <a:spLocks noChangeShapeType="1"/>
            </p:cNvSpPr>
            <p:nvPr/>
          </p:nvSpPr>
          <p:spPr bwMode="auto">
            <a:xfrm flipH="1">
              <a:off x="5291" y="2859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1" name="Line 123"/>
            <p:cNvSpPr>
              <a:spLocks noChangeShapeType="1"/>
            </p:cNvSpPr>
            <p:nvPr/>
          </p:nvSpPr>
          <p:spPr bwMode="auto">
            <a:xfrm>
              <a:off x="3980" y="273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2" name="Line 124"/>
            <p:cNvSpPr>
              <a:spLocks noChangeShapeType="1"/>
            </p:cNvSpPr>
            <p:nvPr/>
          </p:nvSpPr>
          <p:spPr bwMode="auto">
            <a:xfrm flipH="1">
              <a:off x="5291" y="2734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3" name="Line 125"/>
            <p:cNvSpPr>
              <a:spLocks noChangeShapeType="1"/>
            </p:cNvSpPr>
            <p:nvPr/>
          </p:nvSpPr>
          <p:spPr bwMode="auto">
            <a:xfrm>
              <a:off x="3980" y="261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4" name="Line 126"/>
            <p:cNvSpPr>
              <a:spLocks noChangeShapeType="1"/>
            </p:cNvSpPr>
            <p:nvPr/>
          </p:nvSpPr>
          <p:spPr bwMode="auto">
            <a:xfrm>
              <a:off x="3980" y="2485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5" name="Line 127"/>
            <p:cNvSpPr>
              <a:spLocks noChangeShapeType="1"/>
            </p:cNvSpPr>
            <p:nvPr/>
          </p:nvSpPr>
          <p:spPr bwMode="auto">
            <a:xfrm>
              <a:off x="3980" y="236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6" name="Line 128"/>
            <p:cNvSpPr>
              <a:spLocks noChangeShapeType="1"/>
            </p:cNvSpPr>
            <p:nvPr/>
          </p:nvSpPr>
          <p:spPr bwMode="auto">
            <a:xfrm>
              <a:off x="3980" y="223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7" name="Line 129"/>
            <p:cNvSpPr>
              <a:spLocks noChangeShapeType="1"/>
            </p:cNvSpPr>
            <p:nvPr/>
          </p:nvSpPr>
          <p:spPr bwMode="auto">
            <a:xfrm flipH="1">
              <a:off x="5291" y="2236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8" name="Line 130"/>
            <p:cNvSpPr>
              <a:spLocks noChangeShapeType="1"/>
            </p:cNvSpPr>
            <p:nvPr/>
          </p:nvSpPr>
          <p:spPr bwMode="auto">
            <a:xfrm>
              <a:off x="3980" y="211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9" name="Line 131"/>
            <p:cNvSpPr>
              <a:spLocks noChangeShapeType="1"/>
            </p:cNvSpPr>
            <p:nvPr/>
          </p:nvSpPr>
          <p:spPr bwMode="auto">
            <a:xfrm flipH="1">
              <a:off x="5291" y="2111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0" name="Line 132"/>
            <p:cNvSpPr>
              <a:spLocks noChangeShapeType="1"/>
            </p:cNvSpPr>
            <p:nvPr/>
          </p:nvSpPr>
          <p:spPr bwMode="auto">
            <a:xfrm>
              <a:off x="3980" y="198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1" name="Line 133"/>
            <p:cNvSpPr>
              <a:spLocks noChangeShapeType="1"/>
            </p:cNvSpPr>
            <p:nvPr/>
          </p:nvSpPr>
          <p:spPr bwMode="auto">
            <a:xfrm flipH="1">
              <a:off x="5291" y="1986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2" name="Line 134"/>
            <p:cNvSpPr>
              <a:spLocks noChangeShapeType="1"/>
            </p:cNvSpPr>
            <p:nvPr/>
          </p:nvSpPr>
          <p:spPr bwMode="auto">
            <a:xfrm>
              <a:off x="3980" y="1863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3" name="Line 135"/>
            <p:cNvSpPr>
              <a:spLocks noChangeShapeType="1"/>
            </p:cNvSpPr>
            <p:nvPr/>
          </p:nvSpPr>
          <p:spPr bwMode="auto">
            <a:xfrm flipH="1">
              <a:off x="5291" y="1863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4" name="Line 136"/>
            <p:cNvSpPr>
              <a:spLocks noChangeShapeType="1"/>
            </p:cNvSpPr>
            <p:nvPr/>
          </p:nvSpPr>
          <p:spPr bwMode="auto">
            <a:xfrm>
              <a:off x="3980" y="3108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5" name="Line 137"/>
            <p:cNvSpPr>
              <a:spLocks noChangeShapeType="1"/>
            </p:cNvSpPr>
            <p:nvPr/>
          </p:nvSpPr>
          <p:spPr bwMode="auto">
            <a:xfrm>
              <a:off x="3980" y="1863"/>
              <a:ext cx="135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6" name="Line 138"/>
            <p:cNvSpPr>
              <a:spLocks noChangeShapeType="1"/>
            </p:cNvSpPr>
            <p:nvPr/>
          </p:nvSpPr>
          <p:spPr bwMode="auto">
            <a:xfrm flipV="1">
              <a:off x="3980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7" name="Line 139"/>
            <p:cNvSpPr>
              <a:spLocks noChangeShapeType="1"/>
            </p:cNvSpPr>
            <p:nvPr/>
          </p:nvSpPr>
          <p:spPr bwMode="auto">
            <a:xfrm flipV="1">
              <a:off x="5333" y="1863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8" name="Line 140"/>
            <p:cNvSpPr>
              <a:spLocks noChangeShapeType="1"/>
            </p:cNvSpPr>
            <p:nvPr/>
          </p:nvSpPr>
          <p:spPr bwMode="auto">
            <a:xfrm flipH="1">
              <a:off x="5291" y="2610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9" name="Line 141"/>
            <p:cNvSpPr>
              <a:spLocks noChangeShapeType="1"/>
            </p:cNvSpPr>
            <p:nvPr/>
          </p:nvSpPr>
          <p:spPr bwMode="auto">
            <a:xfrm flipH="1">
              <a:off x="5291" y="2485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0" name="Line 142"/>
            <p:cNvSpPr>
              <a:spLocks noChangeShapeType="1"/>
            </p:cNvSpPr>
            <p:nvPr/>
          </p:nvSpPr>
          <p:spPr bwMode="auto">
            <a:xfrm flipH="1">
              <a:off x="5291" y="2360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1" name="Text Box 143"/>
            <p:cNvSpPr txBox="1">
              <a:spLocks noChangeArrowheads="1"/>
            </p:cNvSpPr>
            <p:nvPr/>
          </p:nvSpPr>
          <p:spPr bwMode="gray">
            <a:xfrm>
              <a:off x="4356" y="2624"/>
              <a:ext cx="80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</a:rPr>
                <a:t> logic </a:t>
              </a:r>
              <a:r>
                <a:rPr lang="en-US" sz="2000" b="1">
                  <a:solidFill>
                    <a:srgbClr val="FF0000"/>
                  </a:solidFill>
                </a:rPr>
                <a:t>/</a:t>
              </a:r>
              <a:r>
                <a:rPr lang="en-US" b="1">
                  <a:solidFill>
                    <a:srgbClr val="FF0000"/>
                  </a:solidFill>
                </a:rPr>
                <a:t> </a:t>
              </a:r>
            </a:p>
            <a:p>
              <a:pPr algn="l"/>
              <a:r>
                <a:rPr lang="en-US" b="1">
                  <a:solidFill>
                    <a:srgbClr val="FF0000"/>
                  </a:solidFill>
                </a:rPr>
                <a:t>      vertex</a:t>
              </a:r>
            </a:p>
          </p:txBody>
        </p:sp>
        <p:sp>
          <p:nvSpPr>
            <p:cNvPr id="258192" name="Text Box 144"/>
            <p:cNvSpPr txBox="1">
              <a:spLocks noChangeArrowheads="1"/>
            </p:cNvSpPr>
            <p:nvPr/>
          </p:nvSpPr>
          <p:spPr bwMode="auto">
            <a:xfrm>
              <a:off x="4295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200</a:t>
              </a:r>
            </a:p>
          </p:txBody>
        </p:sp>
        <p:sp>
          <p:nvSpPr>
            <p:cNvPr id="258193" name="Text Box 145"/>
            <p:cNvSpPr txBox="1">
              <a:spLocks noChangeArrowheads="1"/>
            </p:cNvSpPr>
            <p:nvPr/>
          </p:nvSpPr>
          <p:spPr bwMode="auto">
            <a:xfrm>
              <a:off x="4696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400</a:t>
              </a:r>
            </a:p>
          </p:txBody>
        </p:sp>
        <p:sp>
          <p:nvSpPr>
            <p:cNvPr id="258194" name="Text Box 146"/>
            <p:cNvSpPr txBox="1">
              <a:spLocks noChangeArrowheads="1"/>
            </p:cNvSpPr>
            <p:nvPr/>
          </p:nvSpPr>
          <p:spPr bwMode="auto">
            <a:xfrm>
              <a:off x="5095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600</a:t>
              </a:r>
            </a:p>
          </p:txBody>
        </p:sp>
        <p:sp>
          <p:nvSpPr>
            <p:cNvPr id="258195" name="Text Box 147"/>
            <p:cNvSpPr txBox="1">
              <a:spLocks noChangeArrowheads="1"/>
            </p:cNvSpPr>
            <p:nvPr/>
          </p:nvSpPr>
          <p:spPr bwMode="auto">
            <a:xfrm>
              <a:off x="3895" y="3121"/>
              <a:ext cx="1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0</a:t>
              </a:r>
            </a:p>
          </p:txBody>
        </p:sp>
        <p:sp>
          <p:nvSpPr>
            <p:cNvPr id="258196" name="Rectangle 148"/>
            <p:cNvSpPr>
              <a:spLocks noChangeArrowheads="1"/>
            </p:cNvSpPr>
            <p:nvPr/>
          </p:nvSpPr>
          <p:spPr bwMode="auto">
            <a:xfrm>
              <a:off x="4177" y="3192"/>
              <a:ext cx="9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subspace dimension</a:t>
              </a:r>
            </a:p>
          </p:txBody>
        </p:sp>
      </p:grpSp>
      <p:sp>
        <p:nvSpPr>
          <p:cNvPr id="258197" name="Rectangle 14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Types of Relatedness Curves</a:t>
            </a:r>
          </a:p>
        </p:txBody>
      </p:sp>
      <p:sp>
        <p:nvSpPr>
          <p:cNvPr id="258198" name="Rectangle 150"/>
          <p:cNvSpPr>
            <a:spLocks noGrp="1" noChangeArrowheads="1"/>
          </p:cNvSpPr>
          <p:nvPr>
            <p:ph type="body" idx="1"/>
          </p:nvPr>
        </p:nvSpPr>
        <p:spPr>
          <a:xfrm>
            <a:off x="627063" y="1355725"/>
            <a:ext cx="7872412" cy="844550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400" b="1"/>
              <a:t>Three main types</a:t>
            </a:r>
          </a:p>
        </p:txBody>
      </p:sp>
      <p:grpSp>
        <p:nvGrpSpPr>
          <p:cNvPr id="258199" name="Group 151"/>
          <p:cNvGrpSpPr>
            <a:grpSpLocks/>
          </p:cNvGrpSpPr>
          <p:nvPr/>
        </p:nvGrpSpPr>
        <p:grpSpPr bwMode="auto">
          <a:xfrm>
            <a:off x="1276350" y="2343150"/>
            <a:ext cx="2139950" cy="908050"/>
            <a:chOff x="1395" y="1215"/>
            <a:chExt cx="3570" cy="2818"/>
          </a:xfrm>
        </p:grpSpPr>
        <p:sp>
          <p:nvSpPr>
            <p:cNvPr id="258200" name="Freeform 152"/>
            <p:cNvSpPr>
              <a:spLocks/>
            </p:cNvSpPr>
            <p:nvPr/>
          </p:nvSpPr>
          <p:spPr bwMode="auto">
            <a:xfrm>
              <a:off x="4441" y="1215"/>
              <a:ext cx="524" cy="76"/>
            </a:xfrm>
            <a:custGeom>
              <a:avLst/>
              <a:gdLst>
                <a:gd name="T0" fmla="*/ 6 w 524"/>
                <a:gd name="T1" fmla="*/ 76 h 76"/>
                <a:gd name="T2" fmla="*/ 16 w 524"/>
                <a:gd name="T3" fmla="*/ 68 h 76"/>
                <a:gd name="T4" fmla="*/ 26 w 524"/>
                <a:gd name="T5" fmla="*/ 66 h 76"/>
                <a:gd name="T6" fmla="*/ 38 w 524"/>
                <a:gd name="T7" fmla="*/ 50 h 76"/>
                <a:gd name="T8" fmla="*/ 48 w 524"/>
                <a:gd name="T9" fmla="*/ 50 h 76"/>
                <a:gd name="T10" fmla="*/ 58 w 524"/>
                <a:gd name="T11" fmla="*/ 30 h 76"/>
                <a:gd name="T12" fmla="*/ 70 w 524"/>
                <a:gd name="T13" fmla="*/ 32 h 76"/>
                <a:gd name="T14" fmla="*/ 80 w 524"/>
                <a:gd name="T15" fmla="*/ 32 h 76"/>
                <a:gd name="T16" fmla="*/ 90 w 524"/>
                <a:gd name="T17" fmla="*/ 32 h 76"/>
                <a:gd name="T18" fmla="*/ 102 w 524"/>
                <a:gd name="T19" fmla="*/ 32 h 76"/>
                <a:gd name="T20" fmla="*/ 112 w 524"/>
                <a:gd name="T21" fmla="*/ 26 h 76"/>
                <a:gd name="T22" fmla="*/ 122 w 524"/>
                <a:gd name="T23" fmla="*/ 24 h 76"/>
                <a:gd name="T24" fmla="*/ 132 w 524"/>
                <a:gd name="T25" fmla="*/ 28 h 76"/>
                <a:gd name="T26" fmla="*/ 144 w 524"/>
                <a:gd name="T27" fmla="*/ 24 h 76"/>
                <a:gd name="T28" fmla="*/ 154 w 524"/>
                <a:gd name="T29" fmla="*/ 26 h 76"/>
                <a:gd name="T30" fmla="*/ 164 w 524"/>
                <a:gd name="T31" fmla="*/ 26 h 76"/>
                <a:gd name="T32" fmla="*/ 176 w 524"/>
                <a:gd name="T33" fmla="*/ 22 h 76"/>
                <a:gd name="T34" fmla="*/ 186 w 524"/>
                <a:gd name="T35" fmla="*/ 22 h 76"/>
                <a:gd name="T36" fmla="*/ 196 w 524"/>
                <a:gd name="T37" fmla="*/ 24 h 76"/>
                <a:gd name="T38" fmla="*/ 206 w 524"/>
                <a:gd name="T39" fmla="*/ 16 h 76"/>
                <a:gd name="T40" fmla="*/ 218 w 524"/>
                <a:gd name="T41" fmla="*/ 12 h 76"/>
                <a:gd name="T42" fmla="*/ 228 w 524"/>
                <a:gd name="T43" fmla="*/ 14 h 76"/>
                <a:gd name="T44" fmla="*/ 238 w 524"/>
                <a:gd name="T45" fmla="*/ 14 h 76"/>
                <a:gd name="T46" fmla="*/ 250 w 524"/>
                <a:gd name="T47" fmla="*/ 14 h 76"/>
                <a:gd name="T48" fmla="*/ 260 w 524"/>
                <a:gd name="T49" fmla="*/ 14 h 76"/>
                <a:gd name="T50" fmla="*/ 270 w 524"/>
                <a:gd name="T51" fmla="*/ 14 h 76"/>
                <a:gd name="T52" fmla="*/ 280 w 524"/>
                <a:gd name="T53" fmla="*/ 12 h 76"/>
                <a:gd name="T54" fmla="*/ 292 w 524"/>
                <a:gd name="T55" fmla="*/ 12 h 76"/>
                <a:gd name="T56" fmla="*/ 302 w 524"/>
                <a:gd name="T57" fmla="*/ 12 h 76"/>
                <a:gd name="T58" fmla="*/ 312 w 524"/>
                <a:gd name="T59" fmla="*/ 8 h 76"/>
                <a:gd name="T60" fmla="*/ 324 w 524"/>
                <a:gd name="T61" fmla="*/ 8 h 76"/>
                <a:gd name="T62" fmla="*/ 334 w 524"/>
                <a:gd name="T63" fmla="*/ 10 h 76"/>
                <a:gd name="T64" fmla="*/ 344 w 524"/>
                <a:gd name="T65" fmla="*/ 8 h 76"/>
                <a:gd name="T66" fmla="*/ 356 w 524"/>
                <a:gd name="T67" fmla="*/ 8 h 76"/>
                <a:gd name="T68" fmla="*/ 366 w 524"/>
                <a:gd name="T69" fmla="*/ 8 h 76"/>
                <a:gd name="T70" fmla="*/ 376 w 524"/>
                <a:gd name="T71" fmla="*/ 8 h 76"/>
                <a:gd name="T72" fmla="*/ 386 w 524"/>
                <a:gd name="T73" fmla="*/ 8 h 76"/>
                <a:gd name="T74" fmla="*/ 398 w 524"/>
                <a:gd name="T75" fmla="*/ 6 h 76"/>
                <a:gd name="T76" fmla="*/ 408 w 524"/>
                <a:gd name="T77" fmla="*/ 8 h 76"/>
                <a:gd name="T78" fmla="*/ 418 w 524"/>
                <a:gd name="T79" fmla="*/ 6 h 76"/>
                <a:gd name="T80" fmla="*/ 430 w 524"/>
                <a:gd name="T81" fmla="*/ 6 h 76"/>
                <a:gd name="T82" fmla="*/ 440 w 524"/>
                <a:gd name="T83" fmla="*/ 6 h 76"/>
                <a:gd name="T84" fmla="*/ 450 w 524"/>
                <a:gd name="T85" fmla="*/ 6 h 76"/>
                <a:gd name="T86" fmla="*/ 460 w 524"/>
                <a:gd name="T87" fmla="*/ 2 h 76"/>
                <a:gd name="T88" fmla="*/ 472 w 524"/>
                <a:gd name="T89" fmla="*/ 2 h 76"/>
                <a:gd name="T90" fmla="*/ 482 w 524"/>
                <a:gd name="T91" fmla="*/ 2 h 76"/>
                <a:gd name="T92" fmla="*/ 492 w 524"/>
                <a:gd name="T93" fmla="*/ 2 h 76"/>
                <a:gd name="T94" fmla="*/ 504 w 524"/>
                <a:gd name="T95" fmla="*/ 0 h 76"/>
                <a:gd name="T96" fmla="*/ 514 w 524"/>
                <a:gd name="T97" fmla="*/ 0 h 76"/>
                <a:gd name="T98" fmla="*/ 524 w 524"/>
                <a:gd name="T9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76">
                  <a:moveTo>
                    <a:pt x="0" y="72"/>
                  </a:moveTo>
                  <a:lnTo>
                    <a:pt x="6" y="76"/>
                  </a:lnTo>
                  <a:lnTo>
                    <a:pt x="12" y="66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32" y="64"/>
                  </a:lnTo>
                  <a:lnTo>
                    <a:pt x="38" y="50"/>
                  </a:lnTo>
                  <a:lnTo>
                    <a:pt x="42" y="50"/>
                  </a:lnTo>
                  <a:lnTo>
                    <a:pt x="48" y="50"/>
                  </a:lnTo>
                  <a:lnTo>
                    <a:pt x="54" y="50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0" y="32"/>
                  </a:lnTo>
                  <a:lnTo>
                    <a:pt x="74" y="32"/>
                  </a:lnTo>
                  <a:lnTo>
                    <a:pt x="80" y="32"/>
                  </a:lnTo>
                  <a:lnTo>
                    <a:pt x="86" y="32"/>
                  </a:lnTo>
                  <a:lnTo>
                    <a:pt x="90" y="32"/>
                  </a:lnTo>
                  <a:lnTo>
                    <a:pt x="96" y="32"/>
                  </a:lnTo>
                  <a:lnTo>
                    <a:pt x="102" y="32"/>
                  </a:lnTo>
                  <a:lnTo>
                    <a:pt x="106" y="28"/>
                  </a:lnTo>
                  <a:lnTo>
                    <a:pt x="112" y="26"/>
                  </a:lnTo>
                  <a:lnTo>
                    <a:pt x="116" y="24"/>
                  </a:lnTo>
                  <a:lnTo>
                    <a:pt x="122" y="24"/>
                  </a:lnTo>
                  <a:lnTo>
                    <a:pt x="128" y="28"/>
                  </a:lnTo>
                  <a:lnTo>
                    <a:pt x="132" y="28"/>
                  </a:lnTo>
                  <a:lnTo>
                    <a:pt x="138" y="30"/>
                  </a:lnTo>
                  <a:lnTo>
                    <a:pt x="144" y="24"/>
                  </a:lnTo>
                  <a:lnTo>
                    <a:pt x="148" y="24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4" y="26"/>
                  </a:lnTo>
                  <a:lnTo>
                    <a:pt x="170" y="24"/>
                  </a:lnTo>
                  <a:lnTo>
                    <a:pt x="176" y="22"/>
                  </a:lnTo>
                  <a:lnTo>
                    <a:pt x="180" y="24"/>
                  </a:lnTo>
                  <a:lnTo>
                    <a:pt x="186" y="22"/>
                  </a:lnTo>
                  <a:lnTo>
                    <a:pt x="192" y="22"/>
                  </a:lnTo>
                  <a:lnTo>
                    <a:pt x="196" y="24"/>
                  </a:lnTo>
                  <a:lnTo>
                    <a:pt x="202" y="18"/>
                  </a:lnTo>
                  <a:lnTo>
                    <a:pt x="206" y="16"/>
                  </a:lnTo>
                  <a:lnTo>
                    <a:pt x="212" y="16"/>
                  </a:lnTo>
                  <a:lnTo>
                    <a:pt x="218" y="12"/>
                  </a:lnTo>
                  <a:lnTo>
                    <a:pt x="222" y="14"/>
                  </a:lnTo>
                  <a:lnTo>
                    <a:pt x="228" y="14"/>
                  </a:lnTo>
                  <a:lnTo>
                    <a:pt x="234" y="14"/>
                  </a:lnTo>
                  <a:lnTo>
                    <a:pt x="238" y="14"/>
                  </a:lnTo>
                  <a:lnTo>
                    <a:pt x="244" y="14"/>
                  </a:lnTo>
                  <a:lnTo>
                    <a:pt x="250" y="14"/>
                  </a:lnTo>
                  <a:lnTo>
                    <a:pt x="254" y="14"/>
                  </a:lnTo>
                  <a:lnTo>
                    <a:pt x="260" y="14"/>
                  </a:lnTo>
                  <a:lnTo>
                    <a:pt x="266" y="14"/>
                  </a:lnTo>
                  <a:lnTo>
                    <a:pt x="270" y="14"/>
                  </a:lnTo>
                  <a:lnTo>
                    <a:pt x="276" y="14"/>
                  </a:lnTo>
                  <a:lnTo>
                    <a:pt x="280" y="12"/>
                  </a:lnTo>
                  <a:lnTo>
                    <a:pt x="286" y="12"/>
                  </a:lnTo>
                  <a:lnTo>
                    <a:pt x="292" y="12"/>
                  </a:lnTo>
                  <a:lnTo>
                    <a:pt x="296" y="12"/>
                  </a:lnTo>
                  <a:lnTo>
                    <a:pt x="302" y="12"/>
                  </a:lnTo>
                  <a:lnTo>
                    <a:pt x="308" y="10"/>
                  </a:lnTo>
                  <a:lnTo>
                    <a:pt x="312" y="8"/>
                  </a:lnTo>
                  <a:lnTo>
                    <a:pt x="318" y="8"/>
                  </a:lnTo>
                  <a:lnTo>
                    <a:pt x="324" y="8"/>
                  </a:lnTo>
                  <a:lnTo>
                    <a:pt x="328" y="10"/>
                  </a:lnTo>
                  <a:lnTo>
                    <a:pt x="334" y="10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50" y="8"/>
                  </a:lnTo>
                  <a:lnTo>
                    <a:pt x="356" y="8"/>
                  </a:lnTo>
                  <a:lnTo>
                    <a:pt x="360" y="8"/>
                  </a:lnTo>
                  <a:lnTo>
                    <a:pt x="366" y="8"/>
                  </a:lnTo>
                  <a:lnTo>
                    <a:pt x="370" y="8"/>
                  </a:lnTo>
                  <a:lnTo>
                    <a:pt x="376" y="8"/>
                  </a:lnTo>
                  <a:lnTo>
                    <a:pt x="382" y="8"/>
                  </a:lnTo>
                  <a:lnTo>
                    <a:pt x="386" y="8"/>
                  </a:lnTo>
                  <a:lnTo>
                    <a:pt x="392" y="6"/>
                  </a:lnTo>
                  <a:lnTo>
                    <a:pt x="398" y="6"/>
                  </a:lnTo>
                  <a:lnTo>
                    <a:pt x="402" y="6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18" y="6"/>
                  </a:lnTo>
                  <a:lnTo>
                    <a:pt x="424" y="6"/>
                  </a:lnTo>
                  <a:lnTo>
                    <a:pt x="430" y="6"/>
                  </a:lnTo>
                  <a:lnTo>
                    <a:pt x="434" y="6"/>
                  </a:lnTo>
                  <a:lnTo>
                    <a:pt x="440" y="6"/>
                  </a:lnTo>
                  <a:lnTo>
                    <a:pt x="444" y="6"/>
                  </a:lnTo>
                  <a:lnTo>
                    <a:pt x="450" y="6"/>
                  </a:lnTo>
                  <a:lnTo>
                    <a:pt x="456" y="2"/>
                  </a:lnTo>
                  <a:lnTo>
                    <a:pt x="460" y="2"/>
                  </a:lnTo>
                  <a:lnTo>
                    <a:pt x="466" y="2"/>
                  </a:lnTo>
                  <a:lnTo>
                    <a:pt x="472" y="2"/>
                  </a:lnTo>
                  <a:lnTo>
                    <a:pt x="476" y="2"/>
                  </a:lnTo>
                  <a:lnTo>
                    <a:pt x="482" y="2"/>
                  </a:lnTo>
                  <a:lnTo>
                    <a:pt x="488" y="2"/>
                  </a:lnTo>
                  <a:lnTo>
                    <a:pt x="492" y="2"/>
                  </a:lnTo>
                  <a:lnTo>
                    <a:pt x="498" y="2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0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1" name="Freeform 153"/>
            <p:cNvSpPr>
              <a:spLocks/>
            </p:cNvSpPr>
            <p:nvPr/>
          </p:nvSpPr>
          <p:spPr bwMode="auto">
            <a:xfrm>
              <a:off x="3917" y="1287"/>
              <a:ext cx="524" cy="414"/>
            </a:xfrm>
            <a:custGeom>
              <a:avLst/>
              <a:gdLst>
                <a:gd name="T0" fmla="*/ 6 w 524"/>
                <a:gd name="T1" fmla="*/ 412 h 414"/>
                <a:gd name="T2" fmla="*/ 16 w 524"/>
                <a:gd name="T3" fmla="*/ 382 h 414"/>
                <a:gd name="T4" fmla="*/ 28 w 524"/>
                <a:gd name="T5" fmla="*/ 382 h 414"/>
                <a:gd name="T6" fmla="*/ 38 w 524"/>
                <a:gd name="T7" fmla="*/ 358 h 414"/>
                <a:gd name="T8" fmla="*/ 48 w 524"/>
                <a:gd name="T9" fmla="*/ 352 h 414"/>
                <a:gd name="T10" fmla="*/ 58 w 524"/>
                <a:gd name="T11" fmla="*/ 300 h 414"/>
                <a:gd name="T12" fmla="*/ 70 w 524"/>
                <a:gd name="T13" fmla="*/ 278 h 414"/>
                <a:gd name="T14" fmla="*/ 80 w 524"/>
                <a:gd name="T15" fmla="*/ 258 h 414"/>
                <a:gd name="T16" fmla="*/ 90 w 524"/>
                <a:gd name="T17" fmla="*/ 258 h 414"/>
                <a:gd name="T18" fmla="*/ 102 w 524"/>
                <a:gd name="T19" fmla="*/ 250 h 414"/>
                <a:gd name="T20" fmla="*/ 112 w 524"/>
                <a:gd name="T21" fmla="*/ 252 h 414"/>
                <a:gd name="T22" fmla="*/ 122 w 524"/>
                <a:gd name="T23" fmla="*/ 244 h 414"/>
                <a:gd name="T24" fmla="*/ 134 w 524"/>
                <a:gd name="T25" fmla="*/ 234 h 414"/>
                <a:gd name="T26" fmla="*/ 144 w 524"/>
                <a:gd name="T27" fmla="*/ 234 h 414"/>
                <a:gd name="T28" fmla="*/ 154 w 524"/>
                <a:gd name="T29" fmla="*/ 232 h 414"/>
                <a:gd name="T30" fmla="*/ 164 w 524"/>
                <a:gd name="T31" fmla="*/ 216 h 414"/>
                <a:gd name="T32" fmla="*/ 176 w 524"/>
                <a:gd name="T33" fmla="*/ 172 h 414"/>
                <a:gd name="T34" fmla="*/ 186 w 524"/>
                <a:gd name="T35" fmla="*/ 174 h 414"/>
                <a:gd name="T36" fmla="*/ 196 w 524"/>
                <a:gd name="T37" fmla="*/ 196 h 414"/>
                <a:gd name="T38" fmla="*/ 208 w 524"/>
                <a:gd name="T39" fmla="*/ 186 h 414"/>
                <a:gd name="T40" fmla="*/ 218 w 524"/>
                <a:gd name="T41" fmla="*/ 168 h 414"/>
                <a:gd name="T42" fmla="*/ 228 w 524"/>
                <a:gd name="T43" fmla="*/ 142 h 414"/>
                <a:gd name="T44" fmla="*/ 238 w 524"/>
                <a:gd name="T45" fmla="*/ 130 h 414"/>
                <a:gd name="T46" fmla="*/ 250 w 524"/>
                <a:gd name="T47" fmla="*/ 130 h 414"/>
                <a:gd name="T48" fmla="*/ 260 w 524"/>
                <a:gd name="T49" fmla="*/ 124 h 414"/>
                <a:gd name="T50" fmla="*/ 270 w 524"/>
                <a:gd name="T51" fmla="*/ 124 h 414"/>
                <a:gd name="T52" fmla="*/ 282 w 524"/>
                <a:gd name="T53" fmla="*/ 132 h 414"/>
                <a:gd name="T54" fmla="*/ 292 w 524"/>
                <a:gd name="T55" fmla="*/ 132 h 414"/>
                <a:gd name="T56" fmla="*/ 302 w 524"/>
                <a:gd name="T57" fmla="*/ 128 h 414"/>
                <a:gd name="T58" fmla="*/ 312 w 524"/>
                <a:gd name="T59" fmla="*/ 116 h 414"/>
                <a:gd name="T60" fmla="*/ 324 w 524"/>
                <a:gd name="T61" fmla="*/ 116 h 414"/>
                <a:gd name="T62" fmla="*/ 334 w 524"/>
                <a:gd name="T63" fmla="*/ 104 h 414"/>
                <a:gd name="T64" fmla="*/ 344 w 524"/>
                <a:gd name="T65" fmla="*/ 100 h 414"/>
                <a:gd name="T66" fmla="*/ 356 w 524"/>
                <a:gd name="T67" fmla="*/ 102 h 414"/>
                <a:gd name="T68" fmla="*/ 366 w 524"/>
                <a:gd name="T69" fmla="*/ 104 h 414"/>
                <a:gd name="T70" fmla="*/ 376 w 524"/>
                <a:gd name="T71" fmla="*/ 94 h 414"/>
                <a:gd name="T72" fmla="*/ 386 w 524"/>
                <a:gd name="T73" fmla="*/ 90 h 414"/>
                <a:gd name="T74" fmla="*/ 398 w 524"/>
                <a:gd name="T75" fmla="*/ 90 h 414"/>
                <a:gd name="T76" fmla="*/ 408 w 524"/>
                <a:gd name="T77" fmla="*/ 90 h 414"/>
                <a:gd name="T78" fmla="*/ 418 w 524"/>
                <a:gd name="T79" fmla="*/ 92 h 414"/>
                <a:gd name="T80" fmla="*/ 430 w 524"/>
                <a:gd name="T81" fmla="*/ 74 h 414"/>
                <a:gd name="T82" fmla="*/ 440 w 524"/>
                <a:gd name="T83" fmla="*/ 72 h 414"/>
                <a:gd name="T84" fmla="*/ 450 w 524"/>
                <a:gd name="T85" fmla="*/ 68 h 414"/>
                <a:gd name="T86" fmla="*/ 462 w 524"/>
                <a:gd name="T87" fmla="*/ 44 h 414"/>
                <a:gd name="T88" fmla="*/ 472 w 524"/>
                <a:gd name="T89" fmla="*/ 44 h 414"/>
                <a:gd name="T90" fmla="*/ 482 w 524"/>
                <a:gd name="T91" fmla="*/ 44 h 414"/>
                <a:gd name="T92" fmla="*/ 492 w 524"/>
                <a:gd name="T93" fmla="*/ 44 h 414"/>
                <a:gd name="T94" fmla="*/ 504 w 524"/>
                <a:gd name="T95" fmla="*/ 50 h 414"/>
                <a:gd name="T96" fmla="*/ 514 w 524"/>
                <a:gd name="T97" fmla="*/ 6 h 414"/>
                <a:gd name="T98" fmla="*/ 524 w 524"/>
                <a:gd name="T9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14">
                  <a:moveTo>
                    <a:pt x="0" y="414"/>
                  </a:moveTo>
                  <a:lnTo>
                    <a:pt x="6" y="412"/>
                  </a:lnTo>
                  <a:lnTo>
                    <a:pt x="12" y="384"/>
                  </a:lnTo>
                  <a:lnTo>
                    <a:pt x="16" y="382"/>
                  </a:lnTo>
                  <a:lnTo>
                    <a:pt x="22" y="380"/>
                  </a:lnTo>
                  <a:lnTo>
                    <a:pt x="28" y="382"/>
                  </a:lnTo>
                  <a:lnTo>
                    <a:pt x="32" y="376"/>
                  </a:lnTo>
                  <a:lnTo>
                    <a:pt x="38" y="358"/>
                  </a:lnTo>
                  <a:lnTo>
                    <a:pt x="44" y="354"/>
                  </a:lnTo>
                  <a:lnTo>
                    <a:pt x="48" y="352"/>
                  </a:lnTo>
                  <a:lnTo>
                    <a:pt x="54" y="294"/>
                  </a:lnTo>
                  <a:lnTo>
                    <a:pt x="58" y="300"/>
                  </a:lnTo>
                  <a:lnTo>
                    <a:pt x="64" y="282"/>
                  </a:lnTo>
                  <a:lnTo>
                    <a:pt x="70" y="278"/>
                  </a:lnTo>
                  <a:lnTo>
                    <a:pt x="74" y="278"/>
                  </a:lnTo>
                  <a:lnTo>
                    <a:pt x="80" y="258"/>
                  </a:lnTo>
                  <a:lnTo>
                    <a:pt x="86" y="250"/>
                  </a:lnTo>
                  <a:lnTo>
                    <a:pt x="90" y="258"/>
                  </a:lnTo>
                  <a:lnTo>
                    <a:pt x="96" y="250"/>
                  </a:lnTo>
                  <a:lnTo>
                    <a:pt x="102" y="250"/>
                  </a:lnTo>
                  <a:lnTo>
                    <a:pt x="106" y="250"/>
                  </a:lnTo>
                  <a:lnTo>
                    <a:pt x="112" y="252"/>
                  </a:lnTo>
                  <a:lnTo>
                    <a:pt x="118" y="254"/>
                  </a:lnTo>
                  <a:lnTo>
                    <a:pt x="122" y="244"/>
                  </a:lnTo>
                  <a:lnTo>
                    <a:pt x="128" y="244"/>
                  </a:lnTo>
                  <a:lnTo>
                    <a:pt x="134" y="234"/>
                  </a:lnTo>
                  <a:lnTo>
                    <a:pt x="138" y="234"/>
                  </a:lnTo>
                  <a:lnTo>
                    <a:pt x="144" y="234"/>
                  </a:lnTo>
                  <a:lnTo>
                    <a:pt x="148" y="232"/>
                  </a:lnTo>
                  <a:lnTo>
                    <a:pt x="154" y="232"/>
                  </a:lnTo>
                  <a:lnTo>
                    <a:pt x="160" y="216"/>
                  </a:lnTo>
                  <a:lnTo>
                    <a:pt x="164" y="216"/>
                  </a:lnTo>
                  <a:lnTo>
                    <a:pt x="170" y="170"/>
                  </a:lnTo>
                  <a:lnTo>
                    <a:pt x="176" y="172"/>
                  </a:lnTo>
                  <a:lnTo>
                    <a:pt x="180" y="178"/>
                  </a:lnTo>
                  <a:lnTo>
                    <a:pt x="186" y="174"/>
                  </a:lnTo>
                  <a:lnTo>
                    <a:pt x="192" y="180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08" y="186"/>
                  </a:lnTo>
                  <a:lnTo>
                    <a:pt x="212" y="182"/>
                  </a:lnTo>
                  <a:lnTo>
                    <a:pt x="218" y="168"/>
                  </a:lnTo>
                  <a:lnTo>
                    <a:pt x="222" y="154"/>
                  </a:lnTo>
                  <a:lnTo>
                    <a:pt x="228" y="142"/>
                  </a:lnTo>
                  <a:lnTo>
                    <a:pt x="234" y="130"/>
                  </a:lnTo>
                  <a:lnTo>
                    <a:pt x="238" y="130"/>
                  </a:lnTo>
                  <a:lnTo>
                    <a:pt x="244" y="130"/>
                  </a:lnTo>
                  <a:lnTo>
                    <a:pt x="250" y="130"/>
                  </a:lnTo>
                  <a:lnTo>
                    <a:pt x="254" y="130"/>
                  </a:lnTo>
                  <a:lnTo>
                    <a:pt x="260" y="124"/>
                  </a:lnTo>
                  <a:lnTo>
                    <a:pt x="266" y="124"/>
                  </a:lnTo>
                  <a:lnTo>
                    <a:pt x="270" y="124"/>
                  </a:lnTo>
                  <a:lnTo>
                    <a:pt x="276" y="130"/>
                  </a:lnTo>
                  <a:lnTo>
                    <a:pt x="282" y="132"/>
                  </a:lnTo>
                  <a:lnTo>
                    <a:pt x="286" y="132"/>
                  </a:lnTo>
                  <a:lnTo>
                    <a:pt x="292" y="132"/>
                  </a:lnTo>
                  <a:lnTo>
                    <a:pt x="298" y="132"/>
                  </a:lnTo>
                  <a:lnTo>
                    <a:pt x="302" y="128"/>
                  </a:lnTo>
                  <a:lnTo>
                    <a:pt x="308" y="124"/>
                  </a:lnTo>
                  <a:lnTo>
                    <a:pt x="312" y="116"/>
                  </a:lnTo>
                  <a:lnTo>
                    <a:pt x="318" y="116"/>
                  </a:lnTo>
                  <a:lnTo>
                    <a:pt x="324" y="116"/>
                  </a:lnTo>
                  <a:lnTo>
                    <a:pt x="328" y="116"/>
                  </a:lnTo>
                  <a:lnTo>
                    <a:pt x="334" y="104"/>
                  </a:lnTo>
                  <a:lnTo>
                    <a:pt x="340" y="104"/>
                  </a:lnTo>
                  <a:lnTo>
                    <a:pt x="344" y="100"/>
                  </a:lnTo>
                  <a:lnTo>
                    <a:pt x="350" y="100"/>
                  </a:lnTo>
                  <a:lnTo>
                    <a:pt x="356" y="102"/>
                  </a:lnTo>
                  <a:lnTo>
                    <a:pt x="360" y="100"/>
                  </a:lnTo>
                  <a:lnTo>
                    <a:pt x="366" y="104"/>
                  </a:lnTo>
                  <a:lnTo>
                    <a:pt x="372" y="104"/>
                  </a:lnTo>
                  <a:lnTo>
                    <a:pt x="376" y="94"/>
                  </a:lnTo>
                  <a:lnTo>
                    <a:pt x="382" y="94"/>
                  </a:lnTo>
                  <a:lnTo>
                    <a:pt x="386" y="90"/>
                  </a:lnTo>
                  <a:lnTo>
                    <a:pt x="392" y="90"/>
                  </a:lnTo>
                  <a:lnTo>
                    <a:pt x="398" y="90"/>
                  </a:lnTo>
                  <a:lnTo>
                    <a:pt x="402" y="90"/>
                  </a:lnTo>
                  <a:lnTo>
                    <a:pt x="408" y="90"/>
                  </a:lnTo>
                  <a:lnTo>
                    <a:pt x="414" y="92"/>
                  </a:lnTo>
                  <a:lnTo>
                    <a:pt x="418" y="92"/>
                  </a:lnTo>
                  <a:lnTo>
                    <a:pt x="424" y="90"/>
                  </a:lnTo>
                  <a:lnTo>
                    <a:pt x="430" y="74"/>
                  </a:lnTo>
                  <a:lnTo>
                    <a:pt x="434" y="74"/>
                  </a:lnTo>
                  <a:lnTo>
                    <a:pt x="440" y="72"/>
                  </a:lnTo>
                  <a:lnTo>
                    <a:pt x="446" y="72"/>
                  </a:lnTo>
                  <a:lnTo>
                    <a:pt x="450" y="68"/>
                  </a:lnTo>
                  <a:lnTo>
                    <a:pt x="456" y="46"/>
                  </a:lnTo>
                  <a:lnTo>
                    <a:pt x="462" y="44"/>
                  </a:lnTo>
                  <a:lnTo>
                    <a:pt x="466" y="44"/>
                  </a:lnTo>
                  <a:lnTo>
                    <a:pt x="472" y="44"/>
                  </a:lnTo>
                  <a:lnTo>
                    <a:pt x="476" y="44"/>
                  </a:lnTo>
                  <a:lnTo>
                    <a:pt x="482" y="44"/>
                  </a:lnTo>
                  <a:lnTo>
                    <a:pt x="488" y="44"/>
                  </a:lnTo>
                  <a:lnTo>
                    <a:pt x="492" y="44"/>
                  </a:lnTo>
                  <a:lnTo>
                    <a:pt x="498" y="46"/>
                  </a:lnTo>
                  <a:lnTo>
                    <a:pt x="504" y="50"/>
                  </a:lnTo>
                  <a:lnTo>
                    <a:pt x="508" y="24"/>
                  </a:lnTo>
                  <a:lnTo>
                    <a:pt x="514" y="6"/>
                  </a:lnTo>
                  <a:lnTo>
                    <a:pt x="520" y="4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2" name="Freeform 154"/>
            <p:cNvSpPr>
              <a:spLocks/>
            </p:cNvSpPr>
            <p:nvPr/>
          </p:nvSpPr>
          <p:spPr bwMode="auto">
            <a:xfrm>
              <a:off x="3393" y="1701"/>
              <a:ext cx="524" cy="1560"/>
            </a:xfrm>
            <a:custGeom>
              <a:avLst/>
              <a:gdLst>
                <a:gd name="T0" fmla="*/ 6 w 524"/>
                <a:gd name="T1" fmla="*/ 1526 h 1560"/>
                <a:gd name="T2" fmla="*/ 16 w 524"/>
                <a:gd name="T3" fmla="*/ 1502 h 1560"/>
                <a:gd name="T4" fmla="*/ 28 w 524"/>
                <a:gd name="T5" fmla="*/ 1396 h 1560"/>
                <a:gd name="T6" fmla="*/ 38 w 524"/>
                <a:gd name="T7" fmla="*/ 1400 h 1560"/>
                <a:gd name="T8" fmla="*/ 48 w 524"/>
                <a:gd name="T9" fmla="*/ 1344 h 1560"/>
                <a:gd name="T10" fmla="*/ 60 w 524"/>
                <a:gd name="T11" fmla="*/ 1342 h 1560"/>
                <a:gd name="T12" fmla="*/ 70 w 524"/>
                <a:gd name="T13" fmla="*/ 1344 h 1560"/>
                <a:gd name="T14" fmla="*/ 80 w 524"/>
                <a:gd name="T15" fmla="*/ 1330 h 1560"/>
                <a:gd name="T16" fmla="*/ 90 w 524"/>
                <a:gd name="T17" fmla="*/ 1290 h 1560"/>
                <a:gd name="T18" fmla="*/ 102 w 524"/>
                <a:gd name="T19" fmla="*/ 1288 h 1560"/>
                <a:gd name="T20" fmla="*/ 112 w 524"/>
                <a:gd name="T21" fmla="*/ 1276 h 1560"/>
                <a:gd name="T22" fmla="*/ 122 w 524"/>
                <a:gd name="T23" fmla="*/ 1236 h 1560"/>
                <a:gd name="T24" fmla="*/ 134 w 524"/>
                <a:gd name="T25" fmla="*/ 1218 h 1560"/>
                <a:gd name="T26" fmla="*/ 144 w 524"/>
                <a:gd name="T27" fmla="*/ 1182 h 1560"/>
                <a:gd name="T28" fmla="*/ 154 w 524"/>
                <a:gd name="T29" fmla="*/ 1142 h 1560"/>
                <a:gd name="T30" fmla="*/ 164 w 524"/>
                <a:gd name="T31" fmla="*/ 1060 h 1560"/>
                <a:gd name="T32" fmla="*/ 176 w 524"/>
                <a:gd name="T33" fmla="*/ 1044 h 1560"/>
                <a:gd name="T34" fmla="*/ 186 w 524"/>
                <a:gd name="T35" fmla="*/ 994 h 1560"/>
                <a:gd name="T36" fmla="*/ 196 w 524"/>
                <a:gd name="T37" fmla="*/ 950 h 1560"/>
                <a:gd name="T38" fmla="*/ 208 w 524"/>
                <a:gd name="T39" fmla="*/ 898 h 1560"/>
                <a:gd name="T40" fmla="*/ 218 w 524"/>
                <a:gd name="T41" fmla="*/ 906 h 1560"/>
                <a:gd name="T42" fmla="*/ 228 w 524"/>
                <a:gd name="T43" fmla="*/ 894 h 1560"/>
                <a:gd name="T44" fmla="*/ 240 w 524"/>
                <a:gd name="T45" fmla="*/ 862 h 1560"/>
                <a:gd name="T46" fmla="*/ 250 w 524"/>
                <a:gd name="T47" fmla="*/ 726 h 1560"/>
                <a:gd name="T48" fmla="*/ 260 w 524"/>
                <a:gd name="T49" fmla="*/ 722 h 1560"/>
                <a:gd name="T50" fmla="*/ 270 w 524"/>
                <a:gd name="T51" fmla="*/ 716 h 1560"/>
                <a:gd name="T52" fmla="*/ 282 w 524"/>
                <a:gd name="T53" fmla="*/ 710 h 1560"/>
                <a:gd name="T54" fmla="*/ 292 w 524"/>
                <a:gd name="T55" fmla="*/ 686 h 1560"/>
                <a:gd name="T56" fmla="*/ 302 w 524"/>
                <a:gd name="T57" fmla="*/ 620 h 1560"/>
                <a:gd name="T58" fmla="*/ 314 w 524"/>
                <a:gd name="T59" fmla="*/ 568 h 1560"/>
                <a:gd name="T60" fmla="*/ 324 w 524"/>
                <a:gd name="T61" fmla="*/ 524 h 1560"/>
                <a:gd name="T62" fmla="*/ 334 w 524"/>
                <a:gd name="T63" fmla="*/ 492 h 1560"/>
                <a:gd name="T64" fmla="*/ 344 w 524"/>
                <a:gd name="T65" fmla="*/ 438 h 1560"/>
                <a:gd name="T66" fmla="*/ 356 w 524"/>
                <a:gd name="T67" fmla="*/ 424 h 1560"/>
                <a:gd name="T68" fmla="*/ 366 w 524"/>
                <a:gd name="T69" fmla="*/ 410 h 1560"/>
                <a:gd name="T70" fmla="*/ 376 w 524"/>
                <a:gd name="T71" fmla="*/ 416 h 1560"/>
                <a:gd name="T72" fmla="*/ 388 w 524"/>
                <a:gd name="T73" fmla="*/ 380 h 1560"/>
                <a:gd name="T74" fmla="*/ 398 w 524"/>
                <a:gd name="T75" fmla="*/ 314 h 1560"/>
                <a:gd name="T76" fmla="*/ 408 w 524"/>
                <a:gd name="T77" fmla="*/ 248 h 1560"/>
                <a:gd name="T78" fmla="*/ 418 w 524"/>
                <a:gd name="T79" fmla="*/ 242 h 1560"/>
                <a:gd name="T80" fmla="*/ 430 w 524"/>
                <a:gd name="T81" fmla="*/ 170 h 1560"/>
                <a:gd name="T82" fmla="*/ 440 w 524"/>
                <a:gd name="T83" fmla="*/ 126 h 1560"/>
                <a:gd name="T84" fmla="*/ 450 w 524"/>
                <a:gd name="T85" fmla="*/ 104 h 1560"/>
                <a:gd name="T86" fmla="*/ 462 w 524"/>
                <a:gd name="T87" fmla="*/ 106 h 1560"/>
                <a:gd name="T88" fmla="*/ 472 w 524"/>
                <a:gd name="T89" fmla="*/ 98 h 1560"/>
                <a:gd name="T90" fmla="*/ 482 w 524"/>
                <a:gd name="T91" fmla="*/ 94 h 1560"/>
                <a:gd name="T92" fmla="*/ 492 w 524"/>
                <a:gd name="T93" fmla="*/ 58 h 1560"/>
                <a:gd name="T94" fmla="*/ 504 w 524"/>
                <a:gd name="T95" fmla="*/ 50 h 1560"/>
                <a:gd name="T96" fmla="*/ 514 w 524"/>
                <a:gd name="T97" fmla="*/ 22 h 1560"/>
                <a:gd name="T98" fmla="*/ 524 w 524"/>
                <a:gd name="T99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560">
                  <a:moveTo>
                    <a:pt x="0" y="1560"/>
                  </a:moveTo>
                  <a:lnTo>
                    <a:pt x="6" y="1526"/>
                  </a:lnTo>
                  <a:lnTo>
                    <a:pt x="12" y="1526"/>
                  </a:lnTo>
                  <a:lnTo>
                    <a:pt x="16" y="1502"/>
                  </a:lnTo>
                  <a:lnTo>
                    <a:pt x="22" y="1492"/>
                  </a:lnTo>
                  <a:lnTo>
                    <a:pt x="28" y="1396"/>
                  </a:lnTo>
                  <a:lnTo>
                    <a:pt x="32" y="1398"/>
                  </a:lnTo>
                  <a:lnTo>
                    <a:pt x="38" y="1400"/>
                  </a:lnTo>
                  <a:lnTo>
                    <a:pt x="44" y="1350"/>
                  </a:lnTo>
                  <a:lnTo>
                    <a:pt x="48" y="1344"/>
                  </a:lnTo>
                  <a:lnTo>
                    <a:pt x="54" y="1346"/>
                  </a:lnTo>
                  <a:lnTo>
                    <a:pt x="60" y="1342"/>
                  </a:lnTo>
                  <a:lnTo>
                    <a:pt x="64" y="1346"/>
                  </a:lnTo>
                  <a:lnTo>
                    <a:pt x="70" y="1344"/>
                  </a:lnTo>
                  <a:lnTo>
                    <a:pt x="76" y="1342"/>
                  </a:lnTo>
                  <a:lnTo>
                    <a:pt x="80" y="1330"/>
                  </a:lnTo>
                  <a:lnTo>
                    <a:pt x="86" y="1300"/>
                  </a:lnTo>
                  <a:lnTo>
                    <a:pt x="90" y="1290"/>
                  </a:lnTo>
                  <a:lnTo>
                    <a:pt x="96" y="1290"/>
                  </a:lnTo>
                  <a:lnTo>
                    <a:pt x="102" y="1288"/>
                  </a:lnTo>
                  <a:lnTo>
                    <a:pt x="106" y="1282"/>
                  </a:lnTo>
                  <a:lnTo>
                    <a:pt x="112" y="1276"/>
                  </a:lnTo>
                  <a:lnTo>
                    <a:pt x="118" y="1270"/>
                  </a:lnTo>
                  <a:lnTo>
                    <a:pt x="122" y="1236"/>
                  </a:lnTo>
                  <a:lnTo>
                    <a:pt x="128" y="1222"/>
                  </a:lnTo>
                  <a:lnTo>
                    <a:pt x="134" y="1218"/>
                  </a:lnTo>
                  <a:lnTo>
                    <a:pt x="138" y="1216"/>
                  </a:lnTo>
                  <a:lnTo>
                    <a:pt x="144" y="1182"/>
                  </a:lnTo>
                  <a:lnTo>
                    <a:pt x="150" y="1178"/>
                  </a:lnTo>
                  <a:lnTo>
                    <a:pt x="154" y="1142"/>
                  </a:lnTo>
                  <a:lnTo>
                    <a:pt x="160" y="1068"/>
                  </a:lnTo>
                  <a:lnTo>
                    <a:pt x="164" y="1060"/>
                  </a:lnTo>
                  <a:lnTo>
                    <a:pt x="170" y="1060"/>
                  </a:lnTo>
                  <a:lnTo>
                    <a:pt x="176" y="1044"/>
                  </a:lnTo>
                  <a:lnTo>
                    <a:pt x="180" y="1022"/>
                  </a:lnTo>
                  <a:lnTo>
                    <a:pt x="186" y="994"/>
                  </a:lnTo>
                  <a:lnTo>
                    <a:pt x="192" y="1000"/>
                  </a:lnTo>
                  <a:lnTo>
                    <a:pt x="196" y="950"/>
                  </a:lnTo>
                  <a:lnTo>
                    <a:pt x="202" y="948"/>
                  </a:lnTo>
                  <a:lnTo>
                    <a:pt x="208" y="898"/>
                  </a:lnTo>
                  <a:lnTo>
                    <a:pt x="212" y="894"/>
                  </a:lnTo>
                  <a:lnTo>
                    <a:pt x="218" y="906"/>
                  </a:lnTo>
                  <a:lnTo>
                    <a:pt x="224" y="900"/>
                  </a:lnTo>
                  <a:lnTo>
                    <a:pt x="228" y="894"/>
                  </a:lnTo>
                  <a:lnTo>
                    <a:pt x="234" y="864"/>
                  </a:lnTo>
                  <a:lnTo>
                    <a:pt x="240" y="862"/>
                  </a:lnTo>
                  <a:lnTo>
                    <a:pt x="244" y="850"/>
                  </a:lnTo>
                  <a:lnTo>
                    <a:pt x="250" y="726"/>
                  </a:lnTo>
                  <a:lnTo>
                    <a:pt x="254" y="730"/>
                  </a:lnTo>
                  <a:lnTo>
                    <a:pt x="260" y="722"/>
                  </a:lnTo>
                  <a:lnTo>
                    <a:pt x="266" y="716"/>
                  </a:lnTo>
                  <a:lnTo>
                    <a:pt x="270" y="716"/>
                  </a:lnTo>
                  <a:lnTo>
                    <a:pt x="276" y="720"/>
                  </a:lnTo>
                  <a:lnTo>
                    <a:pt x="282" y="710"/>
                  </a:lnTo>
                  <a:lnTo>
                    <a:pt x="286" y="710"/>
                  </a:lnTo>
                  <a:lnTo>
                    <a:pt x="292" y="686"/>
                  </a:lnTo>
                  <a:lnTo>
                    <a:pt x="298" y="624"/>
                  </a:lnTo>
                  <a:lnTo>
                    <a:pt x="302" y="620"/>
                  </a:lnTo>
                  <a:lnTo>
                    <a:pt x="308" y="568"/>
                  </a:lnTo>
                  <a:lnTo>
                    <a:pt x="314" y="568"/>
                  </a:lnTo>
                  <a:lnTo>
                    <a:pt x="318" y="534"/>
                  </a:lnTo>
                  <a:lnTo>
                    <a:pt x="324" y="524"/>
                  </a:lnTo>
                  <a:lnTo>
                    <a:pt x="328" y="502"/>
                  </a:lnTo>
                  <a:lnTo>
                    <a:pt x="334" y="492"/>
                  </a:lnTo>
                  <a:lnTo>
                    <a:pt x="340" y="482"/>
                  </a:lnTo>
                  <a:lnTo>
                    <a:pt x="344" y="438"/>
                  </a:lnTo>
                  <a:lnTo>
                    <a:pt x="350" y="432"/>
                  </a:lnTo>
                  <a:lnTo>
                    <a:pt x="356" y="424"/>
                  </a:lnTo>
                  <a:lnTo>
                    <a:pt x="360" y="420"/>
                  </a:lnTo>
                  <a:lnTo>
                    <a:pt x="366" y="410"/>
                  </a:lnTo>
                  <a:lnTo>
                    <a:pt x="372" y="416"/>
                  </a:lnTo>
                  <a:lnTo>
                    <a:pt x="376" y="416"/>
                  </a:lnTo>
                  <a:lnTo>
                    <a:pt x="382" y="396"/>
                  </a:lnTo>
                  <a:lnTo>
                    <a:pt x="388" y="380"/>
                  </a:lnTo>
                  <a:lnTo>
                    <a:pt x="392" y="382"/>
                  </a:lnTo>
                  <a:lnTo>
                    <a:pt x="398" y="314"/>
                  </a:lnTo>
                  <a:lnTo>
                    <a:pt x="404" y="268"/>
                  </a:lnTo>
                  <a:lnTo>
                    <a:pt x="408" y="248"/>
                  </a:lnTo>
                  <a:lnTo>
                    <a:pt x="414" y="228"/>
                  </a:lnTo>
                  <a:lnTo>
                    <a:pt x="418" y="242"/>
                  </a:lnTo>
                  <a:lnTo>
                    <a:pt x="424" y="198"/>
                  </a:lnTo>
                  <a:lnTo>
                    <a:pt x="430" y="170"/>
                  </a:lnTo>
                  <a:lnTo>
                    <a:pt x="434" y="144"/>
                  </a:lnTo>
                  <a:lnTo>
                    <a:pt x="440" y="126"/>
                  </a:lnTo>
                  <a:lnTo>
                    <a:pt x="446" y="118"/>
                  </a:lnTo>
                  <a:lnTo>
                    <a:pt x="450" y="104"/>
                  </a:lnTo>
                  <a:lnTo>
                    <a:pt x="456" y="106"/>
                  </a:lnTo>
                  <a:lnTo>
                    <a:pt x="462" y="106"/>
                  </a:lnTo>
                  <a:lnTo>
                    <a:pt x="466" y="104"/>
                  </a:lnTo>
                  <a:lnTo>
                    <a:pt x="472" y="98"/>
                  </a:lnTo>
                  <a:lnTo>
                    <a:pt x="478" y="98"/>
                  </a:lnTo>
                  <a:lnTo>
                    <a:pt x="482" y="94"/>
                  </a:lnTo>
                  <a:lnTo>
                    <a:pt x="488" y="72"/>
                  </a:lnTo>
                  <a:lnTo>
                    <a:pt x="492" y="58"/>
                  </a:lnTo>
                  <a:lnTo>
                    <a:pt x="498" y="56"/>
                  </a:lnTo>
                  <a:lnTo>
                    <a:pt x="504" y="50"/>
                  </a:lnTo>
                  <a:lnTo>
                    <a:pt x="508" y="48"/>
                  </a:lnTo>
                  <a:lnTo>
                    <a:pt x="514" y="22"/>
                  </a:lnTo>
                  <a:lnTo>
                    <a:pt x="520" y="18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3" name="Freeform 155"/>
            <p:cNvSpPr>
              <a:spLocks/>
            </p:cNvSpPr>
            <p:nvPr/>
          </p:nvSpPr>
          <p:spPr bwMode="auto">
            <a:xfrm>
              <a:off x="2871" y="3223"/>
              <a:ext cx="522" cy="532"/>
            </a:xfrm>
            <a:custGeom>
              <a:avLst/>
              <a:gdLst>
                <a:gd name="T0" fmla="*/ 4 w 522"/>
                <a:gd name="T1" fmla="*/ 526 h 532"/>
                <a:gd name="T2" fmla="*/ 16 w 522"/>
                <a:gd name="T3" fmla="*/ 532 h 532"/>
                <a:gd name="T4" fmla="*/ 26 w 522"/>
                <a:gd name="T5" fmla="*/ 516 h 532"/>
                <a:gd name="T6" fmla="*/ 36 w 522"/>
                <a:gd name="T7" fmla="*/ 516 h 532"/>
                <a:gd name="T8" fmla="*/ 46 w 522"/>
                <a:gd name="T9" fmla="*/ 502 h 532"/>
                <a:gd name="T10" fmla="*/ 58 w 522"/>
                <a:gd name="T11" fmla="*/ 498 h 532"/>
                <a:gd name="T12" fmla="*/ 68 w 522"/>
                <a:gd name="T13" fmla="*/ 490 h 532"/>
                <a:gd name="T14" fmla="*/ 78 w 522"/>
                <a:gd name="T15" fmla="*/ 488 h 532"/>
                <a:gd name="T16" fmla="*/ 90 w 522"/>
                <a:gd name="T17" fmla="*/ 490 h 532"/>
                <a:gd name="T18" fmla="*/ 100 w 522"/>
                <a:gd name="T19" fmla="*/ 456 h 532"/>
                <a:gd name="T20" fmla="*/ 110 w 522"/>
                <a:gd name="T21" fmla="*/ 436 h 532"/>
                <a:gd name="T22" fmla="*/ 120 w 522"/>
                <a:gd name="T23" fmla="*/ 434 h 532"/>
                <a:gd name="T24" fmla="*/ 132 w 522"/>
                <a:gd name="T25" fmla="*/ 382 h 532"/>
                <a:gd name="T26" fmla="*/ 142 w 522"/>
                <a:gd name="T27" fmla="*/ 378 h 532"/>
                <a:gd name="T28" fmla="*/ 152 w 522"/>
                <a:gd name="T29" fmla="*/ 366 h 532"/>
                <a:gd name="T30" fmla="*/ 164 w 522"/>
                <a:gd name="T31" fmla="*/ 352 h 532"/>
                <a:gd name="T32" fmla="*/ 174 w 522"/>
                <a:gd name="T33" fmla="*/ 356 h 532"/>
                <a:gd name="T34" fmla="*/ 184 w 522"/>
                <a:gd name="T35" fmla="*/ 350 h 532"/>
                <a:gd name="T36" fmla="*/ 194 w 522"/>
                <a:gd name="T37" fmla="*/ 350 h 532"/>
                <a:gd name="T38" fmla="*/ 206 w 522"/>
                <a:gd name="T39" fmla="*/ 338 h 532"/>
                <a:gd name="T40" fmla="*/ 216 w 522"/>
                <a:gd name="T41" fmla="*/ 338 h 532"/>
                <a:gd name="T42" fmla="*/ 226 w 522"/>
                <a:gd name="T43" fmla="*/ 308 h 532"/>
                <a:gd name="T44" fmla="*/ 238 w 522"/>
                <a:gd name="T45" fmla="*/ 260 h 532"/>
                <a:gd name="T46" fmla="*/ 248 w 522"/>
                <a:gd name="T47" fmla="*/ 258 h 532"/>
                <a:gd name="T48" fmla="*/ 258 w 522"/>
                <a:gd name="T49" fmla="*/ 252 h 532"/>
                <a:gd name="T50" fmla="*/ 268 w 522"/>
                <a:gd name="T51" fmla="*/ 252 h 532"/>
                <a:gd name="T52" fmla="*/ 280 w 522"/>
                <a:gd name="T53" fmla="*/ 250 h 532"/>
                <a:gd name="T54" fmla="*/ 290 w 522"/>
                <a:gd name="T55" fmla="*/ 240 h 532"/>
                <a:gd name="T56" fmla="*/ 300 w 522"/>
                <a:gd name="T57" fmla="*/ 244 h 532"/>
                <a:gd name="T58" fmla="*/ 312 w 522"/>
                <a:gd name="T59" fmla="*/ 242 h 532"/>
                <a:gd name="T60" fmla="*/ 322 w 522"/>
                <a:gd name="T61" fmla="*/ 224 h 532"/>
                <a:gd name="T62" fmla="*/ 332 w 522"/>
                <a:gd name="T63" fmla="*/ 214 h 532"/>
                <a:gd name="T64" fmla="*/ 344 w 522"/>
                <a:gd name="T65" fmla="*/ 178 h 532"/>
                <a:gd name="T66" fmla="*/ 354 w 522"/>
                <a:gd name="T67" fmla="*/ 176 h 532"/>
                <a:gd name="T68" fmla="*/ 364 w 522"/>
                <a:gd name="T69" fmla="*/ 176 h 532"/>
                <a:gd name="T70" fmla="*/ 374 w 522"/>
                <a:gd name="T71" fmla="*/ 174 h 532"/>
                <a:gd name="T72" fmla="*/ 386 w 522"/>
                <a:gd name="T73" fmla="*/ 142 h 532"/>
                <a:gd name="T74" fmla="*/ 396 w 522"/>
                <a:gd name="T75" fmla="*/ 140 h 532"/>
                <a:gd name="T76" fmla="*/ 406 w 522"/>
                <a:gd name="T77" fmla="*/ 128 h 532"/>
                <a:gd name="T78" fmla="*/ 418 w 522"/>
                <a:gd name="T79" fmla="*/ 116 h 532"/>
                <a:gd name="T80" fmla="*/ 428 w 522"/>
                <a:gd name="T81" fmla="*/ 124 h 532"/>
                <a:gd name="T82" fmla="*/ 438 w 522"/>
                <a:gd name="T83" fmla="*/ 80 h 532"/>
                <a:gd name="T84" fmla="*/ 448 w 522"/>
                <a:gd name="T85" fmla="*/ 54 h 532"/>
                <a:gd name="T86" fmla="*/ 460 w 522"/>
                <a:gd name="T87" fmla="*/ 42 h 532"/>
                <a:gd name="T88" fmla="*/ 470 w 522"/>
                <a:gd name="T89" fmla="*/ 16 h 532"/>
                <a:gd name="T90" fmla="*/ 480 w 522"/>
                <a:gd name="T91" fmla="*/ 14 h 532"/>
                <a:gd name="T92" fmla="*/ 492 w 522"/>
                <a:gd name="T93" fmla="*/ 2 h 532"/>
                <a:gd name="T94" fmla="*/ 502 w 522"/>
                <a:gd name="T95" fmla="*/ 2 h 532"/>
                <a:gd name="T96" fmla="*/ 512 w 522"/>
                <a:gd name="T97" fmla="*/ 10 h 532"/>
                <a:gd name="T98" fmla="*/ 522 w 522"/>
                <a:gd name="T99" fmla="*/ 3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532">
                  <a:moveTo>
                    <a:pt x="0" y="526"/>
                  </a:moveTo>
                  <a:lnTo>
                    <a:pt x="4" y="526"/>
                  </a:lnTo>
                  <a:lnTo>
                    <a:pt x="10" y="524"/>
                  </a:lnTo>
                  <a:lnTo>
                    <a:pt x="16" y="532"/>
                  </a:lnTo>
                  <a:lnTo>
                    <a:pt x="20" y="518"/>
                  </a:lnTo>
                  <a:lnTo>
                    <a:pt x="26" y="516"/>
                  </a:lnTo>
                  <a:lnTo>
                    <a:pt x="30" y="516"/>
                  </a:lnTo>
                  <a:lnTo>
                    <a:pt x="36" y="516"/>
                  </a:lnTo>
                  <a:lnTo>
                    <a:pt x="42" y="504"/>
                  </a:lnTo>
                  <a:lnTo>
                    <a:pt x="46" y="502"/>
                  </a:lnTo>
                  <a:lnTo>
                    <a:pt x="52" y="498"/>
                  </a:lnTo>
                  <a:lnTo>
                    <a:pt x="58" y="498"/>
                  </a:lnTo>
                  <a:lnTo>
                    <a:pt x="62" y="498"/>
                  </a:lnTo>
                  <a:lnTo>
                    <a:pt x="68" y="490"/>
                  </a:lnTo>
                  <a:lnTo>
                    <a:pt x="74" y="492"/>
                  </a:lnTo>
                  <a:lnTo>
                    <a:pt x="78" y="488"/>
                  </a:lnTo>
                  <a:lnTo>
                    <a:pt x="84" y="490"/>
                  </a:lnTo>
                  <a:lnTo>
                    <a:pt x="90" y="490"/>
                  </a:lnTo>
                  <a:lnTo>
                    <a:pt x="94" y="478"/>
                  </a:lnTo>
                  <a:lnTo>
                    <a:pt x="100" y="456"/>
                  </a:lnTo>
                  <a:lnTo>
                    <a:pt x="104" y="436"/>
                  </a:lnTo>
                  <a:lnTo>
                    <a:pt x="110" y="436"/>
                  </a:lnTo>
                  <a:lnTo>
                    <a:pt x="116" y="434"/>
                  </a:lnTo>
                  <a:lnTo>
                    <a:pt x="120" y="434"/>
                  </a:lnTo>
                  <a:lnTo>
                    <a:pt x="126" y="404"/>
                  </a:lnTo>
                  <a:lnTo>
                    <a:pt x="132" y="382"/>
                  </a:lnTo>
                  <a:lnTo>
                    <a:pt x="136" y="388"/>
                  </a:lnTo>
                  <a:lnTo>
                    <a:pt x="142" y="378"/>
                  </a:lnTo>
                  <a:lnTo>
                    <a:pt x="148" y="366"/>
                  </a:lnTo>
                  <a:lnTo>
                    <a:pt x="152" y="366"/>
                  </a:lnTo>
                  <a:lnTo>
                    <a:pt x="158" y="358"/>
                  </a:lnTo>
                  <a:lnTo>
                    <a:pt x="164" y="352"/>
                  </a:lnTo>
                  <a:lnTo>
                    <a:pt x="168" y="360"/>
                  </a:lnTo>
                  <a:lnTo>
                    <a:pt x="174" y="356"/>
                  </a:lnTo>
                  <a:lnTo>
                    <a:pt x="180" y="354"/>
                  </a:lnTo>
                  <a:lnTo>
                    <a:pt x="184" y="350"/>
                  </a:lnTo>
                  <a:lnTo>
                    <a:pt x="190" y="350"/>
                  </a:lnTo>
                  <a:lnTo>
                    <a:pt x="194" y="350"/>
                  </a:lnTo>
                  <a:lnTo>
                    <a:pt x="200" y="348"/>
                  </a:lnTo>
                  <a:lnTo>
                    <a:pt x="206" y="338"/>
                  </a:lnTo>
                  <a:lnTo>
                    <a:pt x="210" y="338"/>
                  </a:lnTo>
                  <a:lnTo>
                    <a:pt x="216" y="338"/>
                  </a:lnTo>
                  <a:lnTo>
                    <a:pt x="222" y="310"/>
                  </a:lnTo>
                  <a:lnTo>
                    <a:pt x="226" y="308"/>
                  </a:lnTo>
                  <a:lnTo>
                    <a:pt x="232" y="268"/>
                  </a:lnTo>
                  <a:lnTo>
                    <a:pt x="238" y="260"/>
                  </a:lnTo>
                  <a:lnTo>
                    <a:pt x="242" y="258"/>
                  </a:lnTo>
                  <a:lnTo>
                    <a:pt x="248" y="258"/>
                  </a:lnTo>
                  <a:lnTo>
                    <a:pt x="254" y="258"/>
                  </a:lnTo>
                  <a:lnTo>
                    <a:pt x="258" y="252"/>
                  </a:lnTo>
                  <a:lnTo>
                    <a:pt x="264" y="254"/>
                  </a:lnTo>
                  <a:lnTo>
                    <a:pt x="268" y="252"/>
                  </a:lnTo>
                  <a:lnTo>
                    <a:pt x="274" y="250"/>
                  </a:lnTo>
                  <a:lnTo>
                    <a:pt x="280" y="250"/>
                  </a:lnTo>
                  <a:lnTo>
                    <a:pt x="284" y="240"/>
                  </a:lnTo>
                  <a:lnTo>
                    <a:pt x="290" y="240"/>
                  </a:lnTo>
                  <a:lnTo>
                    <a:pt x="296" y="242"/>
                  </a:lnTo>
                  <a:lnTo>
                    <a:pt x="300" y="244"/>
                  </a:lnTo>
                  <a:lnTo>
                    <a:pt x="306" y="242"/>
                  </a:lnTo>
                  <a:lnTo>
                    <a:pt x="312" y="242"/>
                  </a:lnTo>
                  <a:lnTo>
                    <a:pt x="316" y="240"/>
                  </a:lnTo>
                  <a:lnTo>
                    <a:pt x="322" y="224"/>
                  </a:lnTo>
                  <a:lnTo>
                    <a:pt x="328" y="220"/>
                  </a:lnTo>
                  <a:lnTo>
                    <a:pt x="332" y="214"/>
                  </a:lnTo>
                  <a:lnTo>
                    <a:pt x="338" y="214"/>
                  </a:lnTo>
                  <a:lnTo>
                    <a:pt x="344" y="178"/>
                  </a:lnTo>
                  <a:lnTo>
                    <a:pt x="348" y="178"/>
                  </a:lnTo>
                  <a:lnTo>
                    <a:pt x="354" y="176"/>
                  </a:lnTo>
                  <a:lnTo>
                    <a:pt x="358" y="176"/>
                  </a:lnTo>
                  <a:lnTo>
                    <a:pt x="364" y="176"/>
                  </a:lnTo>
                  <a:lnTo>
                    <a:pt x="370" y="174"/>
                  </a:lnTo>
                  <a:lnTo>
                    <a:pt x="374" y="174"/>
                  </a:lnTo>
                  <a:lnTo>
                    <a:pt x="380" y="168"/>
                  </a:lnTo>
                  <a:lnTo>
                    <a:pt x="386" y="142"/>
                  </a:lnTo>
                  <a:lnTo>
                    <a:pt x="390" y="140"/>
                  </a:lnTo>
                  <a:lnTo>
                    <a:pt x="396" y="140"/>
                  </a:lnTo>
                  <a:lnTo>
                    <a:pt x="402" y="122"/>
                  </a:lnTo>
                  <a:lnTo>
                    <a:pt x="406" y="128"/>
                  </a:lnTo>
                  <a:lnTo>
                    <a:pt x="412" y="116"/>
                  </a:lnTo>
                  <a:lnTo>
                    <a:pt x="418" y="116"/>
                  </a:lnTo>
                  <a:lnTo>
                    <a:pt x="422" y="118"/>
                  </a:lnTo>
                  <a:lnTo>
                    <a:pt x="428" y="124"/>
                  </a:lnTo>
                  <a:lnTo>
                    <a:pt x="434" y="118"/>
                  </a:lnTo>
                  <a:lnTo>
                    <a:pt x="438" y="80"/>
                  </a:lnTo>
                  <a:lnTo>
                    <a:pt x="444" y="78"/>
                  </a:lnTo>
                  <a:lnTo>
                    <a:pt x="448" y="54"/>
                  </a:lnTo>
                  <a:lnTo>
                    <a:pt x="454" y="60"/>
                  </a:lnTo>
                  <a:lnTo>
                    <a:pt x="460" y="42"/>
                  </a:lnTo>
                  <a:lnTo>
                    <a:pt x="464" y="38"/>
                  </a:lnTo>
                  <a:lnTo>
                    <a:pt x="470" y="16"/>
                  </a:lnTo>
                  <a:lnTo>
                    <a:pt x="476" y="10"/>
                  </a:lnTo>
                  <a:lnTo>
                    <a:pt x="480" y="14"/>
                  </a:lnTo>
                  <a:lnTo>
                    <a:pt x="486" y="6"/>
                  </a:lnTo>
                  <a:lnTo>
                    <a:pt x="492" y="2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8" y="4"/>
                  </a:lnTo>
                  <a:lnTo>
                    <a:pt x="512" y="10"/>
                  </a:lnTo>
                  <a:lnTo>
                    <a:pt x="518" y="32"/>
                  </a:lnTo>
                  <a:lnTo>
                    <a:pt x="522" y="38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4" name="Freeform 156"/>
            <p:cNvSpPr>
              <a:spLocks/>
            </p:cNvSpPr>
            <p:nvPr/>
          </p:nvSpPr>
          <p:spPr bwMode="auto">
            <a:xfrm>
              <a:off x="2347" y="3749"/>
              <a:ext cx="524" cy="192"/>
            </a:xfrm>
            <a:custGeom>
              <a:avLst/>
              <a:gdLst>
                <a:gd name="T0" fmla="*/ 4 w 524"/>
                <a:gd name="T1" fmla="*/ 192 h 192"/>
                <a:gd name="T2" fmla="*/ 16 w 524"/>
                <a:gd name="T3" fmla="*/ 188 h 192"/>
                <a:gd name="T4" fmla="*/ 26 w 524"/>
                <a:gd name="T5" fmla="*/ 188 h 192"/>
                <a:gd name="T6" fmla="*/ 36 w 524"/>
                <a:gd name="T7" fmla="*/ 188 h 192"/>
                <a:gd name="T8" fmla="*/ 46 w 524"/>
                <a:gd name="T9" fmla="*/ 182 h 192"/>
                <a:gd name="T10" fmla="*/ 58 w 524"/>
                <a:gd name="T11" fmla="*/ 176 h 192"/>
                <a:gd name="T12" fmla="*/ 68 w 524"/>
                <a:gd name="T13" fmla="*/ 164 h 192"/>
                <a:gd name="T14" fmla="*/ 78 w 524"/>
                <a:gd name="T15" fmla="*/ 160 h 192"/>
                <a:gd name="T16" fmla="*/ 90 w 524"/>
                <a:gd name="T17" fmla="*/ 156 h 192"/>
                <a:gd name="T18" fmla="*/ 100 w 524"/>
                <a:gd name="T19" fmla="*/ 152 h 192"/>
                <a:gd name="T20" fmla="*/ 110 w 524"/>
                <a:gd name="T21" fmla="*/ 146 h 192"/>
                <a:gd name="T22" fmla="*/ 122 w 524"/>
                <a:gd name="T23" fmla="*/ 144 h 192"/>
                <a:gd name="T24" fmla="*/ 132 w 524"/>
                <a:gd name="T25" fmla="*/ 140 h 192"/>
                <a:gd name="T26" fmla="*/ 142 w 524"/>
                <a:gd name="T27" fmla="*/ 140 h 192"/>
                <a:gd name="T28" fmla="*/ 152 w 524"/>
                <a:gd name="T29" fmla="*/ 146 h 192"/>
                <a:gd name="T30" fmla="*/ 164 w 524"/>
                <a:gd name="T31" fmla="*/ 144 h 192"/>
                <a:gd name="T32" fmla="*/ 174 w 524"/>
                <a:gd name="T33" fmla="*/ 140 h 192"/>
                <a:gd name="T34" fmla="*/ 184 w 524"/>
                <a:gd name="T35" fmla="*/ 144 h 192"/>
                <a:gd name="T36" fmla="*/ 196 w 524"/>
                <a:gd name="T37" fmla="*/ 140 h 192"/>
                <a:gd name="T38" fmla="*/ 206 w 524"/>
                <a:gd name="T39" fmla="*/ 134 h 192"/>
                <a:gd name="T40" fmla="*/ 216 w 524"/>
                <a:gd name="T41" fmla="*/ 136 h 192"/>
                <a:gd name="T42" fmla="*/ 226 w 524"/>
                <a:gd name="T43" fmla="*/ 136 h 192"/>
                <a:gd name="T44" fmla="*/ 238 w 524"/>
                <a:gd name="T45" fmla="*/ 134 h 192"/>
                <a:gd name="T46" fmla="*/ 248 w 524"/>
                <a:gd name="T47" fmla="*/ 126 h 192"/>
                <a:gd name="T48" fmla="*/ 258 w 524"/>
                <a:gd name="T49" fmla="*/ 122 h 192"/>
                <a:gd name="T50" fmla="*/ 270 w 524"/>
                <a:gd name="T51" fmla="*/ 120 h 192"/>
                <a:gd name="T52" fmla="*/ 280 w 524"/>
                <a:gd name="T53" fmla="*/ 120 h 192"/>
                <a:gd name="T54" fmla="*/ 290 w 524"/>
                <a:gd name="T55" fmla="*/ 122 h 192"/>
                <a:gd name="T56" fmla="*/ 300 w 524"/>
                <a:gd name="T57" fmla="*/ 112 h 192"/>
                <a:gd name="T58" fmla="*/ 312 w 524"/>
                <a:gd name="T59" fmla="*/ 114 h 192"/>
                <a:gd name="T60" fmla="*/ 322 w 524"/>
                <a:gd name="T61" fmla="*/ 110 h 192"/>
                <a:gd name="T62" fmla="*/ 332 w 524"/>
                <a:gd name="T63" fmla="*/ 104 h 192"/>
                <a:gd name="T64" fmla="*/ 344 w 524"/>
                <a:gd name="T65" fmla="*/ 78 h 192"/>
                <a:gd name="T66" fmla="*/ 354 w 524"/>
                <a:gd name="T67" fmla="*/ 72 h 192"/>
                <a:gd name="T68" fmla="*/ 364 w 524"/>
                <a:gd name="T69" fmla="*/ 72 h 192"/>
                <a:gd name="T70" fmla="*/ 376 w 524"/>
                <a:gd name="T71" fmla="*/ 76 h 192"/>
                <a:gd name="T72" fmla="*/ 386 w 524"/>
                <a:gd name="T73" fmla="*/ 74 h 192"/>
                <a:gd name="T74" fmla="*/ 396 w 524"/>
                <a:gd name="T75" fmla="*/ 70 h 192"/>
                <a:gd name="T76" fmla="*/ 406 w 524"/>
                <a:gd name="T77" fmla="*/ 68 h 192"/>
                <a:gd name="T78" fmla="*/ 418 w 524"/>
                <a:gd name="T79" fmla="*/ 66 h 192"/>
                <a:gd name="T80" fmla="*/ 428 w 524"/>
                <a:gd name="T81" fmla="*/ 58 h 192"/>
                <a:gd name="T82" fmla="*/ 438 w 524"/>
                <a:gd name="T83" fmla="*/ 42 h 192"/>
                <a:gd name="T84" fmla="*/ 450 w 524"/>
                <a:gd name="T85" fmla="*/ 40 h 192"/>
                <a:gd name="T86" fmla="*/ 460 w 524"/>
                <a:gd name="T87" fmla="*/ 26 h 192"/>
                <a:gd name="T88" fmla="*/ 470 w 524"/>
                <a:gd name="T89" fmla="*/ 30 h 192"/>
                <a:gd name="T90" fmla="*/ 480 w 524"/>
                <a:gd name="T91" fmla="*/ 26 h 192"/>
                <a:gd name="T92" fmla="*/ 492 w 524"/>
                <a:gd name="T93" fmla="*/ 26 h 192"/>
                <a:gd name="T94" fmla="*/ 502 w 524"/>
                <a:gd name="T95" fmla="*/ 20 h 192"/>
                <a:gd name="T96" fmla="*/ 512 w 524"/>
                <a:gd name="T97" fmla="*/ 8 h 192"/>
                <a:gd name="T98" fmla="*/ 524 w 524"/>
                <a:gd name="T9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92">
                  <a:moveTo>
                    <a:pt x="0" y="192"/>
                  </a:moveTo>
                  <a:lnTo>
                    <a:pt x="4" y="192"/>
                  </a:lnTo>
                  <a:lnTo>
                    <a:pt x="10" y="188"/>
                  </a:lnTo>
                  <a:lnTo>
                    <a:pt x="16" y="188"/>
                  </a:lnTo>
                  <a:lnTo>
                    <a:pt x="20" y="188"/>
                  </a:lnTo>
                  <a:lnTo>
                    <a:pt x="26" y="188"/>
                  </a:lnTo>
                  <a:lnTo>
                    <a:pt x="32" y="188"/>
                  </a:lnTo>
                  <a:lnTo>
                    <a:pt x="36" y="188"/>
                  </a:lnTo>
                  <a:lnTo>
                    <a:pt x="42" y="182"/>
                  </a:lnTo>
                  <a:lnTo>
                    <a:pt x="46" y="182"/>
                  </a:lnTo>
                  <a:lnTo>
                    <a:pt x="52" y="180"/>
                  </a:lnTo>
                  <a:lnTo>
                    <a:pt x="58" y="176"/>
                  </a:lnTo>
                  <a:lnTo>
                    <a:pt x="62" y="164"/>
                  </a:lnTo>
                  <a:lnTo>
                    <a:pt x="68" y="164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4" y="156"/>
                  </a:lnTo>
                  <a:lnTo>
                    <a:pt x="100" y="152"/>
                  </a:lnTo>
                  <a:lnTo>
                    <a:pt x="106" y="150"/>
                  </a:lnTo>
                  <a:lnTo>
                    <a:pt x="110" y="146"/>
                  </a:lnTo>
                  <a:lnTo>
                    <a:pt x="116" y="142"/>
                  </a:lnTo>
                  <a:lnTo>
                    <a:pt x="122" y="144"/>
                  </a:lnTo>
                  <a:lnTo>
                    <a:pt x="126" y="140"/>
                  </a:lnTo>
                  <a:lnTo>
                    <a:pt x="132" y="140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8" y="146"/>
                  </a:lnTo>
                  <a:lnTo>
                    <a:pt x="152" y="146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74" y="140"/>
                  </a:lnTo>
                  <a:lnTo>
                    <a:pt x="180" y="144"/>
                  </a:lnTo>
                  <a:lnTo>
                    <a:pt x="184" y="144"/>
                  </a:lnTo>
                  <a:lnTo>
                    <a:pt x="190" y="146"/>
                  </a:lnTo>
                  <a:lnTo>
                    <a:pt x="196" y="140"/>
                  </a:lnTo>
                  <a:lnTo>
                    <a:pt x="200" y="138"/>
                  </a:lnTo>
                  <a:lnTo>
                    <a:pt x="206" y="134"/>
                  </a:lnTo>
                  <a:lnTo>
                    <a:pt x="210" y="138"/>
                  </a:lnTo>
                  <a:lnTo>
                    <a:pt x="216" y="136"/>
                  </a:lnTo>
                  <a:lnTo>
                    <a:pt x="222" y="136"/>
                  </a:lnTo>
                  <a:lnTo>
                    <a:pt x="226" y="136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2" y="134"/>
                  </a:lnTo>
                  <a:lnTo>
                    <a:pt x="248" y="126"/>
                  </a:lnTo>
                  <a:lnTo>
                    <a:pt x="254" y="124"/>
                  </a:lnTo>
                  <a:lnTo>
                    <a:pt x="258" y="122"/>
                  </a:lnTo>
                  <a:lnTo>
                    <a:pt x="264" y="120"/>
                  </a:lnTo>
                  <a:lnTo>
                    <a:pt x="270" y="120"/>
                  </a:lnTo>
                  <a:lnTo>
                    <a:pt x="274" y="118"/>
                  </a:lnTo>
                  <a:lnTo>
                    <a:pt x="280" y="120"/>
                  </a:lnTo>
                  <a:lnTo>
                    <a:pt x="286" y="120"/>
                  </a:lnTo>
                  <a:lnTo>
                    <a:pt x="290" y="122"/>
                  </a:lnTo>
                  <a:lnTo>
                    <a:pt x="296" y="112"/>
                  </a:lnTo>
                  <a:lnTo>
                    <a:pt x="300" y="112"/>
                  </a:lnTo>
                  <a:lnTo>
                    <a:pt x="306" y="112"/>
                  </a:lnTo>
                  <a:lnTo>
                    <a:pt x="312" y="114"/>
                  </a:lnTo>
                  <a:lnTo>
                    <a:pt x="316" y="112"/>
                  </a:lnTo>
                  <a:lnTo>
                    <a:pt x="322" y="110"/>
                  </a:lnTo>
                  <a:lnTo>
                    <a:pt x="328" y="104"/>
                  </a:lnTo>
                  <a:lnTo>
                    <a:pt x="332" y="104"/>
                  </a:lnTo>
                  <a:lnTo>
                    <a:pt x="338" y="92"/>
                  </a:lnTo>
                  <a:lnTo>
                    <a:pt x="344" y="78"/>
                  </a:lnTo>
                  <a:lnTo>
                    <a:pt x="348" y="74"/>
                  </a:lnTo>
                  <a:lnTo>
                    <a:pt x="354" y="72"/>
                  </a:lnTo>
                  <a:lnTo>
                    <a:pt x="360" y="74"/>
                  </a:lnTo>
                  <a:lnTo>
                    <a:pt x="364" y="72"/>
                  </a:lnTo>
                  <a:lnTo>
                    <a:pt x="370" y="78"/>
                  </a:lnTo>
                  <a:lnTo>
                    <a:pt x="376" y="76"/>
                  </a:lnTo>
                  <a:lnTo>
                    <a:pt x="380" y="74"/>
                  </a:lnTo>
                  <a:lnTo>
                    <a:pt x="386" y="74"/>
                  </a:lnTo>
                  <a:lnTo>
                    <a:pt x="390" y="74"/>
                  </a:lnTo>
                  <a:lnTo>
                    <a:pt x="396" y="70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12" y="68"/>
                  </a:lnTo>
                  <a:lnTo>
                    <a:pt x="418" y="66"/>
                  </a:lnTo>
                  <a:lnTo>
                    <a:pt x="422" y="68"/>
                  </a:lnTo>
                  <a:lnTo>
                    <a:pt x="428" y="58"/>
                  </a:lnTo>
                  <a:lnTo>
                    <a:pt x="434" y="48"/>
                  </a:lnTo>
                  <a:lnTo>
                    <a:pt x="438" y="42"/>
                  </a:lnTo>
                  <a:lnTo>
                    <a:pt x="444" y="40"/>
                  </a:lnTo>
                  <a:lnTo>
                    <a:pt x="450" y="40"/>
                  </a:lnTo>
                  <a:lnTo>
                    <a:pt x="454" y="30"/>
                  </a:lnTo>
                  <a:lnTo>
                    <a:pt x="460" y="26"/>
                  </a:lnTo>
                  <a:lnTo>
                    <a:pt x="464" y="26"/>
                  </a:lnTo>
                  <a:lnTo>
                    <a:pt x="470" y="30"/>
                  </a:lnTo>
                  <a:lnTo>
                    <a:pt x="476" y="28"/>
                  </a:lnTo>
                  <a:lnTo>
                    <a:pt x="480" y="26"/>
                  </a:lnTo>
                  <a:lnTo>
                    <a:pt x="486" y="26"/>
                  </a:lnTo>
                  <a:lnTo>
                    <a:pt x="492" y="26"/>
                  </a:lnTo>
                  <a:lnTo>
                    <a:pt x="496" y="20"/>
                  </a:lnTo>
                  <a:lnTo>
                    <a:pt x="502" y="20"/>
                  </a:lnTo>
                  <a:lnTo>
                    <a:pt x="508" y="22"/>
                  </a:lnTo>
                  <a:lnTo>
                    <a:pt x="512" y="8"/>
                  </a:lnTo>
                  <a:lnTo>
                    <a:pt x="518" y="8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5" name="Freeform 157"/>
            <p:cNvSpPr>
              <a:spLocks/>
            </p:cNvSpPr>
            <p:nvPr/>
          </p:nvSpPr>
          <p:spPr bwMode="auto">
            <a:xfrm>
              <a:off x="1823" y="3935"/>
              <a:ext cx="524" cy="42"/>
            </a:xfrm>
            <a:custGeom>
              <a:avLst/>
              <a:gdLst>
                <a:gd name="T0" fmla="*/ 4 w 524"/>
                <a:gd name="T1" fmla="*/ 30 h 42"/>
                <a:gd name="T2" fmla="*/ 16 w 524"/>
                <a:gd name="T3" fmla="*/ 30 h 42"/>
                <a:gd name="T4" fmla="*/ 26 w 524"/>
                <a:gd name="T5" fmla="*/ 32 h 42"/>
                <a:gd name="T6" fmla="*/ 36 w 524"/>
                <a:gd name="T7" fmla="*/ 18 h 42"/>
                <a:gd name="T8" fmla="*/ 48 w 524"/>
                <a:gd name="T9" fmla="*/ 18 h 42"/>
                <a:gd name="T10" fmla="*/ 58 w 524"/>
                <a:gd name="T11" fmla="*/ 20 h 42"/>
                <a:gd name="T12" fmla="*/ 68 w 524"/>
                <a:gd name="T13" fmla="*/ 26 h 42"/>
                <a:gd name="T14" fmla="*/ 78 w 524"/>
                <a:gd name="T15" fmla="*/ 28 h 42"/>
                <a:gd name="T16" fmla="*/ 90 w 524"/>
                <a:gd name="T17" fmla="*/ 42 h 42"/>
                <a:gd name="T18" fmla="*/ 100 w 524"/>
                <a:gd name="T19" fmla="*/ 36 h 42"/>
                <a:gd name="T20" fmla="*/ 110 w 524"/>
                <a:gd name="T21" fmla="*/ 40 h 42"/>
                <a:gd name="T22" fmla="*/ 122 w 524"/>
                <a:gd name="T23" fmla="*/ 42 h 42"/>
                <a:gd name="T24" fmla="*/ 132 w 524"/>
                <a:gd name="T25" fmla="*/ 36 h 42"/>
                <a:gd name="T26" fmla="*/ 142 w 524"/>
                <a:gd name="T27" fmla="*/ 34 h 42"/>
                <a:gd name="T28" fmla="*/ 152 w 524"/>
                <a:gd name="T29" fmla="*/ 34 h 42"/>
                <a:gd name="T30" fmla="*/ 164 w 524"/>
                <a:gd name="T31" fmla="*/ 26 h 42"/>
                <a:gd name="T32" fmla="*/ 174 w 524"/>
                <a:gd name="T33" fmla="*/ 30 h 42"/>
                <a:gd name="T34" fmla="*/ 184 w 524"/>
                <a:gd name="T35" fmla="*/ 28 h 42"/>
                <a:gd name="T36" fmla="*/ 196 w 524"/>
                <a:gd name="T37" fmla="*/ 30 h 42"/>
                <a:gd name="T38" fmla="*/ 206 w 524"/>
                <a:gd name="T39" fmla="*/ 18 h 42"/>
                <a:gd name="T40" fmla="*/ 216 w 524"/>
                <a:gd name="T41" fmla="*/ 14 h 42"/>
                <a:gd name="T42" fmla="*/ 228 w 524"/>
                <a:gd name="T43" fmla="*/ 14 h 42"/>
                <a:gd name="T44" fmla="*/ 238 w 524"/>
                <a:gd name="T45" fmla="*/ 10 h 42"/>
                <a:gd name="T46" fmla="*/ 248 w 524"/>
                <a:gd name="T47" fmla="*/ 8 h 42"/>
                <a:gd name="T48" fmla="*/ 258 w 524"/>
                <a:gd name="T49" fmla="*/ 0 h 42"/>
                <a:gd name="T50" fmla="*/ 270 w 524"/>
                <a:gd name="T51" fmla="*/ 0 h 42"/>
                <a:gd name="T52" fmla="*/ 280 w 524"/>
                <a:gd name="T53" fmla="*/ 4 h 42"/>
                <a:gd name="T54" fmla="*/ 290 w 524"/>
                <a:gd name="T55" fmla="*/ 10 h 42"/>
                <a:gd name="T56" fmla="*/ 302 w 524"/>
                <a:gd name="T57" fmla="*/ 10 h 42"/>
                <a:gd name="T58" fmla="*/ 312 w 524"/>
                <a:gd name="T59" fmla="*/ 0 h 42"/>
                <a:gd name="T60" fmla="*/ 322 w 524"/>
                <a:gd name="T61" fmla="*/ 4 h 42"/>
                <a:gd name="T62" fmla="*/ 332 w 524"/>
                <a:gd name="T63" fmla="*/ 4 h 42"/>
                <a:gd name="T64" fmla="*/ 344 w 524"/>
                <a:gd name="T65" fmla="*/ 4 h 42"/>
                <a:gd name="T66" fmla="*/ 354 w 524"/>
                <a:gd name="T67" fmla="*/ 2 h 42"/>
                <a:gd name="T68" fmla="*/ 364 w 524"/>
                <a:gd name="T69" fmla="*/ 10 h 42"/>
                <a:gd name="T70" fmla="*/ 376 w 524"/>
                <a:gd name="T71" fmla="*/ 16 h 42"/>
                <a:gd name="T72" fmla="*/ 386 w 524"/>
                <a:gd name="T73" fmla="*/ 14 h 42"/>
                <a:gd name="T74" fmla="*/ 396 w 524"/>
                <a:gd name="T75" fmla="*/ 14 h 42"/>
                <a:gd name="T76" fmla="*/ 406 w 524"/>
                <a:gd name="T77" fmla="*/ 12 h 42"/>
                <a:gd name="T78" fmla="*/ 418 w 524"/>
                <a:gd name="T79" fmla="*/ 12 h 42"/>
                <a:gd name="T80" fmla="*/ 428 w 524"/>
                <a:gd name="T81" fmla="*/ 12 h 42"/>
                <a:gd name="T82" fmla="*/ 438 w 524"/>
                <a:gd name="T83" fmla="*/ 14 h 42"/>
                <a:gd name="T84" fmla="*/ 450 w 524"/>
                <a:gd name="T85" fmla="*/ 18 h 42"/>
                <a:gd name="T86" fmla="*/ 460 w 524"/>
                <a:gd name="T87" fmla="*/ 18 h 42"/>
                <a:gd name="T88" fmla="*/ 470 w 524"/>
                <a:gd name="T89" fmla="*/ 18 h 42"/>
                <a:gd name="T90" fmla="*/ 482 w 524"/>
                <a:gd name="T91" fmla="*/ 18 h 42"/>
                <a:gd name="T92" fmla="*/ 492 w 524"/>
                <a:gd name="T93" fmla="*/ 8 h 42"/>
                <a:gd name="T94" fmla="*/ 502 w 524"/>
                <a:gd name="T95" fmla="*/ 10 h 42"/>
                <a:gd name="T96" fmla="*/ 512 w 524"/>
                <a:gd name="T97" fmla="*/ 6 h 42"/>
                <a:gd name="T98" fmla="*/ 524 w 524"/>
                <a:gd name="T9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2">
                  <a:moveTo>
                    <a:pt x="0" y="32"/>
                  </a:moveTo>
                  <a:lnTo>
                    <a:pt x="4" y="30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4" y="22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78" y="28"/>
                  </a:lnTo>
                  <a:lnTo>
                    <a:pt x="84" y="40"/>
                  </a:lnTo>
                  <a:lnTo>
                    <a:pt x="90" y="42"/>
                  </a:lnTo>
                  <a:lnTo>
                    <a:pt x="94" y="38"/>
                  </a:lnTo>
                  <a:lnTo>
                    <a:pt x="100" y="36"/>
                  </a:lnTo>
                  <a:lnTo>
                    <a:pt x="106" y="36"/>
                  </a:lnTo>
                  <a:lnTo>
                    <a:pt x="110" y="40"/>
                  </a:lnTo>
                  <a:lnTo>
                    <a:pt x="116" y="42"/>
                  </a:lnTo>
                  <a:lnTo>
                    <a:pt x="122" y="42"/>
                  </a:lnTo>
                  <a:lnTo>
                    <a:pt x="126" y="36"/>
                  </a:lnTo>
                  <a:lnTo>
                    <a:pt x="132" y="36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8" y="26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90" y="30"/>
                  </a:lnTo>
                  <a:lnTo>
                    <a:pt x="196" y="30"/>
                  </a:lnTo>
                  <a:lnTo>
                    <a:pt x="200" y="22"/>
                  </a:lnTo>
                  <a:lnTo>
                    <a:pt x="206" y="18"/>
                  </a:lnTo>
                  <a:lnTo>
                    <a:pt x="212" y="18"/>
                  </a:lnTo>
                  <a:lnTo>
                    <a:pt x="216" y="14"/>
                  </a:lnTo>
                  <a:lnTo>
                    <a:pt x="222" y="16"/>
                  </a:lnTo>
                  <a:lnTo>
                    <a:pt x="228" y="14"/>
                  </a:lnTo>
                  <a:lnTo>
                    <a:pt x="232" y="12"/>
                  </a:lnTo>
                  <a:lnTo>
                    <a:pt x="238" y="10"/>
                  </a:lnTo>
                  <a:lnTo>
                    <a:pt x="242" y="10"/>
                  </a:lnTo>
                  <a:lnTo>
                    <a:pt x="248" y="8"/>
                  </a:lnTo>
                  <a:lnTo>
                    <a:pt x="254" y="8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4" y="4"/>
                  </a:lnTo>
                  <a:lnTo>
                    <a:pt x="280" y="4"/>
                  </a:lnTo>
                  <a:lnTo>
                    <a:pt x="286" y="8"/>
                  </a:lnTo>
                  <a:lnTo>
                    <a:pt x="290" y="10"/>
                  </a:lnTo>
                  <a:lnTo>
                    <a:pt x="296" y="10"/>
                  </a:lnTo>
                  <a:lnTo>
                    <a:pt x="302" y="10"/>
                  </a:lnTo>
                  <a:lnTo>
                    <a:pt x="306" y="1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2" y="4"/>
                  </a:lnTo>
                  <a:lnTo>
                    <a:pt x="328" y="4"/>
                  </a:lnTo>
                  <a:lnTo>
                    <a:pt x="332" y="4"/>
                  </a:lnTo>
                  <a:lnTo>
                    <a:pt x="338" y="6"/>
                  </a:lnTo>
                  <a:lnTo>
                    <a:pt x="344" y="4"/>
                  </a:lnTo>
                  <a:lnTo>
                    <a:pt x="348" y="2"/>
                  </a:lnTo>
                  <a:lnTo>
                    <a:pt x="354" y="2"/>
                  </a:lnTo>
                  <a:lnTo>
                    <a:pt x="360" y="8"/>
                  </a:lnTo>
                  <a:lnTo>
                    <a:pt x="364" y="10"/>
                  </a:lnTo>
                  <a:lnTo>
                    <a:pt x="370" y="14"/>
                  </a:lnTo>
                  <a:lnTo>
                    <a:pt x="376" y="16"/>
                  </a:lnTo>
                  <a:lnTo>
                    <a:pt x="380" y="14"/>
                  </a:lnTo>
                  <a:lnTo>
                    <a:pt x="386" y="14"/>
                  </a:lnTo>
                  <a:lnTo>
                    <a:pt x="392" y="14"/>
                  </a:lnTo>
                  <a:lnTo>
                    <a:pt x="396" y="14"/>
                  </a:lnTo>
                  <a:lnTo>
                    <a:pt x="402" y="12"/>
                  </a:lnTo>
                  <a:lnTo>
                    <a:pt x="406" y="12"/>
                  </a:lnTo>
                  <a:lnTo>
                    <a:pt x="412" y="12"/>
                  </a:lnTo>
                  <a:lnTo>
                    <a:pt x="418" y="12"/>
                  </a:lnTo>
                  <a:lnTo>
                    <a:pt x="422" y="10"/>
                  </a:lnTo>
                  <a:lnTo>
                    <a:pt x="428" y="12"/>
                  </a:lnTo>
                  <a:lnTo>
                    <a:pt x="434" y="14"/>
                  </a:lnTo>
                  <a:lnTo>
                    <a:pt x="438" y="14"/>
                  </a:lnTo>
                  <a:lnTo>
                    <a:pt x="444" y="16"/>
                  </a:lnTo>
                  <a:lnTo>
                    <a:pt x="450" y="18"/>
                  </a:lnTo>
                  <a:lnTo>
                    <a:pt x="454" y="16"/>
                  </a:lnTo>
                  <a:lnTo>
                    <a:pt x="460" y="18"/>
                  </a:lnTo>
                  <a:lnTo>
                    <a:pt x="466" y="18"/>
                  </a:lnTo>
                  <a:lnTo>
                    <a:pt x="470" y="18"/>
                  </a:lnTo>
                  <a:lnTo>
                    <a:pt x="476" y="18"/>
                  </a:lnTo>
                  <a:lnTo>
                    <a:pt x="482" y="18"/>
                  </a:lnTo>
                  <a:lnTo>
                    <a:pt x="486" y="18"/>
                  </a:lnTo>
                  <a:lnTo>
                    <a:pt x="492" y="8"/>
                  </a:lnTo>
                  <a:lnTo>
                    <a:pt x="496" y="10"/>
                  </a:lnTo>
                  <a:lnTo>
                    <a:pt x="502" y="10"/>
                  </a:lnTo>
                  <a:lnTo>
                    <a:pt x="508" y="6"/>
                  </a:lnTo>
                  <a:lnTo>
                    <a:pt x="512" y="6"/>
                  </a:lnTo>
                  <a:lnTo>
                    <a:pt x="518" y="6"/>
                  </a:lnTo>
                  <a:lnTo>
                    <a:pt x="524" y="6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6" name="Freeform 158"/>
            <p:cNvSpPr>
              <a:spLocks/>
            </p:cNvSpPr>
            <p:nvPr/>
          </p:nvSpPr>
          <p:spPr bwMode="auto">
            <a:xfrm>
              <a:off x="1395" y="3967"/>
              <a:ext cx="428" cy="66"/>
            </a:xfrm>
            <a:custGeom>
              <a:avLst/>
              <a:gdLst>
                <a:gd name="T0" fmla="*/ 4 w 428"/>
                <a:gd name="T1" fmla="*/ 64 h 66"/>
                <a:gd name="T2" fmla="*/ 14 w 428"/>
                <a:gd name="T3" fmla="*/ 54 h 66"/>
                <a:gd name="T4" fmla="*/ 26 w 428"/>
                <a:gd name="T5" fmla="*/ 50 h 66"/>
                <a:gd name="T6" fmla="*/ 36 w 428"/>
                <a:gd name="T7" fmla="*/ 44 h 66"/>
                <a:gd name="T8" fmla="*/ 46 w 428"/>
                <a:gd name="T9" fmla="*/ 24 h 66"/>
                <a:gd name="T10" fmla="*/ 58 w 428"/>
                <a:gd name="T11" fmla="*/ 16 h 66"/>
                <a:gd name="T12" fmla="*/ 68 w 428"/>
                <a:gd name="T13" fmla="*/ 16 h 66"/>
                <a:gd name="T14" fmla="*/ 78 w 428"/>
                <a:gd name="T15" fmla="*/ 62 h 66"/>
                <a:gd name="T16" fmla="*/ 88 w 428"/>
                <a:gd name="T17" fmla="*/ 18 h 66"/>
                <a:gd name="T18" fmla="*/ 100 w 428"/>
                <a:gd name="T19" fmla="*/ 30 h 66"/>
                <a:gd name="T20" fmla="*/ 110 w 428"/>
                <a:gd name="T21" fmla="*/ 40 h 66"/>
                <a:gd name="T22" fmla="*/ 120 w 428"/>
                <a:gd name="T23" fmla="*/ 46 h 66"/>
                <a:gd name="T24" fmla="*/ 132 w 428"/>
                <a:gd name="T25" fmla="*/ 34 h 66"/>
                <a:gd name="T26" fmla="*/ 142 w 428"/>
                <a:gd name="T27" fmla="*/ 42 h 66"/>
                <a:gd name="T28" fmla="*/ 152 w 428"/>
                <a:gd name="T29" fmla="*/ 42 h 66"/>
                <a:gd name="T30" fmla="*/ 164 w 428"/>
                <a:gd name="T31" fmla="*/ 62 h 66"/>
                <a:gd name="T32" fmla="*/ 174 w 428"/>
                <a:gd name="T33" fmla="*/ 66 h 66"/>
                <a:gd name="T34" fmla="*/ 184 w 428"/>
                <a:gd name="T35" fmla="*/ 58 h 66"/>
                <a:gd name="T36" fmla="*/ 194 w 428"/>
                <a:gd name="T37" fmla="*/ 54 h 66"/>
                <a:gd name="T38" fmla="*/ 206 w 428"/>
                <a:gd name="T39" fmla="*/ 50 h 66"/>
                <a:gd name="T40" fmla="*/ 216 w 428"/>
                <a:gd name="T41" fmla="*/ 48 h 66"/>
                <a:gd name="T42" fmla="*/ 226 w 428"/>
                <a:gd name="T43" fmla="*/ 48 h 66"/>
                <a:gd name="T44" fmla="*/ 238 w 428"/>
                <a:gd name="T45" fmla="*/ 44 h 66"/>
                <a:gd name="T46" fmla="*/ 248 w 428"/>
                <a:gd name="T47" fmla="*/ 40 h 66"/>
                <a:gd name="T48" fmla="*/ 258 w 428"/>
                <a:gd name="T49" fmla="*/ 42 h 66"/>
                <a:gd name="T50" fmla="*/ 268 w 428"/>
                <a:gd name="T51" fmla="*/ 42 h 66"/>
                <a:gd name="T52" fmla="*/ 280 w 428"/>
                <a:gd name="T53" fmla="*/ 26 h 66"/>
                <a:gd name="T54" fmla="*/ 290 w 428"/>
                <a:gd name="T55" fmla="*/ 26 h 66"/>
                <a:gd name="T56" fmla="*/ 300 w 428"/>
                <a:gd name="T57" fmla="*/ 34 h 66"/>
                <a:gd name="T58" fmla="*/ 312 w 428"/>
                <a:gd name="T59" fmla="*/ 24 h 66"/>
                <a:gd name="T60" fmla="*/ 322 w 428"/>
                <a:gd name="T61" fmla="*/ 14 h 66"/>
                <a:gd name="T62" fmla="*/ 332 w 428"/>
                <a:gd name="T63" fmla="*/ 14 h 66"/>
                <a:gd name="T64" fmla="*/ 342 w 428"/>
                <a:gd name="T65" fmla="*/ 20 h 66"/>
                <a:gd name="T66" fmla="*/ 354 w 428"/>
                <a:gd name="T67" fmla="*/ 18 h 66"/>
                <a:gd name="T68" fmla="*/ 364 w 428"/>
                <a:gd name="T69" fmla="*/ 18 h 66"/>
                <a:gd name="T70" fmla="*/ 374 w 428"/>
                <a:gd name="T71" fmla="*/ 16 h 66"/>
                <a:gd name="T72" fmla="*/ 386 w 428"/>
                <a:gd name="T73" fmla="*/ 18 h 66"/>
                <a:gd name="T74" fmla="*/ 396 w 428"/>
                <a:gd name="T75" fmla="*/ 12 h 66"/>
                <a:gd name="T76" fmla="*/ 406 w 428"/>
                <a:gd name="T77" fmla="*/ 10 h 66"/>
                <a:gd name="T78" fmla="*/ 416 w 428"/>
                <a:gd name="T79" fmla="*/ 8 h 66"/>
                <a:gd name="T80" fmla="*/ 428 w 428"/>
                <a:gd name="T8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66">
                  <a:moveTo>
                    <a:pt x="0" y="64"/>
                  </a:moveTo>
                  <a:lnTo>
                    <a:pt x="4" y="64"/>
                  </a:lnTo>
                  <a:lnTo>
                    <a:pt x="10" y="60"/>
                  </a:lnTo>
                  <a:lnTo>
                    <a:pt x="14" y="54"/>
                  </a:lnTo>
                  <a:lnTo>
                    <a:pt x="20" y="56"/>
                  </a:lnTo>
                  <a:lnTo>
                    <a:pt x="26" y="50"/>
                  </a:lnTo>
                  <a:lnTo>
                    <a:pt x="30" y="48"/>
                  </a:lnTo>
                  <a:lnTo>
                    <a:pt x="36" y="44"/>
                  </a:lnTo>
                  <a:lnTo>
                    <a:pt x="42" y="40"/>
                  </a:lnTo>
                  <a:lnTo>
                    <a:pt x="46" y="24"/>
                  </a:lnTo>
                  <a:lnTo>
                    <a:pt x="52" y="16"/>
                  </a:lnTo>
                  <a:lnTo>
                    <a:pt x="58" y="16"/>
                  </a:lnTo>
                  <a:lnTo>
                    <a:pt x="62" y="14"/>
                  </a:lnTo>
                  <a:lnTo>
                    <a:pt x="68" y="16"/>
                  </a:lnTo>
                  <a:lnTo>
                    <a:pt x="74" y="56"/>
                  </a:lnTo>
                  <a:lnTo>
                    <a:pt x="78" y="62"/>
                  </a:lnTo>
                  <a:lnTo>
                    <a:pt x="84" y="58"/>
                  </a:lnTo>
                  <a:lnTo>
                    <a:pt x="88" y="18"/>
                  </a:lnTo>
                  <a:lnTo>
                    <a:pt x="94" y="30"/>
                  </a:lnTo>
                  <a:lnTo>
                    <a:pt x="100" y="30"/>
                  </a:lnTo>
                  <a:lnTo>
                    <a:pt x="104" y="26"/>
                  </a:lnTo>
                  <a:lnTo>
                    <a:pt x="110" y="40"/>
                  </a:lnTo>
                  <a:lnTo>
                    <a:pt x="116" y="46"/>
                  </a:lnTo>
                  <a:lnTo>
                    <a:pt x="120" y="46"/>
                  </a:lnTo>
                  <a:lnTo>
                    <a:pt x="126" y="40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64" y="62"/>
                  </a:lnTo>
                  <a:lnTo>
                    <a:pt x="168" y="60"/>
                  </a:lnTo>
                  <a:lnTo>
                    <a:pt x="174" y="66"/>
                  </a:lnTo>
                  <a:lnTo>
                    <a:pt x="178" y="56"/>
                  </a:lnTo>
                  <a:lnTo>
                    <a:pt x="184" y="58"/>
                  </a:lnTo>
                  <a:lnTo>
                    <a:pt x="190" y="54"/>
                  </a:lnTo>
                  <a:lnTo>
                    <a:pt x="194" y="54"/>
                  </a:lnTo>
                  <a:lnTo>
                    <a:pt x="200" y="54"/>
                  </a:lnTo>
                  <a:lnTo>
                    <a:pt x="206" y="50"/>
                  </a:lnTo>
                  <a:lnTo>
                    <a:pt x="210" y="48"/>
                  </a:lnTo>
                  <a:lnTo>
                    <a:pt x="216" y="48"/>
                  </a:lnTo>
                  <a:lnTo>
                    <a:pt x="222" y="46"/>
                  </a:lnTo>
                  <a:lnTo>
                    <a:pt x="226" y="48"/>
                  </a:lnTo>
                  <a:lnTo>
                    <a:pt x="232" y="46"/>
                  </a:lnTo>
                  <a:lnTo>
                    <a:pt x="238" y="44"/>
                  </a:lnTo>
                  <a:lnTo>
                    <a:pt x="242" y="44"/>
                  </a:lnTo>
                  <a:lnTo>
                    <a:pt x="248" y="40"/>
                  </a:lnTo>
                  <a:lnTo>
                    <a:pt x="252" y="42"/>
                  </a:lnTo>
                  <a:lnTo>
                    <a:pt x="258" y="42"/>
                  </a:lnTo>
                  <a:lnTo>
                    <a:pt x="264" y="42"/>
                  </a:lnTo>
                  <a:lnTo>
                    <a:pt x="268" y="42"/>
                  </a:lnTo>
                  <a:lnTo>
                    <a:pt x="274" y="40"/>
                  </a:lnTo>
                  <a:lnTo>
                    <a:pt x="280" y="26"/>
                  </a:lnTo>
                  <a:lnTo>
                    <a:pt x="284" y="28"/>
                  </a:lnTo>
                  <a:lnTo>
                    <a:pt x="290" y="26"/>
                  </a:lnTo>
                  <a:lnTo>
                    <a:pt x="296" y="38"/>
                  </a:lnTo>
                  <a:lnTo>
                    <a:pt x="300" y="3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6" y="22"/>
                  </a:lnTo>
                  <a:lnTo>
                    <a:pt x="322" y="14"/>
                  </a:lnTo>
                  <a:lnTo>
                    <a:pt x="328" y="14"/>
                  </a:lnTo>
                  <a:lnTo>
                    <a:pt x="332" y="14"/>
                  </a:lnTo>
                  <a:lnTo>
                    <a:pt x="338" y="12"/>
                  </a:lnTo>
                  <a:lnTo>
                    <a:pt x="342" y="20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58" y="18"/>
                  </a:lnTo>
                  <a:lnTo>
                    <a:pt x="364" y="18"/>
                  </a:lnTo>
                  <a:lnTo>
                    <a:pt x="370" y="18"/>
                  </a:lnTo>
                  <a:lnTo>
                    <a:pt x="374" y="16"/>
                  </a:lnTo>
                  <a:lnTo>
                    <a:pt x="380" y="12"/>
                  </a:lnTo>
                  <a:lnTo>
                    <a:pt x="386" y="18"/>
                  </a:lnTo>
                  <a:lnTo>
                    <a:pt x="390" y="16"/>
                  </a:lnTo>
                  <a:lnTo>
                    <a:pt x="396" y="12"/>
                  </a:lnTo>
                  <a:lnTo>
                    <a:pt x="402" y="12"/>
                  </a:lnTo>
                  <a:lnTo>
                    <a:pt x="406" y="10"/>
                  </a:lnTo>
                  <a:lnTo>
                    <a:pt x="412" y="8"/>
                  </a:lnTo>
                  <a:lnTo>
                    <a:pt x="416" y="8"/>
                  </a:lnTo>
                  <a:lnTo>
                    <a:pt x="422" y="2"/>
                  </a:lnTo>
                  <a:lnTo>
                    <a:pt x="428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207" name="Group 159"/>
          <p:cNvGrpSpPr>
            <a:grpSpLocks/>
          </p:cNvGrpSpPr>
          <p:nvPr/>
        </p:nvGrpSpPr>
        <p:grpSpPr bwMode="auto">
          <a:xfrm>
            <a:off x="3813175" y="2527300"/>
            <a:ext cx="2132013" cy="1609725"/>
            <a:chOff x="2390" y="2765"/>
            <a:chExt cx="1127" cy="929"/>
          </a:xfrm>
        </p:grpSpPr>
        <p:sp>
          <p:nvSpPr>
            <p:cNvPr id="258208" name="Freeform 160"/>
            <p:cNvSpPr>
              <a:spLocks/>
            </p:cNvSpPr>
            <p:nvPr/>
          </p:nvSpPr>
          <p:spPr bwMode="auto">
            <a:xfrm>
              <a:off x="2390" y="2765"/>
              <a:ext cx="97" cy="412"/>
            </a:xfrm>
            <a:custGeom>
              <a:avLst/>
              <a:gdLst>
                <a:gd name="T0" fmla="*/ 0 w 216"/>
                <a:gd name="T1" fmla="*/ 1184 h 1184"/>
                <a:gd name="T2" fmla="*/ 4 w 216"/>
                <a:gd name="T3" fmla="*/ 1184 h 1184"/>
                <a:gd name="T4" fmla="*/ 10 w 216"/>
                <a:gd name="T5" fmla="*/ 1182 h 1184"/>
                <a:gd name="T6" fmla="*/ 14 w 216"/>
                <a:gd name="T7" fmla="*/ 1114 h 1184"/>
                <a:gd name="T8" fmla="*/ 20 w 216"/>
                <a:gd name="T9" fmla="*/ 1114 h 1184"/>
                <a:gd name="T10" fmla="*/ 26 w 216"/>
                <a:gd name="T11" fmla="*/ 1114 h 1184"/>
                <a:gd name="T12" fmla="*/ 30 w 216"/>
                <a:gd name="T13" fmla="*/ 1114 h 1184"/>
                <a:gd name="T14" fmla="*/ 36 w 216"/>
                <a:gd name="T15" fmla="*/ 1098 h 1184"/>
                <a:gd name="T16" fmla="*/ 42 w 216"/>
                <a:gd name="T17" fmla="*/ 1098 h 1184"/>
                <a:gd name="T18" fmla="*/ 46 w 216"/>
                <a:gd name="T19" fmla="*/ 1090 h 1184"/>
                <a:gd name="T20" fmla="*/ 52 w 216"/>
                <a:gd name="T21" fmla="*/ 1070 h 1184"/>
                <a:gd name="T22" fmla="*/ 58 w 216"/>
                <a:gd name="T23" fmla="*/ 1020 h 1184"/>
                <a:gd name="T24" fmla="*/ 62 w 216"/>
                <a:gd name="T25" fmla="*/ 602 h 1184"/>
                <a:gd name="T26" fmla="*/ 68 w 216"/>
                <a:gd name="T27" fmla="*/ 600 h 1184"/>
                <a:gd name="T28" fmla="*/ 74 w 216"/>
                <a:gd name="T29" fmla="*/ 550 h 1184"/>
                <a:gd name="T30" fmla="*/ 78 w 216"/>
                <a:gd name="T31" fmla="*/ 476 h 1184"/>
                <a:gd name="T32" fmla="*/ 84 w 216"/>
                <a:gd name="T33" fmla="*/ 446 h 1184"/>
                <a:gd name="T34" fmla="*/ 88 w 216"/>
                <a:gd name="T35" fmla="*/ 440 h 1184"/>
                <a:gd name="T36" fmla="*/ 94 w 216"/>
                <a:gd name="T37" fmla="*/ 440 h 1184"/>
                <a:gd name="T38" fmla="*/ 100 w 216"/>
                <a:gd name="T39" fmla="*/ 428 h 1184"/>
                <a:gd name="T40" fmla="*/ 104 w 216"/>
                <a:gd name="T41" fmla="*/ 418 h 1184"/>
                <a:gd name="T42" fmla="*/ 110 w 216"/>
                <a:gd name="T43" fmla="*/ 412 h 1184"/>
                <a:gd name="T44" fmla="*/ 116 w 216"/>
                <a:gd name="T45" fmla="*/ 412 h 1184"/>
                <a:gd name="T46" fmla="*/ 120 w 216"/>
                <a:gd name="T47" fmla="*/ 410 h 1184"/>
                <a:gd name="T48" fmla="*/ 126 w 216"/>
                <a:gd name="T49" fmla="*/ 394 h 1184"/>
                <a:gd name="T50" fmla="*/ 132 w 216"/>
                <a:gd name="T51" fmla="*/ 394 h 1184"/>
                <a:gd name="T52" fmla="*/ 136 w 216"/>
                <a:gd name="T53" fmla="*/ 398 h 1184"/>
                <a:gd name="T54" fmla="*/ 142 w 216"/>
                <a:gd name="T55" fmla="*/ 396 h 1184"/>
                <a:gd name="T56" fmla="*/ 148 w 216"/>
                <a:gd name="T57" fmla="*/ 280 h 1184"/>
                <a:gd name="T58" fmla="*/ 152 w 216"/>
                <a:gd name="T59" fmla="*/ 38 h 1184"/>
                <a:gd name="T60" fmla="*/ 158 w 216"/>
                <a:gd name="T61" fmla="*/ 34 h 1184"/>
                <a:gd name="T62" fmla="*/ 164 w 216"/>
                <a:gd name="T63" fmla="*/ 26 h 1184"/>
                <a:gd name="T64" fmla="*/ 168 w 216"/>
                <a:gd name="T65" fmla="*/ 18 h 1184"/>
                <a:gd name="T66" fmla="*/ 174 w 216"/>
                <a:gd name="T67" fmla="*/ 18 h 1184"/>
                <a:gd name="T68" fmla="*/ 178 w 216"/>
                <a:gd name="T69" fmla="*/ 12 h 1184"/>
                <a:gd name="T70" fmla="*/ 184 w 216"/>
                <a:gd name="T71" fmla="*/ 14 h 1184"/>
                <a:gd name="T72" fmla="*/ 190 w 216"/>
                <a:gd name="T73" fmla="*/ 20 h 1184"/>
                <a:gd name="T74" fmla="*/ 194 w 216"/>
                <a:gd name="T75" fmla="*/ 10 h 1184"/>
                <a:gd name="T76" fmla="*/ 200 w 216"/>
                <a:gd name="T77" fmla="*/ 8 h 1184"/>
                <a:gd name="T78" fmla="*/ 206 w 216"/>
                <a:gd name="T79" fmla="*/ 6 h 1184"/>
                <a:gd name="T80" fmla="*/ 210 w 216"/>
                <a:gd name="T81" fmla="*/ 4 h 1184"/>
                <a:gd name="T82" fmla="*/ 216 w 216"/>
                <a:gd name="T83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184">
                  <a:moveTo>
                    <a:pt x="0" y="1184"/>
                  </a:moveTo>
                  <a:lnTo>
                    <a:pt x="4" y="1184"/>
                  </a:lnTo>
                  <a:lnTo>
                    <a:pt x="10" y="1182"/>
                  </a:lnTo>
                  <a:lnTo>
                    <a:pt x="14" y="1114"/>
                  </a:lnTo>
                  <a:lnTo>
                    <a:pt x="20" y="1114"/>
                  </a:lnTo>
                  <a:lnTo>
                    <a:pt x="26" y="1114"/>
                  </a:lnTo>
                  <a:lnTo>
                    <a:pt x="30" y="1114"/>
                  </a:lnTo>
                  <a:lnTo>
                    <a:pt x="36" y="1098"/>
                  </a:lnTo>
                  <a:lnTo>
                    <a:pt x="42" y="1098"/>
                  </a:lnTo>
                  <a:lnTo>
                    <a:pt x="46" y="1090"/>
                  </a:lnTo>
                  <a:lnTo>
                    <a:pt x="52" y="1070"/>
                  </a:lnTo>
                  <a:lnTo>
                    <a:pt x="58" y="1020"/>
                  </a:lnTo>
                  <a:lnTo>
                    <a:pt x="62" y="602"/>
                  </a:lnTo>
                  <a:lnTo>
                    <a:pt x="68" y="600"/>
                  </a:lnTo>
                  <a:lnTo>
                    <a:pt x="74" y="550"/>
                  </a:lnTo>
                  <a:lnTo>
                    <a:pt x="78" y="476"/>
                  </a:lnTo>
                  <a:lnTo>
                    <a:pt x="84" y="446"/>
                  </a:lnTo>
                  <a:lnTo>
                    <a:pt x="88" y="440"/>
                  </a:lnTo>
                  <a:lnTo>
                    <a:pt x="94" y="440"/>
                  </a:lnTo>
                  <a:lnTo>
                    <a:pt x="100" y="428"/>
                  </a:lnTo>
                  <a:lnTo>
                    <a:pt x="104" y="418"/>
                  </a:lnTo>
                  <a:lnTo>
                    <a:pt x="110" y="412"/>
                  </a:lnTo>
                  <a:lnTo>
                    <a:pt x="116" y="412"/>
                  </a:lnTo>
                  <a:lnTo>
                    <a:pt x="120" y="410"/>
                  </a:lnTo>
                  <a:lnTo>
                    <a:pt x="126" y="394"/>
                  </a:lnTo>
                  <a:lnTo>
                    <a:pt x="132" y="394"/>
                  </a:lnTo>
                  <a:lnTo>
                    <a:pt x="136" y="398"/>
                  </a:lnTo>
                  <a:lnTo>
                    <a:pt x="142" y="396"/>
                  </a:lnTo>
                  <a:lnTo>
                    <a:pt x="148" y="280"/>
                  </a:lnTo>
                  <a:lnTo>
                    <a:pt x="152" y="38"/>
                  </a:lnTo>
                  <a:lnTo>
                    <a:pt x="158" y="34"/>
                  </a:lnTo>
                  <a:lnTo>
                    <a:pt x="164" y="26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8" y="12"/>
                  </a:lnTo>
                  <a:lnTo>
                    <a:pt x="184" y="14"/>
                  </a:lnTo>
                  <a:lnTo>
                    <a:pt x="190" y="2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6" y="6"/>
                  </a:lnTo>
                  <a:lnTo>
                    <a:pt x="210" y="4"/>
                  </a:lnTo>
                  <a:lnTo>
                    <a:pt x="216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9" name="Freeform 161"/>
            <p:cNvSpPr>
              <a:spLocks/>
            </p:cNvSpPr>
            <p:nvPr/>
          </p:nvSpPr>
          <p:spPr bwMode="auto">
            <a:xfrm>
              <a:off x="3282" y="3656"/>
              <a:ext cx="235" cy="38"/>
            </a:xfrm>
            <a:custGeom>
              <a:avLst/>
              <a:gdLst>
                <a:gd name="T0" fmla="*/ 6 w 524"/>
                <a:gd name="T1" fmla="*/ 0 h 108"/>
                <a:gd name="T2" fmla="*/ 16 w 524"/>
                <a:gd name="T3" fmla="*/ 4 h 108"/>
                <a:gd name="T4" fmla="*/ 28 w 524"/>
                <a:gd name="T5" fmla="*/ 10 h 108"/>
                <a:gd name="T6" fmla="*/ 38 w 524"/>
                <a:gd name="T7" fmla="*/ 6 h 108"/>
                <a:gd name="T8" fmla="*/ 48 w 524"/>
                <a:gd name="T9" fmla="*/ 14 h 108"/>
                <a:gd name="T10" fmla="*/ 60 w 524"/>
                <a:gd name="T11" fmla="*/ 16 h 108"/>
                <a:gd name="T12" fmla="*/ 70 w 524"/>
                <a:gd name="T13" fmla="*/ 18 h 108"/>
                <a:gd name="T14" fmla="*/ 80 w 524"/>
                <a:gd name="T15" fmla="*/ 32 h 108"/>
                <a:gd name="T16" fmla="*/ 90 w 524"/>
                <a:gd name="T17" fmla="*/ 32 h 108"/>
                <a:gd name="T18" fmla="*/ 102 w 524"/>
                <a:gd name="T19" fmla="*/ 32 h 108"/>
                <a:gd name="T20" fmla="*/ 112 w 524"/>
                <a:gd name="T21" fmla="*/ 30 h 108"/>
                <a:gd name="T22" fmla="*/ 122 w 524"/>
                <a:gd name="T23" fmla="*/ 40 h 108"/>
                <a:gd name="T24" fmla="*/ 134 w 524"/>
                <a:gd name="T25" fmla="*/ 46 h 108"/>
                <a:gd name="T26" fmla="*/ 144 w 524"/>
                <a:gd name="T27" fmla="*/ 38 h 108"/>
                <a:gd name="T28" fmla="*/ 154 w 524"/>
                <a:gd name="T29" fmla="*/ 42 h 108"/>
                <a:gd name="T30" fmla="*/ 164 w 524"/>
                <a:gd name="T31" fmla="*/ 42 h 108"/>
                <a:gd name="T32" fmla="*/ 176 w 524"/>
                <a:gd name="T33" fmla="*/ 42 h 108"/>
                <a:gd name="T34" fmla="*/ 186 w 524"/>
                <a:gd name="T35" fmla="*/ 48 h 108"/>
                <a:gd name="T36" fmla="*/ 196 w 524"/>
                <a:gd name="T37" fmla="*/ 48 h 108"/>
                <a:gd name="T38" fmla="*/ 208 w 524"/>
                <a:gd name="T39" fmla="*/ 44 h 108"/>
                <a:gd name="T40" fmla="*/ 218 w 524"/>
                <a:gd name="T41" fmla="*/ 46 h 108"/>
                <a:gd name="T42" fmla="*/ 228 w 524"/>
                <a:gd name="T43" fmla="*/ 46 h 108"/>
                <a:gd name="T44" fmla="*/ 240 w 524"/>
                <a:gd name="T45" fmla="*/ 44 h 108"/>
                <a:gd name="T46" fmla="*/ 250 w 524"/>
                <a:gd name="T47" fmla="*/ 50 h 108"/>
                <a:gd name="T48" fmla="*/ 260 w 524"/>
                <a:gd name="T49" fmla="*/ 52 h 108"/>
                <a:gd name="T50" fmla="*/ 270 w 524"/>
                <a:gd name="T51" fmla="*/ 54 h 108"/>
                <a:gd name="T52" fmla="*/ 282 w 524"/>
                <a:gd name="T53" fmla="*/ 60 h 108"/>
                <a:gd name="T54" fmla="*/ 292 w 524"/>
                <a:gd name="T55" fmla="*/ 62 h 108"/>
                <a:gd name="T56" fmla="*/ 302 w 524"/>
                <a:gd name="T57" fmla="*/ 66 h 108"/>
                <a:gd name="T58" fmla="*/ 314 w 524"/>
                <a:gd name="T59" fmla="*/ 64 h 108"/>
                <a:gd name="T60" fmla="*/ 324 w 524"/>
                <a:gd name="T61" fmla="*/ 70 h 108"/>
                <a:gd name="T62" fmla="*/ 334 w 524"/>
                <a:gd name="T63" fmla="*/ 80 h 108"/>
                <a:gd name="T64" fmla="*/ 344 w 524"/>
                <a:gd name="T65" fmla="*/ 82 h 108"/>
                <a:gd name="T66" fmla="*/ 356 w 524"/>
                <a:gd name="T67" fmla="*/ 84 h 108"/>
                <a:gd name="T68" fmla="*/ 366 w 524"/>
                <a:gd name="T69" fmla="*/ 84 h 108"/>
                <a:gd name="T70" fmla="*/ 376 w 524"/>
                <a:gd name="T71" fmla="*/ 90 h 108"/>
                <a:gd name="T72" fmla="*/ 388 w 524"/>
                <a:gd name="T73" fmla="*/ 94 h 108"/>
                <a:gd name="T74" fmla="*/ 398 w 524"/>
                <a:gd name="T75" fmla="*/ 100 h 108"/>
                <a:gd name="T76" fmla="*/ 408 w 524"/>
                <a:gd name="T77" fmla="*/ 100 h 108"/>
                <a:gd name="T78" fmla="*/ 418 w 524"/>
                <a:gd name="T79" fmla="*/ 108 h 108"/>
                <a:gd name="T80" fmla="*/ 430 w 524"/>
                <a:gd name="T81" fmla="*/ 106 h 108"/>
                <a:gd name="T82" fmla="*/ 440 w 524"/>
                <a:gd name="T83" fmla="*/ 104 h 108"/>
                <a:gd name="T84" fmla="*/ 450 w 524"/>
                <a:gd name="T85" fmla="*/ 102 h 108"/>
                <a:gd name="T86" fmla="*/ 462 w 524"/>
                <a:gd name="T87" fmla="*/ 102 h 108"/>
                <a:gd name="T88" fmla="*/ 472 w 524"/>
                <a:gd name="T89" fmla="*/ 104 h 108"/>
                <a:gd name="T90" fmla="*/ 482 w 524"/>
                <a:gd name="T91" fmla="*/ 104 h 108"/>
                <a:gd name="T92" fmla="*/ 492 w 524"/>
                <a:gd name="T93" fmla="*/ 102 h 108"/>
                <a:gd name="T94" fmla="*/ 504 w 524"/>
                <a:gd name="T95" fmla="*/ 102 h 108"/>
                <a:gd name="T96" fmla="*/ 514 w 524"/>
                <a:gd name="T97" fmla="*/ 102 h 108"/>
                <a:gd name="T98" fmla="*/ 524 w 524"/>
                <a:gd name="T99" fmla="*/ 10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08">
                  <a:moveTo>
                    <a:pt x="0" y="2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8" y="14"/>
                  </a:lnTo>
                  <a:lnTo>
                    <a:pt x="54" y="16"/>
                  </a:lnTo>
                  <a:lnTo>
                    <a:pt x="60" y="16"/>
                  </a:lnTo>
                  <a:lnTo>
                    <a:pt x="64" y="20"/>
                  </a:lnTo>
                  <a:lnTo>
                    <a:pt x="70" y="18"/>
                  </a:lnTo>
                  <a:lnTo>
                    <a:pt x="76" y="28"/>
                  </a:lnTo>
                  <a:lnTo>
                    <a:pt x="80" y="32"/>
                  </a:lnTo>
                  <a:lnTo>
                    <a:pt x="86" y="30"/>
                  </a:lnTo>
                  <a:lnTo>
                    <a:pt x="90" y="32"/>
                  </a:lnTo>
                  <a:lnTo>
                    <a:pt x="96" y="34"/>
                  </a:lnTo>
                  <a:lnTo>
                    <a:pt x="102" y="32"/>
                  </a:lnTo>
                  <a:lnTo>
                    <a:pt x="106" y="32"/>
                  </a:lnTo>
                  <a:lnTo>
                    <a:pt x="112" y="30"/>
                  </a:lnTo>
                  <a:lnTo>
                    <a:pt x="118" y="40"/>
                  </a:lnTo>
                  <a:lnTo>
                    <a:pt x="122" y="40"/>
                  </a:lnTo>
                  <a:lnTo>
                    <a:pt x="128" y="44"/>
                  </a:lnTo>
                  <a:lnTo>
                    <a:pt x="134" y="46"/>
                  </a:lnTo>
                  <a:lnTo>
                    <a:pt x="138" y="46"/>
                  </a:lnTo>
                  <a:lnTo>
                    <a:pt x="144" y="38"/>
                  </a:lnTo>
                  <a:lnTo>
                    <a:pt x="150" y="38"/>
                  </a:lnTo>
                  <a:lnTo>
                    <a:pt x="154" y="42"/>
                  </a:lnTo>
                  <a:lnTo>
                    <a:pt x="160" y="44"/>
                  </a:lnTo>
                  <a:lnTo>
                    <a:pt x="164" y="42"/>
                  </a:lnTo>
                  <a:lnTo>
                    <a:pt x="170" y="44"/>
                  </a:lnTo>
                  <a:lnTo>
                    <a:pt x="176" y="42"/>
                  </a:lnTo>
                  <a:lnTo>
                    <a:pt x="180" y="44"/>
                  </a:lnTo>
                  <a:lnTo>
                    <a:pt x="186" y="48"/>
                  </a:lnTo>
                  <a:lnTo>
                    <a:pt x="192" y="48"/>
                  </a:lnTo>
                  <a:lnTo>
                    <a:pt x="196" y="48"/>
                  </a:lnTo>
                  <a:lnTo>
                    <a:pt x="202" y="46"/>
                  </a:lnTo>
                  <a:lnTo>
                    <a:pt x="208" y="44"/>
                  </a:lnTo>
                  <a:lnTo>
                    <a:pt x="212" y="42"/>
                  </a:lnTo>
                  <a:lnTo>
                    <a:pt x="218" y="46"/>
                  </a:lnTo>
                  <a:lnTo>
                    <a:pt x="224" y="46"/>
                  </a:lnTo>
                  <a:lnTo>
                    <a:pt x="228" y="46"/>
                  </a:lnTo>
                  <a:lnTo>
                    <a:pt x="234" y="48"/>
                  </a:lnTo>
                  <a:lnTo>
                    <a:pt x="240" y="44"/>
                  </a:lnTo>
                  <a:lnTo>
                    <a:pt x="244" y="46"/>
                  </a:lnTo>
                  <a:lnTo>
                    <a:pt x="250" y="50"/>
                  </a:lnTo>
                  <a:lnTo>
                    <a:pt x="254" y="50"/>
                  </a:lnTo>
                  <a:lnTo>
                    <a:pt x="260" y="52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6" y="56"/>
                  </a:lnTo>
                  <a:lnTo>
                    <a:pt x="282" y="60"/>
                  </a:lnTo>
                  <a:lnTo>
                    <a:pt x="286" y="62"/>
                  </a:lnTo>
                  <a:lnTo>
                    <a:pt x="292" y="62"/>
                  </a:lnTo>
                  <a:lnTo>
                    <a:pt x="298" y="62"/>
                  </a:lnTo>
                  <a:lnTo>
                    <a:pt x="302" y="66"/>
                  </a:lnTo>
                  <a:lnTo>
                    <a:pt x="308" y="66"/>
                  </a:lnTo>
                  <a:lnTo>
                    <a:pt x="314" y="64"/>
                  </a:lnTo>
                  <a:lnTo>
                    <a:pt x="318" y="70"/>
                  </a:lnTo>
                  <a:lnTo>
                    <a:pt x="324" y="70"/>
                  </a:lnTo>
                  <a:lnTo>
                    <a:pt x="328" y="78"/>
                  </a:lnTo>
                  <a:lnTo>
                    <a:pt x="334" y="80"/>
                  </a:lnTo>
                  <a:lnTo>
                    <a:pt x="340" y="80"/>
                  </a:lnTo>
                  <a:lnTo>
                    <a:pt x="344" y="82"/>
                  </a:lnTo>
                  <a:lnTo>
                    <a:pt x="350" y="90"/>
                  </a:lnTo>
                  <a:lnTo>
                    <a:pt x="356" y="84"/>
                  </a:lnTo>
                  <a:lnTo>
                    <a:pt x="360" y="82"/>
                  </a:lnTo>
                  <a:lnTo>
                    <a:pt x="366" y="84"/>
                  </a:lnTo>
                  <a:lnTo>
                    <a:pt x="372" y="92"/>
                  </a:lnTo>
                  <a:lnTo>
                    <a:pt x="376" y="90"/>
                  </a:lnTo>
                  <a:lnTo>
                    <a:pt x="382" y="92"/>
                  </a:lnTo>
                  <a:lnTo>
                    <a:pt x="388" y="94"/>
                  </a:lnTo>
                  <a:lnTo>
                    <a:pt x="392" y="100"/>
                  </a:lnTo>
                  <a:lnTo>
                    <a:pt x="398" y="100"/>
                  </a:lnTo>
                  <a:lnTo>
                    <a:pt x="404" y="100"/>
                  </a:lnTo>
                  <a:lnTo>
                    <a:pt x="408" y="100"/>
                  </a:lnTo>
                  <a:lnTo>
                    <a:pt x="414" y="108"/>
                  </a:lnTo>
                  <a:lnTo>
                    <a:pt x="418" y="108"/>
                  </a:lnTo>
                  <a:lnTo>
                    <a:pt x="424" y="106"/>
                  </a:lnTo>
                  <a:lnTo>
                    <a:pt x="430" y="106"/>
                  </a:lnTo>
                  <a:lnTo>
                    <a:pt x="434" y="106"/>
                  </a:lnTo>
                  <a:lnTo>
                    <a:pt x="440" y="104"/>
                  </a:lnTo>
                  <a:lnTo>
                    <a:pt x="446" y="102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62" y="102"/>
                  </a:lnTo>
                  <a:lnTo>
                    <a:pt x="466" y="102"/>
                  </a:lnTo>
                  <a:lnTo>
                    <a:pt x="472" y="104"/>
                  </a:lnTo>
                  <a:lnTo>
                    <a:pt x="478" y="104"/>
                  </a:lnTo>
                  <a:lnTo>
                    <a:pt x="482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8" y="102"/>
                  </a:lnTo>
                  <a:lnTo>
                    <a:pt x="504" y="102"/>
                  </a:lnTo>
                  <a:lnTo>
                    <a:pt x="508" y="102"/>
                  </a:lnTo>
                  <a:lnTo>
                    <a:pt x="514" y="102"/>
                  </a:lnTo>
                  <a:lnTo>
                    <a:pt x="520" y="102"/>
                  </a:lnTo>
                  <a:lnTo>
                    <a:pt x="524" y="102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0" name="Freeform 162"/>
            <p:cNvSpPr>
              <a:spLocks/>
            </p:cNvSpPr>
            <p:nvPr/>
          </p:nvSpPr>
          <p:spPr bwMode="auto">
            <a:xfrm>
              <a:off x="3049" y="3592"/>
              <a:ext cx="233" cy="65"/>
            </a:xfrm>
            <a:custGeom>
              <a:avLst/>
              <a:gdLst>
                <a:gd name="T0" fmla="*/ 4 w 522"/>
                <a:gd name="T1" fmla="*/ 6 h 186"/>
                <a:gd name="T2" fmla="*/ 16 w 522"/>
                <a:gd name="T3" fmla="*/ 8 h 186"/>
                <a:gd name="T4" fmla="*/ 26 w 522"/>
                <a:gd name="T5" fmla="*/ 18 h 186"/>
                <a:gd name="T6" fmla="*/ 36 w 522"/>
                <a:gd name="T7" fmla="*/ 30 h 186"/>
                <a:gd name="T8" fmla="*/ 46 w 522"/>
                <a:gd name="T9" fmla="*/ 30 h 186"/>
                <a:gd name="T10" fmla="*/ 58 w 522"/>
                <a:gd name="T11" fmla="*/ 36 h 186"/>
                <a:gd name="T12" fmla="*/ 68 w 522"/>
                <a:gd name="T13" fmla="*/ 38 h 186"/>
                <a:gd name="T14" fmla="*/ 78 w 522"/>
                <a:gd name="T15" fmla="*/ 40 h 186"/>
                <a:gd name="T16" fmla="*/ 90 w 522"/>
                <a:gd name="T17" fmla="*/ 44 h 186"/>
                <a:gd name="T18" fmla="*/ 100 w 522"/>
                <a:gd name="T19" fmla="*/ 62 h 186"/>
                <a:gd name="T20" fmla="*/ 110 w 522"/>
                <a:gd name="T21" fmla="*/ 66 h 186"/>
                <a:gd name="T22" fmla="*/ 120 w 522"/>
                <a:gd name="T23" fmla="*/ 68 h 186"/>
                <a:gd name="T24" fmla="*/ 132 w 522"/>
                <a:gd name="T25" fmla="*/ 94 h 186"/>
                <a:gd name="T26" fmla="*/ 142 w 522"/>
                <a:gd name="T27" fmla="*/ 110 h 186"/>
                <a:gd name="T28" fmla="*/ 152 w 522"/>
                <a:gd name="T29" fmla="*/ 110 h 186"/>
                <a:gd name="T30" fmla="*/ 164 w 522"/>
                <a:gd name="T31" fmla="*/ 112 h 186"/>
                <a:gd name="T32" fmla="*/ 174 w 522"/>
                <a:gd name="T33" fmla="*/ 112 h 186"/>
                <a:gd name="T34" fmla="*/ 184 w 522"/>
                <a:gd name="T35" fmla="*/ 120 h 186"/>
                <a:gd name="T36" fmla="*/ 194 w 522"/>
                <a:gd name="T37" fmla="*/ 120 h 186"/>
                <a:gd name="T38" fmla="*/ 206 w 522"/>
                <a:gd name="T39" fmla="*/ 108 h 186"/>
                <a:gd name="T40" fmla="*/ 216 w 522"/>
                <a:gd name="T41" fmla="*/ 100 h 186"/>
                <a:gd name="T42" fmla="*/ 226 w 522"/>
                <a:gd name="T43" fmla="*/ 100 h 186"/>
                <a:gd name="T44" fmla="*/ 238 w 522"/>
                <a:gd name="T45" fmla="*/ 100 h 186"/>
                <a:gd name="T46" fmla="*/ 248 w 522"/>
                <a:gd name="T47" fmla="*/ 106 h 186"/>
                <a:gd name="T48" fmla="*/ 258 w 522"/>
                <a:gd name="T49" fmla="*/ 116 h 186"/>
                <a:gd name="T50" fmla="*/ 268 w 522"/>
                <a:gd name="T51" fmla="*/ 114 h 186"/>
                <a:gd name="T52" fmla="*/ 280 w 522"/>
                <a:gd name="T53" fmla="*/ 116 h 186"/>
                <a:gd name="T54" fmla="*/ 290 w 522"/>
                <a:gd name="T55" fmla="*/ 116 h 186"/>
                <a:gd name="T56" fmla="*/ 300 w 522"/>
                <a:gd name="T57" fmla="*/ 118 h 186"/>
                <a:gd name="T58" fmla="*/ 312 w 522"/>
                <a:gd name="T59" fmla="*/ 120 h 186"/>
                <a:gd name="T60" fmla="*/ 322 w 522"/>
                <a:gd name="T61" fmla="*/ 122 h 186"/>
                <a:gd name="T62" fmla="*/ 332 w 522"/>
                <a:gd name="T63" fmla="*/ 122 h 186"/>
                <a:gd name="T64" fmla="*/ 344 w 522"/>
                <a:gd name="T65" fmla="*/ 124 h 186"/>
                <a:gd name="T66" fmla="*/ 354 w 522"/>
                <a:gd name="T67" fmla="*/ 126 h 186"/>
                <a:gd name="T68" fmla="*/ 364 w 522"/>
                <a:gd name="T69" fmla="*/ 120 h 186"/>
                <a:gd name="T70" fmla="*/ 374 w 522"/>
                <a:gd name="T71" fmla="*/ 120 h 186"/>
                <a:gd name="T72" fmla="*/ 386 w 522"/>
                <a:gd name="T73" fmla="*/ 128 h 186"/>
                <a:gd name="T74" fmla="*/ 396 w 522"/>
                <a:gd name="T75" fmla="*/ 126 h 186"/>
                <a:gd name="T76" fmla="*/ 406 w 522"/>
                <a:gd name="T77" fmla="*/ 126 h 186"/>
                <a:gd name="T78" fmla="*/ 418 w 522"/>
                <a:gd name="T79" fmla="*/ 130 h 186"/>
                <a:gd name="T80" fmla="*/ 428 w 522"/>
                <a:gd name="T81" fmla="*/ 130 h 186"/>
                <a:gd name="T82" fmla="*/ 438 w 522"/>
                <a:gd name="T83" fmla="*/ 126 h 186"/>
                <a:gd name="T84" fmla="*/ 448 w 522"/>
                <a:gd name="T85" fmla="*/ 142 h 186"/>
                <a:gd name="T86" fmla="*/ 460 w 522"/>
                <a:gd name="T87" fmla="*/ 138 h 186"/>
                <a:gd name="T88" fmla="*/ 470 w 522"/>
                <a:gd name="T89" fmla="*/ 144 h 186"/>
                <a:gd name="T90" fmla="*/ 480 w 522"/>
                <a:gd name="T91" fmla="*/ 154 h 186"/>
                <a:gd name="T92" fmla="*/ 492 w 522"/>
                <a:gd name="T93" fmla="*/ 154 h 186"/>
                <a:gd name="T94" fmla="*/ 502 w 522"/>
                <a:gd name="T95" fmla="*/ 164 h 186"/>
                <a:gd name="T96" fmla="*/ 512 w 522"/>
                <a:gd name="T97" fmla="*/ 180 h 186"/>
                <a:gd name="T98" fmla="*/ 522 w 522"/>
                <a:gd name="T9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186">
                  <a:moveTo>
                    <a:pt x="0" y="6"/>
                  </a:moveTo>
                  <a:lnTo>
                    <a:pt x="4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0" y="0"/>
                  </a:lnTo>
                  <a:lnTo>
                    <a:pt x="26" y="18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2" y="38"/>
                  </a:lnTo>
                  <a:lnTo>
                    <a:pt x="68" y="38"/>
                  </a:lnTo>
                  <a:lnTo>
                    <a:pt x="74" y="36"/>
                  </a:lnTo>
                  <a:lnTo>
                    <a:pt x="78" y="40"/>
                  </a:lnTo>
                  <a:lnTo>
                    <a:pt x="84" y="42"/>
                  </a:lnTo>
                  <a:lnTo>
                    <a:pt x="90" y="44"/>
                  </a:lnTo>
                  <a:lnTo>
                    <a:pt x="94" y="62"/>
                  </a:lnTo>
                  <a:lnTo>
                    <a:pt x="100" y="62"/>
                  </a:lnTo>
                  <a:lnTo>
                    <a:pt x="104" y="64"/>
                  </a:lnTo>
                  <a:lnTo>
                    <a:pt x="110" y="66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6" y="76"/>
                  </a:lnTo>
                  <a:lnTo>
                    <a:pt x="132" y="94"/>
                  </a:lnTo>
                  <a:lnTo>
                    <a:pt x="136" y="104"/>
                  </a:lnTo>
                  <a:lnTo>
                    <a:pt x="142" y="110"/>
                  </a:lnTo>
                  <a:lnTo>
                    <a:pt x="148" y="110"/>
                  </a:lnTo>
                  <a:lnTo>
                    <a:pt x="152" y="110"/>
                  </a:lnTo>
                  <a:lnTo>
                    <a:pt x="158" y="112"/>
                  </a:lnTo>
                  <a:lnTo>
                    <a:pt x="164" y="112"/>
                  </a:lnTo>
                  <a:lnTo>
                    <a:pt x="168" y="114"/>
                  </a:lnTo>
                  <a:lnTo>
                    <a:pt x="174" y="112"/>
                  </a:lnTo>
                  <a:lnTo>
                    <a:pt x="180" y="112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4" y="120"/>
                  </a:lnTo>
                  <a:lnTo>
                    <a:pt x="200" y="116"/>
                  </a:lnTo>
                  <a:lnTo>
                    <a:pt x="206" y="108"/>
                  </a:lnTo>
                  <a:lnTo>
                    <a:pt x="210" y="108"/>
                  </a:lnTo>
                  <a:lnTo>
                    <a:pt x="216" y="100"/>
                  </a:lnTo>
                  <a:lnTo>
                    <a:pt x="222" y="100"/>
                  </a:lnTo>
                  <a:lnTo>
                    <a:pt x="226" y="100"/>
                  </a:lnTo>
                  <a:lnTo>
                    <a:pt x="232" y="100"/>
                  </a:lnTo>
                  <a:lnTo>
                    <a:pt x="238" y="100"/>
                  </a:lnTo>
                  <a:lnTo>
                    <a:pt x="242" y="100"/>
                  </a:lnTo>
                  <a:lnTo>
                    <a:pt x="248" y="106"/>
                  </a:lnTo>
                  <a:lnTo>
                    <a:pt x="254" y="116"/>
                  </a:lnTo>
                  <a:lnTo>
                    <a:pt x="258" y="116"/>
                  </a:lnTo>
                  <a:lnTo>
                    <a:pt x="264" y="114"/>
                  </a:lnTo>
                  <a:lnTo>
                    <a:pt x="268" y="114"/>
                  </a:lnTo>
                  <a:lnTo>
                    <a:pt x="274" y="112"/>
                  </a:lnTo>
                  <a:lnTo>
                    <a:pt x="280" y="116"/>
                  </a:lnTo>
                  <a:lnTo>
                    <a:pt x="284" y="122"/>
                  </a:lnTo>
                  <a:lnTo>
                    <a:pt x="290" y="116"/>
                  </a:lnTo>
                  <a:lnTo>
                    <a:pt x="296" y="118"/>
                  </a:lnTo>
                  <a:lnTo>
                    <a:pt x="300" y="118"/>
                  </a:lnTo>
                  <a:lnTo>
                    <a:pt x="306" y="122"/>
                  </a:lnTo>
                  <a:lnTo>
                    <a:pt x="312" y="120"/>
                  </a:lnTo>
                  <a:lnTo>
                    <a:pt x="316" y="120"/>
                  </a:lnTo>
                  <a:lnTo>
                    <a:pt x="322" y="122"/>
                  </a:lnTo>
                  <a:lnTo>
                    <a:pt x="328" y="124"/>
                  </a:lnTo>
                  <a:lnTo>
                    <a:pt x="332" y="122"/>
                  </a:lnTo>
                  <a:lnTo>
                    <a:pt x="338" y="122"/>
                  </a:lnTo>
                  <a:lnTo>
                    <a:pt x="344" y="124"/>
                  </a:lnTo>
                  <a:lnTo>
                    <a:pt x="348" y="118"/>
                  </a:lnTo>
                  <a:lnTo>
                    <a:pt x="354" y="126"/>
                  </a:lnTo>
                  <a:lnTo>
                    <a:pt x="358" y="120"/>
                  </a:lnTo>
                  <a:lnTo>
                    <a:pt x="364" y="120"/>
                  </a:lnTo>
                  <a:lnTo>
                    <a:pt x="370" y="120"/>
                  </a:lnTo>
                  <a:lnTo>
                    <a:pt x="374" y="120"/>
                  </a:lnTo>
                  <a:lnTo>
                    <a:pt x="380" y="128"/>
                  </a:lnTo>
                  <a:lnTo>
                    <a:pt x="386" y="128"/>
                  </a:lnTo>
                  <a:lnTo>
                    <a:pt x="390" y="128"/>
                  </a:lnTo>
                  <a:lnTo>
                    <a:pt x="396" y="126"/>
                  </a:lnTo>
                  <a:lnTo>
                    <a:pt x="402" y="120"/>
                  </a:lnTo>
                  <a:lnTo>
                    <a:pt x="406" y="126"/>
                  </a:lnTo>
                  <a:lnTo>
                    <a:pt x="412" y="130"/>
                  </a:lnTo>
                  <a:lnTo>
                    <a:pt x="418" y="130"/>
                  </a:lnTo>
                  <a:lnTo>
                    <a:pt x="422" y="130"/>
                  </a:lnTo>
                  <a:lnTo>
                    <a:pt x="428" y="130"/>
                  </a:lnTo>
                  <a:lnTo>
                    <a:pt x="434" y="126"/>
                  </a:lnTo>
                  <a:lnTo>
                    <a:pt x="438" y="126"/>
                  </a:lnTo>
                  <a:lnTo>
                    <a:pt x="444" y="142"/>
                  </a:lnTo>
                  <a:lnTo>
                    <a:pt x="448" y="142"/>
                  </a:lnTo>
                  <a:lnTo>
                    <a:pt x="454" y="138"/>
                  </a:lnTo>
                  <a:lnTo>
                    <a:pt x="460" y="138"/>
                  </a:lnTo>
                  <a:lnTo>
                    <a:pt x="464" y="136"/>
                  </a:lnTo>
                  <a:lnTo>
                    <a:pt x="470" y="144"/>
                  </a:lnTo>
                  <a:lnTo>
                    <a:pt x="476" y="150"/>
                  </a:lnTo>
                  <a:lnTo>
                    <a:pt x="480" y="154"/>
                  </a:lnTo>
                  <a:lnTo>
                    <a:pt x="486" y="154"/>
                  </a:lnTo>
                  <a:lnTo>
                    <a:pt x="492" y="154"/>
                  </a:lnTo>
                  <a:lnTo>
                    <a:pt x="496" y="162"/>
                  </a:lnTo>
                  <a:lnTo>
                    <a:pt x="502" y="164"/>
                  </a:lnTo>
                  <a:lnTo>
                    <a:pt x="508" y="156"/>
                  </a:lnTo>
                  <a:lnTo>
                    <a:pt x="512" y="180"/>
                  </a:lnTo>
                  <a:lnTo>
                    <a:pt x="518" y="182"/>
                  </a:lnTo>
                  <a:lnTo>
                    <a:pt x="522" y="186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1" name="Freeform 163"/>
            <p:cNvSpPr>
              <a:spLocks/>
            </p:cNvSpPr>
            <p:nvPr/>
          </p:nvSpPr>
          <p:spPr bwMode="auto">
            <a:xfrm>
              <a:off x="2815" y="3436"/>
              <a:ext cx="234" cy="160"/>
            </a:xfrm>
            <a:custGeom>
              <a:avLst/>
              <a:gdLst>
                <a:gd name="T0" fmla="*/ 4 w 524"/>
                <a:gd name="T1" fmla="*/ 26 h 460"/>
                <a:gd name="T2" fmla="*/ 16 w 524"/>
                <a:gd name="T3" fmla="*/ 38 h 460"/>
                <a:gd name="T4" fmla="*/ 26 w 524"/>
                <a:gd name="T5" fmla="*/ 36 h 460"/>
                <a:gd name="T6" fmla="*/ 36 w 524"/>
                <a:gd name="T7" fmla="*/ 78 h 460"/>
                <a:gd name="T8" fmla="*/ 46 w 524"/>
                <a:gd name="T9" fmla="*/ 110 h 460"/>
                <a:gd name="T10" fmla="*/ 58 w 524"/>
                <a:gd name="T11" fmla="*/ 116 h 460"/>
                <a:gd name="T12" fmla="*/ 68 w 524"/>
                <a:gd name="T13" fmla="*/ 124 h 460"/>
                <a:gd name="T14" fmla="*/ 78 w 524"/>
                <a:gd name="T15" fmla="*/ 120 h 460"/>
                <a:gd name="T16" fmla="*/ 90 w 524"/>
                <a:gd name="T17" fmla="*/ 140 h 460"/>
                <a:gd name="T18" fmla="*/ 100 w 524"/>
                <a:gd name="T19" fmla="*/ 136 h 460"/>
                <a:gd name="T20" fmla="*/ 110 w 524"/>
                <a:gd name="T21" fmla="*/ 138 h 460"/>
                <a:gd name="T22" fmla="*/ 122 w 524"/>
                <a:gd name="T23" fmla="*/ 158 h 460"/>
                <a:gd name="T24" fmla="*/ 132 w 524"/>
                <a:gd name="T25" fmla="*/ 184 h 460"/>
                <a:gd name="T26" fmla="*/ 142 w 524"/>
                <a:gd name="T27" fmla="*/ 184 h 460"/>
                <a:gd name="T28" fmla="*/ 152 w 524"/>
                <a:gd name="T29" fmla="*/ 182 h 460"/>
                <a:gd name="T30" fmla="*/ 164 w 524"/>
                <a:gd name="T31" fmla="*/ 188 h 460"/>
                <a:gd name="T32" fmla="*/ 174 w 524"/>
                <a:gd name="T33" fmla="*/ 182 h 460"/>
                <a:gd name="T34" fmla="*/ 184 w 524"/>
                <a:gd name="T35" fmla="*/ 236 h 460"/>
                <a:gd name="T36" fmla="*/ 196 w 524"/>
                <a:gd name="T37" fmla="*/ 240 h 460"/>
                <a:gd name="T38" fmla="*/ 206 w 524"/>
                <a:gd name="T39" fmla="*/ 238 h 460"/>
                <a:gd name="T40" fmla="*/ 216 w 524"/>
                <a:gd name="T41" fmla="*/ 254 h 460"/>
                <a:gd name="T42" fmla="*/ 226 w 524"/>
                <a:gd name="T43" fmla="*/ 276 h 460"/>
                <a:gd name="T44" fmla="*/ 238 w 524"/>
                <a:gd name="T45" fmla="*/ 290 h 460"/>
                <a:gd name="T46" fmla="*/ 248 w 524"/>
                <a:gd name="T47" fmla="*/ 274 h 460"/>
                <a:gd name="T48" fmla="*/ 258 w 524"/>
                <a:gd name="T49" fmla="*/ 286 h 460"/>
                <a:gd name="T50" fmla="*/ 270 w 524"/>
                <a:gd name="T51" fmla="*/ 328 h 460"/>
                <a:gd name="T52" fmla="*/ 280 w 524"/>
                <a:gd name="T53" fmla="*/ 342 h 460"/>
                <a:gd name="T54" fmla="*/ 290 w 524"/>
                <a:gd name="T55" fmla="*/ 338 h 460"/>
                <a:gd name="T56" fmla="*/ 300 w 524"/>
                <a:gd name="T57" fmla="*/ 350 h 460"/>
                <a:gd name="T58" fmla="*/ 312 w 524"/>
                <a:gd name="T59" fmla="*/ 352 h 460"/>
                <a:gd name="T60" fmla="*/ 322 w 524"/>
                <a:gd name="T61" fmla="*/ 344 h 460"/>
                <a:gd name="T62" fmla="*/ 332 w 524"/>
                <a:gd name="T63" fmla="*/ 380 h 460"/>
                <a:gd name="T64" fmla="*/ 344 w 524"/>
                <a:gd name="T65" fmla="*/ 394 h 460"/>
                <a:gd name="T66" fmla="*/ 354 w 524"/>
                <a:gd name="T67" fmla="*/ 386 h 460"/>
                <a:gd name="T68" fmla="*/ 364 w 524"/>
                <a:gd name="T69" fmla="*/ 388 h 460"/>
                <a:gd name="T70" fmla="*/ 376 w 524"/>
                <a:gd name="T71" fmla="*/ 390 h 460"/>
                <a:gd name="T72" fmla="*/ 386 w 524"/>
                <a:gd name="T73" fmla="*/ 390 h 460"/>
                <a:gd name="T74" fmla="*/ 396 w 524"/>
                <a:gd name="T75" fmla="*/ 402 h 460"/>
                <a:gd name="T76" fmla="*/ 406 w 524"/>
                <a:gd name="T77" fmla="*/ 396 h 460"/>
                <a:gd name="T78" fmla="*/ 418 w 524"/>
                <a:gd name="T79" fmla="*/ 400 h 460"/>
                <a:gd name="T80" fmla="*/ 428 w 524"/>
                <a:gd name="T81" fmla="*/ 392 h 460"/>
                <a:gd name="T82" fmla="*/ 438 w 524"/>
                <a:gd name="T83" fmla="*/ 396 h 460"/>
                <a:gd name="T84" fmla="*/ 450 w 524"/>
                <a:gd name="T85" fmla="*/ 390 h 460"/>
                <a:gd name="T86" fmla="*/ 460 w 524"/>
                <a:gd name="T87" fmla="*/ 400 h 460"/>
                <a:gd name="T88" fmla="*/ 470 w 524"/>
                <a:gd name="T89" fmla="*/ 418 h 460"/>
                <a:gd name="T90" fmla="*/ 480 w 524"/>
                <a:gd name="T91" fmla="*/ 422 h 460"/>
                <a:gd name="T92" fmla="*/ 492 w 524"/>
                <a:gd name="T93" fmla="*/ 414 h 460"/>
                <a:gd name="T94" fmla="*/ 502 w 524"/>
                <a:gd name="T95" fmla="*/ 448 h 460"/>
                <a:gd name="T96" fmla="*/ 512 w 524"/>
                <a:gd name="T97" fmla="*/ 460 h 460"/>
                <a:gd name="T98" fmla="*/ 524 w 524"/>
                <a:gd name="T99" fmla="*/ 45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60">
                  <a:moveTo>
                    <a:pt x="0" y="0"/>
                  </a:moveTo>
                  <a:lnTo>
                    <a:pt x="4" y="26"/>
                  </a:lnTo>
                  <a:lnTo>
                    <a:pt x="10" y="24"/>
                  </a:lnTo>
                  <a:lnTo>
                    <a:pt x="16" y="38"/>
                  </a:lnTo>
                  <a:lnTo>
                    <a:pt x="20" y="30"/>
                  </a:lnTo>
                  <a:lnTo>
                    <a:pt x="26" y="36"/>
                  </a:lnTo>
                  <a:lnTo>
                    <a:pt x="32" y="42"/>
                  </a:lnTo>
                  <a:lnTo>
                    <a:pt x="36" y="78"/>
                  </a:lnTo>
                  <a:lnTo>
                    <a:pt x="42" y="108"/>
                  </a:lnTo>
                  <a:lnTo>
                    <a:pt x="46" y="110"/>
                  </a:lnTo>
                  <a:lnTo>
                    <a:pt x="52" y="126"/>
                  </a:lnTo>
                  <a:lnTo>
                    <a:pt x="58" y="116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4" y="124"/>
                  </a:lnTo>
                  <a:lnTo>
                    <a:pt x="78" y="120"/>
                  </a:lnTo>
                  <a:lnTo>
                    <a:pt x="84" y="124"/>
                  </a:lnTo>
                  <a:lnTo>
                    <a:pt x="90" y="140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6" y="136"/>
                  </a:lnTo>
                  <a:lnTo>
                    <a:pt x="110" y="138"/>
                  </a:lnTo>
                  <a:lnTo>
                    <a:pt x="116" y="136"/>
                  </a:lnTo>
                  <a:lnTo>
                    <a:pt x="122" y="158"/>
                  </a:lnTo>
                  <a:lnTo>
                    <a:pt x="126" y="174"/>
                  </a:lnTo>
                  <a:lnTo>
                    <a:pt x="132" y="184"/>
                  </a:lnTo>
                  <a:lnTo>
                    <a:pt x="136" y="184"/>
                  </a:lnTo>
                  <a:lnTo>
                    <a:pt x="142" y="184"/>
                  </a:lnTo>
                  <a:lnTo>
                    <a:pt x="148" y="182"/>
                  </a:lnTo>
                  <a:lnTo>
                    <a:pt x="152" y="182"/>
                  </a:lnTo>
                  <a:lnTo>
                    <a:pt x="158" y="182"/>
                  </a:lnTo>
                  <a:lnTo>
                    <a:pt x="164" y="188"/>
                  </a:lnTo>
                  <a:lnTo>
                    <a:pt x="168" y="186"/>
                  </a:lnTo>
                  <a:lnTo>
                    <a:pt x="174" y="182"/>
                  </a:lnTo>
                  <a:lnTo>
                    <a:pt x="180" y="178"/>
                  </a:lnTo>
                  <a:lnTo>
                    <a:pt x="184" y="236"/>
                  </a:lnTo>
                  <a:lnTo>
                    <a:pt x="190" y="238"/>
                  </a:lnTo>
                  <a:lnTo>
                    <a:pt x="196" y="240"/>
                  </a:lnTo>
                  <a:lnTo>
                    <a:pt x="200" y="242"/>
                  </a:lnTo>
                  <a:lnTo>
                    <a:pt x="206" y="238"/>
                  </a:lnTo>
                  <a:lnTo>
                    <a:pt x="210" y="248"/>
                  </a:lnTo>
                  <a:lnTo>
                    <a:pt x="216" y="254"/>
                  </a:lnTo>
                  <a:lnTo>
                    <a:pt x="222" y="258"/>
                  </a:lnTo>
                  <a:lnTo>
                    <a:pt x="226" y="276"/>
                  </a:lnTo>
                  <a:lnTo>
                    <a:pt x="232" y="286"/>
                  </a:lnTo>
                  <a:lnTo>
                    <a:pt x="238" y="290"/>
                  </a:lnTo>
                  <a:lnTo>
                    <a:pt x="242" y="288"/>
                  </a:lnTo>
                  <a:lnTo>
                    <a:pt x="248" y="274"/>
                  </a:lnTo>
                  <a:lnTo>
                    <a:pt x="254" y="286"/>
                  </a:lnTo>
                  <a:lnTo>
                    <a:pt x="258" y="286"/>
                  </a:lnTo>
                  <a:lnTo>
                    <a:pt x="264" y="284"/>
                  </a:lnTo>
                  <a:lnTo>
                    <a:pt x="270" y="328"/>
                  </a:lnTo>
                  <a:lnTo>
                    <a:pt x="274" y="336"/>
                  </a:lnTo>
                  <a:lnTo>
                    <a:pt x="280" y="342"/>
                  </a:lnTo>
                  <a:lnTo>
                    <a:pt x="286" y="340"/>
                  </a:lnTo>
                  <a:lnTo>
                    <a:pt x="290" y="338"/>
                  </a:lnTo>
                  <a:lnTo>
                    <a:pt x="296" y="330"/>
                  </a:lnTo>
                  <a:lnTo>
                    <a:pt x="300" y="350"/>
                  </a:lnTo>
                  <a:lnTo>
                    <a:pt x="306" y="350"/>
                  </a:lnTo>
                  <a:lnTo>
                    <a:pt x="312" y="352"/>
                  </a:lnTo>
                  <a:lnTo>
                    <a:pt x="316" y="352"/>
                  </a:lnTo>
                  <a:lnTo>
                    <a:pt x="322" y="344"/>
                  </a:lnTo>
                  <a:lnTo>
                    <a:pt x="328" y="350"/>
                  </a:lnTo>
                  <a:lnTo>
                    <a:pt x="332" y="380"/>
                  </a:lnTo>
                  <a:lnTo>
                    <a:pt x="338" y="382"/>
                  </a:lnTo>
                  <a:lnTo>
                    <a:pt x="344" y="394"/>
                  </a:lnTo>
                  <a:lnTo>
                    <a:pt x="348" y="384"/>
                  </a:lnTo>
                  <a:lnTo>
                    <a:pt x="354" y="386"/>
                  </a:lnTo>
                  <a:lnTo>
                    <a:pt x="360" y="386"/>
                  </a:lnTo>
                  <a:lnTo>
                    <a:pt x="364" y="388"/>
                  </a:lnTo>
                  <a:lnTo>
                    <a:pt x="370" y="388"/>
                  </a:lnTo>
                  <a:lnTo>
                    <a:pt x="376" y="390"/>
                  </a:lnTo>
                  <a:lnTo>
                    <a:pt x="380" y="390"/>
                  </a:lnTo>
                  <a:lnTo>
                    <a:pt x="386" y="390"/>
                  </a:lnTo>
                  <a:lnTo>
                    <a:pt x="390" y="390"/>
                  </a:lnTo>
                  <a:lnTo>
                    <a:pt x="396" y="402"/>
                  </a:lnTo>
                  <a:lnTo>
                    <a:pt x="402" y="396"/>
                  </a:lnTo>
                  <a:lnTo>
                    <a:pt x="406" y="396"/>
                  </a:lnTo>
                  <a:lnTo>
                    <a:pt x="412" y="402"/>
                  </a:lnTo>
                  <a:lnTo>
                    <a:pt x="418" y="400"/>
                  </a:lnTo>
                  <a:lnTo>
                    <a:pt x="422" y="400"/>
                  </a:lnTo>
                  <a:lnTo>
                    <a:pt x="428" y="392"/>
                  </a:lnTo>
                  <a:lnTo>
                    <a:pt x="434" y="394"/>
                  </a:lnTo>
                  <a:lnTo>
                    <a:pt x="438" y="396"/>
                  </a:lnTo>
                  <a:lnTo>
                    <a:pt x="444" y="396"/>
                  </a:lnTo>
                  <a:lnTo>
                    <a:pt x="450" y="390"/>
                  </a:lnTo>
                  <a:lnTo>
                    <a:pt x="454" y="398"/>
                  </a:lnTo>
                  <a:lnTo>
                    <a:pt x="460" y="400"/>
                  </a:lnTo>
                  <a:lnTo>
                    <a:pt x="464" y="402"/>
                  </a:lnTo>
                  <a:lnTo>
                    <a:pt x="470" y="418"/>
                  </a:lnTo>
                  <a:lnTo>
                    <a:pt x="476" y="418"/>
                  </a:lnTo>
                  <a:lnTo>
                    <a:pt x="480" y="422"/>
                  </a:lnTo>
                  <a:lnTo>
                    <a:pt x="486" y="418"/>
                  </a:lnTo>
                  <a:lnTo>
                    <a:pt x="492" y="414"/>
                  </a:lnTo>
                  <a:lnTo>
                    <a:pt x="496" y="404"/>
                  </a:lnTo>
                  <a:lnTo>
                    <a:pt x="502" y="448"/>
                  </a:lnTo>
                  <a:lnTo>
                    <a:pt x="508" y="452"/>
                  </a:lnTo>
                  <a:lnTo>
                    <a:pt x="512" y="460"/>
                  </a:lnTo>
                  <a:lnTo>
                    <a:pt x="518" y="454"/>
                  </a:lnTo>
                  <a:lnTo>
                    <a:pt x="524" y="454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2" name="Freeform 164"/>
            <p:cNvSpPr>
              <a:spLocks/>
            </p:cNvSpPr>
            <p:nvPr/>
          </p:nvSpPr>
          <p:spPr bwMode="auto">
            <a:xfrm>
              <a:off x="2581" y="2945"/>
              <a:ext cx="234" cy="491"/>
            </a:xfrm>
            <a:custGeom>
              <a:avLst/>
              <a:gdLst>
                <a:gd name="T0" fmla="*/ 4 w 524"/>
                <a:gd name="T1" fmla="*/ 16 h 1412"/>
                <a:gd name="T2" fmla="*/ 16 w 524"/>
                <a:gd name="T3" fmla="*/ 54 h 1412"/>
                <a:gd name="T4" fmla="*/ 26 w 524"/>
                <a:gd name="T5" fmla="*/ 106 h 1412"/>
                <a:gd name="T6" fmla="*/ 36 w 524"/>
                <a:gd name="T7" fmla="*/ 220 h 1412"/>
                <a:gd name="T8" fmla="*/ 48 w 524"/>
                <a:gd name="T9" fmla="*/ 214 h 1412"/>
                <a:gd name="T10" fmla="*/ 58 w 524"/>
                <a:gd name="T11" fmla="*/ 388 h 1412"/>
                <a:gd name="T12" fmla="*/ 68 w 524"/>
                <a:gd name="T13" fmla="*/ 502 h 1412"/>
                <a:gd name="T14" fmla="*/ 78 w 524"/>
                <a:gd name="T15" fmla="*/ 482 h 1412"/>
                <a:gd name="T16" fmla="*/ 90 w 524"/>
                <a:gd name="T17" fmla="*/ 578 h 1412"/>
                <a:gd name="T18" fmla="*/ 100 w 524"/>
                <a:gd name="T19" fmla="*/ 770 h 1412"/>
                <a:gd name="T20" fmla="*/ 110 w 524"/>
                <a:gd name="T21" fmla="*/ 810 h 1412"/>
                <a:gd name="T22" fmla="*/ 122 w 524"/>
                <a:gd name="T23" fmla="*/ 832 h 1412"/>
                <a:gd name="T24" fmla="*/ 132 w 524"/>
                <a:gd name="T25" fmla="*/ 888 h 1412"/>
                <a:gd name="T26" fmla="*/ 142 w 524"/>
                <a:gd name="T27" fmla="*/ 872 h 1412"/>
                <a:gd name="T28" fmla="*/ 152 w 524"/>
                <a:gd name="T29" fmla="*/ 872 h 1412"/>
                <a:gd name="T30" fmla="*/ 164 w 524"/>
                <a:gd name="T31" fmla="*/ 872 h 1412"/>
                <a:gd name="T32" fmla="*/ 174 w 524"/>
                <a:gd name="T33" fmla="*/ 876 h 1412"/>
                <a:gd name="T34" fmla="*/ 184 w 524"/>
                <a:gd name="T35" fmla="*/ 922 h 1412"/>
                <a:gd name="T36" fmla="*/ 196 w 524"/>
                <a:gd name="T37" fmla="*/ 968 h 1412"/>
                <a:gd name="T38" fmla="*/ 206 w 524"/>
                <a:gd name="T39" fmla="*/ 970 h 1412"/>
                <a:gd name="T40" fmla="*/ 216 w 524"/>
                <a:gd name="T41" fmla="*/ 980 h 1412"/>
                <a:gd name="T42" fmla="*/ 228 w 524"/>
                <a:gd name="T43" fmla="*/ 970 h 1412"/>
                <a:gd name="T44" fmla="*/ 238 w 524"/>
                <a:gd name="T45" fmla="*/ 1002 h 1412"/>
                <a:gd name="T46" fmla="*/ 248 w 524"/>
                <a:gd name="T47" fmla="*/ 1002 h 1412"/>
                <a:gd name="T48" fmla="*/ 258 w 524"/>
                <a:gd name="T49" fmla="*/ 1130 h 1412"/>
                <a:gd name="T50" fmla="*/ 270 w 524"/>
                <a:gd name="T51" fmla="*/ 1134 h 1412"/>
                <a:gd name="T52" fmla="*/ 280 w 524"/>
                <a:gd name="T53" fmla="*/ 1142 h 1412"/>
                <a:gd name="T54" fmla="*/ 290 w 524"/>
                <a:gd name="T55" fmla="*/ 1138 h 1412"/>
                <a:gd name="T56" fmla="*/ 302 w 524"/>
                <a:gd name="T57" fmla="*/ 1140 h 1412"/>
                <a:gd name="T58" fmla="*/ 312 w 524"/>
                <a:gd name="T59" fmla="*/ 1152 h 1412"/>
                <a:gd name="T60" fmla="*/ 322 w 524"/>
                <a:gd name="T61" fmla="*/ 1152 h 1412"/>
                <a:gd name="T62" fmla="*/ 332 w 524"/>
                <a:gd name="T63" fmla="*/ 1150 h 1412"/>
                <a:gd name="T64" fmla="*/ 344 w 524"/>
                <a:gd name="T65" fmla="*/ 1168 h 1412"/>
                <a:gd name="T66" fmla="*/ 354 w 524"/>
                <a:gd name="T67" fmla="*/ 1216 h 1412"/>
                <a:gd name="T68" fmla="*/ 364 w 524"/>
                <a:gd name="T69" fmla="*/ 1212 h 1412"/>
                <a:gd name="T70" fmla="*/ 376 w 524"/>
                <a:gd name="T71" fmla="*/ 1224 h 1412"/>
                <a:gd name="T72" fmla="*/ 386 w 524"/>
                <a:gd name="T73" fmla="*/ 1238 h 1412"/>
                <a:gd name="T74" fmla="*/ 396 w 524"/>
                <a:gd name="T75" fmla="*/ 1298 h 1412"/>
                <a:gd name="T76" fmla="*/ 406 w 524"/>
                <a:gd name="T77" fmla="*/ 1358 h 1412"/>
                <a:gd name="T78" fmla="*/ 418 w 524"/>
                <a:gd name="T79" fmla="*/ 1358 h 1412"/>
                <a:gd name="T80" fmla="*/ 428 w 524"/>
                <a:gd name="T81" fmla="*/ 1378 h 1412"/>
                <a:gd name="T82" fmla="*/ 438 w 524"/>
                <a:gd name="T83" fmla="*/ 1384 h 1412"/>
                <a:gd name="T84" fmla="*/ 450 w 524"/>
                <a:gd name="T85" fmla="*/ 1388 h 1412"/>
                <a:gd name="T86" fmla="*/ 460 w 524"/>
                <a:gd name="T87" fmla="*/ 1388 h 1412"/>
                <a:gd name="T88" fmla="*/ 470 w 524"/>
                <a:gd name="T89" fmla="*/ 1382 h 1412"/>
                <a:gd name="T90" fmla="*/ 482 w 524"/>
                <a:gd name="T91" fmla="*/ 1394 h 1412"/>
                <a:gd name="T92" fmla="*/ 492 w 524"/>
                <a:gd name="T93" fmla="*/ 1408 h 1412"/>
                <a:gd name="T94" fmla="*/ 502 w 524"/>
                <a:gd name="T95" fmla="*/ 1408 h 1412"/>
                <a:gd name="T96" fmla="*/ 512 w 524"/>
                <a:gd name="T97" fmla="*/ 1412 h 1412"/>
                <a:gd name="T98" fmla="*/ 524 w 524"/>
                <a:gd name="T99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412">
                  <a:moveTo>
                    <a:pt x="0" y="0"/>
                  </a:moveTo>
                  <a:lnTo>
                    <a:pt x="4" y="16"/>
                  </a:lnTo>
                  <a:lnTo>
                    <a:pt x="10" y="42"/>
                  </a:lnTo>
                  <a:lnTo>
                    <a:pt x="16" y="54"/>
                  </a:lnTo>
                  <a:lnTo>
                    <a:pt x="20" y="112"/>
                  </a:lnTo>
                  <a:lnTo>
                    <a:pt x="26" y="106"/>
                  </a:lnTo>
                  <a:lnTo>
                    <a:pt x="32" y="224"/>
                  </a:lnTo>
                  <a:lnTo>
                    <a:pt x="36" y="220"/>
                  </a:lnTo>
                  <a:lnTo>
                    <a:pt x="42" y="208"/>
                  </a:lnTo>
                  <a:lnTo>
                    <a:pt x="48" y="214"/>
                  </a:lnTo>
                  <a:lnTo>
                    <a:pt x="52" y="396"/>
                  </a:lnTo>
                  <a:lnTo>
                    <a:pt x="58" y="388"/>
                  </a:lnTo>
                  <a:lnTo>
                    <a:pt x="64" y="432"/>
                  </a:lnTo>
                  <a:lnTo>
                    <a:pt x="68" y="502"/>
                  </a:lnTo>
                  <a:lnTo>
                    <a:pt x="74" y="500"/>
                  </a:lnTo>
                  <a:lnTo>
                    <a:pt x="78" y="482"/>
                  </a:lnTo>
                  <a:lnTo>
                    <a:pt x="84" y="558"/>
                  </a:lnTo>
                  <a:lnTo>
                    <a:pt x="90" y="578"/>
                  </a:lnTo>
                  <a:lnTo>
                    <a:pt x="94" y="578"/>
                  </a:lnTo>
                  <a:lnTo>
                    <a:pt x="100" y="770"/>
                  </a:lnTo>
                  <a:lnTo>
                    <a:pt x="106" y="806"/>
                  </a:lnTo>
                  <a:lnTo>
                    <a:pt x="110" y="810"/>
                  </a:lnTo>
                  <a:lnTo>
                    <a:pt x="116" y="836"/>
                  </a:lnTo>
                  <a:lnTo>
                    <a:pt x="122" y="832"/>
                  </a:lnTo>
                  <a:lnTo>
                    <a:pt x="126" y="888"/>
                  </a:lnTo>
                  <a:lnTo>
                    <a:pt x="132" y="888"/>
                  </a:lnTo>
                  <a:lnTo>
                    <a:pt x="138" y="876"/>
                  </a:lnTo>
                  <a:lnTo>
                    <a:pt x="142" y="872"/>
                  </a:lnTo>
                  <a:lnTo>
                    <a:pt x="148" y="862"/>
                  </a:lnTo>
                  <a:lnTo>
                    <a:pt x="152" y="872"/>
                  </a:lnTo>
                  <a:lnTo>
                    <a:pt x="158" y="872"/>
                  </a:lnTo>
                  <a:lnTo>
                    <a:pt x="164" y="872"/>
                  </a:lnTo>
                  <a:lnTo>
                    <a:pt x="168" y="870"/>
                  </a:lnTo>
                  <a:lnTo>
                    <a:pt x="174" y="876"/>
                  </a:lnTo>
                  <a:lnTo>
                    <a:pt x="180" y="924"/>
                  </a:lnTo>
                  <a:lnTo>
                    <a:pt x="184" y="922"/>
                  </a:lnTo>
                  <a:lnTo>
                    <a:pt x="190" y="966"/>
                  </a:lnTo>
                  <a:lnTo>
                    <a:pt x="196" y="968"/>
                  </a:lnTo>
                  <a:lnTo>
                    <a:pt x="200" y="968"/>
                  </a:lnTo>
                  <a:lnTo>
                    <a:pt x="206" y="970"/>
                  </a:lnTo>
                  <a:lnTo>
                    <a:pt x="212" y="978"/>
                  </a:lnTo>
                  <a:lnTo>
                    <a:pt x="216" y="980"/>
                  </a:lnTo>
                  <a:lnTo>
                    <a:pt x="222" y="966"/>
                  </a:lnTo>
                  <a:lnTo>
                    <a:pt x="228" y="970"/>
                  </a:lnTo>
                  <a:lnTo>
                    <a:pt x="232" y="988"/>
                  </a:lnTo>
                  <a:lnTo>
                    <a:pt x="238" y="1002"/>
                  </a:lnTo>
                  <a:lnTo>
                    <a:pt x="242" y="1008"/>
                  </a:lnTo>
                  <a:lnTo>
                    <a:pt x="248" y="1002"/>
                  </a:lnTo>
                  <a:lnTo>
                    <a:pt x="254" y="1104"/>
                  </a:lnTo>
                  <a:lnTo>
                    <a:pt x="258" y="1130"/>
                  </a:lnTo>
                  <a:lnTo>
                    <a:pt x="264" y="1132"/>
                  </a:lnTo>
                  <a:lnTo>
                    <a:pt x="270" y="1134"/>
                  </a:lnTo>
                  <a:lnTo>
                    <a:pt x="274" y="1140"/>
                  </a:lnTo>
                  <a:lnTo>
                    <a:pt x="280" y="1142"/>
                  </a:lnTo>
                  <a:lnTo>
                    <a:pt x="286" y="1158"/>
                  </a:lnTo>
                  <a:lnTo>
                    <a:pt x="290" y="1138"/>
                  </a:lnTo>
                  <a:lnTo>
                    <a:pt x="296" y="1142"/>
                  </a:lnTo>
                  <a:lnTo>
                    <a:pt x="302" y="1140"/>
                  </a:lnTo>
                  <a:lnTo>
                    <a:pt x="306" y="1148"/>
                  </a:lnTo>
                  <a:lnTo>
                    <a:pt x="312" y="1152"/>
                  </a:lnTo>
                  <a:lnTo>
                    <a:pt x="318" y="1154"/>
                  </a:lnTo>
                  <a:lnTo>
                    <a:pt x="322" y="1152"/>
                  </a:lnTo>
                  <a:lnTo>
                    <a:pt x="328" y="1152"/>
                  </a:lnTo>
                  <a:lnTo>
                    <a:pt x="332" y="1150"/>
                  </a:lnTo>
                  <a:lnTo>
                    <a:pt x="338" y="1148"/>
                  </a:lnTo>
                  <a:lnTo>
                    <a:pt x="344" y="1168"/>
                  </a:lnTo>
                  <a:lnTo>
                    <a:pt x="348" y="1160"/>
                  </a:lnTo>
                  <a:lnTo>
                    <a:pt x="354" y="1216"/>
                  </a:lnTo>
                  <a:lnTo>
                    <a:pt x="360" y="1212"/>
                  </a:lnTo>
                  <a:lnTo>
                    <a:pt x="364" y="1212"/>
                  </a:lnTo>
                  <a:lnTo>
                    <a:pt x="370" y="1214"/>
                  </a:lnTo>
                  <a:lnTo>
                    <a:pt x="376" y="1224"/>
                  </a:lnTo>
                  <a:lnTo>
                    <a:pt x="380" y="1232"/>
                  </a:lnTo>
                  <a:lnTo>
                    <a:pt x="386" y="1238"/>
                  </a:lnTo>
                  <a:lnTo>
                    <a:pt x="392" y="1244"/>
                  </a:lnTo>
                  <a:lnTo>
                    <a:pt x="396" y="1298"/>
                  </a:lnTo>
                  <a:lnTo>
                    <a:pt x="402" y="1306"/>
                  </a:lnTo>
                  <a:lnTo>
                    <a:pt x="406" y="1358"/>
                  </a:lnTo>
                  <a:lnTo>
                    <a:pt x="412" y="1358"/>
                  </a:lnTo>
                  <a:lnTo>
                    <a:pt x="418" y="1358"/>
                  </a:lnTo>
                  <a:lnTo>
                    <a:pt x="422" y="1380"/>
                  </a:lnTo>
                  <a:lnTo>
                    <a:pt x="428" y="1378"/>
                  </a:lnTo>
                  <a:lnTo>
                    <a:pt x="434" y="1384"/>
                  </a:lnTo>
                  <a:lnTo>
                    <a:pt x="438" y="1384"/>
                  </a:lnTo>
                  <a:lnTo>
                    <a:pt x="444" y="1384"/>
                  </a:lnTo>
                  <a:lnTo>
                    <a:pt x="450" y="1388"/>
                  </a:lnTo>
                  <a:lnTo>
                    <a:pt x="454" y="1388"/>
                  </a:lnTo>
                  <a:lnTo>
                    <a:pt x="460" y="1388"/>
                  </a:lnTo>
                  <a:lnTo>
                    <a:pt x="466" y="1390"/>
                  </a:lnTo>
                  <a:lnTo>
                    <a:pt x="470" y="1382"/>
                  </a:lnTo>
                  <a:lnTo>
                    <a:pt x="476" y="1390"/>
                  </a:lnTo>
                  <a:lnTo>
                    <a:pt x="482" y="1394"/>
                  </a:lnTo>
                  <a:lnTo>
                    <a:pt x="486" y="1396"/>
                  </a:lnTo>
                  <a:lnTo>
                    <a:pt x="492" y="1408"/>
                  </a:lnTo>
                  <a:lnTo>
                    <a:pt x="496" y="1408"/>
                  </a:lnTo>
                  <a:lnTo>
                    <a:pt x="502" y="1408"/>
                  </a:lnTo>
                  <a:lnTo>
                    <a:pt x="508" y="1410"/>
                  </a:lnTo>
                  <a:lnTo>
                    <a:pt x="512" y="1412"/>
                  </a:lnTo>
                  <a:lnTo>
                    <a:pt x="518" y="1412"/>
                  </a:lnTo>
                  <a:lnTo>
                    <a:pt x="524" y="1412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3" name="Freeform 165"/>
            <p:cNvSpPr>
              <a:spLocks/>
            </p:cNvSpPr>
            <p:nvPr/>
          </p:nvSpPr>
          <p:spPr bwMode="auto">
            <a:xfrm>
              <a:off x="2487" y="2765"/>
              <a:ext cx="94" cy="180"/>
            </a:xfrm>
            <a:custGeom>
              <a:avLst/>
              <a:gdLst>
                <a:gd name="T0" fmla="*/ 0 w 212"/>
                <a:gd name="T1" fmla="*/ 0 h 518"/>
                <a:gd name="T2" fmla="*/ 6 w 212"/>
                <a:gd name="T3" fmla="*/ 6 h 518"/>
                <a:gd name="T4" fmla="*/ 10 w 212"/>
                <a:gd name="T5" fmla="*/ 14 h 518"/>
                <a:gd name="T6" fmla="*/ 16 w 212"/>
                <a:gd name="T7" fmla="*/ 18 h 518"/>
                <a:gd name="T8" fmla="*/ 22 w 212"/>
                <a:gd name="T9" fmla="*/ 26 h 518"/>
                <a:gd name="T10" fmla="*/ 26 w 212"/>
                <a:gd name="T11" fmla="*/ 24 h 518"/>
                <a:gd name="T12" fmla="*/ 32 w 212"/>
                <a:gd name="T13" fmla="*/ 26 h 518"/>
                <a:gd name="T14" fmla="*/ 36 w 212"/>
                <a:gd name="T15" fmla="*/ 64 h 518"/>
                <a:gd name="T16" fmla="*/ 42 w 212"/>
                <a:gd name="T17" fmla="*/ 64 h 518"/>
                <a:gd name="T18" fmla="*/ 48 w 212"/>
                <a:gd name="T19" fmla="*/ 46 h 518"/>
                <a:gd name="T20" fmla="*/ 52 w 212"/>
                <a:gd name="T21" fmla="*/ 52 h 518"/>
                <a:gd name="T22" fmla="*/ 58 w 212"/>
                <a:gd name="T23" fmla="*/ 54 h 518"/>
                <a:gd name="T24" fmla="*/ 64 w 212"/>
                <a:gd name="T25" fmla="*/ 72 h 518"/>
                <a:gd name="T26" fmla="*/ 68 w 212"/>
                <a:gd name="T27" fmla="*/ 84 h 518"/>
                <a:gd name="T28" fmla="*/ 74 w 212"/>
                <a:gd name="T29" fmla="*/ 92 h 518"/>
                <a:gd name="T30" fmla="*/ 80 w 212"/>
                <a:gd name="T31" fmla="*/ 92 h 518"/>
                <a:gd name="T32" fmla="*/ 84 w 212"/>
                <a:gd name="T33" fmla="*/ 126 h 518"/>
                <a:gd name="T34" fmla="*/ 90 w 212"/>
                <a:gd name="T35" fmla="*/ 126 h 518"/>
                <a:gd name="T36" fmla="*/ 96 w 212"/>
                <a:gd name="T37" fmla="*/ 116 h 518"/>
                <a:gd name="T38" fmla="*/ 100 w 212"/>
                <a:gd name="T39" fmla="*/ 118 h 518"/>
                <a:gd name="T40" fmla="*/ 106 w 212"/>
                <a:gd name="T41" fmla="*/ 116 h 518"/>
                <a:gd name="T42" fmla="*/ 112 w 212"/>
                <a:gd name="T43" fmla="*/ 122 h 518"/>
                <a:gd name="T44" fmla="*/ 116 w 212"/>
                <a:gd name="T45" fmla="*/ 118 h 518"/>
                <a:gd name="T46" fmla="*/ 122 w 212"/>
                <a:gd name="T47" fmla="*/ 116 h 518"/>
                <a:gd name="T48" fmla="*/ 126 w 212"/>
                <a:gd name="T49" fmla="*/ 114 h 518"/>
                <a:gd name="T50" fmla="*/ 132 w 212"/>
                <a:gd name="T51" fmla="*/ 112 h 518"/>
                <a:gd name="T52" fmla="*/ 138 w 212"/>
                <a:gd name="T53" fmla="*/ 106 h 518"/>
                <a:gd name="T54" fmla="*/ 142 w 212"/>
                <a:gd name="T55" fmla="*/ 168 h 518"/>
                <a:gd name="T56" fmla="*/ 148 w 212"/>
                <a:gd name="T57" fmla="*/ 180 h 518"/>
                <a:gd name="T58" fmla="*/ 154 w 212"/>
                <a:gd name="T59" fmla="*/ 190 h 518"/>
                <a:gd name="T60" fmla="*/ 158 w 212"/>
                <a:gd name="T61" fmla="*/ 184 h 518"/>
                <a:gd name="T62" fmla="*/ 164 w 212"/>
                <a:gd name="T63" fmla="*/ 186 h 518"/>
                <a:gd name="T64" fmla="*/ 170 w 212"/>
                <a:gd name="T65" fmla="*/ 204 h 518"/>
                <a:gd name="T66" fmla="*/ 174 w 212"/>
                <a:gd name="T67" fmla="*/ 174 h 518"/>
                <a:gd name="T68" fmla="*/ 180 w 212"/>
                <a:gd name="T69" fmla="*/ 172 h 518"/>
                <a:gd name="T70" fmla="*/ 186 w 212"/>
                <a:gd name="T71" fmla="*/ 166 h 518"/>
                <a:gd name="T72" fmla="*/ 190 w 212"/>
                <a:gd name="T73" fmla="*/ 168 h 518"/>
                <a:gd name="T74" fmla="*/ 196 w 212"/>
                <a:gd name="T75" fmla="*/ 186 h 518"/>
                <a:gd name="T76" fmla="*/ 200 w 212"/>
                <a:gd name="T77" fmla="*/ 206 h 518"/>
                <a:gd name="T78" fmla="*/ 206 w 212"/>
                <a:gd name="T79" fmla="*/ 206 h 518"/>
                <a:gd name="T80" fmla="*/ 212 w 212"/>
                <a:gd name="T81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2" h="518">
                  <a:moveTo>
                    <a:pt x="0" y="0"/>
                  </a:moveTo>
                  <a:lnTo>
                    <a:pt x="6" y="6"/>
                  </a:lnTo>
                  <a:lnTo>
                    <a:pt x="10" y="14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32" y="26"/>
                  </a:lnTo>
                  <a:lnTo>
                    <a:pt x="36" y="64"/>
                  </a:lnTo>
                  <a:lnTo>
                    <a:pt x="42" y="64"/>
                  </a:lnTo>
                  <a:lnTo>
                    <a:pt x="48" y="46"/>
                  </a:lnTo>
                  <a:lnTo>
                    <a:pt x="52" y="52"/>
                  </a:lnTo>
                  <a:lnTo>
                    <a:pt x="58" y="54"/>
                  </a:lnTo>
                  <a:lnTo>
                    <a:pt x="64" y="72"/>
                  </a:lnTo>
                  <a:lnTo>
                    <a:pt x="68" y="84"/>
                  </a:lnTo>
                  <a:lnTo>
                    <a:pt x="74" y="92"/>
                  </a:lnTo>
                  <a:lnTo>
                    <a:pt x="80" y="92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96" y="116"/>
                  </a:lnTo>
                  <a:lnTo>
                    <a:pt x="100" y="118"/>
                  </a:lnTo>
                  <a:lnTo>
                    <a:pt x="106" y="116"/>
                  </a:lnTo>
                  <a:lnTo>
                    <a:pt x="112" y="122"/>
                  </a:lnTo>
                  <a:lnTo>
                    <a:pt x="116" y="118"/>
                  </a:lnTo>
                  <a:lnTo>
                    <a:pt x="122" y="116"/>
                  </a:lnTo>
                  <a:lnTo>
                    <a:pt x="126" y="114"/>
                  </a:lnTo>
                  <a:lnTo>
                    <a:pt x="132" y="112"/>
                  </a:lnTo>
                  <a:lnTo>
                    <a:pt x="138" y="106"/>
                  </a:lnTo>
                  <a:lnTo>
                    <a:pt x="142" y="168"/>
                  </a:lnTo>
                  <a:lnTo>
                    <a:pt x="148" y="180"/>
                  </a:lnTo>
                  <a:lnTo>
                    <a:pt x="154" y="190"/>
                  </a:lnTo>
                  <a:lnTo>
                    <a:pt x="158" y="184"/>
                  </a:lnTo>
                  <a:lnTo>
                    <a:pt x="164" y="186"/>
                  </a:lnTo>
                  <a:lnTo>
                    <a:pt x="170" y="204"/>
                  </a:lnTo>
                  <a:lnTo>
                    <a:pt x="174" y="174"/>
                  </a:lnTo>
                  <a:lnTo>
                    <a:pt x="180" y="172"/>
                  </a:lnTo>
                  <a:lnTo>
                    <a:pt x="186" y="166"/>
                  </a:lnTo>
                  <a:lnTo>
                    <a:pt x="190" y="168"/>
                  </a:lnTo>
                  <a:lnTo>
                    <a:pt x="196" y="186"/>
                  </a:lnTo>
                  <a:lnTo>
                    <a:pt x="200" y="206"/>
                  </a:lnTo>
                  <a:lnTo>
                    <a:pt x="206" y="206"/>
                  </a:lnTo>
                  <a:lnTo>
                    <a:pt x="212" y="518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214" name="Group 166"/>
          <p:cNvGrpSpPr>
            <a:grpSpLocks/>
          </p:cNvGrpSpPr>
          <p:nvPr/>
        </p:nvGrpSpPr>
        <p:grpSpPr bwMode="auto">
          <a:xfrm flipV="1">
            <a:off x="6338888" y="2614613"/>
            <a:ext cx="2146300" cy="844550"/>
            <a:chOff x="1140" y="780"/>
            <a:chExt cx="3570" cy="2818"/>
          </a:xfrm>
        </p:grpSpPr>
        <p:sp>
          <p:nvSpPr>
            <p:cNvPr id="258215" name="Freeform 167"/>
            <p:cNvSpPr>
              <a:spLocks/>
            </p:cNvSpPr>
            <p:nvPr/>
          </p:nvSpPr>
          <p:spPr bwMode="auto">
            <a:xfrm>
              <a:off x="4186" y="1270"/>
              <a:ext cx="524" cy="912"/>
            </a:xfrm>
            <a:custGeom>
              <a:avLst/>
              <a:gdLst>
                <a:gd name="T0" fmla="*/ 6 w 524"/>
                <a:gd name="T1" fmla="*/ 838 h 912"/>
                <a:gd name="T2" fmla="*/ 16 w 524"/>
                <a:gd name="T3" fmla="*/ 704 h 912"/>
                <a:gd name="T4" fmla="*/ 26 w 524"/>
                <a:gd name="T5" fmla="*/ 446 h 912"/>
                <a:gd name="T6" fmla="*/ 38 w 524"/>
                <a:gd name="T7" fmla="*/ 686 h 912"/>
                <a:gd name="T8" fmla="*/ 48 w 524"/>
                <a:gd name="T9" fmla="*/ 538 h 912"/>
                <a:gd name="T10" fmla="*/ 58 w 524"/>
                <a:gd name="T11" fmla="*/ 402 h 912"/>
                <a:gd name="T12" fmla="*/ 70 w 524"/>
                <a:gd name="T13" fmla="*/ 296 h 912"/>
                <a:gd name="T14" fmla="*/ 80 w 524"/>
                <a:gd name="T15" fmla="*/ 236 h 912"/>
                <a:gd name="T16" fmla="*/ 90 w 524"/>
                <a:gd name="T17" fmla="*/ 492 h 912"/>
                <a:gd name="T18" fmla="*/ 102 w 524"/>
                <a:gd name="T19" fmla="*/ 458 h 912"/>
                <a:gd name="T20" fmla="*/ 112 w 524"/>
                <a:gd name="T21" fmla="*/ 238 h 912"/>
                <a:gd name="T22" fmla="*/ 122 w 524"/>
                <a:gd name="T23" fmla="*/ 16 h 912"/>
                <a:gd name="T24" fmla="*/ 132 w 524"/>
                <a:gd name="T25" fmla="*/ 184 h 912"/>
                <a:gd name="T26" fmla="*/ 144 w 524"/>
                <a:gd name="T27" fmla="*/ 152 h 912"/>
                <a:gd name="T28" fmla="*/ 154 w 524"/>
                <a:gd name="T29" fmla="*/ 100 h 912"/>
                <a:gd name="T30" fmla="*/ 164 w 524"/>
                <a:gd name="T31" fmla="*/ 206 h 912"/>
                <a:gd name="T32" fmla="*/ 176 w 524"/>
                <a:gd name="T33" fmla="*/ 158 h 912"/>
                <a:gd name="T34" fmla="*/ 186 w 524"/>
                <a:gd name="T35" fmla="*/ 136 h 912"/>
                <a:gd name="T36" fmla="*/ 196 w 524"/>
                <a:gd name="T37" fmla="*/ 152 h 912"/>
                <a:gd name="T38" fmla="*/ 206 w 524"/>
                <a:gd name="T39" fmla="*/ 152 h 912"/>
                <a:gd name="T40" fmla="*/ 218 w 524"/>
                <a:gd name="T41" fmla="*/ 202 h 912"/>
                <a:gd name="T42" fmla="*/ 228 w 524"/>
                <a:gd name="T43" fmla="*/ 194 h 912"/>
                <a:gd name="T44" fmla="*/ 238 w 524"/>
                <a:gd name="T45" fmla="*/ 54 h 912"/>
                <a:gd name="T46" fmla="*/ 250 w 524"/>
                <a:gd name="T47" fmla="*/ 0 h 912"/>
                <a:gd name="T48" fmla="*/ 260 w 524"/>
                <a:gd name="T49" fmla="*/ 22 h 912"/>
                <a:gd name="T50" fmla="*/ 270 w 524"/>
                <a:gd name="T51" fmla="*/ 124 h 912"/>
                <a:gd name="T52" fmla="*/ 280 w 524"/>
                <a:gd name="T53" fmla="*/ 300 h 912"/>
                <a:gd name="T54" fmla="*/ 292 w 524"/>
                <a:gd name="T55" fmla="*/ 326 h 912"/>
                <a:gd name="T56" fmla="*/ 302 w 524"/>
                <a:gd name="T57" fmla="*/ 340 h 912"/>
                <a:gd name="T58" fmla="*/ 312 w 524"/>
                <a:gd name="T59" fmla="*/ 370 h 912"/>
                <a:gd name="T60" fmla="*/ 324 w 524"/>
                <a:gd name="T61" fmla="*/ 382 h 912"/>
                <a:gd name="T62" fmla="*/ 334 w 524"/>
                <a:gd name="T63" fmla="*/ 340 h 912"/>
                <a:gd name="T64" fmla="*/ 344 w 524"/>
                <a:gd name="T65" fmla="*/ 370 h 912"/>
                <a:gd name="T66" fmla="*/ 356 w 524"/>
                <a:gd name="T67" fmla="*/ 420 h 912"/>
                <a:gd name="T68" fmla="*/ 366 w 524"/>
                <a:gd name="T69" fmla="*/ 378 h 912"/>
                <a:gd name="T70" fmla="*/ 376 w 524"/>
                <a:gd name="T71" fmla="*/ 394 h 912"/>
                <a:gd name="T72" fmla="*/ 386 w 524"/>
                <a:gd name="T73" fmla="*/ 412 h 912"/>
                <a:gd name="T74" fmla="*/ 398 w 524"/>
                <a:gd name="T75" fmla="*/ 426 h 912"/>
                <a:gd name="T76" fmla="*/ 408 w 524"/>
                <a:gd name="T77" fmla="*/ 436 h 912"/>
                <a:gd name="T78" fmla="*/ 418 w 524"/>
                <a:gd name="T79" fmla="*/ 430 h 912"/>
                <a:gd name="T80" fmla="*/ 430 w 524"/>
                <a:gd name="T81" fmla="*/ 410 h 912"/>
                <a:gd name="T82" fmla="*/ 440 w 524"/>
                <a:gd name="T83" fmla="*/ 414 h 912"/>
                <a:gd name="T84" fmla="*/ 450 w 524"/>
                <a:gd name="T85" fmla="*/ 416 h 912"/>
                <a:gd name="T86" fmla="*/ 460 w 524"/>
                <a:gd name="T87" fmla="*/ 418 h 912"/>
                <a:gd name="T88" fmla="*/ 472 w 524"/>
                <a:gd name="T89" fmla="*/ 422 h 912"/>
                <a:gd name="T90" fmla="*/ 482 w 524"/>
                <a:gd name="T91" fmla="*/ 376 h 912"/>
                <a:gd name="T92" fmla="*/ 492 w 524"/>
                <a:gd name="T93" fmla="*/ 376 h 912"/>
                <a:gd name="T94" fmla="*/ 504 w 524"/>
                <a:gd name="T95" fmla="*/ 430 h 912"/>
                <a:gd name="T96" fmla="*/ 514 w 524"/>
                <a:gd name="T97" fmla="*/ 544 h 912"/>
                <a:gd name="T98" fmla="*/ 524 w 524"/>
                <a:gd name="T99" fmla="*/ 546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12">
                  <a:moveTo>
                    <a:pt x="0" y="912"/>
                  </a:moveTo>
                  <a:lnTo>
                    <a:pt x="6" y="838"/>
                  </a:lnTo>
                  <a:lnTo>
                    <a:pt x="12" y="700"/>
                  </a:lnTo>
                  <a:lnTo>
                    <a:pt x="16" y="704"/>
                  </a:lnTo>
                  <a:lnTo>
                    <a:pt x="22" y="736"/>
                  </a:lnTo>
                  <a:lnTo>
                    <a:pt x="26" y="446"/>
                  </a:lnTo>
                  <a:lnTo>
                    <a:pt x="32" y="324"/>
                  </a:lnTo>
                  <a:lnTo>
                    <a:pt x="38" y="686"/>
                  </a:lnTo>
                  <a:lnTo>
                    <a:pt x="42" y="642"/>
                  </a:lnTo>
                  <a:lnTo>
                    <a:pt x="48" y="538"/>
                  </a:lnTo>
                  <a:lnTo>
                    <a:pt x="54" y="386"/>
                  </a:lnTo>
                  <a:lnTo>
                    <a:pt x="58" y="402"/>
                  </a:lnTo>
                  <a:lnTo>
                    <a:pt x="64" y="298"/>
                  </a:lnTo>
                  <a:lnTo>
                    <a:pt x="70" y="296"/>
                  </a:lnTo>
                  <a:lnTo>
                    <a:pt x="74" y="184"/>
                  </a:lnTo>
                  <a:lnTo>
                    <a:pt x="80" y="236"/>
                  </a:lnTo>
                  <a:lnTo>
                    <a:pt x="86" y="298"/>
                  </a:lnTo>
                  <a:lnTo>
                    <a:pt x="90" y="492"/>
                  </a:lnTo>
                  <a:lnTo>
                    <a:pt x="96" y="620"/>
                  </a:lnTo>
                  <a:lnTo>
                    <a:pt x="102" y="458"/>
                  </a:lnTo>
                  <a:lnTo>
                    <a:pt x="106" y="424"/>
                  </a:lnTo>
                  <a:lnTo>
                    <a:pt x="112" y="238"/>
                  </a:lnTo>
                  <a:lnTo>
                    <a:pt x="116" y="182"/>
                  </a:lnTo>
                  <a:lnTo>
                    <a:pt x="122" y="16"/>
                  </a:lnTo>
                  <a:lnTo>
                    <a:pt x="128" y="164"/>
                  </a:lnTo>
                  <a:lnTo>
                    <a:pt x="132" y="184"/>
                  </a:lnTo>
                  <a:lnTo>
                    <a:pt x="138" y="192"/>
                  </a:lnTo>
                  <a:lnTo>
                    <a:pt x="144" y="152"/>
                  </a:lnTo>
                  <a:lnTo>
                    <a:pt x="148" y="148"/>
                  </a:lnTo>
                  <a:lnTo>
                    <a:pt x="154" y="100"/>
                  </a:lnTo>
                  <a:lnTo>
                    <a:pt x="160" y="200"/>
                  </a:lnTo>
                  <a:lnTo>
                    <a:pt x="164" y="206"/>
                  </a:lnTo>
                  <a:lnTo>
                    <a:pt x="170" y="148"/>
                  </a:lnTo>
                  <a:lnTo>
                    <a:pt x="176" y="158"/>
                  </a:lnTo>
                  <a:lnTo>
                    <a:pt x="180" y="192"/>
                  </a:lnTo>
                  <a:lnTo>
                    <a:pt x="186" y="136"/>
                  </a:lnTo>
                  <a:lnTo>
                    <a:pt x="192" y="136"/>
                  </a:lnTo>
                  <a:lnTo>
                    <a:pt x="196" y="152"/>
                  </a:lnTo>
                  <a:lnTo>
                    <a:pt x="202" y="118"/>
                  </a:lnTo>
                  <a:lnTo>
                    <a:pt x="206" y="152"/>
                  </a:lnTo>
                  <a:lnTo>
                    <a:pt x="212" y="202"/>
                  </a:lnTo>
                  <a:lnTo>
                    <a:pt x="218" y="202"/>
                  </a:lnTo>
                  <a:lnTo>
                    <a:pt x="222" y="188"/>
                  </a:lnTo>
                  <a:lnTo>
                    <a:pt x="228" y="194"/>
                  </a:lnTo>
                  <a:lnTo>
                    <a:pt x="234" y="168"/>
                  </a:lnTo>
                  <a:lnTo>
                    <a:pt x="238" y="54"/>
                  </a:lnTo>
                  <a:lnTo>
                    <a:pt x="244" y="104"/>
                  </a:lnTo>
                  <a:lnTo>
                    <a:pt x="250" y="0"/>
                  </a:lnTo>
                  <a:lnTo>
                    <a:pt x="254" y="12"/>
                  </a:lnTo>
                  <a:lnTo>
                    <a:pt x="260" y="22"/>
                  </a:lnTo>
                  <a:lnTo>
                    <a:pt x="266" y="98"/>
                  </a:lnTo>
                  <a:lnTo>
                    <a:pt x="270" y="124"/>
                  </a:lnTo>
                  <a:lnTo>
                    <a:pt x="276" y="166"/>
                  </a:lnTo>
                  <a:lnTo>
                    <a:pt x="280" y="300"/>
                  </a:lnTo>
                  <a:lnTo>
                    <a:pt x="286" y="352"/>
                  </a:lnTo>
                  <a:lnTo>
                    <a:pt x="292" y="326"/>
                  </a:lnTo>
                  <a:lnTo>
                    <a:pt x="296" y="330"/>
                  </a:lnTo>
                  <a:lnTo>
                    <a:pt x="302" y="340"/>
                  </a:lnTo>
                  <a:lnTo>
                    <a:pt x="308" y="364"/>
                  </a:lnTo>
                  <a:lnTo>
                    <a:pt x="312" y="370"/>
                  </a:lnTo>
                  <a:lnTo>
                    <a:pt x="318" y="358"/>
                  </a:lnTo>
                  <a:lnTo>
                    <a:pt x="324" y="382"/>
                  </a:lnTo>
                  <a:lnTo>
                    <a:pt x="328" y="366"/>
                  </a:lnTo>
                  <a:lnTo>
                    <a:pt x="334" y="340"/>
                  </a:lnTo>
                  <a:lnTo>
                    <a:pt x="340" y="370"/>
                  </a:lnTo>
                  <a:lnTo>
                    <a:pt x="344" y="370"/>
                  </a:lnTo>
                  <a:lnTo>
                    <a:pt x="350" y="420"/>
                  </a:lnTo>
                  <a:lnTo>
                    <a:pt x="356" y="420"/>
                  </a:lnTo>
                  <a:lnTo>
                    <a:pt x="360" y="408"/>
                  </a:lnTo>
                  <a:lnTo>
                    <a:pt x="366" y="378"/>
                  </a:lnTo>
                  <a:lnTo>
                    <a:pt x="370" y="386"/>
                  </a:lnTo>
                  <a:lnTo>
                    <a:pt x="376" y="394"/>
                  </a:lnTo>
                  <a:lnTo>
                    <a:pt x="382" y="434"/>
                  </a:lnTo>
                  <a:lnTo>
                    <a:pt x="386" y="412"/>
                  </a:lnTo>
                  <a:lnTo>
                    <a:pt x="392" y="428"/>
                  </a:lnTo>
                  <a:lnTo>
                    <a:pt x="398" y="426"/>
                  </a:lnTo>
                  <a:lnTo>
                    <a:pt x="402" y="422"/>
                  </a:lnTo>
                  <a:lnTo>
                    <a:pt x="408" y="436"/>
                  </a:lnTo>
                  <a:lnTo>
                    <a:pt x="414" y="436"/>
                  </a:lnTo>
                  <a:lnTo>
                    <a:pt x="418" y="430"/>
                  </a:lnTo>
                  <a:lnTo>
                    <a:pt x="424" y="428"/>
                  </a:lnTo>
                  <a:lnTo>
                    <a:pt x="430" y="410"/>
                  </a:lnTo>
                  <a:lnTo>
                    <a:pt x="434" y="410"/>
                  </a:lnTo>
                  <a:lnTo>
                    <a:pt x="440" y="414"/>
                  </a:lnTo>
                  <a:lnTo>
                    <a:pt x="444" y="414"/>
                  </a:lnTo>
                  <a:lnTo>
                    <a:pt x="450" y="416"/>
                  </a:lnTo>
                  <a:lnTo>
                    <a:pt x="456" y="422"/>
                  </a:lnTo>
                  <a:lnTo>
                    <a:pt x="460" y="418"/>
                  </a:lnTo>
                  <a:lnTo>
                    <a:pt x="466" y="412"/>
                  </a:lnTo>
                  <a:lnTo>
                    <a:pt x="472" y="422"/>
                  </a:lnTo>
                  <a:lnTo>
                    <a:pt x="476" y="384"/>
                  </a:lnTo>
                  <a:lnTo>
                    <a:pt x="482" y="376"/>
                  </a:lnTo>
                  <a:lnTo>
                    <a:pt x="488" y="390"/>
                  </a:lnTo>
                  <a:lnTo>
                    <a:pt x="492" y="376"/>
                  </a:lnTo>
                  <a:lnTo>
                    <a:pt x="498" y="402"/>
                  </a:lnTo>
                  <a:lnTo>
                    <a:pt x="504" y="430"/>
                  </a:lnTo>
                  <a:lnTo>
                    <a:pt x="508" y="462"/>
                  </a:lnTo>
                  <a:lnTo>
                    <a:pt x="514" y="544"/>
                  </a:lnTo>
                  <a:lnTo>
                    <a:pt x="520" y="546"/>
                  </a:lnTo>
                  <a:lnTo>
                    <a:pt x="524" y="546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6" name="Freeform 168"/>
            <p:cNvSpPr>
              <a:spLocks/>
            </p:cNvSpPr>
            <p:nvPr/>
          </p:nvSpPr>
          <p:spPr bwMode="auto">
            <a:xfrm>
              <a:off x="3662" y="1888"/>
              <a:ext cx="524" cy="690"/>
            </a:xfrm>
            <a:custGeom>
              <a:avLst/>
              <a:gdLst>
                <a:gd name="T0" fmla="*/ 6 w 524"/>
                <a:gd name="T1" fmla="*/ 96 h 690"/>
                <a:gd name="T2" fmla="*/ 16 w 524"/>
                <a:gd name="T3" fmla="*/ 114 h 690"/>
                <a:gd name="T4" fmla="*/ 28 w 524"/>
                <a:gd name="T5" fmla="*/ 218 h 690"/>
                <a:gd name="T6" fmla="*/ 38 w 524"/>
                <a:gd name="T7" fmla="*/ 248 h 690"/>
                <a:gd name="T8" fmla="*/ 48 w 524"/>
                <a:gd name="T9" fmla="*/ 68 h 690"/>
                <a:gd name="T10" fmla="*/ 58 w 524"/>
                <a:gd name="T11" fmla="*/ 210 h 690"/>
                <a:gd name="T12" fmla="*/ 70 w 524"/>
                <a:gd name="T13" fmla="*/ 136 h 690"/>
                <a:gd name="T14" fmla="*/ 80 w 524"/>
                <a:gd name="T15" fmla="*/ 208 h 690"/>
                <a:gd name="T16" fmla="*/ 90 w 524"/>
                <a:gd name="T17" fmla="*/ 240 h 690"/>
                <a:gd name="T18" fmla="*/ 102 w 524"/>
                <a:gd name="T19" fmla="*/ 384 h 690"/>
                <a:gd name="T20" fmla="*/ 112 w 524"/>
                <a:gd name="T21" fmla="*/ 476 h 690"/>
                <a:gd name="T22" fmla="*/ 122 w 524"/>
                <a:gd name="T23" fmla="*/ 256 h 690"/>
                <a:gd name="T24" fmla="*/ 134 w 524"/>
                <a:gd name="T25" fmla="*/ 156 h 690"/>
                <a:gd name="T26" fmla="*/ 144 w 524"/>
                <a:gd name="T27" fmla="*/ 252 h 690"/>
                <a:gd name="T28" fmla="*/ 154 w 524"/>
                <a:gd name="T29" fmla="*/ 234 h 690"/>
                <a:gd name="T30" fmla="*/ 164 w 524"/>
                <a:gd name="T31" fmla="*/ 240 h 690"/>
                <a:gd name="T32" fmla="*/ 176 w 524"/>
                <a:gd name="T33" fmla="*/ 380 h 690"/>
                <a:gd name="T34" fmla="*/ 186 w 524"/>
                <a:gd name="T35" fmla="*/ 218 h 690"/>
                <a:gd name="T36" fmla="*/ 196 w 524"/>
                <a:gd name="T37" fmla="*/ 262 h 690"/>
                <a:gd name="T38" fmla="*/ 208 w 524"/>
                <a:gd name="T39" fmla="*/ 106 h 690"/>
                <a:gd name="T40" fmla="*/ 218 w 524"/>
                <a:gd name="T41" fmla="*/ 172 h 690"/>
                <a:gd name="T42" fmla="*/ 228 w 524"/>
                <a:gd name="T43" fmla="*/ 176 h 690"/>
                <a:gd name="T44" fmla="*/ 238 w 524"/>
                <a:gd name="T45" fmla="*/ 74 h 690"/>
                <a:gd name="T46" fmla="*/ 250 w 524"/>
                <a:gd name="T47" fmla="*/ 78 h 690"/>
                <a:gd name="T48" fmla="*/ 260 w 524"/>
                <a:gd name="T49" fmla="*/ 94 h 690"/>
                <a:gd name="T50" fmla="*/ 270 w 524"/>
                <a:gd name="T51" fmla="*/ 12 h 690"/>
                <a:gd name="T52" fmla="*/ 282 w 524"/>
                <a:gd name="T53" fmla="*/ 122 h 690"/>
                <a:gd name="T54" fmla="*/ 292 w 524"/>
                <a:gd name="T55" fmla="*/ 148 h 690"/>
                <a:gd name="T56" fmla="*/ 302 w 524"/>
                <a:gd name="T57" fmla="*/ 322 h 690"/>
                <a:gd name="T58" fmla="*/ 312 w 524"/>
                <a:gd name="T59" fmla="*/ 218 h 690"/>
                <a:gd name="T60" fmla="*/ 324 w 524"/>
                <a:gd name="T61" fmla="*/ 368 h 690"/>
                <a:gd name="T62" fmla="*/ 334 w 524"/>
                <a:gd name="T63" fmla="*/ 372 h 690"/>
                <a:gd name="T64" fmla="*/ 344 w 524"/>
                <a:gd name="T65" fmla="*/ 522 h 690"/>
                <a:gd name="T66" fmla="*/ 356 w 524"/>
                <a:gd name="T67" fmla="*/ 676 h 690"/>
                <a:gd name="T68" fmla="*/ 366 w 524"/>
                <a:gd name="T69" fmla="*/ 686 h 690"/>
                <a:gd name="T70" fmla="*/ 376 w 524"/>
                <a:gd name="T71" fmla="*/ 660 h 690"/>
                <a:gd name="T72" fmla="*/ 386 w 524"/>
                <a:gd name="T73" fmla="*/ 690 h 690"/>
                <a:gd name="T74" fmla="*/ 398 w 524"/>
                <a:gd name="T75" fmla="*/ 588 h 690"/>
                <a:gd name="T76" fmla="*/ 408 w 524"/>
                <a:gd name="T77" fmla="*/ 648 h 690"/>
                <a:gd name="T78" fmla="*/ 418 w 524"/>
                <a:gd name="T79" fmla="*/ 578 h 690"/>
                <a:gd name="T80" fmla="*/ 430 w 524"/>
                <a:gd name="T81" fmla="*/ 336 h 690"/>
                <a:gd name="T82" fmla="*/ 440 w 524"/>
                <a:gd name="T83" fmla="*/ 388 h 690"/>
                <a:gd name="T84" fmla="*/ 450 w 524"/>
                <a:gd name="T85" fmla="*/ 454 h 690"/>
                <a:gd name="T86" fmla="*/ 462 w 524"/>
                <a:gd name="T87" fmla="*/ 548 h 690"/>
                <a:gd name="T88" fmla="*/ 472 w 524"/>
                <a:gd name="T89" fmla="*/ 610 h 690"/>
                <a:gd name="T90" fmla="*/ 482 w 524"/>
                <a:gd name="T91" fmla="*/ 664 h 690"/>
                <a:gd name="T92" fmla="*/ 492 w 524"/>
                <a:gd name="T93" fmla="*/ 662 h 690"/>
                <a:gd name="T94" fmla="*/ 504 w 524"/>
                <a:gd name="T95" fmla="*/ 570 h 690"/>
                <a:gd name="T96" fmla="*/ 514 w 524"/>
                <a:gd name="T97" fmla="*/ 328 h 690"/>
                <a:gd name="T98" fmla="*/ 524 w 524"/>
                <a:gd name="T99" fmla="*/ 29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690">
                  <a:moveTo>
                    <a:pt x="0" y="190"/>
                  </a:moveTo>
                  <a:lnTo>
                    <a:pt x="6" y="96"/>
                  </a:lnTo>
                  <a:lnTo>
                    <a:pt x="12" y="112"/>
                  </a:lnTo>
                  <a:lnTo>
                    <a:pt x="16" y="114"/>
                  </a:lnTo>
                  <a:lnTo>
                    <a:pt x="22" y="152"/>
                  </a:lnTo>
                  <a:lnTo>
                    <a:pt x="28" y="218"/>
                  </a:lnTo>
                  <a:lnTo>
                    <a:pt x="32" y="238"/>
                  </a:lnTo>
                  <a:lnTo>
                    <a:pt x="38" y="248"/>
                  </a:lnTo>
                  <a:lnTo>
                    <a:pt x="44" y="240"/>
                  </a:lnTo>
                  <a:lnTo>
                    <a:pt x="48" y="68"/>
                  </a:lnTo>
                  <a:lnTo>
                    <a:pt x="54" y="14"/>
                  </a:lnTo>
                  <a:lnTo>
                    <a:pt x="58" y="210"/>
                  </a:lnTo>
                  <a:lnTo>
                    <a:pt x="64" y="124"/>
                  </a:lnTo>
                  <a:lnTo>
                    <a:pt x="70" y="136"/>
                  </a:lnTo>
                  <a:lnTo>
                    <a:pt x="74" y="152"/>
                  </a:lnTo>
                  <a:lnTo>
                    <a:pt x="80" y="208"/>
                  </a:lnTo>
                  <a:lnTo>
                    <a:pt x="86" y="270"/>
                  </a:lnTo>
                  <a:lnTo>
                    <a:pt x="90" y="240"/>
                  </a:lnTo>
                  <a:lnTo>
                    <a:pt x="96" y="258"/>
                  </a:lnTo>
                  <a:lnTo>
                    <a:pt x="102" y="384"/>
                  </a:lnTo>
                  <a:lnTo>
                    <a:pt x="106" y="474"/>
                  </a:lnTo>
                  <a:lnTo>
                    <a:pt x="112" y="476"/>
                  </a:lnTo>
                  <a:lnTo>
                    <a:pt x="118" y="130"/>
                  </a:lnTo>
                  <a:lnTo>
                    <a:pt x="122" y="256"/>
                  </a:lnTo>
                  <a:lnTo>
                    <a:pt x="128" y="182"/>
                  </a:lnTo>
                  <a:lnTo>
                    <a:pt x="134" y="156"/>
                  </a:lnTo>
                  <a:lnTo>
                    <a:pt x="138" y="158"/>
                  </a:lnTo>
                  <a:lnTo>
                    <a:pt x="144" y="252"/>
                  </a:lnTo>
                  <a:lnTo>
                    <a:pt x="148" y="270"/>
                  </a:lnTo>
                  <a:lnTo>
                    <a:pt x="154" y="234"/>
                  </a:lnTo>
                  <a:lnTo>
                    <a:pt x="160" y="242"/>
                  </a:lnTo>
                  <a:lnTo>
                    <a:pt x="164" y="240"/>
                  </a:lnTo>
                  <a:lnTo>
                    <a:pt x="170" y="222"/>
                  </a:lnTo>
                  <a:lnTo>
                    <a:pt x="176" y="380"/>
                  </a:lnTo>
                  <a:lnTo>
                    <a:pt x="180" y="378"/>
                  </a:lnTo>
                  <a:lnTo>
                    <a:pt x="186" y="218"/>
                  </a:lnTo>
                  <a:lnTo>
                    <a:pt x="192" y="238"/>
                  </a:lnTo>
                  <a:lnTo>
                    <a:pt x="196" y="262"/>
                  </a:lnTo>
                  <a:lnTo>
                    <a:pt x="202" y="250"/>
                  </a:lnTo>
                  <a:lnTo>
                    <a:pt x="208" y="106"/>
                  </a:lnTo>
                  <a:lnTo>
                    <a:pt x="212" y="112"/>
                  </a:lnTo>
                  <a:lnTo>
                    <a:pt x="218" y="172"/>
                  </a:lnTo>
                  <a:lnTo>
                    <a:pt x="222" y="168"/>
                  </a:lnTo>
                  <a:lnTo>
                    <a:pt x="228" y="176"/>
                  </a:lnTo>
                  <a:lnTo>
                    <a:pt x="234" y="86"/>
                  </a:lnTo>
                  <a:lnTo>
                    <a:pt x="238" y="74"/>
                  </a:lnTo>
                  <a:lnTo>
                    <a:pt x="244" y="4"/>
                  </a:lnTo>
                  <a:lnTo>
                    <a:pt x="250" y="78"/>
                  </a:lnTo>
                  <a:lnTo>
                    <a:pt x="254" y="42"/>
                  </a:lnTo>
                  <a:lnTo>
                    <a:pt x="260" y="94"/>
                  </a:lnTo>
                  <a:lnTo>
                    <a:pt x="266" y="88"/>
                  </a:lnTo>
                  <a:lnTo>
                    <a:pt x="270" y="12"/>
                  </a:lnTo>
                  <a:lnTo>
                    <a:pt x="276" y="0"/>
                  </a:lnTo>
                  <a:lnTo>
                    <a:pt x="282" y="122"/>
                  </a:lnTo>
                  <a:lnTo>
                    <a:pt x="286" y="52"/>
                  </a:lnTo>
                  <a:lnTo>
                    <a:pt x="292" y="148"/>
                  </a:lnTo>
                  <a:lnTo>
                    <a:pt x="298" y="280"/>
                  </a:lnTo>
                  <a:lnTo>
                    <a:pt x="302" y="322"/>
                  </a:lnTo>
                  <a:lnTo>
                    <a:pt x="308" y="238"/>
                  </a:lnTo>
                  <a:lnTo>
                    <a:pt x="312" y="218"/>
                  </a:lnTo>
                  <a:lnTo>
                    <a:pt x="318" y="370"/>
                  </a:lnTo>
                  <a:lnTo>
                    <a:pt x="324" y="368"/>
                  </a:lnTo>
                  <a:lnTo>
                    <a:pt x="328" y="376"/>
                  </a:lnTo>
                  <a:lnTo>
                    <a:pt x="334" y="372"/>
                  </a:lnTo>
                  <a:lnTo>
                    <a:pt x="340" y="514"/>
                  </a:lnTo>
                  <a:lnTo>
                    <a:pt x="344" y="522"/>
                  </a:lnTo>
                  <a:lnTo>
                    <a:pt x="350" y="562"/>
                  </a:lnTo>
                  <a:lnTo>
                    <a:pt x="356" y="676"/>
                  </a:lnTo>
                  <a:lnTo>
                    <a:pt x="360" y="664"/>
                  </a:lnTo>
                  <a:lnTo>
                    <a:pt x="366" y="686"/>
                  </a:lnTo>
                  <a:lnTo>
                    <a:pt x="372" y="690"/>
                  </a:lnTo>
                  <a:lnTo>
                    <a:pt x="376" y="660"/>
                  </a:lnTo>
                  <a:lnTo>
                    <a:pt x="382" y="680"/>
                  </a:lnTo>
                  <a:lnTo>
                    <a:pt x="386" y="690"/>
                  </a:lnTo>
                  <a:lnTo>
                    <a:pt x="392" y="654"/>
                  </a:lnTo>
                  <a:lnTo>
                    <a:pt x="398" y="588"/>
                  </a:lnTo>
                  <a:lnTo>
                    <a:pt x="402" y="586"/>
                  </a:lnTo>
                  <a:lnTo>
                    <a:pt x="408" y="648"/>
                  </a:lnTo>
                  <a:lnTo>
                    <a:pt x="414" y="582"/>
                  </a:lnTo>
                  <a:lnTo>
                    <a:pt x="418" y="578"/>
                  </a:lnTo>
                  <a:lnTo>
                    <a:pt x="424" y="554"/>
                  </a:lnTo>
                  <a:lnTo>
                    <a:pt x="430" y="336"/>
                  </a:lnTo>
                  <a:lnTo>
                    <a:pt x="434" y="324"/>
                  </a:lnTo>
                  <a:lnTo>
                    <a:pt x="440" y="388"/>
                  </a:lnTo>
                  <a:lnTo>
                    <a:pt x="446" y="388"/>
                  </a:lnTo>
                  <a:lnTo>
                    <a:pt x="450" y="454"/>
                  </a:lnTo>
                  <a:lnTo>
                    <a:pt x="456" y="552"/>
                  </a:lnTo>
                  <a:lnTo>
                    <a:pt x="462" y="548"/>
                  </a:lnTo>
                  <a:lnTo>
                    <a:pt x="466" y="616"/>
                  </a:lnTo>
                  <a:lnTo>
                    <a:pt x="472" y="610"/>
                  </a:lnTo>
                  <a:lnTo>
                    <a:pt x="476" y="620"/>
                  </a:lnTo>
                  <a:lnTo>
                    <a:pt x="482" y="664"/>
                  </a:lnTo>
                  <a:lnTo>
                    <a:pt x="488" y="640"/>
                  </a:lnTo>
                  <a:lnTo>
                    <a:pt x="492" y="662"/>
                  </a:lnTo>
                  <a:lnTo>
                    <a:pt x="498" y="648"/>
                  </a:lnTo>
                  <a:lnTo>
                    <a:pt x="504" y="570"/>
                  </a:lnTo>
                  <a:lnTo>
                    <a:pt x="508" y="348"/>
                  </a:lnTo>
                  <a:lnTo>
                    <a:pt x="514" y="328"/>
                  </a:lnTo>
                  <a:lnTo>
                    <a:pt x="520" y="296"/>
                  </a:lnTo>
                  <a:lnTo>
                    <a:pt x="524" y="294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7" name="Freeform 169"/>
            <p:cNvSpPr>
              <a:spLocks/>
            </p:cNvSpPr>
            <p:nvPr/>
          </p:nvSpPr>
          <p:spPr bwMode="auto">
            <a:xfrm>
              <a:off x="3138" y="1028"/>
              <a:ext cx="524" cy="1906"/>
            </a:xfrm>
            <a:custGeom>
              <a:avLst/>
              <a:gdLst>
                <a:gd name="T0" fmla="*/ 6 w 524"/>
                <a:gd name="T1" fmla="*/ 1490 h 1906"/>
                <a:gd name="T2" fmla="*/ 16 w 524"/>
                <a:gd name="T3" fmla="*/ 1834 h 1906"/>
                <a:gd name="T4" fmla="*/ 28 w 524"/>
                <a:gd name="T5" fmla="*/ 1790 h 1906"/>
                <a:gd name="T6" fmla="*/ 38 w 524"/>
                <a:gd name="T7" fmla="*/ 1756 h 1906"/>
                <a:gd name="T8" fmla="*/ 48 w 524"/>
                <a:gd name="T9" fmla="*/ 1188 h 1906"/>
                <a:gd name="T10" fmla="*/ 60 w 524"/>
                <a:gd name="T11" fmla="*/ 1216 h 1906"/>
                <a:gd name="T12" fmla="*/ 70 w 524"/>
                <a:gd name="T13" fmla="*/ 1086 h 1906"/>
                <a:gd name="T14" fmla="*/ 80 w 524"/>
                <a:gd name="T15" fmla="*/ 1002 h 1906"/>
                <a:gd name="T16" fmla="*/ 90 w 524"/>
                <a:gd name="T17" fmla="*/ 828 h 1906"/>
                <a:gd name="T18" fmla="*/ 102 w 524"/>
                <a:gd name="T19" fmla="*/ 768 h 1906"/>
                <a:gd name="T20" fmla="*/ 112 w 524"/>
                <a:gd name="T21" fmla="*/ 752 h 1906"/>
                <a:gd name="T22" fmla="*/ 122 w 524"/>
                <a:gd name="T23" fmla="*/ 676 h 1906"/>
                <a:gd name="T24" fmla="*/ 134 w 524"/>
                <a:gd name="T25" fmla="*/ 782 h 1906"/>
                <a:gd name="T26" fmla="*/ 144 w 524"/>
                <a:gd name="T27" fmla="*/ 696 h 1906"/>
                <a:gd name="T28" fmla="*/ 154 w 524"/>
                <a:gd name="T29" fmla="*/ 0 h 1906"/>
                <a:gd name="T30" fmla="*/ 164 w 524"/>
                <a:gd name="T31" fmla="*/ 458 h 1906"/>
                <a:gd name="T32" fmla="*/ 176 w 524"/>
                <a:gd name="T33" fmla="*/ 536 h 1906"/>
                <a:gd name="T34" fmla="*/ 186 w 524"/>
                <a:gd name="T35" fmla="*/ 576 h 1906"/>
                <a:gd name="T36" fmla="*/ 196 w 524"/>
                <a:gd name="T37" fmla="*/ 702 h 1906"/>
                <a:gd name="T38" fmla="*/ 208 w 524"/>
                <a:gd name="T39" fmla="*/ 798 h 1906"/>
                <a:gd name="T40" fmla="*/ 218 w 524"/>
                <a:gd name="T41" fmla="*/ 740 h 1906"/>
                <a:gd name="T42" fmla="*/ 228 w 524"/>
                <a:gd name="T43" fmla="*/ 370 h 1906"/>
                <a:gd name="T44" fmla="*/ 240 w 524"/>
                <a:gd name="T45" fmla="*/ 318 h 1906"/>
                <a:gd name="T46" fmla="*/ 250 w 524"/>
                <a:gd name="T47" fmla="*/ 410 h 1906"/>
                <a:gd name="T48" fmla="*/ 260 w 524"/>
                <a:gd name="T49" fmla="*/ 396 h 1906"/>
                <a:gd name="T50" fmla="*/ 270 w 524"/>
                <a:gd name="T51" fmla="*/ 356 h 1906"/>
                <a:gd name="T52" fmla="*/ 282 w 524"/>
                <a:gd name="T53" fmla="*/ 360 h 1906"/>
                <a:gd name="T54" fmla="*/ 292 w 524"/>
                <a:gd name="T55" fmla="*/ 520 h 1906"/>
                <a:gd name="T56" fmla="*/ 302 w 524"/>
                <a:gd name="T57" fmla="*/ 406 h 1906"/>
                <a:gd name="T58" fmla="*/ 314 w 524"/>
                <a:gd name="T59" fmla="*/ 412 h 1906"/>
                <a:gd name="T60" fmla="*/ 324 w 524"/>
                <a:gd name="T61" fmla="*/ 160 h 1906"/>
                <a:gd name="T62" fmla="*/ 334 w 524"/>
                <a:gd name="T63" fmla="*/ 490 h 1906"/>
                <a:gd name="T64" fmla="*/ 344 w 524"/>
                <a:gd name="T65" fmla="*/ 510 h 1906"/>
                <a:gd name="T66" fmla="*/ 356 w 524"/>
                <a:gd name="T67" fmla="*/ 422 h 1906"/>
                <a:gd name="T68" fmla="*/ 366 w 524"/>
                <a:gd name="T69" fmla="*/ 474 h 1906"/>
                <a:gd name="T70" fmla="*/ 376 w 524"/>
                <a:gd name="T71" fmla="*/ 408 h 1906"/>
                <a:gd name="T72" fmla="*/ 388 w 524"/>
                <a:gd name="T73" fmla="*/ 374 h 1906"/>
                <a:gd name="T74" fmla="*/ 398 w 524"/>
                <a:gd name="T75" fmla="*/ 584 h 1906"/>
                <a:gd name="T76" fmla="*/ 408 w 524"/>
                <a:gd name="T77" fmla="*/ 598 h 1906"/>
                <a:gd name="T78" fmla="*/ 418 w 524"/>
                <a:gd name="T79" fmla="*/ 822 h 1906"/>
                <a:gd name="T80" fmla="*/ 430 w 524"/>
                <a:gd name="T81" fmla="*/ 814 h 1906"/>
                <a:gd name="T82" fmla="*/ 440 w 524"/>
                <a:gd name="T83" fmla="*/ 772 h 1906"/>
                <a:gd name="T84" fmla="*/ 450 w 524"/>
                <a:gd name="T85" fmla="*/ 612 h 1906"/>
                <a:gd name="T86" fmla="*/ 462 w 524"/>
                <a:gd name="T87" fmla="*/ 652 h 1906"/>
                <a:gd name="T88" fmla="*/ 472 w 524"/>
                <a:gd name="T89" fmla="*/ 748 h 1906"/>
                <a:gd name="T90" fmla="*/ 482 w 524"/>
                <a:gd name="T91" fmla="*/ 902 h 1906"/>
                <a:gd name="T92" fmla="*/ 492 w 524"/>
                <a:gd name="T93" fmla="*/ 878 h 1906"/>
                <a:gd name="T94" fmla="*/ 504 w 524"/>
                <a:gd name="T95" fmla="*/ 974 h 1906"/>
                <a:gd name="T96" fmla="*/ 514 w 524"/>
                <a:gd name="T97" fmla="*/ 1054 h 1906"/>
                <a:gd name="T98" fmla="*/ 524 w 524"/>
                <a:gd name="T99" fmla="*/ 105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906">
                  <a:moveTo>
                    <a:pt x="0" y="1346"/>
                  </a:moveTo>
                  <a:lnTo>
                    <a:pt x="6" y="1490"/>
                  </a:lnTo>
                  <a:lnTo>
                    <a:pt x="12" y="1462"/>
                  </a:lnTo>
                  <a:lnTo>
                    <a:pt x="16" y="1834"/>
                  </a:lnTo>
                  <a:lnTo>
                    <a:pt x="22" y="1906"/>
                  </a:lnTo>
                  <a:lnTo>
                    <a:pt x="28" y="1790"/>
                  </a:lnTo>
                  <a:lnTo>
                    <a:pt x="32" y="1620"/>
                  </a:lnTo>
                  <a:lnTo>
                    <a:pt x="38" y="1756"/>
                  </a:lnTo>
                  <a:lnTo>
                    <a:pt x="44" y="1414"/>
                  </a:lnTo>
                  <a:lnTo>
                    <a:pt x="48" y="1188"/>
                  </a:lnTo>
                  <a:lnTo>
                    <a:pt x="54" y="1072"/>
                  </a:lnTo>
                  <a:lnTo>
                    <a:pt x="60" y="1216"/>
                  </a:lnTo>
                  <a:lnTo>
                    <a:pt x="64" y="1164"/>
                  </a:lnTo>
                  <a:lnTo>
                    <a:pt x="70" y="1086"/>
                  </a:lnTo>
                  <a:lnTo>
                    <a:pt x="76" y="786"/>
                  </a:lnTo>
                  <a:lnTo>
                    <a:pt x="80" y="1002"/>
                  </a:lnTo>
                  <a:lnTo>
                    <a:pt x="86" y="988"/>
                  </a:lnTo>
                  <a:lnTo>
                    <a:pt x="90" y="828"/>
                  </a:lnTo>
                  <a:lnTo>
                    <a:pt x="96" y="824"/>
                  </a:lnTo>
                  <a:lnTo>
                    <a:pt x="102" y="768"/>
                  </a:lnTo>
                  <a:lnTo>
                    <a:pt x="106" y="742"/>
                  </a:lnTo>
                  <a:lnTo>
                    <a:pt x="112" y="752"/>
                  </a:lnTo>
                  <a:lnTo>
                    <a:pt x="118" y="726"/>
                  </a:lnTo>
                  <a:lnTo>
                    <a:pt x="122" y="676"/>
                  </a:lnTo>
                  <a:lnTo>
                    <a:pt x="128" y="774"/>
                  </a:lnTo>
                  <a:lnTo>
                    <a:pt x="134" y="782"/>
                  </a:lnTo>
                  <a:lnTo>
                    <a:pt x="138" y="524"/>
                  </a:lnTo>
                  <a:lnTo>
                    <a:pt x="144" y="696"/>
                  </a:lnTo>
                  <a:lnTo>
                    <a:pt x="150" y="218"/>
                  </a:lnTo>
                  <a:lnTo>
                    <a:pt x="154" y="0"/>
                  </a:lnTo>
                  <a:lnTo>
                    <a:pt x="160" y="174"/>
                  </a:lnTo>
                  <a:lnTo>
                    <a:pt x="164" y="458"/>
                  </a:lnTo>
                  <a:lnTo>
                    <a:pt x="170" y="442"/>
                  </a:lnTo>
                  <a:lnTo>
                    <a:pt x="176" y="536"/>
                  </a:lnTo>
                  <a:lnTo>
                    <a:pt x="180" y="622"/>
                  </a:lnTo>
                  <a:lnTo>
                    <a:pt x="186" y="576"/>
                  </a:lnTo>
                  <a:lnTo>
                    <a:pt x="192" y="608"/>
                  </a:lnTo>
                  <a:lnTo>
                    <a:pt x="196" y="702"/>
                  </a:lnTo>
                  <a:lnTo>
                    <a:pt x="202" y="728"/>
                  </a:lnTo>
                  <a:lnTo>
                    <a:pt x="208" y="798"/>
                  </a:lnTo>
                  <a:lnTo>
                    <a:pt x="212" y="914"/>
                  </a:lnTo>
                  <a:lnTo>
                    <a:pt x="218" y="740"/>
                  </a:lnTo>
                  <a:lnTo>
                    <a:pt x="224" y="914"/>
                  </a:lnTo>
                  <a:lnTo>
                    <a:pt x="228" y="370"/>
                  </a:lnTo>
                  <a:lnTo>
                    <a:pt x="234" y="362"/>
                  </a:lnTo>
                  <a:lnTo>
                    <a:pt x="240" y="318"/>
                  </a:lnTo>
                  <a:lnTo>
                    <a:pt x="244" y="456"/>
                  </a:lnTo>
                  <a:lnTo>
                    <a:pt x="250" y="410"/>
                  </a:lnTo>
                  <a:lnTo>
                    <a:pt x="254" y="400"/>
                  </a:lnTo>
                  <a:lnTo>
                    <a:pt x="260" y="396"/>
                  </a:lnTo>
                  <a:lnTo>
                    <a:pt x="266" y="356"/>
                  </a:lnTo>
                  <a:lnTo>
                    <a:pt x="270" y="356"/>
                  </a:lnTo>
                  <a:lnTo>
                    <a:pt x="276" y="354"/>
                  </a:lnTo>
                  <a:lnTo>
                    <a:pt x="282" y="360"/>
                  </a:lnTo>
                  <a:lnTo>
                    <a:pt x="286" y="428"/>
                  </a:lnTo>
                  <a:lnTo>
                    <a:pt x="292" y="520"/>
                  </a:lnTo>
                  <a:lnTo>
                    <a:pt x="298" y="354"/>
                  </a:lnTo>
                  <a:lnTo>
                    <a:pt x="302" y="406"/>
                  </a:lnTo>
                  <a:lnTo>
                    <a:pt x="308" y="576"/>
                  </a:lnTo>
                  <a:lnTo>
                    <a:pt x="314" y="412"/>
                  </a:lnTo>
                  <a:lnTo>
                    <a:pt x="318" y="586"/>
                  </a:lnTo>
                  <a:lnTo>
                    <a:pt x="324" y="160"/>
                  </a:lnTo>
                  <a:lnTo>
                    <a:pt x="328" y="156"/>
                  </a:lnTo>
                  <a:lnTo>
                    <a:pt x="334" y="490"/>
                  </a:lnTo>
                  <a:lnTo>
                    <a:pt x="340" y="516"/>
                  </a:lnTo>
                  <a:lnTo>
                    <a:pt x="344" y="510"/>
                  </a:lnTo>
                  <a:lnTo>
                    <a:pt x="350" y="512"/>
                  </a:lnTo>
                  <a:lnTo>
                    <a:pt x="356" y="422"/>
                  </a:lnTo>
                  <a:lnTo>
                    <a:pt x="360" y="412"/>
                  </a:lnTo>
                  <a:lnTo>
                    <a:pt x="366" y="474"/>
                  </a:lnTo>
                  <a:lnTo>
                    <a:pt x="372" y="458"/>
                  </a:lnTo>
                  <a:lnTo>
                    <a:pt x="376" y="408"/>
                  </a:lnTo>
                  <a:lnTo>
                    <a:pt x="382" y="400"/>
                  </a:lnTo>
                  <a:lnTo>
                    <a:pt x="388" y="374"/>
                  </a:lnTo>
                  <a:lnTo>
                    <a:pt x="392" y="490"/>
                  </a:lnTo>
                  <a:lnTo>
                    <a:pt x="398" y="584"/>
                  </a:lnTo>
                  <a:lnTo>
                    <a:pt x="404" y="562"/>
                  </a:lnTo>
                  <a:lnTo>
                    <a:pt x="408" y="598"/>
                  </a:lnTo>
                  <a:lnTo>
                    <a:pt x="414" y="652"/>
                  </a:lnTo>
                  <a:lnTo>
                    <a:pt x="418" y="822"/>
                  </a:lnTo>
                  <a:lnTo>
                    <a:pt x="424" y="816"/>
                  </a:lnTo>
                  <a:lnTo>
                    <a:pt x="430" y="814"/>
                  </a:lnTo>
                  <a:lnTo>
                    <a:pt x="434" y="854"/>
                  </a:lnTo>
                  <a:lnTo>
                    <a:pt x="440" y="772"/>
                  </a:lnTo>
                  <a:lnTo>
                    <a:pt x="446" y="716"/>
                  </a:lnTo>
                  <a:lnTo>
                    <a:pt x="450" y="612"/>
                  </a:lnTo>
                  <a:lnTo>
                    <a:pt x="456" y="666"/>
                  </a:lnTo>
                  <a:lnTo>
                    <a:pt x="462" y="652"/>
                  </a:lnTo>
                  <a:lnTo>
                    <a:pt x="466" y="624"/>
                  </a:lnTo>
                  <a:lnTo>
                    <a:pt x="472" y="748"/>
                  </a:lnTo>
                  <a:lnTo>
                    <a:pt x="478" y="752"/>
                  </a:lnTo>
                  <a:lnTo>
                    <a:pt x="482" y="902"/>
                  </a:lnTo>
                  <a:lnTo>
                    <a:pt x="488" y="904"/>
                  </a:lnTo>
                  <a:lnTo>
                    <a:pt x="492" y="878"/>
                  </a:lnTo>
                  <a:lnTo>
                    <a:pt x="498" y="900"/>
                  </a:lnTo>
                  <a:lnTo>
                    <a:pt x="504" y="974"/>
                  </a:lnTo>
                  <a:lnTo>
                    <a:pt x="508" y="1064"/>
                  </a:lnTo>
                  <a:lnTo>
                    <a:pt x="514" y="1054"/>
                  </a:lnTo>
                  <a:lnTo>
                    <a:pt x="520" y="1050"/>
                  </a:lnTo>
                  <a:lnTo>
                    <a:pt x="524" y="105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8" name="Freeform 170"/>
            <p:cNvSpPr>
              <a:spLocks/>
            </p:cNvSpPr>
            <p:nvPr/>
          </p:nvSpPr>
          <p:spPr bwMode="auto">
            <a:xfrm>
              <a:off x="2616" y="1222"/>
              <a:ext cx="522" cy="2376"/>
            </a:xfrm>
            <a:custGeom>
              <a:avLst/>
              <a:gdLst>
                <a:gd name="T0" fmla="*/ 4 w 522"/>
                <a:gd name="T1" fmla="*/ 650 h 2376"/>
                <a:gd name="T2" fmla="*/ 16 w 522"/>
                <a:gd name="T3" fmla="*/ 614 h 2376"/>
                <a:gd name="T4" fmla="*/ 26 w 522"/>
                <a:gd name="T5" fmla="*/ 592 h 2376"/>
                <a:gd name="T6" fmla="*/ 36 w 522"/>
                <a:gd name="T7" fmla="*/ 498 h 2376"/>
                <a:gd name="T8" fmla="*/ 46 w 522"/>
                <a:gd name="T9" fmla="*/ 460 h 2376"/>
                <a:gd name="T10" fmla="*/ 58 w 522"/>
                <a:gd name="T11" fmla="*/ 388 h 2376"/>
                <a:gd name="T12" fmla="*/ 68 w 522"/>
                <a:gd name="T13" fmla="*/ 262 h 2376"/>
                <a:gd name="T14" fmla="*/ 78 w 522"/>
                <a:gd name="T15" fmla="*/ 406 h 2376"/>
                <a:gd name="T16" fmla="*/ 90 w 522"/>
                <a:gd name="T17" fmla="*/ 30 h 2376"/>
                <a:gd name="T18" fmla="*/ 100 w 522"/>
                <a:gd name="T19" fmla="*/ 504 h 2376"/>
                <a:gd name="T20" fmla="*/ 110 w 522"/>
                <a:gd name="T21" fmla="*/ 754 h 2376"/>
                <a:gd name="T22" fmla="*/ 120 w 522"/>
                <a:gd name="T23" fmla="*/ 664 h 2376"/>
                <a:gd name="T24" fmla="*/ 132 w 522"/>
                <a:gd name="T25" fmla="*/ 790 h 2376"/>
                <a:gd name="T26" fmla="*/ 142 w 522"/>
                <a:gd name="T27" fmla="*/ 694 h 2376"/>
                <a:gd name="T28" fmla="*/ 152 w 522"/>
                <a:gd name="T29" fmla="*/ 760 h 2376"/>
                <a:gd name="T30" fmla="*/ 164 w 522"/>
                <a:gd name="T31" fmla="*/ 882 h 2376"/>
                <a:gd name="T32" fmla="*/ 174 w 522"/>
                <a:gd name="T33" fmla="*/ 690 h 2376"/>
                <a:gd name="T34" fmla="*/ 184 w 522"/>
                <a:gd name="T35" fmla="*/ 710 h 2376"/>
                <a:gd name="T36" fmla="*/ 194 w 522"/>
                <a:gd name="T37" fmla="*/ 560 h 2376"/>
                <a:gd name="T38" fmla="*/ 206 w 522"/>
                <a:gd name="T39" fmla="*/ 704 h 2376"/>
                <a:gd name="T40" fmla="*/ 216 w 522"/>
                <a:gd name="T41" fmla="*/ 960 h 2376"/>
                <a:gd name="T42" fmla="*/ 226 w 522"/>
                <a:gd name="T43" fmla="*/ 774 h 2376"/>
                <a:gd name="T44" fmla="*/ 238 w 522"/>
                <a:gd name="T45" fmla="*/ 644 h 2376"/>
                <a:gd name="T46" fmla="*/ 248 w 522"/>
                <a:gd name="T47" fmla="*/ 514 h 2376"/>
                <a:gd name="T48" fmla="*/ 258 w 522"/>
                <a:gd name="T49" fmla="*/ 402 h 2376"/>
                <a:gd name="T50" fmla="*/ 268 w 522"/>
                <a:gd name="T51" fmla="*/ 466 h 2376"/>
                <a:gd name="T52" fmla="*/ 280 w 522"/>
                <a:gd name="T53" fmla="*/ 758 h 2376"/>
                <a:gd name="T54" fmla="*/ 290 w 522"/>
                <a:gd name="T55" fmla="*/ 932 h 2376"/>
                <a:gd name="T56" fmla="*/ 300 w 522"/>
                <a:gd name="T57" fmla="*/ 964 h 2376"/>
                <a:gd name="T58" fmla="*/ 312 w 522"/>
                <a:gd name="T59" fmla="*/ 1462 h 2376"/>
                <a:gd name="T60" fmla="*/ 322 w 522"/>
                <a:gd name="T61" fmla="*/ 1306 h 2376"/>
                <a:gd name="T62" fmla="*/ 332 w 522"/>
                <a:gd name="T63" fmla="*/ 1794 h 2376"/>
                <a:gd name="T64" fmla="*/ 344 w 522"/>
                <a:gd name="T65" fmla="*/ 1432 h 2376"/>
                <a:gd name="T66" fmla="*/ 354 w 522"/>
                <a:gd name="T67" fmla="*/ 900 h 2376"/>
                <a:gd name="T68" fmla="*/ 364 w 522"/>
                <a:gd name="T69" fmla="*/ 1032 h 2376"/>
                <a:gd name="T70" fmla="*/ 374 w 522"/>
                <a:gd name="T71" fmla="*/ 1426 h 2376"/>
                <a:gd name="T72" fmla="*/ 386 w 522"/>
                <a:gd name="T73" fmla="*/ 1210 h 2376"/>
                <a:gd name="T74" fmla="*/ 396 w 522"/>
                <a:gd name="T75" fmla="*/ 1104 h 2376"/>
                <a:gd name="T76" fmla="*/ 406 w 522"/>
                <a:gd name="T77" fmla="*/ 1544 h 2376"/>
                <a:gd name="T78" fmla="*/ 418 w 522"/>
                <a:gd name="T79" fmla="*/ 1296 h 2376"/>
                <a:gd name="T80" fmla="*/ 428 w 522"/>
                <a:gd name="T81" fmla="*/ 1250 h 2376"/>
                <a:gd name="T82" fmla="*/ 438 w 522"/>
                <a:gd name="T83" fmla="*/ 2168 h 2376"/>
                <a:gd name="T84" fmla="*/ 448 w 522"/>
                <a:gd name="T85" fmla="*/ 2332 h 2376"/>
                <a:gd name="T86" fmla="*/ 460 w 522"/>
                <a:gd name="T87" fmla="*/ 2258 h 2376"/>
                <a:gd name="T88" fmla="*/ 470 w 522"/>
                <a:gd name="T89" fmla="*/ 2342 h 2376"/>
                <a:gd name="T90" fmla="*/ 480 w 522"/>
                <a:gd name="T91" fmla="*/ 1994 h 2376"/>
                <a:gd name="T92" fmla="*/ 492 w 522"/>
                <a:gd name="T93" fmla="*/ 1880 h 2376"/>
                <a:gd name="T94" fmla="*/ 502 w 522"/>
                <a:gd name="T95" fmla="*/ 1480 h 2376"/>
                <a:gd name="T96" fmla="*/ 512 w 522"/>
                <a:gd name="T97" fmla="*/ 1506 h 2376"/>
                <a:gd name="T98" fmla="*/ 522 w 522"/>
                <a:gd name="T99" fmla="*/ 1152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2376">
                  <a:moveTo>
                    <a:pt x="0" y="692"/>
                  </a:moveTo>
                  <a:lnTo>
                    <a:pt x="4" y="650"/>
                  </a:lnTo>
                  <a:lnTo>
                    <a:pt x="10" y="640"/>
                  </a:lnTo>
                  <a:lnTo>
                    <a:pt x="16" y="614"/>
                  </a:lnTo>
                  <a:lnTo>
                    <a:pt x="20" y="634"/>
                  </a:lnTo>
                  <a:lnTo>
                    <a:pt x="26" y="592"/>
                  </a:lnTo>
                  <a:lnTo>
                    <a:pt x="30" y="508"/>
                  </a:lnTo>
                  <a:lnTo>
                    <a:pt x="36" y="498"/>
                  </a:lnTo>
                  <a:lnTo>
                    <a:pt x="42" y="636"/>
                  </a:lnTo>
                  <a:lnTo>
                    <a:pt x="46" y="460"/>
                  </a:lnTo>
                  <a:lnTo>
                    <a:pt x="52" y="388"/>
                  </a:lnTo>
                  <a:lnTo>
                    <a:pt x="58" y="388"/>
                  </a:lnTo>
                  <a:lnTo>
                    <a:pt x="62" y="262"/>
                  </a:lnTo>
                  <a:lnTo>
                    <a:pt x="68" y="262"/>
                  </a:lnTo>
                  <a:lnTo>
                    <a:pt x="74" y="330"/>
                  </a:lnTo>
                  <a:lnTo>
                    <a:pt x="78" y="406"/>
                  </a:lnTo>
                  <a:lnTo>
                    <a:pt x="84" y="14"/>
                  </a:lnTo>
                  <a:lnTo>
                    <a:pt x="90" y="30"/>
                  </a:lnTo>
                  <a:lnTo>
                    <a:pt x="94" y="0"/>
                  </a:lnTo>
                  <a:lnTo>
                    <a:pt x="100" y="504"/>
                  </a:lnTo>
                  <a:lnTo>
                    <a:pt x="104" y="848"/>
                  </a:lnTo>
                  <a:lnTo>
                    <a:pt x="110" y="754"/>
                  </a:lnTo>
                  <a:lnTo>
                    <a:pt x="116" y="728"/>
                  </a:lnTo>
                  <a:lnTo>
                    <a:pt x="120" y="664"/>
                  </a:lnTo>
                  <a:lnTo>
                    <a:pt x="126" y="816"/>
                  </a:lnTo>
                  <a:lnTo>
                    <a:pt x="132" y="790"/>
                  </a:lnTo>
                  <a:lnTo>
                    <a:pt x="136" y="854"/>
                  </a:lnTo>
                  <a:lnTo>
                    <a:pt x="142" y="694"/>
                  </a:lnTo>
                  <a:lnTo>
                    <a:pt x="148" y="674"/>
                  </a:lnTo>
                  <a:lnTo>
                    <a:pt x="152" y="760"/>
                  </a:lnTo>
                  <a:lnTo>
                    <a:pt x="158" y="910"/>
                  </a:lnTo>
                  <a:lnTo>
                    <a:pt x="164" y="882"/>
                  </a:lnTo>
                  <a:lnTo>
                    <a:pt x="168" y="888"/>
                  </a:lnTo>
                  <a:lnTo>
                    <a:pt x="174" y="690"/>
                  </a:lnTo>
                  <a:lnTo>
                    <a:pt x="180" y="704"/>
                  </a:lnTo>
                  <a:lnTo>
                    <a:pt x="184" y="710"/>
                  </a:lnTo>
                  <a:lnTo>
                    <a:pt x="190" y="708"/>
                  </a:lnTo>
                  <a:lnTo>
                    <a:pt x="194" y="560"/>
                  </a:lnTo>
                  <a:lnTo>
                    <a:pt x="200" y="758"/>
                  </a:lnTo>
                  <a:lnTo>
                    <a:pt x="206" y="704"/>
                  </a:lnTo>
                  <a:lnTo>
                    <a:pt x="210" y="1004"/>
                  </a:lnTo>
                  <a:lnTo>
                    <a:pt x="216" y="960"/>
                  </a:lnTo>
                  <a:lnTo>
                    <a:pt x="222" y="890"/>
                  </a:lnTo>
                  <a:lnTo>
                    <a:pt x="226" y="774"/>
                  </a:lnTo>
                  <a:lnTo>
                    <a:pt x="232" y="908"/>
                  </a:lnTo>
                  <a:lnTo>
                    <a:pt x="238" y="644"/>
                  </a:lnTo>
                  <a:lnTo>
                    <a:pt x="242" y="616"/>
                  </a:lnTo>
                  <a:lnTo>
                    <a:pt x="248" y="514"/>
                  </a:lnTo>
                  <a:lnTo>
                    <a:pt x="254" y="436"/>
                  </a:lnTo>
                  <a:lnTo>
                    <a:pt x="258" y="402"/>
                  </a:lnTo>
                  <a:lnTo>
                    <a:pt x="264" y="420"/>
                  </a:lnTo>
                  <a:lnTo>
                    <a:pt x="268" y="466"/>
                  </a:lnTo>
                  <a:lnTo>
                    <a:pt x="274" y="530"/>
                  </a:lnTo>
                  <a:lnTo>
                    <a:pt x="280" y="758"/>
                  </a:lnTo>
                  <a:lnTo>
                    <a:pt x="284" y="878"/>
                  </a:lnTo>
                  <a:lnTo>
                    <a:pt x="290" y="932"/>
                  </a:lnTo>
                  <a:lnTo>
                    <a:pt x="296" y="966"/>
                  </a:lnTo>
                  <a:lnTo>
                    <a:pt x="300" y="964"/>
                  </a:lnTo>
                  <a:lnTo>
                    <a:pt x="306" y="1004"/>
                  </a:lnTo>
                  <a:lnTo>
                    <a:pt x="312" y="1462"/>
                  </a:lnTo>
                  <a:lnTo>
                    <a:pt x="316" y="1376"/>
                  </a:lnTo>
                  <a:lnTo>
                    <a:pt x="322" y="1306"/>
                  </a:lnTo>
                  <a:lnTo>
                    <a:pt x="328" y="1918"/>
                  </a:lnTo>
                  <a:lnTo>
                    <a:pt x="332" y="1794"/>
                  </a:lnTo>
                  <a:lnTo>
                    <a:pt x="338" y="1876"/>
                  </a:lnTo>
                  <a:lnTo>
                    <a:pt x="344" y="1432"/>
                  </a:lnTo>
                  <a:lnTo>
                    <a:pt x="348" y="1452"/>
                  </a:lnTo>
                  <a:lnTo>
                    <a:pt x="354" y="900"/>
                  </a:lnTo>
                  <a:lnTo>
                    <a:pt x="358" y="1106"/>
                  </a:lnTo>
                  <a:lnTo>
                    <a:pt x="364" y="1032"/>
                  </a:lnTo>
                  <a:lnTo>
                    <a:pt x="370" y="1378"/>
                  </a:lnTo>
                  <a:lnTo>
                    <a:pt x="374" y="1426"/>
                  </a:lnTo>
                  <a:lnTo>
                    <a:pt x="380" y="1500"/>
                  </a:lnTo>
                  <a:lnTo>
                    <a:pt x="386" y="1210"/>
                  </a:lnTo>
                  <a:lnTo>
                    <a:pt x="390" y="1208"/>
                  </a:lnTo>
                  <a:lnTo>
                    <a:pt x="396" y="1104"/>
                  </a:lnTo>
                  <a:lnTo>
                    <a:pt x="402" y="1496"/>
                  </a:lnTo>
                  <a:lnTo>
                    <a:pt x="406" y="1544"/>
                  </a:lnTo>
                  <a:lnTo>
                    <a:pt x="412" y="1410"/>
                  </a:lnTo>
                  <a:lnTo>
                    <a:pt x="418" y="1296"/>
                  </a:lnTo>
                  <a:lnTo>
                    <a:pt x="422" y="1318"/>
                  </a:lnTo>
                  <a:lnTo>
                    <a:pt x="428" y="1250"/>
                  </a:lnTo>
                  <a:lnTo>
                    <a:pt x="434" y="1834"/>
                  </a:lnTo>
                  <a:lnTo>
                    <a:pt x="438" y="2168"/>
                  </a:lnTo>
                  <a:lnTo>
                    <a:pt x="444" y="2202"/>
                  </a:lnTo>
                  <a:lnTo>
                    <a:pt x="448" y="2332"/>
                  </a:lnTo>
                  <a:lnTo>
                    <a:pt x="454" y="2344"/>
                  </a:lnTo>
                  <a:lnTo>
                    <a:pt x="460" y="2258"/>
                  </a:lnTo>
                  <a:lnTo>
                    <a:pt x="464" y="2262"/>
                  </a:lnTo>
                  <a:lnTo>
                    <a:pt x="470" y="2342"/>
                  </a:lnTo>
                  <a:lnTo>
                    <a:pt x="476" y="2376"/>
                  </a:lnTo>
                  <a:lnTo>
                    <a:pt x="480" y="1994"/>
                  </a:lnTo>
                  <a:lnTo>
                    <a:pt x="486" y="1798"/>
                  </a:lnTo>
                  <a:lnTo>
                    <a:pt x="492" y="1880"/>
                  </a:lnTo>
                  <a:lnTo>
                    <a:pt x="496" y="1412"/>
                  </a:lnTo>
                  <a:lnTo>
                    <a:pt x="502" y="1480"/>
                  </a:lnTo>
                  <a:lnTo>
                    <a:pt x="508" y="1618"/>
                  </a:lnTo>
                  <a:lnTo>
                    <a:pt x="512" y="1506"/>
                  </a:lnTo>
                  <a:lnTo>
                    <a:pt x="518" y="1306"/>
                  </a:lnTo>
                  <a:lnTo>
                    <a:pt x="522" y="1152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9" name="Freeform 171"/>
            <p:cNvSpPr>
              <a:spLocks/>
            </p:cNvSpPr>
            <p:nvPr/>
          </p:nvSpPr>
          <p:spPr bwMode="auto">
            <a:xfrm>
              <a:off x="2092" y="780"/>
              <a:ext cx="524" cy="1390"/>
            </a:xfrm>
            <a:custGeom>
              <a:avLst/>
              <a:gdLst>
                <a:gd name="T0" fmla="*/ 4 w 524"/>
                <a:gd name="T1" fmla="*/ 1352 h 1390"/>
                <a:gd name="T2" fmla="*/ 16 w 524"/>
                <a:gd name="T3" fmla="*/ 1348 h 1390"/>
                <a:gd name="T4" fmla="*/ 26 w 524"/>
                <a:gd name="T5" fmla="*/ 1354 h 1390"/>
                <a:gd name="T6" fmla="*/ 36 w 524"/>
                <a:gd name="T7" fmla="*/ 1344 h 1390"/>
                <a:gd name="T8" fmla="*/ 46 w 524"/>
                <a:gd name="T9" fmla="*/ 1306 h 1390"/>
                <a:gd name="T10" fmla="*/ 58 w 524"/>
                <a:gd name="T11" fmla="*/ 1300 h 1390"/>
                <a:gd name="T12" fmla="*/ 68 w 524"/>
                <a:gd name="T13" fmla="*/ 1296 h 1390"/>
                <a:gd name="T14" fmla="*/ 78 w 524"/>
                <a:gd name="T15" fmla="*/ 1262 h 1390"/>
                <a:gd name="T16" fmla="*/ 90 w 524"/>
                <a:gd name="T17" fmla="*/ 1264 h 1390"/>
                <a:gd name="T18" fmla="*/ 100 w 524"/>
                <a:gd name="T19" fmla="*/ 1390 h 1390"/>
                <a:gd name="T20" fmla="*/ 110 w 524"/>
                <a:gd name="T21" fmla="*/ 1172 h 1390"/>
                <a:gd name="T22" fmla="*/ 122 w 524"/>
                <a:gd name="T23" fmla="*/ 1234 h 1390"/>
                <a:gd name="T24" fmla="*/ 132 w 524"/>
                <a:gd name="T25" fmla="*/ 1046 h 1390"/>
                <a:gd name="T26" fmla="*/ 142 w 524"/>
                <a:gd name="T27" fmla="*/ 1012 h 1390"/>
                <a:gd name="T28" fmla="*/ 152 w 524"/>
                <a:gd name="T29" fmla="*/ 968 h 1390"/>
                <a:gd name="T30" fmla="*/ 164 w 524"/>
                <a:gd name="T31" fmla="*/ 866 h 1390"/>
                <a:gd name="T32" fmla="*/ 174 w 524"/>
                <a:gd name="T33" fmla="*/ 724 h 1390"/>
                <a:gd name="T34" fmla="*/ 184 w 524"/>
                <a:gd name="T35" fmla="*/ 522 h 1390"/>
                <a:gd name="T36" fmla="*/ 196 w 524"/>
                <a:gd name="T37" fmla="*/ 392 h 1390"/>
                <a:gd name="T38" fmla="*/ 206 w 524"/>
                <a:gd name="T39" fmla="*/ 318 h 1390"/>
                <a:gd name="T40" fmla="*/ 216 w 524"/>
                <a:gd name="T41" fmla="*/ 160 h 1390"/>
                <a:gd name="T42" fmla="*/ 226 w 524"/>
                <a:gd name="T43" fmla="*/ 188 h 1390"/>
                <a:gd name="T44" fmla="*/ 238 w 524"/>
                <a:gd name="T45" fmla="*/ 180 h 1390"/>
                <a:gd name="T46" fmla="*/ 248 w 524"/>
                <a:gd name="T47" fmla="*/ 260 h 1390"/>
                <a:gd name="T48" fmla="*/ 258 w 524"/>
                <a:gd name="T49" fmla="*/ 274 h 1390"/>
                <a:gd name="T50" fmla="*/ 270 w 524"/>
                <a:gd name="T51" fmla="*/ 130 h 1390"/>
                <a:gd name="T52" fmla="*/ 280 w 524"/>
                <a:gd name="T53" fmla="*/ 182 h 1390"/>
                <a:gd name="T54" fmla="*/ 290 w 524"/>
                <a:gd name="T55" fmla="*/ 336 h 1390"/>
                <a:gd name="T56" fmla="*/ 300 w 524"/>
                <a:gd name="T57" fmla="*/ 346 h 1390"/>
                <a:gd name="T58" fmla="*/ 312 w 524"/>
                <a:gd name="T59" fmla="*/ 322 h 1390"/>
                <a:gd name="T60" fmla="*/ 322 w 524"/>
                <a:gd name="T61" fmla="*/ 202 h 1390"/>
                <a:gd name="T62" fmla="*/ 332 w 524"/>
                <a:gd name="T63" fmla="*/ 160 h 1390"/>
                <a:gd name="T64" fmla="*/ 344 w 524"/>
                <a:gd name="T65" fmla="*/ 154 h 1390"/>
                <a:gd name="T66" fmla="*/ 354 w 524"/>
                <a:gd name="T67" fmla="*/ 216 h 1390"/>
                <a:gd name="T68" fmla="*/ 364 w 524"/>
                <a:gd name="T69" fmla="*/ 218 h 1390"/>
                <a:gd name="T70" fmla="*/ 376 w 524"/>
                <a:gd name="T71" fmla="*/ 238 h 1390"/>
                <a:gd name="T72" fmla="*/ 386 w 524"/>
                <a:gd name="T73" fmla="*/ 180 h 1390"/>
                <a:gd name="T74" fmla="*/ 396 w 524"/>
                <a:gd name="T75" fmla="*/ 128 h 1390"/>
                <a:gd name="T76" fmla="*/ 406 w 524"/>
                <a:gd name="T77" fmla="*/ 0 h 1390"/>
                <a:gd name="T78" fmla="*/ 418 w 524"/>
                <a:gd name="T79" fmla="*/ 80 h 1390"/>
                <a:gd name="T80" fmla="*/ 428 w 524"/>
                <a:gd name="T81" fmla="*/ 386 h 1390"/>
                <a:gd name="T82" fmla="*/ 438 w 524"/>
                <a:gd name="T83" fmla="*/ 382 h 1390"/>
                <a:gd name="T84" fmla="*/ 450 w 524"/>
                <a:gd name="T85" fmla="*/ 398 h 1390"/>
                <a:gd name="T86" fmla="*/ 460 w 524"/>
                <a:gd name="T87" fmla="*/ 588 h 1390"/>
                <a:gd name="T88" fmla="*/ 470 w 524"/>
                <a:gd name="T89" fmla="*/ 1068 h 1390"/>
                <a:gd name="T90" fmla="*/ 480 w 524"/>
                <a:gd name="T91" fmla="*/ 1200 h 1390"/>
                <a:gd name="T92" fmla="*/ 492 w 524"/>
                <a:gd name="T93" fmla="*/ 1188 h 1390"/>
                <a:gd name="T94" fmla="*/ 502 w 524"/>
                <a:gd name="T95" fmla="*/ 1110 h 1390"/>
                <a:gd name="T96" fmla="*/ 512 w 524"/>
                <a:gd name="T97" fmla="*/ 1060 h 1390"/>
                <a:gd name="T98" fmla="*/ 524 w 524"/>
                <a:gd name="T99" fmla="*/ 1134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390">
                  <a:moveTo>
                    <a:pt x="0" y="1350"/>
                  </a:moveTo>
                  <a:lnTo>
                    <a:pt x="4" y="1352"/>
                  </a:lnTo>
                  <a:lnTo>
                    <a:pt x="10" y="1358"/>
                  </a:lnTo>
                  <a:lnTo>
                    <a:pt x="16" y="1348"/>
                  </a:lnTo>
                  <a:lnTo>
                    <a:pt x="20" y="1354"/>
                  </a:lnTo>
                  <a:lnTo>
                    <a:pt x="26" y="1354"/>
                  </a:lnTo>
                  <a:lnTo>
                    <a:pt x="32" y="1350"/>
                  </a:lnTo>
                  <a:lnTo>
                    <a:pt x="36" y="1344"/>
                  </a:lnTo>
                  <a:lnTo>
                    <a:pt x="42" y="1346"/>
                  </a:lnTo>
                  <a:lnTo>
                    <a:pt x="46" y="1306"/>
                  </a:lnTo>
                  <a:lnTo>
                    <a:pt x="52" y="1304"/>
                  </a:lnTo>
                  <a:lnTo>
                    <a:pt x="58" y="1300"/>
                  </a:lnTo>
                  <a:lnTo>
                    <a:pt x="62" y="1296"/>
                  </a:lnTo>
                  <a:lnTo>
                    <a:pt x="68" y="1296"/>
                  </a:lnTo>
                  <a:lnTo>
                    <a:pt x="74" y="1268"/>
                  </a:lnTo>
                  <a:lnTo>
                    <a:pt x="78" y="1262"/>
                  </a:lnTo>
                  <a:lnTo>
                    <a:pt x="84" y="1264"/>
                  </a:lnTo>
                  <a:lnTo>
                    <a:pt x="90" y="1264"/>
                  </a:lnTo>
                  <a:lnTo>
                    <a:pt x="94" y="1262"/>
                  </a:lnTo>
                  <a:lnTo>
                    <a:pt x="100" y="1390"/>
                  </a:lnTo>
                  <a:lnTo>
                    <a:pt x="106" y="1200"/>
                  </a:lnTo>
                  <a:lnTo>
                    <a:pt x="110" y="1172"/>
                  </a:lnTo>
                  <a:lnTo>
                    <a:pt x="116" y="1168"/>
                  </a:lnTo>
                  <a:lnTo>
                    <a:pt x="122" y="1234"/>
                  </a:lnTo>
                  <a:lnTo>
                    <a:pt x="126" y="996"/>
                  </a:lnTo>
                  <a:lnTo>
                    <a:pt x="132" y="1046"/>
                  </a:lnTo>
                  <a:lnTo>
                    <a:pt x="136" y="1038"/>
                  </a:lnTo>
                  <a:lnTo>
                    <a:pt x="142" y="1012"/>
                  </a:lnTo>
                  <a:lnTo>
                    <a:pt x="148" y="1010"/>
                  </a:lnTo>
                  <a:lnTo>
                    <a:pt x="152" y="968"/>
                  </a:lnTo>
                  <a:lnTo>
                    <a:pt x="158" y="884"/>
                  </a:lnTo>
                  <a:lnTo>
                    <a:pt x="164" y="866"/>
                  </a:lnTo>
                  <a:lnTo>
                    <a:pt x="168" y="872"/>
                  </a:lnTo>
                  <a:lnTo>
                    <a:pt x="174" y="724"/>
                  </a:lnTo>
                  <a:lnTo>
                    <a:pt x="180" y="516"/>
                  </a:lnTo>
                  <a:lnTo>
                    <a:pt x="184" y="522"/>
                  </a:lnTo>
                  <a:lnTo>
                    <a:pt x="190" y="504"/>
                  </a:lnTo>
                  <a:lnTo>
                    <a:pt x="196" y="392"/>
                  </a:lnTo>
                  <a:lnTo>
                    <a:pt x="200" y="392"/>
                  </a:lnTo>
                  <a:lnTo>
                    <a:pt x="206" y="318"/>
                  </a:lnTo>
                  <a:lnTo>
                    <a:pt x="210" y="218"/>
                  </a:lnTo>
                  <a:lnTo>
                    <a:pt x="216" y="160"/>
                  </a:lnTo>
                  <a:lnTo>
                    <a:pt x="222" y="92"/>
                  </a:lnTo>
                  <a:lnTo>
                    <a:pt x="226" y="188"/>
                  </a:lnTo>
                  <a:lnTo>
                    <a:pt x="232" y="188"/>
                  </a:lnTo>
                  <a:lnTo>
                    <a:pt x="238" y="180"/>
                  </a:lnTo>
                  <a:lnTo>
                    <a:pt x="242" y="262"/>
                  </a:lnTo>
                  <a:lnTo>
                    <a:pt x="248" y="260"/>
                  </a:lnTo>
                  <a:lnTo>
                    <a:pt x="254" y="250"/>
                  </a:lnTo>
                  <a:lnTo>
                    <a:pt x="258" y="274"/>
                  </a:lnTo>
                  <a:lnTo>
                    <a:pt x="264" y="128"/>
                  </a:lnTo>
                  <a:lnTo>
                    <a:pt x="270" y="130"/>
                  </a:lnTo>
                  <a:lnTo>
                    <a:pt x="274" y="72"/>
                  </a:lnTo>
                  <a:lnTo>
                    <a:pt x="280" y="182"/>
                  </a:lnTo>
                  <a:lnTo>
                    <a:pt x="286" y="232"/>
                  </a:lnTo>
                  <a:lnTo>
                    <a:pt x="290" y="336"/>
                  </a:lnTo>
                  <a:lnTo>
                    <a:pt x="296" y="354"/>
                  </a:lnTo>
                  <a:lnTo>
                    <a:pt x="300" y="346"/>
                  </a:lnTo>
                  <a:lnTo>
                    <a:pt x="306" y="322"/>
                  </a:lnTo>
                  <a:lnTo>
                    <a:pt x="312" y="322"/>
                  </a:lnTo>
                  <a:lnTo>
                    <a:pt x="316" y="250"/>
                  </a:lnTo>
                  <a:lnTo>
                    <a:pt x="322" y="202"/>
                  </a:lnTo>
                  <a:lnTo>
                    <a:pt x="328" y="164"/>
                  </a:lnTo>
                  <a:lnTo>
                    <a:pt x="332" y="160"/>
                  </a:lnTo>
                  <a:lnTo>
                    <a:pt x="338" y="152"/>
                  </a:lnTo>
                  <a:lnTo>
                    <a:pt x="344" y="154"/>
                  </a:lnTo>
                  <a:lnTo>
                    <a:pt x="348" y="146"/>
                  </a:lnTo>
                  <a:lnTo>
                    <a:pt x="354" y="216"/>
                  </a:lnTo>
                  <a:lnTo>
                    <a:pt x="360" y="214"/>
                  </a:lnTo>
                  <a:lnTo>
                    <a:pt x="364" y="218"/>
                  </a:lnTo>
                  <a:lnTo>
                    <a:pt x="370" y="216"/>
                  </a:lnTo>
                  <a:lnTo>
                    <a:pt x="376" y="238"/>
                  </a:lnTo>
                  <a:lnTo>
                    <a:pt x="380" y="226"/>
                  </a:lnTo>
                  <a:lnTo>
                    <a:pt x="386" y="180"/>
                  </a:lnTo>
                  <a:lnTo>
                    <a:pt x="390" y="160"/>
                  </a:lnTo>
                  <a:lnTo>
                    <a:pt x="396" y="128"/>
                  </a:lnTo>
                  <a:lnTo>
                    <a:pt x="402" y="132"/>
                  </a:lnTo>
                  <a:lnTo>
                    <a:pt x="406" y="0"/>
                  </a:lnTo>
                  <a:lnTo>
                    <a:pt x="412" y="82"/>
                  </a:lnTo>
                  <a:lnTo>
                    <a:pt x="418" y="80"/>
                  </a:lnTo>
                  <a:lnTo>
                    <a:pt x="422" y="296"/>
                  </a:lnTo>
                  <a:lnTo>
                    <a:pt x="428" y="386"/>
                  </a:lnTo>
                  <a:lnTo>
                    <a:pt x="434" y="396"/>
                  </a:lnTo>
                  <a:lnTo>
                    <a:pt x="438" y="382"/>
                  </a:lnTo>
                  <a:lnTo>
                    <a:pt x="444" y="408"/>
                  </a:lnTo>
                  <a:lnTo>
                    <a:pt x="450" y="398"/>
                  </a:lnTo>
                  <a:lnTo>
                    <a:pt x="454" y="670"/>
                  </a:lnTo>
                  <a:lnTo>
                    <a:pt x="460" y="588"/>
                  </a:lnTo>
                  <a:lnTo>
                    <a:pt x="464" y="602"/>
                  </a:lnTo>
                  <a:lnTo>
                    <a:pt x="470" y="1068"/>
                  </a:lnTo>
                  <a:lnTo>
                    <a:pt x="476" y="1040"/>
                  </a:lnTo>
                  <a:lnTo>
                    <a:pt x="480" y="1200"/>
                  </a:lnTo>
                  <a:lnTo>
                    <a:pt x="486" y="1186"/>
                  </a:lnTo>
                  <a:lnTo>
                    <a:pt x="492" y="1188"/>
                  </a:lnTo>
                  <a:lnTo>
                    <a:pt x="496" y="1108"/>
                  </a:lnTo>
                  <a:lnTo>
                    <a:pt x="502" y="1110"/>
                  </a:lnTo>
                  <a:lnTo>
                    <a:pt x="508" y="1108"/>
                  </a:lnTo>
                  <a:lnTo>
                    <a:pt x="512" y="1060"/>
                  </a:lnTo>
                  <a:lnTo>
                    <a:pt x="518" y="1120"/>
                  </a:lnTo>
                  <a:lnTo>
                    <a:pt x="524" y="1134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0" name="Freeform 172"/>
            <p:cNvSpPr>
              <a:spLocks/>
            </p:cNvSpPr>
            <p:nvPr/>
          </p:nvSpPr>
          <p:spPr bwMode="auto">
            <a:xfrm>
              <a:off x="1568" y="1360"/>
              <a:ext cx="524" cy="936"/>
            </a:xfrm>
            <a:custGeom>
              <a:avLst/>
              <a:gdLst>
                <a:gd name="T0" fmla="*/ 4 w 524"/>
                <a:gd name="T1" fmla="*/ 38 h 936"/>
                <a:gd name="T2" fmla="*/ 16 w 524"/>
                <a:gd name="T3" fmla="*/ 2 h 936"/>
                <a:gd name="T4" fmla="*/ 26 w 524"/>
                <a:gd name="T5" fmla="*/ 16 h 936"/>
                <a:gd name="T6" fmla="*/ 36 w 524"/>
                <a:gd name="T7" fmla="*/ 44 h 936"/>
                <a:gd name="T8" fmla="*/ 48 w 524"/>
                <a:gd name="T9" fmla="*/ 48 h 936"/>
                <a:gd name="T10" fmla="*/ 58 w 524"/>
                <a:gd name="T11" fmla="*/ 50 h 936"/>
                <a:gd name="T12" fmla="*/ 68 w 524"/>
                <a:gd name="T13" fmla="*/ 62 h 936"/>
                <a:gd name="T14" fmla="*/ 78 w 524"/>
                <a:gd name="T15" fmla="*/ 166 h 936"/>
                <a:gd name="T16" fmla="*/ 90 w 524"/>
                <a:gd name="T17" fmla="*/ 168 h 936"/>
                <a:gd name="T18" fmla="*/ 100 w 524"/>
                <a:gd name="T19" fmla="*/ 174 h 936"/>
                <a:gd name="T20" fmla="*/ 110 w 524"/>
                <a:gd name="T21" fmla="*/ 226 h 936"/>
                <a:gd name="T22" fmla="*/ 122 w 524"/>
                <a:gd name="T23" fmla="*/ 226 h 936"/>
                <a:gd name="T24" fmla="*/ 132 w 524"/>
                <a:gd name="T25" fmla="*/ 228 h 936"/>
                <a:gd name="T26" fmla="*/ 142 w 524"/>
                <a:gd name="T27" fmla="*/ 232 h 936"/>
                <a:gd name="T28" fmla="*/ 152 w 524"/>
                <a:gd name="T29" fmla="*/ 224 h 936"/>
                <a:gd name="T30" fmla="*/ 164 w 524"/>
                <a:gd name="T31" fmla="*/ 196 h 936"/>
                <a:gd name="T32" fmla="*/ 174 w 524"/>
                <a:gd name="T33" fmla="*/ 198 h 936"/>
                <a:gd name="T34" fmla="*/ 184 w 524"/>
                <a:gd name="T35" fmla="*/ 188 h 936"/>
                <a:gd name="T36" fmla="*/ 196 w 524"/>
                <a:gd name="T37" fmla="*/ 114 h 936"/>
                <a:gd name="T38" fmla="*/ 206 w 524"/>
                <a:gd name="T39" fmla="*/ 74 h 936"/>
                <a:gd name="T40" fmla="*/ 216 w 524"/>
                <a:gd name="T41" fmla="*/ 66 h 936"/>
                <a:gd name="T42" fmla="*/ 228 w 524"/>
                <a:gd name="T43" fmla="*/ 62 h 936"/>
                <a:gd name="T44" fmla="*/ 238 w 524"/>
                <a:gd name="T45" fmla="*/ 82 h 936"/>
                <a:gd name="T46" fmla="*/ 248 w 524"/>
                <a:gd name="T47" fmla="*/ 184 h 936"/>
                <a:gd name="T48" fmla="*/ 258 w 524"/>
                <a:gd name="T49" fmla="*/ 162 h 936"/>
                <a:gd name="T50" fmla="*/ 270 w 524"/>
                <a:gd name="T51" fmla="*/ 222 h 936"/>
                <a:gd name="T52" fmla="*/ 280 w 524"/>
                <a:gd name="T53" fmla="*/ 314 h 936"/>
                <a:gd name="T54" fmla="*/ 290 w 524"/>
                <a:gd name="T55" fmla="*/ 352 h 936"/>
                <a:gd name="T56" fmla="*/ 302 w 524"/>
                <a:gd name="T57" fmla="*/ 572 h 936"/>
                <a:gd name="T58" fmla="*/ 312 w 524"/>
                <a:gd name="T59" fmla="*/ 648 h 936"/>
                <a:gd name="T60" fmla="*/ 322 w 524"/>
                <a:gd name="T61" fmla="*/ 692 h 936"/>
                <a:gd name="T62" fmla="*/ 332 w 524"/>
                <a:gd name="T63" fmla="*/ 698 h 936"/>
                <a:gd name="T64" fmla="*/ 344 w 524"/>
                <a:gd name="T65" fmla="*/ 678 h 936"/>
                <a:gd name="T66" fmla="*/ 354 w 524"/>
                <a:gd name="T67" fmla="*/ 702 h 936"/>
                <a:gd name="T68" fmla="*/ 364 w 524"/>
                <a:gd name="T69" fmla="*/ 718 h 936"/>
                <a:gd name="T70" fmla="*/ 376 w 524"/>
                <a:gd name="T71" fmla="*/ 720 h 936"/>
                <a:gd name="T72" fmla="*/ 386 w 524"/>
                <a:gd name="T73" fmla="*/ 726 h 936"/>
                <a:gd name="T74" fmla="*/ 396 w 524"/>
                <a:gd name="T75" fmla="*/ 694 h 936"/>
                <a:gd name="T76" fmla="*/ 406 w 524"/>
                <a:gd name="T77" fmla="*/ 704 h 936"/>
                <a:gd name="T78" fmla="*/ 418 w 524"/>
                <a:gd name="T79" fmla="*/ 804 h 936"/>
                <a:gd name="T80" fmla="*/ 428 w 524"/>
                <a:gd name="T81" fmla="*/ 814 h 936"/>
                <a:gd name="T82" fmla="*/ 438 w 524"/>
                <a:gd name="T83" fmla="*/ 790 h 936"/>
                <a:gd name="T84" fmla="*/ 450 w 524"/>
                <a:gd name="T85" fmla="*/ 714 h 936"/>
                <a:gd name="T86" fmla="*/ 460 w 524"/>
                <a:gd name="T87" fmla="*/ 780 h 936"/>
                <a:gd name="T88" fmla="*/ 470 w 524"/>
                <a:gd name="T89" fmla="*/ 868 h 936"/>
                <a:gd name="T90" fmla="*/ 482 w 524"/>
                <a:gd name="T91" fmla="*/ 704 h 936"/>
                <a:gd name="T92" fmla="*/ 492 w 524"/>
                <a:gd name="T93" fmla="*/ 826 h 936"/>
                <a:gd name="T94" fmla="*/ 502 w 524"/>
                <a:gd name="T95" fmla="*/ 864 h 936"/>
                <a:gd name="T96" fmla="*/ 512 w 524"/>
                <a:gd name="T97" fmla="*/ 936 h 936"/>
                <a:gd name="T98" fmla="*/ 524 w 524"/>
                <a:gd name="T99" fmla="*/ 77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36">
                  <a:moveTo>
                    <a:pt x="0" y="42"/>
                  </a:moveTo>
                  <a:lnTo>
                    <a:pt x="4" y="38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4"/>
                  </a:lnTo>
                  <a:lnTo>
                    <a:pt x="36" y="4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4" y="64"/>
                  </a:lnTo>
                  <a:lnTo>
                    <a:pt x="68" y="62"/>
                  </a:lnTo>
                  <a:lnTo>
                    <a:pt x="74" y="128"/>
                  </a:lnTo>
                  <a:lnTo>
                    <a:pt x="78" y="166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4" y="166"/>
                  </a:lnTo>
                  <a:lnTo>
                    <a:pt x="100" y="174"/>
                  </a:lnTo>
                  <a:lnTo>
                    <a:pt x="106" y="174"/>
                  </a:lnTo>
                  <a:lnTo>
                    <a:pt x="110" y="226"/>
                  </a:lnTo>
                  <a:lnTo>
                    <a:pt x="116" y="256"/>
                  </a:lnTo>
                  <a:lnTo>
                    <a:pt x="122" y="226"/>
                  </a:lnTo>
                  <a:lnTo>
                    <a:pt x="126" y="228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42" y="232"/>
                  </a:lnTo>
                  <a:lnTo>
                    <a:pt x="148" y="240"/>
                  </a:lnTo>
                  <a:lnTo>
                    <a:pt x="152" y="224"/>
                  </a:lnTo>
                  <a:lnTo>
                    <a:pt x="158" y="222"/>
                  </a:lnTo>
                  <a:lnTo>
                    <a:pt x="164" y="196"/>
                  </a:lnTo>
                  <a:lnTo>
                    <a:pt x="168" y="194"/>
                  </a:lnTo>
                  <a:lnTo>
                    <a:pt x="174" y="198"/>
                  </a:lnTo>
                  <a:lnTo>
                    <a:pt x="180" y="188"/>
                  </a:lnTo>
                  <a:lnTo>
                    <a:pt x="184" y="188"/>
                  </a:lnTo>
                  <a:lnTo>
                    <a:pt x="190" y="184"/>
                  </a:lnTo>
                  <a:lnTo>
                    <a:pt x="196" y="114"/>
                  </a:lnTo>
                  <a:lnTo>
                    <a:pt x="200" y="82"/>
                  </a:lnTo>
                  <a:lnTo>
                    <a:pt x="206" y="74"/>
                  </a:lnTo>
                  <a:lnTo>
                    <a:pt x="212" y="7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2"/>
                  </a:lnTo>
                  <a:lnTo>
                    <a:pt x="232" y="100"/>
                  </a:lnTo>
                  <a:lnTo>
                    <a:pt x="238" y="82"/>
                  </a:lnTo>
                  <a:lnTo>
                    <a:pt x="242" y="90"/>
                  </a:lnTo>
                  <a:lnTo>
                    <a:pt x="248" y="184"/>
                  </a:lnTo>
                  <a:lnTo>
                    <a:pt x="254" y="172"/>
                  </a:lnTo>
                  <a:lnTo>
                    <a:pt x="258" y="162"/>
                  </a:lnTo>
                  <a:lnTo>
                    <a:pt x="264" y="160"/>
                  </a:lnTo>
                  <a:lnTo>
                    <a:pt x="270" y="222"/>
                  </a:lnTo>
                  <a:lnTo>
                    <a:pt x="274" y="236"/>
                  </a:lnTo>
                  <a:lnTo>
                    <a:pt x="280" y="314"/>
                  </a:lnTo>
                  <a:lnTo>
                    <a:pt x="286" y="342"/>
                  </a:lnTo>
                  <a:lnTo>
                    <a:pt x="290" y="352"/>
                  </a:lnTo>
                  <a:lnTo>
                    <a:pt x="296" y="342"/>
                  </a:lnTo>
                  <a:lnTo>
                    <a:pt x="302" y="572"/>
                  </a:lnTo>
                  <a:lnTo>
                    <a:pt x="306" y="588"/>
                  </a:lnTo>
                  <a:lnTo>
                    <a:pt x="312" y="648"/>
                  </a:lnTo>
                  <a:lnTo>
                    <a:pt x="318" y="642"/>
                  </a:lnTo>
                  <a:lnTo>
                    <a:pt x="322" y="692"/>
                  </a:lnTo>
                  <a:lnTo>
                    <a:pt x="328" y="696"/>
                  </a:lnTo>
                  <a:lnTo>
                    <a:pt x="332" y="698"/>
                  </a:lnTo>
                  <a:lnTo>
                    <a:pt x="338" y="676"/>
                  </a:lnTo>
                  <a:lnTo>
                    <a:pt x="344" y="678"/>
                  </a:lnTo>
                  <a:lnTo>
                    <a:pt x="348" y="596"/>
                  </a:lnTo>
                  <a:lnTo>
                    <a:pt x="354" y="702"/>
                  </a:lnTo>
                  <a:lnTo>
                    <a:pt x="360" y="736"/>
                  </a:lnTo>
                  <a:lnTo>
                    <a:pt x="364" y="718"/>
                  </a:lnTo>
                  <a:lnTo>
                    <a:pt x="370" y="722"/>
                  </a:lnTo>
                  <a:lnTo>
                    <a:pt x="376" y="720"/>
                  </a:lnTo>
                  <a:lnTo>
                    <a:pt x="380" y="728"/>
                  </a:lnTo>
                  <a:lnTo>
                    <a:pt x="386" y="726"/>
                  </a:lnTo>
                  <a:lnTo>
                    <a:pt x="392" y="698"/>
                  </a:lnTo>
                  <a:lnTo>
                    <a:pt x="396" y="694"/>
                  </a:lnTo>
                  <a:lnTo>
                    <a:pt x="402" y="708"/>
                  </a:lnTo>
                  <a:lnTo>
                    <a:pt x="406" y="704"/>
                  </a:lnTo>
                  <a:lnTo>
                    <a:pt x="412" y="732"/>
                  </a:lnTo>
                  <a:lnTo>
                    <a:pt x="418" y="804"/>
                  </a:lnTo>
                  <a:lnTo>
                    <a:pt x="422" y="812"/>
                  </a:lnTo>
                  <a:lnTo>
                    <a:pt x="428" y="814"/>
                  </a:lnTo>
                  <a:lnTo>
                    <a:pt x="434" y="790"/>
                  </a:lnTo>
                  <a:lnTo>
                    <a:pt x="438" y="790"/>
                  </a:lnTo>
                  <a:lnTo>
                    <a:pt x="444" y="710"/>
                  </a:lnTo>
                  <a:lnTo>
                    <a:pt x="450" y="714"/>
                  </a:lnTo>
                  <a:lnTo>
                    <a:pt x="454" y="706"/>
                  </a:lnTo>
                  <a:lnTo>
                    <a:pt x="460" y="780"/>
                  </a:lnTo>
                  <a:lnTo>
                    <a:pt x="466" y="830"/>
                  </a:lnTo>
                  <a:lnTo>
                    <a:pt x="470" y="868"/>
                  </a:lnTo>
                  <a:lnTo>
                    <a:pt x="476" y="706"/>
                  </a:lnTo>
                  <a:lnTo>
                    <a:pt x="482" y="704"/>
                  </a:lnTo>
                  <a:lnTo>
                    <a:pt x="486" y="694"/>
                  </a:lnTo>
                  <a:lnTo>
                    <a:pt x="492" y="826"/>
                  </a:lnTo>
                  <a:lnTo>
                    <a:pt x="496" y="858"/>
                  </a:lnTo>
                  <a:lnTo>
                    <a:pt x="502" y="864"/>
                  </a:lnTo>
                  <a:lnTo>
                    <a:pt x="508" y="860"/>
                  </a:lnTo>
                  <a:lnTo>
                    <a:pt x="512" y="936"/>
                  </a:lnTo>
                  <a:lnTo>
                    <a:pt x="518" y="744"/>
                  </a:lnTo>
                  <a:lnTo>
                    <a:pt x="524" y="77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1" name="Freeform 173"/>
            <p:cNvSpPr>
              <a:spLocks/>
            </p:cNvSpPr>
            <p:nvPr/>
          </p:nvSpPr>
          <p:spPr bwMode="auto">
            <a:xfrm>
              <a:off x="1140" y="1224"/>
              <a:ext cx="428" cy="324"/>
            </a:xfrm>
            <a:custGeom>
              <a:avLst/>
              <a:gdLst>
                <a:gd name="T0" fmla="*/ 4 w 428"/>
                <a:gd name="T1" fmla="*/ 206 h 324"/>
                <a:gd name="T2" fmla="*/ 14 w 428"/>
                <a:gd name="T3" fmla="*/ 218 h 324"/>
                <a:gd name="T4" fmla="*/ 26 w 428"/>
                <a:gd name="T5" fmla="*/ 206 h 324"/>
                <a:gd name="T6" fmla="*/ 36 w 428"/>
                <a:gd name="T7" fmla="*/ 202 h 324"/>
                <a:gd name="T8" fmla="*/ 46 w 428"/>
                <a:gd name="T9" fmla="*/ 200 h 324"/>
                <a:gd name="T10" fmla="*/ 58 w 428"/>
                <a:gd name="T11" fmla="*/ 168 h 324"/>
                <a:gd name="T12" fmla="*/ 68 w 428"/>
                <a:gd name="T13" fmla="*/ 82 h 324"/>
                <a:gd name="T14" fmla="*/ 78 w 428"/>
                <a:gd name="T15" fmla="*/ 90 h 324"/>
                <a:gd name="T16" fmla="*/ 88 w 428"/>
                <a:gd name="T17" fmla="*/ 78 h 324"/>
                <a:gd name="T18" fmla="*/ 100 w 428"/>
                <a:gd name="T19" fmla="*/ 32 h 324"/>
                <a:gd name="T20" fmla="*/ 110 w 428"/>
                <a:gd name="T21" fmla="*/ 44 h 324"/>
                <a:gd name="T22" fmla="*/ 120 w 428"/>
                <a:gd name="T23" fmla="*/ 44 h 324"/>
                <a:gd name="T24" fmla="*/ 132 w 428"/>
                <a:gd name="T25" fmla="*/ 122 h 324"/>
                <a:gd name="T26" fmla="*/ 142 w 428"/>
                <a:gd name="T27" fmla="*/ 222 h 324"/>
                <a:gd name="T28" fmla="*/ 152 w 428"/>
                <a:gd name="T29" fmla="*/ 264 h 324"/>
                <a:gd name="T30" fmla="*/ 164 w 428"/>
                <a:gd name="T31" fmla="*/ 322 h 324"/>
                <a:gd name="T32" fmla="*/ 174 w 428"/>
                <a:gd name="T33" fmla="*/ 120 h 324"/>
                <a:gd name="T34" fmla="*/ 184 w 428"/>
                <a:gd name="T35" fmla="*/ 68 h 324"/>
                <a:gd name="T36" fmla="*/ 194 w 428"/>
                <a:gd name="T37" fmla="*/ 0 h 324"/>
                <a:gd name="T38" fmla="*/ 206 w 428"/>
                <a:gd name="T39" fmla="*/ 8 h 324"/>
                <a:gd name="T40" fmla="*/ 216 w 428"/>
                <a:gd name="T41" fmla="*/ 44 h 324"/>
                <a:gd name="T42" fmla="*/ 226 w 428"/>
                <a:gd name="T43" fmla="*/ 28 h 324"/>
                <a:gd name="T44" fmla="*/ 238 w 428"/>
                <a:gd name="T45" fmla="*/ 34 h 324"/>
                <a:gd name="T46" fmla="*/ 248 w 428"/>
                <a:gd name="T47" fmla="*/ 92 h 324"/>
                <a:gd name="T48" fmla="*/ 258 w 428"/>
                <a:gd name="T49" fmla="*/ 66 h 324"/>
                <a:gd name="T50" fmla="*/ 268 w 428"/>
                <a:gd name="T51" fmla="*/ 98 h 324"/>
                <a:gd name="T52" fmla="*/ 280 w 428"/>
                <a:gd name="T53" fmla="*/ 176 h 324"/>
                <a:gd name="T54" fmla="*/ 290 w 428"/>
                <a:gd name="T55" fmla="*/ 168 h 324"/>
                <a:gd name="T56" fmla="*/ 300 w 428"/>
                <a:gd name="T57" fmla="*/ 150 h 324"/>
                <a:gd name="T58" fmla="*/ 312 w 428"/>
                <a:gd name="T59" fmla="*/ 278 h 324"/>
                <a:gd name="T60" fmla="*/ 322 w 428"/>
                <a:gd name="T61" fmla="*/ 264 h 324"/>
                <a:gd name="T62" fmla="*/ 332 w 428"/>
                <a:gd name="T63" fmla="*/ 258 h 324"/>
                <a:gd name="T64" fmla="*/ 342 w 428"/>
                <a:gd name="T65" fmla="*/ 310 h 324"/>
                <a:gd name="T66" fmla="*/ 354 w 428"/>
                <a:gd name="T67" fmla="*/ 322 h 324"/>
                <a:gd name="T68" fmla="*/ 364 w 428"/>
                <a:gd name="T69" fmla="*/ 324 h 324"/>
                <a:gd name="T70" fmla="*/ 374 w 428"/>
                <a:gd name="T71" fmla="*/ 244 h 324"/>
                <a:gd name="T72" fmla="*/ 386 w 428"/>
                <a:gd name="T73" fmla="*/ 210 h 324"/>
                <a:gd name="T74" fmla="*/ 396 w 428"/>
                <a:gd name="T75" fmla="*/ 210 h 324"/>
                <a:gd name="T76" fmla="*/ 406 w 428"/>
                <a:gd name="T77" fmla="*/ 194 h 324"/>
                <a:gd name="T78" fmla="*/ 416 w 428"/>
                <a:gd name="T79" fmla="*/ 174 h 324"/>
                <a:gd name="T80" fmla="*/ 428 w 428"/>
                <a:gd name="T81" fmla="*/ 1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324">
                  <a:moveTo>
                    <a:pt x="0" y="206"/>
                  </a:moveTo>
                  <a:lnTo>
                    <a:pt x="4" y="206"/>
                  </a:lnTo>
                  <a:lnTo>
                    <a:pt x="10" y="206"/>
                  </a:lnTo>
                  <a:lnTo>
                    <a:pt x="14" y="218"/>
                  </a:lnTo>
                  <a:lnTo>
                    <a:pt x="20" y="202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36" y="202"/>
                  </a:lnTo>
                  <a:lnTo>
                    <a:pt x="42" y="202"/>
                  </a:lnTo>
                  <a:lnTo>
                    <a:pt x="46" y="200"/>
                  </a:lnTo>
                  <a:lnTo>
                    <a:pt x="52" y="206"/>
                  </a:lnTo>
                  <a:lnTo>
                    <a:pt x="58" y="168"/>
                  </a:lnTo>
                  <a:lnTo>
                    <a:pt x="62" y="152"/>
                  </a:lnTo>
                  <a:lnTo>
                    <a:pt x="68" y="82"/>
                  </a:lnTo>
                  <a:lnTo>
                    <a:pt x="74" y="96"/>
                  </a:lnTo>
                  <a:lnTo>
                    <a:pt x="78" y="90"/>
                  </a:lnTo>
                  <a:lnTo>
                    <a:pt x="84" y="92"/>
                  </a:lnTo>
                  <a:lnTo>
                    <a:pt x="88" y="78"/>
                  </a:lnTo>
                  <a:lnTo>
                    <a:pt x="94" y="70"/>
                  </a:lnTo>
                  <a:lnTo>
                    <a:pt x="100" y="32"/>
                  </a:lnTo>
                  <a:lnTo>
                    <a:pt x="104" y="38"/>
                  </a:lnTo>
                  <a:lnTo>
                    <a:pt x="110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6" y="14"/>
                  </a:lnTo>
                  <a:lnTo>
                    <a:pt x="132" y="122"/>
                  </a:lnTo>
                  <a:lnTo>
                    <a:pt x="136" y="152"/>
                  </a:lnTo>
                  <a:lnTo>
                    <a:pt x="142" y="222"/>
                  </a:lnTo>
                  <a:lnTo>
                    <a:pt x="148" y="218"/>
                  </a:lnTo>
                  <a:lnTo>
                    <a:pt x="152" y="264"/>
                  </a:lnTo>
                  <a:lnTo>
                    <a:pt x="158" y="254"/>
                  </a:lnTo>
                  <a:lnTo>
                    <a:pt x="164" y="322"/>
                  </a:lnTo>
                  <a:lnTo>
                    <a:pt x="168" y="324"/>
                  </a:lnTo>
                  <a:lnTo>
                    <a:pt x="174" y="120"/>
                  </a:lnTo>
                  <a:lnTo>
                    <a:pt x="178" y="62"/>
                  </a:lnTo>
                  <a:lnTo>
                    <a:pt x="184" y="68"/>
                  </a:lnTo>
                  <a:lnTo>
                    <a:pt x="190" y="68"/>
                  </a:lnTo>
                  <a:lnTo>
                    <a:pt x="194" y="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6" y="44"/>
                  </a:lnTo>
                  <a:lnTo>
                    <a:pt x="222" y="4"/>
                  </a:lnTo>
                  <a:lnTo>
                    <a:pt x="226" y="28"/>
                  </a:lnTo>
                  <a:lnTo>
                    <a:pt x="232" y="28"/>
                  </a:lnTo>
                  <a:lnTo>
                    <a:pt x="238" y="34"/>
                  </a:lnTo>
                  <a:lnTo>
                    <a:pt x="242" y="60"/>
                  </a:lnTo>
                  <a:lnTo>
                    <a:pt x="248" y="92"/>
                  </a:lnTo>
                  <a:lnTo>
                    <a:pt x="252" y="70"/>
                  </a:lnTo>
                  <a:lnTo>
                    <a:pt x="258" y="66"/>
                  </a:lnTo>
                  <a:lnTo>
                    <a:pt x="264" y="88"/>
                  </a:lnTo>
                  <a:lnTo>
                    <a:pt x="268" y="98"/>
                  </a:lnTo>
                  <a:lnTo>
                    <a:pt x="274" y="162"/>
                  </a:lnTo>
                  <a:lnTo>
                    <a:pt x="280" y="176"/>
                  </a:lnTo>
                  <a:lnTo>
                    <a:pt x="284" y="194"/>
                  </a:lnTo>
                  <a:lnTo>
                    <a:pt x="290" y="168"/>
                  </a:lnTo>
                  <a:lnTo>
                    <a:pt x="296" y="158"/>
                  </a:lnTo>
                  <a:lnTo>
                    <a:pt x="300" y="150"/>
                  </a:lnTo>
                  <a:lnTo>
                    <a:pt x="306" y="288"/>
                  </a:lnTo>
                  <a:lnTo>
                    <a:pt x="312" y="278"/>
                  </a:lnTo>
                  <a:lnTo>
                    <a:pt x="316" y="234"/>
                  </a:lnTo>
                  <a:lnTo>
                    <a:pt x="322" y="264"/>
                  </a:lnTo>
                  <a:lnTo>
                    <a:pt x="328" y="222"/>
                  </a:lnTo>
                  <a:lnTo>
                    <a:pt x="332" y="258"/>
                  </a:lnTo>
                  <a:lnTo>
                    <a:pt x="338" y="284"/>
                  </a:lnTo>
                  <a:lnTo>
                    <a:pt x="342" y="310"/>
                  </a:lnTo>
                  <a:lnTo>
                    <a:pt x="348" y="318"/>
                  </a:lnTo>
                  <a:lnTo>
                    <a:pt x="354" y="322"/>
                  </a:lnTo>
                  <a:lnTo>
                    <a:pt x="358" y="322"/>
                  </a:lnTo>
                  <a:lnTo>
                    <a:pt x="364" y="324"/>
                  </a:lnTo>
                  <a:lnTo>
                    <a:pt x="370" y="304"/>
                  </a:lnTo>
                  <a:lnTo>
                    <a:pt x="374" y="244"/>
                  </a:lnTo>
                  <a:lnTo>
                    <a:pt x="380" y="244"/>
                  </a:lnTo>
                  <a:lnTo>
                    <a:pt x="386" y="210"/>
                  </a:lnTo>
                  <a:lnTo>
                    <a:pt x="390" y="216"/>
                  </a:lnTo>
                  <a:lnTo>
                    <a:pt x="396" y="210"/>
                  </a:lnTo>
                  <a:lnTo>
                    <a:pt x="402" y="180"/>
                  </a:lnTo>
                  <a:lnTo>
                    <a:pt x="406" y="194"/>
                  </a:lnTo>
                  <a:lnTo>
                    <a:pt x="412" y="172"/>
                  </a:lnTo>
                  <a:lnTo>
                    <a:pt x="416" y="174"/>
                  </a:lnTo>
                  <a:lnTo>
                    <a:pt x="422" y="182"/>
                  </a:lnTo>
                  <a:lnTo>
                    <a:pt x="428" y="178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222" name="Oval 174"/>
          <p:cNvSpPr>
            <a:spLocks noChangeArrowheads="1"/>
          </p:cNvSpPr>
          <p:nvPr/>
        </p:nvSpPr>
        <p:spPr bwMode="gray">
          <a:xfrm>
            <a:off x="2824163" y="2366963"/>
            <a:ext cx="114300" cy="114300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8223" name="Oval 175"/>
          <p:cNvSpPr>
            <a:spLocks noChangeArrowheads="1"/>
          </p:cNvSpPr>
          <p:nvPr/>
        </p:nvSpPr>
        <p:spPr bwMode="gray">
          <a:xfrm>
            <a:off x="1873250" y="3138488"/>
            <a:ext cx="114300" cy="1143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8224" name="Oval 176"/>
          <p:cNvSpPr>
            <a:spLocks noChangeArrowheads="1"/>
          </p:cNvSpPr>
          <p:nvPr/>
        </p:nvSpPr>
        <p:spPr bwMode="gray">
          <a:xfrm>
            <a:off x="4024313" y="2547938"/>
            <a:ext cx="114300" cy="114300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8225" name="Oval 177"/>
          <p:cNvSpPr>
            <a:spLocks noChangeArrowheads="1"/>
          </p:cNvSpPr>
          <p:nvPr/>
        </p:nvSpPr>
        <p:spPr bwMode="gray">
          <a:xfrm>
            <a:off x="5024438" y="3911600"/>
            <a:ext cx="114300" cy="1143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8226" name="Oval 178"/>
          <p:cNvSpPr>
            <a:spLocks noChangeArrowheads="1"/>
          </p:cNvSpPr>
          <p:nvPr/>
        </p:nvSpPr>
        <p:spPr bwMode="gray">
          <a:xfrm>
            <a:off x="7448550" y="2536825"/>
            <a:ext cx="114300" cy="114300"/>
          </a:xfrm>
          <a:prstGeom prst="ellipse">
            <a:avLst/>
          </a:prstGeom>
          <a:solidFill>
            <a:srgbClr val="339933"/>
          </a:solidFill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8227" name="Oval 179"/>
          <p:cNvSpPr>
            <a:spLocks noChangeArrowheads="1"/>
          </p:cNvSpPr>
          <p:nvPr/>
        </p:nvSpPr>
        <p:spPr bwMode="gray">
          <a:xfrm>
            <a:off x="6589713" y="3190875"/>
            <a:ext cx="114300" cy="1143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8228" name="Line 180"/>
          <p:cNvSpPr>
            <a:spLocks noChangeShapeType="1"/>
          </p:cNvSpPr>
          <p:nvPr/>
        </p:nvSpPr>
        <p:spPr bwMode="auto">
          <a:xfrm flipV="1">
            <a:off x="712788" y="2239963"/>
            <a:ext cx="0" cy="2035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8229" name="Text Box 181"/>
          <p:cNvSpPr txBox="1">
            <a:spLocks noChangeArrowheads="1"/>
          </p:cNvSpPr>
          <p:nvPr/>
        </p:nvSpPr>
        <p:spPr bwMode="gray">
          <a:xfrm rot="16200000">
            <a:off x="23019" y="3072607"/>
            <a:ext cx="13668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expansion matrix entry</a:t>
            </a:r>
          </a:p>
        </p:txBody>
      </p:sp>
      <p:sp>
        <p:nvSpPr>
          <p:cNvPr id="258230" name="Text Box 182"/>
          <p:cNvSpPr txBox="1">
            <a:spLocks noChangeArrowheads="1"/>
          </p:cNvSpPr>
          <p:nvPr/>
        </p:nvSpPr>
        <p:spPr bwMode="auto">
          <a:xfrm>
            <a:off x="906463" y="31242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200"/>
              <a:t>0</a:t>
            </a:r>
          </a:p>
        </p:txBody>
      </p:sp>
      <p:sp>
        <p:nvSpPr>
          <p:cNvPr id="258231" name="Text Box 183"/>
          <p:cNvSpPr txBox="1">
            <a:spLocks noChangeArrowheads="1"/>
          </p:cNvSpPr>
          <p:nvPr/>
        </p:nvSpPr>
        <p:spPr bwMode="auto">
          <a:xfrm>
            <a:off x="1069975" y="5119688"/>
            <a:ext cx="705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 b="1">
                <a:solidFill>
                  <a:schemeClr val="hlink"/>
                </a:solidFill>
              </a:rPr>
              <a:t>No single dimension is appropriate for all term pairs</a:t>
            </a:r>
          </a:p>
        </p:txBody>
      </p:sp>
      <p:sp>
        <p:nvSpPr>
          <p:cNvPr id="258232" name="Text Box 184"/>
          <p:cNvSpPr txBox="1">
            <a:spLocks noChangeArrowheads="1"/>
          </p:cNvSpPr>
          <p:nvPr/>
        </p:nvSpPr>
        <p:spPr bwMode="auto">
          <a:xfrm>
            <a:off x="365125" y="5645150"/>
            <a:ext cx="850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 b="1">
                <a:solidFill>
                  <a:srgbClr val="008000"/>
                </a:solidFill>
              </a:rPr>
              <a:t>But the shape of the curve indicates the term-term relationship!</a:t>
            </a:r>
          </a:p>
        </p:txBody>
      </p:sp>
    </p:spTree>
    <p:extLst>
      <p:ext uri="{BB962C8B-B14F-4D97-AF65-F5344CB8AC3E}">
        <p14:creationId xmlns:p14="http://schemas.microsoft.com/office/powerpoint/2010/main" val="244915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5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5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5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5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5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5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98" grpId="0" build="p"/>
      <p:bldP spid="258222" grpId="0" animBg="1"/>
      <p:bldP spid="258222" grpId="1" animBg="1"/>
      <p:bldP spid="258223" grpId="0" animBg="1"/>
      <p:bldP spid="258223" grpId="1" animBg="1"/>
      <p:bldP spid="258224" grpId="0" animBg="1"/>
      <p:bldP spid="258224" grpId="1" animBg="1"/>
      <p:bldP spid="258225" grpId="0" animBg="1"/>
      <p:bldP spid="258225" grpId="1" animBg="1"/>
      <p:bldP spid="258226" grpId="0" animBg="1"/>
      <p:bldP spid="258226" grpId="1" animBg="1"/>
      <p:bldP spid="258227" grpId="0" animBg="1"/>
      <p:bldP spid="258227" grpId="1" animBg="1"/>
      <p:bldP spid="258228" grpId="0" animBg="1"/>
      <p:bldP spid="258229" grpId="0"/>
      <p:bldP spid="258230" grpId="0"/>
      <p:bldP spid="258231" grpId="0"/>
      <p:bldP spid="2582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Curves for related terms</a:t>
            </a:r>
          </a:p>
        </p:txBody>
      </p:sp>
      <p:grpSp>
        <p:nvGrpSpPr>
          <p:cNvPr id="262147" name="Group 3"/>
          <p:cNvGrpSpPr>
            <a:grpSpLocks/>
          </p:cNvGrpSpPr>
          <p:nvPr/>
        </p:nvGrpSpPr>
        <p:grpSpPr bwMode="auto">
          <a:xfrm>
            <a:off x="5259388" y="1316038"/>
            <a:ext cx="1320800" cy="1358900"/>
            <a:chOff x="3313" y="829"/>
            <a:chExt cx="832" cy="856"/>
          </a:xfrm>
        </p:grpSpPr>
        <p:sp>
          <p:nvSpPr>
            <p:cNvPr id="262148" name="Rectangle 4"/>
            <p:cNvSpPr>
              <a:spLocks noChangeArrowheads="1"/>
            </p:cNvSpPr>
            <p:nvPr/>
          </p:nvSpPr>
          <p:spPr bwMode="auto">
            <a:xfrm>
              <a:off x="3313" y="1514"/>
              <a:ext cx="22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262149" name="Rectangle 5"/>
            <p:cNvSpPr>
              <a:spLocks noChangeArrowheads="1"/>
            </p:cNvSpPr>
            <p:nvPr/>
          </p:nvSpPr>
          <p:spPr bwMode="auto">
            <a:xfrm>
              <a:off x="3313" y="1343"/>
              <a:ext cx="22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50" name="Rectangle 6"/>
            <p:cNvSpPr>
              <a:spLocks noChangeArrowheads="1"/>
            </p:cNvSpPr>
            <p:nvPr/>
          </p:nvSpPr>
          <p:spPr bwMode="auto">
            <a:xfrm>
              <a:off x="3539" y="1514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262151" name="Rectangle 7"/>
            <p:cNvSpPr>
              <a:spLocks noChangeArrowheads="1"/>
            </p:cNvSpPr>
            <p:nvPr/>
          </p:nvSpPr>
          <p:spPr bwMode="auto">
            <a:xfrm>
              <a:off x="3539" y="1343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52" name="Rectangle 8"/>
            <p:cNvSpPr>
              <a:spLocks noChangeArrowheads="1"/>
            </p:cNvSpPr>
            <p:nvPr/>
          </p:nvSpPr>
          <p:spPr bwMode="auto">
            <a:xfrm>
              <a:off x="3313" y="1171"/>
              <a:ext cx="22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262153" name="Rectangle 9"/>
            <p:cNvSpPr>
              <a:spLocks noChangeArrowheads="1"/>
            </p:cNvSpPr>
            <p:nvPr/>
          </p:nvSpPr>
          <p:spPr bwMode="auto">
            <a:xfrm>
              <a:off x="3313" y="1000"/>
              <a:ext cx="22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262154" name="Rectangle 10"/>
            <p:cNvSpPr>
              <a:spLocks noChangeArrowheads="1"/>
            </p:cNvSpPr>
            <p:nvPr/>
          </p:nvSpPr>
          <p:spPr bwMode="auto">
            <a:xfrm>
              <a:off x="3313" y="829"/>
              <a:ext cx="22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262155" name="Rectangle 11"/>
            <p:cNvSpPr>
              <a:spLocks noChangeArrowheads="1"/>
            </p:cNvSpPr>
            <p:nvPr/>
          </p:nvSpPr>
          <p:spPr bwMode="auto">
            <a:xfrm>
              <a:off x="3539" y="1171"/>
              <a:ext cx="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262156" name="Rectangle 12"/>
            <p:cNvSpPr>
              <a:spLocks noChangeArrowheads="1"/>
            </p:cNvSpPr>
            <p:nvPr/>
          </p:nvSpPr>
          <p:spPr bwMode="auto">
            <a:xfrm>
              <a:off x="3539" y="1000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262157" name="Rectangle 13"/>
            <p:cNvSpPr>
              <a:spLocks noChangeArrowheads="1"/>
            </p:cNvSpPr>
            <p:nvPr/>
          </p:nvSpPr>
          <p:spPr bwMode="auto">
            <a:xfrm>
              <a:off x="3539" y="829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262158" name="Rectangle 14"/>
            <p:cNvSpPr>
              <a:spLocks noChangeArrowheads="1"/>
            </p:cNvSpPr>
            <p:nvPr/>
          </p:nvSpPr>
          <p:spPr bwMode="auto">
            <a:xfrm>
              <a:off x="3741" y="1514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59" name="Rectangle 15"/>
            <p:cNvSpPr>
              <a:spLocks noChangeArrowheads="1"/>
            </p:cNvSpPr>
            <p:nvPr/>
          </p:nvSpPr>
          <p:spPr bwMode="auto">
            <a:xfrm>
              <a:off x="3741" y="1343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262160" name="Rectangle 16"/>
            <p:cNvSpPr>
              <a:spLocks noChangeArrowheads="1"/>
            </p:cNvSpPr>
            <p:nvPr/>
          </p:nvSpPr>
          <p:spPr bwMode="auto">
            <a:xfrm>
              <a:off x="3741" y="1171"/>
              <a:ext cx="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262161" name="Rectangle 17"/>
            <p:cNvSpPr>
              <a:spLocks noChangeArrowheads="1"/>
            </p:cNvSpPr>
            <p:nvPr/>
          </p:nvSpPr>
          <p:spPr bwMode="auto">
            <a:xfrm>
              <a:off x="3741" y="1000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0</a:t>
              </a:r>
            </a:p>
          </p:txBody>
        </p:sp>
        <p:sp>
          <p:nvSpPr>
            <p:cNvPr id="262162" name="Rectangle 18"/>
            <p:cNvSpPr>
              <a:spLocks noChangeArrowheads="1"/>
            </p:cNvSpPr>
            <p:nvPr/>
          </p:nvSpPr>
          <p:spPr bwMode="auto">
            <a:xfrm>
              <a:off x="3741" y="829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262163" name="Rectangle 19"/>
            <p:cNvSpPr>
              <a:spLocks noChangeArrowheads="1"/>
            </p:cNvSpPr>
            <p:nvPr/>
          </p:nvSpPr>
          <p:spPr bwMode="auto">
            <a:xfrm>
              <a:off x="3943" y="1514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64" name="Rectangle 20"/>
            <p:cNvSpPr>
              <a:spLocks noChangeArrowheads="1"/>
            </p:cNvSpPr>
            <p:nvPr/>
          </p:nvSpPr>
          <p:spPr bwMode="auto">
            <a:xfrm>
              <a:off x="3943" y="1343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262165" name="Rectangle 21"/>
            <p:cNvSpPr>
              <a:spLocks noChangeArrowheads="1"/>
            </p:cNvSpPr>
            <p:nvPr/>
          </p:nvSpPr>
          <p:spPr bwMode="auto">
            <a:xfrm>
              <a:off x="3943" y="1171"/>
              <a:ext cx="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262166" name="Rectangle 22"/>
            <p:cNvSpPr>
              <a:spLocks noChangeArrowheads="1"/>
            </p:cNvSpPr>
            <p:nvPr/>
          </p:nvSpPr>
          <p:spPr bwMode="auto">
            <a:xfrm>
              <a:off x="3943" y="1000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1</a:t>
              </a:r>
            </a:p>
          </p:txBody>
        </p:sp>
        <p:sp>
          <p:nvSpPr>
            <p:cNvPr id="262167" name="Rectangle 23"/>
            <p:cNvSpPr>
              <a:spLocks noChangeArrowheads="1"/>
            </p:cNvSpPr>
            <p:nvPr/>
          </p:nvSpPr>
          <p:spPr bwMode="auto">
            <a:xfrm>
              <a:off x="3943" y="829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0</a:t>
              </a:r>
            </a:p>
          </p:txBody>
        </p:sp>
      </p:grpSp>
      <p:grpSp>
        <p:nvGrpSpPr>
          <p:cNvPr id="262168" name="Group 24"/>
          <p:cNvGrpSpPr>
            <a:grpSpLocks/>
          </p:cNvGrpSpPr>
          <p:nvPr/>
        </p:nvGrpSpPr>
        <p:grpSpPr bwMode="auto">
          <a:xfrm>
            <a:off x="7540625" y="1316038"/>
            <a:ext cx="641350" cy="1358900"/>
            <a:chOff x="4750" y="829"/>
            <a:chExt cx="404" cy="856"/>
          </a:xfrm>
        </p:grpSpPr>
        <p:sp>
          <p:nvSpPr>
            <p:cNvPr id="262169" name="Rectangle 25"/>
            <p:cNvSpPr>
              <a:spLocks noChangeArrowheads="1"/>
            </p:cNvSpPr>
            <p:nvPr/>
          </p:nvSpPr>
          <p:spPr bwMode="auto">
            <a:xfrm>
              <a:off x="4952" y="1514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262170" name="Rectangle 26"/>
            <p:cNvSpPr>
              <a:spLocks noChangeArrowheads="1"/>
            </p:cNvSpPr>
            <p:nvPr/>
          </p:nvSpPr>
          <p:spPr bwMode="auto">
            <a:xfrm>
              <a:off x="4750" y="1514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262171" name="Rectangle 27"/>
            <p:cNvSpPr>
              <a:spLocks noChangeArrowheads="1"/>
            </p:cNvSpPr>
            <p:nvPr/>
          </p:nvSpPr>
          <p:spPr bwMode="auto">
            <a:xfrm>
              <a:off x="4952" y="1343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262172" name="Rectangle 28"/>
            <p:cNvSpPr>
              <a:spLocks noChangeArrowheads="1"/>
            </p:cNvSpPr>
            <p:nvPr/>
          </p:nvSpPr>
          <p:spPr bwMode="auto">
            <a:xfrm>
              <a:off x="4750" y="1343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262173" name="Rectangle 29"/>
            <p:cNvSpPr>
              <a:spLocks noChangeArrowheads="1"/>
            </p:cNvSpPr>
            <p:nvPr/>
          </p:nvSpPr>
          <p:spPr bwMode="auto">
            <a:xfrm>
              <a:off x="4952" y="1171"/>
              <a:ext cx="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74" name="Rectangle 30"/>
            <p:cNvSpPr>
              <a:spLocks noChangeArrowheads="1"/>
            </p:cNvSpPr>
            <p:nvPr/>
          </p:nvSpPr>
          <p:spPr bwMode="auto">
            <a:xfrm>
              <a:off x="4750" y="1171"/>
              <a:ext cx="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75" name="Rectangle 31"/>
            <p:cNvSpPr>
              <a:spLocks noChangeArrowheads="1"/>
            </p:cNvSpPr>
            <p:nvPr/>
          </p:nvSpPr>
          <p:spPr bwMode="auto">
            <a:xfrm>
              <a:off x="4952" y="1000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76" name="Rectangle 32"/>
            <p:cNvSpPr>
              <a:spLocks noChangeArrowheads="1"/>
            </p:cNvSpPr>
            <p:nvPr/>
          </p:nvSpPr>
          <p:spPr bwMode="auto">
            <a:xfrm>
              <a:off x="4750" y="1000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77" name="Rectangle 33"/>
            <p:cNvSpPr>
              <a:spLocks noChangeArrowheads="1"/>
            </p:cNvSpPr>
            <p:nvPr/>
          </p:nvSpPr>
          <p:spPr bwMode="auto">
            <a:xfrm>
              <a:off x="4952" y="829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78" name="Rectangle 34"/>
            <p:cNvSpPr>
              <a:spLocks noChangeArrowheads="1"/>
            </p:cNvSpPr>
            <p:nvPr/>
          </p:nvSpPr>
          <p:spPr bwMode="auto">
            <a:xfrm>
              <a:off x="4750" y="829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</p:grpSp>
      <p:grpSp>
        <p:nvGrpSpPr>
          <p:cNvPr id="262179" name="Group 35"/>
          <p:cNvGrpSpPr>
            <a:grpSpLocks/>
          </p:cNvGrpSpPr>
          <p:nvPr/>
        </p:nvGrpSpPr>
        <p:grpSpPr bwMode="auto">
          <a:xfrm>
            <a:off x="6580188" y="1316038"/>
            <a:ext cx="960437" cy="1358900"/>
            <a:chOff x="4145" y="829"/>
            <a:chExt cx="605" cy="856"/>
          </a:xfrm>
        </p:grpSpPr>
        <p:sp>
          <p:nvSpPr>
            <p:cNvPr id="262180" name="Rectangle 36"/>
            <p:cNvSpPr>
              <a:spLocks noChangeArrowheads="1"/>
            </p:cNvSpPr>
            <p:nvPr/>
          </p:nvSpPr>
          <p:spPr bwMode="auto">
            <a:xfrm>
              <a:off x="4145" y="1514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81" name="Rectangle 37"/>
            <p:cNvSpPr>
              <a:spLocks noChangeArrowheads="1"/>
            </p:cNvSpPr>
            <p:nvPr/>
          </p:nvSpPr>
          <p:spPr bwMode="auto">
            <a:xfrm>
              <a:off x="4145" y="1343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82" name="Rectangle 38"/>
            <p:cNvSpPr>
              <a:spLocks noChangeArrowheads="1"/>
            </p:cNvSpPr>
            <p:nvPr/>
          </p:nvSpPr>
          <p:spPr bwMode="auto">
            <a:xfrm>
              <a:off x="4145" y="1171"/>
              <a:ext cx="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83" name="Rectangle 39"/>
            <p:cNvSpPr>
              <a:spLocks noChangeArrowheads="1"/>
            </p:cNvSpPr>
            <p:nvPr/>
          </p:nvSpPr>
          <p:spPr bwMode="auto">
            <a:xfrm>
              <a:off x="4145" y="1000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84" name="Rectangle 40"/>
            <p:cNvSpPr>
              <a:spLocks noChangeArrowheads="1"/>
            </p:cNvSpPr>
            <p:nvPr/>
          </p:nvSpPr>
          <p:spPr bwMode="auto">
            <a:xfrm>
              <a:off x="4145" y="829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85" name="Rectangle 41"/>
            <p:cNvSpPr>
              <a:spLocks noChangeArrowheads="1"/>
            </p:cNvSpPr>
            <p:nvPr/>
          </p:nvSpPr>
          <p:spPr bwMode="auto">
            <a:xfrm>
              <a:off x="4549" y="1514"/>
              <a:ext cx="20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86" name="Rectangle 42"/>
            <p:cNvSpPr>
              <a:spLocks noChangeArrowheads="1"/>
            </p:cNvSpPr>
            <p:nvPr/>
          </p:nvSpPr>
          <p:spPr bwMode="auto">
            <a:xfrm>
              <a:off x="4347" y="1514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87" name="Rectangle 43"/>
            <p:cNvSpPr>
              <a:spLocks noChangeArrowheads="1"/>
            </p:cNvSpPr>
            <p:nvPr/>
          </p:nvSpPr>
          <p:spPr bwMode="auto">
            <a:xfrm>
              <a:off x="4549" y="1343"/>
              <a:ext cx="20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88" name="Rectangle 44"/>
            <p:cNvSpPr>
              <a:spLocks noChangeArrowheads="1"/>
            </p:cNvSpPr>
            <p:nvPr/>
          </p:nvSpPr>
          <p:spPr bwMode="auto">
            <a:xfrm>
              <a:off x="4347" y="1343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262189" name="Rectangle 45"/>
            <p:cNvSpPr>
              <a:spLocks noChangeArrowheads="1"/>
            </p:cNvSpPr>
            <p:nvPr/>
          </p:nvSpPr>
          <p:spPr bwMode="auto">
            <a:xfrm>
              <a:off x="4549" y="1171"/>
              <a:ext cx="20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90" name="Rectangle 46"/>
            <p:cNvSpPr>
              <a:spLocks noChangeArrowheads="1"/>
            </p:cNvSpPr>
            <p:nvPr/>
          </p:nvSpPr>
          <p:spPr bwMode="auto">
            <a:xfrm>
              <a:off x="4347" y="1171"/>
              <a:ext cx="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91" name="Rectangle 47"/>
            <p:cNvSpPr>
              <a:spLocks noChangeArrowheads="1"/>
            </p:cNvSpPr>
            <p:nvPr/>
          </p:nvSpPr>
          <p:spPr bwMode="auto">
            <a:xfrm>
              <a:off x="4549" y="1000"/>
              <a:ext cx="20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92" name="Rectangle 48"/>
            <p:cNvSpPr>
              <a:spLocks noChangeArrowheads="1"/>
            </p:cNvSpPr>
            <p:nvPr/>
          </p:nvSpPr>
          <p:spPr bwMode="auto">
            <a:xfrm>
              <a:off x="4347" y="1000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93" name="Rectangle 49"/>
            <p:cNvSpPr>
              <a:spLocks noChangeArrowheads="1"/>
            </p:cNvSpPr>
            <p:nvPr/>
          </p:nvSpPr>
          <p:spPr bwMode="auto">
            <a:xfrm>
              <a:off x="4549" y="829"/>
              <a:ext cx="20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  <p:sp>
          <p:nvSpPr>
            <p:cNvPr id="262194" name="Rectangle 50"/>
            <p:cNvSpPr>
              <a:spLocks noChangeArrowheads="1"/>
            </p:cNvSpPr>
            <p:nvPr/>
          </p:nvSpPr>
          <p:spPr bwMode="auto">
            <a:xfrm>
              <a:off x="4347" y="829"/>
              <a:ext cx="20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.</a:t>
              </a:r>
            </a:p>
          </p:txBody>
        </p:sp>
      </p:grpSp>
      <p:sp>
        <p:nvSpPr>
          <p:cNvPr id="262195" name="Line 51"/>
          <p:cNvSpPr>
            <a:spLocks noChangeShapeType="1"/>
          </p:cNvSpPr>
          <p:nvPr/>
        </p:nvSpPr>
        <p:spPr bwMode="auto">
          <a:xfrm>
            <a:off x="5259388" y="1316038"/>
            <a:ext cx="1962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196" name="Line 52"/>
          <p:cNvSpPr>
            <a:spLocks noChangeShapeType="1"/>
          </p:cNvSpPr>
          <p:nvPr/>
        </p:nvSpPr>
        <p:spPr bwMode="auto">
          <a:xfrm>
            <a:off x="5259388" y="2674938"/>
            <a:ext cx="1962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197" name="Line 53"/>
          <p:cNvSpPr>
            <a:spLocks noChangeShapeType="1"/>
          </p:cNvSpPr>
          <p:nvPr/>
        </p:nvSpPr>
        <p:spPr bwMode="auto">
          <a:xfrm>
            <a:off x="5259388" y="1316038"/>
            <a:ext cx="0" cy="271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198" name="Line 54"/>
          <p:cNvSpPr>
            <a:spLocks noChangeShapeType="1"/>
          </p:cNvSpPr>
          <p:nvPr/>
        </p:nvSpPr>
        <p:spPr bwMode="auto">
          <a:xfrm>
            <a:off x="8181975" y="1316038"/>
            <a:ext cx="0" cy="271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199" name="Line 55"/>
          <p:cNvSpPr>
            <a:spLocks noChangeShapeType="1"/>
          </p:cNvSpPr>
          <p:nvPr/>
        </p:nvSpPr>
        <p:spPr bwMode="auto">
          <a:xfrm>
            <a:off x="7221538" y="1316038"/>
            <a:ext cx="319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0" name="Line 56"/>
          <p:cNvSpPr>
            <a:spLocks noChangeShapeType="1"/>
          </p:cNvSpPr>
          <p:nvPr/>
        </p:nvSpPr>
        <p:spPr bwMode="auto">
          <a:xfrm>
            <a:off x="5259388" y="1587500"/>
            <a:ext cx="0" cy="2714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1" name="Line 57"/>
          <p:cNvSpPr>
            <a:spLocks noChangeShapeType="1"/>
          </p:cNvSpPr>
          <p:nvPr/>
        </p:nvSpPr>
        <p:spPr bwMode="auto">
          <a:xfrm>
            <a:off x="7540625" y="1316038"/>
            <a:ext cx="3206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2" name="Line 58"/>
          <p:cNvSpPr>
            <a:spLocks noChangeShapeType="1"/>
          </p:cNvSpPr>
          <p:nvPr/>
        </p:nvSpPr>
        <p:spPr bwMode="auto">
          <a:xfrm>
            <a:off x="7861300" y="1316038"/>
            <a:ext cx="3206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3" name="Line 59"/>
          <p:cNvSpPr>
            <a:spLocks noChangeShapeType="1"/>
          </p:cNvSpPr>
          <p:nvPr/>
        </p:nvSpPr>
        <p:spPr bwMode="auto">
          <a:xfrm>
            <a:off x="8181975" y="1587500"/>
            <a:ext cx="0" cy="2714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4" name="Line 60"/>
          <p:cNvSpPr>
            <a:spLocks noChangeShapeType="1"/>
          </p:cNvSpPr>
          <p:nvPr/>
        </p:nvSpPr>
        <p:spPr bwMode="auto">
          <a:xfrm>
            <a:off x="5259388" y="1858963"/>
            <a:ext cx="0" cy="2730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5" name="Line 61"/>
          <p:cNvSpPr>
            <a:spLocks noChangeShapeType="1"/>
          </p:cNvSpPr>
          <p:nvPr/>
        </p:nvSpPr>
        <p:spPr bwMode="auto">
          <a:xfrm>
            <a:off x="8181975" y="1858963"/>
            <a:ext cx="0" cy="2730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6" name="Line 62"/>
          <p:cNvSpPr>
            <a:spLocks noChangeShapeType="1"/>
          </p:cNvSpPr>
          <p:nvPr/>
        </p:nvSpPr>
        <p:spPr bwMode="auto">
          <a:xfrm>
            <a:off x="5259388" y="2132013"/>
            <a:ext cx="0" cy="271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7" name="Line 63"/>
          <p:cNvSpPr>
            <a:spLocks noChangeShapeType="1"/>
          </p:cNvSpPr>
          <p:nvPr/>
        </p:nvSpPr>
        <p:spPr bwMode="auto">
          <a:xfrm>
            <a:off x="8181975" y="2132013"/>
            <a:ext cx="0" cy="271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8" name="Line 64"/>
          <p:cNvSpPr>
            <a:spLocks noChangeShapeType="1"/>
          </p:cNvSpPr>
          <p:nvPr/>
        </p:nvSpPr>
        <p:spPr bwMode="auto">
          <a:xfrm>
            <a:off x="5259388" y="2403475"/>
            <a:ext cx="0" cy="2714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09" name="Line 65"/>
          <p:cNvSpPr>
            <a:spLocks noChangeShapeType="1"/>
          </p:cNvSpPr>
          <p:nvPr/>
        </p:nvSpPr>
        <p:spPr bwMode="auto">
          <a:xfrm>
            <a:off x="8181975" y="2403475"/>
            <a:ext cx="0" cy="2714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10" name="Line 66"/>
          <p:cNvSpPr>
            <a:spLocks noChangeShapeType="1"/>
          </p:cNvSpPr>
          <p:nvPr/>
        </p:nvSpPr>
        <p:spPr bwMode="auto">
          <a:xfrm>
            <a:off x="7221538" y="2674938"/>
            <a:ext cx="319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11" name="Line 67"/>
          <p:cNvSpPr>
            <a:spLocks noChangeShapeType="1"/>
          </p:cNvSpPr>
          <p:nvPr/>
        </p:nvSpPr>
        <p:spPr bwMode="auto">
          <a:xfrm>
            <a:off x="7540625" y="2674938"/>
            <a:ext cx="3206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12" name="Line 68"/>
          <p:cNvSpPr>
            <a:spLocks noChangeShapeType="1"/>
          </p:cNvSpPr>
          <p:nvPr/>
        </p:nvSpPr>
        <p:spPr bwMode="auto">
          <a:xfrm>
            <a:off x="7861300" y="2674938"/>
            <a:ext cx="3206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2213" name="Rectangle 69"/>
          <p:cNvSpPr>
            <a:spLocks noChangeArrowheads="1"/>
          </p:cNvSpPr>
          <p:nvPr/>
        </p:nvSpPr>
        <p:spPr bwMode="auto">
          <a:xfrm>
            <a:off x="731838" y="1392238"/>
            <a:ext cx="4300537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000"/>
              <a:t>We call two terms </a:t>
            </a:r>
            <a:r>
              <a:rPr lang="en-US" sz="2000">
                <a:solidFill>
                  <a:srgbClr val="009900"/>
                </a:solidFill>
              </a:rPr>
              <a:t>perfectly related</a:t>
            </a:r>
            <a:r>
              <a:rPr lang="en-US" sz="2000"/>
              <a:t> if they have an identical co-occurrence pattern</a:t>
            </a:r>
            <a:endParaRPr lang="en-US" sz="1600"/>
          </a:p>
        </p:txBody>
      </p:sp>
      <p:grpSp>
        <p:nvGrpSpPr>
          <p:cNvPr id="262214" name="Group 70"/>
          <p:cNvGrpSpPr>
            <a:grpSpLocks/>
          </p:cNvGrpSpPr>
          <p:nvPr/>
        </p:nvGrpSpPr>
        <p:grpSpPr bwMode="auto">
          <a:xfrm>
            <a:off x="1393825" y="3602038"/>
            <a:ext cx="2108200" cy="2206625"/>
            <a:chOff x="878" y="1979"/>
            <a:chExt cx="1328" cy="1390"/>
          </a:xfrm>
        </p:grpSpPr>
        <p:grpSp>
          <p:nvGrpSpPr>
            <p:cNvPr id="262215" name="Group 71"/>
            <p:cNvGrpSpPr>
              <a:grpSpLocks/>
            </p:cNvGrpSpPr>
            <p:nvPr/>
          </p:nvGrpSpPr>
          <p:grpSpPr bwMode="auto">
            <a:xfrm>
              <a:off x="957" y="2304"/>
              <a:ext cx="1179" cy="627"/>
              <a:chOff x="757" y="2341"/>
              <a:chExt cx="1161" cy="627"/>
            </a:xfrm>
          </p:grpSpPr>
          <p:sp>
            <p:nvSpPr>
              <p:cNvPr id="262216" name="Line 72"/>
              <p:cNvSpPr>
                <a:spLocks noChangeShapeType="1"/>
              </p:cNvSpPr>
              <p:nvPr/>
            </p:nvSpPr>
            <p:spPr bwMode="auto">
              <a:xfrm>
                <a:off x="757" y="2583"/>
                <a:ext cx="11" cy="1"/>
              </a:xfrm>
              <a:prstGeom prst="line">
                <a:avLst/>
              </a:prstGeom>
              <a:noFill/>
              <a:ln w="63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17" name="Freeform 73"/>
              <p:cNvSpPr>
                <a:spLocks/>
              </p:cNvSpPr>
              <p:nvPr/>
            </p:nvSpPr>
            <p:spPr bwMode="auto">
              <a:xfrm>
                <a:off x="1744" y="2946"/>
                <a:ext cx="174" cy="9"/>
              </a:xfrm>
              <a:custGeom>
                <a:avLst/>
                <a:gdLst>
                  <a:gd name="T0" fmla="*/ 4 w 524"/>
                  <a:gd name="T1" fmla="*/ 24 h 24"/>
                  <a:gd name="T2" fmla="*/ 16 w 524"/>
                  <a:gd name="T3" fmla="*/ 22 h 24"/>
                  <a:gd name="T4" fmla="*/ 26 w 524"/>
                  <a:gd name="T5" fmla="*/ 22 h 24"/>
                  <a:gd name="T6" fmla="*/ 36 w 524"/>
                  <a:gd name="T7" fmla="*/ 22 h 24"/>
                  <a:gd name="T8" fmla="*/ 48 w 524"/>
                  <a:gd name="T9" fmla="*/ 22 h 24"/>
                  <a:gd name="T10" fmla="*/ 58 w 524"/>
                  <a:gd name="T11" fmla="*/ 20 h 24"/>
                  <a:gd name="T12" fmla="*/ 68 w 524"/>
                  <a:gd name="T13" fmla="*/ 20 h 24"/>
                  <a:gd name="T14" fmla="*/ 78 w 524"/>
                  <a:gd name="T15" fmla="*/ 20 h 24"/>
                  <a:gd name="T16" fmla="*/ 90 w 524"/>
                  <a:gd name="T17" fmla="*/ 20 h 24"/>
                  <a:gd name="T18" fmla="*/ 100 w 524"/>
                  <a:gd name="T19" fmla="*/ 18 h 24"/>
                  <a:gd name="T20" fmla="*/ 110 w 524"/>
                  <a:gd name="T21" fmla="*/ 16 h 24"/>
                  <a:gd name="T22" fmla="*/ 122 w 524"/>
                  <a:gd name="T23" fmla="*/ 16 h 24"/>
                  <a:gd name="T24" fmla="*/ 132 w 524"/>
                  <a:gd name="T25" fmla="*/ 16 h 24"/>
                  <a:gd name="T26" fmla="*/ 142 w 524"/>
                  <a:gd name="T27" fmla="*/ 16 h 24"/>
                  <a:gd name="T28" fmla="*/ 152 w 524"/>
                  <a:gd name="T29" fmla="*/ 16 h 24"/>
                  <a:gd name="T30" fmla="*/ 164 w 524"/>
                  <a:gd name="T31" fmla="*/ 16 h 24"/>
                  <a:gd name="T32" fmla="*/ 174 w 524"/>
                  <a:gd name="T33" fmla="*/ 16 h 24"/>
                  <a:gd name="T34" fmla="*/ 184 w 524"/>
                  <a:gd name="T35" fmla="*/ 16 h 24"/>
                  <a:gd name="T36" fmla="*/ 196 w 524"/>
                  <a:gd name="T37" fmla="*/ 14 h 24"/>
                  <a:gd name="T38" fmla="*/ 206 w 524"/>
                  <a:gd name="T39" fmla="*/ 14 h 24"/>
                  <a:gd name="T40" fmla="*/ 216 w 524"/>
                  <a:gd name="T41" fmla="*/ 14 h 24"/>
                  <a:gd name="T42" fmla="*/ 226 w 524"/>
                  <a:gd name="T43" fmla="*/ 14 h 24"/>
                  <a:gd name="T44" fmla="*/ 238 w 524"/>
                  <a:gd name="T45" fmla="*/ 12 h 24"/>
                  <a:gd name="T46" fmla="*/ 248 w 524"/>
                  <a:gd name="T47" fmla="*/ 12 h 24"/>
                  <a:gd name="T48" fmla="*/ 258 w 524"/>
                  <a:gd name="T49" fmla="*/ 10 h 24"/>
                  <a:gd name="T50" fmla="*/ 270 w 524"/>
                  <a:gd name="T51" fmla="*/ 10 h 24"/>
                  <a:gd name="T52" fmla="*/ 280 w 524"/>
                  <a:gd name="T53" fmla="*/ 10 h 24"/>
                  <a:gd name="T54" fmla="*/ 290 w 524"/>
                  <a:gd name="T55" fmla="*/ 10 h 24"/>
                  <a:gd name="T56" fmla="*/ 300 w 524"/>
                  <a:gd name="T57" fmla="*/ 10 h 24"/>
                  <a:gd name="T58" fmla="*/ 312 w 524"/>
                  <a:gd name="T59" fmla="*/ 10 h 24"/>
                  <a:gd name="T60" fmla="*/ 322 w 524"/>
                  <a:gd name="T61" fmla="*/ 8 h 24"/>
                  <a:gd name="T62" fmla="*/ 332 w 524"/>
                  <a:gd name="T63" fmla="*/ 8 h 24"/>
                  <a:gd name="T64" fmla="*/ 344 w 524"/>
                  <a:gd name="T65" fmla="*/ 8 h 24"/>
                  <a:gd name="T66" fmla="*/ 354 w 524"/>
                  <a:gd name="T67" fmla="*/ 8 h 24"/>
                  <a:gd name="T68" fmla="*/ 364 w 524"/>
                  <a:gd name="T69" fmla="*/ 8 h 24"/>
                  <a:gd name="T70" fmla="*/ 374 w 524"/>
                  <a:gd name="T71" fmla="*/ 8 h 24"/>
                  <a:gd name="T72" fmla="*/ 386 w 524"/>
                  <a:gd name="T73" fmla="*/ 6 h 24"/>
                  <a:gd name="T74" fmla="*/ 396 w 524"/>
                  <a:gd name="T75" fmla="*/ 6 h 24"/>
                  <a:gd name="T76" fmla="*/ 406 w 524"/>
                  <a:gd name="T77" fmla="*/ 6 h 24"/>
                  <a:gd name="T78" fmla="*/ 418 w 524"/>
                  <a:gd name="T79" fmla="*/ 2 h 24"/>
                  <a:gd name="T80" fmla="*/ 428 w 524"/>
                  <a:gd name="T81" fmla="*/ 2 h 24"/>
                  <a:gd name="T82" fmla="*/ 438 w 524"/>
                  <a:gd name="T83" fmla="*/ 2 h 24"/>
                  <a:gd name="T84" fmla="*/ 448 w 524"/>
                  <a:gd name="T85" fmla="*/ 2 h 24"/>
                  <a:gd name="T86" fmla="*/ 460 w 524"/>
                  <a:gd name="T87" fmla="*/ 2 h 24"/>
                  <a:gd name="T88" fmla="*/ 470 w 524"/>
                  <a:gd name="T89" fmla="*/ 2 h 24"/>
                  <a:gd name="T90" fmla="*/ 480 w 524"/>
                  <a:gd name="T91" fmla="*/ 2 h 24"/>
                  <a:gd name="T92" fmla="*/ 492 w 524"/>
                  <a:gd name="T93" fmla="*/ 0 h 24"/>
                  <a:gd name="T94" fmla="*/ 502 w 524"/>
                  <a:gd name="T95" fmla="*/ 0 h 24"/>
                  <a:gd name="T96" fmla="*/ 512 w 524"/>
                  <a:gd name="T97" fmla="*/ 0 h 24"/>
                  <a:gd name="T98" fmla="*/ 524 w 524"/>
                  <a:gd name="T9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24">
                    <a:moveTo>
                      <a:pt x="0" y="24"/>
                    </a:moveTo>
                    <a:lnTo>
                      <a:pt x="4" y="24"/>
                    </a:lnTo>
                    <a:lnTo>
                      <a:pt x="10" y="24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6" y="22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42" y="22"/>
                    </a:lnTo>
                    <a:lnTo>
                      <a:pt x="48" y="22"/>
                    </a:lnTo>
                    <a:lnTo>
                      <a:pt x="52" y="22"/>
                    </a:lnTo>
                    <a:lnTo>
                      <a:pt x="58" y="20"/>
                    </a:lnTo>
                    <a:lnTo>
                      <a:pt x="64" y="20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8" y="20"/>
                    </a:lnTo>
                    <a:lnTo>
                      <a:pt x="84" y="20"/>
                    </a:lnTo>
                    <a:lnTo>
                      <a:pt x="90" y="20"/>
                    </a:lnTo>
                    <a:lnTo>
                      <a:pt x="94" y="20"/>
                    </a:lnTo>
                    <a:lnTo>
                      <a:pt x="100" y="18"/>
                    </a:lnTo>
                    <a:lnTo>
                      <a:pt x="106" y="16"/>
                    </a:lnTo>
                    <a:lnTo>
                      <a:pt x="110" y="16"/>
                    </a:lnTo>
                    <a:lnTo>
                      <a:pt x="116" y="16"/>
                    </a:lnTo>
                    <a:lnTo>
                      <a:pt x="122" y="16"/>
                    </a:lnTo>
                    <a:lnTo>
                      <a:pt x="126" y="16"/>
                    </a:lnTo>
                    <a:lnTo>
                      <a:pt x="132" y="16"/>
                    </a:lnTo>
                    <a:lnTo>
                      <a:pt x="138" y="16"/>
                    </a:lnTo>
                    <a:lnTo>
                      <a:pt x="142" y="16"/>
                    </a:lnTo>
                    <a:lnTo>
                      <a:pt x="148" y="16"/>
                    </a:lnTo>
                    <a:lnTo>
                      <a:pt x="152" y="16"/>
                    </a:lnTo>
                    <a:lnTo>
                      <a:pt x="158" y="16"/>
                    </a:lnTo>
                    <a:lnTo>
                      <a:pt x="164" y="16"/>
                    </a:lnTo>
                    <a:lnTo>
                      <a:pt x="168" y="16"/>
                    </a:lnTo>
                    <a:lnTo>
                      <a:pt x="174" y="16"/>
                    </a:lnTo>
                    <a:lnTo>
                      <a:pt x="180" y="16"/>
                    </a:lnTo>
                    <a:lnTo>
                      <a:pt x="184" y="16"/>
                    </a:lnTo>
                    <a:lnTo>
                      <a:pt x="190" y="16"/>
                    </a:lnTo>
                    <a:lnTo>
                      <a:pt x="196" y="14"/>
                    </a:lnTo>
                    <a:lnTo>
                      <a:pt x="200" y="14"/>
                    </a:lnTo>
                    <a:lnTo>
                      <a:pt x="206" y="14"/>
                    </a:lnTo>
                    <a:lnTo>
                      <a:pt x="212" y="14"/>
                    </a:lnTo>
                    <a:lnTo>
                      <a:pt x="216" y="14"/>
                    </a:lnTo>
                    <a:lnTo>
                      <a:pt x="222" y="14"/>
                    </a:lnTo>
                    <a:lnTo>
                      <a:pt x="226" y="14"/>
                    </a:lnTo>
                    <a:lnTo>
                      <a:pt x="232" y="12"/>
                    </a:lnTo>
                    <a:lnTo>
                      <a:pt x="238" y="12"/>
                    </a:lnTo>
                    <a:lnTo>
                      <a:pt x="242" y="12"/>
                    </a:lnTo>
                    <a:lnTo>
                      <a:pt x="248" y="12"/>
                    </a:lnTo>
                    <a:lnTo>
                      <a:pt x="254" y="12"/>
                    </a:lnTo>
                    <a:lnTo>
                      <a:pt x="258" y="10"/>
                    </a:lnTo>
                    <a:lnTo>
                      <a:pt x="264" y="10"/>
                    </a:lnTo>
                    <a:lnTo>
                      <a:pt x="270" y="10"/>
                    </a:lnTo>
                    <a:lnTo>
                      <a:pt x="274" y="10"/>
                    </a:lnTo>
                    <a:lnTo>
                      <a:pt x="280" y="10"/>
                    </a:lnTo>
                    <a:lnTo>
                      <a:pt x="286" y="10"/>
                    </a:lnTo>
                    <a:lnTo>
                      <a:pt x="290" y="10"/>
                    </a:lnTo>
                    <a:lnTo>
                      <a:pt x="296" y="10"/>
                    </a:lnTo>
                    <a:lnTo>
                      <a:pt x="300" y="10"/>
                    </a:lnTo>
                    <a:lnTo>
                      <a:pt x="306" y="10"/>
                    </a:lnTo>
                    <a:lnTo>
                      <a:pt x="312" y="10"/>
                    </a:lnTo>
                    <a:lnTo>
                      <a:pt x="316" y="8"/>
                    </a:lnTo>
                    <a:lnTo>
                      <a:pt x="322" y="8"/>
                    </a:lnTo>
                    <a:lnTo>
                      <a:pt x="328" y="8"/>
                    </a:lnTo>
                    <a:lnTo>
                      <a:pt x="332" y="8"/>
                    </a:lnTo>
                    <a:lnTo>
                      <a:pt x="338" y="8"/>
                    </a:lnTo>
                    <a:lnTo>
                      <a:pt x="344" y="8"/>
                    </a:lnTo>
                    <a:lnTo>
                      <a:pt x="348" y="8"/>
                    </a:lnTo>
                    <a:lnTo>
                      <a:pt x="354" y="8"/>
                    </a:lnTo>
                    <a:lnTo>
                      <a:pt x="360" y="8"/>
                    </a:lnTo>
                    <a:lnTo>
                      <a:pt x="364" y="8"/>
                    </a:lnTo>
                    <a:lnTo>
                      <a:pt x="370" y="8"/>
                    </a:lnTo>
                    <a:lnTo>
                      <a:pt x="374" y="8"/>
                    </a:lnTo>
                    <a:lnTo>
                      <a:pt x="380" y="6"/>
                    </a:lnTo>
                    <a:lnTo>
                      <a:pt x="386" y="6"/>
                    </a:lnTo>
                    <a:lnTo>
                      <a:pt x="390" y="6"/>
                    </a:lnTo>
                    <a:lnTo>
                      <a:pt x="396" y="6"/>
                    </a:lnTo>
                    <a:lnTo>
                      <a:pt x="402" y="6"/>
                    </a:lnTo>
                    <a:lnTo>
                      <a:pt x="406" y="6"/>
                    </a:lnTo>
                    <a:lnTo>
                      <a:pt x="412" y="6"/>
                    </a:lnTo>
                    <a:lnTo>
                      <a:pt x="418" y="2"/>
                    </a:lnTo>
                    <a:lnTo>
                      <a:pt x="422" y="2"/>
                    </a:lnTo>
                    <a:lnTo>
                      <a:pt x="428" y="2"/>
                    </a:lnTo>
                    <a:lnTo>
                      <a:pt x="434" y="2"/>
                    </a:lnTo>
                    <a:lnTo>
                      <a:pt x="438" y="2"/>
                    </a:lnTo>
                    <a:lnTo>
                      <a:pt x="444" y="2"/>
                    </a:lnTo>
                    <a:lnTo>
                      <a:pt x="448" y="2"/>
                    </a:lnTo>
                    <a:lnTo>
                      <a:pt x="454" y="2"/>
                    </a:lnTo>
                    <a:lnTo>
                      <a:pt x="460" y="2"/>
                    </a:lnTo>
                    <a:lnTo>
                      <a:pt x="464" y="2"/>
                    </a:lnTo>
                    <a:lnTo>
                      <a:pt x="470" y="2"/>
                    </a:lnTo>
                    <a:lnTo>
                      <a:pt x="476" y="2"/>
                    </a:lnTo>
                    <a:lnTo>
                      <a:pt x="480" y="2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6" y="0"/>
                    </a:lnTo>
                    <a:lnTo>
                      <a:pt x="502" y="0"/>
                    </a:lnTo>
                    <a:lnTo>
                      <a:pt x="508" y="0"/>
                    </a:lnTo>
                    <a:lnTo>
                      <a:pt x="512" y="0"/>
                    </a:lnTo>
                    <a:lnTo>
                      <a:pt x="518" y="0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18" name="Freeform 74"/>
              <p:cNvSpPr>
                <a:spLocks/>
              </p:cNvSpPr>
              <p:nvPr/>
            </p:nvSpPr>
            <p:spPr bwMode="auto">
              <a:xfrm>
                <a:off x="1410" y="2341"/>
                <a:ext cx="173" cy="627"/>
              </a:xfrm>
              <a:custGeom>
                <a:avLst/>
                <a:gdLst>
                  <a:gd name="T0" fmla="*/ 6 w 524"/>
                  <a:gd name="T1" fmla="*/ 8 h 1760"/>
                  <a:gd name="T2" fmla="*/ 16 w 524"/>
                  <a:gd name="T3" fmla="*/ 8 h 1760"/>
                  <a:gd name="T4" fmla="*/ 26 w 524"/>
                  <a:gd name="T5" fmla="*/ 6 h 1760"/>
                  <a:gd name="T6" fmla="*/ 38 w 524"/>
                  <a:gd name="T7" fmla="*/ 6 h 1760"/>
                  <a:gd name="T8" fmla="*/ 48 w 524"/>
                  <a:gd name="T9" fmla="*/ 6 h 1760"/>
                  <a:gd name="T10" fmla="*/ 58 w 524"/>
                  <a:gd name="T11" fmla="*/ 6 h 1760"/>
                  <a:gd name="T12" fmla="*/ 68 w 524"/>
                  <a:gd name="T13" fmla="*/ 6 h 1760"/>
                  <a:gd name="T14" fmla="*/ 80 w 524"/>
                  <a:gd name="T15" fmla="*/ 6 h 1760"/>
                  <a:gd name="T16" fmla="*/ 90 w 524"/>
                  <a:gd name="T17" fmla="*/ 4 h 1760"/>
                  <a:gd name="T18" fmla="*/ 100 w 524"/>
                  <a:gd name="T19" fmla="*/ 4 h 1760"/>
                  <a:gd name="T20" fmla="*/ 112 w 524"/>
                  <a:gd name="T21" fmla="*/ 4 h 1760"/>
                  <a:gd name="T22" fmla="*/ 122 w 524"/>
                  <a:gd name="T23" fmla="*/ 4 h 1760"/>
                  <a:gd name="T24" fmla="*/ 132 w 524"/>
                  <a:gd name="T25" fmla="*/ 4 h 1760"/>
                  <a:gd name="T26" fmla="*/ 142 w 524"/>
                  <a:gd name="T27" fmla="*/ 2 h 1760"/>
                  <a:gd name="T28" fmla="*/ 154 w 524"/>
                  <a:gd name="T29" fmla="*/ 2 h 1760"/>
                  <a:gd name="T30" fmla="*/ 164 w 524"/>
                  <a:gd name="T31" fmla="*/ 0 h 1760"/>
                  <a:gd name="T32" fmla="*/ 174 w 524"/>
                  <a:gd name="T33" fmla="*/ 1760 h 1760"/>
                  <a:gd name="T34" fmla="*/ 186 w 524"/>
                  <a:gd name="T35" fmla="*/ 1760 h 1760"/>
                  <a:gd name="T36" fmla="*/ 196 w 524"/>
                  <a:gd name="T37" fmla="*/ 1760 h 1760"/>
                  <a:gd name="T38" fmla="*/ 206 w 524"/>
                  <a:gd name="T39" fmla="*/ 1760 h 1760"/>
                  <a:gd name="T40" fmla="*/ 216 w 524"/>
                  <a:gd name="T41" fmla="*/ 1758 h 1760"/>
                  <a:gd name="T42" fmla="*/ 228 w 524"/>
                  <a:gd name="T43" fmla="*/ 1758 h 1760"/>
                  <a:gd name="T44" fmla="*/ 238 w 524"/>
                  <a:gd name="T45" fmla="*/ 1758 h 1760"/>
                  <a:gd name="T46" fmla="*/ 248 w 524"/>
                  <a:gd name="T47" fmla="*/ 1758 h 1760"/>
                  <a:gd name="T48" fmla="*/ 260 w 524"/>
                  <a:gd name="T49" fmla="*/ 1758 h 1760"/>
                  <a:gd name="T50" fmla="*/ 270 w 524"/>
                  <a:gd name="T51" fmla="*/ 1758 h 1760"/>
                  <a:gd name="T52" fmla="*/ 280 w 524"/>
                  <a:gd name="T53" fmla="*/ 1758 h 1760"/>
                  <a:gd name="T54" fmla="*/ 290 w 524"/>
                  <a:gd name="T55" fmla="*/ 1756 h 1760"/>
                  <a:gd name="T56" fmla="*/ 302 w 524"/>
                  <a:gd name="T57" fmla="*/ 1756 h 1760"/>
                  <a:gd name="T58" fmla="*/ 312 w 524"/>
                  <a:gd name="T59" fmla="*/ 1756 h 1760"/>
                  <a:gd name="T60" fmla="*/ 322 w 524"/>
                  <a:gd name="T61" fmla="*/ 1754 h 1760"/>
                  <a:gd name="T62" fmla="*/ 334 w 524"/>
                  <a:gd name="T63" fmla="*/ 1754 h 1760"/>
                  <a:gd name="T64" fmla="*/ 344 w 524"/>
                  <a:gd name="T65" fmla="*/ 1754 h 1760"/>
                  <a:gd name="T66" fmla="*/ 354 w 524"/>
                  <a:gd name="T67" fmla="*/ 1752 h 1760"/>
                  <a:gd name="T68" fmla="*/ 364 w 524"/>
                  <a:gd name="T69" fmla="*/ 1752 h 1760"/>
                  <a:gd name="T70" fmla="*/ 376 w 524"/>
                  <a:gd name="T71" fmla="*/ 1748 h 1760"/>
                  <a:gd name="T72" fmla="*/ 386 w 524"/>
                  <a:gd name="T73" fmla="*/ 1748 h 1760"/>
                  <a:gd name="T74" fmla="*/ 396 w 524"/>
                  <a:gd name="T75" fmla="*/ 1748 h 1760"/>
                  <a:gd name="T76" fmla="*/ 408 w 524"/>
                  <a:gd name="T77" fmla="*/ 1746 h 1760"/>
                  <a:gd name="T78" fmla="*/ 418 w 524"/>
                  <a:gd name="T79" fmla="*/ 1746 h 1760"/>
                  <a:gd name="T80" fmla="*/ 428 w 524"/>
                  <a:gd name="T81" fmla="*/ 1746 h 1760"/>
                  <a:gd name="T82" fmla="*/ 438 w 524"/>
                  <a:gd name="T83" fmla="*/ 1744 h 1760"/>
                  <a:gd name="T84" fmla="*/ 450 w 524"/>
                  <a:gd name="T85" fmla="*/ 1744 h 1760"/>
                  <a:gd name="T86" fmla="*/ 460 w 524"/>
                  <a:gd name="T87" fmla="*/ 1744 h 1760"/>
                  <a:gd name="T88" fmla="*/ 470 w 524"/>
                  <a:gd name="T89" fmla="*/ 1744 h 1760"/>
                  <a:gd name="T90" fmla="*/ 482 w 524"/>
                  <a:gd name="T91" fmla="*/ 1744 h 1760"/>
                  <a:gd name="T92" fmla="*/ 492 w 524"/>
                  <a:gd name="T93" fmla="*/ 1742 h 1760"/>
                  <a:gd name="T94" fmla="*/ 502 w 524"/>
                  <a:gd name="T95" fmla="*/ 1742 h 1760"/>
                  <a:gd name="T96" fmla="*/ 514 w 524"/>
                  <a:gd name="T97" fmla="*/ 1740 h 1760"/>
                  <a:gd name="T98" fmla="*/ 524 w 524"/>
                  <a:gd name="T99" fmla="*/ 1740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760">
                    <a:moveTo>
                      <a:pt x="0" y="8"/>
                    </a:moveTo>
                    <a:lnTo>
                      <a:pt x="6" y="8"/>
                    </a:lnTo>
                    <a:lnTo>
                      <a:pt x="10" y="8"/>
                    </a:lnTo>
                    <a:lnTo>
                      <a:pt x="16" y="8"/>
                    </a:lnTo>
                    <a:lnTo>
                      <a:pt x="22" y="8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64" y="6"/>
                    </a:lnTo>
                    <a:lnTo>
                      <a:pt x="68" y="6"/>
                    </a:lnTo>
                    <a:lnTo>
                      <a:pt x="74" y="6"/>
                    </a:lnTo>
                    <a:lnTo>
                      <a:pt x="80" y="6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6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4"/>
                    </a:lnTo>
                    <a:lnTo>
                      <a:pt x="122" y="4"/>
                    </a:lnTo>
                    <a:lnTo>
                      <a:pt x="128" y="4"/>
                    </a:lnTo>
                    <a:lnTo>
                      <a:pt x="132" y="4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8" y="2"/>
                    </a:lnTo>
                    <a:lnTo>
                      <a:pt x="154" y="2"/>
                    </a:lnTo>
                    <a:lnTo>
                      <a:pt x="158" y="0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4" y="1760"/>
                    </a:lnTo>
                    <a:lnTo>
                      <a:pt x="180" y="1760"/>
                    </a:lnTo>
                    <a:lnTo>
                      <a:pt x="186" y="1760"/>
                    </a:lnTo>
                    <a:lnTo>
                      <a:pt x="190" y="1760"/>
                    </a:lnTo>
                    <a:lnTo>
                      <a:pt x="196" y="1760"/>
                    </a:lnTo>
                    <a:lnTo>
                      <a:pt x="202" y="1760"/>
                    </a:lnTo>
                    <a:lnTo>
                      <a:pt x="206" y="1760"/>
                    </a:lnTo>
                    <a:lnTo>
                      <a:pt x="212" y="1758"/>
                    </a:lnTo>
                    <a:lnTo>
                      <a:pt x="216" y="1758"/>
                    </a:lnTo>
                    <a:lnTo>
                      <a:pt x="222" y="1758"/>
                    </a:lnTo>
                    <a:lnTo>
                      <a:pt x="228" y="1758"/>
                    </a:lnTo>
                    <a:lnTo>
                      <a:pt x="232" y="1758"/>
                    </a:lnTo>
                    <a:lnTo>
                      <a:pt x="238" y="1758"/>
                    </a:lnTo>
                    <a:lnTo>
                      <a:pt x="244" y="1758"/>
                    </a:lnTo>
                    <a:lnTo>
                      <a:pt x="248" y="1758"/>
                    </a:lnTo>
                    <a:lnTo>
                      <a:pt x="254" y="1758"/>
                    </a:lnTo>
                    <a:lnTo>
                      <a:pt x="260" y="1758"/>
                    </a:lnTo>
                    <a:lnTo>
                      <a:pt x="264" y="1758"/>
                    </a:lnTo>
                    <a:lnTo>
                      <a:pt x="270" y="1758"/>
                    </a:lnTo>
                    <a:lnTo>
                      <a:pt x="276" y="1758"/>
                    </a:lnTo>
                    <a:lnTo>
                      <a:pt x="280" y="1758"/>
                    </a:lnTo>
                    <a:lnTo>
                      <a:pt x="286" y="1756"/>
                    </a:lnTo>
                    <a:lnTo>
                      <a:pt x="290" y="1756"/>
                    </a:lnTo>
                    <a:lnTo>
                      <a:pt x="296" y="1756"/>
                    </a:lnTo>
                    <a:lnTo>
                      <a:pt x="302" y="1756"/>
                    </a:lnTo>
                    <a:lnTo>
                      <a:pt x="306" y="1756"/>
                    </a:lnTo>
                    <a:lnTo>
                      <a:pt x="312" y="1756"/>
                    </a:lnTo>
                    <a:lnTo>
                      <a:pt x="318" y="1754"/>
                    </a:lnTo>
                    <a:lnTo>
                      <a:pt x="322" y="1754"/>
                    </a:lnTo>
                    <a:lnTo>
                      <a:pt x="328" y="1754"/>
                    </a:lnTo>
                    <a:lnTo>
                      <a:pt x="334" y="1754"/>
                    </a:lnTo>
                    <a:lnTo>
                      <a:pt x="338" y="1754"/>
                    </a:lnTo>
                    <a:lnTo>
                      <a:pt x="344" y="1754"/>
                    </a:lnTo>
                    <a:lnTo>
                      <a:pt x="350" y="1752"/>
                    </a:lnTo>
                    <a:lnTo>
                      <a:pt x="354" y="1752"/>
                    </a:lnTo>
                    <a:lnTo>
                      <a:pt x="360" y="1752"/>
                    </a:lnTo>
                    <a:lnTo>
                      <a:pt x="364" y="1752"/>
                    </a:lnTo>
                    <a:lnTo>
                      <a:pt x="370" y="1752"/>
                    </a:lnTo>
                    <a:lnTo>
                      <a:pt x="376" y="1748"/>
                    </a:lnTo>
                    <a:lnTo>
                      <a:pt x="380" y="1748"/>
                    </a:lnTo>
                    <a:lnTo>
                      <a:pt x="386" y="1748"/>
                    </a:lnTo>
                    <a:lnTo>
                      <a:pt x="392" y="1748"/>
                    </a:lnTo>
                    <a:lnTo>
                      <a:pt x="396" y="1748"/>
                    </a:lnTo>
                    <a:lnTo>
                      <a:pt x="402" y="1748"/>
                    </a:lnTo>
                    <a:lnTo>
                      <a:pt x="408" y="1746"/>
                    </a:lnTo>
                    <a:lnTo>
                      <a:pt x="412" y="1746"/>
                    </a:lnTo>
                    <a:lnTo>
                      <a:pt x="418" y="1746"/>
                    </a:lnTo>
                    <a:lnTo>
                      <a:pt x="424" y="1746"/>
                    </a:lnTo>
                    <a:lnTo>
                      <a:pt x="428" y="1746"/>
                    </a:lnTo>
                    <a:lnTo>
                      <a:pt x="434" y="1744"/>
                    </a:lnTo>
                    <a:lnTo>
                      <a:pt x="438" y="1744"/>
                    </a:lnTo>
                    <a:lnTo>
                      <a:pt x="444" y="1744"/>
                    </a:lnTo>
                    <a:lnTo>
                      <a:pt x="450" y="1744"/>
                    </a:lnTo>
                    <a:lnTo>
                      <a:pt x="454" y="1744"/>
                    </a:lnTo>
                    <a:lnTo>
                      <a:pt x="460" y="1744"/>
                    </a:lnTo>
                    <a:lnTo>
                      <a:pt x="466" y="1744"/>
                    </a:lnTo>
                    <a:lnTo>
                      <a:pt x="470" y="1744"/>
                    </a:lnTo>
                    <a:lnTo>
                      <a:pt x="476" y="1744"/>
                    </a:lnTo>
                    <a:lnTo>
                      <a:pt x="482" y="1744"/>
                    </a:lnTo>
                    <a:lnTo>
                      <a:pt x="486" y="1744"/>
                    </a:lnTo>
                    <a:lnTo>
                      <a:pt x="492" y="1742"/>
                    </a:lnTo>
                    <a:lnTo>
                      <a:pt x="498" y="1742"/>
                    </a:lnTo>
                    <a:lnTo>
                      <a:pt x="502" y="1742"/>
                    </a:lnTo>
                    <a:lnTo>
                      <a:pt x="508" y="1740"/>
                    </a:lnTo>
                    <a:lnTo>
                      <a:pt x="514" y="1740"/>
                    </a:lnTo>
                    <a:lnTo>
                      <a:pt x="518" y="1740"/>
                    </a:lnTo>
                    <a:lnTo>
                      <a:pt x="524" y="1740"/>
                    </a:lnTo>
                  </a:path>
                </a:pathLst>
              </a:custGeom>
              <a:noFill/>
              <a:ln w="2540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19" name="Freeform 75"/>
              <p:cNvSpPr>
                <a:spLocks/>
              </p:cNvSpPr>
              <p:nvPr/>
            </p:nvSpPr>
            <p:spPr bwMode="auto">
              <a:xfrm>
                <a:off x="1575" y="2952"/>
                <a:ext cx="174" cy="10"/>
              </a:xfrm>
              <a:custGeom>
                <a:avLst/>
                <a:gdLst>
                  <a:gd name="T0" fmla="*/ 6 w 524"/>
                  <a:gd name="T1" fmla="*/ 26 h 28"/>
                  <a:gd name="T2" fmla="*/ 16 w 524"/>
                  <a:gd name="T3" fmla="*/ 26 h 28"/>
                  <a:gd name="T4" fmla="*/ 28 w 524"/>
                  <a:gd name="T5" fmla="*/ 26 h 28"/>
                  <a:gd name="T6" fmla="*/ 38 w 524"/>
                  <a:gd name="T7" fmla="*/ 26 h 28"/>
                  <a:gd name="T8" fmla="*/ 48 w 524"/>
                  <a:gd name="T9" fmla="*/ 26 h 28"/>
                  <a:gd name="T10" fmla="*/ 58 w 524"/>
                  <a:gd name="T11" fmla="*/ 24 h 28"/>
                  <a:gd name="T12" fmla="*/ 70 w 524"/>
                  <a:gd name="T13" fmla="*/ 24 h 28"/>
                  <a:gd name="T14" fmla="*/ 80 w 524"/>
                  <a:gd name="T15" fmla="*/ 24 h 28"/>
                  <a:gd name="T16" fmla="*/ 90 w 524"/>
                  <a:gd name="T17" fmla="*/ 24 h 28"/>
                  <a:gd name="T18" fmla="*/ 102 w 524"/>
                  <a:gd name="T19" fmla="*/ 24 h 28"/>
                  <a:gd name="T20" fmla="*/ 112 w 524"/>
                  <a:gd name="T21" fmla="*/ 22 h 28"/>
                  <a:gd name="T22" fmla="*/ 122 w 524"/>
                  <a:gd name="T23" fmla="*/ 22 h 28"/>
                  <a:gd name="T24" fmla="*/ 132 w 524"/>
                  <a:gd name="T25" fmla="*/ 20 h 28"/>
                  <a:gd name="T26" fmla="*/ 144 w 524"/>
                  <a:gd name="T27" fmla="*/ 20 h 28"/>
                  <a:gd name="T28" fmla="*/ 154 w 524"/>
                  <a:gd name="T29" fmla="*/ 20 h 28"/>
                  <a:gd name="T30" fmla="*/ 164 w 524"/>
                  <a:gd name="T31" fmla="*/ 20 h 28"/>
                  <a:gd name="T32" fmla="*/ 176 w 524"/>
                  <a:gd name="T33" fmla="*/ 20 h 28"/>
                  <a:gd name="T34" fmla="*/ 186 w 524"/>
                  <a:gd name="T35" fmla="*/ 18 h 28"/>
                  <a:gd name="T36" fmla="*/ 196 w 524"/>
                  <a:gd name="T37" fmla="*/ 18 h 28"/>
                  <a:gd name="T38" fmla="*/ 206 w 524"/>
                  <a:gd name="T39" fmla="*/ 18 h 28"/>
                  <a:gd name="T40" fmla="*/ 218 w 524"/>
                  <a:gd name="T41" fmla="*/ 16 h 28"/>
                  <a:gd name="T42" fmla="*/ 228 w 524"/>
                  <a:gd name="T43" fmla="*/ 16 h 28"/>
                  <a:gd name="T44" fmla="*/ 238 w 524"/>
                  <a:gd name="T45" fmla="*/ 16 h 28"/>
                  <a:gd name="T46" fmla="*/ 250 w 524"/>
                  <a:gd name="T47" fmla="*/ 14 h 28"/>
                  <a:gd name="T48" fmla="*/ 260 w 524"/>
                  <a:gd name="T49" fmla="*/ 14 h 28"/>
                  <a:gd name="T50" fmla="*/ 270 w 524"/>
                  <a:gd name="T51" fmla="*/ 12 h 28"/>
                  <a:gd name="T52" fmla="*/ 280 w 524"/>
                  <a:gd name="T53" fmla="*/ 12 h 28"/>
                  <a:gd name="T54" fmla="*/ 292 w 524"/>
                  <a:gd name="T55" fmla="*/ 10 h 28"/>
                  <a:gd name="T56" fmla="*/ 302 w 524"/>
                  <a:gd name="T57" fmla="*/ 8 h 28"/>
                  <a:gd name="T58" fmla="*/ 312 w 524"/>
                  <a:gd name="T59" fmla="*/ 8 h 28"/>
                  <a:gd name="T60" fmla="*/ 324 w 524"/>
                  <a:gd name="T61" fmla="*/ 8 h 28"/>
                  <a:gd name="T62" fmla="*/ 334 w 524"/>
                  <a:gd name="T63" fmla="*/ 8 h 28"/>
                  <a:gd name="T64" fmla="*/ 344 w 524"/>
                  <a:gd name="T65" fmla="*/ 6 h 28"/>
                  <a:gd name="T66" fmla="*/ 354 w 524"/>
                  <a:gd name="T67" fmla="*/ 6 h 28"/>
                  <a:gd name="T68" fmla="*/ 366 w 524"/>
                  <a:gd name="T69" fmla="*/ 6 h 28"/>
                  <a:gd name="T70" fmla="*/ 376 w 524"/>
                  <a:gd name="T71" fmla="*/ 6 h 28"/>
                  <a:gd name="T72" fmla="*/ 386 w 524"/>
                  <a:gd name="T73" fmla="*/ 4 h 28"/>
                  <a:gd name="T74" fmla="*/ 398 w 524"/>
                  <a:gd name="T75" fmla="*/ 4 h 28"/>
                  <a:gd name="T76" fmla="*/ 408 w 524"/>
                  <a:gd name="T77" fmla="*/ 2 h 28"/>
                  <a:gd name="T78" fmla="*/ 418 w 524"/>
                  <a:gd name="T79" fmla="*/ 2 h 28"/>
                  <a:gd name="T80" fmla="*/ 430 w 524"/>
                  <a:gd name="T81" fmla="*/ 2 h 28"/>
                  <a:gd name="T82" fmla="*/ 440 w 524"/>
                  <a:gd name="T83" fmla="*/ 2 h 28"/>
                  <a:gd name="T84" fmla="*/ 450 w 524"/>
                  <a:gd name="T85" fmla="*/ 2 h 28"/>
                  <a:gd name="T86" fmla="*/ 460 w 524"/>
                  <a:gd name="T87" fmla="*/ 2 h 28"/>
                  <a:gd name="T88" fmla="*/ 472 w 524"/>
                  <a:gd name="T89" fmla="*/ 2 h 28"/>
                  <a:gd name="T90" fmla="*/ 482 w 524"/>
                  <a:gd name="T91" fmla="*/ 2 h 28"/>
                  <a:gd name="T92" fmla="*/ 492 w 524"/>
                  <a:gd name="T93" fmla="*/ 2 h 28"/>
                  <a:gd name="T94" fmla="*/ 504 w 524"/>
                  <a:gd name="T95" fmla="*/ 2 h 28"/>
                  <a:gd name="T96" fmla="*/ 514 w 524"/>
                  <a:gd name="T97" fmla="*/ 0 h 28"/>
                  <a:gd name="T98" fmla="*/ 524 w 524"/>
                  <a:gd name="T9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28">
                    <a:moveTo>
                      <a:pt x="0" y="28"/>
                    </a:moveTo>
                    <a:lnTo>
                      <a:pt x="6" y="26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32" y="26"/>
                    </a:lnTo>
                    <a:lnTo>
                      <a:pt x="38" y="26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8" y="24"/>
                    </a:lnTo>
                    <a:lnTo>
                      <a:pt x="64" y="24"/>
                    </a:lnTo>
                    <a:lnTo>
                      <a:pt x="70" y="24"/>
                    </a:lnTo>
                    <a:lnTo>
                      <a:pt x="74" y="24"/>
                    </a:lnTo>
                    <a:lnTo>
                      <a:pt x="80" y="24"/>
                    </a:lnTo>
                    <a:lnTo>
                      <a:pt x="86" y="24"/>
                    </a:lnTo>
                    <a:lnTo>
                      <a:pt x="90" y="24"/>
                    </a:lnTo>
                    <a:lnTo>
                      <a:pt x="96" y="24"/>
                    </a:lnTo>
                    <a:lnTo>
                      <a:pt x="102" y="24"/>
                    </a:lnTo>
                    <a:lnTo>
                      <a:pt x="106" y="22"/>
                    </a:lnTo>
                    <a:lnTo>
                      <a:pt x="112" y="22"/>
                    </a:lnTo>
                    <a:lnTo>
                      <a:pt x="118" y="22"/>
                    </a:lnTo>
                    <a:lnTo>
                      <a:pt x="122" y="22"/>
                    </a:lnTo>
                    <a:lnTo>
                      <a:pt x="128" y="20"/>
                    </a:lnTo>
                    <a:lnTo>
                      <a:pt x="132" y="20"/>
                    </a:lnTo>
                    <a:lnTo>
                      <a:pt x="138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4" y="20"/>
                    </a:lnTo>
                    <a:lnTo>
                      <a:pt x="160" y="20"/>
                    </a:lnTo>
                    <a:lnTo>
                      <a:pt x="164" y="20"/>
                    </a:lnTo>
                    <a:lnTo>
                      <a:pt x="170" y="20"/>
                    </a:lnTo>
                    <a:lnTo>
                      <a:pt x="176" y="20"/>
                    </a:lnTo>
                    <a:lnTo>
                      <a:pt x="180" y="18"/>
                    </a:lnTo>
                    <a:lnTo>
                      <a:pt x="186" y="18"/>
                    </a:lnTo>
                    <a:lnTo>
                      <a:pt x="192" y="18"/>
                    </a:lnTo>
                    <a:lnTo>
                      <a:pt x="196" y="18"/>
                    </a:lnTo>
                    <a:lnTo>
                      <a:pt x="202" y="18"/>
                    </a:lnTo>
                    <a:lnTo>
                      <a:pt x="206" y="18"/>
                    </a:lnTo>
                    <a:lnTo>
                      <a:pt x="212" y="18"/>
                    </a:lnTo>
                    <a:lnTo>
                      <a:pt x="218" y="16"/>
                    </a:lnTo>
                    <a:lnTo>
                      <a:pt x="222" y="16"/>
                    </a:lnTo>
                    <a:lnTo>
                      <a:pt x="228" y="16"/>
                    </a:lnTo>
                    <a:lnTo>
                      <a:pt x="234" y="16"/>
                    </a:lnTo>
                    <a:lnTo>
                      <a:pt x="238" y="16"/>
                    </a:lnTo>
                    <a:lnTo>
                      <a:pt x="244" y="14"/>
                    </a:lnTo>
                    <a:lnTo>
                      <a:pt x="250" y="14"/>
                    </a:lnTo>
                    <a:lnTo>
                      <a:pt x="254" y="14"/>
                    </a:lnTo>
                    <a:lnTo>
                      <a:pt x="260" y="14"/>
                    </a:lnTo>
                    <a:lnTo>
                      <a:pt x="266" y="12"/>
                    </a:lnTo>
                    <a:lnTo>
                      <a:pt x="270" y="12"/>
                    </a:lnTo>
                    <a:lnTo>
                      <a:pt x="276" y="12"/>
                    </a:lnTo>
                    <a:lnTo>
                      <a:pt x="280" y="12"/>
                    </a:lnTo>
                    <a:lnTo>
                      <a:pt x="286" y="12"/>
                    </a:lnTo>
                    <a:lnTo>
                      <a:pt x="292" y="10"/>
                    </a:lnTo>
                    <a:lnTo>
                      <a:pt x="296" y="10"/>
                    </a:lnTo>
                    <a:lnTo>
                      <a:pt x="302" y="8"/>
                    </a:lnTo>
                    <a:lnTo>
                      <a:pt x="308" y="8"/>
                    </a:lnTo>
                    <a:lnTo>
                      <a:pt x="312" y="8"/>
                    </a:lnTo>
                    <a:lnTo>
                      <a:pt x="318" y="8"/>
                    </a:lnTo>
                    <a:lnTo>
                      <a:pt x="324" y="8"/>
                    </a:lnTo>
                    <a:lnTo>
                      <a:pt x="328" y="8"/>
                    </a:lnTo>
                    <a:lnTo>
                      <a:pt x="334" y="8"/>
                    </a:lnTo>
                    <a:lnTo>
                      <a:pt x="340" y="6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4" y="6"/>
                    </a:lnTo>
                    <a:lnTo>
                      <a:pt x="360" y="6"/>
                    </a:lnTo>
                    <a:lnTo>
                      <a:pt x="366" y="6"/>
                    </a:lnTo>
                    <a:lnTo>
                      <a:pt x="370" y="6"/>
                    </a:lnTo>
                    <a:lnTo>
                      <a:pt x="376" y="6"/>
                    </a:lnTo>
                    <a:lnTo>
                      <a:pt x="382" y="6"/>
                    </a:lnTo>
                    <a:lnTo>
                      <a:pt x="386" y="4"/>
                    </a:lnTo>
                    <a:lnTo>
                      <a:pt x="392" y="4"/>
                    </a:lnTo>
                    <a:lnTo>
                      <a:pt x="398" y="4"/>
                    </a:lnTo>
                    <a:lnTo>
                      <a:pt x="402" y="4"/>
                    </a:lnTo>
                    <a:lnTo>
                      <a:pt x="408" y="2"/>
                    </a:lnTo>
                    <a:lnTo>
                      <a:pt x="414" y="2"/>
                    </a:lnTo>
                    <a:lnTo>
                      <a:pt x="418" y="2"/>
                    </a:lnTo>
                    <a:lnTo>
                      <a:pt x="424" y="2"/>
                    </a:lnTo>
                    <a:lnTo>
                      <a:pt x="430" y="2"/>
                    </a:lnTo>
                    <a:lnTo>
                      <a:pt x="434" y="2"/>
                    </a:lnTo>
                    <a:lnTo>
                      <a:pt x="440" y="2"/>
                    </a:lnTo>
                    <a:lnTo>
                      <a:pt x="444" y="2"/>
                    </a:lnTo>
                    <a:lnTo>
                      <a:pt x="450" y="2"/>
                    </a:lnTo>
                    <a:lnTo>
                      <a:pt x="456" y="2"/>
                    </a:lnTo>
                    <a:lnTo>
                      <a:pt x="460" y="2"/>
                    </a:lnTo>
                    <a:lnTo>
                      <a:pt x="466" y="2"/>
                    </a:lnTo>
                    <a:lnTo>
                      <a:pt x="472" y="2"/>
                    </a:lnTo>
                    <a:lnTo>
                      <a:pt x="476" y="2"/>
                    </a:lnTo>
                    <a:lnTo>
                      <a:pt x="482" y="2"/>
                    </a:lnTo>
                    <a:lnTo>
                      <a:pt x="488" y="2"/>
                    </a:lnTo>
                    <a:lnTo>
                      <a:pt x="492" y="2"/>
                    </a:lnTo>
                    <a:lnTo>
                      <a:pt x="498" y="2"/>
                    </a:lnTo>
                    <a:lnTo>
                      <a:pt x="504" y="2"/>
                    </a:lnTo>
                    <a:lnTo>
                      <a:pt x="508" y="2"/>
                    </a:lnTo>
                    <a:lnTo>
                      <a:pt x="514" y="0"/>
                    </a:lnTo>
                    <a:lnTo>
                      <a:pt x="518" y="0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20" name="Freeform 76"/>
              <p:cNvSpPr>
                <a:spLocks/>
              </p:cNvSpPr>
              <p:nvPr/>
            </p:nvSpPr>
            <p:spPr bwMode="auto">
              <a:xfrm>
                <a:off x="1248" y="2342"/>
                <a:ext cx="173" cy="16"/>
              </a:xfrm>
              <a:custGeom>
                <a:avLst/>
                <a:gdLst>
                  <a:gd name="T0" fmla="*/ 4 w 522"/>
                  <a:gd name="T1" fmla="*/ 44 h 44"/>
                  <a:gd name="T2" fmla="*/ 16 w 522"/>
                  <a:gd name="T3" fmla="*/ 44 h 44"/>
                  <a:gd name="T4" fmla="*/ 26 w 522"/>
                  <a:gd name="T5" fmla="*/ 44 h 44"/>
                  <a:gd name="T6" fmla="*/ 36 w 522"/>
                  <a:gd name="T7" fmla="*/ 42 h 44"/>
                  <a:gd name="T8" fmla="*/ 46 w 522"/>
                  <a:gd name="T9" fmla="*/ 40 h 44"/>
                  <a:gd name="T10" fmla="*/ 58 w 522"/>
                  <a:gd name="T11" fmla="*/ 38 h 44"/>
                  <a:gd name="T12" fmla="*/ 68 w 522"/>
                  <a:gd name="T13" fmla="*/ 38 h 44"/>
                  <a:gd name="T14" fmla="*/ 78 w 522"/>
                  <a:gd name="T15" fmla="*/ 36 h 44"/>
                  <a:gd name="T16" fmla="*/ 90 w 522"/>
                  <a:gd name="T17" fmla="*/ 36 h 44"/>
                  <a:gd name="T18" fmla="*/ 100 w 522"/>
                  <a:gd name="T19" fmla="*/ 32 h 44"/>
                  <a:gd name="T20" fmla="*/ 110 w 522"/>
                  <a:gd name="T21" fmla="*/ 32 h 44"/>
                  <a:gd name="T22" fmla="*/ 120 w 522"/>
                  <a:gd name="T23" fmla="*/ 30 h 44"/>
                  <a:gd name="T24" fmla="*/ 132 w 522"/>
                  <a:gd name="T25" fmla="*/ 28 h 44"/>
                  <a:gd name="T26" fmla="*/ 142 w 522"/>
                  <a:gd name="T27" fmla="*/ 28 h 44"/>
                  <a:gd name="T28" fmla="*/ 152 w 522"/>
                  <a:gd name="T29" fmla="*/ 28 h 44"/>
                  <a:gd name="T30" fmla="*/ 164 w 522"/>
                  <a:gd name="T31" fmla="*/ 26 h 44"/>
                  <a:gd name="T32" fmla="*/ 174 w 522"/>
                  <a:gd name="T33" fmla="*/ 24 h 44"/>
                  <a:gd name="T34" fmla="*/ 184 w 522"/>
                  <a:gd name="T35" fmla="*/ 24 h 44"/>
                  <a:gd name="T36" fmla="*/ 194 w 522"/>
                  <a:gd name="T37" fmla="*/ 24 h 44"/>
                  <a:gd name="T38" fmla="*/ 206 w 522"/>
                  <a:gd name="T39" fmla="*/ 22 h 44"/>
                  <a:gd name="T40" fmla="*/ 216 w 522"/>
                  <a:gd name="T41" fmla="*/ 22 h 44"/>
                  <a:gd name="T42" fmla="*/ 226 w 522"/>
                  <a:gd name="T43" fmla="*/ 20 h 44"/>
                  <a:gd name="T44" fmla="*/ 238 w 522"/>
                  <a:gd name="T45" fmla="*/ 18 h 44"/>
                  <a:gd name="T46" fmla="*/ 248 w 522"/>
                  <a:gd name="T47" fmla="*/ 18 h 44"/>
                  <a:gd name="T48" fmla="*/ 258 w 522"/>
                  <a:gd name="T49" fmla="*/ 18 h 44"/>
                  <a:gd name="T50" fmla="*/ 268 w 522"/>
                  <a:gd name="T51" fmla="*/ 16 h 44"/>
                  <a:gd name="T52" fmla="*/ 280 w 522"/>
                  <a:gd name="T53" fmla="*/ 14 h 44"/>
                  <a:gd name="T54" fmla="*/ 290 w 522"/>
                  <a:gd name="T55" fmla="*/ 14 h 44"/>
                  <a:gd name="T56" fmla="*/ 300 w 522"/>
                  <a:gd name="T57" fmla="*/ 14 h 44"/>
                  <a:gd name="T58" fmla="*/ 312 w 522"/>
                  <a:gd name="T59" fmla="*/ 14 h 44"/>
                  <a:gd name="T60" fmla="*/ 322 w 522"/>
                  <a:gd name="T61" fmla="*/ 14 h 44"/>
                  <a:gd name="T62" fmla="*/ 332 w 522"/>
                  <a:gd name="T63" fmla="*/ 14 h 44"/>
                  <a:gd name="T64" fmla="*/ 344 w 522"/>
                  <a:gd name="T65" fmla="*/ 12 h 44"/>
                  <a:gd name="T66" fmla="*/ 354 w 522"/>
                  <a:gd name="T67" fmla="*/ 12 h 44"/>
                  <a:gd name="T68" fmla="*/ 364 w 522"/>
                  <a:gd name="T69" fmla="*/ 12 h 44"/>
                  <a:gd name="T70" fmla="*/ 374 w 522"/>
                  <a:gd name="T71" fmla="*/ 10 h 44"/>
                  <a:gd name="T72" fmla="*/ 386 w 522"/>
                  <a:gd name="T73" fmla="*/ 10 h 44"/>
                  <a:gd name="T74" fmla="*/ 396 w 522"/>
                  <a:gd name="T75" fmla="*/ 10 h 44"/>
                  <a:gd name="T76" fmla="*/ 406 w 522"/>
                  <a:gd name="T77" fmla="*/ 8 h 44"/>
                  <a:gd name="T78" fmla="*/ 418 w 522"/>
                  <a:gd name="T79" fmla="*/ 6 h 44"/>
                  <a:gd name="T80" fmla="*/ 428 w 522"/>
                  <a:gd name="T81" fmla="*/ 6 h 44"/>
                  <a:gd name="T82" fmla="*/ 438 w 522"/>
                  <a:gd name="T83" fmla="*/ 6 h 44"/>
                  <a:gd name="T84" fmla="*/ 448 w 522"/>
                  <a:gd name="T85" fmla="*/ 4 h 44"/>
                  <a:gd name="T86" fmla="*/ 460 w 522"/>
                  <a:gd name="T87" fmla="*/ 4 h 44"/>
                  <a:gd name="T88" fmla="*/ 470 w 522"/>
                  <a:gd name="T89" fmla="*/ 4 h 44"/>
                  <a:gd name="T90" fmla="*/ 480 w 522"/>
                  <a:gd name="T91" fmla="*/ 2 h 44"/>
                  <a:gd name="T92" fmla="*/ 492 w 522"/>
                  <a:gd name="T93" fmla="*/ 2 h 44"/>
                  <a:gd name="T94" fmla="*/ 502 w 522"/>
                  <a:gd name="T95" fmla="*/ 0 h 44"/>
                  <a:gd name="T96" fmla="*/ 512 w 522"/>
                  <a:gd name="T97" fmla="*/ 0 h 44"/>
                  <a:gd name="T98" fmla="*/ 522 w 522"/>
                  <a:gd name="T9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2" h="44">
                    <a:moveTo>
                      <a:pt x="0" y="44"/>
                    </a:moveTo>
                    <a:lnTo>
                      <a:pt x="4" y="44"/>
                    </a:lnTo>
                    <a:lnTo>
                      <a:pt x="10" y="44"/>
                    </a:lnTo>
                    <a:lnTo>
                      <a:pt x="16" y="44"/>
                    </a:lnTo>
                    <a:lnTo>
                      <a:pt x="20" y="44"/>
                    </a:lnTo>
                    <a:lnTo>
                      <a:pt x="26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2"/>
                    </a:lnTo>
                    <a:lnTo>
                      <a:pt x="46" y="40"/>
                    </a:lnTo>
                    <a:lnTo>
                      <a:pt x="52" y="38"/>
                    </a:lnTo>
                    <a:lnTo>
                      <a:pt x="58" y="38"/>
                    </a:lnTo>
                    <a:lnTo>
                      <a:pt x="62" y="38"/>
                    </a:lnTo>
                    <a:lnTo>
                      <a:pt x="68" y="38"/>
                    </a:lnTo>
                    <a:lnTo>
                      <a:pt x="74" y="38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4" y="34"/>
                    </a:lnTo>
                    <a:lnTo>
                      <a:pt x="100" y="32"/>
                    </a:lnTo>
                    <a:lnTo>
                      <a:pt x="106" y="32"/>
                    </a:lnTo>
                    <a:lnTo>
                      <a:pt x="110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6" y="30"/>
                    </a:lnTo>
                    <a:lnTo>
                      <a:pt x="132" y="28"/>
                    </a:lnTo>
                    <a:lnTo>
                      <a:pt x="136" y="28"/>
                    </a:lnTo>
                    <a:lnTo>
                      <a:pt x="142" y="28"/>
                    </a:lnTo>
                    <a:lnTo>
                      <a:pt x="148" y="28"/>
                    </a:lnTo>
                    <a:lnTo>
                      <a:pt x="152" y="28"/>
                    </a:lnTo>
                    <a:lnTo>
                      <a:pt x="158" y="26"/>
                    </a:lnTo>
                    <a:lnTo>
                      <a:pt x="164" y="26"/>
                    </a:lnTo>
                    <a:lnTo>
                      <a:pt x="168" y="24"/>
                    </a:lnTo>
                    <a:lnTo>
                      <a:pt x="174" y="24"/>
                    </a:lnTo>
                    <a:lnTo>
                      <a:pt x="180" y="24"/>
                    </a:lnTo>
                    <a:lnTo>
                      <a:pt x="184" y="24"/>
                    </a:lnTo>
                    <a:lnTo>
                      <a:pt x="190" y="24"/>
                    </a:lnTo>
                    <a:lnTo>
                      <a:pt x="194" y="24"/>
                    </a:lnTo>
                    <a:lnTo>
                      <a:pt x="200" y="22"/>
                    </a:lnTo>
                    <a:lnTo>
                      <a:pt x="206" y="22"/>
                    </a:lnTo>
                    <a:lnTo>
                      <a:pt x="210" y="22"/>
                    </a:lnTo>
                    <a:lnTo>
                      <a:pt x="216" y="22"/>
                    </a:lnTo>
                    <a:lnTo>
                      <a:pt x="222" y="20"/>
                    </a:lnTo>
                    <a:lnTo>
                      <a:pt x="226" y="20"/>
                    </a:lnTo>
                    <a:lnTo>
                      <a:pt x="232" y="20"/>
                    </a:lnTo>
                    <a:lnTo>
                      <a:pt x="238" y="18"/>
                    </a:lnTo>
                    <a:lnTo>
                      <a:pt x="242" y="18"/>
                    </a:lnTo>
                    <a:lnTo>
                      <a:pt x="248" y="18"/>
                    </a:lnTo>
                    <a:lnTo>
                      <a:pt x="254" y="18"/>
                    </a:lnTo>
                    <a:lnTo>
                      <a:pt x="258" y="18"/>
                    </a:lnTo>
                    <a:lnTo>
                      <a:pt x="264" y="18"/>
                    </a:lnTo>
                    <a:lnTo>
                      <a:pt x="268" y="16"/>
                    </a:lnTo>
                    <a:lnTo>
                      <a:pt x="274" y="14"/>
                    </a:lnTo>
                    <a:lnTo>
                      <a:pt x="280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6" y="14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6" y="14"/>
                    </a:lnTo>
                    <a:lnTo>
                      <a:pt x="322" y="14"/>
                    </a:lnTo>
                    <a:lnTo>
                      <a:pt x="328" y="14"/>
                    </a:lnTo>
                    <a:lnTo>
                      <a:pt x="332" y="14"/>
                    </a:lnTo>
                    <a:lnTo>
                      <a:pt x="338" y="12"/>
                    </a:lnTo>
                    <a:lnTo>
                      <a:pt x="344" y="12"/>
                    </a:lnTo>
                    <a:lnTo>
                      <a:pt x="348" y="12"/>
                    </a:lnTo>
                    <a:lnTo>
                      <a:pt x="354" y="12"/>
                    </a:lnTo>
                    <a:lnTo>
                      <a:pt x="358" y="12"/>
                    </a:lnTo>
                    <a:lnTo>
                      <a:pt x="364" y="12"/>
                    </a:lnTo>
                    <a:lnTo>
                      <a:pt x="370" y="10"/>
                    </a:lnTo>
                    <a:lnTo>
                      <a:pt x="374" y="10"/>
                    </a:lnTo>
                    <a:lnTo>
                      <a:pt x="380" y="10"/>
                    </a:lnTo>
                    <a:lnTo>
                      <a:pt x="386" y="10"/>
                    </a:lnTo>
                    <a:lnTo>
                      <a:pt x="390" y="10"/>
                    </a:lnTo>
                    <a:lnTo>
                      <a:pt x="396" y="10"/>
                    </a:lnTo>
                    <a:lnTo>
                      <a:pt x="402" y="10"/>
                    </a:lnTo>
                    <a:lnTo>
                      <a:pt x="406" y="8"/>
                    </a:lnTo>
                    <a:lnTo>
                      <a:pt x="412" y="6"/>
                    </a:lnTo>
                    <a:lnTo>
                      <a:pt x="418" y="6"/>
                    </a:lnTo>
                    <a:lnTo>
                      <a:pt x="422" y="6"/>
                    </a:lnTo>
                    <a:lnTo>
                      <a:pt x="428" y="6"/>
                    </a:lnTo>
                    <a:lnTo>
                      <a:pt x="432" y="6"/>
                    </a:lnTo>
                    <a:lnTo>
                      <a:pt x="438" y="6"/>
                    </a:lnTo>
                    <a:lnTo>
                      <a:pt x="444" y="4"/>
                    </a:lnTo>
                    <a:lnTo>
                      <a:pt x="448" y="4"/>
                    </a:lnTo>
                    <a:lnTo>
                      <a:pt x="454" y="4"/>
                    </a:lnTo>
                    <a:lnTo>
                      <a:pt x="460" y="4"/>
                    </a:lnTo>
                    <a:lnTo>
                      <a:pt x="464" y="4"/>
                    </a:lnTo>
                    <a:lnTo>
                      <a:pt x="470" y="4"/>
                    </a:lnTo>
                    <a:lnTo>
                      <a:pt x="476" y="4"/>
                    </a:lnTo>
                    <a:lnTo>
                      <a:pt x="480" y="2"/>
                    </a:lnTo>
                    <a:lnTo>
                      <a:pt x="486" y="2"/>
                    </a:lnTo>
                    <a:lnTo>
                      <a:pt x="492" y="2"/>
                    </a:lnTo>
                    <a:lnTo>
                      <a:pt x="496" y="0"/>
                    </a:lnTo>
                    <a:lnTo>
                      <a:pt x="502" y="0"/>
                    </a:lnTo>
                    <a:lnTo>
                      <a:pt x="506" y="0"/>
                    </a:lnTo>
                    <a:lnTo>
                      <a:pt x="512" y="0"/>
                    </a:lnTo>
                    <a:lnTo>
                      <a:pt x="518" y="0"/>
                    </a:lnTo>
                    <a:lnTo>
                      <a:pt x="522" y="0"/>
                    </a:lnTo>
                  </a:path>
                </a:pathLst>
              </a:custGeom>
              <a:noFill/>
              <a:ln w="2540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21" name="Freeform 77"/>
              <p:cNvSpPr>
                <a:spLocks/>
              </p:cNvSpPr>
              <p:nvPr/>
            </p:nvSpPr>
            <p:spPr bwMode="auto">
              <a:xfrm>
                <a:off x="1074" y="2358"/>
                <a:ext cx="174" cy="72"/>
              </a:xfrm>
              <a:custGeom>
                <a:avLst/>
                <a:gdLst>
                  <a:gd name="T0" fmla="*/ 6 w 524"/>
                  <a:gd name="T1" fmla="*/ 204 h 204"/>
                  <a:gd name="T2" fmla="*/ 16 w 524"/>
                  <a:gd name="T3" fmla="*/ 194 h 204"/>
                  <a:gd name="T4" fmla="*/ 26 w 524"/>
                  <a:gd name="T5" fmla="*/ 166 h 204"/>
                  <a:gd name="T6" fmla="*/ 36 w 524"/>
                  <a:gd name="T7" fmla="*/ 164 h 204"/>
                  <a:gd name="T8" fmla="*/ 48 w 524"/>
                  <a:gd name="T9" fmla="*/ 164 h 204"/>
                  <a:gd name="T10" fmla="*/ 58 w 524"/>
                  <a:gd name="T11" fmla="*/ 152 h 204"/>
                  <a:gd name="T12" fmla="*/ 68 w 524"/>
                  <a:gd name="T13" fmla="*/ 152 h 204"/>
                  <a:gd name="T14" fmla="*/ 80 w 524"/>
                  <a:gd name="T15" fmla="*/ 150 h 204"/>
                  <a:gd name="T16" fmla="*/ 90 w 524"/>
                  <a:gd name="T17" fmla="*/ 142 h 204"/>
                  <a:gd name="T18" fmla="*/ 100 w 524"/>
                  <a:gd name="T19" fmla="*/ 124 h 204"/>
                  <a:gd name="T20" fmla="*/ 110 w 524"/>
                  <a:gd name="T21" fmla="*/ 124 h 204"/>
                  <a:gd name="T22" fmla="*/ 122 w 524"/>
                  <a:gd name="T23" fmla="*/ 118 h 204"/>
                  <a:gd name="T24" fmla="*/ 132 w 524"/>
                  <a:gd name="T25" fmla="*/ 116 h 204"/>
                  <a:gd name="T26" fmla="*/ 142 w 524"/>
                  <a:gd name="T27" fmla="*/ 116 h 204"/>
                  <a:gd name="T28" fmla="*/ 154 w 524"/>
                  <a:gd name="T29" fmla="*/ 114 h 204"/>
                  <a:gd name="T30" fmla="*/ 164 w 524"/>
                  <a:gd name="T31" fmla="*/ 110 h 204"/>
                  <a:gd name="T32" fmla="*/ 174 w 524"/>
                  <a:gd name="T33" fmla="*/ 106 h 204"/>
                  <a:gd name="T34" fmla="*/ 184 w 524"/>
                  <a:gd name="T35" fmla="*/ 98 h 204"/>
                  <a:gd name="T36" fmla="*/ 196 w 524"/>
                  <a:gd name="T37" fmla="*/ 90 h 204"/>
                  <a:gd name="T38" fmla="*/ 206 w 524"/>
                  <a:gd name="T39" fmla="*/ 90 h 204"/>
                  <a:gd name="T40" fmla="*/ 216 w 524"/>
                  <a:gd name="T41" fmla="*/ 86 h 204"/>
                  <a:gd name="T42" fmla="*/ 228 w 524"/>
                  <a:gd name="T43" fmla="*/ 82 h 204"/>
                  <a:gd name="T44" fmla="*/ 238 w 524"/>
                  <a:gd name="T45" fmla="*/ 80 h 204"/>
                  <a:gd name="T46" fmla="*/ 248 w 524"/>
                  <a:gd name="T47" fmla="*/ 78 h 204"/>
                  <a:gd name="T48" fmla="*/ 260 w 524"/>
                  <a:gd name="T49" fmla="*/ 76 h 204"/>
                  <a:gd name="T50" fmla="*/ 270 w 524"/>
                  <a:gd name="T51" fmla="*/ 72 h 204"/>
                  <a:gd name="T52" fmla="*/ 280 w 524"/>
                  <a:gd name="T53" fmla="*/ 70 h 204"/>
                  <a:gd name="T54" fmla="*/ 290 w 524"/>
                  <a:gd name="T55" fmla="*/ 68 h 204"/>
                  <a:gd name="T56" fmla="*/ 302 w 524"/>
                  <a:gd name="T57" fmla="*/ 66 h 204"/>
                  <a:gd name="T58" fmla="*/ 312 w 524"/>
                  <a:gd name="T59" fmla="*/ 60 h 204"/>
                  <a:gd name="T60" fmla="*/ 322 w 524"/>
                  <a:gd name="T61" fmla="*/ 58 h 204"/>
                  <a:gd name="T62" fmla="*/ 334 w 524"/>
                  <a:gd name="T63" fmla="*/ 56 h 204"/>
                  <a:gd name="T64" fmla="*/ 344 w 524"/>
                  <a:gd name="T65" fmla="*/ 54 h 204"/>
                  <a:gd name="T66" fmla="*/ 354 w 524"/>
                  <a:gd name="T67" fmla="*/ 54 h 204"/>
                  <a:gd name="T68" fmla="*/ 364 w 524"/>
                  <a:gd name="T69" fmla="*/ 50 h 204"/>
                  <a:gd name="T70" fmla="*/ 376 w 524"/>
                  <a:gd name="T71" fmla="*/ 50 h 204"/>
                  <a:gd name="T72" fmla="*/ 386 w 524"/>
                  <a:gd name="T73" fmla="*/ 46 h 204"/>
                  <a:gd name="T74" fmla="*/ 396 w 524"/>
                  <a:gd name="T75" fmla="*/ 46 h 204"/>
                  <a:gd name="T76" fmla="*/ 408 w 524"/>
                  <a:gd name="T77" fmla="*/ 42 h 204"/>
                  <a:gd name="T78" fmla="*/ 418 w 524"/>
                  <a:gd name="T79" fmla="*/ 40 h 204"/>
                  <a:gd name="T80" fmla="*/ 428 w 524"/>
                  <a:gd name="T81" fmla="*/ 36 h 204"/>
                  <a:gd name="T82" fmla="*/ 438 w 524"/>
                  <a:gd name="T83" fmla="*/ 30 h 204"/>
                  <a:gd name="T84" fmla="*/ 450 w 524"/>
                  <a:gd name="T85" fmla="*/ 28 h 204"/>
                  <a:gd name="T86" fmla="*/ 460 w 524"/>
                  <a:gd name="T87" fmla="*/ 28 h 204"/>
                  <a:gd name="T88" fmla="*/ 470 w 524"/>
                  <a:gd name="T89" fmla="*/ 24 h 204"/>
                  <a:gd name="T90" fmla="*/ 482 w 524"/>
                  <a:gd name="T91" fmla="*/ 22 h 204"/>
                  <a:gd name="T92" fmla="*/ 492 w 524"/>
                  <a:gd name="T93" fmla="*/ 20 h 204"/>
                  <a:gd name="T94" fmla="*/ 502 w 524"/>
                  <a:gd name="T95" fmla="*/ 16 h 204"/>
                  <a:gd name="T96" fmla="*/ 512 w 524"/>
                  <a:gd name="T97" fmla="*/ 14 h 204"/>
                  <a:gd name="T98" fmla="*/ 524 w 524"/>
                  <a:gd name="T9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204">
                    <a:moveTo>
                      <a:pt x="0" y="204"/>
                    </a:moveTo>
                    <a:lnTo>
                      <a:pt x="6" y="204"/>
                    </a:lnTo>
                    <a:lnTo>
                      <a:pt x="10" y="200"/>
                    </a:lnTo>
                    <a:lnTo>
                      <a:pt x="16" y="194"/>
                    </a:lnTo>
                    <a:lnTo>
                      <a:pt x="22" y="182"/>
                    </a:lnTo>
                    <a:lnTo>
                      <a:pt x="26" y="166"/>
                    </a:lnTo>
                    <a:lnTo>
                      <a:pt x="32" y="164"/>
                    </a:lnTo>
                    <a:lnTo>
                      <a:pt x="36" y="164"/>
                    </a:lnTo>
                    <a:lnTo>
                      <a:pt x="42" y="164"/>
                    </a:lnTo>
                    <a:lnTo>
                      <a:pt x="48" y="164"/>
                    </a:lnTo>
                    <a:lnTo>
                      <a:pt x="52" y="154"/>
                    </a:lnTo>
                    <a:lnTo>
                      <a:pt x="58" y="152"/>
                    </a:lnTo>
                    <a:lnTo>
                      <a:pt x="64" y="152"/>
                    </a:lnTo>
                    <a:lnTo>
                      <a:pt x="6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4" y="150"/>
                    </a:lnTo>
                    <a:lnTo>
                      <a:pt x="90" y="142"/>
                    </a:lnTo>
                    <a:lnTo>
                      <a:pt x="96" y="126"/>
                    </a:lnTo>
                    <a:lnTo>
                      <a:pt x="100" y="124"/>
                    </a:lnTo>
                    <a:lnTo>
                      <a:pt x="106" y="124"/>
                    </a:lnTo>
                    <a:lnTo>
                      <a:pt x="110" y="124"/>
                    </a:lnTo>
                    <a:lnTo>
                      <a:pt x="116" y="124"/>
                    </a:lnTo>
                    <a:lnTo>
                      <a:pt x="122" y="118"/>
                    </a:lnTo>
                    <a:lnTo>
                      <a:pt x="126" y="116"/>
                    </a:lnTo>
                    <a:lnTo>
                      <a:pt x="132" y="116"/>
                    </a:lnTo>
                    <a:lnTo>
                      <a:pt x="138" y="116"/>
                    </a:lnTo>
                    <a:lnTo>
                      <a:pt x="142" y="116"/>
                    </a:lnTo>
                    <a:lnTo>
                      <a:pt x="148" y="116"/>
                    </a:lnTo>
                    <a:lnTo>
                      <a:pt x="154" y="114"/>
                    </a:lnTo>
                    <a:lnTo>
                      <a:pt x="158" y="114"/>
                    </a:lnTo>
                    <a:lnTo>
                      <a:pt x="164" y="110"/>
                    </a:lnTo>
                    <a:lnTo>
                      <a:pt x="170" y="106"/>
                    </a:lnTo>
                    <a:lnTo>
                      <a:pt x="174" y="106"/>
                    </a:lnTo>
                    <a:lnTo>
                      <a:pt x="180" y="106"/>
                    </a:lnTo>
                    <a:lnTo>
                      <a:pt x="184" y="98"/>
                    </a:lnTo>
                    <a:lnTo>
                      <a:pt x="190" y="92"/>
                    </a:lnTo>
                    <a:lnTo>
                      <a:pt x="196" y="90"/>
                    </a:lnTo>
                    <a:lnTo>
                      <a:pt x="200" y="90"/>
                    </a:lnTo>
                    <a:lnTo>
                      <a:pt x="206" y="90"/>
                    </a:lnTo>
                    <a:lnTo>
                      <a:pt x="212" y="90"/>
                    </a:lnTo>
                    <a:lnTo>
                      <a:pt x="216" y="86"/>
                    </a:lnTo>
                    <a:lnTo>
                      <a:pt x="222" y="84"/>
                    </a:lnTo>
                    <a:lnTo>
                      <a:pt x="228" y="82"/>
                    </a:lnTo>
                    <a:lnTo>
                      <a:pt x="232" y="80"/>
                    </a:lnTo>
                    <a:lnTo>
                      <a:pt x="238" y="80"/>
                    </a:lnTo>
                    <a:lnTo>
                      <a:pt x="244" y="80"/>
                    </a:lnTo>
                    <a:lnTo>
                      <a:pt x="248" y="78"/>
                    </a:lnTo>
                    <a:lnTo>
                      <a:pt x="254" y="78"/>
                    </a:lnTo>
                    <a:lnTo>
                      <a:pt x="260" y="76"/>
                    </a:lnTo>
                    <a:lnTo>
                      <a:pt x="264" y="72"/>
                    </a:lnTo>
                    <a:lnTo>
                      <a:pt x="270" y="72"/>
                    </a:lnTo>
                    <a:lnTo>
                      <a:pt x="274" y="70"/>
                    </a:lnTo>
                    <a:lnTo>
                      <a:pt x="280" y="70"/>
                    </a:lnTo>
                    <a:lnTo>
                      <a:pt x="286" y="68"/>
                    </a:lnTo>
                    <a:lnTo>
                      <a:pt x="290" y="68"/>
                    </a:lnTo>
                    <a:lnTo>
                      <a:pt x="296" y="66"/>
                    </a:lnTo>
                    <a:lnTo>
                      <a:pt x="302" y="66"/>
                    </a:lnTo>
                    <a:lnTo>
                      <a:pt x="306" y="64"/>
                    </a:lnTo>
                    <a:lnTo>
                      <a:pt x="312" y="60"/>
                    </a:lnTo>
                    <a:lnTo>
                      <a:pt x="318" y="58"/>
                    </a:lnTo>
                    <a:lnTo>
                      <a:pt x="322" y="58"/>
                    </a:lnTo>
                    <a:lnTo>
                      <a:pt x="328" y="58"/>
                    </a:lnTo>
                    <a:lnTo>
                      <a:pt x="334" y="56"/>
                    </a:lnTo>
                    <a:lnTo>
                      <a:pt x="338" y="56"/>
                    </a:lnTo>
                    <a:lnTo>
                      <a:pt x="344" y="54"/>
                    </a:lnTo>
                    <a:lnTo>
                      <a:pt x="348" y="54"/>
                    </a:lnTo>
                    <a:lnTo>
                      <a:pt x="354" y="54"/>
                    </a:lnTo>
                    <a:lnTo>
                      <a:pt x="360" y="50"/>
                    </a:lnTo>
                    <a:lnTo>
                      <a:pt x="364" y="50"/>
                    </a:lnTo>
                    <a:lnTo>
                      <a:pt x="370" y="50"/>
                    </a:lnTo>
                    <a:lnTo>
                      <a:pt x="376" y="50"/>
                    </a:lnTo>
                    <a:lnTo>
                      <a:pt x="380" y="48"/>
                    </a:lnTo>
                    <a:lnTo>
                      <a:pt x="386" y="46"/>
                    </a:lnTo>
                    <a:lnTo>
                      <a:pt x="392" y="46"/>
                    </a:lnTo>
                    <a:lnTo>
                      <a:pt x="396" y="46"/>
                    </a:lnTo>
                    <a:lnTo>
                      <a:pt x="402" y="44"/>
                    </a:lnTo>
                    <a:lnTo>
                      <a:pt x="408" y="42"/>
                    </a:lnTo>
                    <a:lnTo>
                      <a:pt x="412" y="40"/>
                    </a:lnTo>
                    <a:lnTo>
                      <a:pt x="418" y="40"/>
                    </a:lnTo>
                    <a:lnTo>
                      <a:pt x="422" y="40"/>
                    </a:lnTo>
                    <a:lnTo>
                      <a:pt x="428" y="36"/>
                    </a:lnTo>
                    <a:lnTo>
                      <a:pt x="434" y="36"/>
                    </a:lnTo>
                    <a:lnTo>
                      <a:pt x="438" y="30"/>
                    </a:lnTo>
                    <a:lnTo>
                      <a:pt x="444" y="30"/>
                    </a:lnTo>
                    <a:lnTo>
                      <a:pt x="450" y="28"/>
                    </a:lnTo>
                    <a:lnTo>
                      <a:pt x="454" y="28"/>
                    </a:lnTo>
                    <a:lnTo>
                      <a:pt x="460" y="28"/>
                    </a:lnTo>
                    <a:lnTo>
                      <a:pt x="466" y="24"/>
                    </a:lnTo>
                    <a:lnTo>
                      <a:pt x="470" y="24"/>
                    </a:lnTo>
                    <a:lnTo>
                      <a:pt x="476" y="22"/>
                    </a:lnTo>
                    <a:lnTo>
                      <a:pt x="482" y="22"/>
                    </a:lnTo>
                    <a:lnTo>
                      <a:pt x="486" y="20"/>
                    </a:lnTo>
                    <a:lnTo>
                      <a:pt x="492" y="20"/>
                    </a:lnTo>
                    <a:lnTo>
                      <a:pt x="496" y="18"/>
                    </a:lnTo>
                    <a:lnTo>
                      <a:pt x="502" y="16"/>
                    </a:lnTo>
                    <a:lnTo>
                      <a:pt x="508" y="14"/>
                    </a:lnTo>
                    <a:lnTo>
                      <a:pt x="512" y="14"/>
                    </a:lnTo>
                    <a:lnTo>
                      <a:pt x="518" y="0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22" name="Freeform 78"/>
              <p:cNvSpPr>
                <a:spLocks/>
              </p:cNvSpPr>
              <p:nvPr/>
            </p:nvSpPr>
            <p:spPr bwMode="auto">
              <a:xfrm>
                <a:off x="900" y="2430"/>
                <a:ext cx="174" cy="109"/>
              </a:xfrm>
              <a:custGeom>
                <a:avLst/>
                <a:gdLst>
                  <a:gd name="T0" fmla="*/ 6 w 524"/>
                  <a:gd name="T1" fmla="*/ 306 h 306"/>
                  <a:gd name="T2" fmla="*/ 16 w 524"/>
                  <a:gd name="T3" fmla="*/ 300 h 306"/>
                  <a:gd name="T4" fmla="*/ 26 w 524"/>
                  <a:gd name="T5" fmla="*/ 296 h 306"/>
                  <a:gd name="T6" fmla="*/ 38 w 524"/>
                  <a:gd name="T7" fmla="*/ 296 h 306"/>
                  <a:gd name="T8" fmla="*/ 48 w 524"/>
                  <a:gd name="T9" fmla="*/ 294 h 306"/>
                  <a:gd name="T10" fmla="*/ 58 w 524"/>
                  <a:gd name="T11" fmla="*/ 292 h 306"/>
                  <a:gd name="T12" fmla="*/ 70 w 524"/>
                  <a:gd name="T13" fmla="*/ 290 h 306"/>
                  <a:gd name="T14" fmla="*/ 80 w 524"/>
                  <a:gd name="T15" fmla="*/ 290 h 306"/>
                  <a:gd name="T16" fmla="*/ 90 w 524"/>
                  <a:gd name="T17" fmla="*/ 276 h 306"/>
                  <a:gd name="T18" fmla="*/ 100 w 524"/>
                  <a:gd name="T19" fmla="*/ 272 h 306"/>
                  <a:gd name="T20" fmla="*/ 112 w 524"/>
                  <a:gd name="T21" fmla="*/ 266 h 306"/>
                  <a:gd name="T22" fmla="*/ 122 w 524"/>
                  <a:gd name="T23" fmla="*/ 260 h 306"/>
                  <a:gd name="T24" fmla="*/ 132 w 524"/>
                  <a:gd name="T25" fmla="*/ 252 h 306"/>
                  <a:gd name="T26" fmla="*/ 144 w 524"/>
                  <a:gd name="T27" fmla="*/ 248 h 306"/>
                  <a:gd name="T28" fmla="*/ 154 w 524"/>
                  <a:gd name="T29" fmla="*/ 234 h 306"/>
                  <a:gd name="T30" fmla="*/ 164 w 524"/>
                  <a:gd name="T31" fmla="*/ 226 h 306"/>
                  <a:gd name="T32" fmla="*/ 176 w 524"/>
                  <a:gd name="T33" fmla="*/ 226 h 306"/>
                  <a:gd name="T34" fmla="*/ 186 w 524"/>
                  <a:gd name="T35" fmla="*/ 222 h 306"/>
                  <a:gd name="T36" fmla="*/ 196 w 524"/>
                  <a:gd name="T37" fmla="*/ 220 h 306"/>
                  <a:gd name="T38" fmla="*/ 206 w 524"/>
                  <a:gd name="T39" fmla="*/ 214 h 306"/>
                  <a:gd name="T40" fmla="*/ 218 w 524"/>
                  <a:gd name="T41" fmla="*/ 212 h 306"/>
                  <a:gd name="T42" fmla="*/ 228 w 524"/>
                  <a:gd name="T43" fmla="*/ 210 h 306"/>
                  <a:gd name="T44" fmla="*/ 238 w 524"/>
                  <a:gd name="T45" fmla="*/ 208 h 306"/>
                  <a:gd name="T46" fmla="*/ 250 w 524"/>
                  <a:gd name="T47" fmla="*/ 204 h 306"/>
                  <a:gd name="T48" fmla="*/ 260 w 524"/>
                  <a:gd name="T49" fmla="*/ 198 h 306"/>
                  <a:gd name="T50" fmla="*/ 270 w 524"/>
                  <a:gd name="T51" fmla="*/ 196 h 306"/>
                  <a:gd name="T52" fmla="*/ 280 w 524"/>
                  <a:gd name="T53" fmla="*/ 194 h 306"/>
                  <a:gd name="T54" fmla="*/ 292 w 524"/>
                  <a:gd name="T55" fmla="*/ 190 h 306"/>
                  <a:gd name="T56" fmla="*/ 302 w 524"/>
                  <a:gd name="T57" fmla="*/ 132 h 306"/>
                  <a:gd name="T58" fmla="*/ 312 w 524"/>
                  <a:gd name="T59" fmla="*/ 126 h 306"/>
                  <a:gd name="T60" fmla="*/ 324 w 524"/>
                  <a:gd name="T61" fmla="*/ 124 h 306"/>
                  <a:gd name="T62" fmla="*/ 334 w 524"/>
                  <a:gd name="T63" fmla="*/ 120 h 306"/>
                  <a:gd name="T64" fmla="*/ 344 w 524"/>
                  <a:gd name="T65" fmla="*/ 120 h 306"/>
                  <a:gd name="T66" fmla="*/ 354 w 524"/>
                  <a:gd name="T67" fmla="*/ 118 h 306"/>
                  <a:gd name="T68" fmla="*/ 366 w 524"/>
                  <a:gd name="T69" fmla="*/ 110 h 306"/>
                  <a:gd name="T70" fmla="*/ 376 w 524"/>
                  <a:gd name="T71" fmla="*/ 102 h 306"/>
                  <a:gd name="T72" fmla="*/ 386 w 524"/>
                  <a:gd name="T73" fmla="*/ 102 h 306"/>
                  <a:gd name="T74" fmla="*/ 398 w 524"/>
                  <a:gd name="T75" fmla="*/ 88 h 306"/>
                  <a:gd name="T76" fmla="*/ 408 w 524"/>
                  <a:gd name="T77" fmla="*/ 54 h 306"/>
                  <a:gd name="T78" fmla="*/ 418 w 524"/>
                  <a:gd name="T79" fmla="*/ 48 h 306"/>
                  <a:gd name="T80" fmla="*/ 428 w 524"/>
                  <a:gd name="T81" fmla="*/ 34 h 306"/>
                  <a:gd name="T82" fmla="*/ 440 w 524"/>
                  <a:gd name="T83" fmla="*/ 34 h 306"/>
                  <a:gd name="T84" fmla="*/ 450 w 524"/>
                  <a:gd name="T85" fmla="*/ 32 h 306"/>
                  <a:gd name="T86" fmla="*/ 460 w 524"/>
                  <a:gd name="T87" fmla="*/ 14 h 306"/>
                  <a:gd name="T88" fmla="*/ 472 w 524"/>
                  <a:gd name="T89" fmla="*/ 10 h 306"/>
                  <a:gd name="T90" fmla="*/ 482 w 524"/>
                  <a:gd name="T91" fmla="*/ 6 h 306"/>
                  <a:gd name="T92" fmla="*/ 492 w 524"/>
                  <a:gd name="T93" fmla="*/ 6 h 306"/>
                  <a:gd name="T94" fmla="*/ 502 w 524"/>
                  <a:gd name="T95" fmla="*/ 6 h 306"/>
                  <a:gd name="T96" fmla="*/ 514 w 524"/>
                  <a:gd name="T97" fmla="*/ 2 h 306"/>
                  <a:gd name="T98" fmla="*/ 524 w 524"/>
                  <a:gd name="T9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306">
                    <a:moveTo>
                      <a:pt x="0" y="306"/>
                    </a:moveTo>
                    <a:lnTo>
                      <a:pt x="6" y="306"/>
                    </a:lnTo>
                    <a:lnTo>
                      <a:pt x="12" y="304"/>
                    </a:lnTo>
                    <a:lnTo>
                      <a:pt x="16" y="300"/>
                    </a:lnTo>
                    <a:lnTo>
                      <a:pt x="22" y="298"/>
                    </a:lnTo>
                    <a:lnTo>
                      <a:pt x="26" y="296"/>
                    </a:lnTo>
                    <a:lnTo>
                      <a:pt x="32" y="296"/>
                    </a:lnTo>
                    <a:lnTo>
                      <a:pt x="38" y="296"/>
                    </a:lnTo>
                    <a:lnTo>
                      <a:pt x="42" y="294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58" y="292"/>
                    </a:lnTo>
                    <a:lnTo>
                      <a:pt x="64" y="292"/>
                    </a:lnTo>
                    <a:lnTo>
                      <a:pt x="70" y="290"/>
                    </a:lnTo>
                    <a:lnTo>
                      <a:pt x="74" y="290"/>
                    </a:lnTo>
                    <a:lnTo>
                      <a:pt x="80" y="290"/>
                    </a:lnTo>
                    <a:lnTo>
                      <a:pt x="86" y="286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100" y="272"/>
                    </a:lnTo>
                    <a:lnTo>
                      <a:pt x="106" y="268"/>
                    </a:lnTo>
                    <a:lnTo>
                      <a:pt x="112" y="266"/>
                    </a:lnTo>
                    <a:lnTo>
                      <a:pt x="116" y="266"/>
                    </a:lnTo>
                    <a:lnTo>
                      <a:pt x="122" y="260"/>
                    </a:lnTo>
                    <a:lnTo>
                      <a:pt x="128" y="260"/>
                    </a:lnTo>
                    <a:lnTo>
                      <a:pt x="132" y="252"/>
                    </a:lnTo>
                    <a:lnTo>
                      <a:pt x="138" y="252"/>
                    </a:lnTo>
                    <a:lnTo>
                      <a:pt x="144" y="248"/>
                    </a:lnTo>
                    <a:lnTo>
                      <a:pt x="148" y="236"/>
                    </a:lnTo>
                    <a:lnTo>
                      <a:pt x="154" y="234"/>
                    </a:lnTo>
                    <a:lnTo>
                      <a:pt x="160" y="226"/>
                    </a:lnTo>
                    <a:lnTo>
                      <a:pt x="164" y="226"/>
                    </a:lnTo>
                    <a:lnTo>
                      <a:pt x="170" y="226"/>
                    </a:lnTo>
                    <a:lnTo>
                      <a:pt x="176" y="226"/>
                    </a:lnTo>
                    <a:lnTo>
                      <a:pt x="180" y="224"/>
                    </a:lnTo>
                    <a:lnTo>
                      <a:pt x="186" y="222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202" y="218"/>
                    </a:lnTo>
                    <a:lnTo>
                      <a:pt x="206" y="214"/>
                    </a:lnTo>
                    <a:lnTo>
                      <a:pt x="212" y="214"/>
                    </a:lnTo>
                    <a:lnTo>
                      <a:pt x="218" y="212"/>
                    </a:lnTo>
                    <a:lnTo>
                      <a:pt x="222" y="210"/>
                    </a:lnTo>
                    <a:lnTo>
                      <a:pt x="228" y="210"/>
                    </a:lnTo>
                    <a:lnTo>
                      <a:pt x="234" y="210"/>
                    </a:lnTo>
                    <a:lnTo>
                      <a:pt x="238" y="208"/>
                    </a:lnTo>
                    <a:lnTo>
                      <a:pt x="244" y="206"/>
                    </a:lnTo>
                    <a:lnTo>
                      <a:pt x="250" y="204"/>
                    </a:lnTo>
                    <a:lnTo>
                      <a:pt x="254" y="202"/>
                    </a:lnTo>
                    <a:lnTo>
                      <a:pt x="260" y="198"/>
                    </a:lnTo>
                    <a:lnTo>
                      <a:pt x="264" y="198"/>
                    </a:lnTo>
                    <a:lnTo>
                      <a:pt x="270" y="196"/>
                    </a:lnTo>
                    <a:lnTo>
                      <a:pt x="276" y="196"/>
                    </a:lnTo>
                    <a:lnTo>
                      <a:pt x="280" y="194"/>
                    </a:lnTo>
                    <a:lnTo>
                      <a:pt x="286" y="194"/>
                    </a:lnTo>
                    <a:lnTo>
                      <a:pt x="292" y="190"/>
                    </a:lnTo>
                    <a:lnTo>
                      <a:pt x="296" y="140"/>
                    </a:lnTo>
                    <a:lnTo>
                      <a:pt x="302" y="132"/>
                    </a:lnTo>
                    <a:lnTo>
                      <a:pt x="308" y="132"/>
                    </a:lnTo>
                    <a:lnTo>
                      <a:pt x="312" y="126"/>
                    </a:lnTo>
                    <a:lnTo>
                      <a:pt x="318" y="126"/>
                    </a:lnTo>
                    <a:lnTo>
                      <a:pt x="324" y="124"/>
                    </a:lnTo>
                    <a:lnTo>
                      <a:pt x="328" y="120"/>
                    </a:lnTo>
                    <a:lnTo>
                      <a:pt x="334" y="120"/>
                    </a:lnTo>
                    <a:lnTo>
                      <a:pt x="338" y="120"/>
                    </a:lnTo>
                    <a:lnTo>
                      <a:pt x="344" y="120"/>
                    </a:lnTo>
                    <a:lnTo>
                      <a:pt x="350" y="120"/>
                    </a:lnTo>
                    <a:lnTo>
                      <a:pt x="354" y="118"/>
                    </a:lnTo>
                    <a:lnTo>
                      <a:pt x="360" y="118"/>
                    </a:lnTo>
                    <a:lnTo>
                      <a:pt x="366" y="110"/>
                    </a:lnTo>
                    <a:lnTo>
                      <a:pt x="370" y="110"/>
                    </a:lnTo>
                    <a:lnTo>
                      <a:pt x="376" y="102"/>
                    </a:lnTo>
                    <a:lnTo>
                      <a:pt x="382" y="102"/>
                    </a:lnTo>
                    <a:lnTo>
                      <a:pt x="386" y="102"/>
                    </a:lnTo>
                    <a:lnTo>
                      <a:pt x="392" y="98"/>
                    </a:lnTo>
                    <a:lnTo>
                      <a:pt x="398" y="88"/>
                    </a:lnTo>
                    <a:lnTo>
                      <a:pt x="402" y="86"/>
                    </a:lnTo>
                    <a:lnTo>
                      <a:pt x="408" y="54"/>
                    </a:lnTo>
                    <a:lnTo>
                      <a:pt x="412" y="50"/>
                    </a:lnTo>
                    <a:lnTo>
                      <a:pt x="418" y="48"/>
                    </a:lnTo>
                    <a:lnTo>
                      <a:pt x="424" y="48"/>
                    </a:lnTo>
                    <a:lnTo>
                      <a:pt x="428" y="34"/>
                    </a:lnTo>
                    <a:lnTo>
                      <a:pt x="434" y="34"/>
                    </a:lnTo>
                    <a:lnTo>
                      <a:pt x="440" y="34"/>
                    </a:lnTo>
                    <a:lnTo>
                      <a:pt x="444" y="34"/>
                    </a:lnTo>
                    <a:lnTo>
                      <a:pt x="450" y="32"/>
                    </a:lnTo>
                    <a:lnTo>
                      <a:pt x="456" y="18"/>
                    </a:lnTo>
                    <a:lnTo>
                      <a:pt x="460" y="14"/>
                    </a:lnTo>
                    <a:lnTo>
                      <a:pt x="466" y="14"/>
                    </a:lnTo>
                    <a:lnTo>
                      <a:pt x="472" y="10"/>
                    </a:lnTo>
                    <a:lnTo>
                      <a:pt x="476" y="8"/>
                    </a:lnTo>
                    <a:lnTo>
                      <a:pt x="482" y="6"/>
                    </a:lnTo>
                    <a:lnTo>
                      <a:pt x="486" y="6"/>
                    </a:lnTo>
                    <a:lnTo>
                      <a:pt x="492" y="6"/>
                    </a:lnTo>
                    <a:lnTo>
                      <a:pt x="498" y="6"/>
                    </a:lnTo>
                    <a:lnTo>
                      <a:pt x="502" y="6"/>
                    </a:lnTo>
                    <a:lnTo>
                      <a:pt x="508" y="4"/>
                    </a:lnTo>
                    <a:lnTo>
                      <a:pt x="514" y="2"/>
                    </a:lnTo>
                    <a:lnTo>
                      <a:pt x="518" y="0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23" name="Freeform 79"/>
              <p:cNvSpPr>
                <a:spLocks/>
              </p:cNvSpPr>
              <p:nvPr/>
            </p:nvSpPr>
            <p:spPr bwMode="auto">
              <a:xfrm>
                <a:off x="758" y="2539"/>
                <a:ext cx="142" cy="44"/>
              </a:xfrm>
              <a:custGeom>
                <a:avLst/>
                <a:gdLst>
                  <a:gd name="T0" fmla="*/ 6 w 428"/>
                  <a:gd name="T1" fmla="*/ 122 h 122"/>
                  <a:gd name="T2" fmla="*/ 16 w 428"/>
                  <a:gd name="T3" fmla="*/ 122 h 122"/>
                  <a:gd name="T4" fmla="*/ 26 w 428"/>
                  <a:gd name="T5" fmla="*/ 118 h 122"/>
                  <a:gd name="T6" fmla="*/ 38 w 428"/>
                  <a:gd name="T7" fmla="*/ 118 h 122"/>
                  <a:gd name="T8" fmla="*/ 48 w 428"/>
                  <a:gd name="T9" fmla="*/ 118 h 122"/>
                  <a:gd name="T10" fmla="*/ 58 w 428"/>
                  <a:gd name="T11" fmla="*/ 118 h 122"/>
                  <a:gd name="T12" fmla="*/ 70 w 428"/>
                  <a:gd name="T13" fmla="*/ 116 h 122"/>
                  <a:gd name="T14" fmla="*/ 80 w 428"/>
                  <a:gd name="T15" fmla="*/ 116 h 122"/>
                  <a:gd name="T16" fmla="*/ 90 w 428"/>
                  <a:gd name="T17" fmla="*/ 116 h 122"/>
                  <a:gd name="T18" fmla="*/ 100 w 428"/>
                  <a:gd name="T19" fmla="*/ 116 h 122"/>
                  <a:gd name="T20" fmla="*/ 112 w 428"/>
                  <a:gd name="T21" fmla="*/ 114 h 122"/>
                  <a:gd name="T22" fmla="*/ 122 w 428"/>
                  <a:gd name="T23" fmla="*/ 114 h 122"/>
                  <a:gd name="T24" fmla="*/ 132 w 428"/>
                  <a:gd name="T25" fmla="*/ 112 h 122"/>
                  <a:gd name="T26" fmla="*/ 144 w 428"/>
                  <a:gd name="T27" fmla="*/ 102 h 122"/>
                  <a:gd name="T28" fmla="*/ 154 w 428"/>
                  <a:gd name="T29" fmla="*/ 100 h 122"/>
                  <a:gd name="T30" fmla="*/ 164 w 428"/>
                  <a:gd name="T31" fmla="*/ 98 h 122"/>
                  <a:gd name="T32" fmla="*/ 174 w 428"/>
                  <a:gd name="T33" fmla="*/ 96 h 122"/>
                  <a:gd name="T34" fmla="*/ 186 w 428"/>
                  <a:gd name="T35" fmla="*/ 96 h 122"/>
                  <a:gd name="T36" fmla="*/ 196 w 428"/>
                  <a:gd name="T37" fmla="*/ 94 h 122"/>
                  <a:gd name="T38" fmla="*/ 206 w 428"/>
                  <a:gd name="T39" fmla="*/ 94 h 122"/>
                  <a:gd name="T40" fmla="*/ 218 w 428"/>
                  <a:gd name="T41" fmla="*/ 92 h 122"/>
                  <a:gd name="T42" fmla="*/ 228 w 428"/>
                  <a:gd name="T43" fmla="*/ 90 h 122"/>
                  <a:gd name="T44" fmla="*/ 238 w 428"/>
                  <a:gd name="T45" fmla="*/ 88 h 122"/>
                  <a:gd name="T46" fmla="*/ 248 w 428"/>
                  <a:gd name="T47" fmla="*/ 86 h 122"/>
                  <a:gd name="T48" fmla="*/ 260 w 428"/>
                  <a:gd name="T49" fmla="*/ 86 h 122"/>
                  <a:gd name="T50" fmla="*/ 270 w 428"/>
                  <a:gd name="T51" fmla="*/ 84 h 122"/>
                  <a:gd name="T52" fmla="*/ 280 w 428"/>
                  <a:gd name="T53" fmla="*/ 78 h 122"/>
                  <a:gd name="T54" fmla="*/ 292 w 428"/>
                  <a:gd name="T55" fmla="*/ 76 h 122"/>
                  <a:gd name="T56" fmla="*/ 302 w 428"/>
                  <a:gd name="T57" fmla="*/ 76 h 122"/>
                  <a:gd name="T58" fmla="*/ 312 w 428"/>
                  <a:gd name="T59" fmla="*/ 68 h 122"/>
                  <a:gd name="T60" fmla="*/ 322 w 428"/>
                  <a:gd name="T61" fmla="*/ 66 h 122"/>
                  <a:gd name="T62" fmla="*/ 334 w 428"/>
                  <a:gd name="T63" fmla="*/ 60 h 122"/>
                  <a:gd name="T64" fmla="*/ 344 w 428"/>
                  <a:gd name="T65" fmla="*/ 60 h 122"/>
                  <a:gd name="T66" fmla="*/ 354 w 428"/>
                  <a:gd name="T67" fmla="*/ 56 h 122"/>
                  <a:gd name="T68" fmla="*/ 366 w 428"/>
                  <a:gd name="T69" fmla="*/ 44 h 122"/>
                  <a:gd name="T70" fmla="*/ 376 w 428"/>
                  <a:gd name="T71" fmla="*/ 38 h 122"/>
                  <a:gd name="T72" fmla="*/ 386 w 428"/>
                  <a:gd name="T73" fmla="*/ 28 h 122"/>
                  <a:gd name="T74" fmla="*/ 396 w 428"/>
                  <a:gd name="T75" fmla="*/ 28 h 122"/>
                  <a:gd name="T76" fmla="*/ 408 w 428"/>
                  <a:gd name="T77" fmla="*/ 26 h 122"/>
                  <a:gd name="T78" fmla="*/ 418 w 428"/>
                  <a:gd name="T79" fmla="*/ 20 h 122"/>
                  <a:gd name="T80" fmla="*/ 428 w 428"/>
                  <a:gd name="T8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122">
                    <a:moveTo>
                      <a:pt x="0" y="122"/>
                    </a:moveTo>
                    <a:lnTo>
                      <a:pt x="6" y="122"/>
                    </a:lnTo>
                    <a:lnTo>
                      <a:pt x="10" y="122"/>
                    </a:lnTo>
                    <a:lnTo>
                      <a:pt x="16" y="122"/>
                    </a:lnTo>
                    <a:lnTo>
                      <a:pt x="22" y="120"/>
                    </a:lnTo>
                    <a:lnTo>
                      <a:pt x="26" y="118"/>
                    </a:lnTo>
                    <a:lnTo>
                      <a:pt x="32" y="118"/>
                    </a:lnTo>
                    <a:lnTo>
                      <a:pt x="38" y="118"/>
                    </a:lnTo>
                    <a:lnTo>
                      <a:pt x="42" y="118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58" y="118"/>
                    </a:lnTo>
                    <a:lnTo>
                      <a:pt x="64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80" y="116"/>
                    </a:lnTo>
                    <a:lnTo>
                      <a:pt x="84" y="116"/>
                    </a:lnTo>
                    <a:lnTo>
                      <a:pt x="90" y="116"/>
                    </a:lnTo>
                    <a:lnTo>
                      <a:pt x="96" y="116"/>
                    </a:lnTo>
                    <a:lnTo>
                      <a:pt x="100" y="116"/>
                    </a:lnTo>
                    <a:lnTo>
                      <a:pt x="106" y="116"/>
                    </a:lnTo>
                    <a:lnTo>
                      <a:pt x="112" y="114"/>
                    </a:lnTo>
                    <a:lnTo>
                      <a:pt x="116" y="114"/>
                    </a:lnTo>
                    <a:lnTo>
                      <a:pt x="122" y="114"/>
                    </a:lnTo>
                    <a:lnTo>
                      <a:pt x="128" y="114"/>
                    </a:lnTo>
                    <a:lnTo>
                      <a:pt x="132" y="112"/>
                    </a:lnTo>
                    <a:lnTo>
                      <a:pt x="138" y="112"/>
                    </a:lnTo>
                    <a:lnTo>
                      <a:pt x="144" y="102"/>
                    </a:lnTo>
                    <a:lnTo>
                      <a:pt x="148" y="102"/>
                    </a:lnTo>
                    <a:lnTo>
                      <a:pt x="154" y="100"/>
                    </a:lnTo>
                    <a:lnTo>
                      <a:pt x="158" y="98"/>
                    </a:lnTo>
                    <a:lnTo>
                      <a:pt x="164" y="98"/>
                    </a:lnTo>
                    <a:lnTo>
                      <a:pt x="170" y="98"/>
                    </a:lnTo>
                    <a:lnTo>
                      <a:pt x="174" y="96"/>
                    </a:lnTo>
                    <a:lnTo>
                      <a:pt x="180" y="96"/>
                    </a:lnTo>
                    <a:lnTo>
                      <a:pt x="186" y="96"/>
                    </a:lnTo>
                    <a:lnTo>
                      <a:pt x="190" y="96"/>
                    </a:lnTo>
                    <a:lnTo>
                      <a:pt x="196" y="94"/>
                    </a:lnTo>
                    <a:lnTo>
                      <a:pt x="202" y="94"/>
                    </a:lnTo>
                    <a:lnTo>
                      <a:pt x="206" y="94"/>
                    </a:lnTo>
                    <a:lnTo>
                      <a:pt x="212" y="92"/>
                    </a:lnTo>
                    <a:lnTo>
                      <a:pt x="218" y="92"/>
                    </a:lnTo>
                    <a:lnTo>
                      <a:pt x="222" y="92"/>
                    </a:lnTo>
                    <a:lnTo>
                      <a:pt x="228" y="90"/>
                    </a:lnTo>
                    <a:lnTo>
                      <a:pt x="232" y="88"/>
                    </a:lnTo>
                    <a:lnTo>
                      <a:pt x="238" y="88"/>
                    </a:lnTo>
                    <a:lnTo>
                      <a:pt x="244" y="86"/>
                    </a:lnTo>
                    <a:lnTo>
                      <a:pt x="248" y="86"/>
                    </a:lnTo>
                    <a:lnTo>
                      <a:pt x="254" y="86"/>
                    </a:lnTo>
                    <a:lnTo>
                      <a:pt x="260" y="86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80" y="78"/>
                    </a:lnTo>
                    <a:lnTo>
                      <a:pt x="286" y="78"/>
                    </a:lnTo>
                    <a:lnTo>
                      <a:pt x="292" y="76"/>
                    </a:lnTo>
                    <a:lnTo>
                      <a:pt x="296" y="76"/>
                    </a:lnTo>
                    <a:lnTo>
                      <a:pt x="302" y="76"/>
                    </a:lnTo>
                    <a:lnTo>
                      <a:pt x="306" y="74"/>
                    </a:lnTo>
                    <a:lnTo>
                      <a:pt x="312" y="68"/>
                    </a:lnTo>
                    <a:lnTo>
                      <a:pt x="318" y="66"/>
                    </a:lnTo>
                    <a:lnTo>
                      <a:pt x="322" y="66"/>
                    </a:lnTo>
                    <a:lnTo>
                      <a:pt x="328" y="62"/>
                    </a:lnTo>
                    <a:lnTo>
                      <a:pt x="334" y="60"/>
                    </a:lnTo>
                    <a:lnTo>
                      <a:pt x="338" y="60"/>
                    </a:lnTo>
                    <a:lnTo>
                      <a:pt x="344" y="60"/>
                    </a:lnTo>
                    <a:lnTo>
                      <a:pt x="350" y="58"/>
                    </a:lnTo>
                    <a:lnTo>
                      <a:pt x="354" y="56"/>
                    </a:lnTo>
                    <a:lnTo>
                      <a:pt x="360" y="46"/>
                    </a:lnTo>
                    <a:lnTo>
                      <a:pt x="366" y="44"/>
                    </a:lnTo>
                    <a:lnTo>
                      <a:pt x="370" y="42"/>
                    </a:lnTo>
                    <a:lnTo>
                      <a:pt x="376" y="38"/>
                    </a:lnTo>
                    <a:lnTo>
                      <a:pt x="380" y="36"/>
                    </a:lnTo>
                    <a:lnTo>
                      <a:pt x="386" y="28"/>
                    </a:lnTo>
                    <a:lnTo>
                      <a:pt x="392" y="28"/>
                    </a:lnTo>
                    <a:lnTo>
                      <a:pt x="396" y="28"/>
                    </a:lnTo>
                    <a:lnTo>
                      <a:pt x="402" y="26"/>
                    </a:lnTo>
                    <a:lnTo>
                      <a:pt x="408" y="26"/>
                    </a:lnTo>
                    <a:lnTo>
                      <a:pt x="412" y="26"/>
                    </a:lnTo>
                    <a:lnTo>
                      <a:pt x="418" y="20"/>
                    </a:lnTo>
                    <a:lnTo>
                      <a:pt x="424" y="4"/>
                    </a:lnTo>
                    <a:lnTo>
                      <a:pt x="428" y="0"/>
                    </a:lnTo>
                  </a:path>
                </a:pathLst>
              </a:custGeom>
              <a:noFill/>
              <a:ln w="2540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2224" name="Line 80"/>
            <p:cNvSpPr>
              <a:spLocks noChangeShapeType="1"/>
            </p:cNvSpPr>
            <p:nvPr/>
          </p:nvSpPr>
          <p:spPr bwMode="auto">
            <a:xfrm>
              <a:off x="879" y="2552"/>
              <a:ext cx="132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25" name="Rectangle 81"/>
            <p:cNvSpPr>
              <a:spLocks noChangeArrowheads="1"/>
            </p:cNvSpPr>
            <p:nvPr/>
          </p:nvSpPr>
          <p:spPr bwMode="auto">
            <a:xfrm>
              <a:off x="952" y="1979"/>
              <a:ext cx="1178" cy="114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26" name="Line 82"/>
            <p:cNvSpPr>
              <a:spLocks noChangeShapeType="1"/>
            </p:cNvSpPr>
            <p:nvPr/>
          </p:nvSpPr>
          <p:spPr bwMode="auto">
            <a:xfrm>
              <a:off x="952" y="3121"/>
              <a:ext cx="117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27" name="Line 83"/>
            <p:cNvSpPr>
              <a:spLocks noChangeShapeType="1"/>
            </p:cNvSpPr>
            <p:nvPr/>
          </p:nvSpPr>
          <p:spPr bwMode="auto">
            <a:xfrm>
              <a:off x="952" y="1979"/>
              <a:ext cx="117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28" name="Line 84"/>
            <p:cNvSpPr>
              <a:spLocks noChangeShapeType="1"/>
            </p:cNvSpPr>
            <p:nvPr/>
          </p:nvSpPr>
          <p:spPr bwMode="auto">
            <a:xfrm flipV="1">
              <a:off x="952" y="1979"/>
              <a:ext cx="1" cy="114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29" name="Line 85"/>
            <p:cNvSpPr>
              <a:spLocks noChangeShapeType="1"/>
            </p:cNvSpPr>
            <p:nvPr/>
          </p:nvSpPr>
          <p:spPr bwMode="auto">
            <a:xfrm flipV="1">
              <a:off x="2130" y="1979"/>
              <a:ext cx="1" cy="114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0" name="Line 86"/>
            <p:cNvSpPr>
              <a:spLocks noChangeShapeType="1"/>
            </p:cNvSpPr>
            <p:nvPr/>
          </p:nvSpPr>
          <p:spPr bwMode="auto">
            <a:xfrm>
              <a:off x="952" y="3121"/>
              <a:ext cx="117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1" name="Line 87"/>
            <p:cNvSpPr>
              <a:spLocks noChangeShapeType="1"/>
            </p:cNvSpPr>
            <p:nvPr/>
          </p:nvSpPr>
          <p:spPr bwMode="auto">
            <a:xfrm flipV="1">
              <a:off x="952" y="1979"/>
              <a:ext cx="1" cy="114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2" name="Line 88"/>
            <p:cNvSpPr>
              <a:spLocks noChangeShapeType="1"/>
            </p:cNvSpPr>
            <p:nvPr/>
          </p:nvSpPr>
          <p:spPr bwMode="auto">
            <a:xfrm flipV="1">
              <a:off x="952" y="3109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3" name="Line 89"/>
            <p:cNvSpPr>
              <a:spLocks noChangeShapeType="1"/>
            </p:cNvSpPr>
            <p:nvPr/>
          </p:nvSpPr>
          <p:spPr bwMode="auto">
            <a:xfrm>
              <a:off x="952" y="1979"/>
              <a:ext cx="1" cy="1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4" name="Line 90"/>
            <p:cNvSpPr>
              <a:spLocks noChangeShapeType="1"/>
            </p:cNvSpPr>
            <p:nvPr/>
          </p:nvSpPr>
          <p:spPr bwMode="auto">
            <a:xfrm flipV="1">
              <a:off x="1299" y="3109"/>
              <a:ext cx="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5" name="Line 91"/>
            <p:cNvSpPr>
              <a:spLocks noChangeShapeType="1"/>
            </p:cNvSpPr>
            <p:nvPr/>
          </p:nvSpPr>
          <p:spPr bwMode="auto">
            <a:xfrm>
              <a:off x="1299" y="1979"/>
              <a:ext cx="2" cy="1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6" name="Line 92"/>
            <p:cNvSpPr>
              <a:spLocks noChangeShapeType="1"/>
            </p:cNvSpPr>
            <p:nvPr/>
          </p:nvSpPr>
          <p:spPr bwMode="auto">
            <a:xfrm flipV="1">
              <a:off x="1648" y="3109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7" name="Line 93"/>
            <p:cNvSpPr>
              <a:spLocks noChangeShapeType="1"/>
            </p:cNvSpPr>
            <p:nvPr/>
          </p:nvSpPr>
          <p:spPr bwMode="auto">
            <a:xfrm>
              <a:off x="1648" y="1979"/>
              <a:ext cx="1" cy="1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8" name="Line 94"/>
            <p:cNvSpPr>
              <a:spLocks noChangeShapeType="1"/>
            </p:cNvSpPr>
            <p:nvPr/>
          </p:nvSpPr>
          <p:spPr bwMode="auto">
            <a:xfrm flipV="1">
              <a:off x="1995" y="3109"/>
              <a:ext cx="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9" name="Line 95"/>
            <p:cNvSpPr>
              <a:spLocks noChangeShapeType="1"/>
            </p:cNvSpPr>
            <p:nvPr/>
          </p:nvSpPr>
          <p:spPr bwMode="auto">
            <a:xfrm>
              <a:off x="1995" y="1979"/>
              <a:ext cx="2" cy="1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0" name="Line 96"/>
            <p:cNvSpPr>
              <a:spLocks noChangeShapeType="1"/>
            </p:cNvSpPr>
            <p:nvPr/>
          </p:nvSpPr>
          <p:spPr bwMode="auto">
            <a:xfrm>
              <a:off x="952" y="3121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1" name="Line 97"/>
            <p:cNvSpPr>
              <a:spLocks noChangeShapeType="1"/>
            </p:cNvSpPr>
            <p:nvPr/>
          </p:nvSpPr>
          <p:spPr bwMode="auto">
            <a:xfrm flipH="1">
              <a:off x="2094" y="3121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2" name="Line 98"/>
            <p:cNvSpPr>
              <a:spLocks noChangeShapeType="1"/>
            </p:cNvSpPr>
            <p:nvPr/>
          </p:nvSpPr>
          <p:spPr bwMode="auto">
            <a:xfrm>
              <a:off x="952" y="3007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3" name="Line 99"/>
            <p:cNvSpPr>
              <a:spLocks noChangeShapeType="1"/>
            </p:cNvSpPr>
            <p:nvPr/>
          </p:nvSpPr>
          <p:spPr bwMode="auto">
            <a:xfrm flipH="1">
              <a:off x="2094" y="3007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4" name="Line 100"/>
            <p:cNvSpPr>
              <a:spLocks noChangeShapeType="1"/>
            </p:cNvSpPr>
            <p:nvPr/>
          </p:nvSpPr>
          <p:spPr bwMode="auto">
            <a:xfrm>
              <a:off x="952" y="2893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5" name="Line 101"/>
            <p:cNvSpPr>
              <a:spLocks noChangeShapeType="1"/>
            </p:cNvSpPr>
            <p:nvPr/>
          </p:nvSpPr>
          <p:spPr bwMode="auto">
            <a:xfrm flipH="1">
              <a:off x="2094" y="2893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6" name="Line 102"/>
            <p:cNvSpPr>
              <a:spLocks noChangeShapeType="1"/>
            </p:cNvSpPr>
            <p:nvPr/>
          </p:nvSpPr>
          <p:spPr bwMode="auto">
            <a:xfrm>
              <a:off x="952" y="2778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7" name="Line 103"/>
            <p:cNvSpPr>
              <a:spLocks noChangeShapeType="1"/>
            </p:cNvSpPr>
            <p:nvPr/>
          </p:nvSpPr>
          <p:spPr bwMode="auto">
            <a:xfrm flipH="1">
              <a:off x="2094" y="2778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8" name="Line 104"/>
            <p:cNvSpPr>
              <a:spLocks noChangeShapeType="1"/>
            </p:cNvSpPr>
            <p:nvPr/>
          </p:nvSpPr>
          <p:spPr bwMode="auto">
            <a:xfrm>
              <a:off x="952" y="2664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9" name="Line 105"/>
            <p:cNvSpPr>
              <a:spLocks noChangeShapeType="1"/>
            </p:cNvSpPr>
            <p:nvPr/>
          </p:nvSpPr>
          <p:spPr bwMode="auto">
            <a:xfrm>
              <a:off x="952" y="2550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0" name="Line 106"/>
            <p:cNvSpPr>
              <a:spLocks noChangeShapeType="1"/>
            </p:cNvSpPr>
            <p:nvPr/>
          </p:nvSpPr>
          <p:spPr bwMode="auto">
            <a:xfrm>
              <a:off x="952" y="2435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1" name="Line 107"/>
            <p:cNvSpPr>
              <a:spLocks noChangeShapeType="1"/>
            </p:cNvSpPr>
            <p:nvPr/>
          </p:nvSpPr>
          <p:spPr bwMode="auto">
            <a:xfrm>
              <a:off x="952" y="2321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2" name="Line 108"/>
            <p:cNvSpPr>
              <a:spLocks noChangeShapeType="1"/>
            </p:cNvSpPr>
            <p:nvPr/>
          </p:nvSpPr>
          <p:spPr bwMode="auto">
            <a:xfrm flipH="1">
              <a:off x="2094" y="2321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3" name="Line 109"/>
            <p:cNvSpPr>
              <a:spLocks noChangeShapeType="1"/>
            </p:cNvSpPr>
            <p:nvPr/>
          </p:nvSpPr>
          <p:spPr bwMode="auto">
            <a:xfrm>
              <a:off x="952" y="2207"/>
              <a:ext cx="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4" name="Line 110"/>
            <p:cNvSpPr>
              <a:spLocks noChangeShapeType="1"/>
            </p:cNvSpPr>
            <p:nvPr/>
          </p:nvSpPr>
          <p:spPr bwMode="auto">
            <a:xfrm flipH="1">
              <a:off x="2094" y="2207"/>
              <a:ext cx="3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5" name="Line 111"/>
            <p:cNvSpPr>
              <a:spLocks noChangeShapeType="1"/>
            </p:cNvSpPr>
            <p:nvPr/>
          </p:nvSpPr>
          <p:spPr bwMode="auto">
            <a:xfrm>
              <a:off x="952" y="2092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6" name="Line 112"/>
            <p:cNvSpPr>
              <a:spLocks noChangeShapeType="1"/>
            </p:cNvSpPr>
            <p:nvPr/>
          </p:nvSpPr>
          <p:spPr bwMode="auto">
            <a:xfrm flipH="1">
              <a:off x="2094" y="2092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7" name="Line 113"/>
            <p:cNvSpPr>
              <a:spLocks noChangeShapeType="1"/>
            </p:cNvSpPr>
            <p:nvPr/>
          </p:nvSpPr>
          <p:spPr bwMode="auto">
            <a:xfrm>
              <a:off x="952" y="1979"/>
              <a:ext cx="3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8" name="Line 114"/>
            <p:cNvSpPr>
              <a:spLocks noChangeShapeType="1"/>
            </p:cNvSpPr>
            <p:nvPr/>
          </p:nvSpPr>
          <p:spPr bwMode="auto">
            <a:xfrm flipH="1">
              <a:off x="2094" y="1979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9" name="Line 115"/>
            <p:cNvSpPr>
              <a:spLocks noChangeShapeType="1"/>
            </p:cNvSpPr>
            <p:nvPr/>
          </p:nvSpPr>
          <p:spPr bwMode="auto">
            <a:xfrm>
              <a:off x="952" y="3121"/>
              <a:ext cx="117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60" name="Line 116"/>
            <p:cNvSpPr>
              <a:spLocks noChangeShapeType="1"/>
            </p:cNvSpPr>
            <p:nvPr/>
          </p:nvSpPr>
          <p:spPr bwMode="auto">
            <a:xfrm>
              <a:off x="952" y="1979"/>
              <a:ext cx="117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61" name="Line 117"/>
            <p:cNvSpPr>
              <a:spLocks noChangeShapeType="1"/>
            </p:cNvSpPr>
            <p:nvPr/>
          </p:nvSpPr>
          <p:spPr bwMode="auto">
            <a:xfrm flipV="1">
              <a:off x="952" y="1979"/>
              <a:ext cx="1" cy="114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62" name="Line 118"/>
            <p:cNvSpPr>
              <a:spLocks noChangeShapeType="1"/>
            </p:cNvSpPr>
            <p:nvPr/>
          </p:nvSpPr>
          <p:spPr bwMode="auto">
            <a:xfrm flipV="1">
              <a:off x="2130" y="1979"/>
              <a:ext cx="1" cy="114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63" name="Line 119"/>
            <p:cNvSpPr>
              <a:spLocks noChangeShapeType="1"/>
            </p:cNvSpPr>
            <p:nvPr/>
          </p:nvSpPr>
          <p:spPr bwMode="auto">
            <a:xfrm flipH="1">
              <a:off x="2094" y="2664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64" name="Line 120"/>
            <p:cNvSpPr>
              <a:spLocks noChangeShapeType="1"/>
            </p:cNvSpPr>
            <p:nvPr/>
          </p:nvSpPr>
          <p:spPr bwMode="auto">
            <a:xfrm flipH="1">
              <a:off x="2094" y="2550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65" name="Line 121"/>
            <p:cNvSpPr>
              <a:spLocks noChangeShapeType="1"/>
            </p:cNvSpPr>
            <p:nvPr/>
          </p:nvSpPr>
          <p:spPr bwMode="auto">
            <a:xfrm flipH="1">
              <a:off x="2094" y="2435"/>
              <a:ext cx="3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66" name="Text Box 122"/>
            <p:cNvSpPr txBox="1">
              <a:spLocks noChangeArrowheads="1"/>
            </p:cNvSpPr>
            <p:nvPr/>
          </p:nvSpPr>
          <p:spPr bwMode="auto">
            <a:xfrm>
              <a:off x="1226" y="3133"/>
              <a:ext cx="14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200</a:t>
              </a:r>
            </a:p>
          </p:txBody>
        </p:sp>
        <p:sp>
          <p:nvSpPr>
            <p:cNvPr id="262267" name="Text Box 123"/>
            <p:cNvSpPr txBox="1">
              <a:spLocks noChangeArrowheads="1"/>
            </p:cNvSpPr>
            <p:nvPr/>
          </p:nvSpPr>
          <p:spPr bwMode="auto">
            <a:xfrm>
              <a:off x="1576" y="3133"/>
              <a:ext cx="14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400</a:t>
              </a:r>
            </a:p>
          </p:txBody>
        </p:sp>
        <p:sp>
          <p:nvSpPr>
            <p:cNvPr id="262268" name="Text Box 124"/>
            <p:cNvSpPr txBox="1">
              <a:spLocks noChangeArrowheads="1"/>
            </p:cNvSpPr>
            <p:nvPr/>
          </p:nvSpPr>
          <p:spPr bwMode="auto">
            <a:xfrm>
              <a:off x="1923" y="3133"/>
              <a:ext cx="14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600</a:t>
              </a:r>
            </a:p>
          </p:txBody>
        </p:sp>
        <p:sp>
          <p:nvSpPr>
            <p:cNvPr id="262269" name="Text Box 125"/>
            <p:cNvSpPr txBox="1">
              <a:spLocks noChangeArrowheads="1"/>
            </p:cNvSpPr>
            <p:nvPr/>
          </p:nvSpPr>
          <p:spPr bwMode="auto">
            <a:xfrm>
              <a:off x="878" y="3133"/>
              <a:ext cx="14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0</a:t>
              </a:r>
            </a:p>
          </p:txBody>
        </p:sp>
        <p:sp>
          <p:nvSpPr>
            <p:cNvPr id="262270" name="Rectangle 126"/>
            <p:cNvSpPr>
              <a:spLocks noChangeArrowheads="1"/>
            </p:cNvSpPr>
            <p:nvPr/>
          </p:nvSpPr>
          <p:spPr bwMode="auto">
            <a:xfrm>
              <a:off x="1124" y="3215"/>
              <a:ext cx="83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/>
                <a:t>subspace dimension</a:t>
              </a:r>
            </a:p>
          </p:txBody>
        </p:sp>
      </p:grpSp>
      <p:grpSp>
        <p:nvGrpSpPr>
          <p:cNvPr id="262271" name="Group 127"/>
          <p:cNvGrpSpPr>
            <a:grpSpLocks/>
          </p:cNvGrpSpPr>
          <p:nvPr/>
        </p:nvGrpSpPr>
        <p:grpSpPr bwMode="auto">
          <a:xfrm>
            <a:off x="3779838" y="3602038"/>
            <a:ext cx="2108200" cy="2206625"/>
            <a:chOff x="2381" y="1979"/>
            <a:chExt cx="1328" cy="1390"/>
          </a:xfrm>
        </p:grpSpPr>
        <p:grpSp>
          <p:nvGrpSpPr>
            <p:cNvPr id="262272" name="Group 128"/>
            <p:cNvGrpSpPr>
              <a:grpSpLocks/>
            </p:cNvGrpSpPr>
            <p:nvPr/>
          </p:nvGrpSpPr>
          <p:grpSpPr bwMode="auto">
            <a:xfrm>
              <a:off x="2381" y="1979"/>
              <a:ext cx="1328" cy="1390"/>
              <a:chOff x="557" y="1894"/>
              <a:chExt cx="1525" cy="1515"/>
            </a:xfrm>
          </p:grpSpPr>
          <p:sp>
            <p:nvSpPr>
              <p:cNvPr id="262273" name="Line 129"/>
              <p:cNvSpPr>
                <a:spLocks noChangeShapeType="1"/>
              </p:cNvSpPr>
              <p:nvPr/>
            </p:nvSpPr>
            <p:spPr bwMode="auto">
              <a:xfrm>
                <a:off x="558" y="2518"/>
                <a:ext cx="152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4" name="Rectangle 130"/>
              <p:cNvSpPr>
                <a:spLocks noChangeArrowheads="1"/>
              </p:cNvSpPr>
              <p:nvPr/>
            </p:nvSpPr>
            <p:spPr bwMode="auto">
              <a:xfrm>
                <a:off x="642" y="1894"/>
                <a:ext cx="1353" cy="1245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5" name="Line 131"/>
              <p:cNvSpPr>
                <a:spLocks noChangeShapeType="1"/>
              </p:cNvSpPr>
              <p:nvPr/>
            </p:nvSpPr>
            <p:spPr bwMode="auto">
              <a:xfrm>
                <a:off x="642" y="3139"/>
                <a:ext cx="13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6" name="Line 132"/>
              <p:cNvSpPr>
                <a:spLocks noChangeShapeType="1"/>
              </p:cNvSpPr>
              <p:nvPr/>
            </p:nvSpPr>
            <p:spPr bwMode="auto">
              <a:xfrm>
                <a:off x="642" y="1894"/>
                <a:ext cx="1353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7" name="Line 133"/>
              <p:cNvSpPr>
                <a:spLocks noChangeShapeType="1"/>
              </p:cNvSpPr>
              <p:nvPr/>
            </p:nvSpPr>
            <p:spPr bwMode="auto">
              <a:xfrm flipV="1">
                <a:off x="642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8" name="Line 134"/>
              <p:cNvSpPr>
                <a:spLocks noChangeShapeType="1"/>
              </p:cNvSpPr>
              <p:nvPr/>
            </p:nvSpPr>
            <p:spPr bwMode="auto">
              <a:xfrm flipV="1">
                <a:off x="1995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9" name="Line 135"/>
              <p:cNvSpPr>
                <a:spLocks noChangeShapeType="1"/>
              </p:cNvSpPr>
              <p:nvPr/>
            </p:nvSpPr>
            <p:spPr bwMode="auto">
              <a:xfrm>
                <a:off x="642" y="3139"/>
                <a:ext cx="13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0" name="Line 136"/>
              <p:cNvSpPr>
                <a:spLocks noChangeShapeType="1"/>
              </p:cNvSpPr>
              <p:nvPr/>
            </p:nvSpPr>
            <p:spPr bwMode="auto">
              <a:xfrm flipV="1">
                <a:off x="642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1" name="Line 137"/>
              <p:cNvSpPr>
                <a:spLocks noChangeShapeType="1"/>
              </p:cNvSpPr>
              <p:nvPr/>
            </p:nvSpPr>
            <p:spPr bwMode="auto">
              <a:xfrm flipV="1">
                <a:off x="642" y="3126"/>
                <a:ext cx="1" cy="1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2" name="Line 138"/>
              <p:cNvSpPr>
                <a:spLocks noChangeShapeType="1"/>
              </p:cNvSpPr>
              <p:nvPr/>
            </p:nvSpPr>
            <p:spPr bwMode="auto">
              <a:xfrm>
                <a:off x="642" y="1894"/>
                <a:ext cx="1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3" name="Line 139"/>
              <p:cNvSpPr>
                <a:spLocks noChangeShapeType="1"/>
              </p:cNvSpPr>
              <p:nvPr/>
            </p:nvSpPr>
            <p:spPr bwMode="auto">
              <a:xfrm flipV="1">
                <a:off x="1041" y="3126"/>
                <a:ext cx="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4" name="Line 140"/>
              <p:cNvSpPr>
                <a:spLocks noChangeShapeType="1"/>
              </p:cNvSpPr>
              <p:nvPr/>
            </p:nvSpPr>
            <p:spPr bwMode="auto">
              <a:xfrm>
                <a:off x="1041" y="1894"/>
                <a:ext cx="2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5" name="Line 141"/>
              <p:cNvSpPr>
                <a:spLocks noChangeShapeType="1"/>
              </p:cNvSpPr>
              <p:nvPr/>
            </p:nvSpPr>
            <p:spPr bwMode="auto">
              <a:xfrm flipV="1">
                <a:off x="1441" y="3126"/>
                <a:ext cx="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6" name="Line 142"/>
              <p:cNvSpPr>
                <a:spLocks noChangeShapeType="1"/>
              </p:cNvSpPr>
              <p:nvPr/>
            </p:nvSpPr>
            <p:spPr bwMode="auto">
              <a:xfrm>
                <a:off x="1441" y="1894"/>
                <a:ext cx="1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7" name="Line 143"/>
              <p:cNvSpPr>
                <a:spLocks noChangeShapeType="1"/>
              </p:cNvSpPr>
              <p:nvPr/>
            </p:nvSpPr>
            <p:spPr bwMode="auto">
              <a:xfrm flipV="1">
                <a:off x="1840" y="3126"/>
                <a:ext cx="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8" name="Line 144"/>
              <p:cNvSpPr>
                <a:spLocks noChangeShapeType="1"/>
              </p:cNvSpPr>
              <p:nvPr/>
            </p:nvSpPr>
            <p:spPr bwMode="auto">
              <a:xfrm>
                <a:off x="1840" y="1894"/>
                <a:ext cx="2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9" name="Line 145"/>
              <p:cNvSpPr>
                <a:spLocks noChangeShapeType="1"/>
              </p:cNvSpPr>
              <p:nvPr/>
            </p:nvSpPr>
            <p:spPr bwMode="auto">
              <a:xfrm>
                <a:off x="642" y="3139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0" name="Line 146"/>
              <p:cNvSpPr>
                <a:spLocks noChangeShapeType="1"/>
              </p:cNvSpPr>
              <p:nvPr/>
            </p:nvSpPr>
            <p:spPr bwMode="auto">
              <a:xfrm flipH="1">
                <a:off x="1953" y="3139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1" name="Line 147"/>
              <p:cNvSpPr>
                <a:spLocks noChangeShapeType="1"/>
              </p:cNvSpPr>
              <p:nvPr/>
            </p:nvSpPr>
            <p:spPr bwMode="auto">
              <a:xfrm>
                <a:off x="642" y="3014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2" name="Line 148"/>
              <p:cNvSpPr>
                <a:spLocks noChangeShapeType="1"/>
              </p:cNvSpPr>
              <p:nvPr/>
            </p:nvSpPr>
            <p:spPr bwMode="auto">
              <a:xfrm flipH="1">
                <a:off x="1953" y="3014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3" name="Line 149"/>
              <p:cNvSpPr>
                <a:spLocks noChangeShapeType="1"/>
              </p:cNvSpPr>
              <p:nvPr/>
            </p:nvSpPr>
            <p:spPr bwMode="auto">
              <a:xfrm>
                <a:off x="642" y="2890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4" name="Line 150"/>
              <p:cNvSpPr>
                <a:spLocks noChangeShapeType="1"/>
              </p:cNvSpPr>
              <p:nvPr/>
            </p:nvSpPr>
            <p:spPr bwMode="auto">
              <a:xfrm flipH="1">
                <a:off x="1953" y="2890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5" name="Line 151"/>
              <p:cNvSpPr>
                <a:spLocks noChangeShapeType="1"/>
              </p:cNvSpPr>
              <p:nvPr/>
            </p:nvSpPr>
            <p:spPr bwMode="auto">
              <a:xfrm>
                <a:off x="642" y="2765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6" name="Line 152"/>
              <p:cNvSpPr>
                <a:spLocks noChangeShapeType="1"/>
              </p:cNvSpPr>
              <p:nvPr/>
            </p:nvSpPr>
            <p:spPr bwMode="auto">
              <a:xfrm flipH="1">
                <a:off x="1953" y="2765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7" name="Line 153"/>
              <p:cNvSpPr>
                <a:spLocks noChangeShapeType="1"/>
              </p:cNvSpPr>
              <p:nvPr/>
            </p:nvSpPr>
            <p:spPr bwMode="auto">
              <a:xfrm>
                <a:off x="642" y="2641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8" name="Line 154"/>
              <p:cNvSpPr>
                <a:spLocks noChangeShapeType="1"/>
              </p:cNvSpPr>
              <p:nvPr/>
            </p:nvSpPr>
            <p:spPr bwMode="auto">
              <a:xfrm>
                <a:off x="642" y="2516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9" name="Line 155"/>
              <p:cNvSpPr>
                <a:spLocks noChangeShapeType="1"/>
              </p:cNvSpPr>
              <p:nvPr/>
            </p:nvSpPr>
            <p:spPr bwMode="auto">
              <a:xfrm>
                <a:off x="642" y="2391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0" name="Line 156"/>
              <p:cNvSpPr>
                <a:spLocks noChangeShapeType="1"/>
              </p:cNvSpPr>
              <p:nvPr/>
            </p:nvSpPr>
            <p:spPr bwMode="auto">
              <a:xfrm>
                <a:off x="642" y="2267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1" name="Line 157"/>
              <p:cNvSpPr>
                <a:spLocks noChangeShapeType="1"/>
              </p:cNvSpPr>
              <p:nvPr/>
            </p:nvSpPr>
            <p:spPr bwMode="auto">
              <a:xfrm flipH="1">
                <a:off x="1953" y="2267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2" name="Line 158"/>
              <p:cNvSpPr>
                <a:spLocks noChangeShapeType="1"/>
              </p:cNvSpPr>
              <p:nvPr/>
            </p:nvSpPr>
            <p:spPr bwMode="auto">
              <a:xfrm>
                <a:off x="642" y="2142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3" name="Line 159"/>
              <p:cNvSpPr>
                <a:spLocks noChangeShapeType="1"/>
              </p:cNvSpPr>
              <p:nvPr/>
            </p:nvSpPr>
            <p:spPr bwMode="auto">
              <a:xfrm flipH="1">
                <a:off x="1953" y="2142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4" name="Line 160"/>
              <p:cNvSpPr>
                <a:spLocks noChangeShapeType="1"/>
              </p:cNvSpPr>
              <p:nvPr/>
            </p:nvSpPr>
            <p:spPr bwMode="auto">
              <a:xfrm>
                <a:off x="642" y="2017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5" name="Line 161"/>
              <p:cNvSpPr>
                <a:spLocks noChangeShapeType="1"/>
              </p:cNvSpPr>
              <p:nvPr/>
            </p:nvSpPr>
            <p:spPr bwMode="auto">
              <a:xfrm flipH="1">
                <a:off x="1953" y="2017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6" name="Line 162"/>
              <p:cNvSpPr>
                <a:spLocks noChangeShapeType="1"/>
              </p:cNvSpPr>
              <p:nvPr/>
            </p:nvSpPr>
            <p:spPr bwMode="auto">
              <a:xfrm>
                <a:off x="642" y="1894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7" name="Line 163"/>
              <p:cNvSpPr>
                <a:spLocks noChangeShapeType="1"/>
              </p:cNvSpPr>
              <p:nvPr/>
            </p:nvSpPr>
            <p:spPr bwMode="auto">
              <a:xfrm flipH="1">
                <a:off x="1953" y="1894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8" name="Line 164"/>
              <p:cNvSpPr>
                <a:spLocks noChangeShapeType="1"/>
              </p:cNvSpPr>
              <p:nvPr/>
            </p:nvSpPr>
            <p:spPr bwMode="auto">
              <a:xfrm>
                <a:off x="642" y="3139"/>
                <a:ext cx="13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9" name="Line 165"/>
              <p:cNvSpPr>
                <a:spLocks noChangeShapeType="1"/>
              </p:cNvSpPr>
              <p:nvPr/>
            </p:nvSpPr>
            <p:spPr bwMode="auto">
              <a:xfrm>
                <a:off x="642" y="1894"/>
                <a:ext cx="1353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0" name="Line 166"/>
              <p:cNvSpPr>
                <a:spLocks noChangeShapeType="1"/>
              </p:cNvSpPr>
              <p:nvPr/>
            </p:nvSpPr>
            <p:spPr bwMode="auto">
              <a:xfrm flipV="1">
                <a:off x="642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1" name="Line 167"/>
              <p:cNvSpPr>
                <a:spLocks noChangeShapeType="1"/>
              </p:cNvSpPr>
              <p:nvPr/>
            </p:nvSpPr>
            <p:spPr bwMode="auto">
              <a:xfrm flipV="1">
                <a:off x="1995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2" name="Line 168"/>
              <p:cNvSpPr>
                <a:spLocks noChangeShapeType="1"/>
              </p:cNvSpPr>
              <p:nvPr/>
            </p:nvSpPr>
            <p:spPr bwMode="auto">
              <a:xfrm flipH="1">
                <a:off x="1953" y="2641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3" name="Line 169"/>
              <p:cNvSpPr>
                <a:spLocks noChangeShapeType="1"/>
              </p:cNvSpPr>
              <p:nvPr/>
            </p:nvSpPr>
            <p:spPr bwMode="auto">
              <a:xfrm flipH="1">
                <a:off x="1953" y="2516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4" name="Line 170"/>
              <p:cNvSpPr>
                <a:spLocks noChangeShapeType="1"/>
              </p:cNvSpPr>
              <p:nvPr/>
            </p:nvSpPr>
            <p:spPr bwMode="auto">
              <a:xfrm flipH="1">
                <a:off x="1953" y="2391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5" name="Text Box 171"/>
              <p:cNvSpPr txBox="1">
                <a:spLocks noChangeArrowheads="1"/>
              </p:cNvSpPr>
              <p:nvPr/>
            </p:nvSpPr>
            <p:spPr bwMode="auto">
              <a:xfrm>
                <a:off x="957" y="3152"/>
                <a:ext cx="170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sz="1000"/>
                  <a:t>200</a:t>
                </a:r>
              </a:p>
            </p:txBody>
          </p:sp>
          <p:sp>
            <p:nvSpPr>
              <p:cNvPr id="262316" name="Text Box 172"/>
              <p:cNvSpPr txBox="1">
                <a:spLocks noChangeArrowheads="1"/>
              </p:cNvSpPr>
              <p:nvPr/>
            </p:nvSpPr>
            <p:spPr bwMode="auto">
              <a:xfrm>
                <a:off x="1359" y="3152"/>
                <a:ext cx="169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sz="1000"/>
                  <a:t>400</a:t>
                </a:r>
              </a:p>
            </p:txBody>
          </p:sp>
          <p:sp>
            <p:nvSpPr>
              <p:cNvPr id="262317" name="Text Box 173"/>
              <p:cNvSpPr txBox="1">
                <a:spLocks noChangeArrowheads="1"/>
              </p:cNvSpPr>
              <p:nvPr/>
            </p:nvSpPr>
            <p:spPr bwMode="auto">
              <a:xfrm>
                <a:off x="1757" y="3152"/>
                <a:ext cx="170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sz="1000"/>
                  <a:t>600</a:t>
                </a:r>
              </a:p>
            </p:txBody>
          </p:sp>
          <p:sp>
            <p:nvSpPr>
              <p:cNvPr id="262318" name="Text Box 174"/>
              <p:cNvSpPr txBox="1">
                <a:spLocks noChangeArrowheads="1"/>
              </p:cNvSpPr>
              <p:nvPr/>
            </p:nvSpPr>
            <p:spPr bwMode="auto">
              <a:xfrm>
                <a:off x="557" y="3152"/>
                <a:ext cx="170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sz="1000"/>
                  <a:t>0</a:t>
                </a:r>
              </a:p>
            </p:txBody>
          </p:sp>
          <p:sp>
            <p:nvSpPr>
              <p:cNvPr id="262319" name="Rectangle 175"/>
              <p:cNvSpPr>
                <a:spLocks noChangeArrowheads="1"/>
              </p:cNvSpPr>
              <p:nvPr/>
            </p:nvSpPr>
            <p:spPr bwMode="auto">
              <a:xfrm>
                <a:off x="839" y="3241"/>
                <a:ext cx="954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/>
                  <a:t>subspace dimension</a:t>
                </a:r>
              </a:p>
            </p:txBody>
          </p:sp>
        </p:grpSp>
        <p:grpSp>
          <p:nvGrpSpPr>
            <p:cNvPr id="262320" name="Group 176"/>
            <p:cNvGrpSpPr>
              <a:grpSpLocks/>
            </p:cNvGrpSpPr>
            <p:nvPr/>
          </p:nvGrpSpPr>
          <p:grpSpPr bwMode="auto">
            <a:xfrm>
              <a:off x="2457" y="2311"/>
              <a:ext cx="1179" cy="544"/>
              <a:chOff x="2330" y="2494"/>
              <a:chExt cx="1179" cy="416"/>
            </a:xfrm>
          </p:grpSpPr>
          <p:sp>
            <p:nvSpPr>
              <p:cNvPr id="262321" name="Freeform 177"/>
              <p:cNvSpPr>
                <a:spLocks/>
              </p:cNvSpPr>
              <p:nvPr/>
            </p:nvSpPr>
            <p:spPr bwMode="auto">
              <a:xfrm>
                <a:off x="3146" y="2880"/>
                <a:ext cx="363" cy="30"/>
              </a:xfrm>
              <a:custGeom>
                <a:avLst/>
                <a:gdLst>
                  <a:gd name="T0" fmla="*/ 3 w 395"/>
                  <a:gd name="T1" fmla="*/ 0 h 61"/>
                  <a:gd name="T2" fmla="*/ 12 w 395"/>
                  <a:gd name="T3" fmla="*/ 0 h 61"/>
                  <a:gd name="T4" fmla="*/ 20 w 395"/>
                  <a:gd name="T5" fmla="*/ 0 h 61"/>
                  <a:gd name="T6" fmla="*/ 27 w 395"/>
                  <a:gd name="T7" fmla="*/ 0 h 61"/>
                  <a:gd name="T8" fmla="*/ 36 w 395"/>
                  <a:gd name="T9" fmla="*/ 0 h 61"/>
                  <a:gd name="T10" fmla="*/ 44 w 395"/>
                  <a:gd name="T11" fmla="*/ 2 h 61"/>
                  <a:gd name="T12" fmla="*/ 51 w 395"/>
                  <a:gd name="T13" fmla="*/ 3 h 61"/>
                  <a:gd name="T14" fmla="*/ 59 w 395"/>
                  <a:gd name="T15" fmla="*/ 2 h 61"/>
                  <a:gd name="T16" fmla="*/ 68 w 395"/>
                  <a:gd name="T17" fmla="*/ 0 h 61"/>
                  <a:gd name="T18" fmla="*/ 76 w 395"/>
                  <a:gd name="T19" fmla="*/ 0 h 61"/>
                  <a:gd name="T20" fmla="*/ 83 w 395"/>
                  <a:gd name="T21" fmla="*/ 0 h 61"/>
                  <a:gd name="T22" fmla="*/ 92 w 395"/>
                  <a:gd name="T23" fmla="*/ 0 h 61"/>
                  <a:gd name="T24" fmla="*/ 100 w 395"/>
                  <a:gd name="T25" fmla="*/ 0 h 61"/>
                  <a:gd name="T26" fmla="*/ 107 w 395"/>
                  <a:gd name="T27" fmla="*/ 0 h 61"/>
                  <a:gd name="T28" fmla="*/ 115 w 395"/>
                  <a:gd name="T29" fmla="*/ 2 h 61"/>
                  <a:gd name="T30" fmla="*/ 124 w 395"/>
                  <a:gd name="T31" fmla="*/ 2 h 61"/>
                  <a:gd name="T32" fmla="*/ 131 w 395"/>
                  <a:gd name="T33" fmla="*/ 2 h 61"/>
                  <a:gd name="T34" fmla="*/ 139 w 395"/>
                  <a:gd name="T35" fmla="*/ 3 h 61"/>
                  <a:gd name="T36" fmla="*/ 148 w 395"/>
                  <a:gd name="T37" fmla="*/ 5 h 61"/>
                  <a:gd name="T38" fmla="*/ 156 w 395"/>
                  <a:gd name="T39" fmla="*/ 5 h 61"/>
                  <a:gd name="T40" fmla="*/ 163 w 395"/>
                  <a:gd name="T41" fmla="*/ 5 h 61"/>
                  <a:gd name="T42" fmla="*/ 171 w 395"/>
                  <a:gd name="T43" fmla="*/ 5 h 61"/>
                  <a:gd name="T44" fmla="*/ 180 w 395"/>
                  <a:gd name="T45" fmla="*/ 3 h 61"/>
                  <a:gd name="T46" fmla="*/ 187 w 395"/>
                  <a:gd name="T47" fmla="*/ 3 h 61"/>
                  <a:gd name="T48" fmla="*/ 195 w 395"/>
                  <a:gd name="T49" fmla="*/ 8 h 61"/>
                  <a:gd name="T50" fmla="*/ 204 w 395"/>
                  <a:gd name="T51" fmla="*/ 9 h 61"/>
                  <a:gd name="T52" fmla="*/ 211 w 395"/>
                  <a:gd name="T53" fmla="*/ 11 h 61"/>
                  <a:gd name="T54" fmla="*/ 219 w 395"/>
                  <a:gd name="T55" fmla="*/ 11 h 61"/>
                  <a:gd name="T56" fmla="*/ 226 w 395"/>
                  <a:gd name="T57" fmla="*/ 15 h 61"/>
                  <a:gd name="T58" fmla="*/ 235 w 395"/>
                  <a:gd name="T59" fmla="*/ 20 h 61"/>
                  <a:gd name="T60" fmla="*/ 243 w 395"/>
                  <a:gd name="T61" fmla="*/ 20 h 61"/>
                  <a:gd name="T62" fmla="*/ 251 w 395"/>
                  <a:gd name="T63" fmla="*/ 25 h 61"/>
                  <a:gd name="T64" fmla="*/ 260 w 395"/>
                  <a:gd name="T65" fmla="*/ 25 h 61"/>
                  <a:gd name="T66" fmla="*/ 267 w 395"/>
                  <a:gd name="T67" fmla="*/ 26 h 61"/>
                  <a:gd name="T68" fmla="*/ 275 w 395"/>
                  <a:gd name="T69" fmla="*/ 26 h 61"/>
                  <a:gd name="T70" fmla="*/ 282 w 395"/>
                  <a:gd name="T71" fmla="*/ 31 h 61"/>
                  <a:gd name="T72" fmla="*/ 291 w 395"/>
                  <a:gd name="T73" fmla="*/ 41 h 61"/>
                  <a:gd name="T74" fmla="*/ 299 w 395"/>
                  <a:gd name="T75" fmla="*/ 46 h 61"/>
                  <a:gd name="T76" fmla="*/ 306 w 395"/>
                  <a:gd name="T77" fmla="*/ 46 h 61"/>
                  <a:gd name="T78" fmla="*/ 315 w 395"/>
                  <a:gd name="T79" fmla="*/ 49 h 61"/>
                  <a:gd name="T80" fmla="*/ 323 w 395"/>
                  <a:gd name="T81" fmla="*/ 49 h 61"/>
                  <a:gd name="T82" fmla="*/ 331 w 395"/>
                  <a:gd name="T83" fmla="*/ 58 h 61"/>
                  <a:gd name="T84" fmla="*/ 338 w 395"/>
                  <a:gd name="T85" fmla="*/ 61 h 61"/>
                  <a:gd name="T86" fmla="*/ 347 w 395"/>
                  <a:gd name="T87" fmla="*/ 61 h 61"/>
                  <a:gd name="T88" fmla="*/ 355 w 395"/>
                  <a:gd name="T89" fmla="*/ 61 h 61"/>
                  <a:gd name="T90" fmla="*/ 362 w 395"/>
                  <a:gd name="T91" fmla="*/ 61 h 61"/>
                  <a:gd name="T92" fmla="*/ 371 w 395"/>
                  <a:gd name="T93" fmla="*/ 61 h 61"/>
                  <a:gd name="T94" fmla="*/ 379 w 395"/>
                  <a:gd name="T95" fmla="*/ 61 h 61"/>
                  <a:gd name="T96" fmla="*/ 386 w 395"/>
                  <a:gd name="T97" fmla="*/ 59 h 61"/>
                  <a:gd name="T98" fmla="*/ 395 w 395"/>
                  <a:gd name="T9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5" h="61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9" y="2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1" y="2"/>
                    </a:lnTo>
                    <a:lnTo>
                      <a:pt x="136" y="3"/>
                    </a:lnTo>
                    <a:lnTo>
                      <a:pt x="139" y="3"/>
                    </a:lnTo>
                    <a:lnTo>
                      <a:pt x="143" y="5"/>
                    </a:lnTo>
                    <a:lnTo>
                      <a:pt x="148" y="5"/>
                    </a:lnTo>
                    <a:lnTo>
                      <a:pt x="151" y="5"/>
                    </a:lnTo>
                    <a:lnTo>
                      <a:pt x="156" y="5"/>
                    </a:lnTo>
                    <a:lnTo>
                      <a:pt x="160" y="5"/>
                    </a:lnTo>
                    <a:lnTo>
                      <a:pt x="163" y="5"/>
                    </a:lnTo>
                    <a:lnTo>
                      <a:pt x="168" y="5"/>
                    </a:lnTo>
                    <a:lnTo>
                      <a:pt x="171" y="5"/>
                    </a:lnTo>
                    <a:lnTo>
                      <a:pt x="175" y="3"/>
                    </a:lnTo>
                    <a:lnTo>
                      <a:pt x="180" y="3"/>
                    </a:lnTo>
                    <a:lnTo>
                      <a:pt x="183" y="3"/>
                    </a:lnTo>
                    <a:lnTo>
                      <a:pt x="187" y="3"/>
                    </a:lnTo>
                    <a:lnTo>
                      <a:pt x="192" y="8"/>
                    </a:lnTo>
                    <a:lnTo>
                      <a:pt x="195" y="8"/>
                    </a:lnTo>
                    <a:lnTo>
                      <a:pt x="199" y="8"/>
                    </a:lnTo>
                    <a:lnTo>
                      <a:pt x="204" y="9"/>
                    </a:lnTo>
                    <a:lnTo>
                      <a:pt x="207" y="9"/>
                    </a:lnTo>
                    <a:lnTo>
                      <a:pt x="211" y="11"/>
                    </a:lnTo>
                    <a:lnTo>
                      <a:pt x="216" y="11"/>
                    </a:lnTo>
                    <a:lnTo>
                      <a:pt x="219" y="11"/>
                    </a:lnTo>
                    <a:lnTo>
                      <a:pt x="223" y="11"/>
                    </a:lnTo>
                    <a:lnTo>
                      <a:pt x="226" y="15"/>
                    </a:lnTo>
                    <a:lnTo>
                      <a:pt x="231" y="15"/>
                    </a:lnTo>
                    <a:lnTo>
                      <a:pt x="235" y="20"/>
                    </a:lnTo>
                    <a:lnTo>
                      <a:pt x="238" y="20"/>
                    </a:lnTo>
                    <a:lnTo>
                      <a:pt x="243" y="20"/>
                    </a:lnTo>
                    <a:lnTo>
                      <a:pt x="248" y="23"/>
                    </a:lnTo>
                    <a:lnTo>
                      <a:pt x="251" y="25"/>
                    </a:lnTo>
                    <a:lnTo>
                      <a:pt x="255" y="25"/>
                    </a:lnTo>
                    <a:lnTo>
                      <a:pt x="260" y="25"/>
                    </a:lnTo>
                    <a:lnTo>
                      <a:pt x="263" y="25"/>
                    </a:lnTo>
                    <a:lnTo>
                      <a:pt x="267" y="26"/>
                    </a:lnTo>
                    <a:lnTo>
                      <a:pt x="272" y="26"/>
                    </a:lnTo>
                    <a:lnTo>
                      <a:pt x="275" y="26"/>
                    </a:lnTo>
                    <a:lnTo>
                      <a:pt x="279" y="26"/>
                    </a:lnTo>
                    <a:lnTo>
                      <a:pt x="282" y="31"/>
                    </a:lnTo>
                    <a:lnTo>
                      <a:pt x="287" y="32"/>
                    </a:lnTo>
                    <a:lnTo>
                      <a:pt x="291" y="41"/>
                    </a:lnTo>
                    <a:lnTo>
                      <a:pt x="294" y="46"/>
                    </a:lnTo>
                    <a:lnTo>
                      <a:pt x="299" y="46"/>
                    </a:lnTo>
                    <a:lnTo>
                      <a:pt x="303" y="46"/>
                    </a:lnTo>
                    <a:lnTo>
                      <a:pt x="306" y="46"/>
                    </a:lnTo>
                    <a:lnTo>
                      <a:pt x="311" y="47"/>
                    </a:lnTo>
                    <a:lnTo>
                      <a:pt x="315" y="49"/>
                    </a:lnTo>
                    <a:lnTo>
                      <a:pt x="318" y="49"/>
                    </a:lnTo>
                    <a:lnTo>
                      <a:pt x="323" y="49"/>
                    </a:lnTo>
                    <a:lnTo>
                      <a:pt x="327" y="49"/>
                    </a:lnTo>
                    <a:lnTo>
                      <a:pt x="331" y="58"/>
                    </a:lnTo>
                    <a:lnTo>
                      <a:pt x="335" y="61"/>
                    </a:lnTo>
                    <a:lnTo>
                      <a:pt x="338" y="61"/>
                    </a:lnTo>
                    <a:lnTo>
                      <a:pt x="343" y="61"/>
                    </a:lnTo>
                    <a:lnTo>
                      <a:pt x="347" y="61"/>
                    </a:lnTo>
                    <a:lnTo>
                      <a:pt x="350" y="61"/>
                    </a:lnTo>
                    <a:lnTo>
                      <a:pt x="355" y="61"/>
                    </a:lnTo>
                    <a:lnTo>
                      <a:pt x="359" y="61"/>
                    </a:lnTo>
                    <a:lnTo>
                      <a:pt x="362" y="61"/>
                    </a:lnTo>
                    <a:lnTo>
                      <a:pt x="367" y="61"/>
                    </a:lnTo>
                    <a:lnTo>
                      <a:pt x="371" y="61"/>
                    </a:lnTo>
                    <a:lnTo>
                      <a:pt x="374" y="61"/>
                    </a:lnTo>
                    <a:lnTo>
                      <a:pt x="379" y="61"/>
                    </a:lnTo>
                    <a:lnTo>
                      <a:pt x="383" y="61"/>
                    </a:lnTo>
                    <a:lnTo>
                      <a:pt x="386" y="59"/>
                    </a:lnTo>
                    <a:lnTo>
                      <a:pt x="391" y="59"/>
                    </a:lnTo>
                    <a:lnTo>
                      <a:pt x="395" y="59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2" name="Freeform 178"/>
              <p:cNvSpPr>
                <a:spLocks/>
              </p:cNvSpPr>
              <p:nvPr/>
            </p:nvSpPr>
            <p:spPr bwMode="auto">
              <a:xfrm>
                <a:off x="2987" y="2568"/>
                <a:ext cx="171" cy="314"/>
              </a:xfrm>
              <a:custGeom>
                <a:avLst/>
                <a:gdLst>
                  <a:gd name="T0" fmla="*/ 4 w 395"/>
                  <a:gd name="T1" fmla="*/ 27 h 868"/>
                  <a:gd name="T2" fmla="*/ 12 w 395"/>
                  <a:gd name="T3" fmla="*/ 31 h 868"/>
                  <a:gd name="T4" fmla="*/ 19 w 395"/>
                  <a:gd name="T5" fmla="*/ 67 h 868"/>
                  <a:gd name="T6" fmla="*/ 28 w 395"/>
                  <a:gd name="T7" fmla="*/ 89 h 868"/>
                  <a:gd name="T8" fmla="*/ 36 w 395"/>
                  <a:gd name="T9" fmla="*/ 181 h 868"/>
                  <a:gd name="T10" fmla="*/ 44 w 395"/>
                  <a:gd name="T11" fmla="*/ 188 h 868"/>
                  <a:gd name="T12" fmla="*/ 51 w 395"/>
                  <a:gd name="T13" fmla="*/ 259 h 868"/>
                  <a:gd name="T14" fmla="*/ 60 w 395"/>
                  <a:gd name="T15" fmla="*/ 273 h 868"/>
                  <a:gd name="T16" fmla="*/ 68 w 395"/>
                  <a:gd name="T17" fmla="*/ 271 h 868"/>
                  <a:gd name="T18" fmla="*/ 75 w 395"/>
                  <a:gd name="T19" fmla="*/ 286 h 868"/>
                  <a:gd name="T20" fmla="*/ 84 w 395"/>
                  <a:gd name="T21" fmla="*/ 291 h 868"/>
                  <a:gd name="T22" fmla="*/ 92 w 395"/>
                  <a:gd name="T23" fmla="*/ 517 h 868"/>
                  <a:gd name="T24" fmla="*/ 99 w 395"/>
                  <a:gd name="T25" fmla="*/ 561 h 868"/>
                  <a:gd name="T26" fmla="*/ 107 w 395"/>
                  <a:gd name="T27" fmla="*/ 630 h 868"/>
                  <a:gd name="T28" fmla="*/ 116 w 395"/>
                  <a:gd name="T29" fmla="*/ 701 h 868"/>
                  <a:gd name="T30" fmla="*/ 124 w 395"/>
                  <a:gd name="T31" fmla="*/ 724 h 868"/>
                  <a:gd name="T32" fmla="*/ 131 w 395"/>
                  <a:gd name="T33" fmla="*/ 731 h 868"/>
                  <a:gd name="T34" fmla="*/ 140 w 395"/>
                  <a:gd name="T35" fmla="*/ 752 h 868"/>
                  <a:gd name="T36" fmla="*/ 148 w 395"/>
                  <a:gd name="T37" fmla="*/ 772 h 868"/>
                  <a:gd name="T38" fmla="*/ 155 w 395"/>
                  <a:gd name="T39" fmla="*/ 778 h 868"/>
                  <a:gd name="T40" fmla="*/ 163 w 395"/>
                  <a:gd name="T41" fmla="*/ 778 h 868"/>
                  <a:gd name="T42" fmla="*/ 172 w 395"/>
                  <a:gd name="T43" fmla="*/ 790 h 868"/>
                  <a:gd name="T44" fmla="*/ 179 w 395"/>
                  <a:gd name="T45" fmla="*/ 790 h 868"/>
                  <a:gd name="T46" fmla="*/ 187 w 395"/>
                  <a:gd name="T47" fmla="*/ 791 h 868"/>
                  <a:gd name="T48" fmla="*/ 196 w 395"/>
                  <a:gd name="T49" fmla="*/ 793 h 868"/>
                  <a:gd name="T50" fmla="*/ 204 w 395"/>
                  <a:gd name="T51" fmla="*/ 798 h 868"/>
                  <a:gd name="T52" fmla="*/ 211 w 395"/>
                  <a:gd name="T53" fmla="*/ 805 h 868"/>
                  <a:gd name="T54" fmla="*/ 219 w 395"/>
                  <a:gd name="T55" fmla="*/ 807 h 868"/>
                  <a:gd name="T56" fmla="*/ 228 w 395"/>
                  <a:gd name="T57" fmla="*/ 811 h 868"/>
                  <a:gd name="T58" fmla="*/ 235 w 395"/>
                  <a:gd name="T59" fmla="*/ 822 h 868"/>
                  <a:gd name="T60" fmla="*/ 243 w 395"/>
                  <a:gd name="T61" fmla="*/ 834 h 868"/>
                  <a:gd name="T62" fmla="*/ 252 w 395"/>
                  <a:gd name="T63" fmla="*/ 835 h 868"/>
                  <a:gd name="T64" fmla="*/ 259 w 395"/>
                  <a:gd name="T65" fmla="*/ 838 h 868"/>
                  <a:gd name="T66" fmla="*/ 267 w 395"/>
                  <a:gd name="T67" fmla="*/ 849 h 868"/>
                  <a:gd name="T68" fmla="*/ 274 w 395"/>
                  <a:gd name="T69" fmla="*/ 850 h 868"/>
                  <a:gd name="T70" fmla="*/ 283 w 395"/>
                  <a:gd name="T71" fmla="*/ 849 h 868"/>
                  <a:gd name="T72" fmla="*/ 291 w 395"/>
                  <a:gd name="T73" fmla="*/ 850 h 868"/>
                  <a:gd name="T74" fmla="*/ 299 w 395"/>
                  <a:gd name="T75" fmla="*/ 853 h 868"/>
                  <a:gd name="T76" fmla="*/ 308 w 395"/>
                  <a:gd name="T77" fmla="*/ 855 h 868"/>
                  <a:gd name="T78" fmla="*/ 315 w 395"/>
                  <a:gd name="T79" fmla="*/ 859 h 868"/>
                  <a:gd name="T80" fmla="*/ 323 w 395"/>
                  <a:gd name="T81" fmla="*/ 859 h 868"/>
                  <a:gd name="T82" fmla="*/ 330 w 395"/>
                  <a:gd name="T83" fmla="*/ 859 h 868"/>
                  <a:gd name="T84" fmla="*/ 339 w 395"/>
                  <a:gd name="T85" fmla="*/ 861 h 868"/>
                  <a:gd name="T86" fmla="*/ 347 w 395"/>
                  <a:gd name="T87" fmla="*/ 864 h 868"/>
                  <a:gd name="T88" fmla="*/ 354 w 395"/>
                  <a:gd name="T89" fmla="*/ 864 h 868"/>
                  <a:gd name="T90" fmla="*/ 363 w 395"/>
                  <a:gd name="T91" fmla="*/ 864 h 868"/>
                  <a:gd name="T92" fmla="*/ 371 w 395"/>
                  <a:gd name="T93" fmla="*/ 864 h 868"/>
                  <a:gd name="T94" fmla="*/ 379 w 395"/>
                  <a:gd name="T95" fmla="*/ 864 h 868"/>
                  <a:gd name="T96" fmla="*/ 388 w 395"/>
                  <a:gd name="T97" fmla="*/ 864 h 868"/>
                  <a:gd name="T98" fmla="*/ 395 w 395"/>
                  <a:gd name="T99" fmla="*/ 86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5" h="868">
                    <a:moveTo>
                      <a:pt x="0" y="0"/>
                    </a:moveTo>
                    <a:lnTo>
                      <a:pt x="4" y="27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19" y="67"/>
                    </a:lnTo>
                    <a:lnTo>
                      <a:pt x="24" y="67"/>
                    </a:lnTo>
                    <a:lnTo>
                      <a:pt x="28" y="89"/>
                    </a:lnTo>
                    <a:lnTo>
                      <a:pt x="32" y="165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44" y="188"/>
                    </a:lnTo>
                    <a:lnTo>
                      <a:pt x="48" y="211"/>
                    </a:lnTo>
                    <a:lnTo>
                      <a:pt x="51" y="259"/>
                    </a:lnTo>
                    <a:lnTo>
                      <a:pt x="56" y="265"/>
                    </a:lnTo>
                    <a:lnTo>
                      <a:pt x="60" y="273"/>
                    </a:lnTo>
                    <a:lnTo>
                      <a:pt x="63" y="270"/>
                    </a:lnTo>
                    <a:lnTo>
                      <a:pt x="68" y="271"/>
                    </a:lnTo>
                    <a:lnTo>
                      <a:pt x="72" y="273"/>
                    </a:lnTo>
                    <a:lnTo>
                      <a:pt x="75" y="286"/>
                    </a:lnTo>
                    <a:lnTo>
                      <a:pt x="80" y="286"/>
                    </a:lnTo>
                    <a:lnTo>
                      <a:pt x="84" y="291"/>
                    </a:lnTo>
                    <a:lnTo>
                      <a:pt x="87" y="434"/>
                    </a:lnTo>
                    <a:lnTo>
                      <a:pt x="92" y="517"/>
                    </a:lnTo>
                    <a:lnTo>
                      <a:pt x="96" y="529"/>
                    </a:lnTo>
                    <a:lnTo>
                      <a:pt x="99" y="561"/>
                    </a:lnTo>
                    <a:lnTo>
                      <a:pt x="104" y="606"/>
                    </a:lnTo>
                    <a:lnTo>
                      <a:pt x="107" y="630"/>
                    </a:lnTo>
                    <a:lnTo>
                      <a:pt x="111" y="638"/>
                    </a:lnTo>
                    <a:lnTo>
                      <a:pt x="116" y="701"/>
                    </a:lnTo>
                    <a:lnTo>
                      <a:pt x="119" y="705"/>
                    </a:lnTo>
                    <a:lnTo>
                      <a:pt x="124" y="724"/>
                    </a:lnTo>
                    <a:lnTo>
                      <a:pt x="128" y="730"/>
                    </a:lnTo>
                    <a:lnTo>
                      <a:pt x="131" y="731"/>
                    </a:lnTo>
                    <a:lnTo>
                      <a:pt x="136" y="736"/>
                    </a:lnTo>
                    <a:lnTo>
                      <a:pt x="140" y="752"/>
                    </a:lnTo>
                    <a:lnTo>
                      <a:pt x="143" y="770"/>
                    </a:lnTo>
                    <a:lnTo>
                      <a:pt x="148" y="772"/>
                    </a:lnTo>
                    <a:lnTo>
                      <a:pt x="152" y="773"/>
                    </a:lnTo>
                    <a:lnTo>
                      <a:pt x="155" y="778"/>
                    </a:lnTo>
                    <a:lnTo>
                      <a:pt x="160" y="778"/>
                    </a:lnTo>
                    <a:lnTo>
                      <a:pt x="163" y="778"/>
                    </a:lnTo>
                    <a:lnTo>
                      <a:pt x="167" y="778"/>
                    </a:lnTo>
                    <a:lnTo>
                      <a:pt x="172" y="790"/>
                    </a:lnTo>
                    <a:lnTo>
                      <a:pt x="175" y="790"/>
                    </a:lnTo>
                    <a:lnTo>
                      <a:pt x="179" y="790"/>
                    </a:lnTo>
                    <a:lnTo>
                      <a:pt x="184" y="790"/>
                    </a:lnTo>
                    <a:lnTo>
                      <a:pt x="187" y="791"/>
                    </a:lnTo>
                    <a:lnTo>
                      <a:pt x="191" y="791"/>
                    </a:lnTo>
                    <a:lnTo>
                      <a:pt x="196" y="793"/>
                    </a:lnTo>
                    <a:lnTo>
                      <a:pt x="199" y="794"/>
                    </a:lnTo>
                    <a:lnTo>
                      <a:pt x="204" y="798"/>
                    </a:lnTo>
                    <a:lnTo>
                      <a:pt x="208" y="799"/>
                    </a:lnTo>
                    <a:lnTo>
                      <a:pt x="211" y="805"/>
                    </a:lnTo>
                    <a:lnTo>
                      <a:pt x="216" y="805"/>
                    </a:lnTo>
                    <a:lnTo>
                      <a:pt x="219" y="807"/>
                    </a:lnTo>
                    <a:lnTo>
                      <a:pt x="223" y="810"/>
                    </a:lnTo>
                    <a:lnTo>
                      <a:pt x="228" y="811"/>
                    </a:lnTo>
                    <a:lnTo>
                      <a:pt x="231" y="819"/>
                    </a:lnTo>
                    <a:lnTo>
                      <a:pt x="235" y="822"/>
                    </a:lnTo>
                    <a:lnTo>
                      <a:pt x="240" y="823"/>
                    </a:lnTo>
                    <a:lnTo>
                      <a:pt x="243" y="834"/>
                    </a:lnTo>
                    <a:lnTo>
                      <a:pt x="247" y="834"/>
                    </a:lnTo>
                    <a:lnTo>
                      <a:pt x="252" y="835"/>
                    </a:lnTo>
                    <a:lnTo>
                      <a:pt x="255" y="838"/>
                    </a:lnTo>
                    <a:lnTo>
                      <a:pt x="259" y="838"/>
                    </a:lnTo>
                    <a:lnTo>
                      <a:pt x="264" y="847"/>
                    </a:lnTo>
                    <a:lnTo>
                      <a:pt x="267" y="849"/>
                    </a:lnTo>
                    <a:lnTo>
                      <a:pt x="271" y="849"/>
                    </a:lnTo>
                    <a:lnTo>
                      <a:pt x="274" y="850"/>
                    </a:lnTo>
                    <a:lnTo>
                      <a:pt x="279" y="850"/>
                    </a:lnTo>
                    <a:lnTo>
                      <a:pt x="283" y="849"/>
                    </a:lnTo>
                    <a:lnTo>
                      <a:pt x="286" y="850"/>
                    </a:lnTo>
                    <a:lnTo>
                      <a:pt x="291" y="850"/>
                    </a:lnTo>
                    <a:lnTo>
                      <a:pt x="296" y="852"/>
                    </a:lnTo>
                    <a:lnTo>
                      <a:pt x="299" y="853"/>
                    </a:lnTo>
                    <a:lnTo>
                      <a:pt x="303" y="855"/>
                    </a:lnTo>
                    <a:lnTo>
                      <a:pt x="308" y="855"/>
                    </a:lnTo>
                    <a:lnTo>
                      <a:pt x="311" y="859"/>
                    </a:lnTo>
                    <a:lnTo>
                      <a:pt x="315" y="859"/>
                    </a:lnTo>
                    <a:lnTo>
                      <a:pt x="320" y="859"/>
                    </a:lnTo>
                    <a:lnTo>
                      <a:pt x="323" y="859"/>
                    </a:lnTo>
                    <a:lnTo>
                      <a:pt x="327" y="859"/>
                    </a:lnTo>
                    <a:lnTo>
                      <a:pt x="330" y="859"/>
                    </a:lnTo>
                    <a:lnTo>
                      <a:pt x="335" y="859"/>
                    </a:lnTo>
                    <a:lnTo>
                      <a:pt x="339" y="861"/>
                    </a:lnTo>
                    <a:lnTo>
                      <a:pt x="342" y="861"/>
                    </a:lnTo>
                    <a:lnTo>
                      <a:pt x="347" y="864"/>
                    </a:lnTo>
                    <a:lnTo>
                      <a:pt x="351" y="864"/>
                    </a:lnTo>
                    <a:lnTo>
                      <a:pt x="354" y="864"/>
                    </a:lnTo>
                    <a:lnTo>
                      <a:pt x="359" y="864"/>
                    </a:lnTo>
                    <a:lnTo>
                      <a:pt x="363" y="864"/>
                    </a:lnTo>
                    <a:lnTo>
                      <a:pt x="366" y="864"/>
                    </a:lnTo>
                    <a:lnTo>
                      <a:pt x="371" y="864"/>
                    </a:lnTo>
                    <a:lnTo>
                      <a:pt x="375" y="865"/>
                    </a:lnTo>
                    <a:lnTo>
                      <a:pt x="379" y="864"/>
                    </a:lnTo>
                    <a:lnTo>
                      <a:pt x="383" y="864"/>
                    </a:lnTo>
                    <a:lnTo>
                      <a:pt x="388" y="864"/>
                    </a:lnTo>
                    <a:lnTo>
                      <a:pt x="391" y="867"/>
                    </a:lnTo>
                    <a:lnTo>
                      <a:pt x="395" y="868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3" name="Freeform 179"/>
              <p:cNvSpPr>
                <a:spLocks/>
              </p:cNvSpPr>
              <p:nvPr/>
            </p:nvSpPr>
            <p:spPr bwMode="auto">
              <a:xfrm>
                <a:off x="2814" y="2494"/>
                <a:ext cx="170" cy="74"/>
              </a:xfrm>
              <a:custGeom>
                <a:avLst/>
                <a:gdLst>
                  <a:gd name="T0" fmla="*/ 4 w 395"/>
                  <a:gd name="T1" fmla="*/ 0 h 206"/>
                  <a:gd name="T2" fmla="*/ 12 w 395"/>
                  <a:gd name="T3" fmla="*/ 2 h 206"/>
                  <a:gd name="T4" fmla="*/ 21 w 395"/>
                  <a:gd name="T5" fmla="*/ 2 h 206"/>
                  <a:gd name="T6" fmla="*/ 28 w 395"/>
                  <a:gd name="T7" fmla="*/ 6 h 206"/>
                  <a:gd name="T8" fmla="*/ 36 w 395"/>
                  <a:gd name="T9" fmla="*/ 8 h 206"/>
                  <a:gd name="T10" fmla="*/ 43 w 395"/>
                  <a:gd name="T11" fmla="*/ 8 h 206"/>
                  <a:gd name="T12" fmla="*/ 52 w 395"/>
                  <a:gd name="T13" fmla="*/ 9 h 206"/>
                  <a:gd name="T14" fmla="*/ 60 w 395"/>
                  <a:gd name="T15" fmla="*/ 9 h 206"/>
                  <a:gd name="T16" fmla="*/ 67 w 395"/>
                  <a:gd name="T17" fmla="*/ 9 h 206"/>
                  <a:gd name="T18" fmla="*/ 76 w 395"/>
                  <a:gd name="T19" fmla="*/ 9 h 206"/>
                  <a:gd name="T20" fmla="*/ 84 w 395"/>
                  <a:gd name="T21" fmla="*/ 11 h 206"/>
                  <a:gd name="T22" fmla="*/ 92 w 395"/>
                  <a:gd name="T23" fmla="*/ 12 h 206"/>
                  <a:gd name="T24" fmla="*/ 99 w 395"/>
                  <a:gd name="T25" fmla="*/ 12 h 206"/>
                  <a:gd name="T26" fmla="*/ 108 w 395"/>
                  <a:gd name="T27" fmla="*/ 12 h 206"/>
                  <a:gd name="T28" fmla="*/ 116 w 395"/>
                  <a:gd name="T29" fmla="*/ 14 h 206"/>
                  <a:gd name="T30" fmla="*/ 123 w 395"/>
                  <a:gd name="T31" fmla="*/ 15 h 206"/>
                  <a:gd name="T32" fmla="*/ 132 w 395"/>
                  <a:gd name="T33" fmla="*/ 17 h 206"/>
                  <a:gd name="T34" fmla="*/ 140 w 395"/>
                  <a:gd name="T35" fmla="*/ 15 h 206"/>
                  <a:gd name="T36" fmla="*/ 147 w 395"/>
                  <a:gd name="T37" fmla="*/ 17 h 206"/>
                  <a:gd name="T38" fmla="*/ 155 w 395"/>
                  <a:gd name="T39" fmla="*/ 21 h 206"/>
                  <a:gd name="T40" fmla="*/ 164 w 395"/>
                  <a:gd name="T41" fmla="*/ 23 h 206"/>
                  <a:gd name="T42" fmla="*/ 172 w 395"/>
                  <a:gd name="T43" fmla="*/ 28 h 206"/>
                  <a:gd name="T44" fmla="*/ 179 w 395"/>
                  <a:gd name="T45" fmla="*/ 28 h 206"/>
                  <a:gd name="T46" fmla="*/ 188 w 395"/>
                  <a:gd name="T47" fmla="*/ 29 h 206"/>
                  <a:gd name="T48" fmla="*/ 196 w 395"/>
                  <a:gd name="T49" fmla="*/ 29 h 206"/>
                  <a:gd name="T50" fmla="*/ 203 w 395"/>
                  <a:gd name="T51" fmla="*/ 28 h 206"/>
                  <a:gd name="T52" fmla="*/ 211 w 395"/>
                  <a:gd name="T53" fmla="*/ 28 h 206"/>
                  <a:gd name="T54" fmla="*/ 220 w 395"/>
                  <a:gd name="T55" fmla="*/ 28 h 206"/>
                  <a:gd name="T56" fmla="*/ 227 w 395"/>
                  <a:gd name="T57" fmla="*/ 31 h 206"/>
                  <a:gd name="T58" fmla="*/ 235 w 395"/>
                  <a:gd name="T59" fmla="*/ 34 h 206"/>
                  <a:gd name="T60" fmla="*/ 244 w 395"/>
                  <a:gd name="T61" fmla="*/ 34 h 206"/>
                  <a:gd name="T62" fmla="*/ 251 w 395"/>
                  <a:gd name="T63" fmla="*/ 35 h 206"/>
                  <a:gd name="T64" fmla="*/ 259 w 395"/>
                  <a:gd name="T65" fmla="*/ 35 h 206"/>
                  <a:gd name="T66" fmla="*/ 267 w 395"/>
                  <a:gd name="T67" fmla="*/ 44 h 206"/>
                  <a:gd name="T68" fmla="*/ 276 w 395"/>
                  <a:gd name="T69" fmla="*/ 50 h 206"/>
                  <a:gd name="T70" fmla="*/ 283 w 395"/>
                  <a:gd name="T71" fmla="*/ 52 h 206"/>
                  <a:gd name="T72" fmla="*/ 291 w 395"/>
                  <a:gd name="T73" fmla="*/ 68 h 206"/>
                  <a:gd name="T74" fmla="*/ 300 w 395"/>
                  <a:gd name="T75" fmla="*/ 77 h 206"/>
                  <a:gd name="T76" fmla="*/ 307 w 395"/>
                  <a:gd name="T77" fmla="*/ 86 h 206"/>
                  <a:gd name="T78" fmla="*/ 315 w 395"/>
                  <a:gd name="T79" fmla="*/ 86 h 206"/>
                  <a:gd name="T80" fmla="*/ 324 w 395"/>
                  <a:gd name="T81" fmla="*/ 86 h 206"/>
                  <a:gd name="T82" fmla="*/ 331 w 395"/>
                  <a:gd name="T83" fmla="*/ 94 h 206"/>
                  <a:gd name="T84" fmla="*/ 339 w 395"/>
                  <a:gd name="T85" fmla="*/ 110 h 206"/>
                  <a:gd name="T86" fmla="*/ 347 w 395"/>
                  <a:gd name="T87" fmla="*/ 115 h 206"/>
                  <a:gd name="T88" fmla="*/ 356 w 395"/>
                  <a:gd name="T89" fmla="*/ 130 h 206"/>
                  <a:gd name="T90" fmla="*/ 363 w 395"/>
                  <a:gd name="T91" fmla="*/ 132 h 206"/>
                  <a:gd name="T92" fmla="*/ 371 w 395"/>
                  <a:gd name="T93" fmla="*/ 142 h 206"/>
                  <a:gd name="T94" fmla="*/ 380 w 395"/>
                  <a:gd name="T95" fmla="*/ 154 h 206"/>
                  <a:gd name="T96" fmla="*/ 387 w 395"/>
                  <a:gd name="T97" fmla="*/ 154 h 206"/>
                  <a:gd name="T98" fmla="*/ 395 w 395"/>
                  <a:gd name="T9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5" h="206">
                    <a:moveTo>
                      <a:pt x="0" y="2"/>
                    </a:moveTo>
                    <a:lnTo>
                      <a:pt x="4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33" y="8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43" y="8"/>
                    </a:lnTo>
                    <a:lnTo>
                      <a:pt x="48" y="8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4" y="9"/>
                    </a:lnTo>
                    <a:lnTo>
                      <a:pt x="67" y="9"/>
                    </a:lnTo>
                    <a:lnTo>
                      <a:pt x="72" y="9"/>
                    </a:lnTo>
                    <a:lnTo>
                      <a:pt x="76" y="9"/>
                    </a:lnTo>
                    <a:lnTo>
                      <a:pt x="80" y="9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2" y="12"/>
                    </a:lnTo>
                    <a:lnTo>
                      <a:pt x="96" y="11"/>
                    </a:lnTo>
                    <a:lnTo>
                      <a:pt x="99" y="12"/>
                    </a:lnTo>
                    <a:lnTo>
                      <a:pt x="104" y="12"/>
                    </a:lnTo>
                    <a:lnTo>
                      <a:pt x="108" y="12"/>
                    </a:lnTo>
                    <a:lnTo>
                      <a:pt x="111" y="14"/>
                    </a:lnTo>
                    <a:lnTo>
                      <a:pt x="116" y="14"/>
                    </a:lnTo>
                    <a:lnTo>
                      <a:pt x="120" y="15"/>
                    </a:lnTo>
                    <a:lnTo>
                      <a:pt x="123" y="15"/>
                    </a:lnTo>
                    <a:lnTo>
                      <a:pt x="128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40" y="15"/>
                    </a:lnTo>
                    <a:lnTo>
                      <a:pt x="144" y="17"/>
                    </a:lnTo>
                    <a:lnTo>
                      <a:pt x="147" y="17"/>
                    </a:lnTo>
                    <a:lnTo>
                      <a:pt x="152" y="17"/>
                    </a:lnTo>
                    <a:lnTo>
                      <a:pt x="155" y="21"/>
                    </a:lnTo>
                    <a:lnTo>
                      <a:pt x="159" y="23"/>
                    </a:lnTo>
                    <a:lnTo>
                      <a:pt x="164" y="23"/>
                    </a:lnTo>
                    <a:lnTo>
                      <a:pt x="167" y="26"/>
                    </a:lnTo>
                    <a:lnTo>
                      <a:pt x="172" y="28"/>
                    </a:lnTo>
                    <a:lnTo>
                      <a:pt x="176" y="28"/>
                    </a:lnTo>
                    <a:lnTo>
                      <a:pt x="179" y="28"/>
                    </a:lnTo>
                    <a:lnTo>
                      <a:pt x="184" y="28"/>
                    </a:lnTo>
                    <a:lnTo>
                      <a:pt x="188" y="29"/>
                    </a:lnTo>
                    <a:lnTo>
                      <a:pt x="191" y="29"/>
                    </a:lnTo>
                    <a:lnTo>
                      <a:pt x="196" y="29"/>
                    </a:lnTo>
                    <a:lnTo>
                      <a:pt x="200" y="29"/>
                    </a:lnTo>
                    <a:lnTo>
                      <a:pt x="203" y="28"/>
                    </a:lnTo>
                    <a:lnTo>
                      <a:pt x="208" y="28"/>
                    </a:lnTo>
                    <a:lnTo>
                      <a:pt x="211" y="28"/>
                    </a:lnTo>
                    <a:lnTo>
                      <a:pt x="215" y="29"/>
                    </a:lnTo>
                    <a:lnTo>
                      <a:pt x="220" y="28"/>
                    </a:lnTo>
                    <a:lnTo>
                      <a:pt x="223" y="31"/>
                    </a:lnTo>
                    <a:lnTo>
                      <a:pt x="227" y="31"/>
                    </a:lnTo>
                    <a:lnTo>
                      <a:pt x="232" y="31"/>
                    </a:lnTo>
                    <a:lnTo>
                      <a:pt x="235" y="34"/>
                    </a:lnTo>
                    <a:lnTo>
                      <a:pt x="239" y="34"/>
                    </a:lnTo>
                    <a:lnTo>
                      <a:pt x="244" y="34"/>
                    </a:lnTo>
                    <a:lnTo>
                      <a:pt x="247" y="34"/>
                    </a:lnTo>
                    <a:lnTo>
                      <a:pt x="251" y="35"/>
                    </a:lnTo>
                    <a:lnTo>
                      <a:pt x="256" y="35"/>
                    </a:lnTo>
                    <a:lnTo>
                      <a:pt x="259" y="35"/>
                    </a:lnTo>
                    <a:lnTo>
                      <a:pt x="264" y="44"/>
                    </a:lnTo>
                    <a:lnTo>
                      <a:pt x="267" y="44"/>
                    </a:lnTo>
                    <a:lnTo>
                      <a:pt x="271" y="44"/>
                    </a:lnTo>
                    <a:lnTo>
                      <a:pt x="276" y="50"/>
                    </a:lnTo>
                    <a:lnTo>
                      <a:pt x="279" y="53"/>
                    </a:lnTo>
                    <a:lnTo>
                      <a:pt x="283" y="52"/>
                    </a:lnTo>
                    <a:lnTo>
                      <a:pt x="288" y="49"/>
                    </a:lnTo>
                    <a:lnTo>
                      <a:pt x="291" y="68"/>
                    </a:lnTo>
                    <a:lnTo>
                      <a:pt x="295" y="71"/>
                    </a:lnTo>
                    <a:lnTo>
                      <a:pt x="300" y="77"/>
                    </a:lnTo>
                    <a:lnTo>
                      <a:pt x="303" y="77"/>
                    </a:lnTo>
                    <a:lnTo>
                      <a:pt x="307" y="86"/>
                    </a:lnTo>
                    <a:lnTo>
                      <a:pt x="312" y="86"/>
                    </a:lnTo>
                    <a:lnTo>
                      <a:pt x="315" y="86"/>
                    </a:lnTo>
                    <a:lnTo>
                      <a:pt x="319" y="86"/>
                    </a:lnTo>
                    <a:lnTo>
                      <a:pt x="324" y="86"/>
                    </a:lnTo>
                    <a:lnTo>
                      <a:pt x="327" y="89"/>
                    </a:lnTo>
                    <a:lnTo>
                      <a:pt x="331" y="94"/>
                    </a:lnTo>
                    <a:lnTo>
                      <a:pt x="334" y="103"/>
                    </a:lnTo>
                    <a:lnTo>
                      <a:pt x="339" y="110"/>
                    </a:lnTo>
                    <a:lnTo>
                      <a:pt x="344" y="112"/>
                    </a:lnTo>
                    <a:lnTo>
                      <a:pt x="347" y="115"/>
                    </a:lnTo>
                    <a:lnTo>
                      <a:pt x="351" y="123"/>
                    </a:lnTo>
                    <a:lnTo>
                      <a:pt x="356" y="130"/>
                    </a:lnTo>
                    <a:lnTo>
                      <a:pt x="359" y="132"/>
                    </a:lnTo>
                    <a:lnTo>
                      <a:pt x="363" y="132"/>
                    </a:lnTo>
                    <a:lnTo>
                      <a:pt x="368" y="139"/>
                    </a:lnTo>
                    <a:lnTo>
                      <a:pt x="371" y="142"/>
                    </a:lnTo>
                    <a:lnTo>
                      <a:pt x="375" y="145"/>
                    </a:lnTo>
                    <a:lnTo>
                      <a:pt x="380" y="154"/>
                    </a:lnTo>
                    <a:lnTo>
                      <a:pt x="383" y="154"/>
                    </a:lnTo>
                    <a:lnTo>
                      <a:pt x="387" y="154"/>
                    </a:lnTo>
                    <a:lnTo>
                      <a:pt x="390" y="175"/>
                    </a:lnTo>
                    <a:lnTo>
                      <a:pt x="395" y="206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4" name="Freeform 180"/>
              <p:cNvSpPr>
                <a:spLocks/>
              </p:cNvSpPr>
              <p:nvPr/>
            </p:nvSpPr>
            <p:spPr bwMode="auto">
              <a:xfrm>
                <a:off x="2640" y="2494"/>
                <a:ext cx="170" cy="55"/>
              </a:xfrm>
              <a:custGeom>
                <a:avLst/>
                <a:gdLst>
                  <a:gd name="T0" fmla="*/ 5 w 396"/>
                  <a:gd name="T1" fmla="*/ 148 h 150"/>
                  <a:gd name="T2" fmla="*/ 13 w 396"/>
                  <a:gd name="T3" fmla="*/ 130 h 150"/>
                  <a:gd name="T4" fmla="*/ 20 w 396"/>
                  <a:gd name="T5" fmla="*/ 127 h 150"/>
                  <a:gd name="T6" fmla="*/ 28 w 396"/>
                  <a:gd name="T7" fmla="*/ 126 h 150"/>
                  <a:gd name="T8" fmla="*/ 37 w 396"/>
                  <a:gd name="T9" fmla="*/ 121 h 150"/>
                  <a:gd name="T10" fmla="*/ 44 w 396"/>
                  <a:gd name="T11" fmla="*/ 115 h 150"/>
                  <a:gd name="T12" fmla="*/ 52 w 396"/>
                  <a:gd name="T13" fmla="*/ 112 h 150"/>
                  <a:gd name="T14" fmla="*/ 61 w 396"/>
                  <a:gd name="T15" fmla="*/ 108 h 150"/>
                  <a:gd name="T16" fmla="*/ 68 w 396"/>
                  <a:gd name="T17" fmla="*/ 103 h 150"/>
                  <a:gd name="T18" fmla="*/ 76 w 396"/>
                  <a:gd name="T19" fmla="*/ 99 h 150"/>
                  <a:gd name="T20" fmla="*/ 83 w 396"/>
                  <a:gd name="T21" fmla="*/ 88 h 150"/>
                  <a:gd name="T22" fmla="*/ 93 w 396"/>
                  <a:gd name="T23" fmla="*/ 74 h 150"/>
                  <a:gd name="T24" fmla="*/ 100 w 396"/>
                  <a:gd name="T25" fmla="*/ 65 h 150"/>
                  <a:gd name="T26" fmla="*/ 108 w 396"/>
                  <a:gd name="T27" fmla="*/ 64 h 150"/>
                  <a:gd name="T28" fmla="*/ 117 w 396"/>
                  <a:gd name="T29" fmla="*/ 62 h 150"/>
                  <a:gd name="T30" fmla="*/ 124 w 396"/>
                  <a:gd name="T31" fmla="*/ 62 h 150"/>
                  <a:gd name="T32" fmla="*/ 132 w 396"/>
                  <a:gd name="T33" fmla="*/ 55 h 150"/>
                  <a:gd name="T34" fmla="*/ 139 w 396"/>
                  <a:gd name="T35" fmla="*/ 50 h 150"/>
                  <a:gd name="T36" fmla="*/ 148 w 396"/>
                  <a:gd name="T37" fmla="*/ 50 h 150"/>
                  <a:gd name="T38" fmla="*/ 156 w 396"/>
                  <a:gd name="T39" fmla="*/ 49 h 150"/>
                  <a:gd name="T40" fmla="*/ 163 w 396"/>
                  <a:gd name="T41" fmla="*/ 44 h 150"/>
                  <a:gd name="T42" fmla="*/ 172 w 396"/>
                  <a:gd name="T43" fmla="*/ 43 h 150"/>
                  <a:gd name="T44" fmla="*/ 180 w 396"/>
                  <a:gd name="T45" fmla="*/ 43 h 150"/>
                  <a:gd name="T46" fmla="*/ 188 w 396"/>
                  <a:gd name="T47" fmla="*/ 41 h 150"/>
                  <a:gd name="T48" fmla="*/ 197 w 396"/>
                  <a:gd name="T49" fmla="*/ 41 h 150"/>
                  <a:gd name="T50" fmla="*/ 204 w 396"/>
                  <a:gd name="T51" fmla="*/ 41 h 150"/>
                  <a:gd name="T52" fmla="*/ 212 w 396"/>
                  <a:gd name="T53" fmla="*/ 41 h 150"/>
                  <a:gd name="T54" fmla="*/ 219 w 396"/>
                  <a:gd name="T55" fmla="*/ 40 h 150"/>
                  <a:gd name="T56" fmla="*/ 228 w 396"/>
                  <a:gd name="T57" fmla="*/ 35 h 150"/>
                  <a:gd name="T58" fmla="*/ 236 w 396"/>
                  <a:gd name="T59" fmla="*/ 35 h 150"/>
                  <a:gd name="T60" fmla="*/ 243 w 396"/>
                  <a:gd name="T61" fmla="*/ 34 h 150"/>
                  <a:gd name="T62" fmla="*/ 252 w 396"/>
                  <a:gd name="T63" fmla="*/ 31 h 150"/>
                  <a:gd name="T64" fmla="*/ 260 w 396"/>
                  <a:gd name="T65" fmla="*/ 31 h 150"/>
                  <a:gd name="T66" fmla="*/ 268 w 396"/>
                  <a:gd name="T67" fmla="*/ 29 h 150"/>
                  <a:gd name="T68" fmla="*/ 275 w 396"/>
                  <a:gd name="T69" fmla="*/ 29 h 150"/>
                  <a:gd name="T70" fmla="*/ 284 w 396"/>
                  <a:gd name="T71" fmla="*/ 23 h 150"/>
                  <a:gd name="T72" fmla="*/ 292 w 396"/>
                  <a:gd name="T73" fmla="*/ 22 h 150"/>
                  <a:gd name="T74" fmla="*/ 299 w 396"/>
                  <a:gd name="T75" fmla="*/ 20 h 150"/>
                  <a:gd name="T76" fmla="*/ 308 w 396"/>
                  <a:gd name="T77" fmla="*/ 19 h 150"/>
                  <a:gd name="T78" fmla="*/ 316 w 396"/>
                  <a:gd name="T79" fmla="*/ 17 h 150"/>
                  <a:gd name="T80" fmla="*/ 323 w 396"/>
                  <a:gd name="T81" fmla="*/ 17 h 150"/>
                  <a:gd name="T82" fmla="*/ 331 w 396"/>
                  <a:gd name="T83" fmla="*/ 14 h 150"/>
                  <a:gd name="T84" fmla="*/ 340 w 396"/>
                  <a:gd name="T85" fmla="*/ 13 h 150"/>
                  <a:gd name="T86" fmla="*/ 347 w 396"/>
                  <a:gd name="T87" fmla="*/ 11 h 150"/>
                  <a:gd name="T88" fmla="*/ 355 w 396"/>
                  <a:gd name="T89" fmla="*/ 11 h 150"/>
                  <a:gd name="T90" fmla="*/ 364 w 396"/>
                  <a:gd name="T91" fmla="*/ 11 h 150"/>
                  <a:gd name="T92" fmla="*/ 372 w 396"/>
                  <a:gd name="T93" fmla="*/ 10 h 150"/>
                  <a:gd name="T94" fmla="*/ 379 w 396"/>
                  <a:gd name="T95" fmla="*/ 5 h 150"/>
                  <a:gd name="T96" fmla="*/ 387 w 396"/>
                  <a:gd name="T97" fmla="*/ 5 h 150"/>
                  <a:gd name="T98" fmla="*/ 396 w 396"/>
                  <a:gd name="T9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6" h="150">
                    <a:moveTo>
                      <a:pt x="0" y="150"/>
                    </a:moveTo>
                    <a:lnTo>
                      <a:pt x="5" y="148"/>
                    </a:lnTo>
                    <a:lnTo>
                      <a:pt x="8" y="141"/>
                    </a:lnTo>
                    <a:lnTo>
                      <a:pt x="13" y="130"/>
                    </a:lnTo>
                    <a:lnTo>
                      <a:pt x="17" y="127"/>
                    </a:lnTo>
                    <a:lnTo>
                      <a:pt x="20" y="127"/>
                    </a:lnTo>
                    <a:lnTo>
                      <a:pt x="25" y="127"/>
                    </a:lnTo>
                    <a:lnTo>
                      <a:pt x="28" y="126"/>
                    </a:lnTo>
                    <a:lnTo>
                      <a:pt x="32" y="124"/>
                    </a:lnTo>
                    <a:lnTo>
                      <a:pt x="37" y="121"/>
                    </a:lnTo>
                    <a:lnTo>
                      <a:pt x="40" y="115"/>
                    </a:lnTo>
                    <a:lnTo>
                      <a:pt x="44" y="115"/>
                    </a:lnTo>
                    <a:lnTo>
                      <a:pt x="49" y="114"/>
                    </a:lnTo>
                    <a:lnTo>
                      <a:pt x="52" y="112"/>
                    </a:lnTo>
                    <a:lnTo>
                      <a:pt x="56" y="109"/>
                    </a:lnTo>
                    <a:lnTo>
                      <a:pt x="61" y="108"/>
                    </a:lnTo>
                    <a:lnTo>
                      <a:pt x="64" y="103"/>
                    </a:lnTo>
                    <a:lnTo>
                      <a:pt x="68" y="103"/>
                    </a:lnTo>
                    <a:lnTo>
                      <a:pt x="73" y="103"/>
                    </a:lnTo>
                    <a:lnTo>
                      <a:pt x="76" y="99"/>
                    </a:lnTo>
                    <a:lnTo>
                      <a:pt x="80" y="92"/>
                    </a:lnTo>
                    <a:lnTo>
                      <a:pt x="83" y="88"/>
                    </a:lnTo>
                    <a:lnTo>
                      <a:pt x="88" y="86"/>
                    </a:lnTo>
                    <a:lnTo>
                      <a:pt x="93" y="74"/>
                    </a:lnTo>
                    <a:lnTo>
                      <a:pt x="96" y="70"/>
                    </a:lnTo>
                    <a:lnTo>
                      <a:pt x="100" y="65"/>
                    </a:lnTo>
                    <a:lnTo>
                      <a:pt x="105" y="64"/>
                    </a:lnTo>
                    <a:lnTo>
                      <a:pt x="108" y="64"/>
                    </a:lnTo>
                    <a:lnTo>
                      <a:pt x="112" y="64"/>
                    </a:lnTo>
                    <a:lnTo>
                      <a:pt x="117" y="62"/>
                    </a:lnTo>
                    <a:lnTo>
                      <a:pt x="120" y="62"/>
                    </a:lnTo>
                    <a:lnTo>
                      <a:pt x="124" y="62"/>
                    </a:lnTo>
                    <a:lnTo>
                      <a:pt x="129" y="61"/>
                    </a:lnTo>
                    <a:lnTo>
                      <a:pt x="132" y="55"/>
                    </a:lnTo>
                    <a:lnTo>
                      <a:pt x="136" y="53"/>
                    </a:lnTo>
                    <a:lnTo>
                      <a:pt x="139" y="50"/>
                    </a:lnTo>
                    <a:lnTo>
                      <a:pt x="144" y="50"/>
                    </a:lnTo>
                    <a:lnTo>
                      <a:pt x="148" y="50"/>
                    </a:lnTo>
                    <a:lnTo>
                      <a:pt x="151" y="50"/>
                    </a:lnTo>
                    <a:lnTo>
                      <a:pt x="156" y="49"/>
                    </a:lnTo>
                    <a:lnTo>
                      <a:pt x="160" y="47"/>
                    </a:lnTo>
                    <a:lnTo>
                      <a:pt x="163" y="44"/>
                    </a:lnTo>
                    <a:lnTo>
                      <a:pt x="168" y="44"/>
                    </a:lnTo>
                    <a:lnTo>
                      <a:pt x="172" y="43"/>
                    </a:lnTo>
                    <a:lnTo>
                      <a:pt x="176" y="43"/>
                    </a:lnTo>
                    <a:lnTo>
                      <a:pt x="180" y="43"/>
                    </a:lnTo>
                    <a:lnTo>
                      <a:pt x="185" y="43"/>
                    </a:lnTo>
                    <a:lnTo>
                      <a:pt x="188" y="41"/>
                    </a:lnTo>
                    <a:lnTo>
                      <a:pt x="192" y="41"/>
                    </a:lnTo>
                    <a:lnTo>
                      <a:pt x="197" y="41"/>
                    </a:lnTo>
                    <a:lnTo>
                      <a:pt x="200" y="41"/>
                    </a:lnTo>
                    <a:lnTo>
                      <a:pt x="204" y="41"/>
                    </a:lnTo>
                    <a:lnTo>
                      <a:pt x="207" y="41"/>
                    </a:lnTo>
                    <a:lnTo>
                      <a:pt x="212" y="41"/>
                    </a:lnTo>
                    <a:lnTo>
                      <a:pt x="216" y="40"/>
                    </a:lnTo>
                    <a:lnTo>
                      <a:pt x="219" y="40"/>
                    </a:lnTo>
                    <a:lnTo>
                      <a:pt x="224" y="38"/>
                    </a:lnTo>
                    <a:lnTo>
                      <a:pt x="228" y="35"/>
                    </a:lnTo>
                    <a:lnTo>
                      <a:pt x="231" y="35"/>
                    </a:lnTo>
                    <a:lnTo>
                      <a:pt x="236" y="35"/>
                    </a:lnTo>
                    <a:lnTo>
                      <a:pt x="240" y="34"/>
                    </a:lnTo>
                    <a:lnTo>
                      <a:pt x="243" y="34"/>
                    </a:lnTo>
                    <a:lnTo>
                      <a:pt x="248" y="32"/>
                    </a:lnTo>
                    <a:lnTo>
                      <a:pt x="252" y="31"/>
                    </a:lnTo>
                    <a:lnTo>
                      <a:pt x="255" y="31"/>
                    </a:lnTo>
                    <a:lnTo>
                      <a:pt x="260" y="31"/>
                    </a:lnTo>
                    <a:lnTo>
                      <a:pt x="263" y="29"/>
                    </a:lnTo>
                    <a:lnTo>
                      <a:pt x="268" y="29"/>
                    </a:lnTo>
                    <a:lnTo>
                      <a:pt x="272" y="29"/>
                    </a:lnTo>
                    <a:lnTo>
                      <a:pt x="275" y="29"/>
                    </a:lnTo>
                    <a:lnTo>
                      <a:pt x="280" y="26"/>
                    </a:lnTo>
                    <a:lnTo>
                      <a:pt x="284" y="23"/>
                    </a:lnTo>
                    <a:lnTo>
                      <a:pt x="287" y="22"/>
                    </a:lnTo>
                    <a:lnTo>
                      <a:pt x="292" y="22"/>
                    </a:lnTo>
                    <a:lnTo>
                      <a:pt x="296" y="22"/>
                    </a:lnTo>
                    <a:lnTo>
                      <a:pt x="299" y="20"/>
                    </a:lnTo>
                    <a:lnTo>
                      <a:pt x="304" y="20"/>
                    </a:lnTo>
                    <a:lnTo>
                      <a:pt x="308" y="19"/>
                    </a:lnTo>
                    <a:lnTo>
                      <a:pt x="311" y="17"/>
                    </a:lnTo>
                    <a:lnTo>
                      <a:pt x="316" y="17"/>
                    </a:lnTo>
                    <a:lnTo>
                      <a:pt x="319" y="17"/>
                    </a:lnTo>
                    <a:lnTo>
                      <a:pt x="323" y="17"/>
                    </a:lnTo>
                    <a:lnTo>
                      <a:pt x="328" y="14"/>
                    </a:lnTo>
                    <a:lnTo>
                      <a:pt x="331" y="14"/>
                    </a:lnTo>
                    <a:lnTo>
                      <a:pt x="335" y="13"/>
                    </a:lnTo>
                    <a:lnTo>
                      <a:pt x="340" y="13"/>
                    </a:lnTo>
                    <a:lnTo>
                      <a:pt x="343" y="13"/>
                    </a:lnTo>
                    <a:lnTo>
                      <a:pt x="347" y="11"/>
                    </a:lnTo>
                    <a:lnTo>
                      <a:pt x="352" y="11"/>
                    </a:lnTo>
                    <a:lnTo>
                      <a:pt x="355" y="11"/>
                    </a:lnTo>
                    <a:lnTo>
                      <a:pt x="360" y="11"/>
                    </a:lnTo>
                    <a:lnTo>
                      <a:pt x="364" y="11"/>
                    </a:lnTo>
                    <a:lnTo>
                      <a:pt x="367" y="10"/>
                    </a:lnTo>
                    <a:lnTo>
                      <a:pt x="372" y="10"/>
                    </a:lnTo>
                    <a:lnTo>
                      <a:pt x="375" y="5"/>
                    </a:lnTo>
                    <a:lnTo>
                      <a:pt x="379" y="5"/>
                    </a:lnTo>
                    <a:lnTo>
                      <a:pt x="384" y="5"/>
                    </a:lnTo>
                    <a:lnTo>
                      <a:pt x="387" y="5"/>
                    </a:lnTo>
                    <a:lnTo>
                      <a:pt x="391" y="2"/>
                    </a:lnTo>
                    <a:lnTo>
                      <a:pt x="396" y="0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5" name="Freeform 181"/>
              <p:cNvSpPr>
                <a:spLocks/>
              </p:cNvSpPr>
              <p:nvPr/>
            </p:nvSpPr>
            <p:spPr bwMode="auto">
              <a:xfrm>
                <a:off x="2469" y="2549"/>
                <a:ext cx="171" cy="90"/>
              </a:xfrm>
              <a:custGeom>
                <a:avLst/>
                <a:gdLst>
                  <a:gd name="T0" fmla="*/ 5 w 395"/>
                  <a:gd name="T1" fmla="*/ 250 h 250"/>
                  <a:gd name="T2" fmla="*/ 12 w 395"/>
                  <a:gd name="T3" fmla="*/ 249 h 250"/>
                  <a:gd name="T4" fmla="*/ 20 w 395"/>
                  <a:gd name="T5" fmla="*/ 244 h 250"/>
                  <a:gd name="T6" fmla="*/ 29 w 395"/>
                  <a:gd name="T7" fmla="*/ 244 h 250"/>
                  <a:gd name="T8" fmla="*/ 36 w 395"/>
                  <a:gd name="T9" fmla="*/ 244 h 250"/>
                  <a:gd name="T10" fmla="*/ 44 w 395"/>
                  <a:gd name="T11" fmla="*/ 240 h 250"/>
                  <a:gd name="T12" fmla="*/ 53 w 395"/>
                  <a:gd name="T13" fmla="*/ 237 h 250"/>
                  <a:gd name="T14" fmla="*/ 61 w 395"/>
                  <a:gd name="T15" fmla="*/ 228 h 250"/>
                  <a:gd name="T16" fmla="*/ 68 w 395"/>
                  <a:gd name="T17" fmla="*/ 225 h 250"/>
                  <a:gd name="T18" fmla="*/ 76 w 395"/>
                  <a:gd name="T19" fmla="*/ 219 h 250"/>
                  <a:gd name="T20" fmla="*/ 85 w 395"/>
                  <a:gd name="T21" fmla="*/ 206 h 250"/>
                  <a:gd name="T22" fmla="*/ 92 w 395"/>
                  <a:gd name="T23" fmla="*/ 202 h 250"/>
                  <a:gd name="T24" fmla="*/ 100 w 395"/>
                  <a:gd name="T25" fmla="*/ 202 h 250"/>
                  <a:gd name="T26" fmla="*/ 109 w 395"/>
                  <a:gd name="T27" fmla="*/ 197 h 250"/>
                  <a:gd name="T28" fmla="*/ 116 w 395"/>
                  <a:gd name="T29" fmla="*/ 197 h 250"/>
                  <a:gd name="T30" fmla="*/ 124 w 395"/>
                  <a:gd name="T31" fmla="*/ 194 h 250"/>
                  <a:gd name="T32" fmla="*/ 133 w 395"/>
                  <a:gd name="T33" fmla="*/ 193 h 250"/>
                  <a:gd name="T34" fmla="*/ 141 w 395"/>
                  <a:gd name="T35" fmla="*/ 181 h 250"/>
                  <a:gd name="T36" fmla="*/ 148 w 395"/>
                  <a:gd name="T37" fmla="*/ 178 h 250"/>
                  <a:gd name="T38" fmla="*/ 156 w 395"/>
                  <a:gd name="T39" fmla="*/ 176 h 250"/>
                  <a:gd name="T40" fmla="*/ 165 w 395"/>
                  <a:gd name="T41" fmla="*/ 176 h 250"/>
                  <a:gd name="T42" fmla="*/ 172 w 395"/>
                  <a:gd name="T43" fmla="*/ 167 h 250"/>
                  <a:gd name="T44" fmla="*/ 180 w 395"/>
                  <a:gd name="T45" fmla="*/ 160 h 250"/>
                  <a:gd name="T46" fmla="*/ 189 w 395"/>
                  <a:gd name="T47" fmla="*/ 155 h 250"/>
                  <a:gd name="T48" fmla="*/ 196 w 395"/>
                  <a:gd name="T49" fmla="*/ 151 h 250"/>
                  <a:gd name="T50" fmla="*/ 204 w 395"/>
                  <a:gd name="T51" fmla="*/ 146 h 250"/>
                  <a:gd name="T52" fmla="*/ 211 w 395"/>
                  <a:gd name="T53" fmla="*/ 146 h 250"/>
                  <a:gd name="T54" fmla="*/ 220 w 395"/>
                  <a:gd name="T55" fmla="*/ 139 h 250"/>
                  <a:gd name="T56" fmla="*/ 228 w 395"/>
                  <a:gd name="T57" fmla="*/ 136 h 250"/>
                  <a:gd name="T58" fmla="*/ 236 w 395"/>
                  <a:gd name="T59" fmla="*/ 133 h 250"/>
                  <a:gd name="T60" fmla="*/ 245 w 395"/>
                  <a:gd name="T61" fmla="*/ 127 h 250"/>
                  <a:gd name="T62" fmla="*/ 252 w 395"/>
                  <a:gd name="T63" fmla="*/ 120 h 250"/>
                  <a:gd name="T64" fmla="*/ 260 w 395"/>
                  <a:gd name="T65" fmla="*/ 120 h 250"/>
                  <a:gd name="T66" fmla="*/ 267 w 395"/>
                  <a:gd name="T67" fmla="*/ 119 h 250"/>
                  <a:gd name="T68" fmla="*/ 276 w 395"/>
                  <a:gd name="T69" fmla="*/ 117 h 250"/>
                  <a:gd name="T70" fmla="*/ 284 w 395"/>
                  <a:gd name="T71" fmla="*/ 102 h 250"/>
                  <a:gd name="T72" fmla="*/ 291 w 395"/>
                  <a:gd name="T73" fmla="*/ 83 h 250"/>
                  <a:gd name="T74" fmla="*/ 300 w 395"/>
                  <a:gd name="T75" fmla="*/ 81 h 250"/>
                  <a:gd name="T76" fmla="*/ 308 w 395"/>
                  <a:gd name="T77" fmla="*/ 81 h 250"/>
                  <a:gd name="T78" fmla="*/ 316 w 395"/>
                  <a:gd name="T79" fmla="*/ 60 h 250"/>
                  <a:gd name="T80" fmla="*/ 323 w 395"/>
                  <a:gd name="T81" fmla="*/ 57 h 250"/>
                  <a:gd name="T82" fmla="*/ 332 w 395"/>
                  <a:gd name="T83" fmla="*/ 57 h 250"/>
                  <a:gd name="T84" fmla="*/ 340 w 395"/>
                  <a:gd name="T85" fmla="*/ 41 h 250"/>
                  <a:gd name="T86" fmla="*/ 347 w 395"/>
                  <a:gd name="T87" fmla="*/ 41 h 250"/>
                  <a:gd name="T88" fmla="*/ 356 w 395"/>
                  <a:gd name="T89" fmla="*/ 25 h 250"/>
                  <a:gd name="T90" fmla="*/ 364 w 395"/>
                  <a:gd name="T91" fmla="*/ 6 h 250"/>
                  <a:gd name="T92" fmla="*/ 371 w 395"/>
                  <a:gd name="T93" fmla="*/ 3 h 250"/>
                  <a:gd name="T94" fmla="*/ 379 w 395"/>
                  <a:gd name="T95" fmla="*/ 1 h 250"/>
                  <a:gd name="T96" fmla="*/ 388 w 395"/>
                  <a:gd name="T97" fmla="*/ 0 h 250"/>
                  <a:gd name="T98" fmla="*/ 395 w 395"/>
                  <a:gd name="T9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5" h="250">
                    <a:moveTo>
                      <a:pt x="0" y="250"/>
                    </a:moveTo>
                    <a:lnTo>
                      <a:pt x="5" y="250"/>
                    </a:lnTo>
                    <a:lnTo>
                      <a:pt x="9" y="250"/>
                    </a:lnTo>
                    <a:lnTo>
                      <a:pt x="12" y="249"/>
                    </a:lnTo>
                    <a:lnTo>
                      <a:pt x="17" y="244"/>
                    </a:lnTo>
                    <a:lnTo>
                      <a:pt x="20" y="244"/>
                    </a:lnTo>
                    <a:lnTo>
                      <a:pt x="24" y="244"/>
                    </a:lnTo>
                    <a:lnTo>
                      <a:pt x="29" y="244"/>
                    </a:lnTo>
                    <a:lnTo>
                      <a:pt x="32" y="244"/>
                    </a:lnTo>
                    <a:lnTo>
                      <a:pt x="36" y="244"/>
                    </a:lnTo>
                    <a:lnTo>
                      <a:pt x="41" y="243"/>
                    </a:lnTo>
                    <a:lnTo>
                      <a:pt x="44" y="240"/>
                    </a:lnTo>
                    <a:lnTo>
                      <a:pt x="48" y="240"/>
                    </a:lnTo>
                    <a:lnTo>
                      <a:pt x="53" y="237"/>
                    </a:lnTo>
                    <a:lnTo>
                      <a:pt x="56" y="237"/>
                    </a:lnTo>
                    <a:lnTo>
                      <a:pt x="61" y="228"/>
                    </a:lnTo>
                    <a:lnTo>
                      <a:pt x="65" y="228"/>
                    </a:lnTo>
                    <a:lnTo>
                      <a:pt x="68" y="225"/>
                    </a:lnTo>
                    <a:lnTo>
                      <a:pt x="73" y="222"/>
                    </a:lnTo>
                    <a:lnTo>
                      <a:pt x="76" y="219"/>
                    </a:lnTo>
                    <a:lnTo>
                      <a:pt x="80" y="217"/>
                    </a:lnTo>
                    <a:lnTo>
                      <a:pt x="85" y="206"/>
                    </a:lnTo>
                    <a:lnTo>
                      <a:pt x="88" y="202"/>
                    </a:lnTo>
                    <a:lnTo>
                      <a:pt x="92" y="202"/>
                    </a:lnTo>
                    <a:lnTo>
                      <a:pt x="97" y="202"/>
                    </a:lnTo>
                    <a:lnTo>
                      <a:pt x="100" y="202"/>
                    </a:lnTo>
                    <a:lnTo>
                      <a:pt x="104" y="202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6" y="197"/>
                    </a:lnTo>
                    <a:lnTo>
                      <a:pt x="121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3" y="193"/>
                    </a:lnTo>
                    <a:lnTo>
                      <a:pt x="136" y="182"/>
                    </a:lnTo>
                    <a:lnTo>
                      <a:pt x="141" y="181"/>
                    </a:lnTo>
                    <a:lnTo>
                      <a:pt x="144" y="179"/>
                    </a:lnTo>
                    <a:lnTo>
                      <a:pt x="148" y="178"/>
                    </a:lnTo>
                    <a:lnTo>
                      <a:pt x="153" y="178"/>
                    </a:lnTo>
                    <a:lnTo>
                      <a:pt x="156" y="176"/>
                    </a:lnTo>
                    <a:lnTo>
                      <a:pt x="160" y="176"/>
                    </a:lnTo>
                    <a:lnTo>
                      <a:pt x="165" y="176"/>
                    </a:lnTo>
                    <a:lnTo>
                      <a:pt x="168" y="167"/>
                    </a:lnTo>
                    <a:lnTo>
                      <a:pt x="172" y="167"/>
                    </a:lnTo>
                    <a:lnTo>
                      <a:pt x="177" y="160"/>
                    </a:lnTo>
                    <a:lnTo>
                      <a:pt x="180" y="160"/>
                    </a:lnTo>
                    <a:lnTo>
                      <a:pt x="184" y="160"/>
                    </a:lnTo>
                    <a:lnTo>
                      <a:pt x="189" y="155"/>
                    </a:lnTo>
                    <a:lnTo>
                      <a:pt x="192" y="154"/>
                    </a:lnTo>
                    <a:lnTo>
                      <a:pt x="196" y="151"/>
                    </a:lnTo>
                    <a:lnTo>
                      <a:pt x="199" y="148"/>
                    </a:lnTo>
                    <a:lnTo>
                      <a:pt x="204" y="146"/>
                    </a:lnTo>
                    <a:lnTo>
                      <a:pt x="208" y="146"/>
                    </a:lnTo>
                    <a:lnTo>
                      <a:pt x="211" y="146"/>
                    </a:lnTo>
                    <a:lnTo>
                      <a:pt x="216" y="142"/>
                    </a:lnTo>
                    <a:lnTo>
                      <a:pt x="220" y="139"/>
                    </a:lnTo>
                    <a:lnTo>
                      <a:pt x="224" y="136"/>
                    </a:lnTo>
                    <a:lnTo>
                      <a:pt x="228" y="136"/>
                    </a:lnTo>
                    <a:lnTo>
                      <a:pt x="233" y="136"/>
                    </a:lnTo>
                    <a:lnTo>
                      <a:pt x="236" y="133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8" y="124"/>
                    </a:lnTo>
                    <a:lnTo>
                      <a:pt x="252" y="120"/>
                    </a:lnTo>
                    <a:lnTo>
                      <a:pt x="255" y="120"/>
                    </a:lnTo>
                    <a:lnTo>
                      <a:pt x="260" y="120"/>
                    </a:lnTo>
                    <a:lnTo>
                      <a:pt x="264" y="119"/>
                    </a:lnTo>
                    <a:lnTo>
                      <a:pt x="267" y="119"/>
                    </a:lnTo>
                    <a:lnTo>
                      <a:pt x="272" y="117"/>
                    </a:lnTo>
                    <a:lnTo>
                      <a:pt x="276" y="117"/>
                    </a:lnTo>
                    <a:lnTo>
                      <a:pt x="279" y="104"/>
                    </a:lnTo>
                    <a:lnTo>
                      <a:pt x="284" y="102"/>
                    </a:lnTo>
                    <a:lnTo>
                      <a:pt x="288" y="102"/>
                    </a:lnTo>
                    <a:lnTo>
                      <a:pt x="291" y="83"/>
                    </a:lnTo>
                    <a:lnTo>
                      <a:pt x="296" y="81"/>
                    </a:lnTo>
                    <a:lnTo>
                      <a:pt x="300" y="81"/>
                    </a:lnTo>
                    <a:lnTo>
                      <a:pt x="303" y="81"/>
                    </a:lnTo>
                    <a:lnTo>
                      <a:pt x="308" y="81"/>
                    </a:lnTo>
                    <a:lnTo>
                      <a:pt x="311" y="69"/>
                    </a:lnTo>
                    <a:lnTo>
                      <a:pt x="316" y="60"/>
                    </a:lnTo>
                    <a:lnTo>
                      <a:pt x="320" y="60"/>
                    </a:lnTo>
                    <a:lnTo>
                      <a:pt x="323" y="57"/>
                    </a:lnTo>
                    <a:lnTo>
                      <a:pt x="328" y="57"/>
                    </a:lnTo>
                    <a:lnTo>
                      <a:pt x="332" y="57"/>
                    </a:lnTo>
                    <a:lnTo>
                      <a:pt x="335" y="53"/>
                    </a:lnTo>
                    <a:lnTo>
                      <a:pt x="340" y="41"/>
                    </a:lnTo>
                    <a:lnTo>
                      <a:pt x="344" y="41"/>
                    </a:lnTo>
                    <a:lnTo>
                      <a:pt x="347" y="41"/>
                    </a:lnTo>
                    <a:lnTo>
                      <a:pt x="352" y="27"/>
                    </a:lnTo>
                    <a:lnTo>
                      <a:pt x="356" y="25"/>
                    </a:lnTo>
                    <a:lnTo>
                      <a:pt x="359" y="9"/>
                    </a:lnTo>
                    <a:lnTo>
                      <a:pt x="364" y="6"/>
                    </a:lnTo>
                    <a:lnTo>
                      <a:pt x="367" y="3"/>
                    </a:lnTo>
                    <a:lnTo>
                      <a:pt x="371" y="3"/>
                    </a:lnTo>
                    <a:lnTo>
                      <a:pt x="376" y="1"/>
                    </a:lnTo>
                    <a:lnTo>
                      <a:pt x="379" y="1"/>
                    </a:lnTo>
                    <a:lnTo>
                      <a:pt x="383" y="1"/>
                    </a:lnTo>
                    <a:lnTo>
                      <a:pt x="388" y="0"/>
                    </a:lnTo>
                    <a:lnTo>
                      <a:pt x="391" y="0"/>
                    </a:lnTo>
                    <a:lnTo>
                      <a:pt x="395" y="0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6" name="Freeform 182"/>
              <p:cNvSpPr>
                <a:spLocks/>
              </p:cNvSpPr>
              <p:nvPr/>
            </p:nvSpPr>
            <p:spPr bwMode="auto">
              <a:xfrm>
                <a:off x="2330" y="2639"/>
                <a:ext cx="139" cy="29"/>
              </a:xfrm>
              <a:custGeom>
                <a:avLst/>
                <a:gdLst>
                  <a:gd name="T0" fmla="*/ 5 w 323"/>
                  <a:gd name="T1" fmla="*/ 80 h 80"/>
                  <a:gd name="T2" fmla="*/ 12 w 323"/>
                  <a:gd name="T3" fmla="*/ 79 h 80"/>
                  <a:gd name="T4" fmla="*/ 20 w 323"/>
                  <a:gd name="T5" fmla="*/ 79 h 80"/>
                  <a:gd name="T6" fmla="*/ 29 w 323"/>
                  <a:gd name="T7" fmla="*/ 79 h 80"/>
                  <a:gd name="T8" fmla="*/ 37 w 323"/>
                  <a:gd name="T9" fmla="*/ 79 h 80"/>
                  <a:gd name="T10" fmla="*/ 44 w 323"/>
                  <a:gd name="T11" fmla="*/ 77 h 80"/>
                  <a:gd name="T12" fmla="*/ 53 w 323"/>
                  <a:gd name="T13" fmla="*/ 77 h 80"/>
                  <a:gd name="T14" fmla="*/ 61 w 323"/>
                  <a:gd name="T15" fmla="*/ 77 h 80"/>
                  <a:gd name="T16" fmla="*/ 68 w 323"/>
                  <a:gd name="T17" fmla="*/ 77 h 80"/>
                  <a:gd name="T18" fmla="*/ 76 w 323"/>
                  <a:gd name="T19" fmla="*/ 76 h 80"/>
                  <a:gd name="T20" fmla="*/ 85 w 323"/>
                  <a:gd name="T21" fmla="*/ 74 h 80"/>
                  <a:gd name="T22" fmla="*/ 92 w 323"/>
                  <a:gd name="T23" fmla="*/ 74 h 80"/>
                  <a:gd name="T24" fmla="*/ 100 w 323"/>
                  <a:gd name="T25" fmla="*/ 74 h 80"/>
                  <a:gd name="T26" fmla="*/ 109 w 323"/>
                  <a:gd name="T27" fmla="*/ 73 h 80"/>
                  <a:gd name="T28" fmla="*/ 117 w 323"/>
                  <a:gd name="T29" fmla="*/ 68 h 80"/>
                  <a:gd name="T30" fmla="*/ 124 w 323"/>
                  <a:gd name="T31" fmla="*/ 64 h 80"/>
                  <a:gd name="T32" fmla="*/ 132 w 323"/>
                  <a:gd name="T33" fmla="*/ 62 h 80"/>
                  <a:gd name="T34" fmla="*/ 141 w 323"/>
                  <a:gd name="T35" fmla="*/ 56 h 80"/>
                  <a:gd name="T36" fmla="*/ 148 w 323"/>
                  <a:gd name="T37" fmla="*/ 48 h 80"/>
                  <a:gd name="T38" fmla="*/ 156 w 323"/>
                  <a:gd name="T39" fmla="*/ 47 h 80"/>
                  <a:gd name="T40" fmla="*/ 165 w 323"/>
                  <a:gd name="T41" fmla="*/ 45 h 80"/>
                  <a:gd name="T42" fmla="*/ 172 w 323"/>
                  <a:gd name="T43" fmla="*/ 44 h 80"/>
                  <a:gd name="T44" fmla="*/ 180 w 323"/>
                  <a:gd name="T45" fmla="*/ 44 h 80"/>
                  <a:gd name="T46" fmla="*/ 187 w 323"/>
                  <a:gd name="T47" fmla="*/ 41 h 80"/>
                  <a:gd name="T48" fmla="*/ 196 w 323"/>
                  <a:gd name="T49" fmla="*/ 38 h 80"/>
                  <a:gd name="T50" fmla="*/ 204 w 323"/>
                  <a:gd name="T51" fmla="*/ 38 h 80"/>
                  <a:gd name="T52" fmla="*/ 212 w 323"/>
                  <a:gd name="T53" fmla="*/ 36 h 80"/>
                  <a:gd name="T54" fmla="*/ 221 w 323"/>
                  <a:gd name="T55" fmla="*/ 35 h 80"/>
                  <a:gd name="T56" fmla="*/ 228 w 323"/>
                  <a:gd name="T57" fmla="*/ 32 h 80"/>
                  <a:gd name="T58" fmla="*/ 236 w 323"/>
                  <a:gd name="T59" fmla="*/ 30 h 80"/>
                  <a:gd name="T60" fmla="*/ 243 w 323"/>
                  <a:gd name="T61" fmla="*/ 30 h 80"/>
                  <a:gd name="T62" fmla="*/ 252 w 323"/>
                  <a:gd name="T63" fmla="*/ 26 h 80"/>
                  <a:gd name="T64" fmla="*/ 260 w 323"/>
                  <a:gd name="T65" fmla="*/ 26 h 80"/>
                  <a:gd name="T66" fmla="*/ 267 w 323"/>
                  <a:gd name="T67" fmla="*/ 20 h 80"/>
                  <a:gd name="T68" fmla="*/ 276 w 323"/>
                  <a:gd name="T69" fmla="*/ 12 h 80"/>
                  <a:gd name="T70" fmla="*/ 284 w 323"/>
                  <a:gd name="T71" fmla="*/ 11 h 80"/>
                  <a:gd name="T72" fmla="*/ 292 w 323"/>
                  <a:gd name="T73" fmla="*/ 8 h 80"/>
                  <a:gd name="T74" fmla="*/ 299 w 323"/>
                  <a:gd name="T75" fmla="*/ 5 h 80"/>
                  <a:gd name="T76" fmla="*/ 308 w 323"/>
                  <a:gd name="T77" fmla="*/ 3 h 80"/>
                  <a:gd name="T78" fmla="*/ 316 w 323"/>
                  <a:gd name="T79" fmla="*/ 3 h 80"/>
                  <a:gd name="T80" fmla="*/ 323 w 323"/>
                  <a:gd name="T8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3" h="80">
                    <a:moveTo>
                      <a:pt x="0" y="80"/>
                    </a:moveTo>
                    <a:lnTo>
                      <a:pt x="5" y="80"/>
                    </a:lnTo>
                    <a:lnTo>
                      <a:pt x="8" y="80"/>
                    </a:lnTo>
                    <a:lnTo>
                      <a:pt x="12" y="79"/>
                    </a:lnTo>
                    <a:lnTo>
                      <a:pt x="17" y="79"/>
                    </a:lnTo>
                    <a:lnTo>
                      <a:pt x="20" y="79"/>
                    </a:lnTo>
                    <a:lnTo>
                      <a:pt x="24" y="79"/>
                    </a:lnTo>
                    <a:lnTo>
                      <a:pt x="29" y="79"/>
                    </a:lnTo>
                    <a:lnTo>
                      <a:pt x="32" y="79"/>
                    </a:lnTo>
                    <a:lnTo>
                      <a:pt x="37" y="79"/>
                    </a:lnTo>
                    <a:lnTo>
                      <a:pt x="41" y="79"/>
                    </a:lnTo>
                    <a:lnTo>
                      <a:pt x="44" y="77"/>
                    </a:lnTo>
                    <a:lnTo>
                      <a:pt x="49" y="77"/>
                    </a:lnTo>
                    <a:lnTo>
                      <a:pt x="53" y="77"/>
                    </a:lnTo>
                    <a:lnTo>
                      <a:pt x="56" y="77"/>
                    </a:lnTo>
                    <a:lnTo>
                      <a:pt x="61" y="77"/>
                    </a:lnTo>
                    <a:lnTo>
                      <a:pt x="64" y="77"/>
                    </a:lnTo>
                    <a:lnTo>
                      <a:pt x="68" y="77"/>
                    </a:lnTo>
                    <a:lnTo>
                      <a:pt x="73" y="76"/>
                    </a:lnTo>
                    <a:lnTo>
                      <a:pt x="76" y="76"/>
                    </a:lnTo>
                    <a:lnTo>
                      <a:pt x="80" y="74"/>
                    </a:lnTo>
                    <a:lnTo>
                      <a:pt x="85" y="74"/>
                    </a:lnTo>
                    <a:lnTo>
                      <a:pt x="88" y="74"/>
                    </a:lnTo>
                    <a:lnTo>
                      <a:pt x="92" y="74"/>
                    </a:lnTo>
                    <a:lnTo>
                      <a:pt x="97" y="74"/>
                    </a:lnTo>
                    <a:lnTo>
                      <a:pt x="100" y="74"/>
                    </a:lnTo>
                    <a:lnTo>
                      <a:pt x="104" y="74"/>
                    </a:lnTo>
                    <a:lnTo>
                      <a:pt x="109" y="73"/>
                    </a:lnTo>
                    <a:lnTo>
                      <a:pt x="112" y="68"/>
                    </a:lnTo>
                    <a:lnTo>
                      <a:pt x="117" y="68"/>
                    </a:lnTo>
                    <a:lnTo>
                      <a:pt x="120" y="67"/>
                    </a:lnTo>
                    <a:lnTo>
                      <a:pt x="124" y="64"/>
                    </a:lnTo>
                    <a:lnTo>
                      <a:pt x="129" y="62"/>
                    </a:lnTo>
                    <a:lnTo>
                      <a:pt x="132" y="62"/>
                    </a:lnTo>
                    <a:lnTo>
                      <a:pt x="136" y="61"/>
                    </a:lnTo>
                    <a:lnTo>
                      <a:pt x="141" y="56"/>
                    </a:lnTo>
                    <a:lnTo>
                      <a:pt x="144" y="50"/>
                    </a:lnTo>
                    <a:lnTo>
                      <a:pt x="148" y="48"/>
                    </a:lnTo>
                    <a:lnTo>
                      <a:pt x="153" y="48"/>
                    </a:lnTo>
                    <a:lnTo>
                      <a:pt x="156" y="47"/>
                    </a:lnTo>
                    <a:lnTo>
                      <a:pt x="160" y="45"/>
                    </a:lnTo>
                    <a:lnTo>
                      <a:pt x="165" y="45"/>
                    </a:lnTo>
                    <a:lnTo>
                      <a:pt x="168" y="44"/>
                    </a:lnTo>
                    <a:lnTo>
                      <a:pt x="172" y="44"/>
                    </a:lnTo>
                    <a:lnTo>
                      <a:pt x="175" y="44"/>
                    </a:lnTo>
                    <a:lnTo>
                      <a:pt x="180" y="44"/>
                    </a:lnTo>
                    <a:lnTo>
                      <a:pt x="184" y="42"/>
                    </a:lnTo>
                    <a:lnTo>
                      <a:pt x="187" y="41"/>
                    </a:lnTo>
                    <a:lnTo>
                      <a:pt x="192" y="41"/>
                    </a:lnTo>
                    <a:lnTo>
                      <a:pt x="196" y="38"/>
                    </a:lnTo>
                    <a:lnTo>
                      <a:pt x="199" y="38"/>
                    </a:lnTo>
                    <a:lnTo>
                      <a:pt x="204" y="38"/>
                    </a:lnTo>
                    <a:lnTo>
                      <a:pt x="209" y="38"/>
                    </a:lnTo>
                    <a:lnTo>
                      <a:pt x="212" y="36"/>
                    </a:lnTo>
                    <a:lnTo>
                      <a:pt x="216" y="35"/>
                    </a:lnTo>
                    <a:lnTo>
                      <a:pt x="221" y="35"/>
                    </a:lnTo>
                    <a:lnTo>
                      <a:pt x="224" y="35"/>
                    </a:lnTo>
                    <a:lnTo>
                      <a:pt x="228" y="32"/>
                    </a:lnTo>
                    <a:lnTo>
                      <a:pt x="231" y="32"/>
                    </a:lnTo>
                    <a:lnTo>
                      <a:pt x="236" y="30"/>
                    </a:lnTo>
                    <a:lnTo>
                      <a:pt x="240" y="30"/>
                    </a:lnTo>
                    <a:lnTo>
                      <a:pt x="243" y="30"/>
                    </a:lnTo>
                    <a:lnTo>
                      <a:pt x="248" y="26"/>
                    </a:lnTo>
                    <a:lnTo>
                      <a:pt x="252" y="26"/>
                    </a:lnTo>
                    <a:lnTo>
                      <a:pt x="255" y="26"/>
                    </a:lnTo>
                    <a:lnTo>
                      <a:pt x="260" y="26"/>
                    </a:lnTo>
                    <a:lnTo>
                      <a:pt x="264" y="20"/>
                    </a:lnTo>
                    <a:lnTo>
                      <a:pt x="267" y="20"/>
                    </a:lnTo>
                    <a:lnTo>
                      <a:pt x="272" y="20"/>
                    </a:lnTo>
                    <a:lnTo>
                      <a:pt x="276" y="12"/>
                    </a:lnTo>
                    <a:lnTo>
                      <a:pt x="279" y="12"/>
                    </a:lnTo>
                    <a:lnTo>
                      <a:pt x="284" y="11"/>
                    </a:lnTo>
                    <a:lnTo>
                      <a:pt x="287" y="9"/>
                    </a:lnTo>
                    <a:lnTo>
                      <a:pt x="292" y="8"/>
                    </a:lnTo>
                    <a:lnTo>
                      <a:pt x="296" y="5"/>
                    </a:lnTo>
                    <a:lnTo>
                      <a:pt x="299" y="5"/>
                    </a:lnTo>
                    <a:lnTo>
                      <a:pt x="304" y="3"/>
                    </a:lnTo>
                    <a:lnTo>
                      <a:pt x="308" y="3"/>
                    </a:lnTo>
                    <a:lnTo>
                      <a:pt x="311" y="3"/>
                    </a:lnTo>
                    <a:lnTo>
                      <a:pt x="316" y="3"/>
                    </a:lnTo>
                    <a:lnTo>
                      <a:pt x="320" y="2"/>
                    </a:lnTo>
                    <a:lnTo>
                      <a:pt x="323" y="0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2327" name="Group 183"/>
          <p:cNvGrpSpPr>
            <a:grpSpLocks/>
          </p:cNvGrpSpPr>
          <p:nvPr/>
        </p:nvGrpSpPr>
        <p:grpSpPr bwMode="auto">
          <a:xfrm>
            <a:off x="6161088" y="3600450"/>
            <a:ext cx="2108200" cy="2206625"/>
            <a:chOff x="3881" y="1978"/>
            <a:chExt cx="1328" cy="1390"/>
          </a:xfrm>
        </p:grpSpPr>
        <p:grpSp>
          <p:nvGrpSpPr>
            <p:cNvPr id="262328" name="Group 184"/>
            <p:cNvGrpSpPr>
              <a:grpSpLocks/>
            </p:cNvGrpSpPr>
            <p:nvPr/>
          </p:nvGrpSpPr>
          <p:grpSpPr bwMode="auto">
            <a:xfrm>
              <a:off x="3881" y="1978"/>
              <a:ext cx="1328" cy="1390"/>
              <a:chOff x="557" y="1894"/>
              <a:chExt cx="1525" cy="1515"/>
            </a:xfrm>
          </p:grpSpPr>
          <p:sp>
            <p:nvSpPr>
              <p:cNvPr id="262329" name="Line 185"/>
              <p:cNvSpPr>
                <a:spLocks noChangeShapeType="1"/>
              </p:cNvSpPr>
              <p:nvPr/>
            </p:nvSpPr>
            <p:spPr bwMode="auto">
              <a:xfrm>
                <a:off x="558" y="2518"/>
                <a:ext cx="152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0" name="Rectangle 186"/>
              <p:cNvSpPr>
                <a:spLocks noChangeArrowheads="1"/>
              </p:cNvSpPr>
              <p:nvPr/>
            </p:nvSpPr>
            <p:spPr bwMode="auto">
              <a:xfrm>
                <a:off x="642" y="1894"/>
                <a:ext cx="1353" cy="1245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1" name="Line 187"/>
              <p:cNvSpPr>
                <a:spLocks noChangeShapeType="1"/>
              </p:cNvSpPr>
              <p:nvPr/>
            </p:nvSpPr>
            <p:spPr bwMode="auto">
              <a:xfrm>
                <a:off x="642" y="3139"/>
                <a:ext cx="13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2" name="Line 188"/>
              <p:cNvSpPr>
                <a:spLocks noChangeShapeType="1"/>
              </p:cNvSpPr>
              <p:nvPr/>
            </p:nvSpPr>
            <p:spPr bwMode="auto">
              <a:xfrm>
                <a:off x="642" y="1894"/>
                <a:ext cx="1353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3" name="Line 189"/>
              <p:cNvSpPr>
                <a:spLocks noChangeShapeType="1"/>
              </p:cNvSpPr>
              <p:nvPr/>
            </p:nvSpPr>
            <p:spPr bwMode="auto">
              <a:xfrm flipV="1">
                <a:off x="642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4" name="Line 190"/>
              <p:cNvSpPr>
                <a:spLocks noChangeShapeType="1"/>
              </p:cNvSpPr>
              <p:nvPr/>
            </p:nvSpPr>
            <p:spPr bwMode="auto">
              <a:xfrm flipV="1">
                <a:off x="1995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5" name="Line 191"/>
              <p:cNvSpPr>
                <a:spLocks noChangeShapeType="1"/>
              </p:cNvSpPr>
              <p:nvPr/>
            </p:nvSpPr>
            <p:spPr bwMode="auto">
              <a:xfrm>
                <a:off x="642" y="3139"/>
                <a:ext cx="13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6" name="Line 192"/>
              <p:cNvSpPr>
                <a:spLocks noChangeShapeType="1"/>
              </p:cNvSpPr>
              <p:nvPr/>
            </p:nvSpPr>
            <p:spPr bwMode="auto">
              <a:xfrm flipV="1">
                <a:off x="642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7" name="Line 193"/>
              <p:cNvSpPr>
                <a:spLocks noChangeShapeType="1"/>
              </p:cNvSpPr>
              <p:nvPr/>
            </p:nvSpPr>
            <p:spPr bwMode="auto">
              <a:xfrm flipV="1">
                <a:off x="642" y="3126"/>
                <a:ext cx="1" cy="1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8" name="Line 194"/>
              <p:cNvSpPr>
                <a:spLocks noChangeShapeType="1"/>
              </p:cNvSpPr>
              <p:nvPr/>
            </p:nvSpPr>
            <p:spPr bwMode="auto">
              <a:xfrm>
                <a:off x="642" y="1894"/>
                <a:ext cx="1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9" name="Line 195"/>
              <p:cNvSpPr>
                <a:spLocks noChangeShapeType="1"/>
              </p:cNvSpPr>
              <p:nvPr/>
            </p:nvSpPr>
            <p:spPr bwMode="auto">
              <a:xfrm flipV="1">
                <a:off x="1041" y="3126"/>
                <a:ext cx="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0" name="Line 196"/>
              <p:cNvSpPr>
                <a:spLocks noChangeShapeType="1"/>
              </p:cNvSpPr>
              <p:nvPr/>
            </p:nvSpPr>
            <p:spPr bwMode="auto">
              <a:xfrm>
                <a:off x="1041" y="1894"/>
                <a:ext cx="2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1" name="Line 197"/>
              <p:cNvSpPr>
                <a:spLocks noChangeShapeType="1"/>
              </p:cNvSpPr>
              <p:nvPr/>
            </p:nvSpPr>
            <p:spPr bwMode="auto">
              <a:xfrm flipV="1">
                <a:off x="1441" y="3126"/>
                <a:ext cx="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2" name="Line 198"/>
              <p:cNvSpPr>
                <a:spLocks noChangeShapeType="1"/>
              </p:cNvSpPr>
              <p:nvPr/>
            </p:nvSpPr>
            <p:spPr bwMode="auto">
              <a:xfrm>
                <a:off x="1441" y="1894"/>
                <a:ext cx="1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3" name="Line 199"/>
              <p:cNvSpPr>
                <a:spLocks noChangeShapeType="1"/>
              </p:cNvSpPr>
              <p:nvPr/>
            </p:nvSpPr>
            <p:spPr bwMode="auto">
              <a:xfrm flipV="1">
                <a:off x="1840" y="3126"/>
                <a:ext cx="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4" name="Line 200"/>
              <p:cNvSpPr>
                <a:spLocks noChangeShapeType="1"/>
              </p:cNvSpPr>
              <p:nvPr/>
            </p:nvSpPr>
            <p:spPr bwMode="auto">
              <a:xfrm>
                <a:off x="1840" y="1894"/>
                <a:ext cx="2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5" name="Line 201"/>
              <p:cNvSpPr>
                <a:spLocks noChangeShapeType="1"/>
              </p:cNvSpPr>
              <p:nvPr/>
            </p:nvSpPr>
            <p:spPr bwMode="auto">
              <a:xfrm>
                <a:off x="642" y="3139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6" name="Line 202"/>
              <p:cNvSpPr>
                <a:spLocks noChangeShapeType="1"/>
              </p:cNvSpPr>
              <p:nvPr/>
            </p:nvSpPr>
            <p:spPr bwMode="auto">
              <a:xfrm flipH="1">
                <a:off x="1953" y="3139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7" name="Line 203"/>
              <p:cNvSpPr>
                <a:spLocks noChangeShapeType="1"/>
              </p:cNvSpPr>
              <p:nvPr/>
            </p:nvSpPr>
            <p:spPr bwMode="auto">
              <a:xfrm>
                <a:off x="642" y="3014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8" name="Line 204"/>
              <p:cNvSpPr>
                <a:spLocks noChangeShapeType="1"/>
              </p:cNvSpPr>
              <p:nvPr/>
            </p:nvSpPr>
            <p:spPr bwMode="auto">
              <a:xfrm flipH="1">
                <a:off x="1953" y="3014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9" name="Line 205"/>
              <p:cNvSpPr>
                <a:spLocks noChangeShapeType="1"/>
              </p:cNvSpPr>
              <p:nvPr/>
            </p:nvSpPr>
            <p:spPr bwMode="auto">
              <a:xfrm>
                <a:off x="642" y="2890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0" name="Line 206"/>
              <p:cNvSpPr>
                <a:spLocks noChangeShapeType="1"/>
              </p:cNvSpPr>
              <p:nvPr/>
            </p:nvSpPr>
            <p:spPr bwMode="auto">
              <a:xfrm flipH="1">
                <a:off x="1953" y="2890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1" name="Line 207"/>
              <p:cNvSpPr>
                <a:spLocks noChangeShapeType="1"/>
              </p:cNvSpPr>
              <p:nvPr/>
            </p:nvSpPr>
            <p:spPr bwMode="auto">
              <a:xfrm>
                <a:off x="642" y="2765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2" name="Line 208"/>
              <p:cNvSpPr>
                <a:spLocks noChangeShapeType="1"/>
              </p:cNvSpPr>
              <p:nvPr/>
            </p:nvSpPr>
            <p:spPr bwMode="auto">
              <a:xfrm flipH="1">
                <a:off x="1953" y="2765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3" name="Line 209"/>
              <p:cNvSpPr>
                <a:spLocks noChangeShapeType="1"/>
              </p:cNvSpPr>
              <p:nvPr/>
            </p:nvSpPr>
            <p:spPr bwMode="auto">
              <a:xfrm>
                <a:off x="642" y="2641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4" name="Line 210"/>
              <p:cNvSpPr>
                <a:spLocks noChangeShapeType="1"/>
              </p:cNvSpPr>
              <p:nvPr/>
            </p:nvSpPr>
            <p:spPr bwMode="auto">
              <a:xfrm>
                <a:off x="642" y="2516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5" name="Line 211"/>
              <p:cNvSpPr>
                <a:spLocks noChangeShapeType="1"/>
              </p:cNvSpPr>
              <p:nvPr/>
            </p:nvSpPr>
            <p:spPr bwMode="auto">
              <a:xfrm>
                <a:off x="642" y="2391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6" name="Line 212"/>
              <p:cNvSpPr>
                <a:spLocks noChangeShapeType="1"/>
              </p:cNvSpPr>
              <p:nvPr/>
            </p:nvSpPr>
            <p:spPr bwMode="auto">
              <a:xfrm>
                <a:off x="642" y="2267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7" name="Line 213"/>
              <p:cNvSpPr>
                <a:spLocks noChangeShapeType="1"/>
              </p:cNvSpPr>
              <p:nvPr/>
            </p:nvSpPr>
            <p:spPr bwMode="auto">
              <a:xfrm flipH="1">
                <a:off x="1953" y="2267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8" name="Line 214"/>
              <p:cNvSpPr>
                <a:spLocks noChangeShapeType="1"/>
              </p:cNvSpPr>
              <p:nvPr/>
            </p:nvSpPr>
            <p:spPr bwMode="auto">
              <a:xfrm>
                <a:off x="642" y="2142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9" name="Line 215"/>
              <p:cNvSpPr>
                <a:spLocks noChangeShapeType="1"/>
              </p:cNvSpPr>
              <p:nvPr/>
            </p:nvSpPr>
            <p:spPr bwMode="auto">
              <a:xfrm flipH="1">
                <a:off x="1953" y="2142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0" name="Line 216"/>
              <p:cNvSpPr>
                <a:spLocks noChangeShapeType="1"/>
              </p:cNvSpPr>
              <p:nvPr/>
            </p:nvSpPr>
            <p:spPr bwMode="auto">
              <a:xfrm>
                <a:off x="642" y="2017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1" name="Line 217"/>
              <p:cNvSpPr>
                <a:spLocks noChangeShapeType="1"/>
              </p:cNvSpPr>
              <p:nvPr/>
            </p:nvSpPr>
            <p:spPr bwMode="auto">
              <a:xfrm flipH="1">
                <a:off x="1953" y="2017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2" name="Line 218"/>
              <p:cNvSpPr>
                <a:spLocks noChangeShapeType="1"/>
              </p:cNvSpPr>
              <p:nvPr/>
            </p:nvSpPr>
            <p:spPr bwMode="auto">
              <a:xfrm>
                <a:off x="642" y="1894"/>
                <a:ext cx="38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3" name="Line 219"/>
              <p:cNvSpPr>
                <a:spLocks noChangeShapeType="1"/>
              </p:cNvSpPr>
              <p:nvPr/>
            </p:nvSpPr>
            <p:spPr bwMode="auto">
              <a:xfrm flipH="1">
                <a:off x="1953" y="1894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4" name="Line 220"/>
              <p:cNvSpPr>
                <a:spLocks noChangeShapeType="1"/>
              </p:cNvSpPr>
              <p:nvPr/>
            </p:nvSpPr>
            <p:spPr bwMode="auto">
              <a:xfrm>
                <a:off x="642" y="3139"/>
                <a:ext cx="13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5" name="Line 221"/>
              <p:cNvSpPr>
                <a:spLocks noChangeShapeType="1"/>
              </p:cNvSpPr>
              <p:nvPr/>
            </p:nvSpPr>
            <p:spPr bwMode="auto">
              <a:xfrm>
                <a:off x="642" y="1894"/>
                <a:ext cx="1353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6" name="Line 222"/>
              <p:cNvSpPr>
                <a:spLocks noChangeShapeType="1"/>
              </p:cNvSpPr>
              <p:nvPr/>
            </p:nvSpPr>
            <p:spPr bwMode="auto">
              <a:xfrm flipV="1">
                <a:off x="642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7" name="Line 223"/>
              <p:cNvSpPr>
                <a:spLocks noChangeShapeType="1"/>
              </p:cNvSpPr>
              <p:nvPr/>
            </p:nvSpPr>
            <p:spPr bwMode="auto">
              <a:xfrm flipV="1">
                <a:off x="1995" y="1894"/>
                <a:ext cx="1" cy="12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8" name="Line 224"/>
              <p:cNvSpPr>
                <a:spLocks noChangeShapeType="1"/>
              </p:cNvSpPr>
              <p:nvPr/>
            </p:nvSpPr>
            <p:spPr bwMode="auto">
              <a:xfrm flipH="1">
                <a:off x="1953" y="2641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9" name="Line 225"/>
              <p:cNvSpPr>
                <a:spLocks noChangeShapeType="1"/>
              </p:cNvSpPr>
              <p:nvPr/>
            </p:nvSpPr>
            <p:spPr bwMode="auto">
              <a:xfrm flipH="1">
                <a:off x="1953" y="2516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70" name="Line 226"/>
              <p:cNvSpPr>
                <a:spLocks noChangeShapeType="1"/>
              </p:cNvSpPr>
              <p:nvPr/>
            </p:nvSpPr>
            <p:spPr bwMode="auto">
              <a:xfrm flipH="1">
                <a:off x="1953" y="2391"/>
                <a:ext cx="42" cy="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71" name="Text Box 227"/>
              <p:cNvSpPr txBox="1">
                <a:spLocks noChangeArrowheads="1"/>
              </p:cNvSpPr>
              <p:nvPr/>
            </p:nvSpPr>
            <p:spPr bwMode="auto">
              <a:xfrm>
                <a:off x="957" y="3152"/>
                <a:ext cx="170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sz="1000"/>
                  <a:t>200</a:t>
                </a:r>
              </a:p>
            </p:txBody>
          </p:sp>
          <p:sp>
            <p:nvSpPr>
              <p:cNvPr id="262372" name="Text Box 228"/>
              <p:cNvSpPr txBox="1">
                <a:spLocks noChangeArrowheads="1"/>
              </p:cNvSpPr>
              <p:nvPr/>
            </p:nvSpPr>
            <p:spPr bwMode="auto">
              <a:xfrm>
                <a:off x="1359" y="3152"/>
                <a:ext cx="169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sz="1000"/>
                  <a:t>400</a:t>
                </a:r>
              </a:p>
            </p:txBody>
          </p:sp>
          <p:sp>
            <p:nvSpPr>
              <p:cNvPr id="262373" name="Text Box 229"/>
              <p:cNvSpPr txBox="1">
                <a:spLocks noChangeArrowheads="1"/>
              </p:cNvSpPr>
              <p:nvPr/>
            </p:nvSpPr>
            <p:spPr bwMode="auto">
              <a:xfrm>
                <a:off x="1757" y="3152"/>
                <a:ext cx="170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sz="1000"/>
                  <a:t>600</a:t>
                </a:r>
              </a:p>
            </p:txBody>
          </p:sp>
          <p:sp>
            <p:nvSpPr>
              <p:cNvPr id="262374" name="Text Box 230"/>
              <p:cNvSpPr txBox="1">
                <a:spLocks noChangeArrowheads="1"/>
              </p:cNvSpPr>
              <p:nvPr/>
            </p:nvSpPr>
            <p:spPr bwMode="auto">
              <a:xfrm>
                <a:off x="557" y="3152"/>
                <a:ext cx="170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sz="1000"/>
                  <a:t>0</a:t>
                </a:r>
              </a:p>
            </p:txBody>
          </p:sp>
          <p:sp>
            <p:nvSpPr>
              <p:cNvPr id="262375" name="Rectangle 231"/>
              <p:cNvSpPr>
                <a:spLocks noChangeArrowheads="1"/>
              </p:cNvSpPr>
              <p:nvPr/>
            </p:nvSpPr>
            <p:spPr bwMode="auto">
              <a:xfrm>
                <a:off x="839" y="3241"/>
                <a:ext cx="954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/>
                  <a:t>subspace dimension</a:t>
                </a:r>
              </a:p>
            </p:txBody>
          </p:sp>
        </p:grpSp>
        <p:grpSp>
          <p:nvGrpSpPr>
            <p:cNvPr id="262376" name="Group 232"/>
            <p:cNvGrpSpPr>
              <a:grpSpLocks/>
            </p:cNvGrpSpPr>
            <p:nvPr/>
          </p:nvGrpSpPr>
          <p:grpSpPr bwMode="auto">
            <a:xfrm>
              <a:off x="3957" y="2343"/>
              <a:ext cx="1173" cy="416"/>
              <a:chOff x="3830" y="2470"/>
              <a:chExt cx="1155" cy="416"/>
            </a:xfrm>
          </p:grpSpPr>
          <p:sp>
            <p:nvSpPr>
              <p:cNvPr id="262377" name="Freeform 233"/>
              <p:cNvSpPr>
                <a:spLocks/>
              </p:cNvSpPr>
              <p:nvPr/>
            </p:nvSpPr>
            <p:spPr bwMode="auto">
              <a:xfrm>
                <a:off x="4650" y="2790"/>
                <a:ext cx="141" cy="72"/>
              </a:xfrm>
              <a:custGeom>
                <a:avLst/>
                <a:gdLst>
                  <a:gd name="T0" fmla="*/ 3 w 383"/>
                  <a:gd name="T1" fmla="*/ 0 h 143"/>
                  <a:gd name="T2" fmla="*/ 12 w 383"/>
                  <a:gd name="T3" fmla="*/ 1 h 143"/>
                  <a:gd name="T4" fmla="*/ 19 w 383"/>
                  <a:gd name="T5" fmla="*/ 2 h 143"/>
                  <a:gd name="T6" fmla="*/ 26 w 383"/>
                  <a:gd name="T7" fmla="*/ 4 h 143"/>
                  <a:gd name="T8" fmla="*/ 35 w 383"/>
                  <a:gd name="T9" fmla="*/ 10 h 143"/>
                  <a:gd name="T10" fmla="*/ 42 w 383"/>
                  <a:gd name="T11" fmla="*/ 24 h 143"/>
                  <a:gd name="T12" fmla="*/ 50 w 383"/>
                  <a:gd name="T13" fmla="*/ 26 h 143"/>
                  <a:gd name="T14" fmla="*/ 57 w 383"/>
                  <a:gd name="T15" fmla="*/ 30 h 143"/>
                  <a:gd name="T16" fmla="*/ 66 w 383"/>
                  <a:gd name="T17" fmla="*/ 29 h 143"/>
                  <a:gd name="T18" fmla="*/ 73 w 383"/>
                  <a:gd name="T19" fmla="*/ 32 h 143"/>
                  <a:gd name="T20" fmla="*/ 80 w 383"/>
                  <a:gd name="T21" fmla="*/ 45 h 143"/>
                  <a:gd name="T22" fmla="*/ 89 w 383"/>
                  <a:gd name="T23" fmla="*/ 45 h 143"/>
                  <a:gd name="T24" fmla="*/ 96 w 383"/>
                  <a:gd name="T25" fmla="*/ 57 h 143"/>
                  <a:gd name="T26" fmla="*/ 104 w 383"/>
                  <a:gd name="T27" fmla="*/ 61 h 143"/>
                  <a:gd name="T28" fmla="*/ 111 w 383"/>
                  <a:gd name="T29" fmla="*/ 68 h 143"/>
                  <a:gd name="T30" fmla="*/ 120 w 383"/>
                  <a:gd name="T31" fmla="*/ 76 h 143"/>
                  <a:gd name="T32" fmla="*/ 127 w 383"/>
                  <a:gd name="T33" fmla="*/ 77 h 143"/>
                  <a:gd name="T34" fmla="*/ 134 w 383"/>
                  <a:gd name="T35" fmla="*/ 77 h 143"/>
                  <a:gd name="T36" fmla="*/ 143 w 383"/>
                  <a:gd name="T37" fmla="*/ 77 h 143"/>
                  <a:gd name="T38" fmla="*/ 150 w 383"/>
                  <a:gd name="T39" fmla="*/ 81 h 143"/>
                  <a:gd name="T40" fmla="*/ 158 w 383"/>
                  <a:gd name="T41" fmla="*/ 81 h 143"/>
                  <a:gd name="T42" fmla="*/ 165 w 383"/>
                  <a:gd name="T43" fmla="*/ 86 h 143"/>
                  <a:gd name="T44" fmla="*/ 174 w 383"/>
                  <a:gd name="T45" fmla="*/ 86 h 143"/>
                  <a:gd name="T46" fmla="*/ 181 w 383"/>
                  <a:gd name="T47" fmla="*/ 103 h 143"/>
                  <a:gd name="T48" fmla="*/ 189 w 383"/>
                  <a:gd name="T49" fmla="*/ 111 h 143"/>
                  <a:gd name="T50" fmla="*/ 197 w 383"/>
                  <a:gd name="T51" fmla="*/ 124 h 143"/>
                  <a:gd name="T52" fmla="*/ 205 w 383"/>
                  <a:gd name="T53" fmla="*/ 125 h 143"/>
                  <a:gd name="T54" fmla="*/ 212 w 383"/>
                  <a:gd name="T55" fmla="*/ 127 h 143"/>
                  <a:gd name="T56" fmla="*/ 219 w 383"/>
                  <a:gd name="T57" fmla="*/ 125 h 143"/>
                  <a:gd name="T58" fmla="*/ 228 w 383"/>
                  <a:gd name="T59" fmla="*/ 131 h 143"/>
                  <a:gd name="T60" fmla="*/ 235 w 383"/>
                  <a:gd name="T61" fmla="*/ 131 h 143"/>
                  <a:gd name="T62" fmla="*/ 243 w 383"/>
                  <a:gd name="T63" fmla="*/ 136 h 143"/>
                  <a:gd name="T64" fmla="*/ 251 w 383"/>
                  <a:gd name="T65" fmla="*/ 140 h 143"/>
                  <a:gd name="T66" fmla="*/ 259 w 383"/>
                  <a:gd name="T67" fmla="*/ 140 h 143"/>
                  <a:gd name="T68" fmla="*/ 266 w 383"/>
                  <a:gd name="T69" fmla="*/ 141 h 143"/>
                  <a:gd name="T70" fmla="*/ 273 w 383"/>
                  <a:gd name="T71" fmla="*/ 141 h 143"/>
                  <a:gd name="T72" fmla="*/ 282 w 383"/>
                  <a:gd name="T73" fmla="*/ 140 h 143"/>
                  <a:gd name="T74" fmla="*/ 289 w 383"/>
                  <a:gd name="T75" fmla="*/ 141 h 143"/>
                  <a:gd name="T76" fmla="*/ 297 w 383"/>
                  <a:gd name="T77" fmla="*/ 141 h 143"/>
                  <a:gd name="T78" fmla="*/ 305 w 383"/>
                  <a:gd name="T79" fmla="*/ 141 h 143"/>
                  <a:gd name="T80" fmla="*/ 313 w 383"/>
                  <a:gd name="T81" fmla="*/ 143 h 143"/>
                  <a:gd name="T82" fmla="*/ 320 w 383"/>
                  <a:gd name="T83" fmla="*/ 143 h 143"/>
                  <a:gd name="T84" fmla="*/ 327 w 383"/>
                  <a:gd name="T85" fmla="*/ 143 h 143"/>
                  <a:gd name="T86" fmla="*/ 336 w 383"/>
                  <a:gd name="T87" fmla="*/ 143 h 143"/>
                  <a:gd name="T88" fmla="*/ 344 w 383"/>
                  <a:gd name="T89" fmla="*/ 143 h 143"/>
                  <a:gd name="T90" fmla="*/ 351 w 383"/>
                  <a:gd name="T91" fmla="*/ 143 h 143"/>
                  <a:gd name="T92" fmla="*/ 360 w 383"/>
                  <a:gd name="T93" fmla="*/ 143 h 143"/>
                  <a:gd name="T94" fmla="*/ 367 w 383"/>
                  <a:gd name="T95" fmla="*/ 143 h 143"/>
                  <a:gd name="T96" fmla="*/ 374 w 383"/>
                  <a:gd name="T97" fmla="*/ 143 h 143"/>
                  <a:gd name="T98" fmla="*/ 383 w 383"/>
                  <a:gd name="T9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3" h="143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31" y="10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2" y="24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4" y="29"/>
                    </a:lnTo>
                    <a:lnTo>
                      <a:pt x="57" y="30"/>
                    </a:lnTo>
                    <a:lnTo>
                      <a:pt x="61" y="30"/>
                    </a:lnTo>
                    <a:lnTo>
                      <a:pt x="66" y="29"/>
                    </a:lnTo>
                    <a:lnTo>
                      <a:pt x="69" y="30"/>
                    </a:lnTo>
                    <a:lnTo>
                      <a:pt x="73" y="32"/>
                    </a:lnTo>
                    <a:lnTo>
                      <a:pt x="77" y="45"/>
                    </a:lnTo>
                    <a:lnTo>
                      <a:pt x="80" y="45"/>
                    </a:lnTo>
                    <a:lnTo>
                      <a:pt x="85" y="43"/>
                    </a:lnTo>
                    <a:lnTo>
                      <a:pt x="89" y="45"/>
                    </a:lnTo>
                    <a:lnTo>
                      <a:pt x="92" y="45"/>
                    </a:lnTo>
                    <a:lnTo>
                      <a:pt x="96" y="57"/>
                    </a:lnTo>
                    <a:lnTo>
                      <a:pt x="101" y="61"/>
                    </a:lnTo>
                    <a:lnTo>
                      <a:pt x="104" y="61"/>
                    </a:lnTo>
                    <a:lnTo>
                      <a:pt x="108" y="68"/>
                    </a:lnTo>
                    <a:lnTo>
                      <a:pt x="111" y="68"/>
                    </a:lnTo>
                    <a:lnTo>
                      <a:pt x="115" y="68"/>
                    </a:lnTo>
                    <a:lnTo>
                      <a:pt x="120" y="76"/>
                    </a:lnTo>
                    <a:lnTo>
                      <a:pt x="123" y="76"/>
                    </a:lnTo>
                    <a:lnTo>
                      <a:pt x="127" y="77"/>
                    </a:lnTo>
                    <a:lnTo>
                      <a:pt x="131" y="77"/>
                    </a:lnTo>
                    <a:lnTo>
                      <a:pt x="134" y="77"/>
                    </a:lnTo>
                    <a:lnTo>
                      <a:pt x="139" y="77"/>
                    </a:lnTo>
                    <a:lnTo>
                      <a:pt x="143" y="77"/>
                    </a:lnTo>
                    <a:lnTo>
                      <a:pt x="146" y="78"/>
                    </a:lnTo>
                    <a:lnTo>
                      <a:pt x="150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2" y="84"/>
                    </a:lnTo>
                    <a:lnTo>
                      <a:pt x="165" y="86"/>
                    </a:lnTo>
                    <a:lnTo>
                      <a:pt x="169" y="86"/>
                    </a:lnTo>
                    <a:lnTo>
                      <a:pt x="174" y="86"/>
                    </a:lnTo>
                    <a:lnTo>
                      <a:pt x="177" y="100"/>
                    </a:lnTo>
                    <a:lnTo>
                      <a:pt x="181" y="103"/>
                    </a:lnTo>
                    <a:lnTo>
                      <a:pt x="186" y="105"/>
                    </a:lnTo>
                    <a:lnTo>
                      <a:pt x="189" y="111"/>
                    </a:lnTo>
                    <a:lnTo>
                      <a:pt x="193" y="112"/>
                    </a:lnTo>
                    <a:lnTo>
                      <a:pt x="197" y="124"/>
                    </a:lnTo>
                    <a:lnTo>
                      <a:pt x="200" y="125"/>
                    </a:lnTo>
                    <a:lnTo>
                      <a:pt x="205" y="125"/>
                    </a:lnTo>
                    <a:lnTo>
                      <a:pt x="209" y="125"/>
                    </a:lnTo>
                    <a:lnTo>
                      <a:pt x="212" y="127"/>
                    </a:lnTo>
                    <a:lnTo>
                      <a:pt x="216" y="127"/>
                    </a:lnTo>
                    <a:lnTo>
                      <a:pt x="219" y="125"/>
                    </a:lnTo>
                    <a:lnTo>
                      <a:pt x="224" y="131"/>
                    </a:lnTo>
                    <a:lnTo>
                      <a:pt x="228" y="131"/>
                    </a:lnTo>
                    <a:lnTo>
                      <a:pt x="231" y="131"/>
                    </a:lnTo>
                    <a:lnTo>
                      <a:pt x="235" y="131"/>
                    </a:lnTo>
                    <a:lnTo>
                      <a:pt x="240" y="133"/>
                    </a:lnTo>
                    <a:lnTo>
                      <a:pt x="243" y="136"/>
                    </a:lnTo>
                    <a:lnTo>
                      <a:pt x="247" y="138"/>
                    </a:lnTo>
                    <a:lnTo>
                      <a:pt x="251" y="140"/>
                    </a:lnTo>
                    <a:lnTo>
                      <a:pt x="254" y="140"/>
                    </a:lnTo>
                    <a:lnTo>
                      <a:pt x="259" y="140"/>
                    </a:lnTo>
                    <a:lnTo>
                      <a:pt x="263" y="141"/>
                    </a:lnTo>
                    <a:lnTo>
                      <a:pt x="266" y="141"/>
                    </a:lnTo>
                    <a:lnTo>
                      <a:pt x="270" y="141"/>
                    </a:lnTo>
                    <a:lnTo>
                      <a:pt x="273" y="141"/>
                    </a:lnTo>
                    <a:lnTo>
                      <a:pt x="278" y="140"/>
                    </a:lnTo>
                    <a:lnTo>
                      <a:pt x="282" y="140"/>
                    </a:lnTo>
                    <a:lnTo>
                      <a:pt x="285" y="141"/>
                    </a:lnTo>
                    <a:lnTo>
                      <a:pt x="289" y="141"/>
                    </a:lnTo>
                    <a:lnTo>
                      <a:pt x="294" y="141"/>
                    </a:lnTo>
                    <a:lnTo>
                      <a:pt x="297" y="141"/>
                    </a:lnTo>
                    <a:lnTo>
                      <a:pt x="301" y="141"/>
                    </a:lnTo>
                    <a:lnTo>
                      <a:pt x="305" y="141"/>
                    </a:lnTo>
                    <a:lnTo>
                      <a:pt x="308" y="143"/>
                    </a:lnTo>
                    <a:lnTo>
                      <a:pt x="313" y="143"/>
                    </a:lnTo>
                    <a:lnTo>
                      <a:pt x="317" y="143"/>
                    </a:lnTo>
                    <a:lnTo>
                      <a:pt x="320" y="143"/>
                    </a:lnTo>
                    <a:lnTo>
                      <a:pt x="324" y="143"/>
                    </a:lnTo>
                    <a:lnTo>
                      <a:pt x="327" y="143"/>
                    </a:lnTo>
                    <a:lnTo>
                      <a:pt x="332" y="143"/>
                    </a:lnTo>
                    <a:lnTo>
                      <a:pt x="336" y="143"/>
                    </a:lnTo>
                    <a:lnTo>
                      <a:pt x="339" y="143"/>
                    </a:lnTo>
                    <a:lnTo>
                      <a:pt x="344" y="143"/>
                    </a:lnTo>
                    <a:lnTo>
                      <a:pt x="348" y="143"/>
                    </a:lnTo>
                    <a:lnTo>
                      <a:pt x="351" y="143"/>
                    </a:lnTo>
                    <a:lnTo>
                      <a:pt x="355" y="143"/>
                    </a:lnTo>
                    <a:lnTo>
                      <a:pt x="360" y="143"/>
                    </a:lnTo>
                    <a:lnTo>
                      <a:pt x="363" y="143"/>
                    </a:lnTo>
                    <a:lnTo>
                      <a:pt x="367" y="143"/>
                    </a:lnTo>
                    <a:lnTo>
                      <a:pt x="371" y="143"/>
                    </a:lnTo>
                    <a:lnTo>
                      <a:pt x="374" y="143"/>
                    </a:lnTo>
                    <a:lnTo>
                      <a:pt x="379" y="143"/>
                    </a:lnTo>
                    <a:lnTo>
                      <a:pt x="383" y="143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78" name="Freeform 234"/>
              <p:cNvSpPr>
                <a:spLocks/>
              </p:cNvSpPr>
              <p:nvPr/>
            </p:nvSpPr>
            <p:spPr bwMode="auto">
              <a:xfrm>
                <a:off x="4509" y="2549"/>
                <a:ext cx="141" cy="242"/>
              </a:xfrm>
              <a:custGeom>
                <a:avLst/>
                <a:gdLst>
                  <a:gd name="T0" fmla="*/ 4 w 383"/>
                  <a:gd name="T1" fmla="*/ 3 h 484"/>
                  <a:gd name="T2" fmla="*/ 11 w 383"/>
                  <a:gd name="T3" fmla="*/ 7 h 484"/>
                  <a:gd name="T4" fmla="*/ 19 w 383"/>
                  <a:gd name="T5" fmla="*/ 7 h 484"/>
                  <a:gd name="T6" fmla="*/ 28 w 383"/>
                  <a:gd name="T7" fmla="*/ 17 h 484"/>
                  <a:gd name="T8" fmla="*/ 35 w 383"/>
                  <a:gd name="T9" fmla="*/ 20 h 484"/>
                  <a:gd name="T10" fmla="*/ 42 w 383"/>
                  <a:gd name="T11" fmla="*/ 26 h 484"/>
                  <a:gd name="T12" fmla="*/ 49 w 383"/>
                  <a:gd name="T13" fmla="*/ 26 h 484"/>
                  <a:gd name="T14" fmla="*/ 58 w 383"/>
                  <a:gd name="T15" fmla="*/ 29 h 484"/>
                  <a:gd name="T16" fmla="*/ 66 w 383"/>
                  <a:gd name="T17" fmla="*/ 39 h 484"/>
                  <a:gd name="T18" fmla="*/ 73 w 383"/>
                  <a:gd name="T19" fmla="*/ 50 h 484"/>
                  <a:gd name="T20" fmla="*/ 82 w 383"/>
                  <a:gd name="T21" fmla="*/ 51 h 484"/>
                  <a:gd name="T22" fmla="*/ 89 w 383"/>
                  <a:gd name="T23" fmla="*/ 53 h 484"/>
                  <a:gd name="T24" fmla="*/ 96 w 383"/>
                  <a:gd name="T25" fmla="*/ 72 h 484"/>
                  <a:gd name="T26" fmla="*/ 104 w 383"/>
                  <a:gd name="T27" fmla="*/ 72 h 484"/>
                  <a:gd name="T28" fmla="*/ 112 w 383"/>
                  <a:gd name="T29" fmla="*/ 79 h 484"/>
                  <a:gd name="T30" fmla="*/ 120 w 383"/>
                  <a:gd name="T31" fmla="*/ 105 h 484"/>
                  <a:gd name="T32" fmla="*/ 127 w 383"/>
                  <a:gd name="T33" fmla="*/ 121 h 484"/>
                  <a:gd name="T34" fmla="*/ 136 w 383"/>
                  <a:gd name="T35" fmla="*/ 123 h 484"/>
                  <a:gd name="T36" fmla="*/ 143 w 383"/>
                  <a:gd name="T37" fmla="*/ 137 h 484"/>
                  <a:gd name="T38" fmla="*/ 150 w 383"/>
                  <a:gd name="T39" fmla="*/ 145 h 484"/>
                  <a:gd name="T40" fmla="*/ 158 w 383"/>
                  <a:gd name="T41" fmla="*/ 148 h 484"/>
                  <a:gd name="T42" fmla="*/ 166 w 383"/>
                  <a:gd name="T43" fmla="*/ 156 h 484"/>
                  <a:gd name="T44" fmla="*/ 174 w 383"/>
                  <a:gd name="T45" fmla="*/ 162 h 484"/>
                  <a:gd name="T46" fmla="*/ 181 w 383"/>
                  <a:gd name="T47" fmla="*/ 172 h 484"/>
                  <a:gd name="T48" fmla="*/ 190 w 383"/>
                  <a:gd name="T49" fmla="*/ 174 h 484"/>
                  <a:gd name="T50" fmla="*/ 197 w 383"/>
                  <a:gd name="T51" fmla="*/ 199 h 484"/>
                  <a:gd name="T52" fmla="*/ 204 w 383"/>
                  <a:gd name="T53" fmla="*/ 206 h 484"/>
                  <a:gd name="T54" fmla="*/ 212 w 383"/>
                  <a:gd name="T55" fmla="*/ 212 h 484"/>
                  <a:gd name="T56" fmla="*/ 221 w 383"/>
                  <a:gd name="T57" fmla="*/ 244 h 484"/>
                  <a:gd name="T58" fmla="*/ 228 w 383"/>
                  <a:gd name="T59" fmla="*/ 253 h 484"/>
                  <a:gd name="T60" fmla="*/ 235 w 383"/>
                  <a:gd name="T61" fmla="*/ 272 h 484"/>
                  <a:gd name="T62" fmla="*/ 244 w 383"/>
                  <a:gd name="T63" fmla="*/ 282 h 484"/>
                  <a:gd name="T64" fmla="*/ 251 w 383"/>
                  <a:gd name="T65" fmla="*/ 288 h 484"/>
                  <a:gd name="T66" fmla="*/ 259 w 383"/>
                  <a:gd name="T67" fmla="*/ 294 h 484"/>
                  <a:gd name="T68" fmla="*/ 266 w 383"/>
                  <a:gd name="T69" fmla="*/ 319 h 484"/>
                  <a:gd name="T70" fmla="*/ 275 w 383"/>
                  <a:gd name="T71" fmla="*/ 333 h 484"/>
                  <a:gd name="T72" fmla="*/ 282 w 383"/>
                  <a:gd name="T73" fmla="*/ 364 h 484"/>
                  <a:gd name="T74" fmla="*/ 289 w 383"/>
                  <a:gd name="T75" fmla="*/ 385 h 484"/>
                  <a:gd name="T76" fmla="*/ 298 w 383"/>
                  <a:gd name="T77" fmla="*/ 390 h 484"/>
                  <a:gd name="T78" fmla="*/ 305 w 383"/>
                  <a:gd name="T79" fmla="*/ 392 h 484"/>
                  <a:gd name="T80" fmla="*/ 313 w 383"/>
                  <a:gd name="T81" fmla="*/ 418 h 484"/>
                  <a:gd name="T82" fmla="*/ 320 w 383"/>
                  <a:gd name="T83" fmla="*/ 424 h 484"/>
                  <a:gd name="T84" fmla="*/ 329 w 383"/>
                  <a:gd name="T85" fmla="*/ 428 h 484"/>
                  <a:gd name="T86" fmla="*/ 336 w 383"/>
                  <a:gd name="T87" fmla="*/ 443 h 484"/>
                  <a:gd name="T88" fmla="*/ 343 w 383"/>
                  <a:gd name="T89" fmla="*/ 456 h 484"/>
                  <a:gd name="T90" fmla="*/ 352 w 383"/>
                  <a:gd name="T91" fmla="*/ 462 h 484"/>
                  <a:gd name="T92" fmla="*/ 359 w 383"/>
                  <a:gd name="T93" fmla="*/ 475 h 484"/>
                  <a:gd name="T94" fmla="*/ 367 w 383"/>
                  <a:gd name="T95" fmla="*/ 478 h 484"/>
                  <a:gd name="T96" fmla="*/ 376 w 383"/>
                  <a:gd name="T97" fmla="*/ 483 h 484"/>
                  <a:gd name="T98" fmla="*/ 383 w 383"/>
                  <a:gd name="T99" fmla="*/ 48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3" h="484">
                    <a:moveTo>
                      <a:pt x="0" y="0"/>
                    </a:moveTo>
                    <a:lnTo>
                      <a:pt x="4" y="3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12"/>
                    </a:lnTo>
                    <a:lnTo>
                      <a:pt x="28" y="17"/>
                    </a:lnTo>
                    <a:lnTo>
                      <a:pt x="30" y="19"/>
                    </a:lnTo>
                    <a:lnTo>
                      <a:pt x="35" y="20"/>
                    </a:lnTo>
                    <a:lnTo>
                      <a:pt x="39" y="20"/>
                    </a:lnTo>
                    <a:lnTo>
                      <a:pt x="42" y="26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4" y="29"/>
                    </a:lnTo>
                    <a:lnTo>
                      <a:pt x="58" y="29"/>
                    </a:lnTo>
                    <a:lnTo>
                      <a:pt x="61" y="31"/>
                    </a:lnTo>
                    <a:lnTo>
                      <a:pt x="66" y="39"/>
                    </a:lnTo>
                    <a:lnTo>
                      <a:pt x="70" y="44"/>
                    </a:lnTo>
                    <a:lnTo>
                      <a:pt x="73" y="50"/>
                    </a:lnTo>
                    <a:lnTo>
                      <a:pt x="77" y="51"/>
                    </a:lnTo>
                    <a:lnTo>
                      <a:pt x="82" y="51"/>
                    </a:lnTo>
                    <a:lnTo>
                      <a:pt x="85" y="53"/>
                    </a:lnTo>
                    <a:lnTo>
                      <a:pt x="89" y="53"/>
                    </a:lnTo>
                    <a:lnTo>
                      <a:pt x="93" y="60"/>
                    </a:lnTo>
                    <a:lnTo>
                      <a:pt x="96" y="72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8" y="73"/>
                    </a:lnTo>
                    <a:lnTo>
                      <a:pt x="112" y="79"/>
                    </a:lnTo>
                    <a:lnTo>
                      <a:pt x="115" y="92"/>
                    </a:lnTo>
                    <a:lnTo>
                      <a:pt x="120" y="105"/>
                    </a:lnTo>
                    <a:lnTo>
                      <a:pt x="124" y="121"/>
                    </a:lnTo>
                    <a:lnTo>
                      <a:pt x="127" y="121"/>
                    </a:lnTo>
                    <a:lnTo>
                      <a:pt x="131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3" y="137"/>
                    </a:lnTo>
                    <a:lnTo>
                      <a:pt x="147" y="137"/>
                    </a:lnTo>
                    <a:lnTo>
                      <a:pt x="150" y="145"/>
                    </a:lnTo>
                    <a:lnTo>
                      <a:pt x="155" y="148"/>
                    </a:lnTo>
                    <a:lnTo>
                      <a:pt x="158" y="148"/>
                    </a:lnTo>
                    <a:lnTo>
                      <a:pt x="162" y="152"/>
                    </a:lnTo>
                    <a:lnTo>
                      <a:pt x="166" y="156"/>
                    </a:lnTo>
                    <a:lnTo>
                      <a:pt x="169" y="156"/>
                    </a:lnTo>
                    <a:lnTo>
                      <a:pt x="174" y="162"/>
                    </a:lnTo>
                    <a:lnTo>
                      <a:pt x="178" y="164"/>
                    </a:lnTo>
                    <a:lnTo>
                      <a:pt x="181" y="172"/>
                    </a:lnTo>
                    <a:lnTo>
                      <a:pt x="185" y="172"/>
                    </a:lnTo>
                    <a:lnTo>
                      <a:pt x="190" y="174"/>
                    </a:lnTo>
                    <a:lnTo>
                      <a:pt x="193" y="174"/>
                    </a:lnTo>
                    <a:lnTo>
                      <a:pt x="197" y="199"/>
                    </a:lnTo>
                    <a:lnTo>
                      <a:pt x="202" y="203"/>
                    </a:lnTo>
                    <a:lnTo>
                      <a:pt x="204" y="206"/>
                    </a:lnTo>
                    <a:lnTo>
                      <a:pt x="209" y="206"/>
                    </a:lnTo>
                    <a:lnTo>
                      <a:pt x="212" y="212"/>
                    </a:lnTo>
                    <a:lnTo>
                      <a:pt x="216" y="212"/>
                    </a:lnTo>
                    <a:lnTo>
                      <a:pt x="221" y="244"/>
                    </a:lnTo>
                    <a:lnTo>
                      <a:pt x="223" y="244"/>
                    </a:lnTo>
                    <a:lnTo>
                      <a:pt x="228" y="253"/>
                    </a:lnTo>
                    <a:lnTo>
                      <a:pt x="232" y="270"/>
                    </a:lnTo>
                    <a:lnTo>
                      <a:pt x="235" y="272"/>
                    </a:lnTo>
                    <a:lnTo>
                      <a:pt x="240" y="281"/>
                    </a:lnTo>
                    <a:lnTo>
                      <a:pt x="244" y="282"/>
                    </a:lnTo>
                    <a:lnTo>
                      <a:pt x="247" y="288"/>
                    </a:lnTo>
                    <a:lnTo>
                      <a:pt x="251" y="288"/>
                    </a:lnTo>
                    <a:lnTo>
                      <a:pt x="256" y="291"/>
                    </a:lnTo>
                    <a:lnTo>
                      <a:pt x="259" y="294"/>
                    </a:lnTo>
                    <a:lnTo>
                      <a:pt x="263" y="319"/>
                    </a:lnTo>
                    <a:lnTo>
                      <a:pt x="266" y="319"/>
                    </a:lnTo>
                    <a:lnTo>
                      <a:pt x="270" y="329"/>
                    </a:lnTo>
                    <a:lnTo>
                      <a:pt x="275" y="333"/>
                    </a:lnTo>
                    <a:lnTo>
                      <a:pt x="278" y="351"/>
                    </a:lnTo>
                    <a:lnTo>
                      <a:pt x="282" y="364"/>
                    </a:lnTo>
                    <a:lnTo>
                      <a:pt x="286" y="367"/>
                    </a:lnTo>
                    <a:lnTo>
                      <a:pt x="289" y="385"/>
                    </a:lnTo>
                    <a:lnTo>
                      <a:pt x="294" y="385"/>
                    </a:lnTo>
                    <a:lnTo>
                      <a:pt x="298" y="390"/>
                    </a:lnTo>
                    <a:lnTo>
                      <a:pt x="301" y="392"/>
                    </a:lnTo>
                    <a:lnTo>
                      <a:pt x="305" y="392"/>
                    </a:lnTo>
                    <a:lnTo>
                      <a:pt x="310" y="402"/>
                    </a:lnTo>
                    <a:lnTo>
                      <a:pt x="313" y="418"/>
                    </a:lnTo>
                    <a:lnTo>
                      <a:pt x="317" y="424"/>
                    </a:lnTo>
                    <a:lnTo>
                      <a:pt x="320" y="424"/>
                    </a:lnTo>
                    <a:lnTo>
                      <a:pt x="324" y="425"/>
                    </a:lnTo>
                    <a:lnTo>
                      <a:pt x="329" y="428"/>
                    </a:lnTo>
                    <a:lnTo>
                      <a:pt x="332" y="440"/>
                    </a:lnTo>
                    <a:lnTo>
                      <a:pt x="336" y="443"/>
                    </a:lnTo>
                    <a:lnTo>
                      <a:pt x="340" y="444"/>
                    </a:lnTo>
                    <a:lnTo>
                      <a:pt x="343" y="456"/>
                    </a:lnTo>
                    <a:lnTo>
                      <a:pt x="348" y="456"/>
                    </a:lnTo>
                    <a:lnTo>
                      <a:pt x="352" y="462"/>
                    </a:lnTo>
                    <a:lnTo>
                      <a:pt x="355" y="468"/>
                    </a:lnTo>
                    <a:lnTo>
                      <a:pt x="359" y="475"/>
                    </a:lnTo>
                    <a:lnTo>
                      <a:pt x="364" y="477"/>
                    </a:lnTo>
                    <a:lnTo>
                      <a:pt x="367" y="478"/>
                    </a:lnTo>
                    <a:lnTo>
                      <a:pt x="371" y="481"/>
                    </a:lnTo>
                    <a:lnTo>
                      <a:pt x="376" y="483"/>
                    </a:lnTo>
                    <a:lnTo>
                      <a:pt x="378" y="484"/>
                    </a:lnTo>
                    <a:lnTo>
                      <a:pt x="383" y="483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79" name="Freeform 235"/>
              <p:cNvSpPr>
                <a:spLocks/>
              </p:cNvSpPr>
              <p:nvPr/>
            </p:nvSpPr>
            <p:spPr bwMode="auto">
              <a:xfrm>
                <a:off x="4368" y="2507"/>
                <a:ext cx="141" cy="42"/>
              </a:xfrm>
              <a:custGeom>
                <a:avLst/>
                <a:gdLst>
                  <a:gd name="T0" fmla="*/ 4 w 383"/>
                  <a:gd name="T1" fmla="*/ 0 h 85"/>
                  <a:gd name="T2" fmla="*/ 11 w 383"/>
                  <a:gd name="T3" fmla="*/ 3 h 85"/>
                  <a:gd name="T4" fmla="*/ 20 w 383"/>
                  <a:gd name="T5" fmla="*/ 4 h 85"/>
                  <a:gd name="T6" fmla="*/ 27 w 383"/>
                  <a:gd name="T7" fmla="*/ 4 h 85"/>
                  <a:gd name="T8" fmla="*/ 35 w 383"/>
                  <a:gd name="T9" fmla="*/ 4 h 85"/>
                  <a:gd name="T10" fmla="*/ 42 w 383"/>
                  <a:gd name="T11" fmla="*/ 4 h 85"/>
                  <a:gd name="T12" fmla="*/ 51 w 383"/>
                  <a:gd name="T13" fmla="*/ 4 h 85"/>
                  <a:gd name="T14" fmla="*/ 58 w 383"/>
                  <a:gd name="T15" fmla="*/ 4 h 85"/>
                  <a:gd name="T16" fmla="*/ 65 w 383"/>
                  <a:gd name="T17" fmla="*/ 4 h 85"/>
                  <a:gd name="T18" fmla="*/ 74 w 383"/>
                  <a:gd name="T19" fmla="*/ 6 h 85"/>
                  <a:gd name="T20" fmla="*/ 82 w 383"/>
                  <a:gd name="T21" fmla="*/ 7 h 85"/>
                  <a:gd name="T22" fmla="*/ 89 w 383"/>
                  <a:gd name="T23" fmla="*/ 6 h 85"/>
                  <a:gd name="T24" fmla="*/ 96 w 383"/>
                  <a:gd name="T25" fmla="*/ 7 h 85"/>
                  <a:gd name="T26" fmla="*/ 105 w 383"/>
                  <a:gd name="T27" fmla="*/ 12 h 85"/>
                  <a:gd name="T28" fmla="*/ 112 w 383"/>
                  <a:gd name="T29" fmla="*/ 12 h 85"/>
                  <a:gd name="T30" fmla="*/ 120 w 383"/>
                  <a:gd name="T31" fmla="*/ 15 h 85"/>
                  <a:gd name="T32" fmla="*/ 128 w 383"/>
                  <a:gd name="T33" fmla="*/ 15 h 85"/>
                  <a:gd name="T34" fmla="*/ 136 w 383"/>
                  <a:gd name="T35" fmla="*/ 15 h 85"/>
                  <a:gd name="T36" fmla="*/ 143 w 383"/>
                  <a:gd name="T37" fmla="*/ 16 h 85"/>
                  <a:gd name="T38" fmla="*/ 150 w 383"/>
                  <a:gd name="T39" fmla="*/ 25 h 85"/>
                  <a:gd name="T40" fmla="*/ 159 w 383"/>
                  <a:gd name="T41" fmla="*/ 25 h 85"/>
                  <a:gd name="T42" fmla="*/ 166 w 383"/>
                  <a:gd name="T43" fmla="*/ 25 h 85"/>
                  <a:gd name="T44" fmla="*/ 174 w 383"/>
                  <a:gd name="T45" fmla="*/ 25 h 85"/>
                  <a:gd name="T46" fmla="*/ 182 w 383"/>
                  <a:gd name="T47" fmla="*/ 26 h 85"/>
                  <a:gd name="T48" fmla="*/ 190 w 383"/>
                  <a:gd name="T49" fmla="*/ 26 h 85"/>
                  <a:gd name="T50" fmla="*/ 197 w 383"/>
                  <a:gd name="T51" fmla="*/ 29 h 85"/>
                  <a:gd name="T52" fmla="*/ 204 w 383"/>
                  <a:gd name="T53" fmla="*/ 28 h 85"/>
                  <a:gd name="T54" fmla="*/ 213 w 383"/>
                  <a:gd name="T55" fmla="*/ 28 h 85"/>
                  <a:gd name="T56" fmla="*/ 220 w 383"/>
                  <a:gd name="T57" fmla="*/ 31 h 85"/>
                  <a:gd name="T58" fmla="*/ 228 w 383"/>
                  <a:gd name="T59" fmla="*/ 32 h 85"/>
                  <a:gd name="T60" fmla="*/ 237 w 383"/>
                  <a:gd name="T61" fmla="*/ 32 h 85"/>
                  <a:gd name="T62" fmla="*/ 244 w 383"/>
                  <a:gd name="T63" fmla="*/ 32 h 85"/>
                  <a:gd name="T64" fmla="*/ 251 w 383"/>
                  <a:gd name="T65" fmla="*/ 32 h 85"/>
                  <a:gd name="T66" fmla="*/ 258 w 383"/>
                  <a:gd name="T67" fmla="*/ 32 h 85"/>
                  <a:gd name="T68" fmla="*/ 267 w 383"/>
                  <a:gd name="T69" fmla="*/ 32 h 85"/>
                  <a:gd name="T70" fmla="*/ 275 w 383"/>
                  <a:gd name="T71" fmla="*/ 35 h 85"/>
                  <a:gd name="T72" fmla="*/ 282 w 383"/>
                  <a:gd name="T73" fmla="*/ 44 h 85"/>
                  <a:gd name="T74" fmla="*/ 291 w 383"/>
                  <a:gd name="T75" fmla="*/ 45 h 85"/>
                  <a:gd name="T76" fmla="*/ 298 w 383"/>
                  <a:gd name="T77" fmla="*/ 47 h 85"/>
                  <a:gd name="T78" fmla="*/ 305 w 383"/>
                  <a:gd name="T79" fmla="*/ 50 h 85"/>
                  <a:gd name="T80" fmla="*/ 314 w 383"/>
                  <a:gd name="T81" fmla="*/ 53 h 85"/>
                  <a:gd name="T82" fmla="*/ 321 w 383"/>
                  <a:gd name="T83" fmla="*/ 54 h 85"/>
                  <a:gd name="T84" fmla="*/ 329 w 383"/>
                  <a:gd name="T85" fmla="*/ 60 h 85"/>
                  <a:gd name="T86" fmla="*/ 336 w 383"/>
                  <a:gd name="T87" fmla="*/ 60 h 85"/>
                  <a:gd name="T88" fmla="*/ 345 w 383"/>
                  <a:gd name="T89" fmla="*/ 61 h 85"/>
                  <a:gd name="T90" fmla="*/ 352 w 383"/>
                  <a:gd name="T91" fmla="*/ 67 h 85"/>
                  <a:gd name="T92" fmla="*/ 359 w 383"/>
                  <a:gd name="T93" fmla="*/ 75 h 85"/>
                  <a:gd name="T94" fmla="*/ 368 w 383"/>
                  <a:gd name="T95" fmla="*/ 76 h 85"/>
                  <a:gd name="T96" fmla="*/ 375 w 383"/>
                  <a:gd name="T97" fmla="*/ 82 h 85"/>
                  <a:gd name="T98" fmla="*/ 383 w 383"/>
                  <a:gd name="T9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3" h="85">
                    <a:moveTo>
                      <a:pt x="0" y="1"/>
                    </a:moveTo>
                    <a:lnTo>
                      <a:pt x="4" y="0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20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0" y="4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82" y="7"/>
                    </a:lnTo>
                    <a:lnTo>
                      <a:pt x="86" y="6"/>
                    </a:lnTo>
                    <a:lnTo>
                      <a:pt x="89" y="6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101" y="7"/>
                    </a:lnTo>
                    <a:lnTo>
                      <a:pt x="105" y="12"/>
                    </a:lnTo>
                    <a:lnTo>
                      <a:pt x="108" y="12"/>
                    </a:lnTo>
                    <a:lnTo>
                      <a:pt x="112" y="12"/>
                    </a:lnTo>
                    <a:lnTo>
                      <a:pt x="117" y="12"/>
                    </a:lnTo>
                    <a:lnTo>
                      <a:pt x="120" y="15"/>
                    </a:lnTo>
                    <a:lnTo>
                      <a:pt x="124" y="15"/>
                    </a:lnTo>
                    <a:lnTo>
                      <a:pt x="128" y="15"/>
                    </a:lnTo>
                    <a:lnTo>
                      <a:pt x="131" y="15"/>
                    </a:lnTo>
                    <a:lnTo>
                      <a:pt x="136" y="15"/>
                    </a:lnTo>
                    <a:lnTo>
                      <a:pt x="140" y="15"/>
                    </a:lnTo>
                    <a:lnTo>
                      <a:pt x="143" y="16"/>
                    </a:lnTo>
                    <a:lnTo>
                      <a:pt x="147" y="23"/>
                    </a:lnTo>
                    <a:lnTo>
                      <a:pt x="150" y="25"/>
                    </a:lnTo>
                    <a:lnTo>
                      <a:pt x="155" y="25"/>
                    </a:lnTo>
                    <a:lnTo>
                      <a:pt x="159" y="25"/>
                    </a:lnTo>
                    <a:lnTo>
                      <a:pt x="162" y="25"/>
                    </a:lnTo>
                    <a:lnTo>
                      <a:pt x="166" y="25"/>
                    </a:lnTo>
                    <a:lnTo>
                      <a:pt x="171" y="25"/>
                    </a:lnTo>
                    <a:lnTo>
                      <a:pt x="174" y="25"/>
                    </a:lnTo>
                    <a:lnTo>
                      <a:pt x="178" y="26"/>
                    </a:lnTo>
                    <a:lnTo>
                      <a:pt x="182" y="26"/>
                    </a:lnTo>
                    <a:lnTo>
                      <a:pt x="185" y="26"/>
                    </a:lnTo>
                    <a:lnTo>
                      <a:pt x="190" y="26"/>
                    </a:lnTo>
                    <a:lnTo>
                      <a:pt x="194" y="29"/>
                    </a:lnTo>
                    <a:lnTo>
                      <a:pt x="197" y="29"/>
                    </a:lnTo>
                    <a:lnTo>
                      <a:pt x="201" y="28"/>
                    </a:lnTo>
                    <a:lnTo>
                      <a:pt x="204" y="28"/>
                    </a:lnTo>
                    <a:lnTo>
                      <a:pt x="209" y="28"/>
                    </a:lnTo>
                    <a:lnTo>
                      <a:pt x="213" y="28"/>
                    </a:lnTo>
                    <a:lnTo>
                      <a:pt x="216" y="29"/>
                    </a:lnTo>
                    <a:lnTo>
                      <a:pt x="220" y="31"/>
                    </a:lnTo>
                    <a:lnTo>
                      <a:pt x="225" y="29"/>
                    </a:lnTo>
                    <a:lnTo>
                      <a:pt x="228" y="32"/>
                    </a:lnTo>
                    <a:lnTo>
                      <a:pt x="232" y="32"/>
                    </a:lnTo>
                    <a:lnTo>
                      <a:pt x="237" y="32"/>
                    </a:lnTo>
                    <a:lnTo>
                      <a:pt x="239" y="32"/>
                    </a:lnTo>
                    <a:lnTo>
                      <a:pt x="244" y="32"/>
                    </a:lnTo>
                    <a:lnTo>
                      <a:pt x="248" y="32"/>
                    </a:lnTo>
                    <a:lnTo>
                      <a:pt x="251" y="32"/>
                    </a:lnTo>
                    <a:lnTo>
                      <a:pt x="256" y="32"/>
                    </a:lnTo>
                    <a:lnTo>
                      <a:pt x="258" y="32"/>
                    </a:lnTo>
                    <a:lnTo>
                      <a:pt x="263" y="32"/>
                    </a:lnTo>
                    <a:lnTo>
                      <a:pt x="267" y="32"/>
                    </a:lnTo>
                    <a:lnTo>
                      <a:pt x="270" y="32"/>
                    </a:lnTo>
                    <a:lnTo>
                      <a:pt x="275" y="35"/>
                    </a:lnTo>
                    <a:lnTo>
                      <a:pt x="279" y="41"/>
                    </a:lnTo>
                    <a:lnTo>
                      <a:pt x="282" y="44"/>
                    </a:lnTo>
                    <a:lnTo>
                      <a:pt x="286" y="47"/>
                    </a:lnTo>
                    <a:lnTo>
                      <a:pt x="291" y="45"/>
                    </a:lnTo>
                    <a:lnTo>
                      <a:pt x="294" y="47"/>
                    </a:lnTo>
                    <a:lnTo>
                      <a:pt x="298" y="47"/>
                    </a:lnTo>
                    <a:lnTo>
                      <a:pt x="302" y="50"/>
                    </a:lnTo>
                    <a:lnTo>
                      <a:pt x="305" y="50"/>
                    </a:lnTo>
                    <a:lnTo>
                      <a:pt x="310" y="53"/>
                    </a:lnTo>
                    <a:lnTo>
                      <a:pt x="314" y="53"/>
                    </a:lnTo>
                    <a:lnTo>
                      <a:pt x="317" y="53"/>
                    </a:lnTo>
                    <a:lnTo>
                      <a:pt x="321" y="54"/>
                    </a:lnTo>
                    <a:lnTo>
                      <a:pt x="324" y="56"/>
                    </a:lnTo>
                    <a:lnTo>
                      <a:pt x="329" y="60"/>
                    </a:lnTo>
                    <a:lnTo>
                      <a:pt x="333" y="60"/>
                    </a:lnTo>
                    <a:lnTo>
                      <a:pt x="336" y="60"/>
                    </a:lnTo>
                    <a:lnTo>
                      <a:pt x="340" y="61"/>
                    </a:lnTo>
                    <a:lnTo>
                      <a:pt x="345" y="61"/>
                    </a:lnTo>
                    <a:lnTo>
                      <a:pt x="348" y="67"/>
                    </a:lnTo>
                    <a:lnTo>
                      <a:pt x="352" y="67"/>
                    </a:lnTo>
                    <a:lnTo>
                      <a:pt x="356" y="72"/>
                    </a:lnTo>
                    <a:lnTo>
                      <a:pt x="359" y="75"/>
                    </a:lnTo>
                    <a:lnTo>
                      <a:pt x="364" y="75"/>
                    </a:lnTo>
                    <a:lnTo>
                      <a:pt x="368" y="76"/>
                    </a:lnTo>
                    <a:lnTo>
                      <a:pt x="371" y="82"/>
                    </a:lnTo>
                    <a:lnTo>
                      <a:pt x="375" y="82"/>
                    </a:lnTo>
                    <a:lnTo>
                      <a:pt x="378" y="83"/>
                    </a:lnTo>
                    <a:lnTo>
                      <a:pt x="383" y="85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80" name="Freeform 236"/>
              <p:cNvSpPr>
                <a:spLocks/>
              </p:cNvSpPr>
              <p:nvPr/>
            </p:nvSpPr>
            <p:spPr bwMode="auto">
              <a:xfrm>
                <a:off x="4228" y="2471"/>
                <a:ext cx="140" cy="36"/>
              </a:xfrm>
              <a:custGeom>
                <a:avLst/>
                <a:gdLst>
                  <a:gd name="T0" fmla="*/ 3 w 382"/>
                  <a:gd name="T1" fmla="*/ 0 h 73"/>
                  <a:gd name="T2" fmla="*/ 12 w 382"/>
                  <a:gd name="T3" fmla="*/ 0 h 73"/>
                  <a:gd name="T4" fmla="*/ 19 w 382"/>
                  <a:gd name="T5" fmla="*/ 2 h 73"/>
                  <a:gd name="T6" fmla="*/ 26 w 382"/>
                  <a:gd name="T7" fmla="*/ 0 h 73"/>
                  <a:gd name="T8" fmla="*/ 34 w 382"/>
                  <a:gd name="T9" fmla="*/ 0 h 73"/>
                  <a:gd name="T10" fmla="*/ 42 w 382"/>
                  <a:gd name="T11" fmla="*/ 2 h 73"/>
                  <a:gd name="T12" fmla="*/ 50 w 382"/>
                  <a:gd name="T13" fmla="*/ 3 h 73"/>
                  <a:gd name="T14" fmla="*/ 57 w 382"/>
                  <a:gd name="T15" fmla="*/ 6 h 73"/>
                  <a:gd name="T16" fmla="*/ 66 w 382"/>
                  <a:gd name="T17" fmla="*/ 9 h 73"/>
                  <a:gd name="T18" fmla="*/ 73 w 382"/>
                  <a:gd name="T19" fmla="*/ 9 h 73"/>
                  <a:gd name="T20" fmla="*/ 80 w 382"/>
                  <a:gd name="T21" fmla="*/ 11 h 73"/>
                  <a:gd name="T22" fmla="*/ 88 w 382"/>
                  <a:gd name="T23" fmla="*/ 15 h 73"/>
                  <a:gd name="T24" fmla="*/ 96 w 382"/>
                  <a:gd name="T25" fmla="*/ 16 h 73"/>
                  <a:gd name="T26" fmla="*/ 104 w 382"/>
                  <a:gd name="T27" fmla="*/ 21 h 73"/>
                  <a:gd name="T28" fmla="*/ 111 w 382"/>
                  <a:gd name="T29" fmla="*/ 21 h 73"/>
                  <a:gd name="T30" fmla="*/ 120 w 382"/>
                  <a:gd name="T31" fmla="*/ 21 h 73"/>
                  <a:gd name="T32" fmla="*/ 127 w 382"/>
                  <a:gd name="T33" fmla="*/ 25 h 73"/>
                  <a:gd name="T34" fmla="*/ 135 w 382"/>
                  <a:gd name="T35" fmla="*/ 24 h 73"/>
                  <a:gd name="T36" fmla="*/ 142 w 382"/>
                  <a:gd name="T37" fmla="*/ 24 h 73"/>
                  <a:gd name="T38" fmla="*/ 151 w 382"/>
                  <a:gd name="T39" fmla="*/ 25 h 73"/>
                  <a:gd name="T40" fmla="*/ 158 w 382"/>
                  <a:gd name="T41" fmla="*/ 25 h 73"/>
                  <a:gd name="T42" fmla="*/ 165 w 382"/>
                  <a:gd name="T43" fmla="*/ 27 h 73"/>
                  <a:gd name="T44" fmla="*/ 174 w 382"/>
                  <a:gd name="T45" fmla="*/ 30 h 73"/>
                  <a:gd name="T46" fmla="*/ 181 w 382"/>
                  <a:gd name="T47" fmla="*/ 31 h 73"/>
                  <a:gd name="T48" fmla="*/ 189 w 382"/>
                  <a:gd name="T49" fmla="*/ 30 h 73"/>
                  <a:gd name="T50" fmla="*/ 196 w 382"/>
                  <a:gd name="T51" fmla="*/ 37 h 73"/>
                  <a:gd name="T52" fmla="*/ 205 w 382"/>
                  <a:gd name="T53" fmla="*/ 40 h 73"/>
                  <a:gd name="T54" fmla="*/ 212 w 382"/>
                  <a:gd name="T55" fmla="*/ 37 h 73"/>
                  <a:gd name="T56" fmla="*/ 219 w 382"/>
                  <a:gd name="T57" fmla="*/ 38 h 73"/>
                  <a:gd name="T58" fmla="*/ 228 w 382"/>
                  <a:gd name="T59" fmla="*/ 40 h 73"/>
                  <a:gd name="T60" fmla="*/ 235 w 382"/>
                  <a:gd name="T61" fmla="*/ 41 h 73"/>
                  <a:gd name="T62" fmla="*/ 243 w 382"/>
                  <a:gd name="T63" fmla="*/ 40 h 73"/>
                  <a:gd name="T64" fmla="*/ 251 w 382"/>
                  <a:gd name="T65" fmla="*/ 41 h 73"/>
                  <a:gd name="T66" fmla="*/ 259 w 382"/>
                  <a:gd name="T67" fmla="*/ 44 h 73"/>
                  <a:gd name="T68" fmla="*/ 266 w 382"/>
                  <a:gd name="T69" fmla="*/ 47 h 73"/>
                  <a:gd name="T70" fmla="*/ 273 w 382"/>
                  <a:gd name="T71" fmla="*/ 47 h 73"/>
                  <a:gd name="T72" fmla="*/ 282 w 382"/>
                  <a:gd name="T73" fmla="*/ 52 h 73"/>
                  <a:gd name="T74" fmla="*/ 290 w 382"/>
                  <a:gd name="T75" fmla="*/ 53 h 73"/>
                  <a:gd name="T76" fmla="*/ 297 w 382"/>
                  <a:gd name="T77" fmla="*/ 54 h 73"/>
                  <a:gd name="T78" fmla="*/ 306 w 382"/>
                  <a:gd name="T79" fmla="*/ 56 h 73"/>
                  <a:gd name="T80" fmla="*/ 313 w 382"/>
                  <a:gd name="T81" fmla="*/ 65 h 73"/>
                  <a:gd name="T82" fmla="*/ 320 w 382"/>
                  <a:gd name="T83" fmla="*/ 68 h 73"/>
                  <a:gd name="T84" fmla="*/ 328 w 382"/>
                  <a:gd name="T85" fmla="*/ 68 h 73"/>
                  <a:gd name="T86" fmla="*/ 336 w 382"/>
                  <a:gd name="T87" fmla="*/ 71 h 73"/>
                  <a:gd name="T88" fmla="*/ 344 w 382"/>
                  <a:gd name="T89" fmla="*/ 71 h 73"/>
                  <a:gd name="T90" fmla="*/ 351 w 382"/>
                  <a:gd name="T91" fmla="*/ 71 h 73"/>
                  <a:gd name="T92" fmla="*/ 360 w 382"/>
                  <a:gd name="T93" fmla="*/ 72 h 73"/>
                  <a:gd name="T94" fmla="*/ 367 w 382"/>
                  <a:gd name="T95" fmla="*/ 72 h 73"/>
                  <a:gd name="T96" fmla="*/ 374 w 382"/>
                  <a:gd name="T97" fmla="*/ 71 h 73"/>
                  <a:gd name="T98" fmla="*/ 382 w 382"/>
                  <a:gd name="T9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2" h="73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5" y="3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6"/>
                    </a:lnTo>
                    <a:lnTo>
                      <a:pt x="61" y="9"/>
                    </a:lnTo>
                    <a:lnTo>
                      <a:pt x="66" y="9"/>
                    </a:lnTo>
                    <a:lnTo>
                      <a:pt x="69" y="9"/>
                    </a:lnTo>
                    <a:lnTo>
                      <a:pt x="73" y="9"/>
                    </a:lnTo>
                    <a:lnTo>
                      <a:pt x="77" y="8"/>
                    </a:lnTo>
                    <a:lnTo>
                      <a:pt x="80" y="11"/>
                    </a:lnTo>
                    <a:lnTo>
                      <a:pt x="85" y="12"/>
                    </a:lnTo>
                    <a:lnTo>
                      <a:pt x="88" y="15"/>
                    </a:lnTo>
                    <a:lnTo>
                      <a:pt x="92" y="15"/>
                    </a:lnTo>
                    <a:lnTo>
                      <a:pt x="96" y="16"/>
                    </a:lnTo>
                    <a:lnTo>
                      <a:pt x="99" y="21"/>
                    </a:lnTo>
                    <a:lnTo>
                      <a:pt x="104" y="21"/>
                    </a:lnTo>
                    <a:lnTo>
                      <a:pt x="108" y="21"/>
                    </a:lnTo>
                    <a:lnTo>
                      <a:pt x="111" y="21"/>
                    </a:lnTo>
                    <a:lnTo>
                      <a:pt x="116" y="21"/>
                    </a:lnTo>
                    <a:lnTo>
                      <a:pt x="120" y="21"/>
                    </a:lnTo>
                    <a:lnTo>
                      <a:pt x="123" y="22"/>
                    </a:lnTo>
                    <a:lnTo>
                      <a:pt x="127" y="25"/>
                    </a:lnTo>
                    <a:lnTo>
                      <a:pt x="132" y="25"/>
                    </a:lnTo>
                    <a:lnTo>
                      <a:pt x="135" y="24"/>
                    </a:lnTo>
                    <a:lnTo>
                      <a:pt x="139" y="24"/>
                    </a:lnTo>
                    <a:lnTo>
                      <a:pt x="142" y="24"/>
                    </a:lnTo>
                    <a:lnTo>
                      <a:pt x="146" y="24"/>
                    </a:lnTo>
                    <a:lnTo>
                      <a:pt x="151" y="25"/>
                    </a:lnTo>
                    <a:lnTo>
                      <a:pt x="154" y="24"/>
                    </a:lnTo>
                    <a:lnTo>
                      <a:pt x="158" y="25"/>
                    </a:lnTo>
                    <a:lnTo>
                      <a:pt x="162" y="27"/>
                    </a:lnTo>
                    <a:lnTo>
                      <a:pt x="165" y="27"/>
                    </a:lnTo>
                    <a:lnTo>
                      <a:pt x="170" y="27"/>
                    </a:lnTo>
                    <a:lnTo>
                      <a:pt x="174" y="30"/>
                    </a:lnTo>
                    <a:lnTo>
                      <a:pt x="177" y="30"/>
                    </a:lnTo>
                    <a:lnTo>
                      <a:pt x="181" y="31"/>
                    </a:lnTo>
                    <a:lnTo>
                      <a:pt x="186" y="31"/>
                    </a:lnTo>
                    <a:lnTo>
                      <a:pt x="189" y="30"/>
                    </a:lnTo>
                    <a:lnTo>
                      <a:pt x="193" y="34"/>
                    </a:lnTo>
                    <a:lnTo>
                      <a:pt x="196" y="37"/>
                    </a:lnTo>
                    <a:lnTo>
                      <a:pt x="200" y="37"/>
                    </a:lnTo>
                    <a:lnTo>
                      <a:pt x="205" y="40"/>
                    </a:lnTo>
                    <a:lnTo>
                      <a:pt x="208" y="37"/>
                    </a:lnTo>
                    <a:lnTo>
                      <a:pt x="212" y="37"/>
                    </a:lnTo>
                    <a:lnTo>
                      <a:pt x="216" y="37"/>
                    </a:lnTo>
                    <a:lnTo>
                      <a:pt x="219" y="38"/>
                    </a:lnTo>
                    <a:lnTo>
                      <a:pt x="224" y="38"/>
                    </a:lnTo>
                    <a:lnTo>
                      <a:pt x="228" y="40"/>
                    </a:lnTo>
                    <a:lnTo>
                      <a:pt x="231" y="41"/>
                    </a:lnTo>
                    <a:lnTo>
                      <a:pt x="235" y="41"/>
                    </a:lnTo>
                    <a:lnTo>
                      <a:pt x="240" y="41"/>
                    </a:lnTo>
                    <a:lnTo>
                      <a:pt x="243" y="40"/>
                    </a:lnTo>
                    <a:lnTo>
                      <a:pt x="247" y="40"/>
                    </a:lnTo>
                    <a:lnTo>
                      <a:pt x="251" y="41"/>
                    </a:lnTo>
                    <a:lnTo>
                      <a:pt x="254" y="41"/>
                    </a:lnTo>
                    <a:lnTo>
                      <a:pt x="259" y="44"/>
                    </a:lnTo>
                    <a:lnTo>
                      <a:pt x="262" y="46"/>
                    </a:lnTo>
                    <a:lnTo>
                      <a:pt x="266" y="47"/>
                    </a:lnTo>
                    <a:lnTo>
                      <a:pt x="271" y="47"/>
                    </a:lnTo>
                    <a:lnTo>
                      <a:pt x="273" y="47"/>
                    </a:lnTo>
                    <a:lnTo>
                      <a:pt x="278" y="49"/>
                    </a:lnTo>
                    <a:lnTo>
                      <a:pt x="282" y="52"/>
                    </a:lnTo>
                    <a:lnTo>
                      <a:pt x="285" y="52"/>
                    </a:lnTo>
                    <a:lnTo>
                      <a:pt x="290" y="53"/>
                    </a:lnTo>
                    <a:lnTo>
                      <a:pt x="294" y="54"/>
                    </a:lnTo>
                    <a:lnTo>
                      <a:pt x="297" y="54"/>
                    </a:lnTo>
                    <a:lnTo>
                      <a:pt x="301" y="56"/>
                    </a:lnTo>
                    <a:lnTo>
                      <a:pt x="306" y="56"/>
                    </a:lnTo>
                    <a:lnTo>
                      <a:pt x="309" y="59"/>
                    </a:lnTo>
                    <a:lnTo>
                      <a:pt x="313" y="65"/>
                    </a:lnTo>
                    <a:lnTo>
                      <a:pt x="316" y="65"/>
                    </a:lnTo>
                    <a:lnTo>
                      <a:pt x="320" y="68"/>
                    </a:lnTo>
                    <a:lnTo>
                      <a:pt x="325" y="68"/>
                    </a:lnTo>
                    <a:lnTo>
                      <a:pt x="328" y="68"/>
                    </a:lnTo>
                    <a:lnTo>
                      <a:pt x="332" y="68"/>
                    </a:lnTo>
                    <a:lnTo>
                      <a:pt x="336" y="71"/>
                    </a:lnTo>
                    <a:lnTo>
                      <a:pt x="339" y="71"/>
                    </a:lnTo>
                    <a:lnTo>
                      <a:pt x="344" y="71"/>
                    </a:lnTo>
                    <a:lnTo>
                      <a:pt x="348" y="71"/>
                    </a:lnTo>
                    <a:lnTo>
                      <a:pt x="351" y="71"/>
                    </a:lnTo>
                    <a:lnTo>
                      <a:pt x="355" y="71"/>
                    </a:lnTo>
                    <a:lnTo>
                      <a:pt x="360" y="72"/>
                    </a:lnTo>
                    <a:lnTo>
                      <a:pt x="363" y="72"/>
                    </a:lnTo>
                    <a:lnTo>
                      <a:pt x="367" y="72"/>
                    </a:lnTo>
                    <a:lnTo>
                      <a:pt x="370" y="72"/>
                    </a:lnTo>
                    <a:lnTo>
                      <a:pt x="374" y="71"/>
                    </a:lnTo>
                    <a:lnTo>
                      <a:pt x="379" y="72"/>
                    </a:lnTo>
                    <a:lnTo>
                      <a:pt x="382" y="73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81" name="Freeform 237"/>
              <p:cNvSpPr>
                <a:spLocks/>
              </p:cNvSpPr>
              <p:nvPr/>
            </p:nvSpPr>
            <p:spPr bwMode="auto">
              <a:xfrm>
                <a:off x="4086" y="2470"/>
                <a:ext cx="142" cy="50"/>
              </a:xfrm>
              <a:custGeom>
                <a:avLst/>
                <a:gdLst>
                  <a:gd name="T0" fmla="*/ 4 w 383"/>
                  <a:gd name="T1" fmla="*/ 94 h 99"/>
                  <a:gd name="T2" fmla="*/ 12 w 383"/>
                  <a:gd name="T3" fmla="*/ 92 h 99"/>
                  <a:gd name="T4" fmla="*/ 19 w 383"/>
                  <a:gd name="T5" fmla="*/ 91 h 99"/>
                  <a:gd name="T6" fmla="*/ 26 w 383"/>
                  <a:gd name="T7" fmla="*/ 79 h 99"/>
                  <a:gd name="T8" fmla="*/ 35 w 383"/>
                  <a:gd name="T9" fmla="*/ 79 h 99"/>
                  <a:gd name="T10" fmla="*/ 42 w 383"/>
                  <a:gd name="T11" fmla="*/ 72 h 99"/>
                  <a:gd name="T12" fmla="*/ 50 w 383"/>
                  <a:gd name="T13" fmla="*/ 72 h 99"/>
                  <a:gd name="T14" fmla="*/ 58 w 383"/>
                  <a:gd name="T15" fmla="*/ 60 h 99"/>
                  <a:gd name="T16" fmla="*/ 66 w 383"/>
                  <a:gd name="T17" fmla="*/ 60 h 99"/>
                  <a:gd name="T18" fmla="*/ 73 w 383"/>
                  <a:gd name="T19" fmla="*/ 57 h 99"/>
                  <a:gd name="T20" fmla="*/ 80 w 383"/>
                  <a:gd name="T21" fmla="*/ 55 h 99"/>
                  <a:gd name="T22" fmla="*/ 89 w 383"/>
                  <a:gd name="T23" fmla="*/ 55 h 99"/>
                  <a:gd name="T24" fmla="*/ 96 w 383"/>
                  <a:gd name="T25" fmla="*/ 45 h 99"/>
                  <a:gd name="T26" fmla="*/ 104 w 383"/>
                  <a:gd name="T27" fmla="*/ 45 h 99"/>
                  <a:gd name="T28" fmla="*/ 112 w 383"/>
                  <a:gd name="T29" fmla="*/ 45 h 99"/>
                  <a:gd name="T30" fmla="*/ 120 w 383"/>
                  <a:gd name="T31" fmla="*/ 44 h 99"/>
                  <a:gd name="T32" fmla="*/ 127 w 383"/>
                  <a:gd name="T33" fmla="*/ 44 h 99"/>
                  <a:gd name="T34" fmla="*/ 134 w 383"/>
                  <a:gd name="T35" fmla="*/ 42 h 99"/>
                  <a:gd name="T36" fmla="*/ 143 w 383"/>
                  <a:gd name="T37" fmla="*/ 38 h 99"/>
                  <a:gd name="T38" fmla="*/ 150 w 383"/>
                  <a:gd name="T39" fmla="*/ 35 h 99"/>
                  <a:gd name="T40" fmla="*/ 158 w 383"/>
                  <a:gd name="T41" fmla="*/ 35 h 99"/>
                  <a:gd name="T42" fmla="*/ 167 w 383"/>
                  <a:gd name="T43" fmla="*/ 32 h 99"/>
                  <a:gd name="T44" fmla="*/ 174 w 383"/>
                  <a:gd name="T45" fmla="*/ 31 h 99"/>
                  <a:gd name="T46" fmla="*/ 181 w 383"/>
                  <a:gd name="T47" fmla="*/ 31 h 99"/>
                  <a:gd name="T48" fmla="*/ 190 w 383"/>
                  <a:gd name="T49" fmla="*/ 29 h 99"/>
                  <a:gd name="T50" fmla="*/ 197 w 383"/>
                  <a:gd name="T51" fmla="*/ 31 h 99"/>
                  <a:gd name="T52" fmla="*/ 205 w 383"/>
                  <a:gd name="T53" fmla="*/ 31 h 99"/>
                  <a:gd name="T54" fmla="*/ 212 w 383"/>
                  <a:gd name="T55" fmla="*/ 31 h 99"/>
                  <a:gd name="T56" fmla="*/ 221 w 383"/>
                  <a:gd name="T57" fmla="*/ 28 h 99"/>
                  <a:gd name="T58" fmla="*/ 228 w 383"/>
                  <a:gd name="T59" fmla="*/ 29 h 99"/>
                  <a:gd name="T60" fmla="*/ 235 w 383"/>
                  <a:gd name="T61" fmla="*/ 29 h 99"/>
                  <a:gd name="T62" fmla="*/ 244 w 383"/>
                  <a:gd name="T63" fmla="*/ 29 h 99"/>
                  <a:gd name="T64" fmla="*/ 251 w 383"/>
                  <a:gd name="T65" fmla="*/ 28 h 99"/>
                  <a:gd name="T66" fmla="*/ 259 w 383"/>
                  <a:gd name="T67" fmla="*/ 26 h 99"/>
                  <a:gd name="T68" fmla="*/ 266 w 383"/>
                  <a:gd name="T69" fmla="*/ 26 h 99"/>
                  <a:gd name="T70" fmla="*/ 275 w 383"/>
                  <a:gd name="T71" fmla="*/ 25 h 99"/>
                  <a:gd name="T72" fmla="*/ 282 w 383"/>
                  <a:gd name="T73" fmla="*/ 26 h 99"/>
                  <a:gd name="T74" fmla="*/ 289 w 383"/>
                  <a:gd name="T75" fmla="*/ 23 h 99"/>
                  <a:gd name="T76" fmla="*/ 298 w 383"/>
                  <a:gd name="T77" fmla="*/ 22 h 99"/>
                  <a:gd name="T78" fmla="*/ 305 w 383"/>
                  <a:gd name="T79" fmla="*/ 22 h 99"/>
                  <a:gd name="T80" fmla="*/ 313 w 383"/>
                  <a:gd name="T81" fmla="*/ 19 h 99"/>
                  <a:gd name="T82" fmla="*/ 320 w 383"/>
                  <a:gd name="T83" fmla="*/ 19 h 99"/>
                  <a:gd name="T84" fmla="*/ 329 w 383"/>
                  <a:gd name="T85" fmla="*/ 10 h 99"/>
                  <a:gd name="T86" fmla="*/ 336 w 383"/>
                  <a:gd name="T87" fmla="*/ 10 h 99"/>
                  <a:gd name="T88" fmla="*/ 343 w 383"/>
                  <a:gd name="T89" fmla="*/ 10 h 99"/>
                  <a:gd name="T90" fmla="*/ 352 w 383"/>
                  <a:gd name="T91" fmla="*/ 7 h 99"/>
                  <a:gd name="T92" fmla="*/ 360 w 383"/>
                  <a:gd name="T93" fmla="*/ 9 h 99"/>
                  <a:gd name="T94" fmla="*/ 367 w 383"/>
                  <a:gd name="T95" fmla="*/ 1 h 99"/>
                  <a:gd name="T96" fmla="*/ 374 w 383"/>
                  <a:gd name="T97" fmla="*/ 1 h 99"/>
                  <a:gd name="T98" fmla="*/ 383 w 383"/>
                  <a:gd name="T99" fmla="*/ 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3" h="99">
                    <a:moveTo>
                      <a:pt x="0" y="99"/>
                    </a:moveTo>
                    <a:lnTo>
                      <a:pt x="4" y="94"/>
                    </a:lnTo>
                    <a:lnTo>
                      <a:pt x="7" y="92"/>
                    </a:lnTo>
                    <a:lnTo>
                      <a:pt x="12" y="92"/>
                    </a:lnTo>
                    <a:lnTo>
                      <a:pt x="16" y="92"/>
                    </a:lnTo>
                    <a:lnTo>
                      <a:pt x="19" y="91"/>
                    </a:lnTo>
                    <a:lnTo>
                      <a:pt x="23" y="88"/>
                    </a:lnTo>
                    <a:lnTo>
                      <a:pt x="26" y="79"/>
                    </a:lnTo>
                    <a:lnTo>
                      <a:pt x="31" y="79"/>
                    </a:lnTo>
                    <a:lnTo>
                      <a:pt x="35" y="79"/>
                    </a:lnTo>
                    <a:lnTo>
                      <a:pt x="38" y="76"/>
                    </a:lnTo>
                    <a:lnTo>
                      <a:pt x="42" y="72"/>
                    </a:lnTo>
                    <a:lnTo>
                      <a:pt x="47" y="70"/>
                    </a:lnTo>
                    <a:lnTo>
                      <a:pt x="50" y="72"/>
                    </a:lnTo>
                    <a:lnTo>
                      <a:pt x="54" y="60"/>
                    </a:lnTo>
                    <a:lnTo>
                      <a:pt x="58" y="60"/>
                    </a:lnTo>
                    <a:lnTo>
                      <a:pt x="61" y="60"/>
                    </a:lnTo>
                    <a:lnTo>
                      <a:pt x="66" y="60"/>
                    </a:lnTo>
                    <a:lnTo>
                      <a:pt x="70" y="57"/>
                    </a:lnTo>
                    <a:lnTo>
                      <a:pt x="73" y="57"/>
                    </a:lnTo>
                    <a:lnTo>
                      <a:pt x="77" y="55"/>
                    </a:lnTo>
                    <a:lnTo>
                      <a:pt x="80" y="55"/>
                    </a:lnTo>
                    <a:lnTo>
                      <a:pt x="85" y="55"/>
                    </a:lnTo>
                    <a:lnTo>
                      <a:pt x="89" y="55"/>
                    </a:lnTo>
                    <a:lnTo>
                      <a:pt x="92" y="54"/>
                    </a:lnTo>
                    <a:lnTo>
                      <a:pt x="96" y="45"/>
                    </a:lnTo>
                    <a:lnTo>
                      <a:pt x="101" y="45"/>
                    </a:lnTo>
                    <a:lnTo>
                      <a:pt x="104" y="45"/>
                    </a:lnTo>
                    <a:lnTo>
                      <a:pt x="108" y="45"/>
                    </a:lnTo>
                    <a:lnTo>
                      <a:pt x="112" y="45"/>
                    </a:lnTo>
                    <a:lnTo>
                      <a:pt x="115" y="44"/>
                    </a:lnTo>
                    <a:lnTo>
                      <a:pt x="120" y="44"/>
                    </a:lnTo>
                    <a:lnTo>
                      <a:pt x="124" y="44"/>
                    </a:lnTo>
                    <a:lnTo>
                      <a:pt x="127" y="44"/>
                    </a:lnTo>
                    <a:lnTo>
                      <a:pt x="131" y="44"/>
                    </a:lnTo>
                    <a:lnTo>
                      <a:pt x="134" y="42"/>
                    </a:lnTo>
                    <a:lnTo>
                      <a:pt x="139" y="36"/>
                    </a:lnTo>
                    <a:lnTo>
                      <a:pt x="143" y="38"/>
                    </a:lnTo>
                    <a:lnTo>
                      <a:pt x="146" y="36"/>
                    </a:lnTo>
                    <a:lnTo>
                      <a:pt x="150" y="35"/>
                    </a:lnTo>
                    <a:lnTo>
                      <a:pt x="155" y="35"/>
                    </a:lnTo>
                    <a:lnTo>
                      <a:pt x="158" y="35"/>
                    </a:lnTo>
                    <a:lnTo>
                      <a:pt x="162" y="35"/>
                    </a:lnTo>
                    <a:lnTo>
                      <a:pt x="167" y="32"/>
                    </a:lnTo>
                    <a:lnTo>
                      <a:pt x="169" y="29"/>
                    </a:lnTo>
                    <a:lnTo>
                      <a:pt x="174" y="31"/>
                    </a:lnTo>
                    <a:lnTo>
                      <a:pt x="178" y="31"/>
                    </a:lnTo>
                    <a:lnTo>
                      <a:pt x="181" y="31"/>
                    </a:lnTo>
                    <a:lnTo>
                      <a:pt x="186" y="31"/>
                    </a:lnTo>
                    <a:lnTo>
                      <a:pt x="190" y="29"/>
                    </a:lnTo>
                    <a:lnTo>
                      <a:pt x="193" y="29"/>
                    </a:lnTo>
                    <a:lnTo>
                      <a:pt x="197" y="31"/>
                    </a:lnTo>
                    <a:lnTo>
                      <a:pt x="200" y="31"/>
                    </a:lnTo>
                    <a:lnTo>
                      <a:pt x="205" y="31"/>
                    </a:lnTo>
                    <a:lnTo>
                      <a:pt x="209" y="31"/>
                    </a:lnTo>
                    <a:lnTo>
                      <a:pt x="212" y="31"/>
                    </a:lnTo>
                    <a:lnTo>
                      <a:pt x="216" y="29"/>
                    </a:lnTo>
                    <a:lnTo>
                      <a:pt x="221" y="28"/>
                    </a:lnTo>
                    <a:lnTo>
                      <a:pt x="224" y="29"/>
                    </a:lnTo>
                    <a:lnTo>
                      <a:pt x="228" y="29"/>
                    </a:lnTo>
                    <a:lnTo>
                      <a:pt x="232" y="29"/>
                    </a:lnTo>
                    <a:lnTo>
                      <a:pt x="235" y="29"/>
                    </a:lnTo>
                    <a:lnTo>
                      <a:pt x="240" y="29"/>
                    </a:lnTo>
                    <a:lnTo>
                      <a:pt x="244" y="29"/>
                    </a:lnTo>
                    <a:lnTo>
                      <a:pt x="247" y="28"/>
                    </a:lnTo>
                    <a:lnTo>
                      <a:pt x="251" y="28"/>
                    </a:lnTo>
                    <a:lnTo>
                      <a:pt x="254" y="26"/>
                    </a:lnTo>
                    <a:lnTo>
                      <a:pt x="259" y="26"/>
                    </a:lnTo>
                    <a:lnTo>
                      <a:pt x="263" y="26"/>
                    </a:lnTo>
                    <a:lnTo>
                      <a:pt x="266" y="26"/>
                    </a:lnTo>
                    <a:lnTo>
                      <a:pt x="270" y="26"/>
                    </a:lnTo>
                    <a:lnTo>
                      <a:pt x="275" y="25"/>
                    </a:lnTo>
                    <a:lnTo>
                      <a:pt x="278" y="26"/>
                    </a:lnTo>
                    <a:lnTo>
                      <a:pt x="282" y="26"/>
                    </a:lnTo>
                    <a:lnTo>
                      <a:pt x="286" y="25"/>
                    </a:lnTo>
                    <a:lnTo>
                      <a:pt x="289" y="23"/>
                    </a:lnTo>
                    <a:lnTo>
                      <a:pt x="294" y="23"/>
                    </a:lnTo>
                    <a:lnTo>
                      <a:pt x="298" y="22"/>
                    </a:lnTo>
                    <a:lnTo>
                      <a:pt x="301" y="22"/>
                    </a:lnTo>
                    <a:lnTo>
                      <a:pt x="305" y="22"/>
                    </a:lnTo>
                    <a:lnTo>
                      <a:pt x="308" y="19"/>
                    </a:lnTo>
                    <a:lnTo>
                      <a:pt x="313" y="19"/>
                    </a:lnTo>
                    <a:lnTo>
                      <a:pt x="317" y="19"/>
                    </a:lnTo>
                    <a:lnTo>
                      <a:pt x="320" y="19"/>
                    </a:lnTo>
                    <a:lnTo>
                      <a:pt x="324" y="19"/>
                    </a:lnTo>
                    <a:lnTo>
                      <a:pt x="329" y="10"/>
                    </a:lnTo>
                    <a:lnTo>
                      <a:pt x="332" y="10"/>
                    </a:lnTo>
                    <a:lnTo>
                      <a:pt x="336" y="10"/>
                    </a:lnTo>
                    <a:lnTo>
                      <a:pt x="341" y="10"/>
                    </a:lnTo>
                    <a:lnTo>
                      <a:pt x="343" y="10"/>
                    </a:lnTo>
                    <a:lnTo>
                      <a:pt x="348" y="10"/>
                    </a:lnTo>
                    <a:lnTo>
                      <a:pt x="352" y="7"/>
                    </a:lnTo>
                    <a:lnTo>
                      <a:pt x="355" y="7"/>
                    </a:lnTo>
                    <a:lnTo>
                      <a:pt x="360" y="9"/>
                    </a:lnTo>
                    <a:lnTo>
                      <a:pt x="363" y="9"/>
                    </a:lnTo>
                    <a:lnTo>
                      <a:pt x="367" y="1"/>
                    </a:lnTo>
                    <a:lnTo>
                      <a:pt x="371" y="0"/>
                    </a:lnTo>
                    <a:lnTo>
                      <a:pt x="374" y="1"/>
                    </a:lnTo>
                    <a:lnTo>
                      <a:pt x="379" y="1"/>
                    </a:lnTo>
                    <a:lnTo>
                      <a:pt x="383" y="1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82" name="Freeform 238"/>
              <p:cNvSpPr>
                <a:spLocks/>
              </p:cNvSpPr>
              <p:nvPr/>
            </p:nvSpPr>
            <p:spPr bwMode="auto">
              <a:xfrm>
                <a:off x="3946" y="2520"/>
                <a:ext cx="140" cy="117"/>
              </a:xfrm>
              <a:custGeom>
                <a:avLst/>
                <a:gdLst>
                  <a:gd name="T0" fmla="*/ 4 w 383"/>
                  <a:gd name="T1" fmla="*/ 236 h 236"/>
                  <a:gd name="T2" fmla="*/ 11 w 383"/>
                  <a:gd name="T3" fmla="*/ 233 h 236"/>
                  <a:gd name="T4" fmla="*/ 19 w 383"/>
                  <a:gd name="T5" fmla="*/ 230 h 236"/>
                  <a:gd name="T6" fmla="*/ 28 w 383"/>
                  <a:gd name="T7" fmla="*/ 230 h 236"/>
                  <a:gd name="T8" fmla="*/ 35 w 383"/>
                  <a:gd name="T9" fmla="*/ 230 h 236"/>
                  <a:gd name="T10" fmla="*/ 42 w 383"/>
                  <a:gd name="T11" fmla="*/ 227 h 236"/>
                  <a:gd name="T12" fmla="*/ 51 w 383"/>
                  <a:gd name="T13" fmla="*/ 227 h 236"/>
                  <a:gd name="T14" fmla="*/ 58 w 383"/>
                  <a:gd name="T15" fmla="*/ 227 h 236"/>
                  <a:gd name="T16" fmla="*/ 66 w 383"/>
                  <a:gd name="T17" fmla="*/ 224 h 236"/>
                  <a:gd name="T18" fmla="*/ 73 w 383"/>
                  <a:gd name="T19" fmla="*/ 223 h 236"/>
                  <a:gd name="T20" fmla="*/ 82 w 383"/>
                  <a:gd name="T21" fmla="*/ 220 h 236"/>
                  <a:gd name="T22" fmla="*/ 89 w 383"/>
                  <a:gd name="T23" fmla="*/ 210 h 236"/>
                  <a:gd name="T24" fmla="*/ 96 w 383"/>
                  <a:gd name="T25" fmla="*/ 204 h 236"/>
                  <a:gd name="T26" fmla="*/ 105 w 383"/>
                  <a:gd name="T27" fmla="*/ 196 h 236"/>
                  <a:gd name="T28" fmla="*/ 112 w 383"/>
                  <a:gd name="T29" fmla="*/ 193 h 236"/>
                  <a:gd name="T30" fmla="*/ 120 w 383"/>
                  <a:gd name="T31" fmla="*/ 189 h 236"/>
                  <a:gd name="T32" fmla="*/ 128 w 383"/>
                  <a:gd name="T33" fmla="*/ 174 h 236"/>
                  <a:gd name="T34" fmla="*/ 136 w 383"/>
                  <a:gd name="T35" fmla="*/ 152 h 236"/>
                  <a:gd name="T36" fmla="*/ 143 w 383"/>
                  <a:gd name="T37" fmla="*/ 147 h 236"/>
                  <a:gd name="T38" fmla="*/ 150 w 383"/>
                  <a:gd name="T39" fmla="*/ 145 h 236"/>
                  <a:gd name="T40" fmla="*/ 159 w 383"/>
                  <a:gd name="T41" fmla="*/ 142 h 236"/>
                  <a:gd name="T42" fmla="*/ 166 w 383"/>
                  <a:gd name="T43" fmla="*/ 142 h 236"/>
                  <a:gd name="T44" fmla="*/ 174 w 383"/>
                  <a:gd name="T45" fmla="*/ 136 h 236"/>
                  <a:gd name="T46" fmla="*/ 183 w 383"/>
                  <a:gd name="T47" fmla="*/ 132 h 236"/>
                  <a:gd name="T48" fmla="*/ 190 w 383"/>
                  <a:gd name="T49" fmla="*/ 129 h 236"/>
                  <a:gd name="T50" fmla="*/ 197 w 383"/>
                  <a:gd name="T51" fmla="*/ 125 h 236"/>
                  <a:gd name="T52" fmla="*/ 204 w 383"/>
                  <a:gd name="T53" fmla="*/ 123 h 236"/>
                  <a:gd name="T54" fmla="*/ 213 w 383"/>
                  <a:gd name="T55" fmla="*/ 122 h 236"/>
                  <a:gd name="T56" fmla="*/ 221 w 383"/>
                  <a:gd name="T57" fmla="*/ 114 h 236"/>
                  <a:gd name="T58" fmla="*/ 228 w 383"/>
                  <a:gd name="T59" fmla="*/ 110 h 236"/>
                  <a:gd name="T60" fmla="*/ 237 w 383"/>
                  <a:gd name="T61" fmla="*/ 106 h 236"/>
                  <a:gd name="T62" fmla="*/ 244 w 383"/>
                  <a:gd name="T63" fmla="*/ 98 h 236"/>
                  <a:gd name="T64" fmla="*/ 251 w 383"/>
                  <a:gd name="T65" fmla="*/ 97 h 236"/>
                  <a:gd name="T66" fmla="*/ 259 w 383"/>
                  <a:gd name="T67" fmla="*/ 90 h 236"/>
                  <a:gd name="T68" fmla="*/ 267 w 383"/>
                  <a:gd name="T69" fmla="*/ 78 h 236"/>
                  <a:gd name="T70" fmla="*/ 275 w 383"/>
                  <a:gd name="T71" fmla="*/ 76 h 236"/>
                  <a:gd name="T72" fmla="*/ 282 w 383"/>
                  <a:gd name="T73" fmla="*/ 72 h 236"/>
                  <a:gd name="T74" fmla="*/ 291 w 383"/>
                  <a:gd name="T75" fmla="*/ 65 h 236"/>
                  <a:gd name="T76" fmla="*/ 298 w 383"/>
                  <a:gd name="T77" fmla="*/ 60 h 236"/>
                  <a:gd name="T78" fmla="*/ 305 w 383"/>
                  <a:gd name="T79" fmla="*/ 60 h 236"/>
                  <a:gd name="T80" fmla="*/ 313 w 383"/>
                  <a:gd name="T81" fmla="*/ 46 h 236"/>
                  <a:gd name="T82" fmla="*/ 321 w 383"/>
                  <a:gd name="T83" fmla="*/ 46 h 236"/>
                  <a:gd name="T84" fmla="*/ 329 w 383"/>
                  <a:gd name="T85" fmla="*/ 41 h 236"/>
                  <a:gd name="T86" fmla="*/ 336 w 383"/>
                  <a:gd name="T87" fmla="*/ 19 h 236"/>
                  <a:gd name="T88" fmla="*/ 345 w 383"/>
                  <a:gd name="T89" fmla="*/ 18 h 236"/>
                  <a:gd name="T90" fmla="*/ 352 w 383"/>
                  <a:gd name="T91" fmla="*/ 5 h 236"/>
                  <a:gd name="T92" fmla="*/ 359 w 383"/>
                  <a:gd name="T93" fmla="*/ 3 h 236"/>
                  <a:gd name="T94" fmla="*/ 367 w 383"/>
                  <a:gd name="T95" fmla="*/ 3 h 236"/>
                  <a:gd name="T96" fmla="*/ 376 w 383"/>
                  <a:gd name="T97" fmla="*/ 0 h 236"/>
                  <a:gd name="T98" fmla="*/ 383 w 383"/>
                  <a:gd name="T9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3" h="236">
                    <a:moveTo>
                      <a:pt x="0" y="236"/>
                    </a:moveTo>
                    <a:lnTo>
                      <a:pt x="4" y="236"/>
                    </a:lnTo>
                    <a:lnTo>
                      <a:pt x="9" y="233"/>
                    </a:lnTo>
                    <a:lnTo>
                      <a:pt x="11" y="233"/>
                    </a:lnTo>
                    <a:lnTo>
                      <a:pt x="16" y="231"/>
                    </a:lnTo>
                    <a:lnTo>
                      <a:pt x="19" y="230"/>
                    </a:lnTo>
                    <a:lnTo>
                      <a:pt x="23" y="230"/>
                    </a:lnTo>
                    <a:lnTo>
                      <a:pt x="28" y="230"/>
                    </a:lnTo>
                    <a:lnTo>
                      <a:pt x="30" y="230"/>
                    </a:lnTo>
                    <a:lnTo>
                      <a:pt x="35" y="230"/>
                    </a:lnTo>
                    <a:lnTo>
                      <a:pt x="39" y="229"/>
                    </a:lnTo>
                    <a:lnTo>
                      <a:pt x="42" y="227"/>
                    </a:lnTo>
                    <a:lnTo>
                      <a:pt x="47" y="227"/>
                    </a:lnTo>
                    <a:lnTo>
                      <a:pt x="51" y="227"/>
                    </a:lnTo>
                    <a:lnTo>
                      <a:pt x="54" y="227"/>
                    </a:lnTo>
                    <a:lnTo>
                      <a:pt x="58" y="227"/>
                    </a:lnTo>
                    <a:lnTo>
                      <a:pt x="63" y="224"/>
                    </a:lnTo>
                    <a:lnTo>
                      <a:pt x="66" y="224"/>
                    </a:lnTo>
                    <a:lnTo>
                      <a:pt x="70" y="223"/>
                    </a:lnTo>
                    <a:lnTo>
                      <a:pt x="73" y="223"/>
                    </a:lnTo>
                    <a:lnTo>
                      <a:pt x="77" y="223"/>
                    </a:lnTo>
                    <a:lnTo>
                      <a:pt x="82" y="220"/>
                    </a:lnTo>
                    <a:lnTo>
                      <a:pt x="85" y="210"/>
                    </a:lnTo>
                    <a:lnTo>
                      <a:pt x="89" y="210"/>
                    </a:lnTo>
                    <a:lnTo>
                      <a:pt x="93" y="208"/>
                    </a:lnTo>
                    <a:lnTo>
                      <a:pt x="96" y="204"/>
                    </a:lnTo>
                    <a:lnTo>
                      <a:pt x="101" y="198"/>
                    </a:lnTo>
                    <a:lnTo>
                      <a:pt x="105" y="196"/>
                    </a:lnTo>
                    <a:lnTo>
                      <a:pt x="108" y="195"/>
                    </a:lnTo>
                    <a:lnTo>
                      <a:pt x="112" y="193"/>
                    </a:lnTo>
                    <a:lnTo>
                      <a:pt x="117" y="190"/>
                    </a:lnTo>
                    <a:lnTo>
                      <a:pt x="120" y="189"/>
                    </a:lnTo>
                    <a:lnTo>
                      <a:pt x="124" y="180"/>
                    </a:lnTo>
                    <a:lnTo>
                      <a:pt x="128" y="174"/>
                    </a:lnTo>
                    <a:lnTo>
                      <a:pt x="131" y="174"/>
                    </a:lnTo>
                    <a:lnTo>
                      <a:pt x="136" y="152"/>
                    </a:lnTo>
                    <a:lnTo>
                      <a:pt x="139" y="152"/>
                    </a:lnTo>
                    <a:lnTo>
                      <a:pt x="143" y="147"/>
                    </a:lnTo>
                    <a:lnTo>
                      <a:pt x="147" y="147"/>
                    </a:lnTo>
                    <a:lnTo>
                      <a:pt x="150" y="145"/>
                    </a:lnTo>
                    <a:lnTo>
                      <a:pt x="155" y="142"/>
                    </a:lnTo>
                    <a:lnTo>
                      <a:pt x="159" y="142"/>
                    </a:lnTo>
                    <a:lnTo>
                      <a:pt x="162" y="142"/>
                    </a:lnTo>
                    <a:lnTo>
                      <a:pt x="166" y="142"/>
                    </a:lnTo>
                    <a:lnTo>
                      <a:pt x="171" y="142"/>
                    </a:lnTo>
                    <a:lnTo>
                      <a:pt x="174" y="136"/>
                    </a:lnTo>
                    <a:lnTo>
                      <a:pt x="178" y="133"/>
                    </a:lnTo>
                    <a:lnTo>
                      <a:pt x="183" y="132"/>
                    </a:lnTo>
                    <a:lnTo>
                      <a:pt x="185" y="129"/>
                    </a:lnTo>
                    <a:lnTo>
                      <a:pt x="190" y="129"/>
                    </a:lnTo>
                    <a:lnTo>
                      <a:pt x="193" y="129"/>
                    </a:lnTo>
                    <a:lnTo>
                      <a:pt x="197" y="125"/>
                    </a:lnTo>
                    <a:lnTo>
                      <a:pt x="202" y="125"/>
                    </a:lnTo>
                    <a:lnTo>
                      <a:pt x="204" y="123"/>
                    </a:lnTo>
                    <a:lnTo>
                      <a:pt x="209" y="122"/>
                    </a:lnTo>
                    <a:lnTo>
                      <a:pt x="213" y="122"/>
                    </a:lnTo>
                    <a:lnTo>
                      <a:pt x="216" y="116"/>
                    </a:lnTo>
                    <a:lnTo>
                      <a:pt x="221" y="114"/>
                    </a:lnTo>
                    <a:lnTo>
                      <a:pt x="225" y="113"/>
                    </a:lnTo>
                    <a:lnTo>
                      <a:pt x="228" y="110"/>
                    </a:lnTo>
                    <a:lnTo>
                      <a:pt x="232" y="106"/>
                    </a:lnTo>
                    <a:lnTo>
                      <a:pt x="237" y="106"/>
                    </a:lnTo>
                    <a:lnTo>
                      <a:pt x="240" y="104"/>
                    </a:lnTo>
                    <a:lnTo>
                      <a:pt x="244" y="98"/>
                    </a:lnTo>
                    <a:lnTo>
                      <a:pt x="247" y="97"/>
                    </a:lnTo>
                    <a:lnTo>
                      <a:pt x="251" y="97"/>
                    </a:lnTo>
                    <a:lnTo>
                      <a:pt x="256" y="91"/>
                    </a:lnTo>
                    <a:lnTo>
                      <a:pt x="259" y="90"/>
                    </a:lnTo>
                    <a:lnTo>
                      <a:pt x="263" y="87"/>
                    </a:lnTo>
                    <a:lnTo>
                      <a:pt x="267" y="78"/>
                    </a:lnTo>
                    <a:lnTo>
                      <a:pt x="270" y="76"/>
                    </a:lnTo>
                    <a:lnTo>
                      <a:pt x="275" y="76"/>
                    </a:lnTo>
                    <a:lnTo>
                      <a:pt x="279" y="75"/>
                    </a:lnTo>
                    <a:lnTo>
                      <a:pt x="282" y="72"/>
                    </a:lnTo>
                    <a:lnTo>
                      <a:pt x="286" y="66"/>
                    </a:lnTo>
                    <a:lnTo>
                      <a:pt x="291" y="65"/>
                    </a:lnTo>
                    <a:lnTo>
                      <a:pt x="294" y="62"/>
                    </a:lnTo>
                    <a:lnTo>
                      <a:pt x="298" y="60"/>
                    </a:lnTo>
                    <a:lnTo>
                      <a:pt x="301" y="60"/>
                    </a:lnTo>
                    <a:lnTo>
                      <a:pt x="305" y="60"/>
                    </a:lnTo>
                    <a:lnTo>
                      <a:pt x="310" y="44"/>
                    </a:lnTo>
                    <a:lnTo>
                      <a:pt x="313" y="46"/>
                    </a:lnTo>
                    <a:lnTo>
                      <a:pt x="317" y="46"/>
                    </a:lnTo>
                    <a:lnTo>
                      <a:pt x="321" y="46"/>
                    </a:lnTo>
                    <a:lnTo>
                      <a:pt x="324" y="46"/>
                    </a:lnTo>
                    <a:lnTo>
                      <a:pt x="329" y="41"/>
                    </a:lnTo>
                    <a:lnTo>
                      <a:pt x="333" y="41"/>
                    </a:lnTo>
                    <a:lnTo>
                      <a:pt x="336" y="19"/>
                    </a:lnTo>
                    <a:lnTo>
                      <a:pt x="340" y="18"/>
                    </a:lnTo>
                    <a:lnTo>
                      <a:pt x="345" y="18"/>
                    </a:lnTo>
                    <a:lnTo>
                      <a:pt x="348" y="8"/>
                    </a:lnTo>
                    <a:lnTo>
                      <a:pt x="352" y="5"/>
                    </a:lnTo>
                    <a:lnTo>
                      <a:pt x="355" y="3"/>
                    </a:lnTo>
                    <a:lnTo>
                      <a:pt x="359" y="3"/>
                    </a:lnTo>
                    <a:lnTo>
                      <a:pt x="364" y="3"/>
                    </a:lnTo>
                    <a:lnTo>
                      <a:pt x="367" y="3"/>
                    </a:lnTo>
                    <a:lnTo>
                      <a:pt x="371" y="0"/>
                    </a:lnTo>
                    <a:lnTo>
                      <a:pt x="376" y="0"/>
                    </a:lnTo>
                    <a:lnTo>
                      <a:pt x="378" y="0"/>
                    </a:lnTo>
                    <a:lnTo>
                      <a:pt x="383" y="0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83" name="Freeform 239"/>
              <p:cNvSpPr>
                <a:spLocks/>
              </p:cNvSpPr>
              <p:nvPr/>
            </p:nvSpPr>
            <p:spPr bwMode="auto">
              <a:xfrm>
                <a:off x="3830" y="2637"/>
                <a:ext cx="116" cy="37"/>
              </a:xfrm>
              <a:custGeom>
                <a:avLst/>
                <a:gdLst>
                  <a:gd name="T0" fmla="*/ 4 w 313"/>
                  <a:gd name="T1" fmla="*/ 73 h 73"/>
                  <a:gd name="T2" fmla="*/ 12 w 313"/>
                  <a:gd name="T3" fmla="*/ 73 h 73"/>
                  <a:gd name="T4" fmla="*/ 19 w 313"/>
                  <a:gd name="T5" fmla="*/ 73 h 73"/>
                  <a:gd name="T6" fmla="*/ 28 w 313"/>
                  <a:gd name="T7" fmla="*/ 71 h 73"/>
                  <a:gd name="T8" fmla="*/ 35 w 313"/>
                  <a:gd name="T9" fmla="*/ 70 h 73"/>
                  <a:gd name="T10" fmla="*/ 42 w 313"/>
                  <a:gd name="T11" fmla="*/ 70 h 73"/>
                  <a:gd name="T12" fmla="*/ 51 w 313"/>
                  <a:gd name="T13" fmla="*/ 70 h 73"/>
                  <a:gd name="T14" fmla="*/ 58 w 313"/>
                  <a:gd name="T15" fmla="*/ 69 h 73"/>
                  <a:gd name="T16" fmla="*/ 66 w 313"/>
                  <a:gd name="T17" fmla="*/ 69 h 73"/>
                  <a:gd name="T18" fmla="*/ 73 w 313"/>
                  <a:gd name="T19" fmla="*/ 66 h 73"/>
                  <a:gd name="T20" fmla="*/ 82 w 313"/>
                  <a:gd name="T21" fmla="*/ 64 h 73"/>
                  <a:gd name="T22" fmla="*/ 89 w 313"/>
                  <a:gd name="T23" fmla="*/ 63 h 73"/>
                  <a:gd name="T24" fmla="*/ 96 w 313"/>
                  <a:gd name="T25" fmla="*/ 60 h 73"/>
                  <a:gd name="T26" fmla="*/ 105 w 313"/>
                  <a:gd name="T27" fmla="*/ 58 h 73"/>
                  <a:gd name="T28" fmla="*/ 112 w 313"/>
                  <a:gd name="T29" fmla="*/ 58 h 73"/>
                  <a:gd name="T30" fmla="*/ 120 w 313"/>
                  <a:gd name="T31" fmla="*/ 55 h 73"/>
                  <a:gd name="T32" fmla="*/ 127 w 313"/>
                  <a:gd name="T33" fmla="*/ 54 h 73"/>
                  <a:gd name="T34" fmla="*/ 136 w 313"/>
                  <a:gd name="T35" fmla="*/ 52 h 73"/>
                  <a:gd name="T36" fmla="*/ 143 w 313"/>
                  <a:gd name="T37" fmla="*/ 51 h 73"/>
                  <a:gd name="T38" fmla="*/ 150 w 313"/>
                  <a:gd name="T39" fmla="*/ 50 h 73"/>
                  <a:gd name="T40" fmla="*/ 159 w 313"/>
                  <a:gd name="T41" fmla="*/ 48 h 73"/>
                  <a:gd name="T42" fmla="*/ 167 w 313"/>
                  <a:gd name="T43" fmla="*/ 47 h 73"/>
                  <a:gd name="T44" fmla="*/ 174 w 313"/>
                  <a:gd name="T45" fmla="*/ 47 h 73"/>
                  <a:gd name="T46" fmla="*/ 181 w 313"/>
                  <a:gd name="T47" fmla="*/ 45 h 73"/>
                  <a:gd name="T48" fmla="*/ 190 w 313"/>
                  <a:gd name="T49" fmla="*/ 44 h 73"/>
                  <a:gd name="T50" fmla="*/ 197 w 313"/>
                  <a:gd name="T51" fmla="*/ 36 h 73"/>
                  <a:gd name="T52" fmla="*/ 205 w 313"/>
                  <a:gd name="T53" fmla="*/ 33 h 73"/>
                  <a:gd name="T54" fmla="*/ 213 w 313"/>
                  <a:gd name="T55" fmla="*/ 33 h 73"/>
                  <a:gd name="T56" fmla="*/ 221 w 313"/>
                  <a:gd name="T57" fmla="*/ 33 h 73"/>
                  <a:gd name="T58" fmla="*/ 228 w 313"/>
                  <a:gd name="T59" fmla="*/ 31 h 73"/>
                  <a:gd name="T60" fmla="*/ 235 w 313"/>
                  <a:gd name="T61" fmla="*/ 29 h 73"/>
                  <a:gd name="T62" fmla="*/ 244 w 313"/>
                  <a:gd name="T63" fmla="*/ 26 h 73"/>
                  <a:gd name="T64" fmla="*/ 251 w 313"/>
                  <a:gd name="T65" fmla="*/ 26 h 73"/>
                  <a:gd name="T66" fmla="*/ 259 w 313"/>
                  <a:gd name="T67" fmla="*/ 25 h 73"/>
                  <a:gd name="T68" fmla="*/ 267 w 313"/>
                  <a:gd name="T69" fmla="*/ 25 h 73"/>
                  <a:gd name="T70" fmla="*/ 275 w 313"/>
                  <a:gd name="T71" fmla="*/ 16 h 73"/>
                  <a:gd name="T72" fmla="*/ 282 w 313"/>
                  <a:gd name="T73" fmla="*/ 14 h 73"/>
                  <a:gd name="T74" fmla="*/ 289 w 313"/>
                  <a:gd name="T75" fmla="*/ 13 h 73"/>
                  <a:gd name="T76" fmla="*/ 298 w 313"/>
                  <a:gd name="T77" fmla="*/ 6 h 73"/>
                  <a:gd name="T78" fmla="*/ 305 w 313"/>
                  <a:gd name="T79" fmla="*/ 1 h 73"/>
                  <a:gd name="T80" fmla="*/ 313 w 313"/>
                  <a:gd name="T8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3" h="73">
                    <a:moveTo>
                      <a:pt x="0" y="73"/>
                    </a:moveTo>
                    <a:lnTo>
                      <a:pt x="4" y="73"/>
                    </a:lnTo>
                    <a:lnTo>
                      <a:pt x="7" y="73"/>
                    </a:lnTo>
                    <a:lnTo>
                      <a:pt x="12" y="73"/>
                    </a:lnTo>
                    <a:lnTo>
                      <a:pt x="16" y="73"/>
                    </a:lnTo>
                    <a:lnTo>
                      <a:pt x="19" y="73"/>
                    </a:lnTo>
                    <a:lnTo>
                      <a:pt x="23" y="71"/>
                    </a:lnTo>
                    <a:lnTo>
                      <a:pt x="28" y="71"/>
                    </a:lnTo>
                    <a:lnTo>
                      <a:pt x="31" y="71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2" y="70"/>
                    </a:lnTo>
                    <a:lnTo>
                      <a:pt x="47" y="71"/>
                    </a:lnTo>
                    <a:lnTo>
                      <a:pt x="51" y="70"/>
                    </a:lnTo>
                    <a:lnTo>
                      <a:pt x="54" y="69"/>
                    </a:lnTo>
                    <a:lnTo>
                      <a:pt x="58" y="69"/>
                    </a:lnTo>
                    <a:lnTo>
                      <a:pt x="61" y="69"/>
                    </a:lnTo>
                    <a:lnTo>
                      <a:pt x="66" y="69"/>
                    </a:lnTo>
                    <a:lnTo>
                      <a:pt x="70" y="69"/>
                    </a:lnTo>
                    <a:lnTo>
                      <a:pt x="73" y="66"/>
                    </a:lnTo>
                    <a:lnTo>
                      <a:pt x="77" y="64"/>
                    </a:lnTo>
                    <a:lnTo>
                      <a:pt x="82" y="64"/>
                    </a:lnTo>
                    <a:lnTo>
                      <a:pt x="85" y="64"/>
                    </a:lnTo>
                    <a:lnTo>
                      <a:pt x="89" y="63"/>
                    </a:lnTo>
                    <a:lnTo>
                      <a:pt x="93" y="63"/>
                    </a:lnTo>
                    <a:lnTo>
                      <a:pt x="96" y="60"/>
                    </a:lnTo>
                    <a:lnTo>
                      <a:pt x="101" y="60"/>
                    </a:lnTo>
                    <a:lnTo>
                      <a:pt x="105" y="58"/>
                    </a:lnTo>
                    <a:lnTo>
                      <a:pt x="108" y="58"/>
                    </a:lnTo>
                    <a:lnTo>
                      <a:pt x="112" y="58"/>
                    </a:lnTo>
                    <a:lnTo>
                      <a:pt x="115" y="55"/>
                    </a:lnTo>
                    <a:lnTo>
                      <a:pt x="120" y="55"/>
                    </a:lnTo>
                    <a:lnTo>
                      <a:pt x="124" y="54"/>
                    </a:lnTo>
                    <a:lnTo>
                      <a:pt x="127" y="54"/>
                    </a:lnTo>
                    <a:lnTo>
                      <a:pt x="131" y="52"/>
                    </a:lnTo>
                    <a:lnTo>
                      <a:pt x="136" y="52"/>
                    </a:lnTo>
                    <a:lnTo>
                      <a:pt x="139" y="51"/>
                    </a:lnTo>
                    <a:lnTo>
                      <a:pt x="143" y="51"/>
                    </a:lnTo>
                    <a:lnTo>
                      <a:pt x="148" y="51"/>
                    </a:lnTo>
                    <a:lnTo>
                      <a:pt x="150" y="50"/>
                    </a:lnTo>
                    <a:lnTo>
                      <a:pt x="155" y="50"/>
                    </a:lnTo>
                    <a:lnTo>
                      <a:pt x="159" y="48"/>
                    </a:lnTo>
                    <a:lnTo>
                      <a:pt x="162" y="48"/>
                    </a:lnTo>
                    <a:lnTo>
                      <a:pt x="167" y="47"/>
                    </a:lnTo>
                    <a:lnTo>
                      <a:pt x="169" y="47"/>
                    </a:lnTo>
                    <a:lnTo>
                      <a:pt x="174" y="47"/>
                    </a:lnTo>
                    <a:lnTo>
                      <a:pt x="178" y="45"/>
                    </a:lnTo>
                    <a:lnTo>
                      <a:pt x="181" y="45"/>
                    </a:lnTo>
                    <a:lnTo>
                      <a:pt x="186" y="45"/>
                    </a:lnTo>
                    <a:lnTo>
                      <a:pt x="190" y="44"/>
                    </a:lnTo>
                    <a:lnTo>
                      <a:pt x="193" y="44"/>
                    </a:lnTo>
                    <a:lnTo>
                      <a:pt x="197" y="36"/>
                    </a:lnTo>
                    <a:lnTo>
                      <a:pt x="202" y="36"/>
                    </a:lnTo>
                    <a:lnTo>
                      <a:pt x="205" y="33"/>
                    </a:lnTo>
                    <a:lnTo>
                      <a:pt x="209" y="33"/>
                    </a:lnTo>
                    <a:lnTo>
                      <a:pt x="213" y="33"/>
                    </a:lnTo>
                    <a:lnTo>
                      <a:pt x="216" y="33"/>
                    </a:lnTo>
                    <a:lnTo>
                      <a:pt x="221" y="33"/>
                    </a:lnTo>
                    <a:lnTo>
                      <a:pt x="224" y="31"/>
                    </a:lnTo>
                    <a:lnTo>
                      <a:pt x="228" y="31"/>
                    </a:lnTo>
                    <a:lnTo>
                      <a:pt x="232" y="29"/>
                    </a:lnTo>
                    <a:lnTo>
                      <a:pt x="235" y="29"/>
                    </a:lnTo>
                    <a:lnTo>
                      <a:pt x="240" y="28"/>
                    </a:lnTo>
                    <a:lnTo>
                      <a:pt x="244" y="26"/>
                    </a:lnTo>
                    <a:lnTo>
                      <a:pt x="247" y="26"/>
                    </a:lnTo>
                    <a:lnTo>
                      <a:pt x="251" y="26"/>
                    </a:lnTo>
                    <a:lnTo>
                      <a:pt x="256" y="26"/>
                    </a:lnTo>
                    <a:lnTo>
                      <a:pt x="259" y="25"/>
                    </a:lnTo>
                    <a:lnTo>
                      <a:pt x="263" y="25"/>
                    </a:lnTo>
                    <a:lnTo>
                      <a:pt x="267" y="25"/>
                    </a:lnTo>
                    <a:lnTo>
                      <a:pt x="270" y="17"/>
                    </a:lnTo>
                    <a:lnTo>
                      <a:pt x="275" y="16"/>
                    </a:lnTo>
                    <a:lnTo>
                      <a:pt x="278" y="14"/>
                    </a:lnTo>
                    <a:lnTo>
                      <a:pt x="282" y="14"/>
                    </a:lnTo>
                    <a:lnTo>
                      <a:pt x="286" y="14"/>
                    </a:lnTo>
                    <a:lnTo>
                      <a:pt x="289" y="13"/>
                    </a:lnTo>
                    <a:lnTo>
                      <a:pt x="294" y="13"/>
                    </a:lnTo>
                    <a:lnTo>
                      <a:pt x="298" y="6"/>
                    </a:lnTo>
                    <a:lnTo>
                      <a:pt x="301" y="6"/>
                    </a:lnTo>
                    <a:lnTo>
                      <a:pt x="305" y="1"/>
                    </a:lnTo>
                    <a:lnTo>
                      <a:pt x="310" y="1"/>
                    </a:lnTo>
                    <a:lnTo>
                      <a:pt x="313" y="0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84" name="Freeform 240"/>
              <p:cNvSpPr>
                <a:spLocks/>
              </p:cNvSpPr>
              <p:nvPr/>
            </p:nvSpPr>
            <p:spPr bwMode="auto">
              <a:xfrm>
                <a:off x="4791" y="2862"/>
                <a:ext cx="194" cy="24"/>
              </a:xfrm>
              <a:custGeom>
                <a:avLst/>
                <a:gdLst>
                  <a:gd name="T0" fmla="*/ 3 w 382"/>
                  <a:gd name="T1" fmla="*/ 0 h 73"/>
                  <a:gd name="T2" fmla="*/ 12 w 382"/>
                  <a:gd name="T3" fmla="*/ 0 h 73"/>
                  <a:gd name="T4" fmla="*/ 19 w 382"/>
                  <a:gd name="T5" fmla="*/ 2 h 73"/>
                  <a:gd name="T6" fmla="*/ 26 w 382"/>
                  <a:gd name="T7" fmla="*/ 0 h 73"/>
                  <a:gd name="T8" fmla="*/ 34 w 382"/>
                  <a:gd name="T9" fmla="*/ 0 h 73"/>
                  <a:gd name="T10" fmla="*/ 42 w 382"/>
                  <a:gd name="T11" fmla="*/ 2 h 73"/>
                  <a:gd name="T12" fmla="*/ 50 w 382"/>
                  <a:gd name="T13" fmla="*/ 3 h 73"/>
                  <a:gd name="T14" fmla="*/ 57 w 382"/>
                  <a:gd name="T15" fmla="*/ 6 h 73"/>
                  <a:gd name="T16" fmla="*/ 66 w 382"/>
                  <a:gd name="T17" fmla="*/ 9 h 73"/>
                  <a:gd name="T18" fmla="*/ 73 w 382"/>
                  <a:gd name="T19" fmla="*/ 9 h 73"/>
                  <a:gd name="T20" fmla="*/ 80 w 382"/>
                  <a:gd name="T21" fmla="*/ 11 h 73"/>
                  <a:gd name="T22" fmla="*/ 88 w 382"/>
                  <a:gd name="T23" fmla="*/ 15 h 73"/>
                  <a:gd name="T24" fmla="*/ 96 w 382"/>
                  <a:gd name="T25" fmla="*/ 16 h 73"/>
                  <a:gd name="T26" fmla="*/ 104 w 382"/>
                  <a:gd name="T27" fmla="*/ 21 h 73"/>
                  <a:gd name="T28" fmla="*/ 111 w 382"/>
                  <a:gd name="T29" fmla="*/ 21 h 73"/>
                  <a:gd name="T30" fmla="*/ 120 w 382"/>
                  <a:gd name="T31" fmla="*/ 21 h 73"/>
                  <a:gd name="T32" fmla="*/ 127 w 382"/>
                  <a:gd name="T33" fmla="*/ 25 h 73"/>
                  <a:gd name="T34" fmla="*/ 135 w 382"/>
                  <a:gd name="T35" fmla="*/ 24 h 73"/>
                  <a:gd name="T36" fmla="*/ 142 w 382"/>
                  <a:gd name="T37" fmla="*/ 24 h 73"/>
                  <a:gd name="T38" fmla="*/ 151 w 382"/>
                  <a:gd name="T39" fmla="*/ 25 h 73"/>
                  <a:gd name="T40" fmla="*/ 158 w 382"/>
                  <a:gd name="T41" fmla="*/ 25 h 73"/>
                  <a:gd name="T42" fmla="*/ 165 w 382"/>
                  <a:gd name="T43" fmla="*/ 27 h 73"/>
                  <a:gd name="T44" fmla="*/ 174 w 382"/>
                  <a:gd name="T45" fmla="*/ 30 h 73"/>
                  <a:gd name="T46" fmla="*/ 181 w 382"/>
                  <a:gd name="T47" fmla="*/ 31 h 73"/>
                  <a:gd name="T48" fmla="*/ 189 w 382"/>
                  <a:gd name="T49" fmla="*/ 30 h 73"/>
                  <a:gd name="T50" fmla="*/ 196 w 382"/>
                  <a:gd name="T51" fmla="*/ 37 h 73"/>
                  <a:gd name="T52" fmla="*/ 205 w 382"/>
                  <a:gd name="T53" fmla="*/ 40 h 73"/>
                  <a:gd name="T54" fmla="*/ 212 w 382"/>
                  <a:gd name="T55" fmla="*/ 37 h 73"/>
                  <a:gd name="T56" fmla="*/ 219 w 382"/>
                  <a:gd name="T57" fmla="*/ 38 h 73"/>
                  <a:gd name="T58" fmla="*/ 228 w 382"/>
                  <a:gd name="T59" fmla="*/ 40 h 73"/>
                  <a:gd name="T60" fmla="*/ 235 w 382"/>
                  <a:gd name="T61" fmla="*/ 41 h 73"/>
                  <a:gd name="T62" fmla="*/ 243 w 382"/>
                  <a:gd name="T63" fmla="*/ 40 h 73"/>
                  <a:gd name="T64" fmla="*/ 251 w 382"/>
                  <a:gd name="T65" fmla="*/ 41 h 73"/>
                  <a:gd name="T66" fmla="*/ 259 w 382"/>
                  <a:gd name="T67" fmla="*/ 44 h 73"/>
                  <a:gd name="T68" fmla="*/ 266 w 382"/>
                  <a:gd name="T69" fmla="*/ 47 h 73"/>
                  <a:gd name="T70" fmla="*/ 273 w 382"/>
                  <a:gd name="T71" fmla="*/ 47 h 73"/>
                  <a:gd name="T72" fmla="*/ 282 w 382"/>
                  <a:gd name="T73" fmla="*/ 52 h 73"/>
                  <a:gd name="T74" fmla="*/ 290 w 382"/>
                  <a:gd name="T75" fmla="*/ 53 h 73"/>
                  <a:gd name="T76" fmla="*/ 297 w 382"/>
                  <a:gd name="T77" fmla="*/ 54 h 73"/>
                  <a:gd name="T78" fmla="*/ 306 w 382"/>
                  <a:gd name="T79" fmla="*/ 56 h 73"/>
                  <a:gd name="T80" fmla="*/ 313 w 382"/>
                  <a:gd name="T81" fmla="*/ 65 h 73"/>
                  <a:gd name="T82" fmla="*/ 320 w 382"/>
                  <a:gd name="T83" fmla="*/ 68 h 73"/>
                  <a:gd name="T84" fmla="*/ 328 w 382"/>
                  <a:gd name="T85" fmla="*/ 68 h 73"/>
                  <a:gd name="T86" fmla="*/ 336 w 382"/>
                  <a:gd name="T87" fmla="*/ 71 h 73"/>
                  <a:gd name="T88" fmla="*/ 344 w 382"/>
                  <a:gd name="T89" fmla="*/ 71 h 73"/>
                  <a:gd name="T90" fmla="*/ 351 w 382"/>
                  <a:gd name="T91" fmla="*/ 71 h 73"/>
                  <a:gd name="T92" fmla="*/ 360 w 382"/>
                  <a:gd name="T93" fmla="*/ 72 h 73"/>
                  <a:gd name="T94" fmla="*/ 367 w 382"/>
                  <a:gd name="T95" fmla="*/ 72 h 73"/>
                  <a:gd name="T96" fmla="*/ 374 w 382"/>
                  <a:gd name="T97" fmla="*/ 71 h 73"/>
                  <a:gd name="T98" fmla="*/ 382 w 382"/>
                  <a:gd name="T9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2" h="73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5" y="3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6"/>
                    </a:lnTo>
                    <a:lnTo>
                      <a:pt x="61" y="9"/>
                    </a:lnTo>
                    <a:lnTo>
                      <a:pt x="66" y="9"/>
                    </a:lnTo>
                    <a:lnTo>
                      <a:pt x="69" y="9"/>
                    </a:lnTo>
                    <a:lnTo>
                      <a:pt x="73" y="9"/>
                    </a:lnTo>
                    <a:lnTo>
                      <a:pt x="77" y="8"/>
                    </a:lnTo>
                    <a:lnTo>
                      <a:pt x="80" y="11"/>
                    </a:lnTo>
                    <a:lnTo>
                      <a:pt x="85" y="12"/>
                    </a:lnTo>
                    <a:lnTo>
                      <a:pt x="88" y="15"/>
                    </a:lnTo>
                    <a:lnTo>
                      <a:pt x="92" y="15"/>
                    </a:lnTo>
                    <a:lnTo>
                      <a:pt x="96" y="16"/>
                    </a:lnTo>
                    <a:lnTo>
                      <a:pt x="99" y="21"/>
                    </a:lnTo>
                    <a:lnTo>
                      <a:pt x="104" y="21"/>
                    </a:lnTo>
                    <a:lnTo>
                      <a:pt x="108" y="21"/>
                    </a:lnTo>
                    <a:lnTo>
                      <a:pt x="111" y="21"/>
                    </a:lnTo>
                    <a:lnTo>
                      <a:pt x="116" y="21"/>
                    </a:lnTo>
                    <a:lnTo>
                      <a:pt x="120" y="21"/>
                    </a:lnTo>
                    <a:lnTo>
                      <a:pt x="123" y="22"/>
                    </a:lnTo>
                    <a:lnTo>
                      <a:pt x="127" y="25"/>
                    </a:lnTo>
                    <a:lnTo>
                      <a:pt x="132" y="25"/>
                    </a:lnTo>
                    <a:lnTo>
                      <a:pt x="135" y="24"/>
                    </a:lnTo>
                    <a:lnTo>
                      <a:pt x="139" y="24"/>
                    </a:lnTo>
                    <a:lnTo>
                      <a:pt x="142" y="24"/>
                    </a:lnTo>
                    <a:lnTo>
                      <a:pt x="146" y="24"/>
                    </a:lnTo>
                    <a:lnTo>
                      <a:pt x="151" y="25"/>
                    </a:lnTo>
                    <a:lnTo>
                      <a:pt x="154" y="24"/>
                    </a:lnTo>
                    <a:lnTo>
                      <a:pt x="158" y="25"/>
                    </a:lnTo>
                    <a:lnTo>
                      <a:pt x="162" y="27"/>
                    </a:lnTo>
                    <a:lnTo>
                      <a:pt x="165" y="27"/>
                    </a:lnTo>
                    <a:lnTo>
                      <a:pt x="170" y="27"/>
                    </a:lnTo>
                    <a:lnTo>
                      <a:pt x="174" y="30"/>
                    </a:lnTo>
                    <a:lnTo>
                      <a:pt x="177" y="30"/>
                    </a:lnTo>
                    <a:lnTo>
                      <a:pt x="181" y="31"/>
                    </a:lnTo>
                    <a:lnTo>
                      <a:pt x="186" y="31"/>
                    </a:lnTo>
                    <a:lnTo>
                      <a:pt x="189" y="30"/>
                    </a:lnTo>
                    <a:lnTo>
                      <a:pt x="193" y="34"/>
                    </a:lnTo>
                    <a:lnTo>
                      <a:pt x="196" y="37"/>
                    </a:lnTo>
                    <a:lnTo>
                      <a:pt x="200" y="37"/>
                    </a:lnTo>
                    <a:lnTo>
                      <a:pt x="205" y="40"/>
                    </a:lnTo>
                    <a:lnTo>
                      <a:pt x="208" y="37"/>
                    </a:lnTo>
                    <a:lnTo>
                      <a:pt x="212" y="37"/>
                    </a:lnTo>
                    <a:lnTo>
                      <a:pt x="216" y="37"/>
                    </a:lnTo>
                    <a:lnTo>
                      <a:pt x="219" y="38"/>
                    </a:lnTo>
                    <a:lnTo>
                      <a:pt x="224" y="38"/>
                    </a:lnTo>
                    <a:lnTo>
                      <a:pt x="228" y="40"/>
                    </a:lnTo>
                    <a:lnTo>
                      <a:pt x="231" y="41"/>
                    </a:lnTo>
                    <a:lnTo>
                      <a:pt x="235" y="41"/>
                    </a:lnTo>
                    <a:lnTo>
                      <a:pt x="240" y="41"/>
                    </a:lnTo>
                    <a:lnTo>
                      <a:pt x="243" y="40"/>
                    </a:lnTo>
                    <a:lnTo>
                      <a:pt x="247" y="40"/>
                    </a:lnTo>
                    <a:lnTo>
                      <a:pt x="251" y="41"/>
                    </a:lnTo>
                    <a:lnTo>
                      <a:pt x="254" y="41"/>
                    </a:lnTo>
                    <a:lnTo>
                      <a:pt x="259" y="44"/>
                    </a:lnTo>
                    <a:lnTo>
                      <a:pt x="262" y="46"/>
                    </a:lnTo>
                    <a:lnTo>
                      <a:pt x="266" y="47"/>
                    </a:lnTo>
                    <a:lnTo>
                      <a:pt x="271" y="47"/>
                    </a:lnTo>
                    <a:lnTo>
                      <a:pt x="273" y="47"/>
                    </a:lnTo>
                    <a:lnTo>
                      <a:pt x="278" y="49"/>
                    </a:lnTo>
                    <a:lnTo>
                      <a:pt x="282" y="52"/>
                    </a:lnTo>
                    <a:lnTo>
                      <a:pt x="285" y="52"/>
                    </a:lnTo>
                    <a:lnTo>
                      <a:pt x="290" y="53"/>
                    </a:lnTo>
                    <a:lnTo>
                      <a:pt x="294" y="54"/>
                    </a:lnTo>
                    <a:lnTo>
                      <a:pt x="297" y="54"/>
                    </a:lnTo>
                    <a:lnTo>
                      <a:pt x="301" y="56"/>
                    </a:lnTo>
                    <a:lnTo>
                      <a:pt x="306" y="56"/>
                    </a:lnTo>
                    <a:lnTo>
                      <a:pt x="309" y="59"/>
                    </a:lnTo>
                    <a:lnTo>
                      <a:pt x="313" y="65"/>
                    </a:lnTo>
                    <a:lnTo>
                      <a:pt x="316" y="65"/>
                    </a:lnTo>
                    <a:lnTo>
                      <a:pt x="320" y="68"/>
                    </a:lnTo>
                    <a:lnTo>
                      <a:pt x="325" y="68"/>
                    </a:lnTo>
                    <a:lnTo>
                      <a:pt x="328" y="68"/>
                    </a:lnTo>
                    <a:lnTo>
                      <a:pt x="332" y="68"/>
                    </a:lnTo>
                    <a:lnTo>
                      <a:pt x="336" y="71"/>
                    </a:lnTo>
                    <a:lnTo>
                      <a:pt x="339" y="71"/>
                    </a:lnTo>
                    <a:lnTo>
                      <a:pt x="344" y="71"/>
                    </a:lnTo>
                    <a:lnTo>
                      <a:pt x="348" y="71"/>
                    </a:lnTo>
                    <a:lnTo>
                      <a:pt x="351" y="71"/>
                    </a:lnTo>
                    <a:lnTo>
                      <a:pt x="355" y="71"/>
                    </a:lnTo>
                    <a:lnTo>
                      <a:pt x="360" y="72"/>
                    </a:lnTo>
                    <a:lnTo>
                      <a:pt x="363" y="72"/>
                    </a:lnTo>
                    <a:lnTo>
                      <a:pt x="367" y="72"/>
                    </a:lnTo>
                    <a:lnTo>
                      <a:pt x="370" y="72"/>
                    </a:lnTo>
                    <a:lnTo>
                      <a:pt x="374" y="71"/>
                    </a:lnTo>
                    <a:lnTo>
                      <a:pt x="379" y="72"/>
                    </a:lnTo>
                    <a:lnTo>
                      <a:pt x="382" y="73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2385" name="Line 241"/>
          <p:cNvSpPr>
            <a:spLocks noChangeShapeType="1"/>
          </p:cNvSpPr>
          <p:nvPr/>
        </p:nvSpPr>
        <p:spPr bwMode="auto">
          <a:xfrm flipV="1">
            <a:off x="954088" y="3505200"/>
            <a:ext cx="0" cy="2035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2386" name="Text Box 242"/>
          <p:cNvSpPr txBox="1">
            <a:spLocks noChangeArrowheads="1"/>
          </p:cNvSpPr>
          <p:nvPr/>
        </p:nvSpPr>
        <p:spPr bwMode="gray">
          <a:xfrm rot="16200000">
            <a:off x="264319" y="4337844"/>
            <a:ext cx="13668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expansion matrix entry</a:t>
            </a:r>
          </a:p>
        </p:txBody>
      </p:sp>
      <p:sp>
        <p:nvSpPr>
          <p:cNvPr id="262387" name="Text Box 243"/>
          <p:cNvSpPr txBox="1">
            <a:spLocks noChangeArrowheads="1"/>
          </p:cNvSpPr>
          <p:nvPr/>
        </p:nvSpPr>
        <p:spPr bwMode="auto">
          <a:xfrm>
            <a:off x="1263650" y="2886075"/>
            <a:ext cx="2347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</a:rPr>
              <a:t>proven</a:t>
            </a:r>
            <a:r>
              <a:rPr lang="en-US" sz="1600"/>
              <a:t> shape for perfectly related terms</a:t>
            </a:r>
          </a:p>
        </p:txBody>
      </p:sp>
      <p:sp>
        <p:nvSpPr>
          <p:cNvPr id="262388" name="Text Box 244"/>
          <p:cNvSpPr txBox="1">
            <a:spLocks noChangeArrowheads="1"/>
          </p:cNvSpPr>
          <p:nvPr/>
        </p:nvSpPr>
        <p:spPr bwMode="auto">
          <a:xfrm>
            <a:off x="3621088" y="2886075"/>
            <a:ext cx="2384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</a:rPr>
              <a:t>provably</a:t>
            </a:r>
            <a:r>
              <a:rPr lang="en-US" sz="1600"/>
              <a:t> small change after slight perturbation</a:t>
            </a:r>
            <a:endParaRPr lang="en-US" sz="1600" b="1"/>
          </a:p>
        </p:txBody>
      </p:sp>
      <p:sp>
        <p:nvSpPr>
          <p:cNvPr id="262389" name="Text Box 245"/>
          <p:cNvSpPr txBox="1">
            <a:spLocks noChangeArrowheads="1"/>
          </p:cNvSpPr>
          <p:nvPr/>
        </p:nvSpPr>
        <p:spPr bwMode="auto">
          <a:xfrm>
            <a:off x="6002338" y="3054350"/>
            <a:ext cx="2462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/>
              <a:t>more perturbation</a:t>
            </a:r>
          </a:p>
        </p:txBody>
      </p:sp>
      <p:sp>
        <p:nvSpPr>
          <p:cNvPr id="262390" name="Text Box 246"/>
          <p:cNvSpPr txBox="1">
            <a:spLocks noChangeArrowheads="1"/>
          </p:cNvSpPr>
          <p:nvPr/>
        </p:nvSpPr>
        <p:spPr bwMode="auto">
          <a:xfrm>
            <a:off x="3365500" y="6119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262391" name="Text Box 247"/>
          <p:cNvSpPr txBox="1">
            <a:spLocks noChangeArrowheads="1"/>
          </p:cNvSpPr>
          <p:nvPr/>
        </p:nvSpPr>
        <p:spPr bwMode="auto">
          <a:xfrm>
            <a:off x="5535613" y="5886450"/>
            <a:ext cx="307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 b="1">
                <a:solidFill>
                  <a:srgbClr val="008000"/>
                </a:solidFill>
              </a:rPr>
              <a:t>shape: up, then down </a:t>
            </a:r>
          </a:p>
        </p:txBody>
      </p:sp>
      <p:sp>
        <p:nvSpPr>
          <p:cNvPr id="262392" name="Text Box 248"/>
          <p:cNvSpPr txBox="1">
            <a:spLocks noChangeArrowheads="1"/>
          </p:cNvSpPr>
          <p:nvPr/>
        </p:nvSpPr>
        <p:spPr bwMode="auto">
          <a:xfrm>
            <a:off x="962025" y="5886450"/>
            <a:ext cx="4559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chemeClr val="tx2"/>
                </a:solidFill>
              </a:rPr>
              <a:t>point of fall-off is different </a:t>
            </a:r>
            <a:br>
              <a:rPr lang="en-US" sz="1600" b="1">
                <a:solidFill>
                  <a:schemeClr val="tx2"/>
                </a:solidFill>
              </a:rPr>
            </a:br>
            <a:r>
              <a:rPr lang="en-US" sz="1600" b="1">
                <a:solidFill>
                  <a:schemeClr val="tx2"/>
                </a:solidFill>
              </a:rPr>
              <a:t>for every term pair, we can calculate that</a:t>
            </a:r>
          </a:p>
        </p:txBody>
      </p:sp>
      <p:sp>
        <p:nvSpPr>
          <p:cNvPr id="262393" name="Line 249"/>
          <p:cNvSpPr>
            <a:spLocks noChangeShapeType="1"/>
          </p:cNvSpPr>
          <p:nvPr/>
        </p:nvSpPr>
        <p:spPr bwMode="auto">
          <a:xfrm>
            <a:off x="2651125" y="3602038"/>
            <a:ext cx="9525" cy="1814512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2394" name="Group 250"/>
          <p:cNvGrpSpPr>
            <a:grpSpLocks/>
          </p:cNvGrpSpPr>
          <p:nvPr/>
        </p:nvGrpSpPr>
        <p:grpSpPr bwMode="auto">
          <a:xfrm>
            <a:off x="8218488" y="2117725"/>
            <a:ext cx="704850" cy="585788"/>
            <a:chOff x="5177" y="1334"/>
            <a:chExt cx="444" cy="369"/>
          </a:xfrm>
        </p:grpSpPr>
        <p:sp>
          <p:nvSpPr>
            <p:cNvPr id="262395" name="Text Box 251"/>
            <p:cNvSpPr txBox="1">
              <a:spLocks noChangeArrowheads="1"/>
            </p:cNvSpPr>
            <p:nvPr/>
          </p:nvSpPr>
          <p:spPr bwMode="auto">
            <a:xfrm>
              <a:off x="5178" y="1334"/>
              <a:ext cx="4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Font typeface="Wingdings" charset="0"/>
                <a:buNone/>
              </a:pPr>
              <a:r>
                <a:rPr lang="en-US" sz="1400">
                  <a:solidFill>
                    <a:srgbClr val="009900"/>
                  </a:solidFill>
                </a:rPr>
                <a:t>term 1</a:t>
              </a:r>
            </a:p>
          </p:txBody>
        </p:sp>
        <p:sp>
          <p:nvSpPr>
            <p:cNvPr id="262396" name="Text Box 252"/>
            <p:cNvSpPr txBox="1">
              <a:spLocks noChangeArrowheads="1"/>
            </p:cNvSpPr>
            <p:nvPr/>
          </p:nvSpPr>
          <p:spPr bwMode="auto">
            <a:xfrm>
              <a:off x="5177" y="1511"/>
              <a:ext cx="4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Font typeface="Wingdings" charset="0"/>
                <a:buNone/>
              </a:pPr>
              <a:r>
                <a:rPr lang="en-US" sz="1400">
                  <a:solidFill>
                    <a:srgbClr val="009900"/>
                  </a:solidFill>
                </a:rPr>
                <a:t>term 2</a:t>
              </a:r>
            </a:p>
          </p:txBody>
        </p:sp>
      </p:grpSp>
      <p:sp>
        <p:nvSpPr>
          <p:cNvPr id="262397" name="Text Box 253"/>
          <p:cNvSpPr txBox="1">
            <a:spLocks noChangeArrowheads="1"/>
          </p:cNvSpPr>
          <p:nvPr/>
        </p:nvSpPr>
        <p:spPr bwMode="auto">
          <a:xfrm>
            <a:off x="1187450" y="4389438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000"/>
              <a:t>0</a:t>
            </a:r>
          </a:p>
        </p:txBody>
      </p:sp>
      <p:grpSp>
        <p:nvGrpSpPr>
          <p:cNvPr id="262398" name="Group 254"/>
          <p:cNvGrpSpPr>
            <a:grpSpLocks/>
          </p:cNvGrpSpPr>
          <p:nvPr/>
        </p:nvGrpSpPr>
        <p:grpSpPr bwMode="auto">
          <a:xfrm>
            <a:off x="7524750" y="1239838"/>
            <a:ext cx="657225" cy="1458912"/>
            <a:chOff x="4086" y="2523"/>
            <a:chExt cx="414" cy="919"/>
          </a:xfrm>
        </p:grpSpPr>
        <p:sp>
          <p:nvSpPr>
            <p:cNvPr id="262399" name="Rectangle 255"/>
            <p:cNvSpPr>
              <a:spLocks noChangeArrowheads="1"/>
            </p:cNvSpPr>
            <p:nvPr/>
          </p:nvSpPr>
          <p:spPr bwMode="auto">
            <a:xfrm>
              <a:off x="4086" y="3258"/>
              <a:ext cx="41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339933"/>
                  </a:solidFill>
                </a:rPr>
                <a:t>0</a:t>
              </a:r>
            </a:p>
          </p:txBody>
        </p:sp>
        <p:sp>
          <p:nvSpPr>
            <p:cNvPr id="262400" name="Rectangle 256"/>
            <p:cNvSpPr>
              <a:spLocks noChangeArrowheads="1"/>
            </p:cNvSpPr>
            <p:nvPr/>
          </p:nvSpPr>
          <p:spPr bwMode="auto">
            <a:xfrm>
              <a:off x="4086" y="3074"/>
              <a:ext cx="41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339933"/>
                  </a:solidFill>
                </a:rPr>
                <a:t>0</a:t>
              </a:r>
            </a:p>
          </p:txBody>
        </p:sp>
        <p:sp>
          <p:nvSpPr>
            <p:cNvPr id="262401" name="Rectangle 257"/>
            <p:cNvSpPr>
              <a:spLocks noChangeArrowheads="1"/>
            </p:cNvSpPr>
            <p:nvPr/>
          </p:nvSpPr>
          <p:spPr bwMode="auto">
            <a:xfrm>
              <a:off x="4086" y="2523"/>
              <a:ext cx="414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D</a:t>
              </a:r>
            </a:p>
          </p:txBody>
        </p:sp>
      </p:grpSp>
      <p:grpSp>
        <p:nvGrpSpPr>
          <p:cNvPr id="262402" name="Group 258"/>
          <p:cNvGrpSpPr>
            <a:grpSpLocks/>
          </p:cNvGrpSpPr>
          <p:nvPr/>
        </p:nvGrpSpPr>
        <p:grpSpPr bwMode="auto">
          <a:xfrm>
            <a:off x="6538913" y="1239838"/>
            <a:ext cx="985837" cy="1458912"/>
            <a:chOff x="3465" y="2523"/>
            <a:chExt cx="621" cy="919"/>
          </a:xfrm>
        </p:grpSpPr>
        <p:sp>
          <p:nvSpPr>
            <p:cNvPr id="262403" name="Rectangle 259"/>
            <p:cNvSpPr>
              <a:spLocks noChangeArrowheads="1"/>
            </p:cNvSpPr>
            <p:nvPr/>
          </p:nvSpPr>
          <p:spPr bwMode="auto">
            <a:xfrm>
              <a:off x="3465" y="3258"/>
              <a:ext cx="62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339933"/>
                  </a:solidFill>
                </a:rPr>
                <a:t>b</a:t>
              </a:r>
            </a:p>
          </p:txBody>
        </p:sp>
        <p:sp>
          <p:nvSpPr>
            <p:cNvPr id="262404" name="Rectangle 260"/>
            <p:cNvSpPr>
              <a:spLocks noChangeArrowheads="1"/>
            </p:cNvSpPr>
            <p:nvPr/>
          </p:nvSpPr>
          <p:spPr bwMode="auto">
            <a:xfrm>
              <a:off x="3465" y="3074"/>
              <a:ext cx="62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339933"/>
                  </a:solidFill>
                </a:rPr>
                <a:t>b</a:t>
              </a:r>
            </a:p>
          </p:txBody>
        </p:sp>
        <p:sp>
          <p:nvSpPr>
            <p:cNvPr id="262405" name="Rectangle 261"/>
            <p:cNvSpPr>
              <a:spLocks noChangeArrowheads="1"/>
            </p:cNvSpPr>
            <p:nvPr/>
          </p:nvSpPr>
          <p:spPr bwMode="auto">
            <a:xfrm>
              <a:off x="3465" y="2523"/>
              <a:ext cx="621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B</a:t>
              </a:r>
            </a:p>
          </p:txBody>
        </p:sp>
      </p:grpSp>
      <p:grpSp>
        <p:nvGrpSpPr>
          <p:cNvPr id="262406" name="Group 262"/>
          <p:cNvGrpSpPr>
            <a:grpSpLocks/>
          </p:cNvGrpSpPr>
          <p:nvPr/>
        </p:nvGrpSpPr>
        <p:grpSpPr bwMode="auto">
          <a:xfrm>
            <a:off x="5226050" y="1239838"/>
            <a:ext cx="1312863" cy="1458912"/>
            <a:chOff x="2638" y="2523"/>
            <a:chExt cx="827" cy="919"/>
          </a:xfrm>
        </p:grpSpPr>
        <p:sp>
          <p:nvSpPr>
            <p:cNvPr id="262407" name="Rectangle 263"/>
            <p:cNvSpPr>
              <a:spLocks noChangeArrowheads="1"/>
            </p:cNvSpPr>
            <p:nvPr/>
          </p:nvSpPr>
          <p:spPr bwMode="auto">
            <a:xfrm>
              <a:off x="3052" y="3258"/>
              <a:ext cx="41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339933"/>
                  </a:solidFill>
                </a:rPr>
                <a:t>a</a:t>
              </a:r>
            </a:p>
          </p:txBody>
        </p:sp>
        <p:sp>
          <p:nvSpPr>
            <p:cNvPr id="262408" name="Rectangle 264"/>
            <p:cNvSpPr>
              <a:spLocks noChangeArrowheads="1"/>
            </p:cNvSpPr>
            <p:nvPr/>
          </p:nvSpPr>
          <p:spPr bwMode="auto">
            <a:xfrm>
              <a:off x="2638" y="3258"/>
              <a:ext cx="41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339933"/>
                  </a:solidFill>
                </a:rPr>
                <a:t>0</a:t>
              </a:r>
            </a:p>
          </p:txBody>
        </p:sp>
        <p:sp>
          <p:nvSpPr>
            <p:cNvPr id="262409" name="Rectangle 265"/>
            <p:cNvSpPr>
              <a:spLocks noChangeArrowheads="1"/>
            </p:cNvSpPr>
            <p:nvPr/>
          </p:nvSpPr>
          <p:spPr bwMode="auto">
            <a:xfrm>
              <a:off x="3052" y="3074"/>
              <a:ext cx="41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339933"/>
                  </a:solidFill>
                </a:rPr>
                <a:t>0</a:t>
              </a:r>
            </a:p>
          </p:txBody>
        </p:sp>
        <p:sp>
          <p:nvSpPr>
            <p:cNvPr id="262410" name="Rectangle 266"/>
            <p:cNvSpPr>
              <a:spLocks noChangeArrowheads="1"/>
            </p:cNvSpPr>
            <p:nvPr/>
          </p:nvSpPr>
          <p:spPr bwMode="auto">
            <a:xfrm>
              <a:off x="2638" y="3074"/>
              <a:ext cx="41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>
                  <a:solidFill>
                    <a:srgbClr val="339933"/>
                  </a:solidFill>
                </a:rPr>
                <a:t>a</a:t>
              </a:r>
            </a:p>
          </p:txBody>
        </p:sp>
        <p:sp>
          <p:nvSpPr>
            <p:cNvPr id="262411" name="Rectangle 267"/>
            <p:cNvSpPr>
              <a:spLocks noChangeArrowheads="1"/>
            </p:cNvSpPr>
            <p:nvPr/>
          </p:nvSpPr>
          <p:spPr bwMode="auto">
            <a:xfrm>
              <a:off x="3052" y="2523"/>
              <a:ext cx="413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A</a:t>
              </a:r>
              <a:endParaRPr lang="en-US" sz="1600" baseline="-25000"/>
            </a:p>
          </p:txBody>
        </p:sp>
        <p:sp>
          <p:nvSpPr>
            <p:cNvPr id="262412" name="Rectangle 268"/>
            <p:cNvSpPr>
              <a:spLocks noChangeArrowheads="1"/>
            </p:cNvSpPr>
            <p:nvPr/>
          </p:nvSpPr>
          <p:spPr bwMode="auto">
            <a:xfrm>
              <a:off x="2638" y="2523"/>
              <a:ext cx="414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60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95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6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2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385" grpId="0" animBg="1"/>
      <p:bldP spid="262386" grpId="0"/>
      <p:bldP spid="262387" grpId="0"/>
      <p:bldP spid="262388" grpId="0"/>
      <p:bldP spid="262389" grpId="0"/>
      <p:bldP spid="262391" grpId="0"/>
      <p:bldP spid="262392" grpId="0"/>
      <p:bldP spid="262393" grpId="0" animBg="1"/>
      <p:bldP spid="2623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Curves for unrelated terms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109663"/>
            <a:ext cx="5462587" cy="2008187"/>
          </a:xfrm>
        </p:spPr>
        <p:txBody>
          <a:bodyPr/>
          <a:lstStyle/>
          <a:p>
            <a:r>
              <a:rPr lang="en-US" sz="2000"/>
              <a:t>Co-occurrence graph:</a:t>
            </a:r>
          </a:p>
          <a:p>
            <a:pPr lvl="1"/>
            <a:r>
              <a:rPr lang="en-US" sz="1800"/>
              <a:t>terms are vertices</a:t>
            </a:r>
          </a:p>
          <a:p>
            <a:pPr lvl="1"/>
            <a:r>
              <a:rPr lang="en-US" sz="1800"/>
              <a:t>edge between two terms if they co-occur</a:t>
            </a:r>
          </a:p>
          <a:p>
            <a:r>
              <a:rPr lang="en-US" sz="2000"/>
              <a:t>We call two terms </a:t>
            </a:r>
            <a:r>
              <a:rPr lang="en-US" sz="2000">
                <a:solidFill>
                  <a:schemeClr val="hlink"/>
                </a:solidFill>
              </a:rPr>
              <a:t>perfectly unrelated</a:t>
            </a:r>
            <a:r>
              <a:rPr lang="en-US" sz="2000"/>
              <a:t> if no path connects them in the graph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307975" y="6053138"/>
            <a:ext cx="852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 b="1">
                <a:solidFill>
                  <a:schemeClr val="hlink"/>
                </a:solidFill>
              </a:rPr>
              <a:t>curves for unrelated terms randomly oscillate around zero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071563" y="3068638"/>
            <a:ext cx="24495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</a:rPr>
              <a:t>proven</a:t>
            </a:r>
            <a:r>
              <a:rPr lang="en-US" sz="1600"/>
              <a:t> shape for</a:t>
            </a:r>
            <a:br>
              <a:rPr lang="en-US" sz="1600"/>
            </a:br>
            <a:r>
              <a:rPr lang="en-US" sz="1600"/>
              <a:t>perfectly unrelated terms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3516313" y="3063875"/>
            <a:ext cx="2346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</a:rPr>
              <a:t>provably </a:t>
            </a:r>
            <a:r>
              <a:rPr lang="en-US" sz="1600"/>
              <a:t>small change</a:t>
            </a:r>
            <a:br>
              <a:rPr lang="en-US" sz="1600"/>
            </a:br>
            <a:r>
              <a:rPr lang="en-US" sz="1600"/>
              <a:t>after slight perturbation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6232525" y="3222625"/>
            <a:ext cx="184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/>
              <a:t>more perturbation</a:t>
            </a:r>
          </a:p>
        </p:txBody>
      </p:sp>
      <p:sp>
        <p:nvSpPr>
          <p:cNvPr id="268296" name="Oval 8"/>
          <p:cNvSpPr>
            <a:spLocks noChangeArrowheads="1"/>
          </p:cNvSpPr>
          <p:nvPr/>
        </p:nvSpPr>
        <p:spPr bwMode="auto">
          <a:xfrm>
            <a:off x="7620000" y="1779588"/>
            <a:ext cx="177800" cy="180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297" name="Oval 9"/>
          <p:cNvSpPr>
            <a:spLocks noChangeArrowheads="1"/>
          </p:cNvSpPr>
          <p:nvPr/>
        </p:nvSpPr>
        <p:spPr bwMode="auto">
          <a:xfrm>
            <a:off x="7993063" y="2459038"/>
            <a:ext cx="177800" cy="180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299" name="Oval 11"/>
          <p:cNvSpPr>
            <a:spLocks noChangeArrowheads="1"/>
          </p:cNvSpPr>
          <p:nvPr/>
        </p:nvSpPr>
        <p:spPr bwMode="auto">
          <a:xfrm>
            <a:off x="6189663" y="1552575"/>
            <a:ext cx="177800" cy="182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300" name="Line 12"/>
          <p:cNvSpPr>
            <a:spLocks noChangeShapeType="1"/>
          </p:cNvSpPr>
          <p:nvPr/>
        </p:nvSpPr>
        <p:spPr bwMode="auto">
          <a:xfrm flipV="1">
            <a:off x="6794500" y="1052513"/>
            <a:ext cx="1106488" cy="6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8301" name="Line 13"/>
          <p:cNvSpPr>
            <a:spLocks noChangeShapeType="1"/>
          </p:cNvSpPr>
          <p:nvPr/>
        </p:nvSpPr>
        <p:spPr bwMode="auto">
          <a:xfrm>
            <a:off x="6276975" y="1617663"/>
            <a:ext cx="498475" cy="652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8303" name="Line 15"/>
          <p:cNvSpPr>
            <a:spLocks noChangeShapeType="1"/>
          </p:cNvSpPr>
          <p:nvPr/>
        </p:nvSpPr>
        <p:spPr bwMode="auto">
          <a:xfrm>
            <a:off x="7700963" y="1870075"/>
            <a:ext cx="361950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8304" name="Line 16"/>
          <p:cNvSpPr>
            <a:spLocks noChangeShapeType="1"/>
          </p:cNvSpPr>
          <p:nvPr/>
        </p:nvSpPr>
        <p:spPr bwMode="auto">
          <a:xfrm flipH="1">
            <a:off x="6775450" y="1870075"/>
            <a:ext cx="923925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8305" name="Line 17"/>
          <p:cNvSpPr>
            <a:spLocks noChangeShapeType="1"/>
          </p:cNvSpPr>
          <p:nvPr/>
        </p:nvSpPr>
        <p:spPr bwMode="auto">
          <a:xfrm flipH="1" flipV="1">
            <a:off x="6276975" y="1654175"/>
            <a:ext cx="1423988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8306" name="Group 18"/>
          <p:cNvGrpSpPr>
            <a:grpSpLocks/>
          </p:cNvGrpSpPr>
          <p:nvPr/>
        </p:nvGrpSpPr>
        <p:grpSpPr bwMode="auto">
          <a:xfrm>
            <a:off x="1277938" y="3773488"/>
            <a:ext cx="2108200" cy="2206625"/>
            <a:chOff x="557" y="1894"/>
            <a:chExt cx="1525" cy="1515"/>
          </a:xfrm>
        </p:grpSpPr>
        <p:sp>
          <p:nvSpPr>
            <p:cNvPr id="268307" name="Line 19"/>
            <p:cNvSpPr>
              <a:spLocks noChangeShapeType="1"/>
            </p:cNvSpPr>
            <p:nvPr/>
          </p:nvSpPr>
          <p:spPr bwMode="auto">
            <a:xfrm>
              <a:off x="558" y="2518"/>
              <a:ext cx="152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8" name="Rectangle 20"/>
            <p:cNvSpPr>
              <a:spLocks noChangeArrowheads="1"/>
            </p:cNvSpPr>
            <p:nvPr/>
          </p:nvSpPr>
          <p:spPr bwMode="auto">
            <a:xfrm>
              <a:off x="642" y="1894"/>
              <a:ext cx="1353" cy="1245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9" name="Line 21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0" name="Line 22"/>
            <p:cNvSpPr>
              <a:spLocks noChangeShapeType="1"/>
            </p:cNvSpPr>
            <p:nvPr/>
          </p:nvSpPr>
          <p:spPr bwMode="auto">
            <a:xfrm>
              <a:off x="642" y="1894"/>
              <a:ext cx="135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1" name="Line 23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2" name="Line 24"/>
            <p:cNvSpPr>
              <a:spLocks noChangeShapeType="1"/>
            </p:cNvSpPr>
            <p:nvPr/>
          </p:nvSpPr>
          <p:spPr bwMode="auto">
            <a:xfrm flipV="1">
              <a:off x="1995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3" name="Line 25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4" name="Line 26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5" name="Line 27"/>
            <p:cNvSpPr>
              <a:spLocks noChangeShapeType="1"/>
            </p:cNvSpPr>
            <p:nvPr/>
          </p:nvSpPr>
          <p:spPr bwMode="auto">
            <a:xfrm flipV="1">
              <a:off x="642" y="3126"/>
              <a:ext cx="1" cy="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6" name="Line 28"/>
            <p:cNvSpPr>
              <a:spLocks noChangeShapeType="1"/>
            </p:cNvSpPr>
            <p:nvPr/>
          </p:nvSpPr>
          <p:spPr bwMode="auto">
            <a:xfrm>
              <a:off x="642" y="1894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7" name="Line 29"/>
            <p:cNvSpPr>
              <a:spLocks noChangeShapeType="1"/>
            </p:cNvSpPr>
            <p:nvPr/>
          </p:nvSpPr>
          <p:spPr bwMode="auto">
            <a:xfrm flipV="1">
              <a:off x="1041" y="3126"/>
              <a:ext cx="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8" name="Line 30"/>
            <p:cNvSpPr>
              <a:spLocks noChangeShapeType="1"/>
            </p:cNvSpPr>
            <p:nvPr/>
          </p:nvSpPr>
          <p:spPr bwMode="auto">
            <a:xfrm>
              <a:off x="1041" y="1894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9" name="Line 31"/>
            <p:cNvSpPr>
              <a:spLocks noChangeShapeType="1"/>
            </p:cNvSpPr>
            <p:nvPr/>
          </p:nvSpPr>
          <p:spPr bwMode="auto">
            <a:xfrm flipV="1">
              <a:off x="1441" y="3126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0" name="Line 32"/>
            <p:cNvSpPr>
              <a:spLocks noChangeShapeType="1"/>
            </p:cNvSpPr>
            <p:nvPr/>
          </p:nvSpPr>
          <p:spPr bwMode="auto">
            <a:xfrm>
              <a:off x="1441" y="1894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1" name="Line 33"/>
            <p:cNvSpPr>
              <a:spLocks noChangeShapeType="1"/>
            </p:cNvSpPr>
            <p:nvPr/>
          </p:nvSpPr>
          <p:spPr bwMode="auto">
            <a:xfrm flipV="1">
              <a:off x="1840" y="3126"/>
              <a:ext cx="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2" name="Line 34"/>
            <p:cNvSpPr>
              <a:spLocks noChangeShapeType="1"/>
            </p:cNvSpPr>
            <p:nvPr/>
          </p:nvSpPr>
          <p:spPr bwMode="auto">
            <a:xfrm>
              <a:off x="1840" y="1894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3" name="Line 35"/>
            <p:cNvSpPr>
              <a:spLocks noChangeShapeType="1"/>
            </p:cNvSpPr>
            <p:nvPr/>
          </p:nvSpPr>
          <p:spPr bwMode="auto">
            <a:xfrm>
              <a:off x="642" y="3139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4" name="Line 36"/>
            <p:cNvSpPr>
              <a:spLocks noChangeShapeType="1"/>
            </p:cNvSpPr>
            <p:nvPr/>
          </p:nvSpPr>
          <p:spPr bwMode="auto">
            <a:xfrm flipH="1">
              <a:off x="1953" y="3139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5" name="Line 37"/>
            <p:cNvSpPr>
              <a:spLocks noChangeShapeType="1"/>
            </p:cNvSpPr>
            <p:nvPr/>
          </p:nvSpPr>
          <p:spPr bwMode="auto">
            <a:xfrm>
              <a:off x="642" y="301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6" name="Line 38"/>
            <p:cNvSpPr>
              <a:spLocks noChangeShapeType="1"/>
            </p:cNvSpPr>
            <p:nvPr/>
          </p:nvSpPr>
          <p:spPr bwMode="auto">
            <a:xfrm flipH="1">
              <a:off x="1953" y="3014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7" name="Line 39"/>
            <p:cNvSpPr>
              <a:spLocks noChangeShapeType="1"/>
            </p:cNvSpPr>
            <p:nvPr/>
          </p:nvSpPr>
          <p:spPr bwMode="auto">
            <a:xfrm>
              <a:off x="642" y="289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8" name="Line 40"/>
            <p:cNvSpPr>
              <a:spLocks noChangeShapeType="1"/>
            </p:cNvSpPr>
            <p:nvPr/>
          </p:nvSpPr>
          <p:spPr bwMode="auto">
            <a:xfrm flipH="1">
              <a:off x="1953" y="2890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9" name="Line 41"/>
            <p:cNvSpPr>
              <a:spLocks noChangeShapeType="1"/>
            </p:cNvSpPr>
            <p:nvPr/>
          </p:nvSpPr>
          <p:spPr bwMode="auto">
            <a:xfrm>
              <a:off x="642" y="2765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0" name="Line 42"/>
            <p:cNvSpPr>
              <a:spLocks noChangeShapeType="1"/>
            </p:cNvSpPr>
            <p:nvPr/>
          </p:nvSpPr>
          <p:spPr bwMode="auto">
            <a:xfrm flipH="1">
              <a:off x="1953" y="2765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1" name="Line 43"/>
            <p:cNvSpPr>
              <a:spLocks noChangeShapeType="1"/>
            </p:cNvSpPr>
            <p:nvPr/>
          </p:nvSpPr>
          <p:spPr bwMode="auto">
            <a:xfrm>
              <a:off x="642" y="264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2" name="Line 44"/>
            <p:cNvSpPr>
              <a:spLocks noChangeShapeType="1"/>
            </p:cNvSpPr>
            <p:nvPr/>
          </p:nvSpPr>
          <p:spPr bwMode="auto">
            <a:xfrm>
              <a:off x="642" y="251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3" name="Line 45"/>
            <p:cNvSpPr>
              <a:spLocks noChangeShapeType="1"/>
            </p:cNvSpPr>
            <p:nvPr/>
          </p:nvSpPr>
          <p:spPr bwMode="auto">
            <a:xfrm>
              <a:off x="642" y="239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4" name="Line 46"/>
            <p:cNvSpPr>
              <a:spLocks noChangeShapeType="1"/>
            </p:cNvSpPr>
            <p:nvPr/>
          </p:nvSpPr>
          <p:spPr bwMode="auto">
            <a:xfrm>
              <a:off x="642" y="2267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5" name="Line 47"/>
            <p:cNvSpPr>
              <a:spLocks noChangeShapeType="1"/>
            </p:cNvSpPr>
            <p:nvPr/>
          </p:nvSpPr>
          <p:spPr bwMode="auto">
            <a:xfrm flipH="1">
              <a:off x="1953" y="2267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6" name="Line 48"/>
            <p:cNvSpPr>
              <a:spLocks noChangeShapeType="1"/>
            </p:cNvSpPr>
            <p:nvPr/>
          </p:nvSpPr>
          <p:spPr bwMode="auto">
            <a:xfrm>
              <a:off x="642" y="2142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7" name="Line 49"/>
            <p:cNvSpPr>
              <a:spLocks noChangeShapeType="1"/>
            </p:cNvSpPr>
            <p:nvPr/>
          </p:nvSpPr>
          <p:spPr bwMode="auto">
            <a:xfrm flipH="1">
              <a:off x="1953" y="2142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8" name="Line 50"/>
            <p:cNvSpPr>
              <a:spLocks noChangeShapeType="1"/>
            </p:cNvSpPr>
            <p:nvPr/>
          </p:nvSpPr>
          <p:spPr bwMode="auto">
            <a:xfrm>
              <a:off x="642" y="2017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9" name="Line 51"/>
            <p:cNvSpPr>
              <a:spLocks noChangeShapeType="1"/>
            </p:cNvSpPr>
            <p:nvPr/>
          </p:nvSpPr>
          <p:spPr bwMode="auto">
            <a:xfrm flipH="1">
              <a:off x="1953" y="2017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0" name="Line 52"/>
            <p:cNvSpPr>
              <a:spLocks noChangeShapeType="1"/>
            </p:cNvSpPr>
            <p:nvPr/>
          </p:nvSpPr>
          <p:spPr bwMode="auto">
            <a:xfrm>
              <a:off x="642" y="189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1" name="Line 53"/>
            <p:cNvSpPr>
              <a:spLocks noChangeShapeType="1"/>
            </p:cNvSpPr>
            <p:nvPr/>
          </p:nvSpPr>
          <p:spPr bwMode="auto">
            <a:xfrm flipH="1">
              <a:off x="1953" y="1894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2" name="Line 54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3" name="Line 55"/>
            <p:cNvSpPr>
              <a:spLocks noChangeShapeType="1"/>
            </p:cNvSpPr>
            <p:nvPr/>
          </p:nvSpPr>
          <p:spPr bwMode="auto">
            <a:xfrm>
              <a:off x="642" y="1894"/>
              <a:ext cx="135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4" name="Line 56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5" name="Line 57"/>
            <p:cNvSpPr>
              <a:spLocks noChangeShapeType="1"/>
            </p:cNvSpPr>
            <p:nvPr/>
          </p:nvSpPr>
          <p:spPr bwMode="auto">
            <a:xfrm flipV="1">
              <a:off x="1995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6" name="Line 58"/>
            <p:cNvSpPr>
              <a:spLocks noChangeShapeType="1"/>
            </p:cNvSpPr>
            <p:nvPr/>
          </p:nvSpPr>
          <p:spPr bwMode="auto">
            <a:xfrm flipH="1">
              <a:off x="1953" y="2641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7" name="Line 59"/>
            <p:cNvSpPr>
              <a:spLocks noChangeShapeType="1"/>
            </p:cNvSpPr>
            <p:nvPr/>
          </p:nvSpPr>
          <p:spPr bwMode="auto">
            <a:xfrm flipH="1">
              <a:off x="1953" y="2516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8" name="Line 60"/>
            <p:cNvSpPr>
              <a:spLocks noChangeShapeType="1"/>
            </p:cNvSpPr>
            <p:nvPr/>
          </p:nvSpPr>
          <p:spPr bwMode="auto">
            <a:xfrm flipH="1">
              <a:off x="1953" y="2391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9" name="Text Box 61"/>
            <p:cNvSpPr txBox="1">
              <a:spLocks noChangeArrowheads="1"/>
            </p:cNvSpPr>
            <p:nvPr/>
          </p:nvSpPr>
          <p:spPr bwMode="auto">
            <a:xfrm>
              <a:off x="9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200</a:t>
              </a:r>
            </a:p>
          </p:txBody>
        </p:sp>
        <p:sp>
          <p:nvSpPr>
            <p:cNvPr id="268350" name="Text Box 62"/>
            <p:cNvSpPr txBox="1">
              <a:spLocks noChangeArrowheads="1"/>
            </p:cNvSpPr>
            <p:nvPr/>
          </p:nvSpPr>
          <p:spPr bwMode="auto">
            <a:xfrm>
              <a:off x="1359" y="3152"/>
              <a:ext cx="16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400</a:t>
              </a:r>
            </a:p>
          </p:txBody>
        </p:sp>
        <p:sp>
          <p:nvSpPr>
            <p:cNvPr id="268351" name="Text Box 63"/>
            <p:cNvSpPr txBox="1">
              <a:spLocks noChangeArrowheads="1"/>
            </p:cNvSpPr>
            <p:nvPr/>
          </p:nvSpPr>
          <p:spPr bwMode="auto">
            <a:xfrm>
              <a:off x="17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600</a:t>
              </a:r>
            </a:p>
          </p:txBody>
        </p:sp>
        <p:sp>
          <p:nvSpPr>
            <p:cNvPr id="268352" name="Text Box 64"/>
            <p:cNvSpPr txBox="1">
              <a:spLocks noChangeArrowheads="1"/>
            </p:cNvSpPr>
            <p:nvPr/>
          </p:nvSpPr>
          <p:spPr bwMode="auto">
            <a:xfrm>
              <a:off x="5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0</a:t>
              </a:r>
            </a:p>
          </p:txBody>
        </p:sp>
        <p:sp>
          <p:nvSpPr>
            <p:cNvPr id="268353" name="Rectangle 65"/>
            <p:cNvSpPr>
              <a:spLocks noChangeArrowheads="1"/>
            </p:cNvSpPr>
            <p:nvPr/>
          </p:nvSpPr>
          <p:spPr bwMode="auto">
            <a:xfrm>
              <a:off x="839" y="3241"/>
              <a:ext cx="954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/>
                <a:t>subspace dimension</a:t>
              </a:r>
            </a:p>
          </p:txBody>
        </p:sp>
      </p:grpSp>
      <p:grpSp>
        <p:nvGrpSpPr>
          <p:cNvPr id="268354" name="Group 66"/>
          <p:cNvGrpSpPr>
            <a:grpSpLocks/>
          </p:cNvGrpSpPr>
          <p:nvPr/>
        </p:nvGrpSpPr>
        <p:grpSpPr bwMode="auto">
          <a:xfrm>
            <a:off x="3663950" y="3773488"/>
            <a:ext cx="2108200" cy="2206625"/>
            <a:chOff x="557" y="1894"/>
            <a:chExt cx="1525" cy="1515"/>
          </a:xfrm>
        </p:grpSpPr>
        <p:sp>
          <p:nvSpPr>
            <p:cNvPr id="268355" name="Line 67"/>
            <p:cNvSpPr>
              <a:spLocks noChangeShapeType="1"/>
            </p:cNvSpPr>
            <p:nvPr/>
          </p:nvSpPr>
          <p:spPr bwMode="auto">
            <a:xfrm>
              <a:off x="558" y="2518"/>
              <a:ext cx="152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6" name="Rectangle 68"/>
            <p:cNvSpPr>
              <a:spLocks noChangeArrowheads="1"/>
            </p:cNvSpPr>
            <p:nvPr/>
          </p:nvSpPr>
          <p:spPr bwMode="auto">
            <a:xfrm>
              <a:off x="642" y="1894"/>
              <a:ext cx="1353" cy="1245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7" name="Line 69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8" name="Line 70"/>
            <p:cNvSpPr>
              <a:spLocks noChangeShapeType="1"/>
            </p:cNvSpPr>
            <p:nvPr/>
          </p:nvSpPr>
          <p:spPr bwMode="auto">
            <a:xfrm>
              <a:off x="642" y="1894"/>
              <a:ext cx="135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9" name="Line 71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0" name="Line 72"/>
            <p:cNvSpPr>
              <a:spLocks noChangeShapeType="1"/>
            </p:cNvSpPr>
            <p:nvPr/>
          </p:nvSpPr>
          <p:spPr bwMode="auto">
            <a:xfrm flipV="1">
              <a:off x="1995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1" name="Line 73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2" name="Line 74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3" name="Line 75"/>
            <p:cNvSpPr>
              <a:spLocks noChangeShapeType="1"/>
            </p:cNvSpPr>
            <p:nvPr/>
          </p:nvSpPr>
          <p:spPr bwMode="auto">
            <a:xfrm flipV="1">
              <a:off x="642" y="3126"/>
              <a:ext cx="1" cy="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4" name="Line 76"/>
            <p:cNvSpPr>
              <a:spLocks noChangeShapeType="1"/>
            </p:cNvSpPr>
            <p:nvPr/>
          </p:nvSpPr>
          <p:spPr bwMode="auto">
            <a:xfrm>
              <a:off x="642" y="1894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5" name="Line 77"/>
            <p:cNvSpPr>
              <a:spLocks noChangeShapeType="1"/>
            </p:cNvSpPr>
            <p:nvPr/>
          </p:nvSpPr>
          <p:spPr bwMode="auto">
            <a:xfrm flipV="1">
              <a:off x="1041" y="3126"/>
              <a:ext cx="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6" name="Line 78"/>
            <p:cNvSpPr>
              <a:spLocks noChangeShapeType="1"/>
            </p:cNvSpPr>
            <p:nvPr/>
          </p:nvSpPr>
          <p:spPr bwMode="auto">
            <a:xfrm>
              <a:off x="1041" y="1894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7" name="Line 79"/>
            <p:cNvSpPr>
              <a:spLocks noChangeShapeType="1"/>
            </p:cNvSpPr>
            <p:nvPr/>
          </p:nvSpPr>
          <p:spPr bwMode="auto">
            <a:xfrm flipV="1">
              <a:off x="1441" y="3126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8" name="Line 80"/>
            <p:cNvSpPr>
              <a:spLocks noChangeShapeType="1"/>
            </p:cNvSpPr>
            <p:nvPr/>
          </p:nvSpPr>
          <p:spPr bwMode="auto">
            <a:xfrm>
              <a:off x="1441" y="1894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9" name="Line 81"/>
            <p:cNvSpPr>
              <a:spLocks noChangeShapeType="1"/>
            </p:cNvSpPr>
            <p:nvPr/>
          </p:nvSpPr>
          <p:spPr bwMode="auto">
            <a:xfrm flipV="1">
              <a:off x="1840" y="3126"/>
              <a:ext cx="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0" name="Line 82"/>
            <p:cNvSpPr>
              <a:spLocks noChangeShapeType="1"/>
            </p:cNvSpPr>
            <p:nvPr/>
          </p:nvSpPr>
          <p:spPr bwMode="auto">
            <a:xfrm>
              <a:off x="1840" y="1894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1" name="Line 83"/>
            <p:cNvSpPr>
              <a:spLocks noChangeShapeType="1"/>
            </p:cNvSpPr>
            <p:nvPr/>
          </p:nvSpPr>
          <p:spPr bwMode="auto">
            <a:xfrm>
              <a:off x="642" y="3139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2" name="Line 84"/>
            <p:cNvSpPr>
              <a:spLocks noChangeShapeType="1"/>
            </p:cNvSpPr>
            <p:nvPr/>
          </p:nvSpPr>
          <p:spPr bwMode="auto">
            <a:xfrm flipH="1">
              <a:off x="1953" y="3139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3" name="Line 85"/>
            <p:cNvSpPr>
              <a:spLocks noChangeShapeType="1"/>
            </p:cNvSpPr>
            <p:nvPr/>
          </p:nvSpPr>
          <p:spPr bwMode="auto">
            <a:xfrm>
              <a:off x="642" y="301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4" name="Line 86"/>
            <p:cNvSpPr>
              <a:spLocks noChangeShapeType="1"/>
            </p:cNvSpPr>
            <p:nvPr/>
          </p:nvSpPr>
          <p:spPr bwMode="auto">
            <a:xfrm flipH="1">
              <a:off x="1953" y="3014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5" name="Line 87"/>
            <p:cNvSpPr>
              <a:spLocks noChangeShapeType="1"/>
            </p:cNvSpPr>
            <p:nvPr/>
          </p:nvSpPr>
          <p:spPr bwMode="auto">
            <a:xfrm>
              <a:off x="642" y="289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6" name="Line 88"/>
            <p:cNvSpPr>
              <a:spLocks noChangeShapeType="1"/>
            </p:cNvSpPr>
            <p:nvPr/>
          </p:nvSpPr>
          <p:spPr bwMode="auto">
            <a:xfrm flipH="1">
              <a:off x="1953" y="2890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7" name="Line 89"/>
            <p:cNvSpPr>
              <a:spLocks noChangeShapeType="1"/>
            </p:cNvSpPr>
            <p:nvPr/>
          </p:nvSpPr>
          <p:spPr bwMode="auto">
            <a:xfrm>
              <a:off x="642" y="2765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8" name="Line 90"/>
            <p:cNvSpPr>
              <a:spLocks noChangeShapeType="1"/>
            </p:cNvSpPr>
            <p:nvPr/>
          </p:nvSpPr>
          <p:spPr bwMode="auto">
            <a:xfrm flipH="1">
              <a:off x="1953" y="2765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9" name="Line 91"/>
            <p:cNvSpPr>
              <a:spLocks noChangeShapeType="1"/>
            </p:cNvSpPr>
            <p:nvPr/>
          </p:nvSpPr>
          <p:spPr bwMode="auto">
            <a:xfrm>
              <a:off x="642" y="264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0" name="Line 92"/>
            <p:cNvSpPr>
              <a:spLocks noChangeShapeType="1"/>
            </p:cNvSpPr>
            <p:nvPr/>
          </p:nvSpPr>
          <p:spPr bwMode="auto">
            <a:xfrm>
              <a:off x="642" y="251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1" name="Line 93"/>
            <p:cNvSpPr>
              <a:spLocks noChangeShapeType="1"/>
            </p:cNvSpPr>
            <p:nvPr/>
          </p:nvSpPr>
          <p:spPr bwMode="auto">
            <a:xfrm>
              <a:off x="642" y="239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2" name="Line 94"/>
            <p:cNvSpPr>
              <a:spLocks noChangeShapeType="1"/>
            </p:cNvSpPr>
            <p:nvPr/>
          </p:nvSpPr>
          <p:spPr bwMode="auto">
            <a:xfrm>
              <a:off x="642" y="2267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3" name="Line 95"/>
            <p:cNvSpPr>
              <a:spLocks noChangeShapeType="1"/>
            </p:cNvSpPr>
            <p:nvPr/>
          </p:nvSpPr>
          <p:spPr bwMode="auto">
            <a:xfrm flipH="1">
              <a:off x="1953" y="2267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4" name="Line 96"/>
            <p:cNvSpPr>
              <a:spLocks noChangeShapeType="1"/>
            </p:cNvSpPr>
            <p:nvPr/>
          </p:nvSpPr>
          <p:spPr bwMode="auto">
            <a:xfrm>
              <a:off x="642" y="2142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5" name="Line 97"/>
            <p:cNvSpPr>
              <a:spLocks noChangeShapeType="1"/>
            </p:cNvSpPr>
            <p:nvPr/>
          </p:nvSpPr>
          <p:spPr bwMode="auto">
            <a:xfrm flipH="1">
              <a:off x="1953" y="2142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6" name="Line 98"/>
            <p:cNvSpPr>
              <a:spLocks noChangeShapeType="1"/>
            </p:cNvSpPr>
            <p:nvPr/>
          </p:nvSpPr>
          <p:spPr bwMode="auto">
            <a:xfrm>
              <a:off x="642" y="2017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7" name="Line 99"/>
            <p:cNvSpPr>
              <a:spLocks noChangeShapeType="1"/>
            </p:cNvSpPr>
            <p:nvPr/>
          </p:nvSpPr>
          <p:spPr bwMode="auto">
            <a:xfrm flipH="1">
              <a:off x="1953" y="2017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8" name="Line 100"/>
            <p:cNvSpPr>
              <a:spLocks noChangeShapeType="1"/>
            </p:cNvSpPr>
            <p:nvPr/>
          </p:nvSpPr>
          <p:spPr bwMode="auto">
            <a:xfrm>
              <a:off x="642" y="189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9" name="Line 101"/>
            <p:cNvSpPr>
              <a:spLocks noChangeShapeType="1"/>
            </p:cNvSpPr>
            <p:nvPr/>
          </p:nvSpPr>
          <p:spPr bwMode="auto">
            <a:xfrm flipH="1">
              <a:off x="1953" y="1894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0" name="Line 102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1" name="Line 103"/>
            <p:cNvSpPr>
              <a:spLocks noChangeShapeType="1"/>
            </p:cNvSpPr>
            <p:nvPr/>
          </p:nvSpPr>
          <p:spPr bwMode="auto">
            <a:xfrm>
              <a:off x="642" y="1894"/>
              <a:ext cx="135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2" name="Line 104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3" name="Line 105"/>
            <p:cNvSpPr>
              <a:spLocks noChangeShapeType="1"/>
            </p:cNvSpPr>
            <p:nvPr/>
          </p:nvSpPr>
          <p:spPr bwMode="auto">
            <a:xfrm flipV="1">
              <a:off x="1995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4" name="Line 106"/>
            <p:cNvSpPr>
              <a:spLocks noChangeShapeType="1"/>
            </p:cNvSpPr>
            <p:nvPr/>
          </p:nvSpPr>
          <p:spPr bwMode="auto">
            <a:xfrm flipH="1">
              <a:off x="1953" y="2641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5" name="Line 107"/>
            <p:cNvSpPr>
              <a:spLocks noChangeShapeType="1"/>
            </p:cNvSpPr>
            <p:nvPr/>
          </p:nvSpPr>
          <p:spPr bwMode="auto">
            <a:xfrm flipH="1">
              <a:off x="1953" y="2516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6" name="Line 108"/>
            <p:cNvSpPr>
              <a:spLocks noChangeShapeType="1"/>
            </p:cNvSpPr>
            <p:nvPr/>
          </p:nvSpPr>
          <p:spPr bwMode="auto">
            <a:xfrm flipH="1">
              <a:off x="1953" y="2391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7" name="Text Box 109"/>
            <p:cNvSpPr txBox="1">
              <a:spLocks noChangeArrowheads="1"/>
            </p:cNvSpPr>
            <p:nvPr/>
          </p:nvSpPr>
          <p:spPr bwMode="auto">
            <a:xfrm>
              <a:off x="9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200</a:t>
              </a:r>
            </a:p>
          </p:txBody>
        </p:sp>
        <p:sp>
          <p:nvSpPr>
            <p:cNvPr id="268398" name="Text Box 110"/>
            <p:cNvSpPr txBox="1">
              <a:spLocks noChangeArrowheads="1"/>
            </p:cNvSpPr>
            <p:nvPr/>
          </p:nvSpPr>
          <p:spPr bwMode="auto">
            <a:xfrm>
              <a:off x="1359" y="3152"/>
              <a:ext cx="16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400</a:t>
              </a:r>
            </a:p>
          </p:txBody>
        </p:sp>
        <p:sp>
          <p:nvSpPr>
            <p:cNvPr id="268399" name="Text Box 111"/>
            <p:cNvSpPr txBox="1">
              <a:spLocks noChangeArrowheads="1"/>
            </p:cNvSpPr>
            <p:nvPr/>
          </p:nvSpPr>
          <p:spPr bwMode="auto">
            <a:xfrm>
              <a:off x="17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600</a:t>
              </a:r>
            </a:p>
          </p:txBody>
        </p:sp>
        <p:sp>
          <p:nvSpPr>
            <p:cNvPr id="268400" name="Text Box 112"/>
            <p:cNvSpPr txBox="1">
              <a:spLocks noChangeArrowheads="1"/>
            </p:cNvSpPr>
            <p:nvPr/>
          </p:nvSpPr>
          <p:spPr bwMode="auto">
            <a:xfrm>
              <a:off x="5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0</a:t>
              </a:r>
            </a:p>
          </p:txBody>
        </p:sp>
        <p:sp>
          <p:nvSpPr>
            <p:cNvPr id="268401" name="Rectangle 113"/>
            <p:cNvSpPr>
              <a:spLocks noChangeArrowheads="1"/>
            </p:cNvSpPr>
            <p:nvPr/>
          </p:nvSpPr>
          <p:spPr bwMode="auto">
            <a:xfrm>
              <a:off x="839" y="3241"/>
              <a:ext cx="954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/>
                <a:t>subspace dimension</a:t>
              </a:r>
            </a:p>
          </p:txBody>
        </p:sp>
      </p:grpSp>
      <p:grpSp>
        <p:nvGrpSpPr>
          <p:cNvPr id="268402" name="Group 114"/>
          <p:cNvGrpSpPr>
            <a:grpSpLocks/>
          </p:cNvGrpSpPr>
          <p:nvPr/>
        </p:nvGrpSpPr>
        <p:grpSpPr bwMode="auto">
          <a:xfrm>
            <a:off x="6045200" y="3771900"/>
            <a:ext cx="2108200" cy="2206625"/>
            <a:chOff x="557" y="1894"/>
            <a:chExt cx="1525" cy="1515"/>
          </a:xfrm>
        </p:grpSpPr>
        <p:sp>
          <p:nvSpPr>
            <p:cNvPr id="268403" name="Line 115"/>
            <p:cNvSpPr>
              <a:spLocks noChangeShapeType="1"/>
            </p:cNvSpPr>
            <p:nvPr/>
          </p:nvSpPr>
          <p:spPr bwMode="auto">
            <a:xfrm>
              <a:off x="558" y="2518"/>
              <a:ext cx="152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4" name="Rectangle 116"/>
            <p:cNvSpPr>
              <a:spLocks noChangeArrowheads="1"/>
            </p:cNvSpPr>
            <p:nvPr/>
          </p:nvSpPr>
          <p:spPr bwMode="auto">
            <a:xfrm>
              <a:off x="642" y="1894"/>
              <a:ext cx="1353" cy="1245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5" name="Line 117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6" name="Line 118"/>
            <p:cNvSpPr>
              <a:spLocks noChangeShapeType="1"/>
            </p:cNvSpPr>
            <p:nvPr/>
          </p:nvSpPr>
          <p:spPr bwMode="auto">
            <a:xfrm>
              <a:off x="642" y="1894"/>
              <a:ext cx="135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7" name="Line 119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8" name="Line 120"/>
            <p:cNvSpPr>
              <a:spLocks noChangeShapeType="1"/>
            </p:cNvSpPr>
            <p:nvPr/>
          </p:nvSpPr>
          <p:spPr bwMode="auto">
            <a:xfrm flipV="1">
              <a:off x="1995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9" name="Line 121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0" name="Line 122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1" name="Line 123"/>
            <p:cNvSpPr>
              <a:spLocks noChangeShapeType="1"/>
            </p:cNvSpPr>
            <p:nvPr/>
          </p:nvSpPr>
          <p:spPr bwMode="auto">
            <a:xfrm flipV="1">
              <a:off x="642" y="3126"/>
              <a:ext cx="1" cy="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2" name="Line 124"/>
            <p:cNvSpPr>
              <a:spLocks noChangeShapeType="1"/>
            </p:cNvSpPr>
            <p:nvPr/>
          </p:nvSpPr>
          <p:spPr bwMode="auto">
            <a:xfrm>
              <a:off x="642" y="1894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3" name="Line 125"/>
            <p:cNvSpPr>
              <a:spLocks noChangeShapeType="1"/>
            </p:cNvSpPr>
            <p:nvPr/>
          </p:nvSpPr>
          <p:spPr bwMode="auto">
            <a:xfrm flipV="1">
              <a:off x="1041" y="3126"/>
              <a:ext cx="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4" name="Line 126"/>
            <p:cNvSpPr>
              <a:spLocks noChangeShapeType="1"/>
            </p:cNvSpPr>
            <p:nvPr/>
          </p:nvSpPr>
          <p:spPr bwMode="auto">
            <a:xfrm>
              <a:off x="1041" y="1894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5" name="Line 127"/>
            <p:cNvSpPr>
              <a:spLocks noChangeShapeType="1"/>
            </p:cNvSpPr>
            <p:nvPr/>
          </p:nvSpPr>
          <p:spPr bwMode="auto">
            <a:xfrm flipV="1">
              <a:off x="1441" y="3126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6" name="Line 128"/>
            <p:cNvSpPr>
              <a:spLocks noChangeShapeType="1"/>
            </p:cNvSpPr>
            <p:nvPr/>
          </p:nvSpPr>
          <p:spPr bwMode="auto">
            <a:xfrm>
              <a:off x="1441" y="1894"/>
              <a:ext cx="1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7" name="Line 129"/>
            <p:cNvSpPr>
              <a:spLocks noChangeShapeType="1"/>
            </p:cNvSpPr>
            <p:nvPr/>
          </p:nvSpPr>
          <p:spPr bwMode="auto">
            <a:xfrm flipV="1">
              <a:off x="1840" y="3126"/>
              <a:ext cx="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8" name="Line 130"/>
            <p:cNvSpPr>
              <a:spLocks noChangeShapeType="1"/>
            </p:cNvSpPr>
            <p:nvPr/>
          </p:nvSpPr>
          <p:spPr bwMode="auto">
            <a:xfrm>
              <a:off x="1840" y="1894"/>
              <a:ext cx="2" cy="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9" name="Line 131"/>
            <p:cNvSpPr>
              <a:spLocks noChangeShapeType="1"/>
            </p:cNvSpPr>
            <p:nvPr/>
          </p:nvSpPr>
          <p:spPr bwMode="auto">
            <a:xfrm>
              <a:off x="642" y="3139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0" name="Line 132"/>
            <p:cNvSpPr>
              <a:spLocks noChangeShapeType="1"/>
            </p:cNvSpPr>
            <p:nvPr/>
          </p:nvSpPr>
          <p:spPr bwMode="auto">
            <a:xfrm flipH="1">
              <a:off x="1953" y="3139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1" name="Line 133"/>
            <p:cNvSpPr>
              <a:spLocks noChangeShapeType="1"/>
            </p:cNvSpPr>
            <p:nvPr/>
          </p:nvSpPr>
          <p:spPr bwMode="auto">
            <a:xfrm>
              <a:off x="642" y="301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2" name="Line 134"/>
            <p:cNvSpPr>
              <a:spLocks noChangeShapeType="1"/>
            </p:cNvSpPr>
            <p:nvPr/>
          </p:nvSpPr>
          <p:spPr bwMode="auto">
            <a:xfrm flipH="1">
              <a:off x="1953" y="3014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3" name="Line 135"/>
            <p:cNvSpPr>
              <a:spLocks noChangeShapeType="1"/>
            </p:cNvSpPr>
            <p:nvPr/>
          </p:nvSpPr>
          <p:spPr bwMode="auto">
            <a:xfrm>
              <a:off x="642" y="2890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4" name="Line 136"/>
            <p:cNvSpPr>
              <a:spLocks noChangeShapeType="1"/>
            </p:cNvSpPr>
            <p:nvPr/>
          </p:nvSpPr>
          <p:spPr bwMode="auto">
            <a:xfrm flipH="1">
              <a:off x="1953" y="2890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5" name="Line 137"/>
            <p:cNvSpPr>
              <a:spLocks noChangeShapeType="1"/>
            </p:cNvSpPr>
            <p:nvPr/>
          </p:nvSpPr>
          <p:spPr bwMode="auto">
            <a:xfrm>
              <a:off x="642" y="2765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6" name="Line 138"/>
            <p:cNvSpPr>
              <a:spLocks noChangeShapeType="1"/>
            </p:cNvSpPr>
            <p:nvPr/>
          </p:nvSpPr>
          <p:spPr bwMode="auto">
            <a:xfrm flipH="1">
              <a:off x="1953" y="2765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7" name="Line 139"/>
            <p:cNvSpPr>
              <a:spLocks noChangeShapeType="1"/>
            </p:cNvSpPr>
            <p:nvPr/>
          </p:nvSpPr>
          <p:spPr bwMode="auto">
            <a:xfrm>
              <a:off x="642" y="264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8" name="Line 140"/>
            <p:cNvSpPr>
              <a:spLocks noChangeShapeType="1"/>
            </p:cNvSpPr>
            <p:nvPr/>
          </p:nvSpPr>
          <p:spPr bwMode="auto">
            <a:xfrm>
              <a:off x="642" y="2516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9" name="Line 141"/>
            <p:cNvSpPr>
              <a:spLocks noChangeShapeType="1"/>
            </p:cNvSpPr>
            <p:nvPr/>
          </p:nvSpPr>
          <p:spPr bwMode="auto">
            <a:xfrm>
              <a:off x="642" y="2391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0" name="Line 142"/>
            <p:cNvSpPr>
              <a:spLocks noChangeShapeType="1"/>
            </p:cNvSpPr>
            <p:nvPr/>
          </p:nvSpPr>
          <p:spPr bwMode="auto">
            <a:xfrm>
              <a:off x="642" y="2267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1" name="Line 143"/>
            <p:cNvSpPr>
              <a:spLocks noChangeShapeType="1"/>
            </p:cNvSpPr>
            <p:nvPr/>
          </p:nvSpPr>
          <p:spPr bwMode="auto">
            <a:xfrm flipH="1">
              <a:off x="1953" y="2267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2" name="Line 144"/>
            <p:cNvSpPr>
              <a:spLocks noChangeShapeType="1"/>
            </p:cNvSpPr>
            <p:nvPr/>
          </p:nvSpPr>
          <p:spPr bwMode="auto">
            <a:xfrm>
              <a:off x="642" y="2142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3" name="Line 145"/>
            <p:cNvSpPr>
              <a:spLocks noChangeShapeType="1"/>
            </p:cNvSpPr>
            <p:nvPr/>
          </p:nvSpPr>
          <p:spPr bwMode="auto">
            <a:xfrm flipH="1">
              <a:off x="1953" y="2142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4" name="Line 146"/>
            <p:cNvSpPr>
              <a:spLocks noChangeShapeType="1"/>
            </p:cNvSpPr>
            <p:nvPr/>
          </p:nvSpPr>
          <p:spPr bwMode="auto">
            <a:xfrm>
              <a:off x="642" y="2017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5" name="Line 147"/>
            <p:cNvSpPr>
              <a:spLocks noChangeShapeType="1"/>
            </p:cNvSpPr>
            <p:nvPr/>
          </p:nvSpPr>
          <p:spPr bwMode="auto">
            <a:xfrm flipH="1">
              <a:off x="1953" y="2017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6" name="Line 148"/>
            <p:cNvSpPr>
              <a:spLocks noChangeShapeType="1"/>
            </p:cNvSpPr>
            <p:nvPr/>
          </p:nvSpPr>
          <p:spPr bwMode="auto">
            <a:xfrm>
              <a:off x="642" y="1894"/>
              <a:ext cx="38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7" name="Line 149"/>
            <p:cNvSpPr>
              <a:spLocks noChangeShapeType="1"/>
            </p:cNvSpPr>
            <p:nvPr/>
          </p:nvSpPr>
          <p:spPr bwMode="auto">
            <a:xfrm flipH="1">
              <a:off x="1953" y="1894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8" name="Line 150"/>
            <p:cNvSpPr>
              <a:spLocks noChangeShapeType="1"/>
            </p:cNvSpPr>
            <p:nvPr/>
          </p:nvSpPr>
          <p:spPr bwMode="auto">
            <a:xfrm>
              <a:off x="642" y="3139"/>
              <a:ext cx="13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9" name="Line 151"/>
            <p:cNvSpPr>
              <a:spLocks noChangeShapeType="1"/>
            </p:cNvSpPr>
            <p:nvPr/>
          </p:nvSpPr>
          <p:spPr bwMode="auto">
            <a:xfrm>
              <a:off x="642" y="1894"/>
              <a:ext cx="135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40" name="Line 152"/>
            <p:cNvSpPr>
              <a:spLocks noChangeShapeType="1"/>
            </p:cNvSpPr>
            <p:nvPr/>
          </p:nvSpPr>
          <p:spPr bwMode="auto">
            <a:xfrm flipV="1">
              <a:off x="642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41" name="Line 153"/>
            <p:cNvSpPr>
              <a:spLocks noChangeShapeType="1"/>
            </p:cNvSpPr>
            <p:nvPr/>
          </p:nvSpPr>
          <p:spPr bwMode="auto">
            <a:xfrm flipV="1">
              <a:off x="1995" y="1894"/>
              <a:ext cx="1" cy="12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42" name="Line 154"/>
            <p:cNvSpPr>
              <a:spLocks noChangeShapeType="1"/>
            </p:cNvSpPr>
            <p:nvPr/>
          </p:nvSpPr>
          <p:spPr bwMode="auto">
            <a:xfrm flipH="1">
              <a:off x="1953" y="2641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43" name="Line 155"/>
            <p:cNvSpPr>
              <a:spLocks noChangeShapeType="1"/>
            </p:cNvSpPr>
            <p:nvPr/>
          </p:nvSpPr>
          <p:spPr bwMode="auto">
            <a:xfrm flipH="1">
              <a:off x="1953" y="2516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44" name="Line 156"/>
            <p:cNvSpPr>
              <a:spLocks noChangeShapeType="1"/>
            </p:cNvSpPr>
            <p:nvPr/>
          </p:nvSpPr>
          <p:spPr bwMode="auto">
            <a:xfrm flipH="1">
              <a:off x="1953" y="2391"/>
              <a:ext cx="4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45" name="Text Box 157"/>
            <p:cNvSpPr txBox="1">
              <a:spLocks noChangeArrowheads="1"/>
            </p:cNvSpPr>
            <p:nvPr/>
          </p:nvSpPr>
          <p:spPr bwMode="auto">
            <a:xfrm>
              <a:off x="9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200</a:t>
              </a:r>
            </a:p>
          </p:txBody>
        </p:sp>
        <p:sp>
          <p:nvSpPr>
            <p:cNvPr id="268446" name="Text Box 158"/>
            <p:cNvSpPr txBox="1">
              <a:spLocks noChangeArrowheads="1"/>
            </p:cNvSpPr>
            <p:nvPr/>
          </p:nvSpPr>
          <p:spPr bwMode="auto">
            <a:xfrm>
              <a:off x="1359" y="3152"/>
              <a:ext cx="16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400</a:t>
              </a:r>
            </a:p>
          </p:txBody>
        </p:sp>
        <p:sp>
          <p:nvSpPr>
            <p:cNvPr id="268447" name="Text Box 159"/>
            <p:cNvSpPr txBox="1">
              <a:spLocks noChangeArrowheads="1"/>
            </p:cNvSpPr>
            <p:nvPr/>
          </p:nvSpPr>
          <p:spPr bwMode="auto">
            <a:xfrm>
              <a:off x="17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600</a:t>
              </a:r>
            </a:p>
          </p:txBody>
        </p:sp>
        <p:sp>
          <p:nvSpPr>
            <p:cNvPr id="268448" name="Text Box 160"/>
            <p:cNvSpPr txBox="1">
              <a:spLocks noChangeArrowheads="1"/>
            </p:cNvSpPr>
            <p:nvPr/>
          </p:nvSpPr>
          <p:spPr bwMode="auto">
            <a:xfrm>
              <a:off x="557" y="3152"/>
              <a:ext cx="1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000"/>
                <a:t>0</a:t>
              </a:r>
            </a:p>
          </p:txBody>
        </p:sp>
        <p:sp>
          <p:nvSpPr>
            <p:cNvPr id="268449" name="Rectangle 161"/>
            <p:cNvSpPr>
              <a:spLocks noChangeArrowheads="1"/>
            </p:cNvSpPr>
            <p:nvPr/>
          </p:nvSpPr>
          <p:spPr bwMode="auto">
            <a:xfrm>
              <a:off x="839" y="3241"/>
              <a:ext cx="954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/>
                <a:t>subspace dimension</a:t>
              </a:r>
            </a:p>
          </p:txBody>
        </p:sp>
      </p:grpSp>
      <p:sp>
        <p:nvSpPr>
          <p:cNvPr id="268450" name="Line 162"/>
          <p:cNvSpPr>
            <a:spLocks noChangeShapeType="1"/>
          </p:cNvSpPr>
          <p:nvPr/>
        </p:nvSpPr>
        <p:spPr bwMode="auto">
          <a:xfrm flipV="1">
            <a:off x="838200" y="3676650"/>
            <a:ext cx="0" cy="2035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8451" name="Text Box 163"/>
          <p:cNvSpPr txBox="1">
            <a:spLocks noChangeArrowheads="1"/>
          </p:cNvSpPr>
          <p:nvPr/>
        </p:nvSpPr>
        <p:spPr bwMode="gray">
          <a:xfrm rot="16200000">
            <a:off x="148431" y="4509294"/>
            <a:ext cx="13668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expansion matrix entry</a:t>
            </a:r>
          </a:p>
        </p:txBody>
      </p:sp>
      <p:sp>
        <p:nvSpPr>
          <p:cNvPr id="268452" name="Line 164"/>
          <p:cNvSpPr>
            <a:spLocks noChangeShapeType="1"/>
          </p:cNvSpPr>
          <p:nvPr/>
        </p:nvSpPr>
        <p:spPr bwMode="auto">
          <a:xfrm>
            <a:off x="1401763" y="4676775"/>
            <a:ext cx="18637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8453" name="Group 165"/>
          <p:cNvGrpSpPr>
            <a:grpSpLocks/>
          </p:cNvGrpSpPr>
          <p:nvPr/>
        </p:nvGrpSpPr>
        <p:grpSpPr bwMode="auto">
          <a:xfrm flipV="1">
            <a:off x="3767138" y="4619625"/>
            <a:ext cx="1879600" cy="95250"/>
            <a:chOff x="1140" y="780"/>
            <a:chExt cx="3570" cy="2818"/>
          </a:xfrm>
        </p:grpSpPr>
        <p:sp>
          <p:nvSpPr>
            <p:cNvPr id="268454" name="Freeform 166"/>
            <p:cNvSpPr>
              <a:spLocks/>
            </p:cNvSpPr>
            <p:nvPr/>
          </p:nvSpPr>
          <p:spPr bwMode="auto">
            <a:xfrm>
              <a:off x="4186" y="1270"/>
              <a:ext cx="524" cy="912"/>
            </a:xfrm>
            <a:custGeom>
              <a:avLst/>
              <a:gdLst>
                <a:gd name="T0" fmla="*/ 6 w 524"/>
                <a:gd name="T1" fmla="*/ 838 h 912"/>
                <a:gd name="T2" fmla="*/ 16 w 524"/>
                <a:gd name="T3" fmla="*/ 704 h 912"/>
                <a:gd name="T4" fmla="*/ 26 w 524"/>
                <a:gd name="T5" fmla="*/ 446 h 912"/>
                <a:gd name="T6" fmla="*/ 38 w 524"/>
                <a:gd name="T7" fmla="*/ 686 h 912"/>
                <a:gd name="T8" fmla="*/ 48 w 524"/>
                <a:gd name="T9" fmla="*/ 538 h 912"/>
                <a:gd name="T10" fmla="*/ 58 w 524"/>
                <a:gd name="T11" fmla="*/ 402 h 912"/>
                <a:gd name="T12" fmla="*/ 70 w 524"/>
                <a:gd name="T13" fmla="*/ 296 h 912"/>
                <a:gd name="T14" fmla="*/ 80 w 524"/>
                <a:gd name="T15" fmla="*/ 236 h 912"/>
                <a:gd name="T16" fmla="*/ 90 w 524"/>
                <a:gd name="T17" fmla="*/ 492 h 912"/>
                <a:gd name="T18" fmla="*/ 102 w 524"/>
                <a:gd name="T19" fmla="*/ 458 h 912"/>
                <a:gd name="T20" fmla="*/ 112 w 524"/>
                <a:gd name="T21" fmla="*/ 238 h 912"/>
                <a:gd name="T22" fmla="*/ 122 w 524"/>
                <a:gd name="T23" fmla="*/ 16 h 912"/>
                <a:gd name="T24" fmla="*/ 132 w 524"/>
                <a:gd name="T25" fmla="*/ 184 h 912"/>
                <a:gd name="T26" fmla="*/ 144 w 524"/>
                <a:gd name="T27" fmla="*/ 152 h 912"/>
                <a:gd name="T28" fmla="*/ 154 w 524"/>
                <a:gd name="T29" fmla="*/ 100 h 912"/>
                <a:gd name="T30" fmla="*/ 164 w 524"/>
                <a:gd name="T31" fmla="*/ 206 h 912"/>
                <a:gd name="T32" fmla="*/ 176 w 524"/>
                <a:gd name="T33" fmla="*/ 158 h 912"/>
                <a:gd name="T34" fmla="*/ 186 w 524"/>
                <a:gd name="T35" fmla="*/ 136 h 912"/>
                <a:gd name="T36" fmla="*/ 196 w 524"/>
                <a:gd name="T37" fmla="*/ 152 h 912"/>
                <a:gd name="T38" fmla="*/ 206 w 524"/>
                <a:gd name="T39" fmla="*/ 152 h 912"/>
                <a:gd name="T40" fmla="*/ 218 w 524"/>
                <a:gd name="T41" fmla="*/ 202 h 912"/>
                <a:gd name="T42" fmla="*/ 228 w 524"/>
                <a:gd name="T43" fmla="*/ 194 h 912"/>
                <a:gd name="T44" fmla="*/ 238 w 524"/>
                <a:gd name="T45" fmla="*/ 54 h 912"/>
                <a:gd name="T46" fmla="*/ 250 w 524"/>
                <a:gd name="T47" fmla="*/ 0 h 912"/>
                <a:gd name="T48" fmla="*/ 260 w 524"/>
                <a:gd name="T49" fmla="*/ 22 h 912"/>
                <a:gd name="T50" fmla="*/ 270 w 524"/>
                <a:gd name="T51" fmla="*/ 124 h 912"/>
                <a:gd name="T52" fmla="*/ 280 w 524"/>
                <a:gd name="T53" fmla="*/ 300 h 912"/>
                <a:gd name="T54" fmla="*/ 292 w 524"/>
                <a:gd name="T55" fmla="*/ 326 h 912"/>
                <a:gd name="T56" fmla="*/ 302 w 524"/>
                <a:gd name="T57" fmla="*/ 340 h 912"/>
                <a:gd name="T58" fmla="*/ 312 w 524"/>
                <a:gd name="T59" fmla="*/ 370 h 912"/>
                <a:gd name="T60" fmla="*/ 324 w 524"/>
                <a:gd name="T61" fmla="*/ 382 h 912"/>
                <a:gd name="T62" fmla="*/ 334 w 524"/>
                <a:gd name="T63" fmla="*/ 340 h 912"/>
                <a:gd name="T64" fmla="*/ 344 w 524"/>
                <a:gd name="T65" fmla="*/ 370 h 912"/>
                <a:gd name="T66" fmla="*/ 356 w 524"/>
                <a:gd name="T67" fmla="*/ 420 h 912"/>
                <a:gd name="T68" fmla="*/ 366 w 524"/>
                <a:gd name="T69" fmla="*/ 378 h 912"/>
                <a:gd name="T70" fmla="*/ 376 w 524"/>
                <a:gd name="T71" fmla="*/ 394 h 912"/>
                <a:gd name="T72" fmla="*/ 386 w 524"/>
                <a:gd name="T73" fmla="*/ 412 h 912"/>
                <a:gd name="T74" fmla="*/ 398 w 524"/>
                <a:gd name="T75" fmla="*/ 426 h 912"/>
                <a:gd name="T76" fmla="*/ 408 w 524"/>
                <a:gd name="T77" fmla="*/ 436 h 912"/>
                <a:gd name="T78" fmla="*/ 418 w 524"/>
                <a:gd name="T79" fmla="*/ 430 h 912"/>
                <a:gd name="T80" fmla="*/ 430 w 524"/>
                <a:gd name="T81" fmla="*/ 410 h 912"/>
                <a:gd name="T82" fmla="*/ 440 w 524"/>
                <a:gd name="T83" fmla="*/ 414 h 912"/>
                <a:gd name="T84" fmla="*/ 450 w 524"/>
                <a:gd name="T85" fmla="*/ 416 h 912"/>
                <a:gd name="T86" fmla="*/ 460 w 524"/>
                <a:gd name="T87" fmla="*/ 418 h 912"/>
                <a:gd name="T88" fmla="*/ 472 w 524"/>
                <a:gd name="T89" fmla="*/ 422 h 912"/>
                <a:gd name="T90" fmla="*/ 482 w 524"/>
                <a:gd name="T91" fmla="*/ 376 h 912"/>
                <a:gd name="T92" fmla="*/ 492 w 524"/>
                <a:gd name="T93" fmla="*/ 376 h 912"/>
                <a:gd name="T94" fmla="*/ 504 w 524"/>
                <a:gd name="T95" fmla="*/ 430 h 912"/>
                <a:gd name="T96" fmla="*/ 514 w 524"/>
                <a:gd name="T97" fmla="*/ 544 h 912"/>
                <a:gd name="T98" fmla="*/ 524 w 524"/>
                <a:gd name="T99" fmla="*/ 546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12">
                  <a:moveTo>
                    <a:pt x="0" y="912"/>
                  </a:moveTo>
                  <a:lnTo>
                    <a:pt x="6" y="838"/>
                  </a:lnTo>
                  <a:lnTo>
                    <a:pt x="12" y="700"/>
                  </a:lnTo>
                  <a:lnTo>
                    <a:pt x="16" y="704"/>
                  </a:lnTo>
                  <a:lnTo>
                    <a:pt x="22" y="736"/>
                  </a:lnTo>
                  <a:lnTo>
                    <a:pt x="26" y="446"/>
                  </a:lnTo>
                  <a:lnTo>
                    <a:pt x="32" y="324"/>
                  </a:lnTo>
                  <a:lnTo>
                    <a:pt x="38" y="686"/>
                  </a:lnTo>
                  <a:lnTo>
                    <a:pt x="42" y="642"/>
                  </a:lnTo>
                  <a:lnTo>
                    <a:pt x="48" y="538"/>
                  </a:lnTo>
                  <a:lnTo>
                    <a:pt x="54" y="386"/>
                  </a:lnTo>
                  <a:lnTo>
                    <a:pt x="58" y="402"/>
                  </a:lnTo>
                  <a:lnTo>
                    <a:pt x="64" y="298"/>
                  </a:lnTo>
                  <a:lnTo>
                    <a:pt x="70" y="296"/>
                  </a:lnTo>
                  <a:lnTo>
                    <a:pt x="74" y="184"/>
                  </a:lnTo>
                  <a:lnTo>
                    <a:pt x="80" y="236"/>
                  </a:lnTo>
                  <a:lnTo>
                    <a:pt x="86" y="298"/>
                  </a:lnTo>
                  <a:lnTo>
                    <a:pt x="90" y="492"/>
                  </a:lnTo>
                  <a:lnTo>
                    <a:pt x="96" y="620"/>
                  </a:lnTo>
                  <a:lnTo>
                    <a:pt x="102" y="458"/>
                  </a:lnTo>
                  <a:lnTo>
                    <a:pt x="106" y="424"/>
                  </a:lnTo>
                  <a:lnTo>
                    <a:pt x="112" y="238"/>
                  </a:lnTo>
                  <a:lnTo>
                    <a:pt x="116" y="182"/>
                  </a:lnTo>
                  <a:lnTo>
                    <a:pt x="122" y="16"/>
                  </a:lnTo>
                  <a:lnTo>
                    <a:pt x="128" y="164"/>
                  </a:lnTo>
                  <a:lnTo>
                    <a:pt x="132" y="184"/>
                  </a:lnTo>
                  <a:lnTo>
                    <a:pt x="138" y="192"/>
                  </a:lnTo>
                  <a:lnTo>
                    <a:pt x="144" y="152"/>
                  </a:lnTo>
                  <a:lnTo>
                    <a:pt x="148" y="148"/>
                  </a:lnTo>
                  <a:lnTo>
                    <a:pt x="154" y="100"/>
                  </a:lnTo>
                  <a:lnTo>
                    <a:pt x="160" y="200"/>
                  </a:lnTo>
                  <a:lnTo>
                    <a:pt x="164" y="206"/>
                  </a:lnTo>
                  <a:lnTo>
                    <a:pt x="170" y="148"/>
                  </a:lnTo>
                  <a:lnTo>
                    <a:pt x="176" y="158"/>
                  </a:lnTo>
                  <a:lnTo>
                    <a:pt x="180" y="192"/>
                  </a:lnTo>
                  <a:lnTo>
                    <a:pt x="186" y="136"/>
                  </a:lnTo>
                  <a:lnTo>
                    <a:pt x="192" y="136"/>
                  </a:lnTo>
                  <a:lnTo>
                    <a:pt x="196" y="152"/>
                  </a:lnTo>
                  <a:lnTo>
                    <a:pt x="202" y="118"/>
                  </a:lnTo>
                  <a:lnTo>
                    <a:pt x="206" y="152"/>
                  </a:lnTo>
                  <a:lnTo>
                    <a:pt x="212" y="202"/>
                  </a:lnTo>
                  <a:lnTo>
                    <a:pt x="218" y="202"/>
                  </a:lnTo>
                  <a:lnTo>
                    <a:pt x="222" y="188"/>
                  </a:lnTo>
                  <a:lnTo>
                    <a:pt x="228" y="194"/>
                  </a:lnTo>
                  <a:lnTo>
                    <a:pt x="234" y="168"/>
                  </a:lnTo>
                  <a:lnTo>
                    <a:pt x="238" y="54"/>
                  </a:lnTo>
                  <a:lnTo>
                    <a:pt x="244" y="104"/>
                  </a:lnTo>
                  <a:lnTo>
                    <a:pt x="250" y="0"/>
                  </a:lnTo>
                  <a:lnTo>
                    <a:pt x="254" y="12"/>
                  </a:lnTo>
                  <a:lnTo>
                    <a:pt x="260" y="22"/>
                  </a:lnTo>
                  <a:lnTo>
                    <a:pt x="266" y="98"/>
                  </a:lnTo>
                  <a:lnTo>
                    <a:pt x="270" y="124"/>
                  </a:lnTo>
                  <a:lnTo>
                    <a:pt x="276" y="166"/>
                  </a:lnTo>
                  <a:lnTo>
                    <a:pt x="280" y="300"/>
                  </a:lnTo>
                  <a:lnTo>
                    <a:pt x="286" y="352"/>
                  </a:lnTo>
                  <a:lnTo>
                    <a:pt x="292" y="326"/>
                  </a:lnTo>
                  <a:lnTo>
                    <a:pt x="296" y="330"/>
                  </a:lnTo>
                  <a:lnTo>
                    <a:pt x="302" y="340"/>
                  </a:lnTo>
                  <a:lnTo>
                    <a:pt x="308" y="364"/>
                  </a:lnTo>
                  <a:lnTo>
                    <a:pt x="312" y="370"/>
                  </a:lnTo>
                  <a:lnTo>
                    <a:pt x="318" y="358"/>
                  </a:lnTo>
                  <a:lnTo>
                    <a:pt x="324" y="382"/>
                  </a:lnTo>
                  <a:lnTo>
                    <a:pt x="328" y="366"/>
                  </a:lnTo>
                  <a:lnTo>
                    <a:pt x="334" y="340"/>
                  </a:lnTo>
                  <a:lnTo>
                    <a:pt x="340" y="370"/>
                  </a:lnTo>
                  <a:lnTo>
                    <a:pt x="344" y="370"/>
                  </a:lnTo>
                  <a:lnTo>
                    <a:pt x="350" y="420"/>
                  </a:lnTo>
                  <a:lnTo>
                    <a:pt x="356" y="420"/>
                  </a:lnTo>
                  <a:lnTo>
                    <a:pt x="360" y="408"/>
                  </a:lnTo>
                  <a:lnTo>
                    <a:pt x="366" y="378"/>
                  </a:lnTo>
                  <a:lnTo>
                    <a:pt x="370" y="386"/>
                  </a:lnTo>
                  <a:lnTo>
                    <a:pt x="376" y="394"/>
                  </a:lnTo>
                  <a:lnTo>
                    <a:pt x="382" y="434"/>
                  </a:lnTo>
                  <a:lnTo>
                    <a:pt x="386" y="412"/>
                  </a:lnTo>
                  <a:lnTo>
                    <a:pt x="392" y="428"/>
                  </a:lnTo>
                  <a:lnTo>
                    <a:pt x="398" y="426"/>
                  </a:lnTo>
                  <a:lnTo>
                    <a:pt x="402" y="422"/>
                  </a:lnTo>
                  <a:lnTo>
                    <a:pt x="408" y="436"/>
                  </a:lnTo>
                  <a:lnTo>
                    <a:pt x="414" y="436"/>
                  </a:lnTo>
                  <a:lnTo>
                    <a:pt x="418" y="430"/>
                  </a:lnTo>
                  <a:lnTo>
                    <a:pt x="424" y="428"/>
                  </a:lnTo>
                  <a:lnTo>
                    <a:pt x="430" y="410"/>
                  </a:lnTo>
                  <a:lnTo>
                    <a:pt x="434" y="410"/>
                  </a:lnTo>
                  <a:lnTo>
                    <a:pt x="440" y="414"/>
                  </a:lnTo>
                  <a:lnTo>
                    <a:pt x="444" y="414"/>
                  </a:lnTo>
                  <a:lnTo>
                    <a:pt x="450" y="416"/>
                  </a:lnTo>
                  <a:lnTo>
                    <a:pt x="456" y="422"/>
                  </a:lnTo>
                  <a:lnTo>
                    <a:pt x="460" y="418"/>
                  </a:lnTo>
                  <a:lnTo>
                    <a:pt x="466" y="412"/>
                  </a:lnTo>
                  <a:lnTo>
                    <a:pt x="472" y="422"/>
                  </a:lnTo>
                  <a:lnTo>
                    <a:pt x="476" y="384"/>
                  </a:lnTo>
                  <a:lnTo>
                    <a:pt x="482" y="376"/>
                  </a:lnTo>
                  <a:lnTo>
                    <a:pt x="488" y="390"/>
                  </a:lnTo>
                  <a:lnTo>
                    <a:pt x="492" y="376"/>
                  </a:lnTo>
                  <a:lnTo>
                    <a:pt x="498" y="402"/>
                  </a:lnTo>
                  <a:lnTo>
                    <a:pt x="504" y="430"/>
                  </a:lnTo>
                  <a:lnTo>
                    <a:pt x="508" y="462"/>
                  </a:lnTo>
                  <a:lnTo>
                    <a:pt x="514" y="544"/>
                  </a:lnTo>
                  <a:lnTo>
                    <a:pt x="520" y="546"/>
                  </a:lnTo>
                  <a:lnTo>
                    <a:pt x="524" y="546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55" name="Freeform 167"/>
            <p:cNvSpPr>
              <a:spLocks/>
            </p:cNvSpPr>
            <p:nvPr/>
          </p:nvSpPr>
          <p:spPr bwMode="auto">
            <a:xfrm>
              <a:off x="3662" y="1888"/>
              <a:ext cx="524" cy="690"/>
            </a:xfrm>
            <a:custGeom>
              <a:avLst/>
              <a:gdLst>
                <a:gd name="T0" fmla="*/ 6 w 524"/>
                <a:gd name="T1" fmla="*/ 96 h 690"/>
                <a:gd name="T2" fmla="*/ 16 w 524"/>
                <a:gd name="T3" fmla="*/ 114 h 690"/>
                <a:gd name="T4" fmla="*/ 28 w 524"/>
                <a:gd name="T5" fmla="*/ 218 h 690"/>
                <a:gd name="T6" fmla="*/ 38 w 524"/>
                <a:gd name="T7" fmla="*/ 248 h 690"/>
                <a:gd name="T8" fmla="*/ 48 w 524"/>
                <a:gd name="T9" fmla="*/ 68 h 690"/>
                <a:gd name="T10" fmla="*/ 58 w 524"/>
                <a:gd name="T11" fmla="*/ 210 h 690"/>
                <a:gd name="T12" fmla="*/ 70 w 524"/>
                <a:gd name="T13" fmla="*/ 136 h 690"/>
                <a:gd name="T14" fmla="*/ 80 w 524"/>
                <a:gd name="T15" fmla="*/ 208 h 690"/>
                <a:gd name="T16" fmla="*/ 90 w 524"/>
                <a:gd name="T17" fmla="*/ 240 h 690"/>
                <a:gd name="T18" fmla="*/ 102 w 524"/>
                <a:gd name="T19" fmla="*/ 384 h 690"/>
                <a:gd name="T20" fmla="*/ 112 w 524"/>
                <a:gd name="T21" fmla="*/ 476 h 690"/>
                <a:gd name="T22" fmla="*/ 122 w 524"/>
                <a:gd name="T23" fmla="*/ 256 h 690"/>
                <a:gd name="T24" fmla="*/ 134 w 524"/>
                <a:gd name="T25" fmla="*/ 156 h 690"/>
                <a:gd name="T26" fmla="*/ 144 w 524"/>
                <a:gd name="T27" fmla="*/ 252 h 690"/>
                <a:gd name="T28" fmla="*/ 154 w 524"/>
                <a:gd name="T29" fmla="*/ 234 h 690"/>
                <a:gd name="T30" fmla="*/ 164 w 524"/>
                <a:gd name="T31" fmla="*/ 240 h 690"/>
                <a:gd name="T32" fmla="*/ 176 w 524"/>
                <a:gd name="T33" fmla="*/ 380 h 690"/>
                <a:gd name="T34" fmla="*/ 186 w 524"/>
                <a:gd name="T35" fmla="*/ 218 h 690"/>
                <a:gd name="T36" fmla="*/ 196 w 524"/>
                <a:gd name="T37" fmla="*/ 262 h 690"/>
                <a:gd name="T38" fmla="*/ 208 w 524"/>
                <a:gd name="T39" fmla="*/ 106 h 690"/>
                <a:gd name="T40" fmla="*/ 218 w 524"/>
                <a:gd name="T41" fmla="*/ 172 h 690"/>
                <a:gd name="T42" fmla="*/ 228 w 524"/>
                <a:gd name="T43" fmla="*/ 176 h 690"/>
                <a:gd name="T44" fmla="*/ 238 w 524"/>
                <a:gd name="T45" fmla="*/ 74 h 690"/>
                <a:gd name="T46" fmla="*/ 250 w 524"/>
                <a:gd name="T47" fmla="*/ 78 h 690"/>
                <a:gd name="T48" fmla="*/ 260 w 524"/>
                <a:gd name="T49" fmla="*/ 94 h 690"/>
                <a:gd name="T50" fmla="*/ 270 w 524"/>
                <a:gd name="T51" fmla="*/ 12 h 690"/>
                <a:gd name="T52" fmla="*/ 282 w 524"/>
                <a:gd name="T53" fmla="*/ 122 h 690"/>
                <a:gd name="T54" fmla="*/ 292 w 524"/>
                <a:gd name="T55" fmla="*/ 148 h 690"/>
                <a:gd name="T56" fmla="*/ 302 w 524"/>
                <a:gd name="T57" fmla="*/ 322 h 690"/>
                <a:gd name="T58" fmla="*/ 312 w 524"/>
                <a:gd name="T59" fmla="*/ 218 h 690"/>
                <a:gd name="T60" fmla="*/ 324 w 524"/>
                <a:gd name="T61" fmla="*/ 368 h 690"/>
                <a:gd name="T62" fmla="*/ 334 w 524"/>
                <a:gd name="T63" fmla="*/ 372 h 690"/>
                <a:gd name="T64" fmla="*/ 344 w 524"/>
                <a:gd name="T65" fmla="*/ 522 h 690"/>
                <a:gd name="T66" fmla="*/ 356 w 524"/>
                <a:gd name="T67" fmla="*/ 676 h 690"/>
                <a:gd name="T68" fmla="*/ 366 w 524"/>
                <a:gd name="T69" fmla="*/ 686 h 690"/>
                <a:gd name="T70" fmla="*/ 376 w 524"/>
                <a:gd name="T71" fmla="*/ 660 h 690"/>
                <a:gd name="T72" fmla="*/ 386 w 524"/>
                <a:gd name="T73" fmla="*/ 690 h 690"/>
                <a:gd name="T74" fmla="*/ 398 w 524"/>
                <a:gd name="T75" fmla="*/ 588 h 690"/>
                <a:gd name="T76" fmla="*/ 408 w 524"/>
                <a:gd name="T77" fmla="*/ 648 h 690"/>
                <a:gd name="T78" fmla="*/ 418 w 524"/>
                <a:gd name="T79" fmla="*/ 578 h 690"/>
                <a:gd name="T80" fmla="*/ 430 w 524"/>
                <a:gd name="T81" fmla="*/ 336 h 690"/>
                <a:gd name="T82" fmla="*/ 440 w 524"/>
                <a:gd name="T83" fmla="*/ 388 h 690"/>
                <a:gd name="T84" fmla="*/ 450 w 524"/>
                <a:gd name="T85" fmla="*/ 454 h 690"/>
                <a:gd name="T86" fmla="*/ 462 w 524"/>
                <a:gd name="T87" fmla="*/ 548 h 690"/>
                <a:gd name="T88" fmla="*/ 472 w 524"/>
                <a:gd name="T89" fmla="*/ 610 h 690"/>
                <a:gd name="T90" fmla="*/ 482 w 524"/>
                <a:gd name="T91" fmla="*/ 664 h 690"/>
                <a:gd name="T92" fmla="*/ 492 w 524"/>
                <a:gd name="T93" fmla="*/ 662 h 690"/>
                <a:gd name="T94" fmla="*/ 504 w 524"/>
                <a:gd name="T95" fmla="*/ 570 h 690"/>
                <a:gd name="T96" fmla="*/ 514 w 524"/>
                <a:gd name="T97" fmla="*/ 328 h 690"/>
                <a:gd name="T98" fmla="*/ 524 w 524"/>
                <a:gd name="T99" fmla="*/ 29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690">
                  <a:moveTo>
                    <a:pt x="0" y="190"/>
                  </a:moveTo>
                  <a:lnTo>
                    <a:pt x="6" y="96"/>
                  </a:lnTo>
                  <a:lnTo>
                    <a:pt x="12" y="112"/>
                  </a:lnTo>
                  <a:lnTo>
                    <a:pt x="16" y="114"/>
                  </a:lnTo>
                  <a:lnTo>
                    <a:pt x="22" y="152"/>
                  </a:lnTo>
                  <a:lnTo>
                    <a:pt x="28" y="218"/>
                  </a:lnTo>
                  <a:lnTo>
                    <a:pt x="32" y="238"/>
                  </a:lnTo>
                  <a:lnTo>
                    <a:pt x="38" y="248"/>
                  </a:lnTo>
                  <a:lnTo>
                    <a:pt x="44" y="240"/>
                  </a:lnTo>
                  <a:lnTo>
                    <a:pt x="48" y="68"/>
                  </a:lnTo>
                  <a:lnTo>
                    <a:pt x="54" y="14"/>
                  </a:lnTo>
                  <a:lnTo>
                    <a:pt x="58" y="210"/>
                  </a:lnTo>
                  <a:lnTo>
                    <a:pt x="64" y="124"/>
                  </a:lnTo>
                  <a:lnTo>
                    <a:pt x="70" y="136"/>
                  </a:lnTo>
                  <a:lnTo>
                    <a:pt x="74" y="152"/>
                  </a:lnTo>
                  <a:lnTo>
                    <a:pt x="80" y="208"/>
                  </a:lnTo>
                  <a:lnTo>
                    <a:pt x="86" y="270"/>
                  </a:lnTo>
                  <a:lnTo>
                    <a:pt x="90" y="240"/>
                  </a:lnTo>
                  <a:lnTo>
                    <a:pt x="96" y="258"/>
                  </a:lnTo>
                  <a:lnTo>
                    <a:pt x="102" y="384"/>
                  </a:lnTo>
                  <a:lnTo>
                    <a:pt x="106" y="474"/>
                  </a:lnTo>
                  <a:lnTo>
                    <a:pt x="112" y="476"/>
                  </a:lnTo>
                  <a:lnTo>
                    <a:pt x="118" y="130"/>
                  </a:lnTo>
                  <a:lnTo>
                    <a:pt x="122" y="256"/>
                  </a:lnTo>
                  <a:lnTo>
                    <a:pt x="128" y="182"/>
                  </a:lnTo>
                  <a:lnTo>
                    <a:pt x="134" y="156"/>
                  </a:lnTo>
                  <a:lnTo>
                    <a:pt x="138" y="158"/>
                  </a:lnTo>
                  <a:lnTo>
                    <a:pt x="144" y="252"/>
                  </a:lnTo>
                  <a:lnTo>
                    <a:pt x="148" y="270"/>
                  </a:lnTo>
                  <a:lnTo>
                    <a:pt x="154" y="234"/>
                  </a:lnTo>
                  <a:lnTo>
                    <a:pt x="160" y="242"/>
                  </a:lnTo>
                  <a:lnTo>
                    <a:pt x="164" y="240"/>
                  </a:lnTo>
                  <a:lnTo>
                    <a:pt x="170" y="222"/>
                  </a:lnTo>
                  <a:lnTo>
                    <a:pt x="176" y="380"/>
                  </a:lnTo>
                  <a:lnTo>
                    <a:pt x="180" y="378"/>
                  </a:lnTo>
                  <a:lnTo>
                    <a:pt x="186" y="218"/>
                  </a:lnTo>
                  <a:lnTo>
                    <a:pt x="192" y="238"/>
                  </a:lnTo>
                  <a:lnTo>
                    <a:pt x="196" y="262"/>
                  </a:lnTo>
                  <a:lnTo>
                    <a:pt x="202" y="250"/>
                  </a:lnTo>
                  <a:lnTo>
                    <a:pt x="208" y="106"/>
                  </a:lnTo>
                  <a:lnTo>
                    <a:pt x="212" y="112"/>
                  </a:lnTo>
                  <a:lnTo>
                    <a:pt x="218" y="172"/>
                  </a:lnTo>
                  <a:lnTo>
                    <a:pt x="222" y="168"/>
                  </a:lnTo>
                  <a:lnTo>
                    <a:pt x="228" y="176"/>
                  </a:lnTo>
                  <a:lnTo>
                    <a:pt x="234" y="86"/>
                  </a:lnTo>
                  <a:lnTo>
                    <a:pt x="238" y="74"/>
                  </a:lnTo>
                  <a:lnTo>
                    <a:pt x="244" y="4"/>
                  </a:lnTo>
                  <a:lnTo>
                    <a:pt x="250" y="78"/>
                  </a:lnTo>
                  <a:lnTo>
                    <a:pt x="254" y="42"/>
                  </a:lnTo>
                  <a:lnTo>
                    <a:pt x="260" y="94"/>
                  </a:lnTo>
                  <a:lnTo>
                    <a:pt x="266" y="88"/>
                  </a:lnTo>
                  <a:lnTo>
                    <a:pt x="270" y="12"/>
                  </a:lnTo>
                  <a:lnTo>
                    <a:pt x="276" y="0"/>
                  </a:lnTo>
                  <a:lnTo>
                    <a:pt x="282" y="122"/>
                  </a:lnTo>
                  <a:lnTo>
                    <a:pt x="286" y="52"/>
                  </a:lnTo>
                  <a:lnTo>
                    <a:pt x="292" y="148"/>
                  </a:lnTo>
                  <a:lnTo>
                    <a:pt x="298" y="280"/>
                  </a:lnTo>
                  <a:lnTo>
                    <a:pt x="302" y="322"/>
                  </a:lnTo>
                  <a:lnTo>
                    <a:pt x="308" y="238"/>
                  </a:lnTo>
                  <a:lnTo>
                    <a:pt x="312" y="218"/>
                  </a:lnTo>
                  <a:lnTo>
                    <a:pt x="318" y="370"/>
                  </a:lnTo>
                  <a:lnTo>
                    <a:pt x="324" y="368"/>
                  </a:lnTo>
                  <a:lnTo>
                    <a:pt x="328" y="376"/>
                  </a:lnTo>
                  <a:lnTo>
                    <a:pt x="334" y="372"/>
                  </a:lnTo>
                  <a:lnTo>
                    <a:pt x="340" y="514"/>
                  </a:lnTo>
                  <a:lnTo>
                    <a:pt x="344" y="522"/>
                  </a:lnTo>
                  <a:lnTo>
                    <a:pt x="350" y="562"/>
                  </a:lnTo>
                  <a:lnTo>
                    <a:pt x="356" y="676"/>
                  </a:lnTo>
                  <a:lnTo>
                    <a:pt x="360" y="664"/>
                  </a:lnTo>
                  <a:lnTo>
                    <a:pt x="366" y="686"/>
                  </a:lnTo>
                  <a:lnTo>
                    <a:pt x="372" y="690"/>
                  </a:lnTo>
                  <a:lnTo>
                    <a:pt x="376" y="660"/>
                  </a:lnTo>
                  <a:lnTo>
                    <a:pt x="382" y="680"/>
                  </a:lnTo>
                  <a:lnTo>
                    <a:pt x="386" y="690"/>
                  </a:lnTo>
                  <a:lnTo>
                    <a:pt x="392" y="654"/>
                  </a:lnTo>
                  <a:lnTo>
                    <a:pt x="398" y="588"/>
                  </a:lnTo>
                  <a:lnTo>
                    <a:pt x="402" y="586"/>
                  </a:lnTo>
                  <a:lnTo>
                    <a:pt x="408" y="648"/>
                  </a:lnTo>
                  <a:lnTo>
                    <a:pt x="414" y="582"/>
                  </a:lnTo>
                  <a:lnTo>
                    <a:pt x="418" y="578"/>
                  </a:lnTo>
                  <a:lnTo>
                    <a:pt x="424" y="554"/>
                  </a:lnTo>
                  <a:lnTo>
                    <a:pt x="430" y="336"/>
                  </a:lnTo>
                  <a:lnTo>
                    <a:pt x="434" y="324"/>
                  </a:lnTo>
                  <a:lnTo>
                    <a:pt x="440" y="388"/>
                  </a:lnTo>
                  <a:lnTo>
                    <a:pt x="446" y="388"/>
                  </a:lnTo>
                  <a:lnTo>
                    <a:pt x="450" y="454"/>
                  </a:lnTo>
                  <a:lnTo>
                    <a:pt x="456" y="552"/>
                  </a:lnTo>
                  <a:lnTo>
                    <a:pt x="462" y="548"/>
                  </a:lnTo>
                  <a:lnTo>
                    <a:pt x="466" y="616"/>
                  </a:lnTo>
                  <a:lnTo>
                    <a:pt x="472" y="610"/>
                  </a:lnTo>
                  <a:lnTo>
                    <a:pt x="476" y="620"/>
                  </a:lnTo>
                  <a:lnTo>
                    <a:pt x="482" y="664"/>
                  </a:lnTo>
                  <a:lnTo>
                    <a:pt x="488" y="640"/>
                  </a:lnTo>
                  <a:lnTo>
                    <a:pt x="492" y="662"/>
                  </a:lnTo>
                  <a:lnTo>
                    <a:pt x="498" y="648"/>
                  </a:lnTo>
                  <a:lnTo>
                    <a:pt x="504" y="570"/>
                  </a:lnTo>
                  <a:lnTo>
                    <a:pt x="508" y="348"/>
                  </a:lnTo>
                  <a:lnTo>
                    <a:pt x="514" y="328"/>
                  </a:lnTo>
                  <a:lnTo>
                    <a:pt x="520" y="296"/>
                  </a:lnTo>
                  <a:lnTo>
                    <a:pt x="524" y="294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56" name="Freeform 168"/>
            <p:cNvSpPr>
              <a:spLocks/>
            </p:cNvSpPr>
            <p:nvPr/>
          </p:nvSpPr>
          <p:spPr bwMode="auto">
            <a:xfrm>
              <a:off x="3138" y="1028"/>
              <a:ext cx="524" cy="1906"/>
            </a:xfrm>
            <a:custGeom>
              <a:avLst/>
              <a:gdLst>
                <a:gd name="T0" fmla="*/ 6 w 524"/>
                <a:gd name="T1" fmla="*/ 1490 h 1906"/>
                <a:gd name="T2" fmla="*/ 16 w 524"/>
                <a:gd name="T3" fmla="*/ 1834 h 1906"/>
                <a:gd name="T4" fmla="*/ 28 w 524"/>
                <a:gd name="T5" fmla="*/ 1790 h 1906"/>
                <a:gd name="T6" fmla="*/ 38 w 524"/>
                <a:gd name="T7" fmla="*/ 1756 h 1906"/>
                <a:gd name="T8" fmla="*/ 48 w 524"/>
                <a:gd name="T9" fmla="*/ 1188 h 1906"/>
                <a:gd name="T10" fmla="*/ 60 w 524"/>
                <a:gd name="T11" fmla="*/ 1216 h 1906"/>
                <a:gd name="T12" fmla="*/ 70 w 524"/>
                <a:gd name="T13" fmla="*/ 1086 h 1906"/>
                <a:gd name="T14" fmla="*/ 80 w 524"/>
                <a:gd name="T15" fmla="*/ 1002 h 1906"/>
                <a:gd name="T16" fmla="*/ 90 w 524"/>
                <a:gd name="T17" fmla="*/ 828 h 1906"/>
                <a:gd name="T18" fmla="*/ 102 w 524"/>
                <a:gd name="T19" fmla="*/ 768 h 1906"/>
                <a:gd name="T20" fmla="*/ 112 w 524"/>
                <a:gd name="T21" fmla="*/ 752 h 1906"/>
                <a:gd name="T22" fmla="*/ 122 w 524"/>
                <a:gd name="T23" fmla="*/ 676 h 1906"/>
                <a:gd name="T24" fmla="*/ 134 w 524"/>
                <a:gd name="T25" fmla="*/ 782 h 1906"/>
                <a:gd name="T26" fmla="*/ 144 w 524"/>
                <a:gd name="T27" fmla="*/ 696 h 1906"/>
                <a:gd name="T28" fmla="*/ 154 w 524"/>
                <a:gd name="T29" fmla="*/ 0 h 1906"/>
                <a:gd name="T30" fmla="*/ 164 w 524"/>
                <a:gd name="T31" fmla="*/ 458 h 1906"/>
                <a:gd name="T32" fmla="*/ 176 w 524"/>
                <a:gd name="T33" fmla="*/ 536 h 1906"/>
                <a:gd name="T34" fmla="*/ 186 w 524"/>
                <a:gd name="T35" fmla="*/ 576 h 1906"/>
                <a:gd name="T36" fmla="*/ 196 w 524"/>
                <a:gd name="T37" fmla="*/ 702 h 1906"/>
                <a:gd name="T38" fmla="*/ 208 w 524"/>
                <a:gd name="T39" fmla="*/ 798 h 1906"/>
                <a:gd name="T40" fmla="*/ 218 w 524"/>
                <a:gd name="T41" fmla="*/ 740 h 1906"/>
                <a:gd name="T42" fmla="*/ 228 w 524"/>
                <a:gd name="T43" fmla="*/ 370 h 1906"/>
                <a:gd name="T44" fmla="*/ 240 w 524"/>
                <a:gd name="T45" fmla="*/ 318 h 1906"/>
                <a:gd name="T46" fmla="*/ 250 w 524"/>
                <a:gd name="T47" fmla="*/ 410 h 1906"/>
                <a:gd name="T48" fmla="*/ 260 w 524"/>
                <a:gd name="T49" fmla="*/ 396 h 1906"/>
                <a:gd name="T50" fmla="*/ 270 w 524"/>
                <a:gd name="T51" fmla="*/ 356 h 1906"/>
                <a:gd name="T52" fmla="*/ 282 w 524"/>
                <a:gd name="T53" fmla="*/ 360 h 1906"/>
                <a:gd name="T54" fmla="*/ 292 w 524"/>
                <a:gd name="T55" fmla="*/ 520 h 1906"/>
                <a:gd name="T56" fmla="*/ 302 w 524"/>
                <a:gd name="T57" fmla="*/ 406 h 1906"/>
                <a:gd name="T58" fmla="*/ 314 w 524"/>
                <a:gd name="T59" fmla="*/ 412 h 1906"/>
                <a:gd name="T60" fmla="*/ 324 w 524"/>
                <a:gd name="T61" fmla="*/ 160 h 1906"/>
                <a:gd name="T62" fmla="*/ 334 w 524"/>
                <a:gd name="T63" fmla="*/ 490 h 1906"/>
                <a:gd name="T64" fmla="*/ 344 w 524"/>
                <a:gd name="T65" fmla="*/ 510 h 1906"/>
                <a:gd name="T66" fmla="*/ 356 w 524"/>
                <a:gd name="T67" fmla="*/ 422 h 1906"/>
                <a:gd name="T68" fmla="*/ 366 w 524"/>
                <a:gd name="T69" fmla="*/ 474 h 1906"/>
                <a:gd name="T70" fmla="*/ 376 w 524"/>
                <a:gd name="T71" fmla="*/ 408 h 1906"/>
                <a:gd name="T72" fmla="*/ 388 w 524"/>
                <a:gd name="T73" fmla="*/ 374 h 1906"/>
                <a:gd name="T74" fmla="*/ 398 w 524"/>
                <a:gd name="T75" fmla="*/ 584 h 1906"/>
                <a:gd name="T76" fmla="*/ 408 w 524"/>
                <a:gd name="T77" fmla="*/ 598 h 1906"/>
                <a:gd name="T78" fmla="*/ 418 w 524"/>
                <a:gd name="T79" fmla="*/ 822 h 1906"/>
                <a:gd name="T80" fmla="*/ 430 w 524"/>
                <a:gd name="T81" fmla="*/ 814 h 1906"/>
                <a:gd name="T82" fmla="*/ 440 w 524"/>
                <a:gd name="T83" fmla="*/ 772 h 1906"/>
                <a:gd name="T84" fmla="*/ 450 w 524"/>
                <a:gd name="T85" fmla="*/ 612 h 1906"/>
                <a:gd name="T86" fmla="*/ 462 w 524"/>
                <a:gd name="T87" fmla="*/ 652 h 1906"/>
                <a:gd name="T88" fmla="*/ 472 w 524"/>
                <a:gd name="T89" fmla="*/ 748 h 1906"/>
                <a:gd name="T90" fmla="*/ 482 w 524"/>
                <a:gd name="T91" fmla="*/ 902 h 1906"/>
                <a:gd name="T92" fmla="*/ 492 w 524"/>
                <a:gd name="T93" fmla="*/ 878 h 1906"/>
                <a:gd name="T94" fmla="*/ 504 w 524"/>
                <a:gd name="T95" fmla="*/ 974 h 1906"/>
                <a:gd name="T96" fmla="*/ 514 w 524"/>
                <a:gd name="T97" fmla="*/ 1054 h 1906"/>
                <a:gd name="T98" fmla="*/ 524 w 524"/>
                <a:gd name="T99" fmla="*/ 105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906">
                  <a:moveTo>
                    <a:pt x="0" y="1346"/>
                  </a:moveTo>
                  <a:lnTo>
                    <a:pt x="6" y="1490"/>
                  </a:lnTo>
                  <a:lnTo>
                    <a:pt x="12" y="1462"/>
                  </a:lnTo>
                  <a:lnTo>
                    <a:pt x="16" y="1834"/>
                  </a:lnTo>
                  <a:lnTo>
                    <a:pt x="22" y="1906"/>
                  </a:lnTo>
                  <a:lnTo>
                    <a:pt x="28" y="1790"/>
                  </a:lnTo>
                  <a:lnTo>
                    <a:pt x="32" y="1620"/>
                  </a:lnTo>
                  <a:lnTo>
                    <a:pt x="38" y="1756"/>
                  </a:lnTo>
                  <a:lnTo>
                    <a:pt x="44" y="1414"/>
                  </a:lnTo>
                  <a:lnTo>
                    <a:pt x="48" y="1188"/>
                  </a:lnTo>
                  <a:lnTo>
                    <a:pt x="54" y="1072"/>
                  </a:lnTo>
                  <a:lnTo>
                    <a:pt x="60" y="1216"/>
                  </a:lnTo>
                  <a:lnTo>
                    <a:pt x="64" y="1164"/>
                  </a:lnTo>
                  <a:lnTo>
                    <a:pt x="70" y="1086"/>
                  </a:lnTo>
                  <a:lnTo>
                    <a:pt x="76" y="786"/>
                  </a:lnTo>
                  <a:lnTo>
                    <a:pt x="80" y="1002"/>
                  </a:lnTo>
                  <a:lnTo>
                    <a:pt x="86" y="988"/>
                  </a:lnTo>
                  <a:lnTo>
                    <a:pt x="90" y="828"/>
                  </a:lnTo>
                  <a:lnTo>
                    <a:pt x="96" y="824"/>
                  </a:lnTo>
                  <a:lnTo>
                    <a:pt x="102" y="768"/>
                  </a:lnTo>
                  <a:lnTo>
                    <a:pt x="106" y="742"/>
                  </a:lnTo>
                  <a:lnTo>
                    <a:pt x="112" y="752"/>
                  </a:lnTo>
                  <a:lnTo>
                    <a:pt x="118" y="726"/>
                  </a:lnTo>
                  <a:lnTo>
                    <a:pt x="122" y="676"/>
                  </a:lnTo>
                  <a:lnTo>
                    <a:pt x="128" y="774"/>
                  </a:lnTo>
                  <a:lnTo>
                    <a:pt x="134" y="782"/>
                  </a:lnTo>
                  <a:lnTo>
                    <a:pt x="138" y="524"/>
                  </a:lnTo>
                  <a:lnTo>
                    <a:pt x="144" y="696"/>
                  </a:lnTo>
                  <a:lnTo>
                    <a:pt x="150" y="218"/>
                  </a:lnTo>
                  <a:lnTo>
                    <a:pt x="154" y="0"/>
                  </a:lnTo>
                  <a:lnTo>
                    <a:pt x="160" y="174"/>
                  </a:lnTo>
                  <a:lnTo>
                    <a:pt x="164" y="458"/>
                  </a:lnTo>
                  <a:lnTo>
                    <a:pt x="170" y="442"/>
                  </a:lnTo>
                  <a:lnTo>
                    <a:pt x="176" y="536"/>
                  </a:lnTo>
                  <a:lnTo>
                    <a:pt x="180" y="622"/>
                  </a:lnTo>
                  <a:lnTo>
                    <a:pt x="186" y="576"/>
                  </a:lnTo>
                  <a:lnTo>
                    <a:pt x="192" y="608"/>
                  </a:lnTo>
                  <a:lnTo>
                    <a:pt x="196" y="702"/>
                  </a:lnTo>
                  <a:lnTo>
                    <a:pt x="202" y="728"/>
                  </a:lnTo>
                  <a:lnTo>
                    <a:pt x="208" y="798"/>
                  </a:lnTo>
                  <a:lnTo>
                    <a:pt x="212" y="914"/>
                  </a:lnTo>
                  <a:lnTo>
                    <a:pt x="218" y="740"/>
                  </a:lnTo>
                  <a:lnTo>
                    <a:pt x="224" y="914"/>
                  </a:lnTo>
                  <a:lnTo>
                    <a:pt x="228" y="370"/>
                  </a:lnTo>
                  <a:lnTo>
                    <a:pt x="234" y="362"/>
                  </a:lnTo>
                  <a:lnTo>
                    <a:pt x="240" y="318"/>
                  </a:lnTo>
                  <a:lnTo>
                    <a:pt x="244" y="456"/>
                  </a:lnTo>
                  <a:lnTo>
                    <a:pt x="250" y="410"/>
                  </a:lnTo>
                  <a:lnTo>
                    <a:pt x="254" y="400"/>
                  </a:lnTo>
                  <a:lnTo>
                    <a:pt x="260" y="396"/>
                  </a:lnTo>
                  <a:lnTo>
                    <a:pt x="266" y="356"/>
                  </a:lnTo>
                  <a:lnTo>
                    <a:pt x="270" y="356"/>
                  </a:lnTo>
                  <a:lnTo>
                    <a:pt x="276" y="354"/>
                  </a:lnTo>
                  <a:lnTo>
                    <a:pt x="282" y="360"/>
                  </a:lnTo>
                  <a:lnTo>
                    <a:pt x="286" y="428"/>
                  </a:lnTo>
                  <a:lnTo>
                    <a:pt x="292" y="520"/>
                  </a:lnTo>
                  <a:lnTo>
                    <a:pt x="298" y="354"/>
                  </a:lnTo>
                  <a:lnTo>
                    <a:pt x="302" y="406"/>
                  </a:lnTo>
                  <a:lnTo>
                    <a:pt x="308" y="576"/>
                  </a:lnTo>
                  <a:lnTo>
                    <a:pt x="314" y="412"/>
                  </a:lnTo>
                  <a:lnTo>
                    <a:pt x="318" y="586"/>
                  </a:lnTo>
                  <a:lnTo>
                    <a:pt x="324" y="160"/>
                  </a:lnTo>
                  <a:lnTo>
                    <a:pt x="328" y="156"/>
                  </a:lnTo>
                  <a:lnTo>
                    <a:pt x="334" y="490"/>
                  </a:lnTo>
                  <a:lnTo>
                    <a:pt x="340" y="516"/>
                  </a:lnTo>
                  <a:lnTo>
                    <a:pt x="344" y="510"/>
                  </a:lnTo>
                  <a:lnTo>
                    <a:pt x="350" y="512"/>
                  </a:lnTo>
                  <a:lnTo>
                    <a:pt x="356" y="422"/>
                  </a:lnTo>
                  <a:lnTo>
                    <a:pt x="360" y="412"/>
                  </a:lnTo>
                  <a:lnTo>
                    <a:pt x="366" y="474"/>
                  </a:lnTo>
                  <a:lnTo>
                    <a:pt x="372" y="458"/>
                  </a:lnTo>
                  <a:lnTo>
                    <a:pt x="376" y="408"/>
                  </a:lnTo>
                  <a:lnTo>
                    <a:pt x="382" y="400"/>
                  </a:lnTo>
                  <a:lnTo>
                    <a:pt x="388" y="374"/>
                  </a:lnTo>
                  <a:lnTo>
                    <a:pt x="392" y="490"/>
                  </a:lnTo>
                  <a:lnTo>
                    <a:pt x="398" y="584"/>
                  </a:lnTo>
                  <a:lnTo>
                    <a:pt x="404" y="562"/>
                  </a:lnTo>
                  <a:lnTo>
                    <a:pt x="408" y="598"/>
                  </a:lnTo>
                  <a:lnTo>
                    <a:pt x="414" y="652"/>
                  </a:lnTo>
                  <a:lnTo>
                    <a:pt x="418" y="822"/>
                  </a:lnTo>
                  <a:lnTo>
                    <a:pt x="424" y="816"/>
                  </a:lnTo>
                  <a:lnTo>
                    <a:pt x="430" y="814"/>
                  </a:lnTo>
                  <a:lnTo>
                    <a:pt x="434" y="854"/>
                  </a:lnTo>
                  <a:lnTo>
                    <a:pt x="440" y="772"/>
                  </a:lnTo>
                  <a:lnTo>
                    <a:pt x="446" y="716"/>
                  </a:lnTo>
                  <a:lnTo>
                    <a:pt x="450" y="612"/>
                  </a:lnTo>
                  <a:lnTo>
                    <a:pt x="456" y="666"/>
                  </a:lnTo>
                  <a:lnTo>
                    <a:pt x="462" y="652"/>
                  </a:lnTo>
                  <a:lnTo>
                    <a:pt x="466" y="624"/>
                  </a:lnTo>
                  <a:lnTo>
                    <a:pt x="472" y="748"/>
                  </a:lnTo>
                  <a:lnTo>
                    <a:pt x="478" y="752"/>
                  </a:lnTo>
                  <a:lnTo>
                    <a:pt x="482" y="902"/>
                  </a:lnTo>
                  <a:lnTo>
                    <a:pt x="488" y="904"/>
                  </a:lnTo>
                  <a:lnTo>
                    <a:pt x="492" y="878"/>
                  </a:lnTo>
                  <a:lnTo>
                    <a:pt x="498" y="900"/>
                  </a:lnTo>
                  <a:lnTo>
                    <a:pt x="504" y="974"/>
                  </a:lnTo>
                  <a:lnTo>
                    <a:pt x="508" y="1064"/>
                  </a:lnTo>
                  <a:lnTo>
                    <a:pt x="514" y="1054"/>
                  </a:lnTo>
                  <a:lnTo>
                    <a:pt x="520" y="1050"/>
                  </a:lnTo>
                  <a:lnTo>
                    <a:pt x="524" y="105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57" name="Freeform 169"/>
            <p:cNvSpPr>
              <a:spLocks/>
            </p:cNvSpPr>
            <p:nvPr/>
          </p:nvSpPr>
          <p:spPr bwMode="auto">
            <a:xfrm>
              <a:off x="2616" y="1222"/>
              <a:ext cx="522" cy="2376"/>
            </a:xfrm>
            <a:custGeom>
              <a:avLst/>
              <a:gdLst>
                <a:gd name="T0" fmla="*/ 4 w 522"/>
                <a:gd name="T1" fmla="*/ 650 h 2376"/>
                <a:gd name="T2" fmla="*/ 16 w 522"/>
                <a:gd name="T3" fmla="*/ 614 h 2376"/>
                <a:gd name="T4" fmla="*/ 26 w 522"/>
                <a:gd name="T5" fmla="*/ 592 h 2376"/>
                <a:gd name="T6" fmla="*/ 36 w 522"/>
                <a:gd name="T7" fmla="*/ 498 h 2376"/>
                <a:gd name="T8" fmla="*/ 46 w 522"/>
                <a:gd name="T9" fmla="*/ 460 h 2376"/>
                <a:gd name="T10" fmla="*/ 58 w 522"/>
                <a:gd name="T11" fmla="*/ 388 h 2376"/>
                <a:gd name="T12" fmla="*/ 68 w 522"/>
                <a:gd name="T13" fmla="*/ 262 h 2376"/>
                <a:gd name="T14" fmla="*/ 78 w 522"/>
                <a:gd name="T15" fmla="*/ 406 h 2376"/>
                <a:gd name="T16" fmla="*/ 90 w 522"/>
                <a:gd name="T17" fmla="*/ 30 h 2376"/>
                <a:gd name="T18" fmla="*/ 100 w 522"/>
                <a:gd name="T19" fmla="*/ 504 h 2376"/>
                <a:gd name="T20" fmla="*/ 110 w 522"/>
                <a:gd name="T21" fmla="*/ 754 h 2376"/>
                <a:gd name="T22" fmla="*/ 120 w 522"/>
                <a:gd name="T23" fmla="*/ 664 h 2376"/>
                <a:gd name="T24" fmla="*/ 132 w 522"/>
                <a:gd name="T25" fmla="*/ 790 h 2376"/>
                <a:gd name="T26" fmla="*/ 142 w 522"/>
                <a:gd name="T27" fmla="*/ 694 h 2376"/>
                <a:gd name="T28" fmla="*/ 152 w 522"/>
                <a:gd name="T29" fmla="*/ 760 h 2376"/>
                <a:gd name="T30" fmla="*/ 164 w 522"/>
                <a:gd name="T31" fmla="*/ 882 h 2376"/>
                <a:gd name="T32" fmla="*/ 174 w 522"/>
                <a:gd name="T33" fmla="*/ 690 h 2376"/>
                <a:gd name="T34" fmla="*/ 184 w 522"/>
                <a:gd name="T35" fmla="*/ 710 h 2376"/>
                <a:gd name="T36" fmla="*/ 194 w 522"/>
                <a:gd name="T37" fmla="*/ 560 h 2376"/>
                <a:gd name="T38" fmla="*/ 206 w 522"/>
                <a:gd name="T39" fmla="*/ 704 h 2376"/>
                <a:gd name="T40" fmla="*/ 216 w 522"/>
                <a:gd name="T41" fmla="*/ 960 h 2376"/>
                <a:gd name="T42" fmla="*/ 226 w 522"/>
                <a:gd name="T43" fmla="*/ 774 h 2376"/>
                <a:gd name="T44" fmla="*/ 238 w 522"/>
                <a:gd name="T45" fmla="*/ 644 h 2376"/>
                <a:gd name="T46" fmla="*/ 248 w 522"/>
                <a:gd name="T47" fmla="*/ 514 h 2376"/>
                <a:gd name="T48" fmla="*/ 258 w 522"/>
                <a:gd name="T49" fmla="*/ 402 h 2376"/>
                <a:gd name="T50" fmla="*/ 268 w 522"/>
                <a:gd name="T51" fmla="*/ 466 h 2376"/>
                <a:gd name="T52" fmla="*/ 280 w 522"/>
                <a:gd name="T53" fmla="*/ 758 h 2376"/>
                <a:gd name="T54" fmla="*/ 290 w 522"/>
                <a:gd name="T55" fmla="*/ 932 h 2376"/>
                <a:gd name="T56" fmla="*/ 300 w 522"/>
                <a:gd name="T57" fmla="*/ 964 h 2376"/>
                <a:gd name="T58" fmla="*/ 312 w 522"/>
                <a:gd name="T59" fmla="*/ 1462 h 2376"/>
                <a:gd name="T60" fmla="*/ 322 w 522"/>
                <a:gd name="T61" fmla="*/ 1306 h 2376"/>
                <a:gd name="T62" fmla="*/ 332 w 522"/>
                <a:gd name="T63" fmla="*/ 1794 h 2376"/>
                <a:gd name="T64" fmla="*/ 344 w 522"/>
                <a:gd name="T65" fmla="*/ 1432 h 2376"/>
                <a:gd name="T66" fmla="*/ 354 w 522"/>
                <a:gd name="T67" fmla="*/ 900 h 2376"/>
                <a:gd name="T68" fmla="*/ 364 w 522"/>
                <a:gd name="T69" fmla="*/ 1032 h 2376"/>
                <a:gd name="T70" fmla="*/ 374 w 522"/>
                <a:gd name="T71" fmla="*/ 1426 h 2376"/>
                <a:gd name="T72" fmla="*/ 386 w 522"/>
                <a:gd name="T73" fmla="*/ 1210 h 2376"/>
                <a:gd name="T74" fmla="*/ 396 w 522"/>
                <a:gd name="T75" fmla="*/ 1104 h 2376"/>
                <a:gd name="T76" fmla="*/ 406 w 522"/>
                <a:gd name="T77" fmla="*/ 1544 h 2376"/>
                <a:gd name="T78" fmla="*/ 418 w 522"/>
                <a:gd name="T79" fmla="*/ 1296 h 2376"/>
                <a:gd name="T80" fmla="*/ 428 w 522"/>
                <a:gd name="T81" fmla="*/ 1250 h 2376"/>
                <a:gd name="T82" fmla="*/ 438 w 522"/>
                <a:gd name="T83" fmla="*/ 2168 h 2376"/>
                <a:gd name="T84" fmla="*/ 448 w 522"/>
                <a:gd name="T85" fmla="*/ 2332 h 2376"/>
                <a:gd name="T86" fmla="*/ 460 w 522"/>
                <a:gd name="T87" fmla="*/ 2258 h 2376"/>
                <a:gd name="T88" fmla="*/ 470 w 522"/>
                <a:gd name="T89" fmla="*/ 2342 h 2376"/>
                <a:gd name="T90" fmla="*/ 480 w 522"/>
                <a:gd name="T91" fmla="*/ 1994 h 2376"/>
                <a:gd name="T92" fmla="*/ 492 w 522"/>
                <a:gd name="T93" fmla="*/ 1880 h 2376"/>
                <a:gd name="T94" fmla="*/ 502 w 522"/>
                <a:gd name="T95" fmla="*/ 1480 h 2376"/>
                <a:gd name="T96" fmla="*/ 512 w 522"/>
                <a:gd name="T97" fmla="*/ 1506 h 2376"/>
                <a:gd name="T98" fmla="*/ 522 w 522"/>
                <a:gd name="T99" fmla="*/ 1152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2376">
                  <a:moveTo>
                    <a:pt x="0" y="692"/>
                  </a:moveTo>
                  <a:lnTo>
                    <a:pt x="4" y="650"/>
                  </a:lnTo>
                  <a:lnTo>
                    <a:pt x="10" y="640"/>
                  </a:lnTo>
                  <a:lnTo>
                    <a:pt x="16" y="614"/>
                  </a:lnTo>
                  <a:lnTo>
                    <a:pt x="20" y="634"/>
                  </a:lnTo>
                  <a:lnTo>
                    <a:pt x="26" y="592"/>
                  </a:lnTo>
                  <a:lnTo>
                    <a:pt x="30" y="508"/>
                  </a:lnTo>
                  <a:lnTo>
                    <a:pt x="36" y="498"/>
                  </a:lnTo>
                  <a:lnTo>
                    <a:pt x="42" y="636"/>
                  </a:lnTo>
                  <a:lnTo>
                    <a:pt x="46" y="460"/>
                  </a:lnTo>
                  <a:lnTo>
                    <a:pt x="52" y="388"/>
                  </a:lnTo>
                  <a:lnTo>
                    <a:pt x="58" y="388"/>
                  </a:lnTo>
                  <a:lnTo>
                    <a:pt x="62" y="262"/>
                  </a:lnTo>
                  <a:lnTo>
                    <a:pt x="68" y="262"/>
                  </a:lnTo>
                  <a:lnTo>
                    <a:pt x="74" y="330"/>
                  </a:lnTo>
                  <a:lnTo>
                    <a:pt x="78" y="406"/>
                  </a:lnTo>
                  <a:lnTo>
                    <a:pt x="84" y="14"/>
                  </a:lnTo>
                  <a:lnTo>
                    <a:pt x="90" y="30"/>
                  </a:lnTo>
                  <a:lnTo>
                    <a:pt x="94" y="0"/>
                  </a:lnTo>
                  <a:lnTo>
                    <a:pt x="100" y="504"/>
                  </a:lnTo>
                  <a:lnTo>
                    <a:pt x="104" y="848"/>
                  </a:lnTo>
                  <a:lnTo>
                    <a:pt x="110" y="754"/>
                  </a:lnTo>
                  <a:lnTo>
                    <a:pt x="116" y="728"/>
                  </a:lnTo>
                  <a:lnTo>
                    <a:pt x="120" y="664"/>
                  </a:lnTo>
                  <a:lnTo>
                    <a:pt x="126" y="816"/>
                  </a:lnTo>
                  <a:lnTo>
                    <a:pt x="132" y="790"/>
                  </a:lnTo>
                  <a:lnTo>
                    <a:pt x="136" y="854"/>
                  </a:lnTo>
                  <a:lnTo>
                    <a:pt x="142" y="694"/>
                  </a:lnTo>
                  <a:lnTo>
                    <a:pt x="148" y="674"/>
                  </a:lnTo>
                  <a:lnTo>
                    <a:pt x="152" y="760"/>
                  </a:lnTo>
                  <a:lnTo>
                    <a:pt x="158" y="910"/>
                  </a:lnTo>
                  <a:lnTo>
                    <a:pt x="164" y="882"/>
                  </a:lnTo>
                  <a:lnTo>
                    <a:pt x="168" y="888"/>
                  </a:lnTo>
                  <a:lnTo>
                    <a:pt x="174" y="690"/>
                  </a:lnTo>
                  <a:lnTo>
                    <a:pt x="180" y="704"/>
                  </a:lnTo>
                  <a:lnTo>
                    <a:pt x="184" y="710"/>
                  </a:lnTo>
                  <a:lnTo>
                    <a:pt x="190" y="708"/>
                  </a:lnTo>
                  <a:lnTo>
                    <a:pt x="194" y="560"/>
                  </a:lnTo>
                  <a:lnTo>
                    <a:pt x="200" y="758"/>
                  </a:lnTo>
                  <a:lnTo>
                    <a:pt x="206" y="704"/>
                  </a:lnTo>
                  <a:lnTo>
                    <a:pt x="210" y="1004"/>
                  </a:lnTo>
                  <a:lnTo>
                    <a:pt x="216" y="960"/>
                  </a:lnTo>
                  <a:lnTo>
                    <a:pt x="222" y="890"/>
                  </a:lnTo>
                  <a:lnTo>
                    <a:pt x="226" y="774"/>
                  </a:lnTo>
                  <a:lnTo>
                    <a:pt x="232" y="908"/>
                  </a:lnTo>
                  <a:lnTo>
                    <a:pt x="238" y="644"/>
                  </a:lnTo>
                  <a:lnTo>
                    <a:pt x="242" y="616"/>
                  </a:lnTo>
                  <a:lnTo>
                    <a:pt x="248" y="514"/>
                  </a:lnTo>
                  <a:lnTo>
                    <a:pt x="254" y="436"/>
                  </a:lnTo>
                  <a:lnTo>
                    <a:pt x="258" y="402"/>
                  </a:lnTo>
                  <a:lnTo>
                    <a:pt x="264" y="420"/>
                  </a:lnTo>
                  <a:lnTo>
                    <a:pt x="268" y="466"/>
                  </a:lnTo>
                  <a:lnTo>
                    <a:pt x="274" y="530"/>
                  </a:lnTo>
                  <a:lnTo>
                    <a:pt x="280" y="758"/>
                  </a:lnTo>
                  <a:lnTo>
                    <a:pt x="284" y="878"/>
                  </a:lnTo>
                  <a:lnTo>
                    <a:pt x="290" y="932"/>
                  </a:lnTo>
                  <a:lnTo>
                    <a:pt x="296" y="966"/>
                  </a:lnTo>
                  <a:lnTo>
                    <a:pt x="300" y="964"/>
                  </a:lnTo>
                  <a:lnTo>
                    <a:pt x="306" y="1004"/>
                  </a:lnTo>
                  <a:lnTo>
                    <a:pt x="312" y="1462"/>
                  </a:lnTo>
                  <a:lnTo>
                    <a:pt x="316" y="1376"/>
                  </a:lnTo>
                  <a:lnTo>
                    <a:pt x="322" y="1306"/>
                  </a:lnTo>
                  <a:lnTo>
                    <a:pt x="328" y="1918"/>
                  </a:lnTo>
                  <a:lnTo>
                    <a:pt x="332" y="1794"/>
                  </a:lnTo>
                  <a:lnTo>
                    <a:pt x="338" y="1876"/>
                  </a:lnTo>
                  <a:lnTo>
                    <a:pt x="344" y="1432"/>
                  </a:lnTo>
                  <a:lnTo>
                    <a:pt x="348" y="1452"/>
                  </a:lnTo>
                  <a:lnTo>
                    <a:pt x="354" y="900"/>
                  </a:lnTo>
                  <a:lnTo>
                    <a:pt x="358" y="1106"/>
                  </a:lnTo>
                  <a:lnTo>
                    <a:pt x="364" y="1032"/>
                  </a:lnTo>
                  <a:lnTo>
                    <a:pt x="370" y="1378"/>
                  </a:lnTo>
                  <a:lnTo>
                    <a:pt x="374" y="1426"/>
                  </a:lnTo>
                  <a:lnTo>
                    <a:pt x="380" y="1500"/>
                  </a:lnTo>
                  <a:lnTo>
                    <a:pt x="386" y="1210"/>
                  </a:lnTo>
                  <a:lnTo>
                    <a:pt x="390" y="1208"/>
                  </a:lnTo>
                  <a:lnTo>
                    <a:pt x="396" y="1104"/>
                  </a:lnTo>
                  <a:lnTo>
                    <a:pt x="402" y="1496"/>
                  </a:lnTo>
                  <a:lnTo>
                    <a:pt x="406" y="1544"/>
                  </a:lnTo>
                  <a:lnTo>
                    <a:pt x="412" y="1410"/>
                  </a:lnTo>
                  <a:lnTo>
                    <a:pt x="418" y="1296"/>
                  </a:lnTo>
                  <a:lnTo>
                    <a:pt x="422" y="1318"/>
                  </a:lnTo>
                  <a:lnTo>
                    <a:pt x="428" y="1250"/>
                  </a:lnTo>
                  <a:lnTo>
                    <a:pt x="434" y="1834"/>
                  </a:lnTo>
                  <a:lnTo>
                    <a:pt x="438" y="2168"/>
                  </a:lnTo>
                  <a:lnTo>
                    <a:pt x="444" y="2202"/>
                  </a:lnTo>
                  <a:lnTo>
                    <a:pt x="448" y="2332"/>
                  </a:lnTo>
                  <a:lnTo>
                    <a:pt x="454" y="2344"/>
                  </a:lnTo>
                  <a:lnTo>
                    <a:pt x="460" y="2258"/>
                  </a:lnTo>
                  <a:lnTo>
                    <a:pt x="464" y="2262"/>
                  </a:lnTo>
                  <a:lnTo>
                    <a:pt x="470" y="2342"/>
                  </a:lnTo>
                  <a:lnTo>
                    <a:pt x="476" y="2376"/>
                  </a:lnTo>
                  <a:lnTo>
                    <a:pt x="480" y="1994"/>
                  </a:lnTo>
                  <a:lnTo>
                    <a:pt x="486" y="1798"/>
                  </a:lnTo>
                  <a:lnTo>
                    <a:pt x="492" y="1880"/>
                  </a:lnTo>
                  <a:lnTo>
                    <a:pt x="496" y="1412"/>
                  </a:lnTo>
                  <a:lnTo>
                    <a:pt x="502" y="1480"/>
                  </a:lnTo>
                  <a:lnTo>
                    <a:pt x="508" y="1618"/>
                  </a:lnTo>
                  <a:lnTo>
                    <a:pt x="512" y="1506"/>
                  </a:lnTo>
                  <a:lnTo>
                    <a:pt x="518" y="1306"/>
                  </a:lnTo>
                  <a:lnTo>
                    <a:pt x="522" y="1152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58" name="Freeform 170"/>
            <p:cNvSpPr>
              <a:spLocks/>
            </p:cNvSpPr>
            <p:nvPr/>
          </p:nvSpPr>
          <p:spPr bwMode="auto">
            <a:xfrm>
              <a:off x="2092" y="780"/>
              <a:ext cx="524" cy="1390"/>
            </a:xfrm>
            <a:custGeom>
              <a:avLst/>
              <a:gdLst>
                <a:gd name="T0" fmla="*/ 4 w 524"/>
                <a:gd name="T1" fmla="*/ 1352 h 1390"/>
                <a:gd name="T2" fmla="*/ 16 w 524"/>
                <a:gd name="T3" fmla="*/ 1348 h 1390"/>
                <a:gd name="T4" fmla="*/ 26 w 524"/>
                <a:gd name="T5" fmla="*/ 1354 h 1390"/>
                <a:gd name="T6" fmla="*/ 36 w 524"/>
                <a:gd name="T7" fmla="*/ 1344 h 1390"/>
                <a:gd name="T8" fmla="*/ 46 w 524"/>
                <a:gd name="T9" fmla="*/ 1306 h 1390"/>
                <a:gd name="T10" fmla="*/ 58 w 524"/>
                <a:gd name="T11" fmla="*/ 1300 h 1390"/>
                <a:gd name="T12" fmla="*/ 68 w 524"/>
                <a:gd name="T13" fmla="*/ 1296 h 1390"/>
                <a:gd name="T14" fmla="*/ 78 w 524"/>
                <a:gd name="T15" fmla="*/ 1262 h 1390"/>
                <a:gd name="T16" fmla="*/ 90 w 524"/>
                <a:gd name="T17" fmla="*/ 1264 h 1390"/>
                <a:gd name="T18" fmla="*/ 100 w 524"/>
                <a:gd name="T19" fmla="*/ 1390 h 1390"/>
                <a:gd name="T20" fmla="*/ 110 w 524"/>
                <a:gd name="T21" fmla="*/ 1172 h 1390"/>
                <a:gd name="T22" fmla="*/ 122 w 524"/>
                <a:gd name="T23" fmla="*/ 1234 h 1390"/>
                <a:gd name="T24" fmla="*/ 132 w 524"/>
                <a:gd name="T25" fmla="*/ 1046 h 1390"/>
                <a:gd name="T26" fmla="*/ 142 w 524"/>
                <a:gd name="T27" fmla="*/ 1012 h 1390"/>
                <a:gd name="T28" fmla="*/ 152 w 524"/>
                <a:gd name="T29" fmla="*/ 968 h 1390"/>
                <a:gd name="T30" fmla="*/ 164 w 524"/>
                <a:gd name="T31" fmla="*/ 866 h 1390"/>
                <a:gd name="T32" fmla="*/ 174 w 524"/>
                <a:gd name="T33" fmla="*/ 724 h 1390"/>
                <a:gd name="T34" fmla="*/ 184 w 524"/>
                <a:gd name="T35" fmla="*/ 522 h 1390"/>
                <a:gd name="T36" fmla="*/ 196 w 524"/>
                <a:gd name="T37" fmla="*/ 392 h 1390"/>
                <a:gd name="T38" fmla="*/ 206 w 524"/>
                <a:gd name="T39" fmla="*/ 318 h 1390"/>
                <a:gd name="T40" fmla="*/ 216 w 524"/>
                <a:gd name="T41" fmla="*/ 160 h 1390"/>
                <a:gd name="T42" fmla="*/ 226 w 524"/>
                <a:gd name="T43" fmla="*/ 188 h 1390"/>
                <a:gd name="T44" fmla="*/ 238 w 524"/>
                <a:gd name="T45" fmla="*/ 180 h 1390"/>
                <a:gd name="T46" fmla="*/ 248 w 524"/>
                <a:gd name="T47" fmla="*/ 260 h 1390"/>
                <a:gd name="T48" fmla="*/ 258 w 524"/>
                <a:gd name="T49" fmla="*/ 274 h 1390"/>
                <a:gd name="T50" fmla="*/ 270 w 524"/>
                <a:gd name="T51" fmla="*/ 130 h 1390"/>
                <a:gd name="T52" fmla="*/ 280 w 524"/>
                <a:gd name="T53" fmla="*/ 182 h 1390"/>
                <a:gd name="T54" fmla="*/ 290 w 524"/>
                <a:gd name="T55" fmla="*/ 336 h 1390"/>
                <a:gd name="T56" fmla="*/ 300 w 524"/>
                <a:gd name="T57" fmla="*/ 346 h 1390"/>
                <a:gd name="T58" fmla="*/ 312 w 524"/>
                <a:gd name="T59" fmla="*/ 322 h 1390"/>
                <a:gd name="T60" fmla="*/ 322 w 524"/>
                <a:gd name="T61" fmla="*/ 202 h 1390"/>
                <a:gd name="T62" fmla="*/ 332 w 524"/>
                <a:gd name="T63" fmla="*/ 160 h 1390"/>
                <a:gd name="T64" fmla="*/ 344 w 524"/>
                <a:gd name="T65" fmla="*/ 154 h 1390"/>
                <a:gd name="T66" fmla="*/ 354 w 524"/>
                <a:gd name="T67" fmla="*/ 216 h 1390"/>
                <a:gd name="T68" fmla="*/ 364 w 524"/>
                <a:gd name="T69" fmla="*/ 218 h 1390"/>
                <a:gd name="T70" fmla="*/ 376 w 524"/>
                <a:gd name="T71" fmla="*/ 238 h 1390"/>
                <a:gd name="T72" fmla="*/ 386 w 524"/>
                <a:gd name="T73" fmla="*/ 180 h 1390"/>
                <a:gd name="T74" fmla="*/ 396 w 524"/>
                <a:gd name="T75" fmla="*/ 128 h 1390"/>
                <a:gd name="T76" fmla="*/ 406 w 524"/>
                <a:gd name="T77" fmla="*/ 0 h 1390"/>
                <a:gd name="T78" fmla="*/ 418 w 524"/>
                <a:gd name="T79" fmla="*/ 80 h 1390"/>
                <a:gd name="T80" fmla="*/ 428 w 524"/>
                <a:gd name="T81" fmla="*/ 386 h 1390"/>
                <a:gd name="T82" fmla="*/ 438 w 524"/>
                <a:gd name="T83" fmla="*/ 382 h 1390"/>
                <a:gd name="T84" fmla="*/ 450 w 524"/>
                <a:gd name="T85" fmla="*/ 398 h 1390"/>
                <a:gd name="T86" fmla="*/ 460 w 524"/>
                <a:gd name="T87" fmla="*/ 588 h 1390"/>
                <a:gd name="T88" fmla="*/ 470 w 524"/>
                <a:gd name="T89" fmla="*/ 1068 h 1390"/>
                <a:gd name="T90" fmla="*/ 480 w 524"/>
                <a:gd name="T91" fmla="*/ 1200 h 1390"/>
                <a:gd name="T92" fmla="*/ 492 w 524"/>
                <a:gd name="T93" fmla="*/ 1188 h 1390"/>
                <a:gd name="T94" fmla="*/ 502 w 524"/>
                <a:gd name="T95" fmla="*/ 1110 h 1390"/>
                <a:gd name="T96" fmla="*/ 512 w 524"/>
                <a:gd name="T97" fmla="*/ 1060 h 1390"/>
                <a:gd name="T98" fmla="*/ 524 w 524"/>
                <a:gd name="T99" fmla="*/ 1134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390">
                  <a:moveTo>
                    <a:pt x="0" y="1350"/>
                  </a:moveTo>
                  <a:lnTo>
                    <a:pt x="4" y="1352"/>
                  </a:lnTo>
                  <a:lnTo>
                    <a:pt x="10" y="1358"/>
                  </a:lnTo>
                  <a:lnTo>
                    <a:pt x="16" y="1348"/>
                  </a:lnTo>
                  <a:lnTo>
                    <a:pt x="20" y="1354"/>
                  </a:lnTo>
                  <a:lnTo>
                    <a:pt x="26" y="1354"/>
                  </a:lnTo>
                  <a:lnTo>
                    <a:pt x="32" y="1350"/>
                  </a:lnTo>
                  <a:lnTo>
                    <a:pt x="36" y="1344"/>
                  </a:lnTo>
                  <a:lnTo>
                    <a:pt x="42" y="1346"/>
                  </a:lnTo>
                  <a:lnTo>
                    <a:pt x="46" y="1306"/>
                  </a:lnTo>
                  <a:lnTo>
                    <a:pt x="52" y="1304"/>
                  </a:lnTo>
                  <a:lnTo>
                    <a:pt x="58" y="1300"/>
                  </a:lnTo>
                  <a:lnTo>
                    <a:pt x="62" y="1296"/>
                  </a:lnTo>
                  <a:lnTo>
                    <a:pt x="68" y="1296"/>
                  </a:lnTo>
                  <a:lnTo>
                    <a:pt x="74" y="1268"/>
                  </a:lnTo>
                  <a:lnTo>
                    <a:pt x="78" y="1262"/>
                  </a:lnTo>
                  <a:lnTo>
                    <a:pt x="84" y="1264"/>
                  </a:lnTo>
                  <a:lnTo>
                    <a:pt x="90" y="1264"/>
                  </a:lnTo>
                  <a:lnTo>
                    <a:pt x="94" y="1262"/>
                  </a:lnTo>
                  <a:lnTo>
                    <a:pt x="100" y="1390"/>
                  </a:lnTo>
                  <a:lnTo>
                    <a:pt x="106" y="1200"/>
                  </a:lnTo>
                  <a:lnTo>
                    <a:pt x="110" y="1172"/>
                  </a:lnTo>
                  <a:lnTo>
                    <a:pt x="116" y="1168"/>
                  </a:lnTo>
                  <a:lnTo>
                    <a:pt x="122" y="1234"/>
                  </a:lnTo>
                  <a:lnTo>
                    <a:pt x="126" y="996"/>
                  </a:lnTo>
                  <a:lnTo>
                    <a:pt x="132" y="1046"/>
                  </a:lnTo>
                  <a:lnTo>
                    <a:pt x="136" y="1038"/>
                  </a:lnTo>
                  <a:lnTo>
                    <a:pt x="142" y="1012"/>
                  </a:lnTo>
                  <a:lnTo>
                    <a:pt x="148" y="1010"/>
                  </a:lnTo>
                  <a:lnTo>
                    <a:pt x="152" y="968"/>
                  </a:lnTo>
                  <a:lnTo>
                    <a:pt x="158" y="884"/>
                  </a:lnTo>
                  <a:lnTo>
                    <a:pt x="164" y="866"/>
                  </a:lnTo>
                  <a:lnTo>
                    <a:pt x="168" y="872"/>
                  </a:lnTo>
                  <a:lnTo>
                    <a:pt x="174" y="724"/>
                  </a:lnTo>
                  <a:lnTo>
                    <a:pt x="180" y="516"/>
                  </a:lnTo>
                  <a:lnTo>
                    <a:pt x="184" y="522"/>
                  </a:lnTo>
                  <a:lnTo>
                    <a:pt x="190" y="504"/>
                  </a:lnTo>
                  <a:lnTo>
                    <a:pt x="196" y="392"/>
                  </a:lnTo>
                  <a:lnTo>
                    <a:pt x="200" y="392"/>
                  </a:lnTo>
                  <a:lnTo>
                    <a:pt x="206" y="318"/>
                  </a:lnTo>
                  <a:lnTo>
                    <a:pt x="210" y="218"/>
                  </a:lnTo>
                  <a:lnTo>
                    <a:pt x="216" y="160"/>
                  </a:lnTo>
                  <a:lnTo>
                    <a:pt x="222" y="92"/>
                  </a:lnTo>
                  <a:lnTo>
                    <a:pt x="226" y="188"/>
                  </a:lnTo>
                  <a:lnTo>
                    <a:pt x="232" y="188"/>
                  </a:lnTo>
                  <a:lnTo>
                    <a:pt x="238" y="180"/>
                  </a:lnTo>
                  <a:lnTo>
                    <a:pt x="242" y="262"/>
                  </a:lnTo>
                  <a:lnTo>
                    <a:pt x="248" y="260"/>
                  </a:lnTo>
                  <a:lnTo>
                    <a:pt x="254" y="250"/>
                  </a:lnTo>
                  <a:lnTo>
                    <a:pt x="258" y="274"/>
                  </a:lnTo>
                  <a:lnTo>
                    <a:pt x="264" y="128"/>
                  </a:lnTo>
                  <a:lnTo>
                    <a:pt x="270" y="130"/>
                  </a:lnTo>
                  <a:lnTo>
                    <a:pt x="274" y="72"/>
                  </a:lnTo>
                  <a:lnTo>
                    <a:pt x="280" y="182"/>
                  </a:lnTo>
                  <a:lnTo>
                    <a:pt x="286" y="232"/>
                  </a:lnTo>
                  <a:lnTo>
                    <a:pt x="290" y="336"/>
                  </a:lnTo>
                  <a:lnTo>
                    <a:pt x="296" y="354"/>
                  </a:lnTo>
                  <a:lnTo>
                    <a:pt x="300" y="346"/>
                  </a:lnTo>
                  <a:lnTo>
                    <a:pt x="306" y="322"/>
                  </a:lnTo>
                  <a:lnTo>
                    <a:pt x="312" y="322"/>
                  </a:lnTo>
                  <a:lnTo>
                    <a:pt x="316" y="250"/>
                  </a:lnTo>
                  <a:lnTo>
                    <a:pt x="322" y="202"/>
                  </a:lnTo>
                  <a:lnTo>
                    <a:pt x="328" y="164"/>
                  </a:lnTo>
                  <a:lnTo>
                    <a:pt x="332" y="160"/>
                  </a:lnTo>
                  <a:lnTo>
                    <a:pt x="338" y="152"/>
                  </a:lnTo>
                  <a:lnTo>
                    <a:pt x="344" y="154"/>
                  </a:lnTo>
                  <a:lnTo>
                    <a:pt x="348" y="146"/>
                  </a:lnTo>
                  <a:lnTo>
                    <a:pt x="354" y="216"/>
                  </a:lnTo>
                  <a:lnTo>
                    <a:pt x="360" y="214"/>
                  </a:lnTo>
                  <a:lnTo>
                    <a:pt x="364" y="218"/>
                  </a:lnTo>
                  <a:lnTo>
                    <a:pt x="370" y="216"/>
                  </a:lnTo>
                  <a:lnTo>
                    <a:pt x="376" y="238"/>
                  </a:lnTo>
                  <a:lnTo>
                    <a:pt x="380" y="226"/>
                  </a:lnTo>
                  <a:lnTo>
                    <a:pt x="386" y="180"/>
                  </a:lnTo>
                  <a:lnTo>
                    <a:pt x="390" y="160"/>
                  </a:lnTo>
                  <a:lnTo>
                    <a:pt x="396" y="128"/>
                  </a:lnTo>
                  <a:lnTo>
                    <a:pt x="402" y="132"/>
                  </a:lnTo>
                  <a:lnTo>
                    <a:pt x="406" y="0"/>
                  </a:lnTo>
                  <a:lnTo>
                    <a:pt x="412" y="82"/>
                  </a:lnTo>
                  <a:lnTo>
                    <a:pt x="418" y="80"/>
                  </a:lnTo>
                  <a:lnTo>
                    <a:pt x="422" y="296"/>
                  </a:lnTo>
                  <a:lnTo>
                    <a:pt x="428" y="386"/>
                  </a:lnTo>
                  <a:lnTo>
                    <a:pt x="434" y="396"/>
                  </a:lnTo>
                  <a:lnTo>
                    <a:pt x="438" y="382"/>
                  </a:lnTo>
                  <a:lnTo>
                    <a:pt x="444" y="408"/>
                  </a:lnTo>
                  <a:lnTo>
                    <a:pt x="450" y="398"/>
                  </a:lnTo>
                  <a:lnTo>
                    <a:pt x="454" y="670"/>
                  </a:lnTo>
                  <a:lnTo>
                    <a:pt x="460" y="588"/>
                  </a:lnTo>
                  <a:lnTo>
                    <a:pt x="464" y="602"/>
                  </a:lnTo>
                  <a:lnTo>
                    <a:pt x="470" y="1068"/>
                  </a:lnTo>
                  <a:lnTo>
                    <a:pt x="476" y="1040"/>
                  </a:lnTo>
                  <a:lnTo>
                    <a:pt x="480" y="1200"/>
                  </a:lnTo>
                  <a:lnTo>
                    <a:pt x="486" y="1186"/>
                  </a:lnTo>
                  <a:lnTo>
                    <a:pt x="492" y="1188"/>
                  </a:lnTo>
                  <a:lnTo>
                    <a:pt x="496" y="1108"/>
                  </a:lnTo>
                  <a:lnTo>
                    <a:pt x="502" y="1110"/>
                  </a:lnTo>
                  <a:lnTo>
                    <a:pt x="508" y="1108"/>
                  </a:lnTo>
                  <a:lnTo>
                    <a:pt x="512" y="1060"/>
                  </a:lnTo>
                  <a:lnTo>
                    <a:pt x="518" y="1120"/>
                  </a:lnTo>
                  <a:lnTo>
                    <a:pt x="524" y="1134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59" name="Freeform 171"/>
            <p:cNvSpPr>
              <a:spLocks/>
            </p:cNvSpPr>
            <p:nvPr/>
          </p:nvSpPr>
          <p:spPr bwMode="auto">
            <a:xfrm>
              <a:off x="1568" y="1360"/>
              <a:ext cx="524" cy="936"/>
            </a:xfrm>
            <a:custGeom>
              <a:avLst/>
              <a:gdLst>
                <a:gd name="T0" fmla="*/ 4 w 524"/>
                <a:gd name="T1" fmla="*/ 38 h 936"/>
                <a:gd name="T2" fmla="*/ 16 w 524"/>
                <a:gd name="T3" fmla="*/ 2 h 936"/>
                <a:gd name="T4" fmla="*/ 26 w 524"/>
                <a:gd name="T5" fmla="*/ 16 h 936"/>
                <a:gd name="T6" fmla="*/ 36 w 524"/>
                <a:gd name="T7" fmla="*/ 44 h 936"/>
                <a:gd name="T8" fmla="*/ 48 w 524"/>
                <a:gd name="T9" fmla="*/ 48 h 936"/>
                <a:gd name="T10" fmla="*/ 58 w 524"/>
                <a:gd name="T11" fmla="*/ 50 h 936"/>
                <a:gd name="T12" fmla="*/ 68 w 524"/>
                <a:gd name="T13" fmla="*/ 62 h 936"/>
                <a:gd name="T14" fmla="*/ 78 w 524"/>
                <a:gd name="T15" fmla="*/ 166 h 936"/>
                <a:gd name="T16" fmla="*/ 90 w 524"/>
                <a:gd name="T17" fmla="*/ 168 h 936"/>
                <a:gd name="T18" fmla="*/ 100 w 524"/>
                <a:gd name="T19" fmla="*/ 174 h 936"/>
                <a:gd name="T20" fmla="*/ 110 w 524"/>
                <a:gd name="T21" fmla="*/ 226 h 936"/>
                <a:gd name="T22" fmla="*/ 122 w 524"/>
                <a:gd name="T23" fmla="*/ 226 h 936"/>
                <a:gd name="T24" fmla="*/ 132 w 524"/>
                <a:gd name="T25" fmla="*/ 228 h 936"/>
                <a:gd name="T26" fmla="*/ 142 w 524"/>
                <a:gd name="T27" fmla="*/ 232 h 936"/>
                <a:gd name="T28" fmla="*/ 152 w 524"/>
                <a:gd name="T29" fmla="*/ 224 h 936"/>
                <a:gd name="T30" fmla="*/ 164 w 524"/>
                <a:gd name="T31" fmla="*/ 196 h 936"/>
                <a:gd name="T32" fmla="*/ 174 w 524"/>
                <a:gd name="T33" fmla="*/ 198 h 936"/>
                <a:gd name="T34" fmla="*/ 184 w 524"/>
                <a:gd name="T35" fmla="*/ 188 h 936"/>
                <a:gd name="T36" fmla="*/ 196 w 524"/>
                <a:gd name="T37" fmla="*/ 114 h 936"/>
                <a:gd name="T38" fmla="*/ 206 w 524"/>
                <a:gd name="T39" fmla="*/ 74 h 936"/>
                <a:gd name="T40" fmla="*/ 216 w 524"/>
                <a:gd name="T41" fmla="*/ 66 h 936"/>
                <a:gd name="T42" fmla="*/ 228 w 524"/>
                <a:gd name="T43" fmla="*/ 62 h 936"/>
                <a:gd name="T44" fmla="*/ 238 w 524"/>
                <a:gd name="T45" fmla="*/ 82 h 936"/>
                <a:gd name="T46" fmla="*/ 248 w 524"/>
                <a:gd name="T47" fmla="*/ 184 h 936"/>
                <a:gd name="T48" fmla="*/ 258 w 524"/>
                <a:gd name="T49" fmla="*/ 162 h 936"/>
                <a:gd name="T50" fmla="*/ 270 w 524"/>
                <a:gd name="T51" fmla="*/ 222 h 936"/>
                <a:gd name="T52" fmla="*/ 280 w 524"/>
                <a:gd name="T53" fmla="*/ 314 h 936"/>
                <a:gd name="T54" fmla="*/ 290 w 524"/>
                <a:gd name="T55" fmla="*/ 352 h 936"/>
                <a:gd name="T56" fmla="*/ 302 w 524"/>
                <a:gd name="T57" fmla="*/ 572 h 936"/>
                <a:gd name="T58" fmla="*/ 312 w 524"/>
                <a:gd name="T59" fmla="*/ 648 h 936"/>
                <a:gd name="T60" fmla="*/ 322 w 524"/>
                <a:gd name="T61" fmla="*/ 692 h 936"/>
                <a:gd name="T62" fmla="*/ 332 w 524"/>
                <a:gd name="T63" fmla="*/ 698 h 936"/>
                <a:gd name="T64" fmla="*/ 344 w 524"/>
                <a:gd name="T65" fmla="*/ 678 h 936"/>
                <a:gd name="T66" fmla="*/ 354 w 524"/>
                <a:gd name="T67" fmla="*/ 702 h 936"/>
                <a:gd name="T68" fmla="*/ 364 w 524"/>
                <a:gd name="T69" fmla="*/ 718 h 936"/>
                <a:gd name="T70" fmla="*/ 376 w 524"/>
                <a:gd name="T71" fmla="*/ 720 h 936"/>
                <a:gd name="T72" fmla="*/ 386 w 524"/>
                <a:gd name="T73" fmla="*/ 726 h 936"/>
                <a:gd name="T74" fmla="*/ 396 w 524"/>
                <a:gd name="T75" fmla="*/ 694 h 936"/>
                <a:gd name="T76" fmla="*/ 406 w 524"/>
                <a:gd name="T77" fmla="*/ 704 h 936"/>
                <a:gd name="T78" fmla="*/ 418 w 524"/>
                <a:gd name="T79" fmla="*/ 804 h 936"/>
                <a:gd name="T80" fmla="*/ 428 w 524"/>
                <a:gd name="T81" fmla="*/ 814 h 936"/>
                <a:gd name="T82" fmla="*/ 438 w 524"/>
                <a:gd name="T83" fmla="*/ 790 h 936"/>
                <a:gd name="T84" fmla="*/ 450 w 524"/>
                <a:gd name="T85" fmla="*/ 714 h 936"/>
                <a:gd name="T86" fmla="*/ 460 w 524"/>
                <a:gd name="T87" fmla="*/ 780 h 936"/>
                <a:gd name="T88" fmla="*/ 470 w 524"/>
                <a:gd name="T89" fmla="*/ 868 h 936"/>
                <a:gd name="T90" fmla="*/ 482 w 524"/>
                <a:gd name="T91" fmla="*/ 704 h 936"/>
                <a:gd name="T92" fmla="*/ 492 w 524"/>
                <a:gd name="T93" fmla="*/ 826 h 936"/>
                <a:gd name="T94" fmla="*/ 502 w 524"/>
                <a:gd name="T95" fmla="*/ 864 h 936"/>
                <a:gd name="T96" fmla="*/ 512 w 524"/>
                <a:gd name="T97" fmla="*/ 936 h 936"/>
                <a:gd name="T98" fmla="*/ 524 w 524"/>
                <a:gd name="T99" fmla="*/ 77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36">
                  <a:moveTo>
                    <a:pt x="0" y="42"/>
                  </a:moveTo>
                  <a:lnTo>
                    <a:pt x="4" y="38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4"/>
                  </a:lnTo>
                  <a:lnTo>
                    <a:pt x="36" y="4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4" y="64"/>
                  </a:lnTo>
                  <a:lnTo>
                    <a:pt x="68" y="62"/>
                  </a:lnTo>
                  <a:lnTo>
                    <a:pt x="74" y="128"/>
                  </a:lnTo>
                  <a:lnTo>
                    <a:pt x="78" y="166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4" y="166"/>
                  </a:lnTo>
                  <a:lnTo>
                    <a:pt x="100" y="174"/>
                  </a:lnTo>
                  <a:lnTo>
                    <a:pt x="106" y="174"/>
                  </a:lnTo>
                  <a:lnTo>
                    <a:pt x="110" y="226"/>
                  </a:lnTo>
                  <a:lnTo>
                    <a:pt x="116" y="256"/>
                  </a:lnTo>
                  <a:lnTo>
                    <a:pt x="122" y="226"/>
                  </a:lnTo>
                  <a:lnTo>
                    <a:pt x="126" y="228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42" y="232"/>
                  </a:lnTo>
                  <a:lnTo>
                    <a:pt x="148" y="240"/>
                  </a:lnTo>
                  <a:lnTo>
                    <a:pt x="152" y="224"/>
                  </a:lnTo>
                  <a:lnTo>
                    <a:pt x="158" y="222"/>
                  </a:lnTo>
                  <a:lnTo>
                    <a:pt x="164" y="196"/>
                  </a:lnTo>
                  <a:lnTo>
                    <a:pt x="168" y="194"/>
                  </a:lnTo>
                  <a:lnTo>
                    <a:pt x="174" y="198"/>
                  </a:lnTo>
                  <a:lnTo>
                    <a:pt x="180" y="188"/>
                  </a:lnTo>
                  <a:lnTo>
                    <a:pt x="184" y="188"/>
                  </a:lnTo>
                  <a:lnTo>
                    <a:pt x="190" y="184"/>
                  </a:lnTo>
                  <a:lnTo>
                    <a:pt x="196" y="114"/>
                  </a:lnTo>
                  <a:lnTo>
                    <a:pt x="200" y="82"/>
                  </a:lnTo>
                  <a:lnTo>
                    <a:pt x="206" y="74"/>
                  </a:lnTo>
                  <a:lnTo>
                    <a:pt x="212" y="7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2"/>
                  </a:lnTo>
                  <a:lnTo>
                    <a:pt x="232" y="100"/>
                  </a:lnTo>
                  <a:lnTo>
                    <a:pt x="238" y="82"/>
                  </a:lnTo>
                  <a:lnTo>
                    <a:pt x="242" y="90"/>
                  </a:lnTo>
                  <a:lnTo>
                    <a:pt x="248" y="184"/>
                  </a:lnTo>
                  <a:lnTo>
                    <a:pt x="254" y="172"/>
                  </a:lnTo>
                  <a:lnTo>
                    <a:pt x="258" y="162"/>
                  </a:lnTo>
                  <a:lnTo>
                    <a:pt x="264" y="160"/>
                  </a:lnTo>
                  <a:lnTo>
                    <a:pt x="270" y="222"/>
                  </a:lnTo>
                  <a:lnTo>
                    <a:pt x="274" y="236"/>
                  </a:lnTo>
                  <a:lnTo>
                    <a:pt x="280" y="314"/>
                  </a:lnTo>
                  <a:lnTo>
                    <a:pt x="286" y="342"/>
                  </a:lnTo>
                  <a:lnTo>
                    <a:pt x="290" y="352"/>
                  </a:lnTo>
                  <a:lnTo>
                    <a:pt x="296" y="342"/>
                  </a:lnTo>
                  <a:lnTo>
                    <a:pt x="302" y="572"/>
                  </a:lnTo>
                  <a:lnTo>
                    <a:pt x="306" y="588"/>
                  </a:lnTo>
                  <a:lnTo>
                    <a:pt x="312" y="648"/>
                  </a:lnTo>
                  <a:lnTo>
                    <a:pt x="318" y="642"/>
                  </a:lnTo>
                  <a:lnTo>
                    <a:pt x="322" y="692"/>
                  </a:lnTo>
                  <a:lnTo>
                    <a:pt x="328" y="696"/>
                  </a:lnTo>
                  <a:lnTo>
                    <a:pt x="332" y="698"/>
                  </a:lnTo>
                  <a:lnTo>
                    <a:pt x="338" y="676"/>
                  </a:lnTo>
                  <a:lnTo>
                    <a:pt x="344" y="678"/>
                  </a:lnTo>
                  <a:lnTo>
                    <a:pt x="348" y="596"/>
                  </a:lnTo>
                  <a:lnTo>
                    <a:pt x="354" y="702"/>
                  </a:lnTo>
                  <a:lnTo>
                    <a:pt x="360" y="736"/>
                  </a:lnTo>
                  <a:lnTo>
                    <a:pt x="364" y="718"/>
                  </a:lnTo>
                  <a:lnTo>
                    <a:pt x="370" y="722"/>
                  </a:lnTo>
                  <a:lnTo>
                    <a:pt x="376" y="720"/>
                  </a:lnTo>
                  <a:lnTo>
                    <a:pt x="380" y="728"/>
                  </a:lnTo>
                  <a:lnTo>
                    <a:pt x="386" y="726"/>
                  </a:lnTo>
                  <a:lnTo>
                    <a:pt x="392" y="698"/>
                  </a:lnTo>
                  <a:lnTo>
                    <a:pt x="396" y="694"/>
                  </a:lnTo>
                  <a:lnTo>
                    <a:pt x="402" y="708"/>
                  </a:lnTo>
                  <a:lnTo>
                    <a:pt x="406" y="704"/>
                  </a:lnTo>
                  <a:lnTo>
                    <a:pt x="412" y="732"/>
                  </a:lnTo>
                  <a:lnTo>
                    <a:pt x="418" y="804"/>
                  </a:lnTo>
                  <a:lnTo>
                    <a:pt x="422" y="812"/>
                  </a:lnTo>
                  <a:lnTo>
                    <a:pt x="428" y="814"/>
                  </a:lnTo>
                  <a:lnTo>
                    <a:pt x="434" y="790"/>
                  </a:lnTo>
                  <a:lnTo>
                    <a:pt x="438" y="790"/>
                  </a:lnTo>
                  <a:lnTo>
                    <a:pt x="444" y="710"/>
                  </a:lnTo>
                  <a:lnTo>
                    <a:pt x="450" y="714"/>
                  </a:lnTo>
                  <a:lnTo>
                    <a:pt x="454" y="706"/>
                  </a:lnTo>
                  <a:lnTo>
                    <a:pt x="460" y="780"/>
                  </a:lnTo>
                  <a:lnTo>
                    <a:pt x="466" y="830"/>
                  </a:lnTo>
                  <a:lnTo>
                    <a:pt x="470" y="868"/>
                  </a:lnTo>
                  <a:lnTo>
                    <a:pt x="476" y="706"/>
                  </a:lnTo>
                  <a:lnTo>
                    <a:pt x="482" y="704"/>
                  </a:lnTo>
                  <a:lnTo>
                    <a:pt x="486" y="694"/>
                  </a:lnTo>
                  <a:lnTo>
                    <a:pt x="492" y="826"/>
                  </a:lnTo>
                  <a:lnTo>
                    <a:pt x="496" y="858"/>
                  </a:lnTo>
                  <a:lnTo>
                    <a:pt x="502" y="864"/>
                  </a:lnTo>
                  <a:lnTo>
                    <a:pt x="508" y="860"/>
                  </a:lnTo>
                  <a:lnTo>
                    <a:pt x="512" y="936"/>
                  </a:lnTo>
                  <a:lnTo>
                    <a:pt x="518" y="744"/>
                  </a:lnTo>
                  <a:lnTo>
                    <a:pt x="524" y="77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0" name="Freeform 172"/>
            <p:cNvSpPr>
              <a:spLocks/>
            </p:cNvSpPr>
            <p:nvPr/>
          </p:nvSpPr>
          <p:spPr bwMode="auto">
            <a:xfrm>
              <a:off x="1140" y="1224"/>
              <a:ext cx="428" cy="324"/>
            </a:xfrm>
            <a:custGeom>
              <a:avLst/>
              <a:gdLst>
                <a:gd name="T0" fmla="*/ 4 w 428"/>
                <a:gd name="T1" fmla="*/ 206 h 324"/>
                <a:gd name="T2" fmla="*/ 14 w 428"/>
                <a:gd name="T3" fmla="*/ 218 h 324"/>
                <a:gd name="T4" fmla="*/ 26 w 428"/>
                <a:gd name="T5" fmla="*/ 206 h 324"/>
                <a:gd name="T6" fmla="*/ 36 w 428"/>
                <a:gd name="T7" fmla="*/ 202 h 324"/>
                <a:gd name="T8" fmla="*/ 46 w 428"/>
                <a:gd name="T9" fmla="*/ 200 h 324"/>
                <a:gd name="T10" fmla="*/ 58 w 428"/>
                <a:gd name="T11" fmla="*/ 168 h 324"/>
                <a:gd name="T12" fmla="*/ 68 w 428"/>
                <a:gd name="T13" fmla="*/ 82 h 324"/>
                <a:gd name="T14" fmla="*/ 78 w 428"/>
                <a:gd name="T15" fmla="*/ 90 h 324"/>
                <a:gd name="T16" fmla="*/ 88 w 428"/>
                <a:gd name="T17" fmla="*/ 78 h 324"/>
                <a:gd name="T18" fmla="*/ 100 w 428"/>
                <a:gd name="T19" fmla="*/ 32 h 324"/>
                <a:gd name="T20" fmla="*/ 110 w 428"/>
                <a:gd name="T21" fmla="*/ 44 h 324"/>
                <a:gd name="T22" fmla="*/ 120 w 428"/>
                <a:gd name="T23" fmla="*/ 44 h 324"/>
                <a:gd name="T24" fmla="*/ 132 w 428"/>
                <a:gd name="T25" fmla="*/ 122 h 324"/>
                <a:gd name="T26" fmla="*/ 142 w 428"/>
                <a:gd name="T27" fmla="*/ 222 h 324"/>
                <a:gd name="T28" fmla="*/ 152 w 428"/>
                <a:gd name="T29" fmla="*/ 264 h 324"/>
                <a:gd name="T30" fmla="*/ 164 w 428"/>
                <a:gd name="T31" fmla="*/ 322 h 324"/>
                <a:gd name="T32" fmla="*/ 174 w 428"/>
                <a:gd name="T33" fmla="*/ 120 h 324"/>
                <a:gd name="T34" fmla="*/ 184 w 428"/>
                <a:gd name="T35" fmla="*/ 68 h 324"/>
                <a:gd name="T36" fmla="*/ 194 w 428"/>
                <a:gd name="T37" fmla="*/ 0 h 324"/>
                <a:gd name="T38" fmla="*/ 206 w 428"/>
                <a:gd name="T39" fmla="*/ 8 h 324"/>
                <a:gd name="T40" fmla="*/ 216 w 428"/>
                <a:gd name="T41" fmla="*/ 44 h 324"/>
                <a:gd name="T42" fmla="*/ 226 w 428"/>
                <a:gd name="T43" fmla="*/ 28 h 324"/>
                <a:gd name="T44" fmla="*/ 238 w 428"/>
                <a:gd name="T45" fmla="*/ 34 h 324"/>
                <a:gd name="T46" fmla="*/ 248 w 428"/>
                <a:gd name="T47" fmla="*/ 92 h 324"/>
                <a:gd name="T48" fmla="*/ 258 w 428"/>
                <a:gd name="T49" fmla="*/ 66 h 324"/>
                <a:gd name="T50" fmla="*/ 268 w 428"/>
                <a:gd name="T51" fmla="*/ 98 h 324"/>
                <a:gd name="T52" fmla="*/ 280 w 428"/>
                <a:gd name="T53" fmla="*/ 176 h 324"/>
                <a:gd name="T54" fmla="*/ 290 w 428"/>
                <a:gd name="T55" fmla="*/ 168 h 324"/>
                <a:gd name="T56" fmla="*/ 300 w 428"/>
                <a:gd name="T57" fmla="*/ 150 h 324"/>
                <a:gd name="T58" fmla="*/ 312 w 428"/>
                <a:gd name="T59" fmla="*/ 278 h 324"/>
                <a:gd name="T60" fmla="*/ 322 w 428"/>
                <a:gd name="T61" fmla="*/ 264 h 324"/>
                <a:gd name="T62" fmla="*/ 332 w 428"/>
                <a:gd name="T63" fmla="*/ 258 h 324"/>
                <a:gd name="T64" fmla="*/ 342 w 428"/>
                <a:gd name="T65" fmla="*/ 310 h 324"/>
                <a:gd name="T66" fmla="*/ 354 w 428"/>
                <a:gd name="T67" fmla="*/ 322 h 324"/>
                <a:gd name="T68" fmla="*/ 364 w 428"/>
                <a:gd name="T69" fmla="*/ 324 h 324"/>
                <a:gd name="T70" fmla="*/ 374 w 428"/>
                <a:gd name="T71" fmla="*/ 244 h 324"/>
                <a:gd name="T72" fmla="*/ 386 w 428"/>
                <a:gd name="T73" fmla="*/ 210 h 324"/>
                <a:gd name="T74" fmla="*/ 396 w 428"/>
                <a:gd name="T75" fmla="*/ 210 h 324"/>
                <a:gd name="T76" fmla="*/ 406 w 428"/>
                <a:gd name="T77" fmla="*/ 194 h 324"/>
                <a:gd name="T78" fmla="*/ 416 w 428"/>
                <a:gd name="T79" fmla="*/ 174 h 324"/>
                <a:gd name="T80" fmla="*/ 428 w 428"/>
                <a:gd name="T81" fmla="*/ 1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324">
                  <a:moveTo>
                    <a:pt x="0" y="206"/>
                  </a:moveTo>
                  <a:lnTo>
                    <a:pt x="4" y="206"/>
                  </a:lnTo>
                  <a:lnTo>
                    <a:pt x="10" y="206"/>
                  </a:lnTo>
                  <a:lnTo>
                    <a:pt x="14" y="218"/>
                  </a:lnTo>
                  <a:lnTo>
                    <a:pt x="20" y="202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36" y="202"/>
                  </a:lnTo>
                  <a:lnTo>
                    <a:pt x="42" y="202"/>
                  </a:lnTo>
                  <a:lnTo>
                    <a:pt x="46" y="200"/>
                  </a:lnTo>
                  <a:lnTo>
                    <a:pt x="52" y="206"/>
                  </a:lnTo>
                  <a:lnTo>
                    <a:pt x="58" y="168"/>
                  </a:lnTo>
                  <a:lnTo>
                    <a:pt x="62" y="152"/>
                  </a:lnTo>
                  <a:lnTo>
                    <a:pt x="68" y="82"/>
                  </a:lnTo>
                  <a:lnTo>
                    <a:pt x="74" y="96"/>
                  </a:lnTo>
                  <a:lnTo>
                    <a:pt x="78" y="90"/>
                  </a:lnTo>
                  <a:lnTo>
                    <a:pt x="84" y="92"/>
                  </a:lnTo>
                  <a:lnTo>
                    <a:pt x="88" y="78"/>
                  </a:lnTo>
                  <a:lnTo>
                    <a:pt x="94" y="70"/>
                  </a:lnTo>
                  <a:lnTo>
                    <a:pt x="100" y="32"/>
                  </a:lnTo>
                  <a:lnTo>
                    <a:pt x="104" y="38"/>
                  </a:lnTo>
                  <a:lnTo>
                    <a:pt x="110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6" y="14"/>
                  </a:lnTo>
                  <a:lnTo>
                    <a:pt x="132" y="122"/>
                  </a:lnTo>
                  <a:lnTo>
                    <a:pt x="136" y="152"/>
                  </a:lnTo>
                  <a:lnTo>
                    <a:pt x="142" y="222"/>
                  </a:lnTo>
                  <a:lnTo>
                    <a:pt x="148" y="218"/>
                  </a:lnTo>
                  <a:lnTo>
                    <a:pt x="152" y="264"/>
                  </a:lnTo>
                  <a:lnTo>
                    <a:pt x="158" y="254"/>
                  </a:lnTo>
                  <a:lnTo>
                    <a:pt x="164" y="322"/>
                  </a:lnTo>
                  <a:lnTo>
                    <a:pt x="168" y="324"/>
                  </a:lnTo>
                  <a:lnTo>
                    <a:pt x="174" y="120"/>
                  </a:lnTo>
                  <a:lnTo>
                    <a:pt x="178" y="62"/>
                  </a:lnTo>
                  <a:lnTo>
                    <a:pt x="184" y="68"/>
                  </a:lnTo>
                  <a:lnTo>
                    <a:pt x="190" y="68"/>
                  </a:lnTo>
                  <a:lnTo>
                    <a:pt x="194" y="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6" y="44"/>
                  </a:lnTo>
                  <a:lnTo>
                    <a:pt x="222" y="4"/>
                  </a:lnTo>
                  <a:lnTo>
                    <a:pt x="226" y="28"/>
                  </a:lnTo>
                  <a:lnTo>
                    <a:pt x="232" y="28"/>
                  </a:lnTo>
                  <a:lnTo>
                    <a:pt x="238" y="34"/>
                  </a:lnTo>
                  <a:lnTo>
                    <a:pt x="242" y="60"/>
                  </a:lnTo>
                  <a:lnTo>
                    <a:pt x="248" y="92"/>
                  </a:lnTo>
                  <a:lnTo>
                    <a:pt x="252" y="70"/>
                  </a:lnTo>
                  <a:lnTo>
                    <a:pt x="258" y="66"/>
                  </a:lnTo>
                  <a:lnTo>
                    <a:pt x="264" y="88"/>
                  </a:lnTo>
                  <a:lnTo>
                    <a:pt x="268" y="98"/>
                  </a:lnTo>
                  <a:lnTo>
                    <a:pt x="274" y="162"/>
                  </a:lnTo>
                  <a:lnTo>
                    <a:pt x="280" y="176"/>
                  </a:lnTo>
                  <a:lnTo>
                    <a:pt x="284" y="194"/>
                  </a:lnTo>
                  <a:lnTo>
                    <a:pt x="290" y="168"/>
                  </a:lnTo>
                  <a:lnTo>
                    <a:pt x="296" y="158"/>
                  </a:lnTo>
                  <a:lnTo>
                    <a:pt x="300" y="150"/>
                  </a:lnTo>
                  <a:lnTo>
                    <a:pt x="306" y="288"/>
                  </a:lnTo>
                  <a:lnTo>
                    <a:pt x="312" y="278"/>
                  </a:lnTo>
                  <a:lnTo>
                    <a:pt x="316" y="234"/>
                  </a:lnTo>
                  <a:lnTo>
                    <a:pt x="322" y="264"/>
                  </a:lnTo>
                  <a:lnTo>
                    <a:pt x="328" y="222"/>
                  </a:lnTo>
                  <a:lnTo>
                    <a:pt x="332" y="258"/>
                  </a:lnTo>
                  <a:lnTo>
                    <a:pt x="338" y="284"/>
                  </a:lnTo>
                  <a:lnTo>
                    <a:pt x="342" y="310"/>
                  </a:lnTo>
                  <a:lnTo>
                    <a:pt x="348" y="318"/>
                  </a:lnTo>
                  <a:lnTo>
                    <a:pt x="354" y="322"/>
                  </a:lnTo>
                  <a:lnTo>
                    <a:pt x="358" y="322"/>
                  </a:lnTo>
                  <a:lnTo>
                    <a:pt x="364" y="324"/>
                  </a:lnTo>
                  <a:lnTo>
                    <a:pt x="370" y="304"/>
                  </a:lnTo>
                  <a:lnTo>
                    <a:pt x="374" y="244"/>
                  </a:lnTo>
                  <a:lnTo>
                    <a:pt x="380" y="244"/>
                  </a:lnTo>
                  <a:lnTo>
                    <a:pt x="386" y="210"/>
                  </a:lnTo>
                  <a:lnTo>
                    <a:pt x="390" y="216"/>
                  </a:lnTo>
                  <a:lnTo>
                    <a:pt x="396" y="210"/>
                  </a:lnTo>
                  <a:lnTo>
                    <a:pt x="402" y="180"/>
                  </a:lnTo>
                  <a:lnTo>
                    <a:pt x="406" y="194"/>
                  </a:lnTo>
                  <a:lnTo>
                    <a:pt x="412" y="172"/>
                  </a:lnTo>
                  <a:lnTo>
                    <a:pt x="416" y="174"/>
                  </a:lnTo>
                  <a:lnTo>
                    <a:pt x="422" y="182"/>
                  </a:lnTo>
                  <a:lnTo>
                    <a:pt x="428" y="178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8461" name="Group 173"/>
          <p:cNvGrpSpPr>
            <a:grpSpLocks/>
          </p:cNvGrpSpPr>
          <p:nvPr/>
        </p:nvGrpSpPr>
        <p:grpSpPr bwMode="auto">
          <a:xfrm flipV="1">
            <a:off x="6167438" y="4513263"/>
            <a:ext cx="1860550" cy="230187"/>
            <a:chOff x="1140" y="780"/>
            <a:chExt cx="3570" cy="2818"/>
          </a:xfrm>
        </p:grpSpPr>
        <p:sp>
          <p:nvSpPr>
            <p:cNvPr id="268462" name="Freeform 174"/>
            <p:cNvSpPr>
              <a:spLocks/>
            </p:cNvSpPr>
            <p:nvPr/>
          </p:nvSpPr>
          <p:spPr bwMode="auto">
            <a:xfrm>
              <a:off x="4186" y="1270"/>
              <a:ext cx="524" cy="912"/>
            </a:xfrm>
            <a:custGeom>
              <a:avLst/>
              <a:gdLst>
                <a:gd name="T0" fmla="*/ 6 w 524"/>
                <a:gd name="T1" fmla="*/ 838 h 912"/>
                <a:gd name="T2" fmla="*/ 16 w 524"/>
                <a:gd name="T3" fmla="*/ 704 h 912"/>
                <a:gd name="T4" fmla="*/ 26 w 524"/>
                <a:gd name="T5" fmla="*/ 446 h 912"/>
                <a:gd name="T6" fmla="*/ 38 w 524"/>
                <a:gd name="T7" fmla="*/ 686 h 912"/>
                <a:gd name="T8" fmla="*/ 48 w 524"/>
                <a:gd name="T9" fmla="*/ 538 h 912"/>
                <a:gd name="T10" fmla="*/ 58 w 524"/>
                <a:gd name="T11" fmla="*/ 402 h 912"/>
                <a:gd name="T12" fmla="*/ 70 w 524"/>
                <a:gd name="T13" fmla="*/ 296 h 912"/>
                <a:gd name="T14" fmla="*/ 80 w 524"/>
                <a:gd name="T15" fmla="*/ 236 h 912"/>
                <a:gd name="T16" fmla="*/ 90 w 524"/>
                <a:gd name="T17" fmla="*/ 492 h 912"/>
                <a:gd name="T18" fmla="*/ 102 w 524"/>
                <a:gd name="T19" fmla="*/ 458 h 912"/>
                <a:gd name="T20" fmla="*/ 112 w 524"/>
                <a:gd name="T21" fmla="*/ 238 h 912"/>
                <a:gd name="T22" fmla="*/ 122 w 524"/>
                <a:gd name="T23" fmla="*/ 16 h 912"/>
                <a:gd name="T24" fmla="*/ 132 w 524"/>
                <a:gd name="T25" fmla="*/ 184 h 912"/>
                <a:gd name="T26" fmla="*/ 144 w 524"/>
                <a:gd name="T27" fmla="*/ 152 h 912"/>
                <a:gd name="T28" fmla="*/ 154 w 524"/>
                <a:gd name="T29" fmla="*/ 100 h 912"/>
                <a:gd name="T30" fmla="*/ 164 w 524"/>
                <a:gd name="T31" fmla="*/ 206 h 912"/>
                <a:gd name="T32" fmla="*/ 176 w 524"/>
                <a:gd name="T33" fmla="*/ 158 h 912"/>
                <a:gd name="T34" fmla="*/ 186 w 524"/>
                <a:gd name="T35" fmla="*/ 136 h 912"/>
                <a:gd name="T36" fmla="*/ 196 w 524"/>
                <a:gd name="T37" fmla="*/ 152 h 912"/>
                <a:gd name="T38" fmla="*/ 206 w 524"/>
                <a:gd name="T39" fmla="*/ 152 h 912"/>
                <a:gd name="T40" fmla="*/ 218 w 524"/>
                <a:gd name="T41" fmla="*/ 202 h 912"/>
                <a:gd name="T42" fmla="*/ 228 w 524"/>
                <a:gd name="T43" fmla="*/ 194 h 912"/>
                <a:gd name="T44" fmla="*/ 238 w 524"/>
                <a:gd name="T45" fmla="*/ 54 h 912"/>
                <a:gd name="T46" fmla="*/ 250 w 524"/>
                <a:gd name="T47" fmla="*/ 0 h 912"/>
                <a:gd name="T48" fmla="*/ 260 w 524"/>
                <a:gd name="T49" fmla="*/ 22 h 912"/>
                <a:gd name="T50" fmla="*/ 270 w 524"/>
                <a:gd name="T51" fmla="*/ 124 h 912"/>
                <a:gd name="T52" fmla="*/ 280 w 524"/>
                <a:gd name="T53" fmla="*/ 300 h 912"/>
                <a:gd name="T54" fmla="*/ 292 w 524"/>
                <a:gd name="T55" fmla="*/ 326 h 912"/>
                <a:gd name="T56" fmla="*/ 302 w 524"/>
                <a:gd name="T57" fmla="*/ 340 h 912"/>
                <a:gd name="T58" fmla="*/ 312 w 524"/>
                <a:gd name="T59" fmla="*/ 370 h 912"/>
                <a:gd name="T60" fmla="*/ 324 w 524"/>
                <a:gd name="T61" fmla="*/ 382 h 912"/>
                <a:gd name="T62" fmla="*/ 334 w 524"/>
                <a:gd name="T63" fmla="*/ 340 h 912"/>
                <a:gd name="T64" fmla="*/ 344 w 524"/>
                <a:gd name="T65" fmla="*/ 370 h 912"/>
                <a:gd name="T66" fmla="*/ 356 w 524"/>
                <a:gd name="T67" fmla="*/ 420 h 912"/>
                <a:gd name="T68" fmla="*/ 366 w 524"/>
                <a:gd name="T69" fmla="*/ 378 h 912"/>
                <a:gd name="T70" fmla="*/ 376 w 524"/>
                <a:gd name="T71" fmla="*/ 394 h 912"/>
                <a:gd name="T72" fmla="*/ 386 w 524"/>
                <a:gd name="T73" fmla="*/ 412 h 912"/>
                <a:gd name="T74" fmla="*/ 398 w 524"/>
                <a:gd name="T75" fmla="*/ 426 h 912"/>
                <a:gd name="T76" fmla="*/ 408 w 524"/>
                <a:gd name="T77" fmla="*/ 436 h 912"/>
                <a:gd name="T78" fmla="*/ 418 w 524"/>
                <a:gd name="T79" fmla="*/ 430 h 912"/>
                <a:gd name="T80" fmla="*/ 430 w 524"/>
                <a:gd name="T81" fmla="*/ 410 h 912"/>
                <a:gd name="T82" fmla="*/ 440 w 524"/>
                <a:gd name="T83" fmla="*/ 414 h 912"/>
                <a:gd name="T84" fmla="*/ 450 w 524"/>
                <a:gd name="T85" fmla="*/ 416 h 912"/>
                <a:gd name="T86" fmla="*/ 460 w 524"/>
                <a:gd name="T87" fmla="*/ 418 h 912"/>
                <a:gd name="T88" fmla="*/ 472 w 524"/>
                <a:gd name="T89" fmla="*/ 422 h 912"/>
                <a:gd name="T90" fmla="*/ 482 w 524"/>
                <a:gd name="T91" fmla="*/ 376 h 912"/>
                <a:gd name="T92" fmla="*/ 492 w 524"/>
                <a:gd name="T93" fmla="*/ 376 h 912"/>
                <a:gd name="T94" fmla="*/ 504 w 524"/>
                <a:gd name="T95" fmla="*/ 430 h 912"/>
                <a:gd name="T96" fmla="*/ 514 w 524"/>
                <a:gd name="T97" fmla="*/ 544 h 912"/>
                <a:gd name="T98" fmla="*/ 524 w 524"/>
                <a:gd name="T99" fmla="*/ 546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12">
                  <a:moveTo>
                    <a:pt x="0" y="912"/>
                  </a:moveTo>
                  <a:lnTo>
                    <a:pt x="6" y="838"/>
                  </a:lnTo>
                  <a:lnTo>
                    <a:pt x="12" y="700"/>
                  </a:lnTo>
                  <a:lnTo>
                    <a:pt x="16" y="704"/>
                  </a:lnTo>
                  <a:lnTo>
                    <a:pt x="22" y="736"/>
                  </a:lnTo>
                  <a:lnTo>
                    <a:pt x="26" y="446"/>
                  </a:lnTo>
                  <a:lnTo>
                    <a:pt x="32" y="324"/>
                  </a:lnTo>
                  <a:lnTo>
                    <a:pt x="38" y="686"/>
                  </a:lnTo>
                  <a:lnTo>
                    <a:pt x="42" y="642"/>
                  </a:lnTo>
                  <a:lnTo>
                    <a:pt x="48" y="538"/>
                  </a:lnTo>
                  <a:lnTo>
                    <a:pt x="54" y="386"/>
                  </a:lnTo>
                  <a:lnTo>
                    <a:pt x="58" y="402"/>
                  </a:lnTo>
                  <a:lnTo>
                    <a:pt x="64" y="298"/>
                  </a:lnTo>
                  <a:lnTo>
                    <a:pt x="70" y="296"/>
                  </a:lnTo>
                  <a:lnTo>
                    <a:pt x="74" y="184"/>
                  </a:lnTo>
                  <a:lnTo>
                    <a:pt x="80" y="236"/>
                  </a:lnTo>
                  <a:lnTo>
                    <a:pt x="86" y="298"/>
                  </a:lnTo>
                  <a:lnTo>
                    <a:pt x="90" y="492"/>
                  </a:lnTo>
                  <a:lnTo>
                    <a:pt x="96" y="620"/>
                  </a:lnTo>
                  <a:lnTo>
                    <a:pt x="102" y="458"/>
                  </a:lnTo>
                  <a:lnTo>
                    <a:pt x="106" y="424"/>
                  </a:lnTo>
                  <a:lnTo>
                    <a:pt x="112" y="238"/>
                  </a:lnTo>
                  <a:lnTo>
                    <a:pt x="116" y="182"/>
                  </a:lnTo>
                  <a:lnTo>
                    <a:pt x="122" y="16"/>
                  </a:lnTo>
                  <a:lnTo>
                    <a:pt x="128" y="164"/>
                  </a:lnTo>
                  <a:lnTo>
                    <a:pt x="132" y="184"/>
                  </a:lnTo>
                  <a:lnTo>
                    <a:pt x="138" y="192"/>
                  </a:lnTo>
                  <a:lnTo>
                    <a:pt x="144" y="152"/>
                  </a:lnTo>
                  <a:lnTo>
                    <a:pt x="148" y="148"/>
                  </a:lnTo>
                  <a:lnTo>
                    <a:pt x="154" y="100"/>
                  </a:lnTo>
                  <a:lnTo>
                    <a:pt x="160" y="200"/>
                  </a:lnTo>
                  <a:lnTo>
                    <a:pt x="164" y="206"/>
                  </a:lnTo>
                  <a:lnTo>
                    <a:pt x="170" y="148"/>
                  </a:lnTo>
                  <a:lnTo>
                    <a:pt x="176" y="158"/>
                  </a:lnTo>
                  <a:lnTo>
                    <a:pt x="180" y="192"/>
                  </a:lnTo>
                  <a:lnTo>
                    <a:pt x="186" y="136"/>
                  </a:lnTo>
                  <a:lnTo>
                    <a:pt x="192" y="136"/>
                  </a:lnTo>
                  <a:lnTo>
                    <a:pt x="196" y="152"/>
                  </a:lnTo>
                  <a:lnTo>
                    <a:pt x="202" y="118"/>
                  </a:lnTo>
                  <a:lnTo>
                    <a:pt x="206" y="152"/>
                  </a:lnTo>
                  <a:lnTo>
                    <a:pt x="212" y="202"/>
                  </a:lnTo>
                  <a:lnTo>
                    <a:pt x="218" y="202"/>
                  </a:lnTo>
                  <a:lnTo>
                    <a:pt x="222" y="188"/>
                  </a:lnTo>
                  <a:lnTo>
                    <a:pt x="228" y="194"/>
                  </a:lnTo>
                  <a:lnTo>
                    <a:pt x="234" y="168"/>
                  </a:lnTo>
                  <a:lnTo>
                    <a:pt x="238" y="54"/>
                  </a:lnTo>
                  <a:lnTo>
                    <a:pt x="244" y="104"/>
                  </a:lnTo>
                  <a:lnTo>
                    <a:pt x="250" y="0"/>
                  </a:lnTo>
                  <a:lnTo>
                    <a:pt x="254" y="12"/>
                  </a:lnTo>
                  <a:lnTo>
                    <a:pt x="260" y="22"/>
                  </a:lnTo>
                  <a:lnTo>
                    <a:pt x="266" y="98"/>
                  </a:lnTo>
                  <a:lnTo>
                    <a:pt x="270" y="124"/>
                  </a:lnTo>
                  <a:lnTo>
                    <a:pt x="276" y="166"/>
                  </a:lnTo>
                  <a:lnTo>
                    <a:pt x="280" y="300"/>
                  </a:lnTo>
                  <a:lnTo>
                    <a:pt x="286" y="352"/>
                  </a:lnTo>
                  <a:lnTo>
                    <a:pt x="292" y="326"/>
                  </a:lnTo>
                  <a:lnTo>
                    <a:pt x="296" y="330"/>
                  </a:lnTo>
                  <a:lnTo>
                    <a:pt x="302" y="340"/>
                  </a:lnTo>
                  <a:lnTo>
                    <a:pt x="308" y="364"/>
                  </a:lnTo>
                  <a:lnTo>
                    <a:pt x="312" y="370"/>
                  </a:lnTo>
                  <a:lnTo>
                    <a:pt x="318" y="358"/>
                  </a:lnTo>
                  <a:lnTo>
                    <a:pt x="324" y="382"/>
                  </a:lnTo>
                  <a:lnTo>
                    <a:pt x="328" y="366"/>
                  </a:lnTo>
                  <a:lnTo>
                    <a:pt x="334" y="340"/>
                  </a:lnTo>
                  <a:lnTo>
                    <a:pt x="340" y="370"/>
                  </a:lnTo>
                  <a:lnTo>
                    <a:pt x="344" y="370"/>
                  </a:lnTo>
                  <a:lnTo>
                    <a:pt x="350" y="420"/>
                  </a:lnTo>
                  <a:lnTo>
                    <a:pt x="356" y="420"/>
                  </a:lnTo>
                  <a:lnTo>
                    <a:pt x="360" y="408"/>
                  </a:lnTo>
                  <a:lnTo>
                    <a:pt x="366" y="378"/>
                  </a:lnTo>
                  <a:lnTo>
                    <a:pt x="370" y="386"/>
                  </a:lnTo>
                  <a:lnTo>
                    <a:pt x="376" y="394"/>
                  </a:lnTo>
                  <a:lnTo>
                    <a:pt x="382" y="434"/>
                  </a:lnTo>
                  <a:lnTo>
                    <a:pt x="386" y="412"/>
                  </a:lnTo>
                  <a:lnTo>
                    <a:pt x="392" y="428"/>
                  </a:lnTo>
                  <a:lnTo>
                    <a:pt x="398" y="426"/>
                  </a:lnTo>
                  <a:lnTo>
                    <a:pt x="402" y="422"/>
                  </a:lnTo>
                  <a:lnTo>
                    <a:pt x="408" y="436"/>
                  </a:lnTo>
                  <a:lnTo>
                    <a:pt x="414" y="436"/>
                  </a:lnTo>
                  <a:lnTo>
                    <a:pt x="418" y="430"/>
                  </a:lnTo>
                  <a:lnTo>
                    <a:pt x="424" y="428"/>
                  </a:lnTo>
                  <a:lnTo>
                    <a:pt x="430" y="410"/>
                  </a:lnTo>
                  <a:lnTo>
                    <a:pt x="434" y="410"/>
                  </a:lnTo>
                  <a:lnTo>
                    <a:pt x="440" y="414"/>
                  </a:lnTo>
                  <a:lnTo>
                    <a:pt x="444" y="414"/>
                  </a:lnTo>
                  <a:lnTo>
                    <a:pt x="450" y="416"/>
                  </a:lnTo>
                  <a:lnTo>
                    <a:pt x="456" y="422"/>
                  </a:lnTo>
                  <a:lnTo>
                    <a:pt x="460" y="418"/>
                  </a:lnTo>
                  <a:lnTo>
                    <a:pt x="466" y="412"/>
                  </a:lnTo>
                  <a:lnTo>
                    <a:pt x="472" y="422"/>
                  </a:lnTo>
                  <a:lnTo>
                    <a:pt x="476" y="384"/>
                  </a:lnTo>
                  <a:lnTo>
                    <a:pt x="482" y="376"/>
                  </a:lnTo>
                  <a:lnTo>
                    <a:pt x="488" y="390"/>
                  </a:lnTo>
                  <a:lnTo>
                    <a:pt x="492" y="376"/>
                  </a:lnTo>
                  <a:lnTo>
                    <a:pt x="498" y="402"/>
                  </a:lnTo>
                  <a:lnTo>
                    <a:pt x="504" y="430"/>
                  </a:lnTo>
                  <a:lnTo>
                    <a:pt x="508" y="462"/>
                  </a:lnTo>
                  <a:lnTo>
                    <a:pt x="514" y="544"/>
                  </a:lnTo>
                  <a:lnTo>
                    <a:pt x="520" y="546"/>
                  </a:lnTo>
                  <a:lnTo>
                    <a:pt x="524" y="546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3" name="Freeform 175"/>
            <p:cNvSpPr>
              <a:spLocks/>
            </p:cNvSpPr>
            <p:nvPr/>
          </p:nvSpPr>
          <p:spPr bwMode="auto">
            <a:xfrm>
              <a:off x="3662" y="1888"/>
              <a:ext cx="524" cy="690"/>
            </a:xfrm>
            <a:custGeom>
              <a:avLst/>
              <a:gdLst>
                <a:gd name="T0" fmla="*/ 6 w 524"/>
                <a:gd name="T1" fmla="*/ 96 h 690"/>
                <a:gd name="T2" fmla="*/ 16 w 524"/>
                <a:gd name="T3" fmla="*/ 114 h 690"/>
                <a:gd name="T4" fmla="*/ 28 w 524"/>
                <a:gd name="T5" fmla="*/ 218 h 690"/>
                <a:gd name="T6" fmla="*/ 38 w 524"/>
                <a:gd name="T7" fmla="*/ 248 h 690"/>
                <a:gd name="T8" fmla="*/ 48 w 524"/>
                <a:gd name="T9" fmla="*/ 68 h 690"/>
                <a:gd name="T10" fmla="*/ 58 w 524"/>
                <a:gd name="T11" fmla="*/ 210 h 690"/>
                <a:gd name="T12" fmla="*/ 70 w 524"/>
                <a:gd name="T13" fmla="*/ 136 h 690"/>
                <a:gd name="T14" fmla="*/ 80 w 524"/>
                <a:gd name="T15" fmla="*/ 208 h 690"/>
                <a:gd name="T16" fmla="*/ 90 w 524"/>
                <a:gd name="T17" fmla="*/ 240 h 690"/>
                <a:gd name="T18" fmla="*/ 102 w 524"/>
                <a:gd name="T19" fmla="*/ 384 h 690"/>
                <a:gd name="T20" fmla="*/ 112 w 524"/>
                <a:gd name="T21" fmla="*/ 476 h 690"/>
                <a:gd name="T22" fmla="*/ 122 w 524"/>
                <a:gd name="T23" fmla="*/ 256 h 690"/>
                <a:gd name="T24" fmla="*/ 134 w 524"/>
                <a:gd name="T25" fmla="*/ 156 h 690"/>
                <a:gd name="T26" fmla="*/ 144 w 524"/>
                <a:gd name="T27" fmla="*/ 252 h 690"/>
                <a:gd name="T28" fmla="*/ 154 w 524"/>
                <a:gd name="T29" fmla="*/ 234 h 690"/>
                <a:gd name="T30" fmla="*/ 164 w 524"/>
                <a:gd name="T31" fmla="*/ 240 h 690"/>
                <a:gd name="T32" fmla="*/ 176 w 524"/>
                <a:gd name="T33" fmla="*/ 380 h 690"/>
                <a:gd name="T34" fmla="*/ 186 w 524"/>
                <a:gd name="T35" fmla="*/ 218 h 690"/>
                <a:gd name="T36" fmla="*/ 196 w 524"/>
                <a:gd name="T37" fmla="*/ 262 h 690"/>
                <a:gd name="T38" fmla="*/ 208 w 524"/>
                <a:gd name="T39" fmla="*/ 106 h 690"/>
                <a:gd name="T40" fmla="*/ 218 w 524"/>
                <a:gd name="T41" fmla="*/ 172 h 690"/>
                <a:gd name="T42" fmla="*/ 228 w 524"/>
                <a:gd name="T43" fmla="*/ 176 h 690"/>
                <a:gd name="T44" fmla="*/ 238 w 524"/>
                <a:gd name="T45" fmla="*/ 74 h 690"/>
                <a:gd name="T46" fmla="*/ 250 w 524"/>
                <a:gd name="T47" fmla="*/ 78 h 690"/>
                <a:gd name="T48" fmla="*/ 260 w 524"/>
                <a:gd name="T49" fmla="*/ 94 h 690"/>
                <a:gd name="T50" fmla="*/ 270 w 524"/>
                <a:gd name="T51" fmla="*/ 12 h 690"/>
                <a:gd name="T52" fmla="*/ 282 w 524"/>
                <a:gd name="T53" fmla="*/ 122 h 690"/>
                <a:gd name="T54" fmla="*/ 292 w 524"/>
                <a:gd name="T55" fmla="*/ 148 h 690"/>
                <a:gd name="T56" fmla="*/ 302 w 524"/>
                <a:gd name="T57" fmla="*/ 322 h 690"/>
                <a:gd name="T58" fmla="*/ 312 w 524"/>
                <a:gd name="T59" fmla="*/ 218 h 690"/>
                <a:gd name="T60" fmla="*/ 324 w 524"/>
                <a:gd name="T61" fmla="*/ 368 h 690"/>
                <a:gd name="T62" fmla="*/ 334 w 524"/>
                <a:gd name="T63" fmla="*/ 372 h 690"/>
                <a:gd name="T64" fmla="*/ 344 w 524"/>
                <a:gd name="T65" fmla="*/ 522 h 690"/>
                <a:gd name="T66" fmla="*/ 356 w 524"/>
                <a:gd name="T67" fmla="*/ 676 h 690"/>
                <a:gd name="T68" fmla="*/ 366 w 524"/>
                <a:gd name="T69" fmla="*/ 686 h 690"/>
                <a:gd name="T70" fmla="*/ 376 w 524"/>
                <a:gd name="T71" fmla="*/ 660 h 690"/>
                <a:gd name="T72" fmla="*/ 386 w 524"/>
                <a:gd name="T73" fmla="*/ 690 h 690"/>
                <a:gd name="T74" fmla="*/ 398 w 524"/>
                <a:gd name="T75" fmla="*/ 588 h 690"/>
                <a:gd name="T76" fmla="*/ 408 w 524"/>
                <a:gd name="T77" fmla="*/ 648 h 690"/>
                <a:gd name="T78" fmla="*/ 418 w 524"/>
                <a:gd name="T79" fmla="*/ 578 h 690"/>
                <a:gd name="T80" fmla="*/ 430 w 524"/>
                <a:gd name="T81" fmla="*/ 336 h 690"/>
                <a:gd name="T82" fmla="*/ 440 w 524"/>
                <a:gd name="T83" fmla="*/ 388 h 690"/>
                <a:gd name="T84" fmla="*/ 450 w 524"/>
                <a:gd name="T85" fmla="*/ 454 h 690"/>
                <a:gd name="T86" fmla="*/ 462 w 524"/>
                <a:gd name="T87" fmla="*/ 548 h 690"/>
                <a:gd name="T88" fmla="*/ 472 w 524"/>
                <a:gd name="T89" fmla="*/ 610 h 690"/>
                <a:gd name="T90" fmla="*/ 482 w 524"/>
                <a:gd name="T91" fmla="*/ 664 h 690"/>
                <a:gd name="T92" fmla="*/ 492 w 524"/>
                <a:gd name="T93" fmla="*/ 662 h 690"/>
                <a:gd name="T94" fmla="*/ 504 w 524"/>
                <a:gd name="T95" fmla="*/ 570 h 690"/>
                <a:gd name="T96" fmla="*/ 514 w 524"/>
                <a:gd name="T97" fmla="*/ 328 h 690"/>
                <a:gd name="T98" fmla="*/ 524 w 524"/>
                <a:gd name="T99" fmla="*/ 29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690">
                  <a:moveTo>
                    <a:pt x="0" y="190"/>
                  </a:moveTo>
                  <a:lnTo>
                    <a:pt x="6" y="96"/>
                  </a:lnTo>
                  <a:lnTo>
                    <a:pt x="12" y="112"/>
                  </a:lnTo>
                  <a:lnTo>
                    <a:pt x="16" y="114"/>
                  </a:lnTo>
                  <a:lnTo>
                    <a:pt x="22" y="152"/>
                  </a:lnTo>
                  <a:lnTo>
                    <a:pt x="28" y="218"/>
                  </a:lnTo>
                  <a:lnTo>
                    <a:pt x="32" y="238"/>
                  </a:lnTo>
                  <a:lnTo>
                    <a:pt x="38" y="248"/>
                  </a:lnTo>
                  <a:lnTo>
                    <a:pt x="44" y="240"/>
                  </a:lnTo>
                  <a:lnTo>
                    <a:pt x="48" y="68"/>
                  </a:lnTo>
                  <a:lnTo>
                    <a:pt x="54" y="14"/>
                  </a:lnTo>
                  <a:lnTo>
                    <a:pt x="58" y="210"/>
                  </a:lnTo>
                  <a:lnTo>
                    <a:pt x="64" y="124"/>
                  </a:lnTo>
                  <a:lnTo>
                    <a:pt x="70" y="136"/>
                  </a:lnTo>
                  <a:lnTo>
                    <a:pt x="74" y="152"/>
                  </a:lnTo>
                  <a:lnTo>
                    <a:pt x="80" y="208"/>
                  </a:lnTo>
                  <a:lnTo>
                    <a:pt x="86" y="270"/>
                  </a:lnTo>
                  <a:lnTo>
                    <a:pt x="90" y="240"/>
                  </a:lnTo>
                  <a:lnTo>
                    <a:pt x="96" y="258"/>
                  </a:lnTo>
                  <a:lnTo>
                    <a:pt x="102" y="384"/>
                  </a:lnTo>
                  <a:lnTo>
                    <a:pt x="106" y="474"/>
                  </a:lnTo>
                  <a:lnTo>
                    <a:pt x="112" y="476"/>
                  </a:lnTo>
                  <a:lnTo>
                    <a:pt x="118" y="130"/>
                  </a:lnTo>
                  <a:lnTo>
                    <a:pt x="122" y="256"/>
                  </a:lnTo>
                  <a:lnTo>
                    <a:pt x="128" y="182"/>
                  </a:lnTo>
                  <a:lnTo>
                    <a:pt x="134" y="156"/>
                  </a:lnTo>
                  <a:lnTo>
                    <a:pt x="138" y="158"/>
                  </a:lnTo>
                  <a:lnTo>
                    <a:pt x="144" y="252"/>
                  </a:lnTo>
                  <a:lnTo>
                    <a:pt x="148" y="270"/>
                  </a:lnTo>
                  <a:lnTo>
                    <a:pt x="154" y="234"/>
                  </a:lnTo>
                  <a:lnTo>
                    <a:pt x="160" y="242"/>
                  </a:lnTo>
                  <a:lnTo>
                    <a:pt x="164" y="240"/>
                  </a:lnTo>
                  <a:lnTo>
                    <a:pt x="170" y="222"/>
                  </a:lnTo>
                  <a:lnTo>
                    <a:pt x="176" y="380"/>
                  </a:lnTo>
                  <a:lnTo>
                    <a:pt x="180" y="378"/>
                  </a:lnTo>
                  <a:lnTo>
                    <a:pt x="186" y="218"/>
                  </a:lnTo>
                  <a:lnTo>
                    <a:pt x="192" y="238"/>
                  </a:lnTo>
                  <a:lnTo>
                    <a:pt x="196" y="262"/>
                  </a:lnTo>
                  <a:lnTo>
                    <a:pt x="202" y="250"/>
                  </a:lnTo>
                  <a:lnTo>
                    <a:pt x="208" y="106"/>
                  </a:lnTo>
                  <a:lnTo>
                    <a:pt x="212" y="112"/>
                  </a:lnTo>
                  <a:lnTo>
                    <a:pt x="218" y="172"/>
                  </a:lnTo>
                  <a:lnTo>
                    <a:pt x="222" y="168"/>
                  </a:lnTo>
                  <a:lnTo>
                    <a:pt x="228" y="176"/>
                  </a:lnTo>
                  <a:lnTo>
                    <a:pt x="234" y="86"/>
                  </a:lnTo>
                  <a:lnTo>
                    <a:pt x="238" y="74"/>
                  </a:lnTo>
                  <a:lnTo>
                    <a:pt x="244" y="4"/>
                  </a:lnTo>
                  <a:lnTo>
                    <a:pt x="250" y="78"/>
                  </a:lnTo>
                  <a:lnTo>
                    <a:pt x="254" y="42"/>
                  </a:lnTo>
                  <a:lnTo>
                    <a:pt x="260" y="94"/>
                  </a:lnTo>
                  <a:lnTo>
                    <a:pt x="266" y="88"/>
                  </a:lnTo>
                  <a:lnTo>
                    <a:pt x="270" y="12"/>
                  </a:lnTo>
                  <a:lnTo>
                    <a:pt x="276" y="0"/>
                  </a:lnTo>
                  <a:lnTo>
                    <a:pt x="282" y="122"/>
                  </a:lnTo>
                  <a:lnTo>
                    <a:pt x="286" y="52"/>
                  </a:lnTo>
                  <a:lnTo>
                    <a:pt x="292" y="148"/>
                  </a:lnTo>
                  <a:lnTo>
                    <a:pt x="298" y="280"/>
                  </a:lnTo>
                  <a:lnTo>
                    <a:pt x="302" y="322"/>
                  </a:lnTo>
                  <a:lnTo>
                    <a:pt x="308" y="238"/>
                  </a:lnTo>
                  <a:lnTo>
                    <a:pt x="312" y="218"/>
                  </a:lnTo>
                  <a:lnTo>
                    <a:pt x="318" y="370"/>
                  </a:lnTo>
                  <a:lnTo>
                    <a:pt x="324" y="368"/>
                  </a:lnTo>
                  <a:lnTo>
                    <a:pt x="328" y="376"/>
                  </a:lnTo>
                  <a:lnTo>
                    <a:pt x="334" y="372"/>
                  </a:lnTo>
                  <a:lnTo>
                    <a:pt x="340" y="514"/>
                  </a:lnTo>
                  <a:lnTo>
                    <a:pt x="344" y="522"/>
                  </a:lnTo>
                  <a:lnTo>
                    <a:pt x="350" y="562"/>
                  </a:lnTo>
                  <a:lnTo>
                    <a:pt x="356" y="676"/>
                  </a:lnTo>
                  <a:lnTo>
                    <a:pt x="360" y="664"/>
                  </a:lnTo>
                  <a:lnTo>
                    <a:pt x="366" y="686"/>
                  </a:lnTo>
                  <a:lnTo>
                    <a:pt x="372" y="690"/>
                  </a:lnTo>
                  <a:lnTo>
                    <a:pt x="376" y="660"/>
                  </a:lnTo>
                  <a:lnTo>
                    <a:pt x="382" y="680"/>
                  </a:lnTo>
                  <a:lnTo>
                    <a:pt x="386" y="690"/>
                  </a:lnTo>
                  <a:lnTo>
                    <a:pt x="392" y="654"/>
                  </a:lnTo>
                  <a:lnTo>
                    <a:pt x="398" y="588"/>
                  </a:lnTo>
                  <a:lnTo>
                    <a:pt x="402" y="586"/>
                  </a:lnTo>
                  <a:lnTo>
                    <a:pt x="408" y="648"/>
                  </a:lnTo>
                  <a:lnTo>
                    <a:pt x="414" y="582"/>
                  </a:lnTo>
                  <a:lnTo>
                    <a:pt x="418" y="578"/>
                  </a:lnTo>
                  <a:lnTo>
                    <a:pt x="424" y="554"/>
                  </a:lnTo>
                  <a:lnTo>
                    <a:pt x="430" y="336"/>
                  </a:lnTo>
                  <a:lnTo>
                    <a:pt x="434" y="324"/>
                  </a:lnTo>
                  <a:lnTo>
                    <a:pt x="440" y="388"/>
                  </a:lnTo>
                  <a:lnTo>
                    <a:pt x="446" y="388"/>
                  </a:lnTo>
                  <a:lnTo>
                    <a:pt x="450" y="454"/>
                  </a:lnTo>
                  <a:lnTo>
                    <a:pt x="456" y="552"/>
                  </a:lnTo>
                  <a:lnTo>
                    <a:pt x="462" y="548"/>
                  </a:lnTo>
                  <a:lnTo>
                    <a:pt x="466" y="616"/>
                  </a:lnTo>
                  <a:lnTo>
                    <a:pt x="472" y="610"/>
                  </a:lnTo>
                  <a:lnTo>
                    <a:pt x="476" y="620"/>
                  </a:lnTo>
                  <a:lnTo>
                    <a:pt x="482" y="664"/>
                  </a:lnTo>
                  <a:lnTo>
                    <a:pt x="488" y="640"/>
                  </a:lnTo>
                  <a:lnTo>
                    <a:pt x="492" y="662"/>
                  </a:lnTo>
                  <a:lnTo>
                    <a:pt x="498" y="648"/>
                  </a:lnTo>
                  <a:lnTo>
                    <a:pt x="504" y="570"/>
                  </a:lnTo>
                  <a:lnTo>
                    <a:pt x="508" y="348"/>
                  </a:lnTo>
                  <a:lnTo>
                    <a:pt x="514" y="328"/>
                  </a:lnTo>
                  <a:lnTo>
                    <a:pt x="520" y="296"/>
                  </a:lnTo>
                  <a:lnTo>
                    <a:pt x="524" y="294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4" name="Freeform 176"/>
            <p:cNvSpPr>
              <a:spLocks/>
            </p:cNvSpPr>
            <p:nvPr/>
          </p:nvSpPr>
          <p:spPr bwMode="auto">
            <a:xfrm>
              <a:off x="3138" y="1028"/>
              <a:ext cx="524" cy="1906"/>
            </a:xfrm>
            <a:custGeom>
              <a:avLst/>
              <a:gdLst>
                <a:gd name="T0" fmla="*/ 6 w 524"/>
                <a:gd name="T1" fmla="*/ 1490 h 1906"/>
                <a:gd name="T2" fmla="*/ 16 w 524"/>
                <a:gd name="T3" fmla="*/ 1834 h 1906"/>
                <a:gd name="T4" fmla="*/ 28 w 524"/>
                <a:gd name="T5" fmla="*/ 1790 h 1906"/>
                <a:gd name="T6" fmla="*/ 38 w 524"/>
                <a:gd name="T7" fmla="*/ 1756 h 1906"/>
                <a:gd name="T8" fmla="*/ 48 w 524"/>
                <a:gd name="T9" fmla="*/ 1188 h 1906"/>
                <a:gd name="T10" fmla="*/ 60 w 524"/>
                <a:gd name="T11" fmla="*/ 1216 h 1906"/>
                <a:gd name="T12" fmla="*/ 70 w 524"/>
                <a:gd name="T13" fmla="*/ 1086 h 1906"/>
                <a:gd name="T14" fmla="*/ 80 w 524"/>
                <a:gd name="T15" fmla="*/ 1002 h 1906"/>
                <a:gd name="T16" fmla="*/ 90 w 524"/>
                <a:gd name="T17" fmla="*/ 828 h 1906"/>
                <a:gd name="T18" fmla="*/ 102 w 524"/>
                <a:gd name="T19" fmla="*/ 768 h 1906"/>
                <a:gd name="T20" fmla="*/ 112 w 524"/>
                <a:gd name="T21" fmla="*/ 752 h 1906"/>
                <a:gd name="T22" fmla="*/ 122 w 524"/>
                <a:gd name="T23" fmla="*/ 676 h 1906"/>
                <a:gd name="T24" fmla="*/ 134 w 524"/>
                <a:gd name="T25" fmla="*/ 782 h 1906"/>
                <a:gd name="T26" fmla="*/ 144 w 524"/>
                <a:gd name="T27" fmla="*/ 696 h 1906"/>
                <a:gd name="T28" fmla="*/ 154 w 524"/>
                <a:gd name="T29" fmla="*/ 0 h 1906"/>
                <a:gd name="T30" fmla="*/ 164 w 524"/>
                <a:gd name="T31" fmla="*/ 458 h 1906"/>
                <a:gd name="T32" fmla="*/ 176 w 524"/>
                <a:gd name="T33" fmla="*/ 536 h 1906"/>
                <a:gd name="T34" fmla="*/ 186 w 524"/>
                <a:gd name="T35" fmla="*/ 576 h 1906"/>
                <a:gd name="T36" fmla="*/ 196 w 524"/>
                <a:gd name="T37" fmla="*/ 702 h 1906"/>
                <a:gd name="T38" fmla="*/ 208 w 524"/>
                <a:gd name="T39" fmla="*/ 798 h 1906"/>
                <a:gd name="T40" fmla="*/ 218 w 524"/>
                <a:gd name="T41" fmla="*/ 740 h 1906"/>
                <a:gd name="T42" fmla="*/ 228 w 524"/>
                <a:gd name="T43" fmla="*/ 370 h 1906"/>
                <a:gd name="T44" fmla="*/ 240 w 524"/>
                <a:gd name="T45" fmla="*/ 318 h 1906"/>
                <a:gd name="T46" fmla="*/ 250 w 524"/>
                <a:gd name="T47" fmla="*/ 410 h 1906"/>
                <a:gd name="T48" fmla="*/ 260 w 524"/>
                <a:gd name="T49" fmla="*/ 396 h 1906"/>
                <a:gd name="T50" fmla="*/ 270 w 524"/>
                <a:gd name="T51" fmla="*/ 356 h 1906"/>
                <a:gd name="T52" fmla="*/ 282 w 524"/>
                <a:gd name="T53" fmla="*/ 360 h 1906"/>
                <a:gd name="T54" fmla="*/ 292 w 524"/>
                <a:gd name="T55" fmla="*/ 520 h 1906"/>
                <a:gd name="T56" fmla="*/ 302 w 524"/>
                <a:gd name="T57" fmla="*/ 406 h 1906"/>
                <a:gd name="T58" fmla="*/ 314 w 524"/>
                <a:gd name="T59" fmla="*/ 412 h 1906"/>
                <a:gd name="T60" fmla="*/ 324 w 524"/>
                <a:gd name="T61" fmla="*/ 160 h 1906"/>
                <a:gd name="T62" fmla="*/ 334 w 524"/>
                <a:gd name="T63" fmla="*/ 490 h 1906"/>
                <a:gd name="T64" fmla="*/ 344 w 524"/>
                <a:gd name="T65" fmla="*/ 510 h 1906"/>
                <a:gd name="T66" fmla="*/ 356 w 524"/>
                <a:gd name="T67" fmla="*/ 422 h 1906"/>
                <a:gd name="T68" fmla="*/ 366 w 524"/>
                <a:gd name="T69" fmla="*/ 474 h 1906"/>
                <a:gd name="T70" fmla="*/ 376 w 524"/>
                <a:gd name="T71" fmla="*/ 408 h 1906"/>
                <a:gd name="T72" fmla="*/ 388 w 524"/>
                <a:gd name="T73" fmla="*/ 374 h 1906"/>
                <a:gd name="T74" fmla="*/ 398 w 524"/>
                <a:gd name="T75" fmla="*/ 584 h 1906"/>
                <a:gd name="T76" fmla="*/ 408 w 524"/>
                <a:gd name="T77" fmla="*/ 598 h 1906"/>
                <a:gd name="T78" fmla="*/ 418 w 524"/>
                <a:gd name="T79" fmla="*/ 822 h 1906"/>
                <a:gd name="T80" fmla="*/ 430 w 524"/>
                <a:gd name="T81" fmla="*/ 814 h 1906"/>
                <a:gd name="T82" fmla="*/ 440 w 524"/>
                <a:gd name="T83" fmla="*/ 772 h 1906"/>
                <a:gd name="T84" fmla="*/ 450 w 524"/>
                <a:gd name="T85" fmla="*/ 612 h 1906"/>
                <a:gd name="T86" fmla="*/ 462 w 524"/>
                <a:gd name="T87" fmla="*/ 652 h 1906"/>
                <a:gd name="T88" fmla="*/ 472 w 524"/>
                <a:gd name="T89" fmla="*/ 748 h 1906"/>
                <a:gd name="T90" fmla="*/ 482 w 524"/>
                <a:gd name="T91" fmla="*/ 902 h 1906"/>
                <a:gd name="T92" fmla="*/ 492 w 524"/>
                <a:gd name="T93" fmla="*/ 878 h 1906"/>
                <a:gd name="T94" fmla="*/ 504 w 524"/>
                <a:gd name="T95" fmla="*/ 974 h 1906"/>
                <a:gd name="T96" fmla="*/ 514 w 524"/>
                <a:gd name="T97" fmla="*/ 1054 h 1906"/>
                <a:gd name="T98" fmla="*/ 524 w 524"/>
                <a:gd name="T99" fmla="*/ 105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906">
                  <a:moveTo>
                    <a:pt x="0" y="1346"/>
                  </a:moveTo>
                  <a:lnTo>
                    <a:pt x="6" y="1490"/>
                  </a:lnTo>
                  <a:lnTo>
                    <a:pt x="12" y="1462"/>
                  </a:lnTo>
                  <a:lnTo>
                    <a:pt x="16" y="1834"/>
                  </a:lnTo>
                  <a:lnTo>
                    <a:pt x="22" y="1906"/>
                  </a:lnTo>
                  <a:lnTo>
                    <a:pt x="28" y="1790"/>
                  </a:lnTo>
                  <a:lnTo>
                    <a:pt x="32" y="1620"/>
                  </a:lnTo>
                  <a:lnTo>
                    <a:pt x="38" y="1756"/>
                  </a:lnTo>
                  <a:lnTo>
                    <a:pt x="44" y="1414"/>
                  </a:lnTo>
                  <a:lnTo>
                    <a:pt x="48" y="1188"/>
                  </a:lnTo>
                  <a:lnTo>
                    <a:pt x="54" y="1072"/>
                  </a:lnTo>
                  <a:lnTo>
                    <a:pt x="60" y="1216"/>
                  </a:lnTo>
                  <a:lnTo>
                    <a:pt x="64" y="1164"/>
                  </a:lnTo>
                  <a:lnTo>
                    <a:pt x="70" y="1086"/>
                  </a:lnTo>
                  <a:lnTo>
                    <a:pt x="76" y="786"/>
                  </a:lnTo>
                  <a:lnTo>
                    <a:pt x="80" y="1002"/>
                  </a:lnTo>
                  <a:lnTo>
                    <a:pt x="86" y="988"/>
                  </a:lnTo>
                  <a:lnTo>
                    <a:pt x="90" y="828"/>
                  </a:lnTo>
                  <a:lnTo>
                    <a:pt x="96" y="824"/>
                  </a:lnTo>
                  <a:lnTo>
                    <a:pt x="102" y="768"/>
                  </a:lnTo>
                  <a:lnTo>
                    <a:pt x="106" y="742"/>
                  </a:lnTo>
                  <a:lnTo>
                    <a:pt x="112" y="752"/>
                  </a:lnTo>
                  <a:lnTo>
                    <a:pt x="118" y="726"/>
                  </a:lnTo>
                  <a:lnTo>
                    <a:pt x="122" y="676"/>
                  </a:lnTo>
                  <a:lnTo>
                    <a:pt x="128" y="774"/>
                  </a:lnTo>
                  <a:lnTo>
                    <a:pt x="134" y="782"/>
                  </a:lnTo>
                  <a:lnTo>
                    <a:pt x="138" y="524"/>
                  </a:lnTo>
                  <a:lnTo>
                    <a:pt x="144" y="696"/>
                  </a:lnTo>
                  <a:lnTo>
                    <a:pt x="150" y="218"/>
                  </a:lnTo>
                  <a:lnTo>
                    <a:pt x="154" y="0"/>
                  </a:lnTo>
                  <a:lnTo>
                    <a:pt x="160" y="174"/>
                  </a:lnTo>
                  <a:lnTo>
                    <a:pt x="164" y="458"/>
                  </a:lnTo>
                  <a:lnTo>
                    <a:pt x="170" y="442"/>
                  </a:lnTo>
                  <a:lnTo>
                    <a:pt x="176" y="536"/>
                  </a:lnTo>
                  <a:lnTo>
                    <a:pt x="180" y="622"/>
                  </a:lnTo>
                  <a:lnTo>
                    <a:pt x="186" y="576"/>
                  </a:lnTo>
                  <a:lnTo>
                    <a:pt x="192" y="608"/>
                  </a:lnTo>
                  <a:lnTo>
                    <a:pt x="196" y="702"/>
                  </a:lnTo>
                  <a:lnTo>
                    <a:pt x="202" y="728"/>
                  </a:lnTo>
                  <a:lnTo>
                    <a:pt x="208" y="798"/>
                  </a:lnTo>
                  <a:lnTo>
                    <a:pt x="212" y="914"/>
                  </a:lnTo>
                  <a:lnTo>
                    <a:pt x="218" y="740"/>
                  </a:lnTo>
                  <a:lnTo>
                    <a:pt x="224" y="914"/>
                  </a:lnTo>
                  <a:lnTo>
                    <a:pt x="228" y="370"/>
                  </a:lnTo>
                  <a:lnTo>
                    <a:pt x="234" y="362"/>
                  </a:lnTo>
                  <a:lnTo>
                    <a:pt x="240" y="318"/>
                  </a:lnTo>
                  <a:lnTo>
                    <a:pt x="244" y="456"/>
                  </a:lnTo>
                  <a:lnTo>
                    <a:pt x="250" y="410"/>
                  </a:lnTo>
                  <a:lnTo>
                    <a:pt x="254" y="400"/>
                  </a:lnTo>
                  <a:lnTo>
                    <a:pt x="260" y="396"/>
                  </a:lnTo>
                  <a:lnTo>
                    <a:pt x="266" y="356"/>
                  </a:lnTo>
                  <a:lnTo>
                    <a:pt x="270" y="356"/>
                  </a:lnTo>
                  <a:lnTo>
                    <a:pt x="276" y="354"/>
                  </a:lnTo>
                  <a:lnTo>
                    <a:pt x="282" y="360"/>
                  </a:lnTo>
                  <a:lnTo>
                    <a:pt x="286" y="428"/>
                  </a:lnTo>
                  <a:lnTo>
                    <a:pt x="292" y="520"/>
                  </a:lnTo>
                  <a:lnTo>
                    <a:pt x="298" y="354"/>
                  </a:lnTo>
                  <a:lnTo>
                    <a:pt x="302" y="406"/>
                  </a:lnTo>
                  <a:lnTo>
                    <a:pt x="308" y="576"/>
                  </a:lnTo>
                  <a:lnTo>
                    <a:pt x="314" y="412"/>
                  </a:lnTo>
                  <a:lnTo>
                    <a:pt x="318" y="586"/>
                  </a:lnTo>
                  <a:lnTo>
                    <a:pt x="324" y="160"/>
                  </a:lnTo>
                  <a:lnTo>
                    <a:pt x="328" y="156"/>
                  </a:lnTo>
                  <a:lnTo>
                    <a:pt x="334" y="490"/>
                  </a:lnTo>
                  <a:lnTo>
                    <a:pt x="340" y="516"/>
                  </a:lnTo>
                  <a:lnTo>
                    <a:pt x="344" y="510"/>
                  </a:lnTo>
                  <a:lnTo>
                    <a:pt x="350" y="512"/>
                  </a:lnTo>
                  <a:lnTo>
                    <a:pt x="356" y="422"/>
                  </a:lnTo>
                  <a:lnTo>
                    <a:pt x="360" y="412"/>
                  </a:lnTo>
                  <a:lnTo>
                    <a:pt x="366" y="474"/>
                  </a:lnTo>
                  <a:lnTo>
                    <a:pt x="372" y="458"/>
                  </a:lnTo>
                  <a:lnTo>
                    <a:pt x="376" y="408"/>
                  </a:lnTo>
                  <a:lnTo>
                    <a:pt x="382" y="400"/>
                  </a:lnTo>
                  <a:lnTo>
                    <a:pt x="388" y="374"/>
                  </a:lnTo>
                  <a:lnTo>
                    <a:pt x="392" y="490"/>
                  </a:lnTo>
                  <a:lnTo>
                    <a:pt x="398" y="584"/>
                  </a:lnTo>
                  <a:lnTo>
                    <a:pt x="404" y="562"/>
                  </a:lnTo>
                  <a:lnTo>
                    <a:pt x="408" y="598"/>
                  </a:lnTo>
                  <a:lnTo>
                    <a:pt x="414" y="652"/>
                  </a:lnTo>
                  <a:lnTo>
                    <a:pt x="418" y="822"/>
                  </a:lnTo>
                  <a:lnTo>
                    <a:pt x="424" y="816"/>
                  </a:lnTo>
                  <a:lnTo>
                    <a:pt x="430" y="814"/>
                  </a:lnTo>
                  <a:lnTo>
                    <a:pt x="434" y="854"/>
                  </a:lnTo>
                  <a:lnTo>
                    <a:pt x="440" y="772"/>
                  </a:lnTo>
                  <a:lnTo>
                    <a:pt x="446" y="716"/>
                  </a:lnTo>
                  <a:lnTo>
                    <a:pt x="450" y="612"/>
                  </a:lnTo>
                  <a:lnTo>
                    <a:pt x="456" y="666"/>
                  </a:lnTo>
                  <a:lnTo>
                    <a:pt x="462" y="652"/>
                  </a:lnTo>
                  <a:lnTo>
                    <a:pt x="466" y="624"/>
                  </a:lnTo>
                  <a:lnTo>
                    <a:pt x="472" y="748"/>
                  </a:lnTo>
                  <a:lnTo>
                    <a:pt x="478" y="752"/>
                  </a:lnTo>
                  <a:lnTo>
                    <a:pt x="482" y="902"/>
                  </a:lnTo>
                  <a:lnTo>
                    <a:pt x="488" y="904"/>
                  </a:lnTo>
                  <a:lnTo>
                    <a:pt x="492" y="878"/>
                  </a:lnTo>
                  <a:lnTo>
                    <a:pt x="498" y="900"/>
                  </a:lnTo>
                  <a:lnTo>
                    <a:pt x="504" y="974"/>
                  </a:lnTo>
                  <a:lnTo>
                    <a:pt x="508" y="1064"/>
                  </a:lnTo>
                  <a:lnTo>
                    <a:pt x="514" y="1054"/>
                  </a:lnTo>
                  <a:lnTo>
                    <a:pt x="520" y="1050"/>
                  </a:lnTo>
                  <a:lnTo>
                    <a:pt x="524" y="105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5" name="Freeform 177"/>
            <p:cNvSpPr>
              <a:spLocks/>
            </p:cNvSpPr>
            <p:nvPr/>
          </p:nvSpPr>
          <p:spPr bwMode="auto">
            <a:xfrm>
              <a:off x="2616" y="1222"/>
              <a:ext cx="522" cy="2376"/>
            </a:xfrm>
            <a:custGeom>
              <a:avLst/>
              <a:gdLst>
                <a:gd name="T0" fmla="*/ 4 w 522"/>
                <a:gd name="T1" fmla="*/ 650 h 2376"/>
                <a:gd name="T2" fmla="*/ 16 w 522"/>
                <a:gd name="T3" fmla="*/ 614 h 2376"/>
                <a:gd name="T4" fmla="*/ 26 w 522"/>
                <a:gd name="T5" fmla="*/ 592 h 2376"/>
                <a:gd name="T6" fmla="*/ 36 w 522"/>
                <a:gd name="T7" fmla="*/ 498 h 2376"/>
                <a:gd name="T8" fmla="*/ 46 w 522"/>
                <a:gd name="T9" fmla="*/ 460 h 2376"/>
                <a:gd name="T10" fmla="*/ 58 w 522"/>
                <a:gd name="T11" fmla="*/ 388 h 2376"/>
                <a:gd name="T12" fmla="*/ 68 w 522"/>
                <a:gd name="T13" fmla="*/ 262 h 2376"/>
                <a:gd name="T14" fmla="*/ 78 w 522"/>
                <a:gd name="T15" fmla="*/ 406 h 2376"/>
                <a:gd name="T16" fmla="*/ 90 w 522"/>
                <a:gd name="T17" fmla="*/ 30 h 2376"/>
                <a:gd name="T18" fmla="*/ 100 w 522"/>
                <a:gd name="T19" fmla="*/ 504 h 2376"/>
                <a:gd name="T20" fmla="*/ 110 w 522"/>
                <a:gd name="T21" fmla="*/ 754 h 2376"/>
                <a:gd name="T22" fmla="*/ 120 w 522"/>
                <a:gd name="T23" fmla="*/ 664 h 2376"/>
                <a:gd name="T24" fmla="*/ 132 w 522"/>
                <a:gd name="T25" fmla="*/ 790 h 2376"/>
                <a:gd name="T26" fmla="*/ 142 w 522"/>
                <a:gd name="T27" fmla="*/ 694 h 2376"/>
                <a:gd name="T28" fmla="*/ 152 w 522"/>
                <a:gd name="T29" fmla="*/ 760 h 2376"/>
                <a:gd name="T30" fmla="*/ 164 w 522"/>
                <a:gd name="T31" fmla="*/ 882 h 2376"/>
                <a:gd name="T32" fmla="*/ 174 w 522"/>
                <a:gd name="T33" fmla="*/ 690 h 2376"/>
                <a:gd name="T34" fmla="*/ 184 w 522"/>
                <a:gd name="T35" fmla="*/ 710 h 2376"/>
                <a:gd name="T36" fmla="*/ 194 w 522"/>
                <a:gd name="T37" fmla="*/ 560 h 2376"/>
                <a:gd name="T38" fmla="*/ 206 w 522"/>
                <a:gd name="T39" fmla="*/ 704 h 2376"/>
                <a:gd name="T40" fmla="*/ 216 w 522"/>
                <a:gd name="T41" fmla="*/ 960 h 2376"/>
                <a:gd name="T42" fmla="*/ 226 w 522"/>
                <a:gd name="T43" fmla="*/ 774 h 2376"/>
                <a:gd name="T44" fmla="*/ 238 w 522"/>
                <a:gd name="T45" fmla="*/ 644 h 2376"/>
                <a:gd name="T46" fmla="*/ 248 w 522"/>
                <a:gd name="T47" fmla="*/ 514 h 2376"/>
                <a:gd name="T48" fmla="*/ 258 w 522"/>
                <a:gd name="T49" fmla="*/ 402 h 2376"/>
                <a:gd name="T50" fmla="*/ 268 w 522"/>
                <a:gd name="T51" fmla="*/ 466 h 2376"/>
                <a:gd name="T52" fmla="*/ 280 w 522"/>
                <a:gd name="T53" fmla="*/ 758 h 2376"/>
                <a:gd name="T54" fmla="*/ 290 w 522"/>
                <a:gd name="T55" fmla="*/ 932 h 2376"/>
                <a:gd name="T56" fmla="*/ 300 w 522"/>
                <a:gd name="T57" fmla="*/ 964 h 2376"/>
                <a:gd name="T58" fmla="*/ 312 w 522"/>
                <a:gd name="T59" fmla="*/ 1462 h 2376"/>
                <a:gd name="T60" fmla="*/ 322 w 522"/>
                <a:gd name="T61" fmla="*/ 1306 h 2376"/>
                <a:gd name="T62" fmla="*/ 332 w 522"/>
                <a:gd name="T63" fmla="*/ 1794 h 2376"/>
                <a:gd name="T64" fmla="*/ 344 w 522"/>
                <a:gd name="T65" fmla="*/ 1432 h 2376"/>
                <a:gd name="T66" fmla="*/ 354 w 522"/>
                <a:gd name="T67" fmla="*/ 900 h 2376"/>
                <a:gd name="T68" fmla="*/ 364 w 522"/>
                <a:gd name="T69" fmla="*/ 1032 h 2376"/>
                <a:gd name="T70" fmla="*/ 374 w 522"/>
                <a:gd name="T71" fmla="*/ 1426 h 2376"/>
                <a:gd name="T72" fmla="*/ 386 w 522"/>
                <a:gd name="T73" fmla="*/ 1210 h 2376"/>
                <a:gd name="T74" fmla="*/ 396 w 522"/>
                <a:gd name="T75" fmla="*/ 1104 h 2376"/>
                <a:gd name="T76" fmla="*/ 406 w 522"/>
                <a:gd name="T77" fmla="*/ 1544 h 2376"/>
                <a:gd name="T78" fmla="*/ 418 w 522"/>
                <a:gd name="T79" fmla="*/ 1296 h 2376"/>
                <a:gd name="T80" fmla="*/ 428 w 522"/>
                <a:gd name="T81" fmla="*/ 1250 h 2376"/>
                <a:gd name="T82" fmla="*/ 438 w 522"/>
                <a:gd name="T83" fmla="*/ 2168 h 2376"/>
                <a:gd name="T84" fmla="*/ 448 w 522"/>
                <a:gd name="T85" fmla="*/ 2332 h 2376"/>
                <a:gd name="T86" fmla="*/ 460 w 522"/>
                <a:gd name="T87" fmla="*/ 2258 h 2376"/>
                <a:gd name="T88" fmla="*/ 470 w 522"/>
                <a:gd name="T89" fmla="*/ 2342 h 2376"/>
                <a:gd name="T90" fmla="*/ 480 w 522"/>
                <a:gd name="T91" fmla="*/ 1994 h 2376"/>
                <a:gd name="T92" fmla="*/ 492 w 522"/>
                <a:gd name="T93" fmla="*/ 1880 h 2376"/>
                <a:gd name="T94" fmla="*/ 502 w 522"/>
                <a:gd name="T95" fmla="*/ 1480 h 2376"/>
                <a:gd name="T96" fmla="*/ 512 w 522"/>
                <a:gd name="T97" fmla="*/ 1506 h 2376"/>
                <a:gd name="T98" fmla="*/ 522 w 522"/>
                <a:gd name="T99" fmla="*/ 1152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2376">
                  <a:moveTo>
                    <a:pt x="0" y="692"/>
                  </a:moveTo>
                  <a:lnTo>
                    <a:pt x="4" y="650"/>
                  </a:lnTo>
                  <a:lnTo>
                    <a:pt x="10" y="640"/>
                  </a:lnTo>
                  <a:lnTo>
                    <a:pt x="16" y="614"/>
                  </a:lnTo>
                  <a:lnTo>
                    <a:pt x="20" y="634"/>
                  </a:lnTo>
                  <a:lnTo>
                    <a:pt x="26" y="592"/>
                  </a:lnTo>
                  <a:lnTo>
                    <a:pt x="30" y="508"/>
                  </a:lnTo>
                  <a:lnTo>
                    <a:pt x="36" y="498"/>
                  </a:lnTo>
                  <a:lnTo>
                    <a:pt x="42" y="636"/>
                  </a:lnTo>
                  <a:lnTo>
                    <a:pt x="46" y="460"/>
                  </a:lnTo>
                  <a:lnTo>
                    <a:pt x="52" y="388"/>
                  </a:lnTo>
                  <a:lnTo>
                    <a:pt x="58" y="388"/>
                  </a:lnTo>
                  <a:lnTo>
                    <a:pt x="62" y="262"/>
                  </a:lnTo>
                  <a:lnTo>
                    <a:pt x="68" y="262"/>
                  </a:lnTo>
                  <a:lnTo>
                    <a:pt x="74" y="330"/>
                  </a:lnTo>
                  <a:lnTo>
                    <a:pt x="78" y="406"/>
                  </a:lnTo>
                  <a:lnTo>
                    <a:pt x="84" y="14"/>
                  </a:lnTo>
                  <a:lnTo>
                    <a:pt x="90" y="30"/>
                  </a:lnTo>
                  <a:lnTo>
                    <a:pt x="94" y="0"/>
                  </a:lnTo>
                  <a:lnTo>
                    <a:pt x="100" y="504"/>
                  </a:lnTo>
                  <a:lnTo>
                    <a:pt x="104" y="848"/>
                  </a:lnTo>
                  <a:lnTo>
                    <a:pt x="110" y="754"/>
                  </a:lnTo>
                  <a:lnTo>
                    <a:pt x="116" y="728"/>
                  </a:lnTo>
                  <a:lnTo>
                    <a:pt x="120" y="664"/>
                  </a:lnTo>
                  <a:lnTo>
                    <a:pt x="126" y="816"/>
                  </a:lnTo>
                  <a:lnTo>
                    <a:pt x="132" y="790"/>
                  </a:lnTo>
                  <a:lnTo>
                    <a:pt x="136" y="854"/>
                  </a:lnTo>
                  <a:lnTo>
                    <a:pt x="142" y="694"/>
                  </a:lnTo>
                  <a:lnTo>
                    <a:pt x="148" y="674"/>
                  </a:lnTo>
                  <a:lnTo>
                    <a:pt x="152" y="760"/>
                  </a:lnTo>
                  <a:lnTo>
                    <a:pt x="158" y="910"/>
                  </a:lnTo>
                  <a:lnTo>
                    <a:pt x="164" y="882"/>
                  </a:lnTo>
                  <a:lnTo>
                    <a:pt x="168" y="888"/>
                  </a:lnTo>
                  <a:lnTo>
                    <a:pt x="174" y="690"/>
                  </a:lnTo>
                  <a:lnTo>
                    <a:pt x="180" y="704"/>
                  </a:lnTo>
                  <a:lnTo>
                    <a:pt x="184" y="710"/>
                  </a:lnTo>
                  <a:lnTo>
                    <a:pt x="190" y="708"/>
                  </a:lnTo>
                  <a:lnTo>
                    <a:pt x="194" y="560"/>
                  </a:lnTo>
                  <a:lnTo>
                    <a:pt x="200" y="758"/>
                  </a:lnTo>
                  <a:lnTo>
                    <a:pt x="206" y="704"/>
                  </a:lnTo>
                  <a:lnTo>
                    <a:pt x="210" y="1004"/>
                  </a:lnTo>
                  <a:lnTo>
                    <a:pt x="216" y="960"/>
                  </a:lnTo>
                  <a:lnTo>
                    <a:pt x="222" y="890"/>
                  </a:lnTo>
                  <a:lnTo>
                    <a:pt x="226" y="774"/>
                  </a:lnTo>
                  <a:lnTo>
                    <a:pt x="232" y="908"/>
                  </a:lnTo>
                  <a:lnTo>
                    <a:pt x="238" y="644"/>
                  </a:lnTo>
                  <a:lnTo>
                    <a:pt x="242" y="616"/>
                  </a:lnTo>
                  <a:lnTo>
                    <a:pt x="248" y="514"/>
                  </a:lnTo>
                  <a:lnTo>
                    <a:pt x="254" y="436"/>
                  </a:lnTo>
                  <a:lnTo>
                    <a:pt x="258" y="402"/>
                  </a:lnTo>
                  <a:lnTo>
                    <a:pt x="264" y="420"/>
                  </a:lnTo>
                  <a:lnTo>
                    <a:pt x="268" y="466"/>
                  </a:lnTo>
                  <a:lnTo>
                    <a:pt x="274" y="530"/>
                  </a:lnTo>
                  <a:lnTo>
                    <a:pt x="280" y="758"/>
                  </a:lnTo>
                  <a:lnTo>
                    <a:pt x="284" y="878"/>
                  </a:lnTo>
                  <a:lnTo>
                    <a:pt x="290" y="932"/>
                  </a:lnTo>
                  <a:lnTo>
                    <a:pt x="296" y="966"/>
                  </a:lnTo>
                  <a:lnTo>
                    <a:pt x="300" y="964"/>
                  </a:lnTo>
                  <a:lnTo>
                    <a:pt x="306" y="1004"/>
                  </a:lnTo>
                  <a:lnTo>
                    <a:pt x="312" y="1462"/>
                  </a:lnTo>
                  <a:lnTo>
                    <a:pt x="316" y="1376"/>
                  </a:lnTo>
                  <a:lnTo>
                    <a:pt x="322" y="1306"/>
                  </a:lnTo>
                  <a:lnTo>
                    <a:pt x="328" y="1918"/>
                  </a:lnTo>
                  <a:lnTo>
                    <a:pt x="332" y="1794"/>
                  </a:lnTo>
                  <a:lnTo>
                    <a:pt x="338" y="1876"/>
                  </a:lnTo>
                  <a:lnTo>
                    <a:pt x="344" y="1432"/>
                  </a:lnTo>
                  <a:lnTo>
                    <a:pt x="348" y="1452"/>
                  </a:lnTo>
                  <a:lnTo>
                    <a:pt x="354" y="900"/>
                  </a:lnTo>
                  <a:lnTo>
                    <a:pt x="358" y="1106"/>
                  </a:lnTo>
                  <a:lnTo>
                    <a:pt x="364" y="1032"/>
                  </a:lnTo>
                  <a:lnTo>
                    <a:pt x="370" y="1378"/>
                  </a:lnTo>
                  <a:lnTo>
                    <a:pt x="374" y="1426"/>
                  </a:lnTo>
                  <a:lnTo>
                    <a:pt x="380" y="1500"/>
                  </a:lnTo>
                  <a:lnTo>
                    <a:pt x="386" y="1210"/>
                  </a:lnTo>
                  <a:lnTo>
                    <a:pt x="390" y="1208"/>
                  </a:lnTo>
                  <a:lnTo>
                    <a:pt x="396" y="1104"/>
                  </a:lnTo>
                  <a:lnTo>
                    <a:pt x="402" y="1496"/>
                  </a:lnTo>
                  <a:lnTo>
                    <a:pt x="406" y="1544"/>
                  </a:lnTo>
                  <a:lnTo>
                    <a:pt x="412" y="1410"/>
                  </a:lnTo>
                  <a:lnTo>
                    <a:pt x="418" y="1296"/>
                  </a:lnTo>
                  <a:lnTo>
                    <a:pt x="422" y="1318"/>
                  </a:lnTo>
                  <a:lnTo>
                    <a:pt x="428" y="1250"/>
                  </a:lnTo>
                  <a:lnTo>
                    <a:pt x="434" y="1834"/>
                  </a:lnTo>
                  <a:lnTo>
                    <a:pt x="438" y="2168"/>
                  </a:lnTo>
                  <a:lnTo>
                    <a:pt x="444" y="2202"/>
                  </a:lnTo>
                  <a:lnTo>
                    <a:pt x="448" y="2332"/>
                  </a:lnTo>
                  <a:lnTo>
                    <a:pt x="454" y="2344"/>
                  </a:lnTo>
                  <a:lnTo>
                    <a:pt x="460" y="2258"/>
                  </a:lnTo>
                  <a:lnTo>
                    <a:pt x="464" y="2262"/>
                  </a:lnTo>
                  <a:lnTo>
                    <a:pt x="470" y="2342"/>
                  </a:lnTo>
                  <a:lnTo>
                    <a:pt x="476" y="2376"/>
                  </a:lnTo>
                  <a:lnTo>
                    <a:pt x="480" y="1994"/>
                  </a:lnTo>
                  <a:lnTo>
                    <a:pt x="486" y="1798"/>
                  </a:lnTo>
                  <a:lnTo>
                    <a:pt x="492" y="1880"/>
                  </a:lnTo>
                  <a:lnTo>
                    <a:pt x="496" y="1412"/>
                  </a:lnTo>
                  <a:lnTo>
                    <a:pt x="502" y="1480"/>
                  </a:lnTo>
                  <a:lnTo>
                    <a:pt x="508" y="1618"/>
                  </a:lnTo>
                  <a:lnTo>
                    <a:pt x="512" y="1506"/>
                  </a:lnTo>
                  <a:lnTo>
                    <a:pt x="518" y="1306"/>
                  </a:lnTo>
                  <a:lnTo>
                    <a:pt x="522" y="1152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6" name="Freeform 178"/>
            <p:cNvSpPr>
              <a:spLocks/>
            </p:cNvSpPr>
            <p:nvPr/>
          </p:nvSpPr>
          <p:spPr bwMode="auto">
            <a:xfrm>
              <a:off x="2092" y="780"/>
              <a:ext cx="524" cy="1390"/>
            </a:xfrm>
            <a:custGeom>
              <a:avLst/>
              <a:gdLst>
                <a:gd name="T0" fmla="*/ 4 w 524"/>
                <a:gd name="T1" fmla="*/ 1352 h 1390"/>
                <a:gd name="T2" fmla="*/ 16 w 524"/>
                <a:gd name="T3" fmla="*/ 1348 h 1390"/>
                <a:gd name="T4" fmla="*/ 26 w 524"/>
                <a:gd name="T5" fmla="*/ 1354 h 1390"/>
                <a:gd name="T6" fmla="*/ 36 w 524"/>
                <a:gd name="T7" fmla="*/ 1344 h 1390"/>
                <a:gd name="T8" fmla="*/ 46 w 524"/>
                <a:gd name="T9" fmla="*/ 1306 h 1390"/>
                <a:gd name="T10" fmla="*/ 58 w 524"/>
                <a:gd name="T11" fmla="*/ 1300 h 1390"/>
                <a:gd name="T12" fmla="*/ 68 w 524"/>
                <a:gd name="T13" fmla="*/ 1296 h 1390"/>
                <a:gd name="T14" fmla="*/ 78 w 524"/>
                <a:gd name="T15" fmla="*/ 1262 h 1390"/>
                <a:gd name="T16" fmla="*/ 90 w 524"/>
                <a:gd name="T17" fmla="*/ 1264 h 1390"/>
                <a:gd name="T18" fmla="*/ 100 w 524"/>
                <a:gd name="T19" fmla="*/ 1390 h 1390"/>
                <a:gd name="T20" fmla="*/ 110 w 524"/>
                <a:gd name="T21" fmla="*/ 1172 h 1390"/>
                <a:gd name="T22" fmla="*/ 122 w 524"/>
                <a:gd name="T23" fmla="*/ 1234 h 1390"/>
                <a:gd name="T24" fmla="*/ 132 w 524"/>
                <a:gd name="T25" fmla="*/ 1046 h 1390"/>
                <a:gd name="T26" fmla="*/ 142 w 524"/>
                <a:gd name="T27" fmla="*/ 1012 h 1390"/>
                <a:gd name="T28" fmla="*/ 152 w 524"/>
                <a:gd name="T29" fmla="*/ 968 h 1390"/>
                <a:gd name="T30" fmla="*/ 164 w 524"/>
                <a:gd name="T31" fmla="*/ 866 h 1390"/>
                <a:gd name="T32" fmla="*/ 174 w 524"/>
                <a:gd name="T33" fmla="*/ 724 h 1390"/>
                <a:gd name="T34" fmla="*/ 184 w 524"/>
                <a:gd name="T35" fmla="*/ 522 h 1390"/>
                <a:gd name="T36" fmla="*/ 196 w 524"/>
                <a:gd name="T37" fmla="*/ 392 h 1390"/>
                <a:gd name="T38" fmla="*/ 206 w 524"/>
                <a:gd name="T39" fmla="*/ 318 h 1390"/>
                <a:gd name="T40" fmla="*/ 216 w 524"/>
                <a:gd name="T41" fmla="*/ 160 h 1390"/>
                <a:gd name="T42" fmla="*/ 226 w 524"/>
                <a:gd name="T43" fmla="*/ 188 h 1390"/>
                <a:gd name="T44" fmla="*/ 238 w 524"/>
                <a:gd name="T45" fmla="*/ 180 h 1390"/>
                <a:gd name="T46" fmla="*/ 248 w 524"/>
                <a:gd name="T47" fmla="*/ 260 h 1390"/>
                <a:gd name="T48" fmla="*/ 258 w 524"/>
                <a:gd name="T49" fmla="*/ 274 h 1390"/>
                <a:gd name="T50" fmla="*/ 270 w 524"/>
                <a:gd name="T51" fmla="*/ 130 h 1390"/>
                <a:gd name="T52" fmla="*/ 280 w 524"/>
                <a:gd name="T53" fmla="*/ 182 h 1390"/>
                <a:gd name="T54" fmla="*/ 290 w 524"/>
                <a:gd name="T55" fmla="*/ 336 h 1390"/>
                <a:gd name="T56" fmla="*/ 300 w 524"/>
                <a:gd name="T57" fmla="*/ 346 h 1390"/>
                <a:gd name="T58" fmla="*/ 312 w 524"/>
                <a:gd name="T59" fmla="*/ 322 h 1390"/>
                <a:gd name="T60" fmla="*/ 322 w 524"/>
                <a:gd name="T61" fmla="*/ 202 h 1390"/>
                <a:gd name="T62" fmla="*/ 332 w 524"/>
                <a:gd name="T63" fmla="*/ 160 h 1390"/>
                <a:gd name="T64" fmla="*/ 344 w 524"/>
                <a:gd name="T65" fmla="*/ 154 h 1390"/>
                <a:gd name="T66" fmla="*/ 354 w 524"/>
                <a:gd name="T67" fmla="*/ 216 h 1390"/>
                <a:gd name="T68" fmla="*/ 364 w 524"/>
                <a:gd name="T69" fmla="*/ 218 h 1390"/>
                <a:gd name="T70" fmla="*/ 376 w 524"/>
                <a:gd name="T71" fmla="*/ 238 h 1390"/>
                <a:gd name="T72" fmla="*/ 386 w 524"/>
                <a:gd name="T73" fmla="*/ 180 h 1390"/>
                <a:gd name="T74" fmla="*/ 396 w 524"/>
                <a:gd name="T75" fmla="*/ 128 h 1390"/>
                <a:gd name="T76" fmla="*/ 406 w 524"/>
                <a:gd name="T77" fmla="*/ 0 h 1390"/>
                <a:gd name="T78" fmla="*/ 418 w 524"/>
                <a:gd name="T79" fmla="*/ 80 h 1390"/>
                <a:gd name="T80" fmla="*/ 428 w 524"/>
                <a:gd name="T81" fmla="*/ 386 h 1390"/>
                <a:gd name="T82" fmla="*/ 438 w 524"/>
                <a:gd name="T83" fmla="*/ 382 h 1390"/>
                <a:gd name="T84" fmla="*/ 450 w 524"/>
                <a:gd name="T85" fmla="*/ 398 h 1390"/>
                <a:gd name="T86" fmla="*/ 460 w 524"/>
                <a:gd name="T87" fmla="*/ 588 h 1390"/>
                <a:gd name="T88" fmla="*/ 470 w 524"/>
                <a:gd name="T89" fmla="*/ 1068 h 1390"/>
                <a:gd name="T90" fmla="*/ 480 w 524"/>
                <a:gd name="T91" fmla="*/ 1200 h 1390"/>
                <a:gd name="T92" fmla="*/ 492 w 524"/>
                <a:gd name="T93" fmla="*/ 1188 h 1390"/>
                <a:gd name="T94" fmla="*/ 502 w 524"/>
                <a:gd name="T95" fmla="*/ 1110 h 1390"/>
                <a:gd name="T96" fmla="*/ 512 w 524"/>
                <a:gd name="T97" fmla="*/ 1060 h 1390"/>
                <a:gd name="T98" fmla="*/ 524 w 524"/>
                <a:gd name="T99" fmla="*/ 1134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390">
                  <a:moveTo>
                    <a:pt x="0" y="1350"/>
                  </a:moveTo>
                  <a:lnTo>
                    <a:pt x="4" y="1352"/>
                  </a:lnTo>
                  <a:lnTo>
                    <a:pt x="10" y="1358"/>
                  </a:lnTo>
                  <a:lnTo>
                    <a:pt x="16" y="1348"/>
                  </a:lnTo>
                  <a:lnTo>
                    <a:pt x="20" y="1354"/>
                  </a:lnTo>
                  <a:lnTo>
                    <a:pt x="26" y="1354"/>
                  </a:lnTo>
                  <a:lnTo>
                    <a:pt x="32" y="1350"/>
                  </a:lnTo>
                  <a:lnTo>
                    <a:pt x="36" y="1344"/>
                  </a:lnTo>
                  <a:lnTo>
                    <a:pt x="42" y="1346"/>
                  </a:lnTo>
                  <a:lnTo>
                    <a:pt x="46" y="1306"/>
                  </a:lnTo>
                  <a:lnTo>
                    <a:pt x="52" y="1304"/>
                  </a:lnTo>
                  <a:lnTo>
                    <a:pt x="58" y="1300"/>
                  </a:lnTo>
                  <a:lnTo>
                    <a:pt x="62" y="1296"/>
                  </a:lnTo>
                  <a:lnTo>
                    <a:pt x="68" y="1296"/>
                  </a:lnTo>
                  <a:lnTo>
                    <a:pt x="74" y="1268"/>
                  </a:lnTo>
                  <a:lnTo>
                    <a:pt x="78" y="1262"/>
                  </a:lnTo>
                  <a:lnTo>
                    <a:pt x="84" y="1264"/>
                  </a:lnTo>
                  <a:lnTo>
                    <a:pt x="90" y="1264"/>
                  </a:lnTo>
                  <a:lnTo>
                    <a:pt x="94" y="1262"/>
                  </a:lnTo>
                  <a:lnTo>
                    <a:pt x="100" y="1390"/>
                  </a:lnTo>
                  <a:lnTo>
                    <a:pt x="106" y="1200"/>
                  </a:lnTo>
                  <a:lnTo>
                    <a:pt x="110" y="1172"/>
                  </a:lnTo>
                  <a:lnTo>
                    <a:pt x="116" y="1168"/>
                  </a:lnTo>
                  <a:lnTo>
                    <a:pt x="122" y="1234"/>
                  </a:lnTo>
                  <a:lnTo>
                    <a:pt x="126" y="996"/>
                  </a:lnTo>
                  <a:lnTo>
                    <a:pt x="132" y="1046"/>
                  </a:lnTo>
                  <a:lnTo>
                    <a:pt x="136" y="1038"/>
                  </a:lnTo>
                  <a:lnTo>
                    <a:pt x="142" y="1012"/>
                  </a:lnTo>
                  <a:lnTo>
                    <a:pt x="148" y="1010"/>
                  </a:lnTo>
                  <a:lnTo>
                    <a:pt x="152" y="968"/>
                  </a:lnTo>
                  <a:lnTo>
                    <a:pt x="158" y="884"/>
                  </a:lnTo>
                  <a:lnTo>
                    <a:pt x="164" y="866"/>
                  </a:lnTo>
                  <a:lnTo>
                    <a:pt x="168" y="872"/>
                  </a:lnTo>
                  <a:lnTo>
                    <a:pt x="174" y="724"/>
                  </a:lnTo>
                  <a:lnTo>
                    <a:pt x="180" y="516"/>
                  </a:lnTo>
                  <a:lnTo>
                    <a:pt x="184" y="522"/>
                  </a:lnTo>
                  <a:lnTo>
                    <a:pt x="190" y="504"/>
                  </a:lnTo>
                  <a:lnTo>
                    <a:pt x="196" y="392"/>
                  </a:lnTo>
                  <a:lnTo>
                    <a:pt x="200" y="392"/>
                  </a:lnTo>
                  <a:lnTo>
                    <a:pt x="206" y="318"/>
                  </a:lnTo>
                  <a:lnTo>
                    <a:pt x="210" y="218"/>
                  </a:lnTo>
                  <a:lnTo>
                    <a:pt x="216" y="160"/>
                  </a:lnTo>
                  <a:lnTo>
                    <a:pt x="222" y="92"/>
                  </a:lnTo>
                  <a:lnTo>
                    <a:pt x="226" y="188"/>
                  </a:lnTo>
                  <a:lnTo>
                    <a:pt x="232" y="188"/>
                  </a:lnTo>
                  <a:lnTo>
                    <a:pt x="238" y="180"/>
                  </a:lnTo>
                  <a:lnTo>
                    <a:pt x="242" y="262"/>
                  </a:lnTo>
                  <a:lnTo>
                    <a:pt x="248" y="260"/>
                  </a:lnTo>
                  <a:lnTo>
                    <a:pt x="254" y="250"/>
                  </a:lnTo>
                  <a:lnTo>
                    <a:pt x="258" y="274"/>
                  </a:lnTo>
                  <a:lnTo>
                    <a:pt x="264" y="128"/>
                  </a:lnTo>
                  <a:lnTo>
                    <a:pt x="270" y="130"/>
                  </a:lnTo>
                  <a:lnTo>
                    <a:pt x="274" y="72"/>
                  </a:lnTo>
                  <a:lnTo>
                    <a:pt x="280" y="182"/>
                  </a:lnTo>
                  <a:lnTo>
                    <a:pt x="286" y="232"/>
                  </a:lnTo>
                  <a:lnTo>
                    <a:pt x="290" y="336"/>
                  </a:lnTo>
                  <a:lnTo>
                    <a:pt x="296" y="354"/>
                  </a:lnTo>
                  <a:lnTo>
                    <a:pt x="300" y="346"/>
                  </a:lnTo>
                  <a:lnTo>
                    <a:pt x="306" y="322"/>
                  </a:lnTo>
                  <a:lnTo>
                    <a:pt x="312" y="322"/>
                  </a:lnTo>
                  <a:lnTo>
                    <a:pt x="316" y="250"/>
                  </a:lnTo>
                  <a:lnTo>
                    <a:pt x="322" y="202"/>
                  </a:lnTo>
                  <a:lnTo>
                    <a:pt x="328" y="164"/>
                  </a:lnTo>
                  <a:lnTo>
                    <a:pt x="332" y="160"/>
                  </a:lnTo>
                  <a:lnTo>
                    <a:pt x="338" y="152"/>
                  </a:lnTo>
                  <a:lnTo>
                    <a:pt x="344" y="154"/>
                  </a:lnTo>
                  <a:lnTo>
                    <a:pt x="348" y="146"/>
                  </a:lnTo>
                  <a:lnTo>
                    <a:pt x="354" y="216"/>
                  </a:lnTo>
                  <a:lnTo>
                    <a:pt x="360" y="214"/>
                  </a:lnTo>
                  <a:lnTo>
                    <a:pt x="364" y="218"/>
                  </a:lnTo>
                  <a:lnTo>
                    <a:pt x="370" y="216"/>
                  </a:lnTo>
                  <a:lnTo>
                    <a:pt x="376" y="238"/>
                  </a:lnTo>
                  <a:lnTo>
                    <a:pt x="380" y="226"/>
                  </a:lnTo>
                  <a:lnTo>
                    <a:pt x="386" y="180"/>
                  </a:lnTo>
                  <a:lnTo>
                    <a:pt x="390" y="160"/>
                  </a:lnTo>
                  <a:lnTo>
                    <a:pt x="396" y="128"/>
                  </a:lnTo>
                  <a:lnTo>
                    <a:pt x="402" y="132"/>
                  </a:lnTo>
                  <a:lnTo>
                    <a:pt x="406" y="0"/>
                  </a:lnTo>
                  <a:lnTo>
                    <a:pt x="412" y="82"/>
                  </a:lnTo>
                  <a:lnTo>
                    <a:pt x="418" y="80"/>
                  </a:lnTo>
                  <a:lnTo>
                    <a:pt x="422" y="296"/>
                  </a:lnTo>
                  <a:lnTo>
                    <a:pt x="428" y="386"/>
                  </a:lnTo>
                  <a:lnTo>
                    <a:pt x="434" y="396"/>
                  </a:lnTo>
                  <a:lnTo>
                    <a:pt x="438" y="382"/>
                  </a:lnTo>
                  <a:lnTo>
                    <a:pt x="444" y="408"/>
                  </a:lnTo>
                  <a:lnTo>
                    <a:pt x="450" y="398"/>
                  </a:lnTo>
                  <a:lnTo>
                    <a:pt x="454" y="670"/>
                  </a:lnTo>
                  <a:lnTo>
                    <a:pt x="460" y="588"/>
                  </a:lnTo>
                  <a:lnTo>
                    <a:pt x="464" y="602"/>
                  </a:lnTo>
                  <a:lnTo>
                    <a:pt x="470" y="1068"/>
                  </a:lnTo>
                  <a:lnTo>
                    <a:pt x="476" y="1040"/>
                  </a:lnTo>
                  <a:lnTo>
                    <a:pt x="480" y="1200"/>
                  </a:lnTo>
                  <a:lnTo>
                    <a:pt x="486" y="1186"/>
                  </a:lnTo>
                  <a:lnTo>
                    <a:pt x="492" y="1188"/>
                  </a:lnTo>
                  <a:lnTo>
                    <a:pt x="496" y="1108"/>
                  </a:lnTo>
                  <a:lnTo>
                    <a:pt x="502" y="1110"/>
                  </a:lnTo>
                  <a:lnTo>
                    <a:pt x="508" y="1108"/>
                  </a:lnTo>
                  <a:lnTo>
                    <a:pt x="512" y="1060"/>
                  </a:lnTo>
                  <a:lnTo>
                    <a:pt x="518" y="1120"/>
                  </a:lnTo>
                  <a:lnTo>
                    <a:pt x="524" y="1134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7" name="Freeform 179"/>
            <p:cNvSpPr>
              <a:spLocks/>
            </p:cNvSpPr>
            <p:nvPr/>
          </p:nvSpPr>
          <p:spPr bwMode="auto">
            <a:xfrm>
              <a:off x="1568" y="1360"/>
              <a:ext cx="524" cy="936"/>
            </a:xfrm>
            <a:custGeom>
              <a:avLst/>
              <a:gdLst>
                <a:gd name="T0" fmla="*/ 4 w 524"/>
                <a:gd name="T1" fmla="*/ 38 h 936"/>
                <a:gd name="T2" fmla="*/ 16 w 524"/>
                <a:gd name="T3" fmla="*/ 2 h 936"/>
                <a:gd name="T4" fmla="*/ 26 w 524"/>
                <a:gd name="T5" fmla="*/ 16 h 936"/>
                <a:gd name="T6" fmla="*/ 36 w 524"/>
                <a:gd name="T7" fmla="*/ 44 h 936"/>
                <a:gd name="T8" fmla="*/ 48 w 524"/>
                <a:gd name="T9" fmla="*/ 48 h 936"/>
                <a:gd name="T10" fmla="*/ 58 w 524"/>
                <a:gd name="T11" fmla="*/ 50 h 936"/>
                <a:gd name="T12" fmla="*/ 68 w 524"/>
                <a:gd name="T13" fmla="*/ 62 h 936"/>
                <a:gd name="T14" fmla="*/ 78 w 524"/>
                <a:gd name="T15" fmla="*/ 166 h 936"/>
                <a:gd name="T16" fmla="*/ 90 w 524"/>
                <a:gd name="T17" fmla="*/ 168 h 936"/>
                <a:gd name="T18" fmla="*/ 100 w 524"/>
                <a:gd name="T19" fmla="*/ 174 h 936"/>
                <a:gd name="T20" fmla="*/ 110 w 524"/>
                <a:gd name="T21" fmla="*/ 226 h 936"/>
                <a:gd name="T22" fmla="*/ 122 w 524"/>
                <a:gd name="T23" fmla="*/ 226 h 936"/>
                <a:gd name="T24" fmla="*/ 132 w 524"/>
                <a:gd name="T25" fmla="*/ 228 h 936"/>
                <a:gd name="T26" fmla="*/ 142 w 524"/>
                <a:gd name="T27" fmla="*/ 232 h 936"/>
                <a:gd name="T28" fmla="*/ 152 w 524"/>
                <a:gd name="T29" fmla="*/ 224 h 936"/>
                <a:gd name="T30" fmla="*/ 164 w 524"/>
                <a:gd name="T31" fmla="*/ 196 h 936"/>
                <a:gd name="T32" fmla="*/ 174 w 524"/>
                <a:gd name="T33" fmla="*/ 198 h 936"/>
                <a:gd name="T34" fmla="*/ 184 w 524"/>
                <a:gd name="T35" fmla="*/ 188 h 936"/>
                <a:gd name="T36" fmla="*/ 196 w 524"/>
                <a:gd name="T37" fmla="*/ 114 h 936"/>
                <a:gd name="T38" fmla="*/ 206 w 524"/>
                <a:gd name="T39" fmla="*/ 74 h 936"/>
                <a:gd name="T40" fmla="*/ 216 w 524"/>
                <a:gd name="T41" fmla="*/ 66 h 936"/>
                <a:gd name="T42" fmla="*/ 228 w 524"/>
                <a:gd name="T43" fmla="*/ 62 h 936"/>
                <a:gd name="T44" fmla="*/ 238 w 524"/>
                <a:gd name="T45" fmla="*/ 82 h 936"/>
                <a:gd name="T46" fmla="*/ 248 w 524"/>
                <a:gd name="T47" fmla="*/ 184 h 936"/>
                <a:gd name="T48" fmla="*/ 258 w 524"/>
                <a:gd name="T49" fmla="*/ 162 h 936"/>
                <a:gd name="T50" fmla="*/ 270 w 524"/>
                <a:gd name="T51" fmla="*/ 222 h 936"/>
                <a:gd name="T52" fmla="*/ 280 w 524"/>
                <a:gd name="T53" fmla="*/ 314 h 936"/>
                <a:gd name="T54" fmla="*/ 290 w 524"/>
                <a:gd name="T55" fmla="*/ 352 h 936"/>
                <a:gd name="T56" fmla="*/ 302 w 524"/>
                <a:gd name="T57" fmla="*/ 572 h 936"/>
                <a:gd name="T58" fmla="*/ 312 w 524"/>
                <a:gd name="T59" fmla="*/ 648 h 936"/>
                <a:gd name="T60" fmla="*/ 322 w 524"/>
                <a:gd name="T61" fmla="*/ 692 h 936"/>
                <a:gd name="T62" fmla="*/ 332 w 524"/>
                <a:gd name="T63" fmla="*/ 698 h 936"/>
                <a:gd name="T64" fmla="*/ 344 w 524"/>
                <a:gd name="T65" fmla="*/ 678 h 936"/>
                <a:gd name="T66" fmla="*/ 354 w 524"/>
                <a:gd name="T67" fmla="*/ 702 h 936"/>
                <a:gd name="T68" fmla="*/ 364 w 524"/>
                <a:gd name="T69" fmla="*/ 718 h 936"/>
                <a:gd name="T70" fmla="*/ 376 w 524"/>
                <a:gd name="T71" fmla="*/ 720 h 936"/>
                <a:gd name="T72" fmla="*/ 386 w 524"/>
                <a:gd name="T73" fmla="*/ 726 h 936"/>
                <a:gd name="T74" fmla="*/ 396 w 524"/>
                <a:gd name="T75" fmla="*/ 694 h 936"/>
                <a:gd name="T76" fmla="*/ 406 w 524"/>
                <a:gd name="T77" fmla="*/ 704 h 936"/>
                <a:gd name="T78" fmla="*/ 418 w 524"/>
                <a:gd name="T79" fmla="*/ 804 h 936"/>
                <a:gd name="T80" fmla="*/ 428 w 524"/>
                <a:gd name="T81" fmla="*/ 814 h 936"/>
                <a:gd name="T82" fmla="*/ 438 w 524"/>
                <a:gd name="T83" fmla="*/ 790 h 936"/>
                <a:gd name="T84" fmla="*/ 450 w 524"/>
                <a:gd name="T85" fmla="*/ 714 h 936"/>
                <a:gd name="T86" fmla="*/ 460 w 524"/>
                <a:gd name="T87" fmla="*/ 780 h 936"/>
                <a:gd name="T88" fmla="*/ 470 w 524"/>
                <a:gd name="T89" fmla="*/ 868 h 936"/>
                <a:gd name="T90" fmla="*/ 482 w 524"/>
                <a:gd name="T91" fmla="*/ 704 h 936"/>
                <a:gd name="T92" fmla="*/ 492 w 524"/>
                <a:gd name="T93" fmla="*/ 826 h 936"/>
                <a:gd name="T94" fmla="*/ 502 w 524"/>
                <a:gd name="T95" fmla="*/ 864 h 936"/>
                <a:gd name="T96" fmla="*/ 512 w 524"/>
                <a:gd name="T97" fmla="*/ 936 h 936"/>
                <a:gd name="T98" fmla="*/ 524 w 524"/>
                <a:gd name="T99" fmla="*/ 77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36">
                  <a:moveTo>
                    <a:pt x="0" y="42"/>
                  </a:moveTo>
                  <a:lnTo>
                    <a:pt x="4" y="38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4"/>
                  </a:lnTo>
                  <a:lnTo>
                    <a:pt x="36" y="4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4" y="64"/>
                  </a:lnTo>
                  <a:lnTo>
                    <a:pt x="68" y="62"/>
                  </a:lnTo>
                  <a:lnTo>
                    <a:pt x="74" y="128"/>
                  </a:lnTo>
                  <a:lnTo>
                    <a:pt x="78" y="166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4" y="166"/>
                  </a:lnTo>
                  <a:lnTo>
                    <a:pt x="100" y="174"/>
                  </a:lnTo>
                  <a:lnTo>
                    <a:pt x="106" y="174"/>
                  </a:lnTo>
                  <a:lnTo>
                    <a:pt x="110" y="226"/>
                  </a:lnTo>
                  <a:lnTo>
                    <a:pt x="116" y="256"/>
                  </a:lnTo>
                  <a:lnTo>
                    <a:pt x="122" y="226"/>
                  </a:lnTo>
                  <a:lnTo>
                    <a:pt x="126" y="228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42" y="232"/>
                  </a:lnTo>
                  <a:lnTo>
                    <a:pt x="148" y="240"/>
                  </a:lnTo>
                  <a:lnTo>
                    <a:pt x="152" y="224"/>
                  </a:lnTo>
                  <a:lnTo>
                    <a:pt x="158" y="222"/>
                  </a:lnTo>
                  <a:lnTo>
                    <a:pt x="164" y="196"/>
                  </a:lnTo>
                  <a:lnTo>
                    <a:pt x="168" y="194"/>
                  </a:lnTo>
                  <a:lnTo>
                    <a:pt x="174" y="198"/>
                  </a:lnTo>
                  <a:lnTo>
                    <a:pt x="180" y="188"/>
                  </a:lnTo>
                  <a:lnTo>
                    <a:pt x="184" y="188"/>
                  </a:lnTo>
                  <a:lnTo>
                    <a:pt x="190" y="184"/>
                  </a:lnTo>
                  <a:lnTo>
                    <a:pt x="196" y="114"/>
                  </a:lnTo>
                  <a:lnTo>
                    <a:pt x="200" y="82"/>
                  </a:lnTo>
                  <a:lnTo>
                    <a:pt x="206" y="74"/>
                  </a:lnTo>
                  <a:lnTo>
                    <a:pt x="212" y="7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2"/>
                  </a:lnTo>
                  <a:lnTo>
                    <a:pt x="232" y="100"/>
                  </a:lnTo>
                  <a:lnTo>
                    <a:pt x="238" y="82"/>
                  </a:lnTo>
                  <a:lnTo>
                    <a:pt x="242" y="90"/>
                  </a:lnTo>
                  <a:lnTo>
                    <a:pt x="248" y="184"/>
                  </a:lnTo>
                  <a:lnTo>
                    <a:pt x="254" y="172"/>
                  </a:lnTo>
                  <a:lnTo>
                    <a:pt x="258" y="162"/>
                  </a:lnTo>
                  <a:lnTo>
                    <a:pt x="264" y="160"/>
                  </a:lnTo>
                  <a:lnTo>
                    <a:pt x="270" y="222"/>
                  </a:lnTo>
                  <a:lnTo>
                    <a:pt x="274" y="236"/>
                  </a:lnTo>
                  <a:lnTo>
                    <a:pt x="280" y="314"/>
                  </a:lnTo>
                  <a:lnTo>
                    <a:pt x="286" y="342"/>
                  </a:lnTo>
                  <a:lnTo>
                    <a:pt x="290" y="352"/>
                  </a:lnTo>
                  <a:lnTo>
                    <a:pt x="296" y="342"/>
                  </a:lnTo>
                  <a:lnTo>
                    <a:pt x="302" y="572"/>
                  </a:lnTo>
                  <a:lnTo>
                    <a:pt x="306" y="588"/>
                  </a:lnTo>
                  <a:lnTo>
                    <a:pt x="312" y="648"/>
                  </a:lnTo>
                  <a:lnTo>
                    <a:pt x="318" y="642"/>
                  </a:lnTo>
                  <a:lnTo>
                    <a:pt x="322" y="692"/>
                  </a:lnTo>
                  <a:lnTo>
                    <a:pt x="328" y="696"/>
                  </a:lnTo>
                  <a:lnTo>
                    <a:pt x="332" y="698"/>
                  </a:lnTo>
                  <a:lnTo>
                    <a:pt x="338" y="676"/>
                  </a:lnTo>
                  <a:lnTo>
                    <a:pt x="344" y="678"/>
                  </a:lnTo>
                  <a:lnTo>
                    <a:pt x="348" y="596"/>
                  </a:lnTo>
                  <a:lnTo>
                    <a:pt x="354" y="702"/>
                  </a:lnTo>
                  <a:lnTo>
                    <a:pt x="360" y="736"/>
                  </a:lnTo>
                  <a:lnTo>
                    <a:pt x="364" y="718"/>
                  </a:lnTo>
                  <a:lnTo>
                    <a:pt x="370" y="722"/>
                  </a:lnTo>
                  <a:lnTo>
                    <a:pt x="376" y="720"/>
                  </a:lnTo>
                  <a:lnTo>
                    <a:pt x="380" y="728"/>
                  </a:lnTo>
                  <a:lnTo>
                    <a:pt x="386" y="726"/>
                  </a:lnTo>
                  <a:lnTo>
                    <a:pt x="392" y="698"/>
                  </a:lnTo>
                  <a:lnTo>
                    <a:pt x="396" y="694"/>
                  </a:lnTo>
                  <a:lnTo>
                    <a:pt x="402" y="708"/>
                  </a:lnTo>
                  <a:lnTo>
                    <a:pt x="406" y="704"/>
                  </a:lnTo>
                  <a:lnTo>
                    <a:pt x="412" y="732"/>
                  </a:lnTo>
                  <a:lnTo>
                    <a:pt x="418" y="804"/>
                  </a:lnTo>
                  <a:lnTo>
                    <a:pt x="422" y="812"/>
                  </a:lnTo>
                  <a:lnTo>
                    <a:pt x="428" y="814"/>
                  </a:lnTo>
                  <a:lnTo>
                    <a:pt x="434" y="790"/>
                  </a:lnTo>
                  <a:lnTo>
                    <a:pt x="438" y="790"/>
                  </a:lnTo>
                  <a:lnTo>
                    <a:pt x="444" y="710"/>
                  </a:lnTo>
                  <a:lnTo>
                    <a:pt x="450" y="714"/>
                  </a:lnTo>
                  <a:lnTo>
                    <a:pt x="454" y="706"/>
                  </a:lnTo>
                  <a:lnTo>
                    <a:pt x="460" y="780"/>
                  </a:lnTo>
                  <a:lnTo>
                    <a:pt x="466" y="830"/>
                  </a:lnTo>
                  <a:lnTo>
                    <a:pt x="470" y="868"/>
                  </a:lnTo>
                  <a:lnTo>
                    <a:pt x="476" y="706"/>
                  </a:lnTo>
                  <a:lnTo>
                    <a:pt x="482" y="704"/>
                  </a:lnTo>
                  <a:lnTo>
                    <a:pt x="486" y="694"/>
                  </a:lnTo>
                  <a:lnTo>
                    <a:pt x="492" y="826"/>
                  </a:lnTo>
                  <a:lnTo>
                    <a:pt x="496" y="858"/>
                  </a:lnTo>
                  <a:lnTo>
                    <a:pt x="502" y="864"/>
                  </a:lnTo>
                  <a:lnTo>
                    <a:pt x="508" y="860"/>
                  </a:lnTo>
                  <a:lnTo>
                    <a:pt x="512" y="936"/>
                  </a:lnTo>
                  <a:lnTo>
                    <a:pt x="518" y="744"/>
                  </a:lnTo>
                  <a:lnTo>
                    <a:pt x="524" y="77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8" name="Freeform 180"/>
            <p:cNvSpPr>
              <a:spLocks/>
            </p:cNvSpPr>
            <p:nvPr/>
          </p:nvSpPr>
          <p:spPr bwMode="auto">
            <a:xfrm>
              <a:off x="1140" y="1224"/>
              <a:ext cx="428" cy="324"/>
            </a:xfrm>
            <a:custGeom>
              <a:avLst/>
              <a:gdLst>
                <a:gd name="T0" fmla="*/ 4 w 428"/>
                <a:gd name="T1" fmla="*/ 206 h 324"/>
                <a:gd name="T2" fmla="*/ 14 w 428"/>
                <a:gd name="T3" fmla="*/ 218 h 324"/>
                <a:gd name="T4" fmla="*/ 26 w 428"/>
                <a:gd name="T5" fmla="*/ 206 h 324"/>
                <a:gd name="T6" fmla="*/ 36 w 428"/>
                <a:gd name="T7" fmla="*/ 202 h 324"/>
                <a:gd name="T8" fmla="*/ 46 w 428"/>
                <a:gd name="T9" fmla="*/ 200 h 324"/>
                <a:gd name="T10" fmla="*/ 58 w 428"/>
                <a:gd name="T11" fmla="*/ 168 h 324"/>
                <a:gd name="T12" fmla="*/ 68 w 428"/>
                <a:gd name="T13" fmla="*/ 82 h 324"/>
                <a:gd name="T14" fmla="*/ 78 w 428"/>
                <a:gd name="T15" fmla="*/ 90 h 324"/>
                <a:gd name="T16" fmla="*/ 88 w 428"/>
                <a:gd name="T17" fmla="*/ 78 h 324"/>
                <a:gd name="T18" fmla="*/ 100 w 428"/>
                <a:gd name="T19" fmla="*/ 32 h 324"/>
                <a:gd name="T20" fmla="*/ 110 w 428"/>
                <a:gd name="T21" fmla="*/ 44 h 324"/>
                <a:gd name="T22" fmla="*/ 120 w 428"/>
                <a:gd name="T23" fmla="*/ 44 h 324"/>
                <a:gd name="T24" fmla="*/ 132 w 428"/>
                <a:gd name="T25" fmla="*/ 122 h 324"/>
                <a:gd name="T26" fmla="*/ 142 w 428"/>
                <a:gd name="T27" fmla="*/ 222 h 324"/>
                <a:gd name="T28" fmla="*/ 152 w 428"/>
                <a:gd name="T29" fmla="*/ 264 h 324"/>
                <a:gd name="T30" fmla="*/ 164 w 428"/>
                <a:gd name="T31" fmla="*/ 322 h 324"/>
                <a:gd name="T32" fmla="*/ 174 w 428"/>
                <a:gd name="T33" fmla="*/ 120 h 324"/>
                <a:gd name="T34" fmla="*/ 184 w 428"/>
                <a:gd name="T35" fmla="*/ 68 h 324"/>
                <a:gd name="T36" fmla="*/ 194 w 428"/>
                <a:gd name="T37" fmla="*/ 0 h 324"/>
                <a:gd name="T38" fmla="*/ 206 w 428"/>
                <a:gd name="T39" fmla="*/ 8 h 324"/>
                <a:gd name="T40" fmla="*/ 216 w 428"/>
                <a:gd name="T41" fmla="*/ 44 h 324"/>
                <a:gd name="T42" fmla="*/ 226 w 428"/>
                <a:gd name="T43" fmla="*/ 28 h 324"/>
                <a:gd name="T44" fmla="*/ 238 w 428"/>
                <a:gd name="T45" fmla="*/ 34 h 324"/>
                <a:gd name="T46" fmla="*/ 248 w 428"/>
                <a:gd name="T47" fmla="*/ 92 h 324"/>
                <a:gd name="T48" fmla="*/ 258 w 428"/>
                <a:gd name="T49" fmla="*/ 66 h 324"/>
                <a:gd name="T50" fmla="*/ 268 w 428"/>
                <a:gd name="T51" fmla="*/ 98 h 324"/>
                <a:gd name="T52" fmla="*/ 280 w 428"/>
                <a:gd name="T53" fmla="*/ 176 h 324"/>
                <a:gd name="T54" fmla="*/ 290 w 428"/>
                <a:gd name="T55" fmla="*/ 168 h 324"/>
                <a:gd name="T56" fmla="*/ 300 w 428"/>
                <a:gd name="T57" fmla="*/ 150 h 324"/>
                <a:gd name="T58" fmla="*/ 312 w 428"/>
                <a:gd name="T59" fmla="*/ 278 h 324"/>
                <a:gd name="T60" fmla="*/ 322 w 428"/>
                <a:gd name="T61" fmla="*/ 264 h 324"/>
                <a:gd name="T62" fmla="*/ 332 w 428"/>
                <a:gd name="T63" fmla="*/ 258 h 324"/>
                <a:gd name="T64" fmla="*/ 342 w 428"/>
                <a:gd name="T65" fmla="*/ 310 h 324"/>
                <a:gd name="T66" fmla="*/ 354 w 428"/>
                <a:gd name="T67" fmla="*/ 322 h 324"/>
                <a:gd name="T68" fmla="*/ 364 w 428"/>
                <a:gd name="T69" fmla="*/ 324 h 324"/>
                <a:gd name="T70" fmla="*/ 374 w 428"/>
                <a:gd name="T71" fmla="*/ 244 h 324"/>
                <a:gd name="T72" fmla="*/ 386 w 428"/>
                <a:gd name="T73" fmla="*/ 210 h 324"/>
                <a:gd name="T74" fmla="*/ 396 w 428"/>
                <a:gd name="T75" fmla="*/ 210 h 324"/>
                <a:gd name="T76" fmla="*/ 406 w 428"/>
                <a:gd name="T77" fmla="*/ 194 h 324"/>
                <a:gd name="T78" fmla="*/ 416 w 428"/>
                <a:gd name="T79" fmla="*/ 174 h 324"/>
                <a:gd name="T80" fmla="*/ 428 w 428"/>
                <a:gd name="T81" fmla="*/ 1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324">
                  <a:moveTo>
                    <a:pt x="0" y="206"/>
                  </a:moveTo>
                  <a:lnTo>
                    <a:pt x="4" y="206"/>
                  </a:lnTo>
                  <a:lnTo>
                    <a:pt x="10" y="206"/>
                  </a:lnTo>
                  <a:lnTo>
                    <a:pt x="14" y="218"/>
                  </a:lnTo>
                  <a:lnTo>
                    <a:pt x="20" y="202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36" y="202"/>
                  </a:lnTo>
                  <a:lnTo>
                    <a:pt x="42" y="202"/>
                  </a:lnTo>
                  <a:lnTo>
                    <a:pt x="46" y="200"/>
                  </a:lnTo>
                  <a:lnTo>
                    <a:pt x="52" y="206"/>
                  </a:lnTo>
                  <a:lnTo>
                    <a:pt x="58" y="168"/>
                  </a:lnTo>
                  <a:lnTo>
                    <a:pt x="62" y="152"/>
                  </a:lnTo>
                  <a:lnTo>
                    <a:pt x="68" y="82"/>
                  </a:lnTo>
                  <a:lnTo>
                    <a:pt x="74" y="96"/>
                  </a:lnTo>
                  <a:lnTo>
                    <a:pt x="78" y="90"/>
                  </a:lnTo>
                  <a:lnTo>
                    <a:pt x="84" y="92"/>
                  </a:lnTo>
                  <a:lnTo>
                    <a:pt x="88" y="78"/>
                  </a:lnTo>
                  <a:lnTo>
                    <a:pt x="94" y="70"/>
                  </a:lnTo>
                  <a:lnTo>
                    <a:pt x="100" y="32"/>
                  </a:lnTo>
                  <a:lnTo>
                    <a:pt x="104" y="38"/>
                  </a:lnTo>
                  <a:lnTo>
                    <a:pt x="110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6" y="14"/>
                  </a:lnTo>
                  <a:lnTo>
                    <a:pt x="132" y="122"/>
                  </a:lnTo>
                  <a:lnTo>
                    <a:pt x="136" y="152"/>
                  </a:lnTo>
                  <a:lnTo>
                    <a:pt x="142" y="222"/>
                  </a:lnTo>
                  <a:lnTo>
                    <a:pt x="148" y="218"/>
                  </a:lnTo>
                  <a:lnTo>
                    <a:pt x="152" y="264"/>
                  </a:lnTo>
                  <a:lnTo>
                    <a:pt x="158" y="254"/>
                  </a:lnTo>
                  <a:lnTo>
                    <a:pt x="164" y="322"/>
                  </a:lnTo>
                  <a:lnTo>
                    <a:pt x="168" y="324"/>
                  </a:lnTo>
                  <a:lnTo>
                    <a:pt x="174" y="120"/>
                  </a:lnTo>
                  <a:lnTo>
                    <a:pt x="178" y="62"/>
                  </a:lnTo>
                  <a:lnTo>
                    <a:pt x="184" y="68"/>
                  </a:lnTo>
                  <a:lnTo>
                    <a:pt x="190" y="68"/>
                  </a:lnTo>
                  <a:lnTo>
                    <a:pt x="194" y="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6" y="44"/>
                  </a:lnTo>
                  <a:lnTo>
                    <a:pt x="222" y="4"/>
                  </a:lnTo>
                  <a:lnTo>
                    <a:pt x="226" y="28"/>
                  </a:lnTo>
                  <a:lnTo>
                    <a:pt x="232" y="28"/>
                  </a:lnTo>
                  <a:lnTo>
                    <a:pt x="238" y="34"/>
                  </a:lnTo>
                  <a:lnTo>
                    <a:pt x="242" y="60"/>
                  </a:lnTo>
                  <a:lnTo>
                    <a:pt x="248" y="92"/>
                  </a:lnTo>
                  <a:lnTo>
                    <a:pt x="252" y="70"/>
                  </a:lnTo>
                  <a:lnTo>
                    <a:pt x="258" y="66"/>
                  </a:lnTo>
                  <a:lnTo>
                    <a:pt x="264" y="88"/>
                  </a:lnTo>
                  <a:lnTo>
                    <a:pt x="268" y="98"/>
                  </a:lnTo>
                  <a:lnTo>
                    <a:pt x="274" y="162"/>
                  </a:lnTo>
                  <a:lnTo>
                    <a:pt x="280" y="176"/>
                  </a:lnTo>
                  <a:lnTo>
                    <a:pt x="284" y="194"/>
                  </a:lnTo>
                  <a:lnTo>
                    <a:pt x="290" y="168"/>
                  </a:lnTo>
                  <a:lnTo>
                    <a:pt x="296" y="158"/>
                  </a:lnTo>
                  <a:lnTo>
                    <a:pt x="300" y="150"/>
                  </a:lnTo>
                  <a:lnTo>
                    <a:pt x="306" y="288"/>
                  </a:lnTo>
                  <a:lnTo>
                    <a:pt x="312" y="278"/>
                  </a:lnTo>
                  <a:lnTo>
                    <a:pt x="316" y="234"/>
                  </a:lnTo>
                  <a:lnTo>
                    <a:pt x="322" y="264"/>
                  </a:lnTo>
                  <a:lnTo>
                    <a:pt x="328" y="222"/>
                  </a:lnTo>
                  <a:lnTo>
                    <a:pt x="332" y="258"/>
                  </a:lnTo>
                  <a:lnTo>
                    <a:pt x="338" y="284"/>
                  </a:lnTo>
                  <a:lnTo>
                    <a:pt x="342" y="310"/>
                  </a:lnTo>
                  <a:lnTo>
                    <a:pt x="348" y="318"/>
                  </a:lnTo>
                  <a:lnTo>
                    <a:pt x="354" y="322"/>
                  </a:lnTo>
                  <a:lnTo>
                    <a:pt x="358" y="322"/>
                  </a:lnTo>
                  <a:lnTo>
                    <a:pt x="364" y="324"/>
                  </a:lnTo>
                  <a:lnTo>
                    <a:pt x="370" y="304"/>
                  </a:lnTo>
                  <a:lnTo>
                    <a:pt x="374" y="244"/>
                  </a:lnTo>
                  <a:lnTo>
                    <a:pt x="380" y="244"/>
                  </a:lnTo>
                  <a:lnTo>
                    <a:pt x="386" y="210"/>
                  </a:lnTo>
                  <a:lnTo>
                    <a:pt x="390" y="216"/>
                  </a:lnTo>
                  <a:lnTo>
                    <a:pt x="396" y="210"/>
                  </a:lnTo>
                  <a:lnTo>
                    <a:pt x="402" y="180"/>
                  </a:lnTo>
                  <a:lnTo>
                    <a:pt x="406" y="194"/>
                  </a:lnTo>
                  <a:lnTo>
                    <a:pt x="412" y="172"/>
                  </a:lnTo>
                  <a:lnTo>
                    <a:pt x="416" y="174"/>
                  </a:lnTo>
                  <a:lnTo>
                    <a:pt x="422" y="182"/>
                  </a:lnTo>
                  <a:lnTo>
                    <a:pt x="428" y="178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8469" name="Oval 181"/>
          <p:cNvSpPr>
            <a:spLocks noChangeArrowheads="1"/>
          </p:cNvSpPr>
          <p:nvPr/>
        </p:nvSpPr>
        <p:spPr bwMode="auto">
          <a:xfrm>
            <a:off x="6700838" y="1033463"/>
            <a:ext cx="177800" cy="1825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470" name="Oval 182"/>
          <p:cNvSpPr>
            <a:spLocks noChangeArrowheads="1"/>
          </p:cNvSpPr>
          <p:nvPr/>
        </p:nvSpPr>
        <p:spPr bwMode="auto">
          <a:xfrm>
            <a:off x="7850188" y="946150"/>
            <a:ext cx="177800" cy="182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471" name="Oval 183"/>
          <p:cNvSpPr>
            <a:spLocks noChangeArrowheads="1"/>
          </p:cNvSpPr>
          <p:nvPr/>
        </p:nvSpPr>
        <p:spPr bwMode="auto">
          <a:xfrm>
            <a:off x="6670675" y="2174875"/>
            <a:ext cx="177800" cy="182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472" name="Oval 184"/>
          <p:cNvSpPr>
            <a:spLocks noChangeArrowheads="1"/>
          </p:cNvSpPr>
          <p:nvPr/>
        </p:nvSpPr>
        <p:spPr bwMode="auto">
          <a:xfrm>
            <a:off x="7847013" y="946150"/>
            <a:ext cx="177800" cy="1825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473" name="Oval 185"/>
          <p:cNvSpPr>
            <a:spLocks noChangeArrowheads="1"/>
          </p:cNvSpPr>
          <p:nvPr/>
        </p:nvSpPr>
        <p:spPr bwMode="auto">
          <a:xfrm>
            <a:off x="6667500" y="2174875"/>
            <a:ext cx="177800" cy="1825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474" name="Text Box 186"/>
          <p:cNvSpPr txBox="1">
            <a:spLocks noChangeArrowheads="1"/>
          </p:cNvSpPr>
          <p:nvPr/>
        </p:nvSpPr>
        <p:spPr bwMode="auto">
          <a:xfrm>
            <a:off x="1081088" y="4554538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260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684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6847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  <p:bldP spid="268292" grpId="0"/>
      <p:bldP spid="268293" grpId="0"/>
      <p:bldP spid="268294" grpId="0"/>
      <p:bldP spid="268295" grpId="0"/>
      <p:bldP spid="268450" grpId="0" animBg="1"/>
      <p:bldP spid="268451" grpId="0"/>
      <p:bldP spid="268452" grpId="0" animBg="1"/>
      <p:bldP spid="268472" grpId="0" animBg="1"/>
      <p:bldP spid="268472" grpId="1" animBg="1"/>
      <p:bldP spid="268473" grpId="0" animBg="1"/>
      <p:bldP spid="268473" grpId="1" animBg="1"/>
      <p:bldP spid="2684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38" name="Group 2"/>
          <p:cNvGrpSpPr>
            <a:grpSpLocks/>
          </p:cNvGrpSpPr>
          <p:nvPr/>
        </p:nvGrpSpPr>
        <p:grpSpPr bwMode="auto">
          <a:xfrm>
            <a:off x="1141413" y="3652838"/>
            <a:ext cx="6923087" cy="1373187"/>
            <a:chOff x="715" y="2208"/>
            <a:chExt cx="4361" cy="865"/>
          </a:xfrm>
        </p:grpSpPr>
        <p:grpSp>
          <p:nvGrpSpPr>
            <p:cNvPr id="270339" name="Group 3"/>
            <p:cNvGrpSpPr>
              <a:grpSpLocks/>
            </p:cNvGrpSpPr>
            <p:nvPr/>
          </p:nvGrpSpPr>
          <p:grpSpPr bwMode="auto">
            <a:xfrm>
              <a:off x="4282" y="2358"/>
              <a:ext cx="794" cy="408"/>
              <a:chOff x="1908" y="3517"/>
              <a:chExt cx="793" cy="271"/>
            </a:xfrm>
          </p:grpSpPr>
          <p:sp>
            <p:nvSpPr>
              <p:cNvPr id="270340" name="Freeform 4"/>
              <p:cNvSpPr>
                <a:spLocks/>
              </p:cNvSpPr>
              <p:nvPr/>
            </p:nvSpPr>
            <p:spPr bwMode="auto">
              <a:xfrm flipV="1">
                <a:off x="2503" y="3666"/>
                <a:ext cx="198" cy="96"/>
              </a:xfrm>
              <a:custGeom>
                <a:avLst/>
                <a:gdLst>
                  <a:gd name="T0" fmla="*/ 6 w 524"/>
                  <a:gd name="T1" fmla="*/ 838 h 912"/>
                  <a:gd name="T2" fmla="*/ 16 w 524"/>
                  <a:gd name="T3" fmla="*/ 704 h 912"/>
                  <a:gd name="T4" fmla="*/ 26 w 524"/>
                  <a:gd name="T5" fmla="*/ 446 h 912"/>
                  <a:gd name="T6" fmla="*/ 38 w 524"/>
                  <a:gd name="T7" fmla="*/ 686 h 912"/>
                  <a:gd name="T8" fmla="*/ 48 w 524"/>
                  <a:gd name="T9" fmla="*/ 538 h 912"/>
                  <a:gd name="T10" fmla="*/ 58 w 524"/>
                  <a:gd name="T11" fmla="*/ 402 h 912"/>
                  <a:gd name="T12" fmla="*/ 70 w 524"/>
                  <a:gd name="T13" fmla="*/ 296 h 912"/>
                  <a:gd name="T14" fmla="*/ 80 w 524"/>
                  <a:gd name="T15" fmla="*/ 236 h 912"/>
                  <a:gd name="T16" fmla="*/ 90 w 524"/>
                  <a:gd name="T17" fmla="*/ 492 h 912"/>
                  <a:gd name="T18" fmla="*/ 102 w 524"/>
                  <a:gd name="T19" fmla="*/ 458 h 912"/>
                  <a:gd name="T20" fmla="*/ 112 w 524"/>
                  <a:gd name="T21" fmla="*/ 238 h 912"/>
                  <a:gd name="T22" fmla="*/ 122 w 524"/>
                  <a:gd name="T23" fmla="*/ 16 h 912"/>
                  <a:gd name="T24" fmla="*/ 132 w 524"/>
                  <a:gd name="T25" fmla="*/ 184 h 912"/>
                  <a:gd name="T26" fmla="*/ 144 w 524"/>
                  <a:gd name="T27" fmla="*/ 152 h 912"/>
                  <a:gd name="T28" fmla="*/ 154 w 524"/>
                  <a:gd name="T29" fmla="*/ 100 h 912"/>
                  <a:gd name="T30" fmla="*/ 164 w 524"/>
                  <a:gd name="T31" fmla="*/ 206 h 912"/>
                  <a:gd name="T32" fmla="*/ 176 w 524"/>
                  <a:gd name="T33" fmla="*/ 158 h 912"/>
                  <a:gd name="T34" fmla="*/ 186 w 524"/>
                  <a:gd name="T35" fmla="*/ 136 h 912"/>
                  <a:gd name="T36" fmla="*/ 196 w 524"/>
                  <a:gd name="T37" fmla="*/ 152 h 912"/>
                  <a:gd name="T38" fmla="*/ 206 w 524"/>
                  <a:gd name="T39" fmla="*/ 152 h 912"/>
                  <a:gd name="T40" fmla="*/ 218 w 524"/>
                  <a:gd name="T41" fmla="*/ 202 h 912"/>
                  <a:gd name="T42" fmla="*/ 228 w 524"/>
                  <a:gd name="T43" fmla="*/ 194 h 912"/>
                  <a:gd name="T44" fmla="*/ 238 w 524"/>
                  <a:gd name="T45" fmla="*/ 54 h 912"/>
                  <a:gd name="T46" fmla="*/ 250 w 524"/>
                  <a:gd name="T47" fmla="*/ 0 h 912"/>
                  <a:gd name="T48" fmla="*/ 260 w 524"/>
                  <a:gd name="T49" fmla="*/ 22 h 912"/>
                  <a:gd name="T50" fmla="*/ 270 w 524"/>
                  <a:gd name="T51" fmla="*/ 124 h 912"/>
                  <a:gd name="T52" fmla="*/ 280 w 524"/>
                  <a:gd name="T53" fmla="*/ 300 h 912"/>
                  <a:gd name="T54" fmla="*/ 292 w 524"/>
                  <a:gd name="T55" fmla="*/ 326 h 912"/>
                  <a:gd name="T56" fmla="*/ 302 w 524"/>
                  <a:gd name="T57" fmla="*/ 340 h 912"/>
                  <a:gd name="T58" fmla="*/ 312 w 524"/>
                  <a:gd name="T59" fmla="*/ 370 h 912"/>
                  <a:gd name="T60" fmla="*/ 324 w 524"/>
                  <a:gd name="T61" fmla="*/ 382 h 912"/>
                  <a:gd name="T62" fmla="*/ 334 w 524"/>
                  <a:gd name="T63" fmla="*/ 340 h 912"/>
                  <a:gd name="T64" fmla="*/ 344 w 524"/>
                  <a:gd name="T65" fmla="*/ 370 h 912"/>
                  <a:gd name="T66" fmla="*/ 356 w 524"/>
                  <a:gd name="T67" fmla="*/ 420 h 912"/>
                  <a:gd name="T68" fmla="*/ 366 w 524"/>
                  <a:gd name="T69" fmla="*/ 378 h 912"/>
                  <a:gd name="T70" fmla="*/ 376 w 524"/>
                  <a:gd name="T71" fmla="*/ 394 h 912"/>
                  <a:gd name="T72" fmla="*/ 386 w 524"/>
                  <a:gd name="T73" fmla="*/ 412 h 912"/>
                  <a:gd name="T74" fmla="*/ 398 w 524"/>
                  <a:gd name="T75" fmla="*/ 426 h 912"/>
                  <a:gd name="T76" fmla="*/ 408 w 524"/>
                  <a:gd name="T77" fmla="*/ 436 h 912"/>
                  <a:gd name="T78" fmla="*/ 418 w 524"/>
                  <a:gd name="T79" fmla="*/ 430 h 912"/>
                  <a:gd name="T80" fmla="*/ 430 w 524"/>
                  <a:gd name="T81" fmla="*/ 410 h 912"/>
                  <a:gd name="T82" fmla="*/ 440 w 524"/>
                  <a:gd name="T83" fmla="*/ 414 h 912"/>
                  <a:gd name="T84" fmla="*/ 450 w 524"/>
                  <a:gd name="T85" fmla="*/ 416 h 912"/>
                  <a:gd name="T86" fmla="*/ 460 w 524"/>
                  <a:gd name="T87" fmla="*/ 418 h 912"/>
                  <a:gd name="T88" fmla="*/ 472 w 524"/>
                  <a:gd name="T89" fmla="*/ 422 h 912"/>
                  <a:gd name="T90" fmla="*/ 482 w 524"/>
                  <a:gd name="T91" fmla="*/ 376 h 912"/>
                  <a:gd name="T92" fmla="*/ 492 w 524"/>
                  <a:gd name="T93" fmla="*/ 376 h 912"/>
                  <a:gd name="T94" fmla="*/ 504 w 524"/>
                  <a:gd name="T95" fmla="*/ 430 h 912"/>
                  <a:gd name="T96" fmla="*/ 514 w 524"/>
                  <a:gd name="T97" fmla="*/ 544 h 912"/>
                  <a:gd name="T98" fmla="*/ 524 w 524"/>
                  <a:gd name="T99" fmla="*/ 546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912">
                    <a:moveTo>
                      <a:pt x="0" y="912"/>
                    </a:moveTo>
                    <a:lnTo>
                      <a:pt x="6" y="838"/>
                    </a:lnTo>
                    <a:lnTo>
                      <a:pt x="12" y="700"/>
                    </a:lnTo>
                    <a:lnTo>
                      <a:pt x="16" y="704"/>
                    </a:lnTo>
                    <a:lnTo>
                      <a:pt x="22" y="736"/>
                    </a:lnTo>
                    <a:lnTo>
                      <a:pt x="26" y="446"/>
                    </a:lnTo>
                    <a:lnTo>
                      <a:pt x="32" y="324"/>
                    </a:lnTo>
                    <a:lnTo>
                      <a:pt x="38" y="686"/>
                    </a:lnTo>
                    <a:lnTo>
                      <a:pt x="42" y="642"/>
                    </a:lnTo>
                    <a:lnTo>
                      <a:pt x="48" y="538"/>
                    </a:lnTo>
                    <a:lnTo>
                      <a:pt x="54" y="386"/>
                    </a:lnTo>
                    <a:lnTo>
                      <a:pt x="58" y="402"/>
                    </a:lnTo>
                    <a:lnTo>
                      <a:pt x="64" y="298"/>
                    </a:lnTo>
                    <a:lnTo>
                      <a:pt x="70" y="296"/>
                    </a:lnTo>
                    <a:lnTo>
                      <a:pt x="74" y="184"/>
                    </a:lnTo>
                    <a:lnTo>
                      <a:pt x="80" y="236"/>
                    </a:lnTo>
                    <a:lnTo>
                      <a:pt x="86" y="298"/>
                    </a:lnTo>
                    <a:lnTo>
                      <a:pt x="90" y="492"/>
                    </a:lnTo>
                    <a:lnTo>
                      <a:pt x="96" y="620"/>
                    </a:lnTo>
                    <a:lnTo>
                      <a:pt x="102" y="458"/>
                    </a:lnTo>
                    <a:lnTo>
                      <a:pt x="106" y="424"/>
                    </a:lnTo>
                    <a:lnTo>
                      <a:pt x="112" y="238"/>
                    </a:lnTo>
                    <a:lnTo>
                      <a:pt x="116" y="182"/>
                    </a:lnTo>
                    <a:lnTo>
                      <a:pt x="122" y="16"/>
                    </a:lnTo>
                    <a:lnTo>
                      <a:pt x="128" y="164"/>
                    </a:lnTo>
                    <a:lnTo>
                      <a:pt x="132" y="184"/>
                    </a:lnTo>
                    <a:lnTo>
                      <a:pt x="138" y="192"/>
                    </a:lnTo>
                    <a:lnTo>
                      <a:pt x="144" y="152"/>
                    </a:lnTo>
                    <a:lnTo>
                      <a:pt x="148" y="148"/>
                    </a:lnTo>
                    <a:lnTo>
                      <a:pt x="154" y="100"/>
                    </a:lnTo>
                    <a:lnTo>
                      <a:pt x="160" y="200"/>
                    </a:lnTo>
                    <a:lnTo>
                      <a:pt x="164" y="206"/>
                    </a:lnTo>
                    <a:lnTo>
                      <a:pt x="170" y="148"/>
                    </a:lnTo>
                    <a:lnTo>
                      <a:pt x="176" y="158"/>
                    </a:lnTo>
                    <a:lnTo>
                      <a:pt x="180" y="192"/>
                    </a:lnTo>
                    <a:lnTo>
                      <a:pt x="186" y="136"/>
                    </a:lnTo>
                    <a:lnTo>
                      <a:pt x="192" y="136"/>
                    </a:lnTo>
                    <a:lnTo>
                      <a:pt x="196" y="152"/>
                    </a:lnTo>
                    <a:lnTo>
                      <a:pt x="202" y="118"/>
                    </a:lnTo>
                    <a:lnTo>
                      <a:pt x="206" y="152"/>
                    </a:lnTo>
                    <a:lnTo>
                      <a:pt x="212" y="202"/>
                    </a:lnTo>
                    <a:lnTo>
                      <a:pt x="218" y="202"/>
                    </a:lnTo>
                    <a:lnTo>
                      <a:pt x="222" y="188"/>
                    </a:lnTo>
                    <a:lnTo>
                      <a:pt x="228" y="194"/>
                    </a:lnTo>
                    <a:lnTo>
                      <a:pt x="234" y="168"/>
                    </a:lnTo>
                    <a:lnTo>
                      <a:pt x="238" y="54"/>
                    </a:lnTo>
                    <a:lnTo>
                      <a:pt x="244" y="104"/>
                    </a:lnTo>
                    <a:lnTo>
                      <a:pt x="250" y="0"/>
                    </a:lnTo>
                    <a:lnTo>
                      <a:pt x="254" y="12"/>
                    </a:lnTo>
                    <a:lnTo>
                      <a:pt x="260" y="22"/>
                    </a:lnTo>
                    <a:lnTo>
                      <a:pt x="266" y="98"/>
                    </a:lnTo>
                    <a:lnTo>
                      <a:pt x="270" y="124"/>
                    </a:lnTo>
                    <a:lnTo>
                      <a:pt x="276" y="166"/>
                    </a:lnTo>
                    <a:lnTo>
                      <a:pt x="280" y="300"/>
                    </a:lnTo>
                    <a:lnTo>
                      <a:pt x="286" y="352"/>
                    </a:lnTo>
                    <a:lnTo>
                      <a:pt x="292" y="326"/>
                    </a:lnTo>
                    <a:lnTo>
                      <a:pt x="296" y="330"/>
                    </a:lnTo>
                    <a:lnTo>
                      <a:pt x="302" y="340"/>
                    </a:lnTo>
                    <a:lnTo>
                      <a:pt x="308" y="364"/>
                    </a:lnTo>
                    <a:lnTo>
                      <a:pt x="312" y="370"/>
                    </a:lnTo>
                    <a:lnTo>
                      <a:pt x="318" y="358"/>
                    </a:lnTo>
                    <a:lnTo>
                      <a:pt x="324" y="382"/>
                    </a:lnTo>
                    <a:lnTo>
                      <a:pt x="328" y="366"/>
                    </a:lnTo>
                    <a:lnTo>
                      <a:pt x="334" y="340"/>
                    </a:lnTo>
                    <a:lnTo>
                      <a:pt x="340" y="370"/>
                    </a:lnTo>
                    <a:lnTo>
                      <a:pt x="344" y="370"/>
                    </a:lnTo>
                    <a:lnTo>
                      <a:pt x="350" y="420"/>
                    </a:lnTo>
                    <a:lnTo>
                      <a:pt x="356" y="420"/>
                    </a:lnTo>
                    <a:lnTo>
                      <a:pt x="360" y="408"/>
                    </a:lnTo>
                    <a:lnTo>
                      <a:pt x="366" y="378"/>
                    </a:lnTo>
                    <a:lnTo>
                      <a:pt x="370" y="386"/>
                    </a:lnTo>
                    <a:lnTo>
                      <a:pt x="376" y="394"/>
                    </a:lnTo>
                    <a:lnTo>
                      <a:pt x="382" y="434"/>
                    </a:lnTo>
                    <a:lnTo>
                      <a:pt x="386" y="412"/>
                    </a:lnTo>
                    <a:lnTo>
                      <a:pt x="392" y="428"/>
                    </a:lnTo>
                    <a:lnTo>
                      <a:pt x="398" y="426"/>
                    </a:lnTo>
                    <a:lnTo>
                      <a:pt x="402" y="422"/>
                    </a:lnTo>
                    <a:lnTo>
                      <a:pt x="408" y="436"/>
                    </a:lnTo>
                    <a:lnTo>
                      <a:pt x="414" y="436"/>
                    </a:lnTo>
                    <a:lnTo>
                      <a:pt x="418" y="430"/>
                    </a:lnTo>
                    <a:lnTo>
                      <a:pt x="424" y="428"/>
                    </a:lnTo>
                    <a:lnTo>
                      <a:pt x="430" y="410"/>
                    </a:lnTo>
                    <a:lnTo>
                      <a:pt x="434" y="410"/>
                    </a:lnTo>
                    <a:lnTo>
                      <a:pt x="440" y="414"/>
                    </a:lnTo>
                    <a:lnTo>
                      <a:pt x="444" y="414"/>
                    </a:lnTo>
                    <a:lnTo>
                      <a:pt x="450" y="416"/>
                    </a:lnTo>
                    <a:lnTo>
                      <a:pt x="456" y="422"/>
                    </a:lnTo>
                    <a:lnTo>
                      <a:pt x="460" y="418"/>
                    </a:lnTo>
                    <a:lnTo>
                      <a:pt x="466" y="412"/>
                    </a:lnTo>
                    <a:lnTo>
                      <a:pt x="472" y="422"/>
                    </a:lnTo>
                    <a:lnTo>
                      <a:pt x="476" y="384"/>
                    </a:lnTo>
                    <a:lnTo>
                      <a:pt x="482" y="376"/>
                    </a:lnTo>
                    <a:lnTo>
                      <a:pt x="488" y="390"/>
                    </a:lnTo>
                    <a:lnTo>
                      <a:pt x="492" y="376"/>
                    </a:lnTo>
                    <a:lnTo>
                      <a:pt x="498" y="402"/>
                    </a:lnTo>
                    <a:lnTo>
                      <a:pt x="504" y="430"/>
                    </a:lnTo>
                    <a:lnTo>
                      <a:pt x="508" y="462"/>
                    </a:lnTo>
                    <a:lnTo>
                      <a:pt x="514" y="544"/>
                    </a:lnTo>
                    <a:lnTo>
                      <a:pt x="520" y="546"/>
                    </a:lnTo>
                    <a:lnTo>
                      <a:pt x="524" y="54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41" name="Freeform 5"/>
              <p:cNvSpPr>
                <a:spLocks/>
              </p:cNvSpPr>
              <p:nvPr/>
            </p:nvSpPr>
            <p:spPr bwMode="auto">
              <a:xfrm flipV="1">
                <a:off x="2304" y="3625"/>
                <a:ext cx="199" cy="72"/>
              </a:xfrm>
              <a:custGeom>
                <a:avLst/>
                <a:gdLst>
                  <a:gd name="T0" fmla="*/ 6 w 524"/>
                  <a:gd name="T1" fmla="*/ 96 h 690"/>
                  <a:gd name="T2" fmla="*/ 16 w 524"/>
                  <a:gd name="T3" fmla="*/ 114 h 690"/>
                  <a:gd name="T4" fmla="*/ 28 w 524"/>
                  <a:gd name="T5" fmla="*/ 218 h 690"/>
                  <a:gd name="T6" fmla="*/ 38 w 524"/>
                  <a:gd name="T7" fmla="*/ 248 h 690"/>
                  <a:gd name="T8" fmla="*/ 48 w 524"/>
                  <a:gd name="T9" fmla="*/ 68 h 690"/>
                  <a:gd name="T10" fmla="*/ 58 w 524"/>
                  <a:gd name="T11" fmla="*/ 210 h 690"/>
                  <a:gd name="T12" fmla="*/ 70 w 524"/>
                  <a:gd name="T13" fmla="*/ 136 h 690"/>
                  <a:gd name="T14" fmla="*/ 80 w 524"/>
                  <a:gd name="T15" fmla="*/ 208 h 690"/>
                  <a:gd name="T16" fmla="*/ 90 w 524"/>
                  <a:gd name="T17" fmla="*/ 240 h 690"/>
                  <a:gd name="T18" fmla="*/ 102 w 524"/>
                  <a:gd name="T19" fmla="*/ 384 h 690"/>
                  <a:gd name="T20" fmla="*/ 112 w 524"/>
                  <a:gd name="T21" fmla="*/ 476 h 690"/>
                  <a:gd name="T22" fmla="*/ 122 w 524"/>
                  <a:gd name="T23" fmla="*/ 256 h 690"/>
                  <a:gd name="T24" fmla="*/ 134 w 524"/>
                  <a:gd name="T25" fmla="*/ 156 h 690"/>
                  <a:gd name="T26" fmla="*/ 144 w 524"/>
                  <a:gd name="T27" fmla="*/ 252 h 690"/>
                  <a:gd name="T28" fmla="*/ 154 w 524"/>
                  <a:gd name="T29" fmla="*/ 234 h 690"/>
                  <a:gd name="T30" fmla="*/ 164 w 524"/>
                  <a:gd name="T31" fmla="*/ 240 h 690"/>
                  <a:gd name="T32" fmla="*/ 176 w 524"/>
                  <a:gd name="T33" fmla="*/ 380 h 690"/>
                  <a:gd name="T34" fmla="*/ 186 w 524"/>
                  <a:gd name="T35" fmla="*/ 218 h 690"/>
                  <a:gd name="T36" fmla="*/ 196 w 524"/>
                  <a:gd name="T37" fmla="*/ 262 h 690"/>
                  <a:gd name="T38" fmla="*/ 208 w 524"/>
                  <a:gd name="T39" fmla="*/ 106 h 690"/>
                  <a:gd name="T40" fmla="*/ 218 w 524"/>
                  <a:gd name="T41" fmla="*/ 172 h 690"/>
                  <a:gd name="T42" fmla="*/ 228 w 524"/>
                  <a:gd name="T43" fmla="*/ 176 h 690"/>
                  <a:gd name="T44" fmla="*/ 238 w 524"/>
                  <a:gd name="T45" fmla="*/ 74 h 690"/>
                  <a:gd name="T46" fmla="*/ 250 w 524"/>
                  <a:gd name="T47" fmla="*/ 78 h 690"/>
                  <a:gd name="T48" fmla="*/ 260 w 524"/>
                  <a:gd name="T49" fmla="*/ 94 h 690"/>
                  <a:gd name="T50" fmla="*/ 270 w 524"/>
                  <a:gd name="T51" fmla="*/ 12 h 690"/>
                  <a:gd name="T52" fmla="*/ 282 w 524"/>
                  <a:gd name="T53" fmla="*/ 122 h 690"/>
                  <a:gd name="T54" fmla="*/ 292 w 524"/>
                  <a:gd name="T55" fmla="*/ 148 h 690"/>
                  <a:gd name="T56" fmla="*/ 302 w 524"/>
                  <a:gd name="T57" fmla="*/ 322 h 690"/>
                  <a:gd name="T58" fmla="*/ 312 w 524"/>
                  <a:gd name="T59" fmla="*/ 218 h 690"/>
                  <a:gd name="T60" fmla="*/ 324 w 524"/>
                  <a:gd name="T61" fmla="*/ 368 h 690"/>
                  <a:gd name="T62" fmla="*/ 334 w 524"/>
                  <a:gd name="T63" fmla="*/ 372 h 690"/>
                  <a:gd name="T64" fmla="*/ 344 w 524"/>
                  <a:gd name="T65" fmla="*/ 522 h 690"/>
                  <a:gd name="T66" fmla="*/ 356 w 524"/>
                  <a:gd name="T67" fmla="*/ 676 h 690"/>
                  <a:gd name="T68" fmla="*/ 366 w 524"/>
                  <a:gd name="T69" fmla="*/ 686 h 690"/>
                  <a:gd name="T70" fmla="*/ 376 w 524"/>
                  <a:gd name="T71" fmla="*/ 660 h 690"/>
                  <a:gd name="T72" fmla="*/ 386 w 524"/>
                  <a:gd name="T73" fmla="*/ 690 h 690"/>
                  <a:gd name="T74" fmla="*/ 398 w 524"/>
                  <a:gd name="T75" fmla="*/ 588 h 690"/>
                  <a:gd name="T76" fmla="*/ 408 w 524"/>
                  <a:gd name="T77" fmla="*/ 648 h 690"/>
                  <a:gd name="T78" fmla="*/ 418 w 524"/>
                  <a:gd name="T79" fmla="*/ 578 h 690"/>
                  <a:gd name="T80" fmla="*/ 430 w 524"/>
                  <a:gd name="T81" fmla="*/ 336 h 690"/>
                  <a:gd name="T82" fmla="*/ 440 w 524"/>
                  <a:gd name="T83" fmla="*/ 388 h 690"/>
                  <a:gd name="T84" fmla="*/ 450 w 524"/>
                  <a:gd name="T85" fmla="*/ 454 h 690"/>
                  <a:gd name="T86" fmla="*/ 462 w 524"/>
                  <a:gd name="T87" fmla="*/ 548 h 690"/>
                  <a:gd name="T88" fmla="*/ 472 w 524"/>
                  <a:gd name="T89" fmla="*/ 610 h 690"/>
                  <a:gd name="T90" fmla="*/ 482 w 524"/>
                  <a:gd name="T91" fmla="*/ 664 h 690"/>
                  <a:gd name="T92" fmla="*/ 492 w 524"/>
                  <a:gd name="T93" fmla="*/ 662 h 690"/>
                  <a:gd name="T94" fmla="*/ 504 w 524"/>
                  <a:gd name="T95" fmla="*/ 570 h 690"/>
                  <a:gd name="T96" fmla="*/ 514 w 524"/>
                  <a:gd name="T97" fmla="*/ 328 h 690"/>
                  <a:gd name="T98" fmla="*/ 524 w 524"/>
                  <a:gd name="T99" fmla="*/ 29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690">
                    <a:moveTo>
                      <a:pt x="0" y="190"/>
                    </a:moveTo>
                    <a:lnTo>
                      <a:pt x="6" y="96"/>
                    </a:lnTo>
                    <a:lnTo>
                      <a:pt x="12" y="112"/>
                    </a:lnTo>
                    <a:lnTo>
                      <a:pt x="16" y="114"/>
                    </a:lnTo>
                    <a:lnTo>
                      <a:pt x="22" y="152"/>
                    </a:lnTo>
                    <a:lnTo>
                      <a:pt x="28" y="218"/>
                    </a:lnTo>
                    <a:lnTo>
                      <a:pt x="32" y="238"/>
                    </a:lnTo>
                    <a:lnTo>
                      <a:pt x="38" y="248"/>
                    </a:lnTo>
                    <a:lnTo>
                      <a:pt x="44" y="240"/>
                    </a:lnTo>
                    <a:lnTo>
                      <a:pt x="48" y="68"/>
                    </a:lnTo>
                    <a:lnTo>
                      <a:pt x="54" y="14"/>
                    </a:lnTo>
                    <a:lnTo>
                      <a:pt x="58" y="210"/>
                    </a:lnTo>
                    <a:lnTo>
                      <a:pt x="64" y="124"/>
                    </a:lnTo>
                    <a:lnTo>
                      <a:pt x="70" y="136"/>
                    </a:lnTo>
                    <a:lnTo>
                      <a:pt x="74" y="152"/>
                    </a:lnTo>
                    <a:lnTo>
                      <a:pt x="80" y="208"/>
                    </a:lnTo>
                    <a:lnTo>
                      <a:pt x="86" y="270"/>
                    </a:lnTo>
                    <a:lnTo>
                      <a:pt x="90" y="240"/>
                    </a:lnTo>
                    <a:lnTo>
                      <a:pt x="96" y="258"/>
                    </a:lnTo>
                    <a:lnTo>
                      <a:pt x="102" y="384"/>
                    </a:lnTo>
                    <a:lnTo>
                      <a:pt x="106" y="474"/>
                    </a:lnTo>
                    <a:lnTo>
                      <a:pt x="112" y="476"/>
                    </a:lnTo>
                    <a:lnTo>
                      <a:pt x="118" y="130"/>
                    </a:lnTo>
                    <a:lnTo>
                      <a:pt x="122" y="256"/>
                    </a:lnTo>
                    <a:lnTo>
                      <a:pt x="128" y="182"/>
                    </a:lnTo>
                    <a:lnTo>
                      <a:pt x="134" y="156"/>
                    </a:lnTo>
                    <a:lnTo>
                      <a:pt x="138" y="158"/>
                    </a:lnTo>
                    <a:lnTo>
                      <a:pt x="144" y="252"/>
                    </a:lnTo>
                    <a:lnTo>
                      <a:pt x="148" y="270"/>
                    </a:lnTo>
                    <a:lnTo>
                      <a:pt x="154" y="234"/>
                    </a:lnTo>
                    <a:lnTo>
                      <a:pt x="160" y="242"/>
                    </a:lnTo>
                    <a:lnTo>
                      <a:pt x="164" y="240"/>
                    </a:lnTo>
                    <a:lnTo>
                      <a:pt x="170" y="222"/>
                    </a:lnTo>
                    <a:lnTo>
                      <a:pt x="176" y="380"/>
                    </a:lnTo>
                    <a:lnTo>
                      <a:pt x="180" y="378"/>
                    </a:lnTo>
                    <a:lnTo>
                      <a:pt x="186" y="218"/>
                    </a:lnTo>
                    <a:lnTo>
                      <a:pt x="192" y="238"/>
                    </a:lnTo>
                    <a:lnTo>
                      <a:pt x="196" y="262"/>
                    </a:lnTo>
                    <a:lnTo>
                      <a:pt x="202" y="250"/>
                    </a:lnTo>
                    <a:lnTo>
                      <a:pt x="208" y="106"/>
                    </a:lnTo>
                    <a:lnTo>
                      <a:pt x="212" y="112"/>
                    </a:lnTo>
                    <a:lnTo>
                      <a:pt x="218" y="172"/>
                    </a:lnTo>
                    <a:lnTo>
                      <a:pt x="222" y="168"/>
                    </a:lnTo>
                    <a:lnTo>
                      <a:pt x="228" y="176"/>
                    </a:lnTo>
                    <a:lnTo>
                      <a:pt x="234" y="86"/>
                    </a:lnTo>
                    <a:lnTo>
                      <a:pt x="238" y="74"/>
                    </a:lnTo>
                    <a:lnTo>
                      <a:pt x="244" y="4"/>
                    </a:lnTo>
                    <a:lnTo>
                      <a:pt x="250" y="78"/>
                    </a:lnTo>
                    <a:lnTo>
                      <a:pt x="254" y="42"/>
                    </a:lnTo>
                    <a:lnTo>
                      <a:pt x="260" y="94"/>
                    </a:lnTo>
                    <a:lnTo>
                      <a:pt x="266" y="88"/>
                    </a:lnTo>
                    <a:lnTo>
                      <a:pt x="270" y="12"/>
                    </a:lnTo>
                    <a:lnTo>
                      <a:pt x="276" y="0"/>
                    </a:lnTo>
                    <a:lnTo>
                      <a:pt x="282" y="122"/>
                    </a:lnTo>
                    <a:lnTo>
                      <a:pt x="286" y="52"/>
                    </a:lnTo>
                    <a:lnTo>
                      <a:pt x="292" y="148"/>
                    </a:lnTo>
                    <a:lnTo>
                      <a:pt x="298" y="280"/>
                    </a:lnTo>
                    <a:lnTo>
                      <a:pt x="302" y="322"/>
                    </a:lnTo>
                    <a:lnTo>
                      <a:pt x="308" y="238"/>
                    </a:lnTo>
                    <a:lnTo>
                      <a:pt x="312" y="218"/>
                    </a:lnTo>
                    <a:lnTo>
                      <a:pt x="318" y="370"/>
                    </a:lnTo>
                    <a:lnTo>
                      <a:pt x="324" y="368"/>
                    </a:lnTo>
                    <a:lnTo>
                      <a:pt x="328" y="376"/>
                    </a:lnTo>
                    <a:lnTo>
                      <a:pt x="334" y="372"/>
                    </a:lnTo>
                    <a:lnTo>
                      <a:pt x="340" y="514"/>
                    </a:lnTo>
                    <a:lnTo>
                      <a:pt x="344" y="522"/>
                    </a:lnTo>
                    <a:lnTo>
                      <a:pt x="350" y="562"/>
                    </a:lnTo>
                    <a:lnTo>
                      <a:pt x="356" y="676"/>
                    </a:lnTo>
                    <a:lnTo>
                      <a:pt x="360" y="664"/>
                    </a:lnTo>
                    <a:lnTo>
                      <a:pt x="366" y="686"/>
                    </a:lnTo>
                    <a:lnTo>
                      <a:pt x="372" y="690"/>
                    </a:lnTo>
                    <a:lnTo>
                      <a:pt x="376" y="660"/>
                    </a:lnTo>
                    <a:lnTo>
                      <a:pt x="382" y="680"/>
                    </a:lnTo>
                    <a:lnTo>
                      <a:pt x="386" y="690"/>
                    </a:lnTo>
                    <a:lnTo>
                      <a:pt x="392" y="654"/>
                    </a:lnTo>
                    <a:lnTo>
                      <a:pt x="398" y="588"/>
                    </a:lnTo>
                    <a:lnTo>
                      <a:pt x="402" y="586"/>
                    </a:lnTo>
                    <a:lnTo>
                      <a:pt x="408" y="648"/>
                    </a:lnTo>
                    <a:lnTo>
                      <a:pt x="414" y="582"/>
                    </a:lnTo>
                    <a:lnTo>
                      <a:pt x="418" y="578"/>
                    </a:lnTo>
                    <a:lnTo>
                      <a:pt x="424" y="554"/>
                    </a:lnTo>
                    <a:lnTo>
                      <a:pt x="430" y="336"/>
                    </a:lnTo>
                    <a:lnTo>
                      <a:pt x="434" y="324"/>
                    </a:lnTo>
                    <a:lnTo>
                      <a:pt x="440" y="388"/>
                    </a:lnTo>
                    <a:lnTo>
                      <a:pt x="446" y="388"/>
                    </a:lnTo>
                    <a:lnTo>
                      <a:pt x="450" y="454"/>
                    </a:lnTo>
                    <a:lnTo>
                      <a:pt x="456" y="552"/>
                    </a:lnTo>
                    <a:lnTo>
                      <a:pt x="462" y="548"/>
                    </a:lnTo>
                    <a:lnTo>
                      <a:pt x="466" y="616"/>
                    </a:lnTo>
                    <a:lnTo>
                      <a:pt x="472" y="610"/>
                    </a:lnTo>
                    <a:lnTo>
                      <a:pt x="476" y="620"/>
                    </a:lnTo>
                    <a:lnTo>
                      <a:pt x="482" y="664"/>
                    </a:lnTo>
                    <a:lnTo>
                      <a:pt x="488" y="640"/>
                    </a:lnTo>
                    <a:lnTo>
                      <a:pt x="492" y="662"/>
                    </a:lnTo>
                    <a:lnTo>
                      <a:pt x="498" y="648"/>
                    </a:lnTo>
                    <a:lnTo>
                      <a:pt x="504" y="570"/>
                    </a:lnTo>
                    <a:lnTo>
                      <a:pt x="508" y="348"/>
                    </a:lnTo>
                    <a:lnTo>
                      <a:pt x="514" y="328"/>
                    </a:lnTo>
                    <a:lnTo>
                      <a:pt x="520" y="296"/>
                    </a:lnTo>
                    <a:lnTo>
                      <a:pt x="524" y="29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42" name="Freeform 6"/>
              <p:cNvSpPr>
                <a:spLocks/>
              </p:cNvSpPr>
              <p:nvPr/>
            </p:nvSpPr>
            <p:spPr bwMode="auto">
              <a:xfrm flipV="1">
                <a:off x="2106" y="3587"/>
                <a:ext cx="198" cy="201"/>
              </a:xfrm>
              <a:custGeom>
                <a:avLst/>
                <a:gdLst>
                  <a:gd name="T0" fmla="*/ 6 w 524"/>
                  <a:gd name="T1" fmla="*/ 1490 h 1906"/>
                  <a:gd name="T2" fmla="*/ 16 w 524"/>
                  <a:gd name="T3" fmla="*/ 1834 h 1906"/>
                  <a:gd name="T4" fmla="*/ 28 w 524"/>
                  <a:gd name="T5" fmla="*/ 1790 h 1906"/>
                  <a:gd name="T6" fmla="*/ 38 w 524"/>
                  <a:gd name="T7" fmla="*/ 1756 h 1906"/>
                  <a:gd name="T8" fmla="*/ 48 w 524"/>
                  <a:gd name="T9" fmla="*/ 1188 h 1906"/>
                  <a:gd name="T10" fmla="*/ 60 w 524"/>
                  <a:gd name="T11" fmla="*/ 1216 h 1906"/>
                  <a:gd name="T12" fmla="*/ 70 w 524"/>
                  <a:gd name="T13" fmla="*/ 1086 h 1906"/>
                  <a:gd name="T14" fmla="*/ 80 w 524"/>
                  <a:gd name="T15" fmla="*/ 1002 h 1906"/>
                  <a:gd name="T16" fmla="*/ 90 w 524"/>
                  <a:gd name="T17" fmla="*/ 828 h 1906"/>
                  <a:gd name="T18" fmla="*/ 102 w 524"/>
                  <a:gd name="T19" fmla="*/ 768 h 1906"/>
                  <a:gd name="T20" fmla="*/ 112 w 524"/>
                  <a:gd name="T21" fmla="*/ 752 h 1906"/>
                  <a:gd name="T22" fmla="*/ 122 w 524"/>
                  <a:gd name="T23" fmla="*/ 676 h 1906"/>
                  <a:gd name="T24" fmla="*/ 134 w 524"/>
                  <a:gd name="T25" fmla="*/ 782 h 1906"/>
                  <a:gd name="T26" fmla="*/ 144 w 524"/>
                  <a:gd name="T27" fmla="*/ 696 h 1906"/>
                  <a:gd name="T28" fmla="*/ 154 w 524"/>
                  <a:gd name="T29" fmla="*/ 0 h 1906"/>
                  <a:gd name="T30" fmla="*/ 164 w 524"/>
                  <a:gd name="T31" fmla="*/ 458 h 1906"/>
                  <a:gd name="T32" fmla="*/ 176 w 524"/>
                  <a:gd name="T33" fmla="*/ 536 h 1906"/>
                  <a:gd name="T34" fmla="*/ 186 w 524"/>
                  <a:gd name="T35" fmla="*/ 576 h 1906"/>
                  <a:gd name="T36" fmla="*/ 196 w 524"/>
                  <a:gd name="T37" fmla="*/ 702 h 1906"/>
                  <a:gd name="T38" fmla="*/ 208 w 524"/>
                  <a:gd name="T39" fmla="*/ 798 h 1906"/>
                  <a:gd name="T40" fmla="*/ 218 w 524"/>
                  <a:gd name="T41" fmla="*/ 740 h 1906"/>
                  <a:gd name="T42" fmla="*/ 228 w 524"/>
                  <a:gd name="T43" fmla="*/ 370 h 1906"/>
                  <a:gd name="T44" fmla="*/ 240 w 524"/>
                  <a:gd name="T45" fmla="*/ 318 h 1906"/>
                  <a:gd name="T46" fmla="*/ 250 w 524"/>
                  <a:gd name="T47" fmla="*/ 410 h 1906"/>
                  <a:gd name="T48" fmla="*/ 260 w 524"/>
                  <a:gd name="T49" fmla="*/ 396 h 1906"/>
                  <a:gd name="T50" fmla="*/ 270 w 524"/>
                  <a:gd name="T51" fmla="*/ 356 h 1906"/>
                  <a:gd name="T52" fmla="*/ 282 w 524"/>
                  <a:gd name="T53" fmla="*/ 360 h 1906"/>
                  <a:gd name="T54" fmla="*/ 292 w 524"/>
                  <a:gd name="T55" fmla="*/ 520 h 1906"/>
                  <a:gd name="T56" fmla="*/ 302 w 524"/>
                  <a:gd name="T57" fmla="*/ 406 h 1906"/>
                  <a:gd name="T58" fmla="*/ 314 w 524"/>
                  <a:gd name="T59" fmla="*/ 412 h 1906"/>
                  <a:gd name="T60" fmla="*/ 324 w 524"/>
                  <a:gd name="T61" fmla="*/ 160 h 1906"/>
                  <a:gd name="T62" fmla="*/ 334 w 524"/>
                  <a:gd name="T63" fmla="*/ 490 h 1906"/>
                  <a:gd name="T64" fmla="*/ 344 w 524"/>
                  <a:gd name="T65" fmla="*/ 510 h 1906"/>
                  <a:gd name="T66" fmla="*/ 356 w 524"/>
                  <a:gd name="T67" fmla="*/ 422 h 1906"/>
                  <a:gd name="T68" fmla="*/ 366 w 524"/>
                  <a:gd name="T69" fmla="*/ 474 h 1906"/>
                  <a:gd name="T70" fmla="*/ 376 w 524"/>
                  <a:gd name="T71" fmla="*/ 408 h 1906"/>
                  <a:gd name="T72" fmla="*/ 388 w 524"/>
                  <a:gd name="T73" fmla="*/ 374 h 1906"/>
                  <a:gd name="T74" fmla="*/ 398 w 524"/>
                  <a:gd name="T75" fmla="*/ 584 h 1906"/>
                  <a:gd name="T76" fmla="*/ 408 w 524"/>
                  <a:gd name="T77" fmla="*/ 598 h 1906"/>
                  <a:gd name="T78" fmla="*/ 418 w 524"/>
                  <a:gd name="T79" fmla="*/ 822 h 1906"/>
                  <a:gd name="T80" fmla="*/ 430 w 524"/>
                  <a:gd name="T81" fmla="*/ 814 h 1906"/>
                  <a:gd name="T82" fmla="*/ 440 w 524"/>
                  <a:gd name="T83" fmla="*/ 772 h 1906"/>
                  <a:gd name="T84" fmla="*/ 450 w 524"/>
                  <a:gd name="T85" fmla="*/ 612 h 1906"/>
                  <a:gd name="T86" fmla="*/ 462 w 524"/>
                  <a:gd name="T87" fmla="*/ 652 h 1906"/>
                  <a:gd name="T88" fmla="*/ 472 w 524"/>
                  <a:gd name="T89" fmla="*/ 748 h 1906"/>
                  <a:gd name="T90" fmla="*/ 482 w 524"/>
                  <a:gd name="T91" fmla="*/ 902 h 1906"/>
                  <a:gd name="T92" fmla="*/ 492 w 524"/>
                  <a:gd name="T93" fmla="*/ 878 h 1906"/>
                  <a:gd name="T94" fmla="*/ 504 w 524"/>
                  <a:gd name="T95" fmla="*/ 974 h 1906"/>
                  <a:gd name="T96" fmla="*/ 514 w 524"/>
                  <a:gd name="T97" fmla="*/ 1054 h 1906"/>
                  <a:gd name="T98" fmla="*/ 524 w 524"/>
                  <a:gd name="T99" fmla="*/ 105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906">
                    <a:moveTo>
                      <a:pt x="0" y="1346"/>
                    </a:moveTo>
                    <a:lnTo>
                      <a:pt x="6" y="1490"/>
                    </a:lnTo>
                    <a:lnTo>
                      <a:pt x="12" y="1462"/>
                    </a:lnTo>
                    <a:lnTo>
                      <a:pt x="16" y="1834"/>
                    </a:lnTo>
                    <a:lnTo>
                      <a:pt x="22" y="1906"/>
                    </a:lnTo>
                    <a:lnTo>
                      <a:pt x="28" y="1790"/>
                    </a:lnTo>
                    <a:lnTo>
                      <a:pt x="32" y="1620"/>
                    </a:lnTo>
                    <a:lnTo>
                      <a:pt x="38" y="1756"/>
                    </a:lnTo>
                    <a:lnTo>
                      <a:pt x="44" y="1414"/>
                    </a:lnTo>
                    <a:lnTo>
                      <a:pt x="48" y="1188"/>
                    </a:lnTo>
                    <a:lnTo>
                      <a:pt x="54" y="1072"/>
                    </a:lnTo>
                    <a:lnTo>
                      <a:pt x="60" y="1216"/>
                    </a:lnTo>
                    <a:lnTo>
                      <a:pt x="64" y="1164"/>
                    </a:lnTo>
                    <a:lnTo>
                      <a:pt x="70" y="1086"/>
                    </a:lnTo>
                    <a:lnTo>
                      <a:pt x="76" y="786"/>
                    </a:lnTo>
                    <a:lnTo>
                      <a:pt x="80" y="1002"/>
                    </a:lnTo>
                    <a:lnTo>
                      <a:pt x="86" y="988"/>
                    </a:lnTo>
                    <a:lnTo>
                      <a:pt x="90" y="828"/>
                    </a:lnTo>
                    <a:lnTo>
                      <a:pt x="96" y="824"/>
                    </a:lnTo>
                    <a:lnTo>
                      <a:pt x="102" y="768"/>
                    </a:lnTo>
                    <a:lnTo>
                      <a:pt x="106" y="742"/>
                    </a:lnTo>
                    <a:lnTo>
                      <a:pt x="112" y="752"/>
                    </a:lnTo>
                    <a:lnTo>
                      <a:pt x="118" y="726"/>
                    </a:lnTo>
                    <a:lnTo>
                      <a:pt x="122" y="676"/>
                    </a:lnTo>
                    <a:lnTo>
                      <a:pt x="128" y="774"/>
                    </a:lnTo>
                    <a:lnTo>
                      <a:pt x="134" y="782"/>
                    </a:lnTo>
                    <a:lnTo>
                      <a:pt x="138" y="524"/>
                    </a:lnTo>
                    <a:lnTo>
                      <a:pt x="144" y="696"/>
                    </a:lnTo>
                    <a:lnTo>
                      <a:pt x="150" y="218"/>
                    </a:lnTo>
                    <a:lnTo>
                      <a:pt x="154" y="0"/>
                    </a:lnTo>
                    <a:lnTo>
                      <a:pt x="160" y="174"/>
                    </a:lnTo>
                    <a:lnTo>
                      <a:pt x="164" y="458"/>
                    </a:lnTo>
                    <a:lnTo>
                      <a:pt x="170" y="442"/>
                    </a:lnTo>
                    <a:lnTo>
                      <a:pt x="176" y="536"/>
                    </a:lnTo>
                    <a:lnTo>
                      <a:pt x="180" y="622"/>
                    </a:lnTo>
                    <a:lnTo>
                      <a:pt x="186" y="576"/>
                    </a:lnTo>
                    <a:lnTo>
                      <a:pt x="192" y="608"/>
                    </a:lnTo>
                    <a:lnTo>
                      <a:pt x="196" y="702"/>
                    </a:lnTo>
                    <a:lnTo>
                      <a:pt x="202" y="728"/>
                    </a:lnTo>
                    <a:lnTo>
                      <a:pt x="208" y="798"/>
                    </a:lnTo>
                    <a:lnTo>
                      <a:pt x="212" y="914"/>
                    </a:lnTo>
                    <a:lnTo>
                      <a:pt x="218" y="740"/>
                    </a:lnTo>
                    <a:lnTo>
                      <a:pt x="224" y="914"/>
                    </a:lnTo>
                    <a:lnTo>
                      <a:pt x="228" y="370"/>
                    </a:lnTo>
                    <a:lnTo>
                      <a:pt x="234" y="362"/>
                    </a:lnTo>
                    <a:lnTo>
                      <a:pt x="240" y="318"/>
                    </a:lnTo>
                    <a:lnTo>
                      <a:pt x="244" y="456"/>
                    </a:lnTo>
                    <a:lnTo>
                      <a:pt x="250" y="410"/>
                    </a:lnTo>
                    <a:lnTo>
                      <a:pt x="254" y="400"/>
                    </a:lnTo>
                    <a:lnTo>
                      <a:pt x="260" y="396"/>
                    </a:lnTo>
                    <a:lnTo>
                      <a:pt x="266" y="356"/>
                    </a:lnTo>
                    <a:lnTo>
                      <a:pt x="270" y="356"/>
                    </a:lnTo>
                    <a:lnTo>
                      <a:pt x="276" y="354"/>
                    </a:lnTo>
                    <a:lnTo>
                      <a:pt x="282" y="360"/>
                    </a:lnTo>
                    <a:lnTo>
                      <a:pt x="286" y="428"/>
                    </a:lnTo>
                    <a:lnTo>
                      <a:pt x="292" y="520"/>
                    </a:lnTo>
                    <a:lnTo>
                      <a:pt x="298" y="354"/>
                    </a:lnTo>
                    <a:lnTo>
                      <a:pt x="302" y="406"/>
                    </a:lnTo>
                    <a:lnTo>
                      <a:pt x="308" y="576"/>
                    </a:lnTo>
                    <a:lnTo>
                      <a:pt x="314" y="412"/>
                    </a:lnTo>
                    <a:lnTo>
                      <a:pt x="318" y="586"/>
                    </a:lnTo>
                    <a:lnTo>
                      <a:pt x="324" y="160"/>
                    </a:lnTo>
                    <a:lnTo>
                      <a:pt x="328" y="156"/>
                    </a:lnTo>
                    <a:lnTo>
                      <a:pt x="334" y="490"/>
                    </a:lnTo>
                    <a:lnTo>
                      <a:pt x="340" y="516"/>
                    </a:lnTo>
                    <a:lnTo>
                      <a:pt x="344" y="510"/>
                    </a:lnTo>
                    <a:lnTo>
                      <a:pt x="350" y="512"/>
                    </a:lnTo>
                    <a:lnTo>
                      <a:pt x="356" y="422"/>
                    </a:lnTo>
                    <a:lnTo>
                      <a:pt x="360" y="412"/>
                    </a:lnTo>
                    <a:lnTo>
                      <a:pt x="366" y="474"/>
                    </a:lnTo>
                    <a:lnTo>
                      <a:pt x="372" y="458"/>
                    </a:lnTo>
                    <a:lnTo>
                      <a:pt x="376" y="408"/>
                    </a:lnTo>
                    <a:lnTo>
                      <a:pt x="382" y="400"/>
                    </a:lnTo>
                    <a:lnTo>
                      <a:pt x="388" y="374"/>
                    </a:lnTo>
                    <a:lnTo>
                      <a:pt x="392" y="490"/>
                    </a:lnTo>
                    <a:lnTo>
                      <a:pt x="398" y="584"/>
                    </a:lnTo>
                    <a:lnTo>
                      <a:pt x="404" y="562"/>
                    </a:lnTo>
                    <a:lnTo>
                      <a:pt x="408" y="598"/>
                    </a:lnTo>
                    <a:lnTo>
                      <a:pt x="414" y="652"/>
                    </a:lnTo>
                    <a:lnTo>
                      <a:pt x="418" y="822"/>
                    </a:lnTo>
                    <a:lnTo>
                      <a:pt x="424" y="816"/>
                    </a:lnTo>
                    <a:lnTo>
                      <a:pt x="430" y="814"/>
                    </a:lnTo>
                    <a:lnTo>
                      <a:pt x="434" y="854"/>
                    </a:lnTo>
                    <a:lnTo>
                      <a:pt x="440" y="772"/>
                    </a:lnTo>
                    <a:lnTo>
                      <a:pt x="446" y="716"/>
                    </a:lnTo>
                    <a:lnTo>
                      <a:pt x="450" y="612"/>
                    </a:lnTo>
                    <a:lnTo>
                      <a:pt x="456" y="666"/>
                    </a:lnTo>
                    <a:lnTo>
                      <a:pt x="462" y="652"/>
                    </a:lnTo>
                    <a:lnTo>
                      <a:pt x="466" y="624"/>
                    </a:lnTo>
                    <a:lnTo>
                      <a:pt x="472" y="748"/>
                    </a:lnTo>
                    <a:lnTo>
                      <a:pt x="478" y="752"/>
                    </a:lnTo>
                    <a:lnTo>
                      <a:pt x="482" y="902"/>
                    </a:lnTo>
                    <a:lnTo>
                      <a:pt x="488" y="904"/>
                    </a:lnTo>
                    <a:lnTo>
                      <a:pt x="492" y="878"/>
                    </a:lnTo>
                    <a:lnTo>
                      <a:pt x="498" y="900"/>
                    </a:lnTo>
                    <a:lnTo>
                      <a:pt x="504" y="974"/>
                    </a:lnTo>
                    <a:lnTo>
                      <a:pt x="508" y="1064"/>
                    </a:lnTo>
                    <a:lnTo>
                      <a:pt x="514" y="1054"/>
                    </a:lnTo>
                    <a:lnTo>
                      <a:pt x="520" y="1050"/>
                    </a:lnTo>
                    <a:lnTo>
                      <a:pt x="524" y="105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43" name="Freeform 7"/>
              <p:cNvSpPr>
                <a:spLocks/>
              </p:cNvSpPr>
              <p:nvPr/>
            </p:nvSpPr>
            <p:spPr bwMode="auto">
              <a:xfrm flipV="1">
                <a:off x="1908" y="3517"/>
                <a:ext cx="198" cy="250"/>
              </a:xfrm>
              <a:custGeom>
                <a:avLst/>
                <a:gdLst>
                  <a:gd name="T0" fmla="*/ 4 w 522"/>
                  <a:gd name="T1" fmla="*/ 650 h 2376"/>
                  <a:gd name="T2" fmla="*/ 16 w 522"/>
                  <a:gd name="T3" fmla="*/ 614 h 2376"/>
                  <a:gd name="T4" fmla="*/ 26 w 522"/>
                  <a:gd name="T5" fmla="*/ 592 h 2376"/>
                  <a:gd name="T6" fmla="*/ 36 w 522"/>
                  <a:gd name="T7" fmla="*/ 498 h 2376"/>
                  <a:gd name="T8" fmla="*/ 46 w 522"/>
                  <a:gd name="T9" fmla="*/ 460 h 2376"/>
                  <a:gd name="T10" fmla="*/ 58 w 522"/>
                  <a:gd name="T11" fmla="*/ 388 h 2376"/>
                  <a:gd name="T12" fmla="*/ 68 w 522"/>
                  <a:gd name="T13" fmla="*/ 262 h 2376"/>
                  <a:gd name="T14" fmla="*/ 78 w 522"/>
                  <a:gd name="T15" fmla="*/ 406 h 2376"/>
                  <a:gd name="T16" fmla="*/ 90 w 522"/>
                  <a:gd name="T17" fmla="*/ 30 h 2376"/>
                  <a:gd name="T18" fmla="*/ 100 w 522"/>
                  <a:gd name="T19" fmla="*/ 504 h 2376"/>
                  <a:gd name="T20" fmla="*/ 110 w 522"/>
                  <a:gd name="T21" fmla="*/ 754 h 2376"/>
                  <a:gd name="T22" fmla="*/ 120 w 522"/>
                  <a:gd name="T23" fmla="*/ 664 h 2376"/>
                  <a:gd name="T24" fmla="*/ 132 w 522"/>
                  <a:gd name="T25" fmla="*/ 790 h 2376"/>
                  <a:gd name="T26" fmla="*/ 142 w 522"/>
                  <a:gd name="T27" fmla="*/ 694 h 2376"/>
                  <a:gd name="T28" fmla="*/ 152 w 522"/>
                  <a:gd name="T29" fmla="*/ 760 h 2376"/>
                  <a:gd name="T30" fmla="*/ 164 w 522"/>
                  <a:gd name="T31" fmla="*/ 882 h 2376"/>
                  <a:gd name="T32" fmla="*/ 174 w 522"/>
                  <a:gd name="T33" fmla="*/ 690 h 2376"/>
                  <a:gd name="T34" fmla="*/ 184 w 522"/>
                  <a:gd name="T35" fmla="*/ 710 h 2376"/>
                  <a:gd name="T36" fmla="*/ 194 w 522"/>
                  <a:gd name="T37" fmla="*/ 560 h 2376"/>
                  <a:gd name="T38" fmla="*/ 206 w 522"/>
                  <a:gd name="T39" fmla="*/ 704 h 2376"/>
                  <a:gd name="T40" fmla="*/ 216 w 522"/>
                  <a:gd name="T41" fmla="*/ 960 h 2376"/>
                  <a:gd name="T42" fmla="*/ 226 w 522"/>
                  <a:gd name="T43" fmla="*/ 774 h 2376"/>
                  <a:gd name="T44" fmla="*/ 238 w 522"/>
                  <a:gd name="T45" fmla="*/ 644 h 2376"/>
                  <a:gd name="T46" fmla="*/ 248 w 522"/>
                  <a:gd name="T47" fmla="*/ 514 h 2376"/>
                  <a:gd name="T48" fmla="*/ 258 w 522"/>
                  <a:gd name="T49" fmla="*/ 402 h 2376"/>
                  <a:gd name="T50" fmla="*/ 268 w 522"/>
                  <a:gd name="T51" fmla="*/ 466 h 2376"/>
                  <a:gd name="T52" fmla="*/ 280 w 522"/>
                  <a:gd name="T53" fmla="*/ 758 h 2376"/>
                  <a:gd name="T54" fmla="*/ 290 w 522"/>
                  <a:gd name="T55" fmla="*/ 932 h 2376"/>
                  <a:gd name="T56" fmla="*/ 300 w 522"/>
                  <a:gd name="T57" fmla="*/ 964 h 2376"/>
                  <a:gd name="T58" fmla="*/ 312 w 522"/>
                  <a:gd name="T59" fmla="*/ 1462 h 2376"/>
                  <a:gd name="T60" fmla="*/ 322 w 522"/>
                  <a:gd name="T61" fmla="*/ 1306 h 2376"/>
                  <a:gd name="T62" fmla="*/ 332 w 522"/>
                  <a:gd name="T63" fmla="*/ 1794 h 2376"/>
                  <a:gd name="T64" fmla="*/ 344 w 522"/>
                  <a:gd name="T65" fmla="*/ 1432 h 2376"/>
                  <a:gd name="T66" fmla="*/ 354 w 522"/>
                  <a:gd name="T67" fmla="*/ 900 h 2376"/>
                  <a:gd name="T68" fmla="*/ 364 w 522"/>
                  <a:gd name="T69" fmla="*/ 1032 h 2376"/>
                  <a:gd name="T70" fmla="*/ 374 w 522"/>
                  <a:gd name="T71" fmla="*/ 1426 h 2376"/>
                  <a:gd name="T72" fmla="*/ 386 w 522"/>
                  <a:gd name="T73" fmla="*/ 1210 h 2376"/>
                  <a:gd name="T74" fmla="*/ 396 w 522"/>
                  <a:gd name="T75" fmla="*/ 1104 h 2376"/>
                  <a:gd name="T76" fmla="*/ 406 w 522"/>
                  <a:gd name="T77" fmla="*/ 1544 h 2376"/>
                  <a:gd name="T78" fmla="*/ 418 w 522"/>
                  <a:gd name="T79" fmla="*/ 1296 h 2376"/>
                  <a:gd name="T80" fmla="*/ 428 w 522"/>
                  <a:gd name="T81" fmla="*/ 1250 h 2376"/>
                  <a:gd name="T82" fmla="*/ 438 w 522"/>
                  <a:gd name="T83" fmla="*/ 2168 h 2376"/>
                  <a:gd name="T84" fmla="*/ 448 w 522"/>
                  <a:gd name="T85" fmla="*/ 2332 h 2376"/>
                  <a:gd name="T86" fmla="*/ 460 w 522"/>
                  <a:gd name="T87" fmla="*/ 2258 h 2376"/>
                  <a:gd name="T88" fmla="*/ 470 w 522"/>
                  <a:gd name="T89" fmla="*/ 2342 h 2376"/>
                  <a:gd name="T90" fmla="*/ 480 w 522"/>
                  <a:gd name="T91" fmla="*/ 1994 h 2376"/>
                  <a:gd name="T92" fmla="*/ 492 w 522"/>
                  <a:gd name="T93" fmla="*/ 1880 h 2376"/>
                  <a:gd name="T94" fmla="*/ 502 w 522"/>
                  <a:gd name="T95" fmla="*/ 1480 h 2376"/>
                  <a:gd name="T96" fmla="*/ 512 w 522"/>
                  <a:gd name="T97" fmla="*/ 1506 h 2376"/>
                  <a:gd name="T98" fmla="*/ 522 w 522"/>
                  <a:gd name="T99" fmla="*/ 1152 h 2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2" h="2376">
                    <a:moveTo>
                      <a:pt x="0" y="692"/>
                    </a:moveTo>
                    <a:lnTo>
                      <a:pt x="4" y="650"/>
                    </a:lnTo>
                    <a:lnTo>
                      <a:pt x="10" y="640"/>
                    </a:lnTo>
                    <a:lnTo>
                      <a:pt x="16" y="614"/>
                    </a:lnTo>
                    <a:lnTo>
                      <a:pt x="20" y="634"/>
                    </a:lnTo>
                    <a:lnTo>
                      <a:pt x="26" y="592"/>
                    </a:lnTo>
                    <a:lnTo>
                      <a:pt x="30" y="508"/>
                    </a:lnTo>
                    <a:lnTo>
                      <a:pt x="36" y="498"/>
                    </a:lnTo>
                    <a:lnTo>
                      <a:pt x="42" y="636"/>
                    </a:lnTo>
                    <a:lnTo>
                      <a:pt x="46" y="460"/>
                    </a:lnTo>
                    <a:lnTo>
                      <a:pt x="52" y="388"/>
                    </a:lnTo>
                    <a:lnTo>
                      <a:pt x="58" y="388"/>
                    </a:lnTo>
                    <a:lnTo>
                      <a:pt x="62" y="262"/>
                    </a:lnTo>
                    <a:lnTo>
                      <a:pt x="68" y="262"/>
                    </a:lnTo>
                    <a:lnTo>
                      <a:pt x="74" y="330"/>
                    </a:lnTo>
                    <a:lnTo>
                      <a:pt x="78" y="406"/>
                    </a:lnTo>
                    <a:lnTo>
                      <a:pt x="84" y="14"/>
                    </a:lnTo>
                    <a:lnTo>
                      <a:pt x="90" y="30"/>
                    </a:lnTo>
                    <a:lnTo>
                      <a:pt x="94" y="0"/>
                    </a:lnTo>
                    <a:lnTo>
                      <a:pt x="100" y="504"/>
                    </a:lnTo>
                    <a:lnTo>
                      <a:pt x="104" y="848"/>
                    </a:lnTo>
                    <a:lnTo>
                      <a:pt x="110" y="754"/>
                    </a:lnTo>
                    <a:lnTo>
                      <a:pt x="116" y="728"/>
                    </a:lnTo>
                    <a:lnTo>
                      <a:pt x="120" y="664"/>
                    </a:lnTo>
                    <a:lnTo>
                      <a:pt x="126" y="816"/>
                    </a:lnTo>
                    <a:lnTo>
                      <a:pt x="132" y="790"/>
                    </a:lnTo>
                    <a:lnTo>
                      <a:pt x="136" y="854"/>
                    </a:lnTo>
                    <a:lnTo>
                      <a:pt x="142" y="694"/>
                    </a:lnTo>
                    <a:lnTo>
                      <a:pt x="148" y="674"/>
                    </a:lnTo>
                    <a:lnTo>
                      <a:pt x="152" y="760"/>
                    </a:lnTo>
                    <a:lnTo>
                      <a:pt x="158" y="910"/>
                    </a:lnTo>
                    <a:lnTo>
                      <a:pt x="164" y="882"/>
                    </a:lnTo>
                    <a:lnTo>
                      <a:pt x="168" y="888"/>
                    </a:lnTo>
                    <a:lnTo>
                      <a:pt x="174" y="690"/>
                    </a:lnTo>
                    <a:lnTo>
                      <a:pt x="180" y="704"/>
                    </a:lnTo>
                    <a:lnTo>
                      <a:pt x="184" y="710"/>
                    </a:lnTo>
                    <a:lnTo>
                      <a:pt x="190" y="708"/>
                    </a:lnTo>
                    <a:lnTo>
                      <a:pt x="194" y="560"/>
                    </a:lnTo>
                    <a:lnTo>
                      <a:pt x="200" y="758"/>
                    </a:lnTo>
                    <a:lnTo>
                      <a:pt x="206" y="704"/>
                    </a:lnTo>
                    <a:lnTo>
                      <a:pt x="210" y="1004"/>
                    </a:lnTo>
                    <a:lnTo>
                      <a:pt x="216" y="960"/>
                    </a:lnTo>
                    <a:lnTo>
                      <a:pt x="222" y="890"/>
                    </a:lnTo>
                    <a:lnTo>
                      <a:pt x="226" y="774"/>
                    </a:lnTo>
                    <a:lnTo>
                      <a:pt x="232" y="908"/>
                    </a:lnTo>
                    <a:lnTo>
                      <a:pt x="238" y="644"/>
                    </a:lnTo>
                    <a:lnTo>
                      <a:pt x="242" y="616"/>
                    </a:lnTo>
                    <a:lnTo>
                      <a:pt x="248" y="514"/>
                    </a:lnTo>
                    <a:lnTo>
                      <a:pt x="254" y="436"/>
                    </a:lnTo>
                    <a:lnTo>
                      <a:pt x="258" y="402"/>
                    </a:lnTo>
                    <a:lnTo>
                      <a:pt x="264" y="420"/>
                    </a:lnTo>
                    <a:lnTo>
                      <a:pt x="268" y="466"/>
                    </a:lnTo>
                    <a:lnTo>
                      <a:pt x="274" y="530"/>
                    </a:lnTo>
                    <a:lnTo>
                      <a:pt x="280" y="758"/>
                    </a:lnTo>
                    <a:lnTo>
                      <a:pt x="284" y="878"/>
                    </a:lnTo>
                    <a:lnTo>
                      <a:pt x="290" y="932"/>
                    </a:lnTo>
                    <a:lnTo>
                      <a:pt x="296" y="966"/>
                    </a:lnTo>
                    <a:lnTo>
                      <a:pt x="300" y="964"/>
                    </a:lnTo>
                    <a:lnTo>
                      <a:pt x="306" y="1004"/>
                    </a:lnTo>
                    <a:lnTo>
                      <a:pt x="312" y="1462"/>
                    </a:lnTo>
                    <a:lnTo>
                      <a:pt x="316" y="1376"/>
                    </a:lnTo>
                    <a:lnTo>
                      <a:pt x="322" y="1306"/>
                    </a:lnTo>
                    <a:lnTo>
                      <a:pt x="328" y="1918"/>
                    </a:lnTo>
                    <a:lnTo>
                      <a:pt x="332" y="1794"/>
                    </a:lnTo>
                    <a:lnTo>
                      <a:pt x="338" y="1876"/>
                    </a:lnTo>
                    <a:lnTo>
                      <a:pt x="344" y="1432"/>
                    </a:lnTo>
                    <a:lnTo>
                      <a:pt x="348" y="1452"/>
                    </a:lnTo>
                    <a:lnTo>
                      <a:pt x="354" y="900"/>
                    </a:lnTo>
                    <a:lnTo>
                      <a:pt x="358" y="1106"/>
                    </a:lnTo>
                    <a:lnTo>
                      <a:pt x="364" y="1032"/>
                    </a:lnTo>
                    <a:lnTo>
                      <a:pt x="370" y="1378"/>
                    </a:lnTo>
                    <a:lnTo>
                      <a:pt x="374" y="1426"/>
                    </a:lnTo>
                    <a:lnTo>
                      <a:pt x="380" y="1500"/>
                    </a:lnTo>
                    <a:lnTo>
                      <a:pt x="386" y="1210"/>
                    </a:lnTo>
                    <a:lnTo>
                      <a:pt x="390" y="1208"/>
                    </a:lnTo>
                    <a:lnTo>
                      <a:pt x="396" y="1104"/>
                    </a:lnTo>
                    <a:lnTo>
                      <a:pt x="402" y="1496"/>
                    </a:lnTo>
                    <a:lnTo>
                      <a:pt x="406" y="1544"/>
                    </a:lnTo>
                    <a:lnTo>
                      <a:pt x="412" y="1410"/>
                    </a:lnTo>
                    <a:lnTo>
                      <a:pt x="418" y="1296"/>
                    </a:lnTo>
                    <a:lnTo>
                      <a:pt x="422" y="1318"/>
                    </a:lnTo>
                    <a:lnTo>
                      <a:pt x="428" y="1250"/>
                    </a:lnTo>
                    <a:lnTo>
                      <a:pt x="434" y="1834"/>
                    </a:lnTo>
                    <a:lnTo>
                      <a:pt x="438" y="2168"/>
                    </a:lnTo>
                    <a:lnTo>
                      <a:pt x="444" y="2202"/>
                    </a:lnTo>
                    <a:lnTo>
                      <a:pt x="448" y="2332"/>
                    </a:lnTo>
                    <a:lnTo>
                      <a:pt x="454" y="2344"/>
                    </a:lnTo>
                    <a:lnTo>
                      <a:pt x="460" y="2258"/>
                    </a:lnTo>
                    <a:lnTo>
                      <a:pt x="464" y="2262"/>
                    </a:lnTo>
                    <a:lnTo>
                      <a:pt x="470" y="2342"/>
                    </a:lnTo>
                    <a:lnTo>
                      <a:pt x="476" y="2376"/>
                    </a:lnTo>
                    <a:lnTo>
                      <a:pt x="480" y="1994"/>
                    </a:lnTo>
                    <a:lnTo>
                      <a:pt x="486" y="1798"/>
                    </a:lnTo>
                    <a:lnTo>
                      <a:pt x="492" y="1880"/>
                    </a:lnTo>
                    <a:lnTo>
                      <a:pt x="496" y="1412"/>
                    </a:lnTo>
                    <a:lnTo>
                      <a:pt x="502" y="1480"/>
                    </a:lnTo>
                    <a:lnTo>
                      <a:pt x="508" y="1618"/>
                    </a:lnTo>
                    <a:lnTo>
                      <a:pt x="512" y="1506"/>
                    </a:lnTo>
                    <a:lnTo>
                      <a:pt x="518" y="1306"/>
                    </a:lnTo>
                    <a:lnTo>
                      <a:pt x="522" y="1152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0344" name="Group 8"/>
            <p:cNvGrpSpPr>
              <a:grpSpLocks/>
            </p:cNvGrpSpPr>
            <p:nvPr/>
          </p:nvGrpSpPr>
          <p:grpSpPr bwMode="auto">
            <a:xfrm>
              <a:off x="3806" y="2572"/>
              <a:ext cx="478" cy="205"/>
              <a:chOff x="559" y="3477"/>
              <a:chExt cx="559" cy="160"/>
            </a:xfrm>
          </p:grpSpPr>
          <p:sp>
            <p:nvSpPr>
              <p:cNvPr id="270345" name="Freeform 9"/>
              <p:cNvSpPr>
                <a:spLocks/>
              </p:cNvSpPr>
              <p:nvPr/>
            </p:nvSpPr>
            <p:spPr bwMode="auto">
              <a:xfrm flipV="1">
                <a:off x="920" y="3491"/>
                <a:ext cx="198" cy="146"/>
              </a:xfrm>
              <a:custGeom>
                <a:avLst/>
                <a:gdLst>
                  <a:gd name="T0" fmla="*/ 4 w 524"/>
                  <a:gd name="T1" fmla="*/ 1352 h 1390"/>
                  <a:gd name="T2" fmla="*/ 16 w 524"/>
                  <a:gd name="T3" fmla="*/ 1348 h 1390"/>
                  <a:gd name="T4" fmla="*/ 26 w 524"/>
                  <a:gd name="T5" fmla="*/ 1354 h 1390"/>
                  <a:gd name="T6" fmla="*/ 36 w 524"/>
                  <a:gd name="T7" fmla="*/ 1344 h 1390"/>
                  <a:gd name="T8" fmla="*/ 46 w 524"/>
                  <a:gd name="T9" fmla="*/ 1306 h 1390"/>
                  <a:gd name="T10" fmla="*/ 58 w 524"/>
                  <a:gd name="T11" fmla="*/ 1300 h 1390"/>
                  <a:gd name="T12" fmla="*/ 68 w 524"/>
                  <a:gd name="T13" fmla="*/ 1296 h 1390"/>
                  <a:gd name="T14" fmla="*/ 78 w 524"/>
                  <a:gd name="T15" fmla="*/ 1262 h 1390"/>
                  <a:gd name="T16" fmla="*/ 90 w 524"/>
                  <a:gd name="T17" fmla="*/ 1264 h 1390"/>
                  <a:gd name="T18" fmla="*/ 100 w 524"/>
                  <a:gd name="T19" fmla="*/ 1390 h 1390"/>
                  <a:gd name="T20" fmla="*/ 110 w 524"/>
                  <a:gd name="T21" fmla="*/ 1172 h 1390"/>
                  <a:gd name="T22" fmla="*/ 122 w 524"/>
                  <a:gd name="T23" fmla="*/ 1234 h 1390"/>
                  <a:gd name="T24" fmla="*/ 132 w 524"/>
                  <a:gd name="T25" fmla="*/ 1046 h 1390"/>
                  <a:gd name="T26" fmla="*/ 142 w 524"/>
                  <a:gd name="T27" fmla="*/ 1012 h 1390"/>
                  <a:gd name="T28" fmla="*/ 152 w 524"/>
                  <a:gd name="T29" fmla="*/ 968 h 1390"/>
                  <a:gd name="T30" fmla="*/ 164 w 524"/>
                  <a:gd name="T31" fmla="*/ 866 h 1390"/>
                  <a:gd name="T32" fmla="*/ 174 w 524"/>
                  <a:gd name="T33" fmla="*/ 724 h 1390"/>
                  <a:gd name="T34" fmla="*/ 184 w 524"/>
                  <a:gd name="T35" fmla="*/ 522 h 1390"/>
                  <a:gd name="T36" fmla="*/ 196 w 524"/>
                  <a:gd name="T37" fmla="*/ 392 h 1390"/>
                  <a:gd name="T38" fmla="*/ 206 w 524"/>
                  <a:gd name="T39" fmla="*/ 318 h 1390"/>
                  <a:gd name="T40" fmla="*/ 216 w 524"/>
                  <a:gd name="T41" fmla="*/ 160 h 1390"/>
                  <a:gd name="T42" fmla="*/ 226 w 524"/>
                  <a:gd name="T43" fmla="*/ 188 h 1390"/>
                  <a:gd name="T44" fmla="*/ 238 w 524"/>
                  <a:gd name="T45" fmla="*/ 180 h 1390"/>
                  <a:gd name="T46" fmla="*/ 248 w 524"/>
                  <a:gd name="T47" fmla="*/ 260 h 1390"/>
                  <a:gd name="T48" fmla="*/ 258 w 524"/>
                  <a:gd name="T49" fmla="*/ 274 h 1390"/>
                  <a:gd name="T50" fmla="*/ 270 w 524"/>
                  <a:gd name="T51" fmla="*/ 130 h 1390"/>
                  <a:gd name="T52" fmla="*/ 280 w 524"/>
                  <a:gd name="T53" fmla="*/ 182 h 1390"/>
                  <a:gd name="T54" fmla="*/ 290 w 524"/>
                  <a:gd name="T55" fmla="*/ 336 h 1390"/>
                  <a:gd name="T56" fmla="*/ 300 w 524"/>
                  <a:gd name="T57" fmla="*/ 346 h 1390"/>
                  <a:gd name="T58" fmla="*/ 312 w 524"/>
                  <a:gd name="T59" fmla="*/ 322 h 1390"/>
                  <a:gd name="T60" fmla="*/ 322 w 524"/>
                  <a:gd name="T61" fmla="*/ 202 h 1390"/>
                  <a:gd name="T62" fmla="*/ 332 w 524"/>
                  <a:gd name="T63" fmla="*/ 160 h 1390"/>
                  <a:gd name="T64" fmla="*/ 344 w 524"/>
                  <a:gd name="T65" fmla="*/ 154 h 1390"/>
                  <a:gd name="T66" fmla="*/ 354 w 524"/>
                  <a:gd name="T67" fmla="*/ 216 h 1390"/>
                  <a:gd name="T68" fmla="*/ 364 w 524"/>
                  <a:gd name="T69" fmla="*/ 218 h 1390"/>
                  <a:gd name="T70" fmla="*/ 376 w 524"/>
                  <a:gd name="T71" fmla="*/ 238 h 1390"/>
                  <a:gd name="T72" fmla="*/ 386 w 524"/>
                  <a:gd name="T73" fmla="*/ 180 h 1390"/>
                  <a:gd name="T74" fmla="*/ 396 w 524"/>
                  <a:gd name="T75" fmla="*/ 128 h 1390"/>
                  <a:gd name="T76" fmla="*/ 406 w 524"/>
                  <a:gd name="T77" fmla="*/ 0 h 1390"/>
                  <a:gd name="T78" fmla="*/ 418 w 524"/>
                  <a:gd name="T79" fmla="*/ 80 h 1390"/>
                  <a:gd name="T80" fmla="*/ 428 w 524"/>
                  <a:gd name="T81" fmla="*/ 386 h 1390"/>
                  <a:gd name="T82" fmla="*/ 438 w 524"/>
                  <a:gd name="T83" fmla="*/ 382 h 1390"/>
                  <a:gd name="T84" fmla="*/ 450 w 524"/>
                  <a:gd name="T85" fmla="*/ 398 h 1390"/>
                  <a:gd name="T86" fmla="*/ 460 w 524"/>
                  <a:gd name="T87" fmla="*/ 588 h 1390"/>
                  <a:gd name="T88" fmla="*/ 470 w 524"/>
                  <a:gd name="T89" fmla="*/ 1068 h 1390"/>
                  <a:gd name="T90" fmla="*/ 480 w 524"/>
                  <a:gd name="T91" fmla="*/ 1200 h 1390"/>
                  <a:gd name="T92" fmla="*/ 492 w 524"/>
                  <a:gd name="T93" fmla="*/ 1188 h 1390"/>
                  <a:gd name="T94" fmla="*/ 502 w 524"/>
                  <a:gd name="T95" fmla="*/ 1110 h 1390"/>
                  <a:gd name="T96" fmla="*/ 512 w 524"/>
                  <a:gd name="T97" fmla="*/ 1060 h 1390"/>
                  <a:gd name="T98" fmla="*/ 524 w 524"/>
                  <a:gd name="T99" fmla="*/ 1134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390">
                    <a:moveTo>
                      <a:pt x="0" y="1350"/>
                    </a:moveTo>
                    <a:lnTo>
                      <a:pt x="4" y="1352"/>
                    </a:lnTo>
                    <a:lnTo>
                      <a:pt x="10" y="1358"/>
                    </a:lnTo>
                    <a:lnTo>
                      <a:pt x="16" y="1348"/>
                    </a:lnTo>
                    <a:lnTo>
                      <a:pt x="20" y="1354"/>
                    </a:lnTo>
                    <a:lnTo>
                      <a:pt x="26" y="1354"/>
                    </a:lnTo>
                    <a:lnTo>
                      <a:pt x="32" y="1350"/>
                    </a:lnTo>
                    <a:lnTo>
                      <a:pt x="36" y="1344"/>
                    </a:lnTo>
                    <a:lnTo>
                      <a:pt x="42" y="1346"/>
                    </a:lnTo>
                    <a:lnTo>
                      <a:pt x="46" y="1306"/>
                    </a:lnTo>
                    <a:lnTo>
                      <a:pt x="52" y="1304"/>
                    </a:lnTo>
                    <a:lnTo>
                      <a:pt x="58" y="1300"/>
                    </a:lnTo>
                    <a:lnTo>
                      <a:pt x="62" y="1296"/>
                    </a:lnTo>
                    <a:lnTo>
                      <a:pt x="68" y="1296"/>
                    </a:lnTo>
                    <a:lnTo>
                      <a:pt x="74" y="1268"/>
                    </a:lnTo>
                    <a:lnTo>
                      <a:pt x="78" y="1262"/>
                    </a:lnTo>
                    <a:lnTo>
                      <a:pt x="84" y="1264"/>
                    </a:lnTo>
                    <a:lnTo>
                      <a:pt x="90" y="1264"/>
                    </a:lnTo>
                    <a:lnTo>
                      <a:pt x="94" y="1262"/>
                    </a:lnTo>
                    <a:lnTo>
                      <a:pt x="100" y="1390"/>
                    </a:lnTo>
                    <a:lnTo>
                      <a:pt x="106" y="1200"/>
                    </a:lnTo>
                    <a:lnTo>
                      <a:pt x="110" y="1172"/>
                    </a:lnTo>
                    <a:lnTo>
                      <a:pt x="116" y="1168"/>
                    </a:lnTo>
                    <a:lnTo>
                      <a:pt x="122" y="1234"/>
                    </a:lnTo>
                    <a:lnTo>
                      <a:pt x="126" y="996"/>
                    </a:lnTo>
                    <a:lnTo>
                      <a:pt x="132" y="1046"/>
                    </a:lnTo>
                    <a:lnTo>
                      <a:pt x="136" y="1038"/>
                    </a:lnTo>
                    <a:lnTo>
                      <a:pt x="142" y="1012"/>
                    </a:lnTo>
                    <a:lnTo>
                      <a:pt x="148" y="1010"/>
                    </a:lnTo>
                    <a:lnTo>
                      <a:pt x="152" y="968"/>
                    </a:lnTo>
                    <a:lnTo>
                      <a:pt x="158" y="884"/>
                    </a:lnTo>
                    <a:lnTo>
                      <a:pt x="164" y="866"/>
                    </a:lnTo>
                    <a:lnTo>
                      <a:pt x="168" y="872"/>
                    </a:lnTo>
                    <a:lnTo>
                      <a:pt x="174" y="724"/>
                    </a:lnTo>
                    <a:lnTo>
                      <a:pt x="180" y="516"/>
                    </a:lnTo>
                    <a:lnTo>
                      <a:pt x="184" y="522"/>
                    </a:lnTo>
                    <a:lnTo>
                      <a:pt x="190" y="504"/>
                    </a:lnTo>
                    <a:lnTo>
                      <a:pt x="196" y="392"/>
                    </a:lnTo>
                    <a:lnTo>
                      <a:pt x="200" y="392"/>
                    </a:lnTo>
                    <a:lnTo>
                      <a:pt x="206" y="318"/>
                    </a:lnTo>
                    <a:lnTo>
                      <a:pt x="210" y="218"/>
                    </a:lnTo>
                    <a:lnTo>
                      <a:pt x="216" y="160"/>
                    </a:lnTo>
                    <a:lnTo>
                      <a:pt x="222" y="92"/>
                    </a:lnTo>
                    <a:lnTo>
                      <a:pt x="226" y="188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42" y="262"/>
                    </a:lnTo>
                    <a:lnTo>
                      <a:pt x="248" y="260"/>
                    </a:lnTo>
                    <a:lnTo>
                      <a:pt x="254" y="250"/>
                    </a:lnTo>
                    <a:lnTo>
                      <a:pt x="258" y="274"/>
                    </a:lnTo>
                    <a:lnTo>
                      <a:pt x="264" y="128"/>
                    </a:lnTo>
                    <a:lnTo>
                      <a:pt x="270" y="130"/>
                    </a:lnTo>
                    <a:lnTo>
                      <a:pt x="274" y="72"/>
                    </a:lnTo>
                    <a:lnTo>
                      <a:pt x="280" y="182"/>
                    </a:lnTo>
                    <a:lnTo>
                      <a:pt x="286" y="232"/>
                    </a:lnTo>
                    <a:lnTo>
                      <a:pt x="290" y="336"/>
                    </a:lnTo>
                    <a:lnTo>
                      <a:pt x="296" y="354"/>
                    </a:lnTo>
                    <a:lnTo>
                      <a:pt x="300" y="346"/>
                    </a:lnTo>
                    <a:lnTo>
                      <a:pt x="306" y="322"/>
                    </a:lnTo>
                    <a:lnTo>
                      <a:pt x="312" y="322"/>
                    </a:lnTo>
                    <a:lnTo>
                      <a:pt x="316" y="250"/>
                    </a:lnTo>
                    <a:lnTo>
                      <a:pt x="322" y="202"/>
                    </a:lnTo>
                    <a:lnTo>
                      <a:pt x="328" y="164"/>
                    </a:lnTo>
                    <a:lnTo>
                      <a:pt x="332" y="160"/>
                    </a:lnTo>
                    <a:lnTo>
                      <a:pt x="338" y="152"/>
                    </a:lnTo>
                    <a:lnTo>
                      <a:pt x="344" y="154"/>
                    </a:lnTo>
                    <a:lnTo>
                      <a:pt x="348" y="146"/>
                    </a:lnTo>
                    <a:lnTo>
                      <a:pt x="354" y="216"/>
                    </a:lnTo>
                    <a:lnTo>
                      <a:pt x="360" y="214"/>
                    </a:lnTo>
                    <a:lnTo>
                      <a:pt x="364" y="218"/>
                    </a:lnTo>
                    <a:lnTo>
                      <a:pt x="370" y="216"/>
                    </a:lnTo>
                    <a:lnTo>
                      <a:pt x="376" y="238"/>
                    </a:lnTo>
                    <a:lnTo>
                      <a:pt x="380" y="226"/>
                    </a:lnTo>
                    <a:lnTo>
                      <a:pt x="386" y="180"/>
                    </a:lnTo>
                    <a:lnTo>
                      <a:pt x="390" y="160"/>
                    </a:lnTo>
                    <a:lnTo>
                      <a:pt x="396" y="128"/>
                    </a:lnTo>
                    <a:lnTo>
                      <a:pt x="402" y="132"/>
                    </a:lnTo>
                    <a:lnTo>
                      <a:pt x="406" y="0"/>
                    </a:lnTo>
                    <a:lnTo>
                      <a:pt x="412" y="82"/>
                    </a:lnTo>
                    <a:lnTo>
                      <a:pt x="418" y="80"/>
                    </a:lnTo>
                    <a:lnTo>
                      <a:pt x="422" y="296"/>
                    </a:lnTo>
                    <a:lnTo>
                      <a:pt x="428" y="386"/>
                    </a:lnTo>
                    <a:lnTo>
                      <a:pt x="434" y="396"/>
                    </a:lnTo>
                    <a:lnTo>
                      <a:pt x="438" y="382"/>
                    </a:lnTo>
                    <a:lnTo>
                      <a:pt x="444" y="408"/>
                    </a:lnTo>
                    <a:lnTo>
                      <a:pt x="450" y="398"/>
                    </a:lnTo>
                    <a:lnTo>
                      <a:pt x="454" y="670"/>
                    </a:lnTo>
                    <a:lnTo>
                      <a:pt x="460" y="588"/>
                    </a:lnTo>
                    <a:lnTo>
                      <a:pt x="464" y="602"/>
                    </a:lnTo>
                    <a:lnTo>
                      <a:pt x="470" y="1068"/>
                    </a:lnTo>
                    <a:lnTo>
                      <a:pt x="476" y="1040"/>
                    </a:lnTo>
                    <a:lnTo>
                      <a:pt x="480" y="1200"/>
                    </a:lnTo>
                    <a:lnTo>
                      <a:pt x="486" y="1186"/>
                    </a:lnTo>
                    <a:lnTo>
                      <a:pt x="492" y="1188"/>
                    </a:lnTo>
                    <a:lnTo>
                      <a:pt x="496" y="1108"/>
                    </a:lnTo>
                    <a:lnTo>
                      <a:pt x="502" y="1110"/>
                    </a:lnTo>
                    <a:lnTo>
                      <a:pt x="508" y="1108"/>
                    </a:lnTo>
                    <a:lnTo>
                      <a:pt x="512" y="1060"/>
                    </a:lnTo>
                    <a:lnTo>
                      <a:pt x="518" y="1120"/>
                    </a:lnTo>
                    <a:lnTo>
                      <a:pt x="524" y="113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46" name="Freeform 10"/>
              <p:cNvSpPr>
                <a:spLocks/>
              </p:cNvSpPr>
              <p:nvPr/>
            </p:nvSpPr>
            <p:spPr bwMode="auto">
              <a:xfrm flipV="1">
                <a:off x="721" y="3477"/>
                <a:ext cx="199" cy="99"/>
              </a:xfrm>
              <a:custGeom>
                <a:avLst/>
                <a:gdLst>
                  <a:gd name="T0" fmla="*/ 4 w 524"/>
                  <a:gd name="T1" fmla="*/ 38 h 936"/>
                  <a:gd name="T2" fmla="*/ 16 w 524"/>
                  <a:gd name="T3" fmla="*/ 2 h 936"/>
                  <a:gd name="T4" fmla="*/ 26 w 524"/>
                  <a:gd name="T5" fmla="*/ 16 h 936"/>
                  <a:gd name="T6" fmla="*/ 36 w 524"/>
                  <a:gd name="T7" fmla="*/ 44 h 936"/>
                  <a:gd name="T8" fmla="*/ 48 w 524"/>
                  <a:gd name="T9" fmla="*/ 48 h 936"/>
                  <a:gd name="T10" fmla="*/ 58 w 524"/>
                  <a:gd name="T11" fmla="*/ 50 h 936"/>
                  <a:gd name="T12" fmla="*/ 68 w 524"/>
                  <a:gd name="T13" fmla="*/ 62 h 936"/>
                  <a:gd name="T14" fmla="*/ 78 w 524"/>
                  <a:gd name="T15" fmla="*/ 166 h 936"/>
                  <a:gd name="T16" fmla="*/ 90 w 524"/>
                  <a:gd name="T17" fmla="*/ 168 h 936"/>
                  <a:gd name="T18" fmla="*/ 100 w 524"/>
                  <a:gd name="T19" fmla="*/ 174 h 936"/>
                  <a:gd name="T20" fmla="*/ 110 w 524"/>
                  <a:gd name="T21" fmla="*/ 226 h 936"/>
                  <a:gd name="T22" fmla="*/ 122 w 524"/>
                  <a:gd name="T23" fmla="*/ 226 h 936"/>
                  <a:gd name="T24" fmla="*/ 132 w 524"/>
                  <a:gd name="T25" fmla="*/ 228 h 936"/>
                  <a:gd name="T26" fmla="*/ 142 w 524"/>
                  <a:gd name="T27" fmla="*/ 232 h 936"/>
                  <a:gd name="T28" fmla="*/ 152 w 524"/>
                  <a:gd name="T29" fmla="*/ 224 h 936"/>
                  <a:gd name="T30" fmla="*/ 164 w 524"/>
                  <a:gd name="T31" fmla="*/ 196 h 936"/>
                  <a:gd name="T32" fmla="*/ 174 w 524"/>
                  <a:gd name="T33" fmla="*/ 198 h 936"/>
                  <a:gd name="T34" fmla="*/ 184 w 524"/>
                  <a:gd name="T35" fmla="*/ 188 h 936"/>
                  <a:gd name="T36" fmla="*/ 196 w 524"/>
                  <a:gd name="T37" fmla="*/ 114 h 936"/>
                  <a:gd name="T38" fmla="*/ 206 w 524"/>
                  <a:gd name="T39" fmla="*/ 74 h 936"/>
                  <a:gd name="T40" fmla="*/ 216 w 524"/>
                  <a:gd name="T41" fmla="*/ 66 h 936"/>
                  <a:gd name="T42" fmla="*/ 228 w 524"/>
                  <a:gd name="T43" fmla="*/ 62 h 936"/>
                  <a:gd name="T44" fmla="*/ 238 w 524"/>
                  <a:gd name="T45" fmla="*/ 82 h 936"/>
                  <a:gd name="T46" fmla="*/ 248 w 524"/>
                  <a:gd name="T47" fmla="*/ 184 h 936"/>
                  <a:gd name="T48" fmla="*/ 258 w 524"/>
                  <a:gd name="T49" fmla="*/ 162 h 936"/>
                  <a:gd name="T50" fmla="*/ 270 w 524"/>
                  <a:gd name="T51" fmla="*/ 222 h 936"/>
                  <a:gd name="T52" fmla="*/ 280 w 524"/>
                  <a:gd name="T53" fmla="*/ 314 h 936"/>
                  <a:gd name="T54" fmla="*/ 290 w 524"/>
                  <a:gd name="T55" fmla="*/ 352 h 936"/>
                  <a:gd name="T56" fmla="*/ 302 w 524"/>
                  <a:gd name="T57" fmla="*/ 572 h 936"/>
                  <a:gd name="T58" fmla="*/ 312 w 524"/>
                  <a:gd name="T59" fmla="*/ 648 h 936"/>
                  <a:gd name="T60" fmla="*/ 322 w 524"/>
                  <a:gd name="T61" fmla="*/ 692 h 936"/>
                  <a:gd name="T62" fmla="*/ 332 w 524"/>
                  <a:gd name="T63" fmla="*/ 698 h 936"/>
                  <a:gd name="T64" fmla="*/ 344 w 524"/>
                  <a:gd name="T65" fmla="*/ 678 h 936"/>
                  <a:gd name="T66" fmla="*/ 354 w 524"/>
                  <a:gd name="T67" fmla="*/ 702 h 936"/>
                  <a:gd name="T68" fmla="*/ 364 w 524"/>
                  <a:gd name="T69" fmla="*/ 718 h 936"/>
                  <a:gd name="T70" fmla="*/ 376 w 524"/>
                  <a:gd name="T71" fmla="*/ 720 h 936"/>
                  <a:gd name="T72" fmla="*/ 386 w 524"/>
                  <a:gd name="T73" fmla="*/ 726 h 936"/>
                  <a:gd name="T74" fmla="*/ 396 w 524"/>
                  <a:gd name="T75" fmla="*/ 694 h 936"/>
                  <a:gd name="T76" fmla="*/ 406 w 524"/>
                  <a:gd name="T77" fmla="*/ 704 h 936"/>
                  <a:gd name="T78" fmla="*/ 418 w 524"/>
                  <a:gd name="T79" fmla="*/ 804 h 936"/>
                  <a:gd name="T80" fmla="*/ 428 w 524"/>
                  <a:gd name="T81" fmla="*/ 814 h 936"/>
                  <a:gd name="T82" fmla="*/ 438 w 524"/>
                  <a:gd name="T83" fmla="*/ 790 h 936"/>
                  <a:gd name="T84" fmla="*/ 450 w 524"/>
                  <a:gd name="T85" fmla="*/ 714 h 936"/>
                  <a:gd name="T86" fmla="*/ 460 w 524"/>
                  <a:gd name="T87" fmla="*/ 780 h 936"/>
                  <a:gd name="T88" fmla="*/ 470 w 524"/>
                  <a:gd name="T89" fmla="*/ 868 h 936"/>
                  <a:gd name="T90" fmla="*/ 482 w 524"/>
                  <a:gd name="T91" fmla="*/ 704 h 936"/>
                  <a:gd name="T92" fmla="*/ 492 w 524"/>
                  <a:gd name="T93" fmla="*/ 826 h 936"/>
                  <a:gd name="T94" fmla="*/ 502 w 524"/>
                  <a:gd name="T95" fmla="*/ 864 h 936"/>
                  <a:gd name="T96" fmla="*/ 512 w 524"/>
                  <a:gd name="T97" fmla="*/ 936 h 936"/>
                  <a:gd name="T98" fmla="*/ 524 w 524"/>
                  <a:gd name="T99" fmla="*/ 77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936">
                    <a:moveTo>
                      <a:pt x="0" y="42"/>
                    </a:moveTo>
                    <a:lnTo>
                      <a:pt x="4" y="38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16"/>
                    </a:lnTo>
                    <a:lnTo>
                      <a:pt x="26" y="16"/>
                    </a:lnTo>
                    <a:lnTo>
                      <a:pt x="32" y="4"/>
                    </a:lnTo>
                    <a:lnTo>
                      <a:pt x="36" y="4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4" y="64"/>
                    </a:lnTo>
                    <a:lnTo>
                      <a:pt x="68" y="62"/>
                    </a:lnTo>
                    <a:lnTo>
                      <a:pt x="74" y="128"/>
                    </a:lnTo>
                    <a:lnTo>
                      <a:pt x="78" y="166"/>
                    </a:lnTo>
                    <a:lnTo>
                      <a:pt x="84" y="174"/>
                    </a:lnTo>
                    <a:lnTo>
                      <a:pt x="90" y="168"/>
                    </a:lnTo>
                    <a:lnTo>
                      <a:pt x="94" y="166"/>
                    </a:lnTo>
                    <a:lnTo>
                      <a:pt x="100" y="174"/>
                    </a:lnTo>
                    <a:lnTo>
                      <a:pt x="106" y="174"/>
                    </a:lnTo>
                    <a:lnTo>
                      <a:pt x="110" y="226"/>
                    </a:lnTo>
                    <a:lnTo>
                      <a:pt x="116" y="256"/>
                    </a:lnTo>
                    <a:lnTo>
                      <a:pt x="122" y="226"/>
                    </a:lnTo>
                    <a:lnTo>
                      <a:pt x="126" y="228"/>
                    </a:lnTo>
                    <a:lnTo>
                      <a:pt x="132" y="228"/>
                    </a:lnTo>
                    <a:lnTo>
                      <a:pt x="138" y="228"/>
                    </a:lnTo>
                    <a:lnTo>
                      <a:pt x="142" y="232"/>
                    </a:lnTo>
                    <a:lnTo>
                      <a:pt x="148" y="240"/>
                    </a:lnTo>
                    <a:lnTo>
                      <a:pt x="152" y="224"/>
                    </a:lnTo>
                    <a:lnTo>
                      <a:pt x="158" y="222"/>
                    </a:lnTo>
                    <a:lnTo>
                      <a:pt x="164" y="196"/>
                    </a:lnTo>
                    <a:lnTo>
                      <a:pt x="168" y="194"/>
                    </a:lnTo>
                    <a:lnTo>
                      <a:pt x="174" y="198"/>
                    </a:lnTo>
                    <a:lnTo>
                      <a:pt x="180" y="188"/>
                    </a:lnTo>
                    <a:lnTo>
                      <a:pt x="184" y="188"/>
                    </a:lnTo>
                    <a:lnTo>
                      <a:pt x="190" y="184"/>
                    </a:lnTo>
                    <a:lnTo>
                      <a:pt x="196" y="114"/>
                    </a:lnTo>
                    <a:lnTo>
                      <a:pt x="200" y="82"/>
                    </a:lnTo>
                    <a:lnTo>
                      <a:pt x="206" y="74"/>
                    </a:lnTo>
                    <a:lnTo>
                      <a:pt x="212" y="76"/>
                    </a:lnTo>
                    <a:lnTo>
                      <a:pt x="216" y="66"/>
                    </a:lnTo>
                    <a:lnTo>
                      <a:pt x="222" y="66"/>
                    </a:lnTo>
                    <a:lnTo>
                      <a:pt x="228" y="62"/>
                    </a:lnTo>
                    <a:lnTo>
                      <a:pt x="232" y="100"/>
                    </a:lnTo>
                    <a:lnTo>
                      <a:pt x="238" y="82"/>
                    </a:lnTo>
                    <a:lnTo>
                      <a:pt x="242" y="90"/>
                    </a:lnTo>
                    <a:lnTo>
                      <a:pt x="248" y="184"/>
                    </a:lnTo>
                    <a:lnTo>
                      <a:pt x="254" y="172"/>
                    </a:lnTo>
                    <a:lnTo>
                      <a:pt x="258" y="162"/>
                    </a:lnTo>
                    <a:lnTo>
                      <a:pt x="264" y="160"/>
                    </a:lnTo>
                    <a:lnTo>
                      <a:pt x="270" y="222"/>
                    </a:lnTo>
                    <a:lnTo>
                      <a:pt x="274" y="236"/>
                    </a:lnTo>
                    <a:lnTo>
                      <a:pt x="280" y="314"/>
                    </a:lnTo>
                    <a:lnTo>
                      <a:pt x="286" y="342"/>
                    </a:lnTo>
                    <a:lnTo>
                      <a:pt x="290" y="352"/>
                    </a:lnTo>
                    <a:lnTo>
                      <a:pt x="296" y="342"/>
                    </a:lnTo>
                    <a:lnTo>
                      <a:pt x="302" y="572"/>
                    </a:lnTo>
                    <a:lnTo>
                      <a:pt x="306" y="588"/>
                    </a:lnTo>
                    <a:lnTo>
                      <a:pt x="312" y="648"/>
                    </a:lnTo>
                    <a:lnTo>
                      <a:pt x="318" y="642"/>
                    </a:lnTo>
                    <a:lnTo>
                      <a:pt x="322" y="692"/>
                    </a:lnTo>
                    <a:lnTo>
                      <a:pt x="328" y="696"/>
                    </a:lnTo>
                    <a:lnTo>
                      <a:pt x="332" y="698"/>
                    </a:lnTo>
                    <a:lnTo>
                      <a:pt x="338" y="676"/>
                    </a:lnTo>
                    <a:lnTo>
                      <a:pt x="344" y="678"/>
                    </a:lnTo>
                    <a:lnTo>
                      <a:pt x="348" y="596"/>
                    </a:lnTo>
                    <a:lnTo>
                      <a:pt x="354" y="702"/>
                    </a:lnTo>
                    <a:lnTo>
                      <a:pt x="360" y="736"/>
                    </a:lnTo>
                    <a:lnTo>
                      <a:pt x="364" y="718"/>
                    </a:lnTo>
                    <a:lnTo>
                      <a:pt x="370" y="722"/>
                    </a:lnTo>
                    <a:lnTo>
                      <a:pt x="376" y="720"/>
                    </a:lnTo>
                    <a:lnTo>
                      <a:pt x="380" y="728"/>
                    </a:lnTo>
                    <a:lnTo>
                      <a:pt x="386" y="726"/>
                    </a:lnTo>
                    <a:lnTo>
                      <a:pt x="392" y="698"/>
                    </a:lnTo>
                    <a:lnTo>
                      <a:pt x="396" y="694"/>
                    </a:lnTo>
                    <a:lnTo>
                      <a:pt x="402" y="708"/>
                    </a:lnTo>
                    <a:lnTo>
                      <a:pt x="406" y="704"/>
                    </a:lnTo>
                    <a:lnTo>
                      <a:pt x="412" y="732"/>
                    </a:lnTo>
                    <a:lnTo>
                      <a:pt x="418" y="804"/>
                    </a:lnTo>
                    <a:lnTo>
                      <a:pt x="422" y="812"/>
                    </a:lnTo>
                    <a:lnTo>
                      <a:pt x="428" y="814"/>
                    </a:lnTo>
                    <a:lnTo>
                      <a:pt x="434" y="790"/>
                    </a:lnTo>
                    <a:lnTo>
                      <a:pt x="438" y="790"/>
                    </a:lnTo>
                    <a:lnTo>
                      <a:pt x="444" y="710"/>
                    </a:lnTo>
                    <a:lnTo>
                      <a:pt x="450" y="714"/>
                    </a:lnTo>
                    <a:lnTo>
                      <a:pt x="454" y="706"/>
                    </a:lnTo>
                    <a:lnTo>
                      <a:pt x="460" y="780"/>
                    </a:lnTo>
                    <a:lnTo>
                      <a:pt x="466" y="830"/>
                    </a:lnTo>
                    <a:lnTo>
                      <a:pt x="470" y="868"/>
                    </a:lnTo>
                    <a:lnTo>
                      <a:pt x="476" y="706"/>
                    </a:lnTo>
                    <a:lnTo>
                      <a:pt x="482" y="704"/>
                    </a:lnTo>
                    <a:lnTo>
                      <a:pt x="486" y="694"/>
                    </a:lnTo>
                    <a:lnTo>
                      <a:pt x="492" y="826"/>
                    </a:lnTo>
                    <a:lnTo>
                      <a:pt x="496" y="858"/>
                    </a:lnTo>
                    <a:lnTo>
                      <a:pt x="502" y="864"/>
                    </a:lnTo>
                    <a:lnTo>
                      <a:pt x="508" y="860"/>
                    </a:lnTo>
                    <a:lnTo>
                      <a:pt x="512" y="936"/>
                    </a:lnTo>
                    <a:lnTo>
                      <a:pt x="518" y="744"/>
                    </a:lnTo>
                    <a:lnTo>
                      <a:pt x="524" y="77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47" name="Freeform 11"/>
              <p:cNvSpPr>
                <a:spLocks/>
              </p:cNvSpPr>
              <p:nvPr/>
            </p:nvSpPr>
            <p:spPr bwMode="auto">
              <a:xfrm flipV="1">
                <a:off x="559" y="3556"/>
                <a:ext cx="162" cy="34"/>
              </a:xfrm>
              <a:custGeom>
                <a:avLst/>
                <a:gdLst>
                  <a:gd name="T0" fmla="*/ 4 w 428"/>
                  <a:gd name="T1" fmla="*/ 206 h 324"/>
                  <a:gd name="T2" fmla="*/ 14 w 428"/>
                  <a:gd name="T3" fmla="*/ 218 h 324"/>
                  <a:gd name="T4" fmla="*/ 26 w 428"/>
                  <a:gd name="T5" fmla="*/ 206 h 324"/>
                  <a:gd name="T6" fmla="*/ 36 w 428"/>
                  <a:gd name="T7" fmla="*/ 202 h 324"/>
                  <a:gd name="T8" fmla="*/ 46 w 428"/>
                  <a:gd name="T9" fmla="*/ 200 h 324"/>
                  <a:gd name="T10" fmla="*/ 58 w 428"/>
                  <a:gd name="T11" fmla="*/ 168 h 324"/>
                  <a:gd name="T12" fmla="*/ 68 w 428"/>
                  <a:gd name="T13" fmla="*/ 82 h 324"/>
                  <a:gd name="T14" fmla="*/ 78 w 428"/>
                  <a:gd name="T15" fmla="*/ 90 h 324"/>
                  <a:gd name="T16" fmla="*/ 88 w 428"/>
                  <a:gd name="T17" fmla="*/ 78 h 324"/>
                  <a:gd name="T18" fmla="*/ 100 w 428"/>
                  <a:gd name="T19" fmla="*/ 32 h 324"/>
                  <a:gd name="T20" fmla="*/ 110 w 428"/>
                  <a:gd name="T21" fmla="*/ 44 h 324"/>
                  <a:gd name="T22" fmla="*/ 120 w 428"/>
                  <a:gd name="T23" fmla="*/ 44 h 324"/>
                  <a:gd name="T24" fmla="*/ 132 w 428"/>
                  <a:gd name="T25" fmla="*/ 122 h 324"/>
                  <a:gd name="T26" fmla="*/ 142 w 428"/>
                  <a:gd name="T27" fmla="*/ 222 h 324"/>
                  <a:gd name="T28" fmla="*/ 152 w 428"/>
                  <a:gd name="T29" fmla="*/ 264 h 324"/>
                  <a:gd name="T30" fmla="*/ 164 w 428"/>
                  <a:gd name="T31" fmla="*/ 322 h 324"/>
                  <a:gd name="T32" fmla="*/ 174 w 428"/>
                  <a:gd name="T33" fmla="*/ 120 h 324"/>
                  <a:gd name="T34" fmla="*/ 184 w 428"/>
                  <a:gd name="T35" fmla="*/ 68 h 324"/>
                  <a:gd name="T36" fmla="*/ 194 w 428"/>
                  <a:gd name="T37" fmla="*/ 0 h 324"/>
                  <a:gd name="T38" fmla="*/ 206 w 428"/>
                  <a:gd name="T39" fmla="*/ 8 h 324"/>
                  <a:gd name="T40" fmla="*/ 216 w 428"/>
                  <a:gd name="T41" fmla="*/ 44 h 324"/>
                  <a:gd name="T42" fmla="*/ 226 w 428"/>
                  <a:gd name="T43" fmla="*/ 28 h 324"/>
                  <a:gd name="T44" fmla="*/ 238 w 428"/>
                  <a:gd name="T45" fmla="*/ 34 h 324"/>
                  <a:gd name="T46" fmla="*/ 248 w 428"/>
                  <a:gd name="T47" fmla="*/ 92 h 324"/>
                  <a:gd name="T48" fmla="*/ 258 w 428"/>
                  <a:gd name="T49" fmla="*/ 66 h 324"/>
                  <a:gd name="T50" fmla="*/ 268 w 428"/>
                  <a:gd name="T51" fmla="*/ 98 h 324"/>
                  <a:gd name="T52" fmla="*/ 280 w 428"/>
                  <a:gd name="T53" fmla="*/ 176 h 324"/>
                  <a:gd name="T54" fmla="*/ 290 w 428"/>
                  <a:gd name="T55" fmla="*/ 168 h 324"/>
                  <a:gd name="T56" fmla="*/ 300 w 428"/>
                  <a:gd name="T57" fmla="*/ 150 h 324"/>
                  <a:gd name="T58" fmla="*/ 312 w 428"/>
                  <a:gd name="T59" fmla="*/ 278 h 324"/>
                  <a:gd name="T60" fmla="*/ 322 w 428"/>
                  <a:gd name="T61" fmla="*/ 264 h 324"/>
                  <a:gd name="T62" fmla="*/ 332 w 428"/>
                  <a:gd name="T63" fmla="*/ 258 h 324"/>
                  <a:gd name="T64" fmla="*/ 342 w 428"/>
                  <a:gd name="T65" fmla="*/ 310 h 324"/>
                  <a:gd name="T66" fmla="*/ 354 w 428"/>
                  <a:gd name="T67" fmla="*/ 322 h 324"/>
                  <a:gd name="T68" fmla="*/ 364 w 428"/>
                  <a:gd name="T69" fmla="*/ 324 h 324"/>
                  <a:gd name="T70" fmla="*/ 374 w 428"/>
                  <a:gd name="T71" fmla="*/ 244 h 324"/>
                  <a:gd name="T72" fmla="*/ 386 w 428"/>
                  <a:gd name="T73" fmla="*/ 210 h 324"/>
                  <a:gd name="T74" fmla="*/ 396 w 428"/>
                  <a:gd name="T75" fmla="*/ 210 h 324"/>
                  <a:gd name="T76" fmla="*/ 406 w 428"/>
                  <a:gd name="T77" fmla="*/ 194 h 324"/>
                  <a:gd name="T78" fmla="*/ 416 w 428"/>
                  <a:gd name="T79" fmla="*/ 174 h 324"/>
                  <a:gd name="T80" fmla="*/ 428 w 428"/>
                  <a:gd name="T81" fmla="*/ 17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324">
                    <a:moveTo>
                      <a:pt x="0" y="206"/>
                    </a:moveTo>
                    <a:lnTo>
                      <a:pt x="4" y="206"/>
                    </a:lnTo>
                    <a:lnTo>
                      <a:pt x="10" y="206"/>
                    </a:lnTo>
                    <a:lnTo>
                      <a:pt x="14" y="218"/>
                    </a:lnTo>
                    <a:lnTo>
                      <a:pt x="20" y="202"/>
                    </a:lnTo>
                    <a:lnTo>
                      <a:pt x="26" y="206"/>
                    </a:lnTo>
                    <a:lnTo>
                      <a:pt x="30" y="202"/>
                    </a:lnTo>
                    <a:lnTo>
                      <a:pt x="36" y="202"/>
                    </a:lnTo>
                    <a:lnTo>
                      <a:pt x="42" y="202"/>
                    </a:lnTo>
                    <a:lnTo>
                      <a:pt x="46" y="200"/>
                    </a:lnTo>
                    <a:lnTo>
                      <a:pt x="52" y="206"/>
                    </a:lnTo>
                    <a:lnTo>
                      <a:pt x="58" y="168"/>
                    </a:lnTo>
                    <a:lnTo>
                      <a:pt x="62" y="152"/>
                    </a:lnTo>
                    <a:lnTo>
                      <a:pt x="68" y="82"/>
                    </a:lnTo>
                    <a:lnTo>
                      <a:pt x="74" y="96"/>
                    </a:lnTo>
                    <a:lnTo>
                      <a:pt x="78" y="90"/>
                    </a:lnTo>
                    <a:lnTo>
                      <a:pt x="84" y="92"/>
                    </a:lnTo>
                    <a:lnTo>
                      <a:pt x="88" y="78"/>
                    </a:lnTo>
                    <a:lnTo>
                      <a:pt x="94" y="70"/>
                    </a:lnTo>
                    <a:lnTo>
                      <a:pt x="100" y="32"/>
                    </a:lnTo>
                    <a:lnTo>
                      <a:pt x="104" y="38"/>
                    </a:lnTo>
                    <a:lnTo>
                      <a:pt x="110" y="44"/>
                    </a:lnTo>
                    <a:lnTo>
                      <a:pt x="116" y="44"/>
                    </a:lnTo>
                    <a:lnTo>
                      <a:pt x="120" y="44"/>
                    </a:lnTo>
                    <a:lnTo>
                      <a:pt x="126" y="14"/>
                    </a:lnTo>
                    <a:lnTo>
                      <a:pt x="132" y="122"/>
                    </a:lnTo>
                    <a:lnTo>
                      <a:pt x="136" y="152"/>
                    </a:lnTo>
                    <a:lnTo>
                      <a:pt x="142" y="222"/>
                    </a:lnTo>
                    <a:lnTo>
                      <a:pt x="148" y="218"/>
                    </a:lnTo>
                    <a:lnTo>
                      <a:pt x="152" y="264"/>
                    </a:lnTo>
                    <a:lnTo>
                      <a:pt x="158" y="254"/>
                    </a:lnTo>
                    <a:lnTo>
                      <a:pt x="164" y="322"/>
                    </a:lnTo>
                    <a:lnTo>
                      <a:pt x="168" y="324"/>
                    </a:lnTo>
                    <a:lnTo>
                      <a:pt x="174" y="120"/>
                    </a:lnTo>
                    <a:lnTo>
                      <a:pt x="178" y="62"/>
                    </a:lnTo>
                    <a:lnTo>
                      <a:pt x="184" y="68"/>
                    </a:lnTo>
                    <a:lnTo>
                      <a:pt x="190" y="68"/>
                    </a:lnTo>
                    <a:lnTo>
                      <a:pt x="194" y="0"/>
                    </a:lnTo>
                    <a:lnTo>
                      <a:pt x="200" y="8"/>
                    </a:lnTo>
                    <a:lnTo>
                      <a:pt x="206" y="8"/>
                    </a:lnTo>
                    <a:lnTo>
                      <a:pt x="210" y="8"/>
                    </a:lnTo>
                    <a:lnTo>
                      <a:pt x="216" y="44"/>
                    </a:lnTo>
                    <a:lnTo>
                      <a:pt x="222" y="4"/>
                    </a:lnTo>
                    <a:lnTo>
                      <a:pt x="226" y="28"/>
                    </a:lnTo>
                    <a:lnTo>
                      <a:pt x="232" y="28"/>
                    </a:lnTo>
                    <a:lnTo>
                      <a:pt x="238" y="34"/>
                    </a:lnTo>
                    <a:lnTo>
                      <a:pt x="242" y="60"/>
                    </a:lnTo>
                    <a:lnTo>
                      <a:pt x="248" y="92"/>
                    </a:lnTo>
                    <a:lnTo>
                      <a:pt x="252" y="70"/>
                    </a:lnTo>
                    <a:lnTo>
                      <a:pt x="258" y="66"/>
                    </a:lnTo>
                    <a:lnTo>
                      <a:pt x="264" y="88"/>
                    </a:lnTo>
                    <a:lnTo>
                      <a:pt x="268" y="98"/>
                    </a:lnTo>
                    <a:lnTo>
                      <a:pt x="274" y="162"/>
                    </a:lnTo>
                    <a:lnTo>
                      <a:pt x="280" y="176"/>
                    </a:lnTo>
                    <a:lnTo>
                      <a:pt x="284" y="194"/>
                    </a:lnTo>
                    <a:lnTo>
                      <a:pt x="290" y="168"/>
                    </a:lnTo>
                    <a:lnTo>
                      <a:pt x="296" y="158"/>
                    </a:lnTo>
                    <a:lnTo>
                      <a:pt x="300" y="150"/>
                    </a:lnTo>
                    <a:lnTo>
                      <a:pt x="306" y="288"/>
                    </a:lnTo>
                    <a:lnTo>
                      <a:pt x="312" y="278"/>
                    </a:lnTo>
                    <a:lnTo>
                      <a:pt x="316" y="234"/>
                    </a:lnTo>
                    <a:lnTo>
                      <a:pt x="322" y="264"/>
                    </a:lnTo>
                    <a:lnTo>
                      <a:pt x="328" y="222"/>
                    </a:lnTo>
                    <a:lnTo>
                      <a:pt x="332" y="258"/>
                    </a:lnTo>
                    <a:lnTo>
                      <a:pt x="338" y="284"/>
                    </a:lnTo>
                    <a:lnTo>
                      <a:pt x="342" y="310"/>
                    </a:lnTo>
                    <a:lnTo>
                      <a:pt x="348" y="318"/>
                    </a:lnTo>
                    <a:lnTo>
                      <a:pt x="354" y="322"/>
                    </a:lnTo>
                    <a:lnTo>
                      <a:pt x="358" y="322"/>
                    </a:lnTo>
                    <a:lnTo>
                      <a:pt x="364" y="324"/>
                    </a:lnTo>
                    <a:lnTo>
                      <a:pt x="370" y="304"/>
                    </a:lnTo>
                    <a:lnTo>
                      <a:pt x="374" y="244"/>
                    </a:lnTo>
                    <a:lnTo>
                      <a:pt x="380" y="244"/>
                    </a:lnTo>
                    <a:lnTo>
                      <a:pt x="386" y="210"/>
                    </a:lnTo>
                    <a:lnTo>
                      <a:pt x="390" y="216"/>
                    </a:lnTo>
                    <a:lnTo>
                      <a:pt x="396" y="210"/>
                    </a:lnTo>
                    <a:lnTo>
                      <a:pt x="402" y="180"/>
                    </a:lnTo>
                    <a:lnTo>
                      <a:pt x="406" y="194"/>
                    </a:lnTo>
                    <a:lnTo>
                      <a:pt x="412" y="172"/>
                    </a:lnTo>
                    <a:lnTo>
                      <a:pt x="416" y="174"/>
                    </a:lnTo>
                    <a:lnTo>
                      <a:pt x="422" y="182"/>
                    </a:lnTo>
                    <a:lnTo>
                      <a:pt x="428" y="17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0348" name="Group 12"/>
            <p:cNvGrpSpPr>
              <a:grpSpLocks/>
            </p:cNvGrpSpPr>
            <p:nvPr/>
          </p:nvGrpSpPr>
          <p:grpSpPr bwMode="auto">
            <a:xfrm>
              <a:off x="2745" y="2433"/>
              <a:ext cx="777" cy="640"/>
              <a:chOff x="737" y="3348"/>
              <a:chExt cx="835" cy="778"/>
            </a:xfrm>
          </p:grpSpPr>
          <p:sp>
            <p:nvSpPr>
              <p:cNvPr id="270349" name="Freeform 13"/>
              <p:cNvSpPr>
                <a:spLocks/>
              </p:cNvSpPr>
              <p:nvPr/>
            </p:nvSpPr>
            <p:spPr bwMode="auto">
              <a:xfrm>
                <a:off x="1294" y="4055"/>
                <a:ext cx="278" cy="71"/>
              </a:xfrm>
              <a:custGeom>
                <a:avLst/>
                <a:gdLst>
                  <a:gd name="T0" fmla="*/ 4 w 522"/>
                  <a:gd name="T1" fmla="*/ 6 h 186"/>
                  <a:gd name="T2" fmla="*/ 16 w 522"/>
                  <a:gd name="T3" fmla="*/ 8 h 186"/>
                  <a:gd name="T4" fmla="*/ 26 w 522"/>
                  <a:gd name="T5" fmla="*/ 18 h 186"/>
                  <a:gd name="T6" fmla="*/ 36 w 522"/>
                  <a:gd name="T7" fmla="*/ 30 h 186"/>
                  <a:gd name="T8" fmla="*/ 46 w 522"/>
                  <a:gd name="T9" fmla="*/ 30 h 186"/>
                  <a:gd name="T10" fmla="*/ 58 w 522"/>
                  <a:gd name="T11" fmla="*/ 36 h 186"/>
                  <a:gd name="T12" fmla="*/ 68 w 522"/>
                  <a:gd name="T13" fmla="*/ 38 h 186"/>
                  <a:gd name="T14" fmla="*/ 78 w 522"/>
                  <a:gd name="T15" fmla="*/ 40 h 186"/>
                  <a:gd name="T16" fmla="*/ 90 w 522"/>
                  <a:gd name="T17" fmla="*/ 44 h 186"/>
                  <a:gd name="T18" fmla="*/ 100 w 522"/>
                  <a:gd name="T19" fmla="*/ 62 h 186"/>
                  <a:gd name="T20" fmla="*/ 110 w 522"/>
                  <a:gd name="T21" fmla="*/ 66 h 186"/>
                  <a:gd name="T22" fmla="*/ 120 w 522"/>
                  <a:gd name="T23" fmla="*/ 68 h 186"/>
                  <a:gd name="T24" fmla="*/ 132 w 522"/>
                  <a:gd name="T25" fmla="*/ 94 h 186"/>
                  <a:gd name="T26" fmla="*/ 142 w 522"/>
                  <a:gd name="T27" fmla="*/ 110 h 186"/>
                  <a:gd name="T28" fmla="*/ 152 w 522"/>
                  <a:gd name="T29" fmla="*/ 110 h 186"/>
                  <a:gd name="T30" fmla="*/ 164 w 522"/>
                  <a:gd name="T31" fmla="*/ 112 h 186"/>
                  <a:gd name="T32" fmla="*/ 174 w 522"/>
                  <a:gd name="T33" fmla="*/ 112 h 186"/>
                  <a:gd name="T34" fmla="*/ 184 w 522"/>
                  <a:gd name="T35" fmla="*/ 120 h 186"/>
                  <a:gd name="T36" fmla="*/ 194 w 522"/>
                  <a:gd name="T37" fmla="*/ 120 h 186"/>
                  <a:gd name="T38" fmla="*/ 206 w 522"/>
                  <a:gd name="T39" fmla="*/ 108 h 186"/>
                  <a:gd name="T40" fmla="*/ 216 w 522"/>
                  <a:gd name="T41" fmla="*/ 100 h 186"/>
                  <a:gd name="T42" fmla="*/ 226 w 522"/>
                  <a:gd name="T43" fmla="*/ 100 h 186"/>
                  <a:gd name="T44" fmla="*/ 238 w 522"/>
                  <a:gd name="T45" fmla="*/ 100 h 186"/>
                  <a:gd name="T46" fmla="*/ 248 w 522"/>
                  <a:gd name="T47" fmla="*/ 106 h 186"/>
                  <a:gd name="T48" fmla="*/ 258 w 522"/>
                  <a:gd name="T49" fmla="*/ 116 h 186"/>
                  <a:gd name="T50" fmla="*/ 268 w 522"/>
                  <a:gd name="T51" fmla="*/ 114 h 186"/>
                  <a:gd name="T52" fmla="*/ 280 w 522"/>
                  <a:gd name="T53" fmla="*/ 116 h 186"/>
                  <a:gd name="T54" fmla="*/ 290 w 522"/>
                  <a:gd name="T55" fmla="*/ 116 h 186"/>
                  <a:gd name="T56" fmla="*/ 300 w 522"/>
                  <a:gd name="T57" fmla="*/ 118 h 186"/>
                  <a:gd name="T58" fmla="*/ 312 w 522"/>
                  <a:gd name="T59" fmla="*/ 120 h 186"/>
                  <a:gd name="T60" fmla="*/ 322 w 522"/>
                  <a:gd name="T61" fmla="*/ 122 h 186"/>
                  <a:gd name="T62" fmla="*/ 332 w 522"/>
                  <a:gd name="T63" fmla="*/ 122 h 186"/>
                  <a:gd name="T64" fmla="*/ 344 w 522"/>
                  <a:gd name="T65" fmla="*/ 124 h 186"/>
                  <a:gd name="T66" fmla="*/ 354 w 522"/>
                  <a:gd name="T67" fmla="*/ 126 h 186"/>
                  <a:gd name="T68" fmla="*/ 364 w 522"/>
                  <a:gd name="T69" fmla="*/ 120 h 186"/>
                  <a:gd name="T70" fmla="*/ 374 w 522"/>
                  <a:gd name="T71" fmla="*/ 120 h 186"/>
                  <a:gd name="T72" fmla="*/ 386 w 522"/>
                  <a:gd name="T73" fmla="*/ 128 h 186"/>
                  <a:gd name="T74" fmla="*/ 396 w 522"/>
                  <a:gd name="T75" fmla="*/ 126 h 186"/>
                  <a:gd name="T76" fmla="*/ 406 w 522"/>
                  <a:gd name="T77" fmla="*/ 126 h 186"/>
                  <a:gd name="T78" fmla="*/ 418 w 522"/>
                  <a:gd name="T79" fmla="*/ 130 h 186"/>
                  <a:gd name="T80" fmla="*/ 428 w 522"/>
                  <a:gd name="T81" fmla="*/ 130 h 186"/>
                  <a:gd name="T82" fmla="*/ 438 w 522"/>
                  <a:gd name="T83" fmla="*/ 126 h 186"/>
                  <a:gd name="T84" fmla="*/ 448 w 522"/>
                  <a:gd name="T85" fmla="*/ 142 h 186"/>
                  <a:gd name="T86" fmla="*/ 460 w 522"/>
                  <a:gd name="T87" fmla="*/ 138 h 186"/>
                  <a:gd name="T88" fmla="*/ 470 w 522"/>
                  <a:gd name="T89" fmla="*/ 144 h 186"/>
                  <a:gd name="T90" fmla="*/ 480 w 522"/>
                  <a:gd name="T91" fmla="*/ 154 h 186"/>
                  <a:gd name="T92" fmla="*/ 492 w 522"/>
                  <a:gd name="T93" fmla="*/ 154 h 186"/>
                  <a:gd name="T94" fmla="*/ 502 w 522"/>
                  <a:gd name="T95" fmla="*/ 164 h 186"/>
                  <a:gd name="T96" fmla="*/ 512 w 522"/>
                  <a:gd name="T97" fmla="*/ 180 h 186"/>
                  <a:gd name="T98" fmla="*/ 522 w 522"/>
                  <a:gd name="T9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2" h="186">
                    <a:moveTo>
                      <a:pt x="0" y="6"/>
                    </a:moveTo>
                    <a:lnTo>
                      <a:pt x="4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0" y="0"/>
                    </a:lnTo>
                    <a:lnTo>
                      <a:pt x="26" y="18"/>
                    </a:lnTo>
                    <a:lnTo>
                      <a:pt x="30" y="34"/>
                    </a:lnTo>
                    <a:lnTo>
                      <a:pt x="36" y="30"/>
                    </a:lnTo>
                    <a:lnTo>
                      <a:pt x="42" y="32"/>
                    </a:lnTo>
                    <a:lnTo>
                      <a:pt x="46" y="30"/>
                    </a:lnTo>
                    <a:lnTo>
                      <a:pt x="52" y="36"/>
                    </a:lnTo>
                    <a:lnTo>
                      <a:pt x="58" y="36"/>
                    </a:lnTo>
                    <a:lnTo>
                      <a:pt x="62" y="38"/>
                    </a:lnTo>
                    <a:lnTo>
                      <a:pt x="68" y="38"/>
                    </a:lnTo>
                    <a:lnTo>
                      <a:pt x="74" y="36"/>
                    </a:lnTo>
                    <a:lnTo>
                      <a:pt x="78" y="40"/>
                    </a:lnTo>
                    <a:lnTo>
                      <a:pt x="84" y="42"/>
                    </a:lnTo>
                    <a:lnTo>
                      <a:pt x="90" y="44"/>
                    </a:lnTo>
                    <a:lnTo>
                      <a:pt x="94" y="62"/>
                    </a:lnTo>
                    <a:lnTo>
                      <a:pt x="100" y="62"/>
                    </a:lnTo>
                    <a:lnTo>
                      <a:pt x="104" y="64"/>
                    </a:lnTo>
                    <a:lnTo>
                      <a:pt x="110" y="66"/>
                    </a:lnTo>
                    <a:lnTo>
                      <a:pt x="116" y="68"/>
                    </a:lnTo>
                    <a:lnTo>
                      <a:pt x="120" y="68"/>
                    </a:lnTo>
                    <a:lnTo>
                      <a:pt x="126" y="76"/>
                    </a:lnTo>
                    <a:lnTo>
                      <a:pt x="132" y="94"/>
                    </a:lnTo>
                    <a:lnTo>
                      <a:pt x="136" y="104"/>
                    </a:lnTo>
                    <a:lnTo>
                      <a:pt x="142" y="110"/>
                    </a:lnTo>
                    <a:lnTo>
                      <a:pt x="148" y="110"/>
                    </a:lnTo>
                    <a:lnTo>
                      <a:pt x="152" y="110"/>
                    </a:lnTo>
                    <a:lnTo>
                      <a:pt x="158" y="112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4" y="112"/>
                    </a:lnTo>
                    <a:lnTo>
                      <a:pt x="180" y="112"/>
                    </a:lnTo>
                    <a:lnTo>
                      <a:pt x="184" y="120"/>
                    </a:lnTo>
                    <a:lnTo>
                      <a:pt x="190" y="120"/>
                    </a:lnTo>
                    <a:lnTo>
                      <a:pt x="194" y="120"/>
                    </a:lnTo>
                    <a:lnTo>
                      <a:pt x="200" y="116"/>
                    </a:lnTo>
                    <a:lnTo>
                      <a:pt x="206" y="108"/>
                    </a:lnTo>
                    <a:lnTo>
                      <a:pt x="210" y="108"/>
                    </a:lnTo>
                    <a:lnTo>
                      <a:pt x="216" y="100"/>
                    </a:lnTo>
                    <a:lnTo>
                      <a:pt x="222" y="100"/>
                    </a:lnTo>
                    <a:lnTo>
                      <a:pt x="226" y="100"/>
                    </a:lnTo>
                    <a:lnTo>
                      <a:pt x="232" y="100"/>
                    </a:lnTo>
                    <a:lnTo>
                      <a:pt x="238" y="100"/>
                    </a:lnTo>
                    <a:lnTo>
                      <a:pt x="242" y="100"/>
                    </a:lnTo>
                    <a:lnTo>
                      <a:pt x="248" y="106"/>
                    </a:lnTo>
                    <a:lnTo>
                      <a:pt x="254" y="116"/>
                    </a:lnTo>
                    <a:lnTo>
                      <a:pt x="258" y="116"/>
                    </a:lnTo>
                    <a:lnTo>
                      <a:pt x="264" y="114"/>
                    </a:lnTo>
                    <a:lnTo>
                      <a:pt x="268" y="114"/>
                    </a:lnTo>
                    <a:lnTo>
                      <a:pt x="274" y="112"/>
                    </a:lnTo>
                    <a:lnTo>
                      <a:pt x="280" y="116"/>
                    </a:lnTo>
                    <a:lnTo>
                      <a:pt x="284" y="122"/>
                    </a:lnTo>
                    <a:lnTo>
                      <a:pt x="290" y="116"/>
                    </a:lnTo>
                    <a:lnTo>
                      <a:pt x="296" y="118"/>
                    </a:lnTo>
                    <a:lnTo>
                      <a:pt x="300" y="118"/>
                    </a:lnTo>
                    <a:lnTo>
                      <a:pt x="306" y="122"/>
                    </a:lnTo>
                    <a:lnTo>
                      <a:pt x="312" y="120"/>
                    </a:lnTo>
                    <a:lnTo>
                      <a:pt x="316" y="120"/>
                    </a:lnTo>
                    <a:lnTo>
                      <a:pt x="322" y="122"/>
                    </a:lnTo>
                    <a:lnTo>
                      <a:pt x="328" y="124"/>
                    </a:lnTo>
                    <a:lnTo>
                      <a:pt x="332" y="122"/>
                    </a:lnTo>
                    <a:lnTo>
                      <a:pt x="338" y="122"/>
                    </a:lnTo>
                    <a:lnTo>
                      <a:pt x="344" y="124"/>
                    </a:lnTo>
                    <a:lnTo>
                      <a:pt x="348" y="118"/>
                    </a:lnTo>
                    <a:lnTo>
                      <a:pt x="354" y="126"/>
                    </a:lnTo>
                    <a:lnTo>
                      <a:pt x="358" y="120"/>
                    </a:lnTo>
                    <a:lnTo>
                      <a:pt x="364" y="120"/>
                    </a:lnTo>
                    <a:lnTo>
                      <a:pt x="370" y="120"/>
                    </a:lnTo>
                    <a:lnTo>
                      <a:pt x="374" y="120"/>
                    </a:lnTo>
                    <a:lnTo>
                      <a:pt x="380" y="128"/>
                    </a:lnTo>
                    <a:lnTo>
                      <a:pt x="386" y="128"/>
                    </a:lnTo>
                    <a:lnTo>
                      <a:pt x="390" y="128"/>
                    </a:lnTo>
                    <a:lnTo>
                      <a:pt x="396" y="126"/>
                    </a:lnTo>
                    <a:lnTo>
                      <a:pt x="402" y="120"/>
                    </a:lnTo>
                    <a:lnTo>
                      <a:pt x="406" y="126"/>
                    </a:lnTo>
                    <a:lnTo>
                      <a:pt x="412" y="130"/>
                    </a:lnTo>
                    <a:lnTo>
                      <a:pt x="418" y="130"/>
                    </a:lnTo>
                    <a:lnTo>
                      <a:pt x="422" y="130"/>
                    </a:lnTo>
                    <a:lnTo>
                      <a:pt x="428" y="130"/>
                    </a:lnTo>
                    <a:lnTo>
                      <a:pt x="434" y="126"/>
                    </a:lnTo>
                    <a:lnTo>
                      <a:pt x="438" y="126"/>
                    </a:lnTo>
                    <a:lnTo>
                      <a:pt x="444" y="142"/>
                    </a:lnTo>
                    <a:lnTo>
                      <a:pt x="448" y="142"/>
                    </a:lnTo>
                    <a:lnTo>
                      <a:pt x="454" y="138"/>
                    </a:lnTo>
                    <a:lnTo>
                      <a:pt x="460" y="138"/>
                    </a:lnTo>
                    <a:lnTo>
                      <a:pt x="464" y="136"/>
                    </a:lnTo>
                    <a:lnTo>
                      <a:pt x="470" y="144"/>
                    </a:lnTo>
                    <a:lnTo>
                      <a:pt x="476" y="150"/>
                    </a:lnTo>
                    <a:lnTo>
                      <a:pt x="480" y="154"/>
                    </a:lnTo>
                    <a:lnTo>
                      <a:pt x="486" y="154"/>
                    </a:lnTo>
                    <a:lnTo>
                      <a:pt x="492" y="154"/>
                    </a:lnTo>
                    <a:lnTo>
                      <a:pt x="496" y="162"/>
                    </a:lnTo>
                    <a:lnTo>
                      <a:pt x="502" y="164"/>
                    </a:lnTo>
                    <a:lnTo>
                      <a:pt x="508" y="156"/>
                    </a:lnTo>
                    <a:lnTo>
                      <a:pt x="512" y="180"/>
                    </a:lnTo>
                    <a:lnTo>
                      <a:pt x="518" y="182"/>
                    </a:lnTo>
                    <a:lnTo>
                      <a:pt x="522" y="18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0" name="Freeform 14"/>
              <p:cNvSpPr>
                <a:spLocks/>
              </p:cNvSpPr>
              <p:nvPr/>
            </p:nvSpPr>
            <p:spPr bwMode="auto">
              <a:xfrm>
                <a:off x="1015" y="3884"/>
                <a:ext cx="279" cy="175"/>
              </a:xfrm>
              <a:custGeom>
                <a:avLst/>
                <a:gdLst>
                  <a:gd name="T0" fmla="*/ 4 w 524"/>
                  <a:gd name="T1" fmla="*/ 26 h 460"/>
                  <a:gd name="T2" fmla="*/ 16 w 524"/>
                  <a:gd name="T3" fmla="*/ 38 h 460"/>
                  <a:gd name="T4" fmla="*/ 26 w 524"/>
                  <a:gd name="T5" fmla="*/ 36 h 460"/>
                  <a:gd name="T6" fmla="*/ 36 w 524"/>
                  <a:gd name="T7" fmla="*/ 78 h 460"/>
                  <a:gd name="T8" fmla="*/ 46 w 524"/>
                  <a:gd name="T9" fmla="*/ 110 h 460"/>
                  <a:gd name="T10" fmla="*/ 58 w 524"/>
                  <a:gd name="T11" fmla="*/ 116 h 460"/>
                  <a:gd name="T12" fmla="*/ 68 w 524"/>
                  <a:gd name="T13" fmla="*/ 124 h 460"/>
                  <a:gd name="T14" fmla="*/ 78 w 524"/>
                  <a:gd name="T15" fmla="*/ 120 h 460"/>
                  <a:gd name="T16" fmla="*/ 90 w 524"/>
                  <a:gd name="T17" fmla="*/ 140 h 460"/>
                  <a:gd name="T18" fmla="*/ 100 w 524"/>
                  <a:gd name="T19" fmla="*/ 136 h 460"/>
                  <a:gd name="T20" fmla="*/ 110 w 524"/>
                  <a:gd name="T21" fmla="*/ 138 h 460"/>
                  <a:gd name="T22" fmla="*/ 122 w 524"/>
                  <a:gd name="T23" fmla="*/ 158 h 460"/>
                  <a:gd name="T24" fmla="*/ 132 w 524"/>
                  <a:gd name="T25" fmla="*/ 184 h 460"/>
                  <a:gd name="T26" fmla="*/ 142 w 524"/>
                  <a:gd name="T27" fmla="*/ 184 h 460"/>
                  <a:gd name="T28" fmla="*/ 152 w 524"/>
                  <a:gd name="T29" fmla="*/ 182 h 460"/>
                  <a:gd name="T30" fmla="*/ 164 w 524"/>
                  <a:gd name="T31" fmla="*/ 188 h 460"/>
                  <a:gd name="T32" fmla="*/ 174 w 524"/>
                  <a:gd name="T33" fmla="*/ 182 h 460"/>
                  <a:gd name="T34" fmla="*/ 184 w 524"/>
                  <a:gd name="T35" fmla="*/ 236 h 460"/>
                  <a:gd name="T36" fmla="*/ 196 w 524"/>
                  <a:gd name="T37" fmla="*/ 240 h 460"/>
                  <a:gd name="T38" fmla="*/ 206 w 524"/>
                  <a:gd name="T39" fmla="*/ 238 h 460"/>
                  <a:gd name="T40" fmla="*/ 216 w 524"/>
                  <a:gd name="T41" fmla="*/ 254 h 460"/>
                  <a:gd name="T42" fmla="*/ 226 w 524"/>
                  <a:gd name="T43" fmla="*/ 276 h 460"/>
                  <a:gd name="T44" fmla="*/ 238 w 524"/>
                  <a:gd name="T45" fmla="*/ 290 h 460"/>
                  <a:gd name="T46" fmla="*/ 248 w 524"/>
                  <a:gd name="T47" fmla="*/ 274 h 460"/>
                  <a:gd name="T48" fmla="*/ 258 w 524"/>
                  <a:gd name="T49" fmla="*/ 286 h 460"/>
                  <a:gd name="T50" fmla="*/ 270 w 524"/>
                  <a:gd name="T51" fmla="*/ 328 h 460"/>
                  <a:gd name="T52" fmla="*/ 280 w 524"/>
                  <a:gd name="T53" fmla="*/ 342 h 460"/>
                  <a:gd name="T54" fmla="*/ 290 w 524"/>
                  <a:gd name="T55" fmla="*/ 338 h 460"/>
                  <a:gd name="T56" fmla="*/ 300 w 524"/>
                  <a:gd name="T57" fmla="*/ 350 h 460"/>
                  <a:gd name="T58" fmla="*/ 312 w 524"/>
                  <a:gd name="T59" fmla="*/ 352 h 460"/>
                  <a:gd name="T60" fmla="*/ 322 w 524"/>
                  <a:gd name="T61" fmla="*/ 344 h 460"/>
                  <a:gd name="T62" fmla="*/ 332 w 524"/>
                  <a:gd name="T63" fmla="*/ 380 h 460"/>
                  <a:gd name="T64" fmla="*/ 344 w 524"/>
                  <a:gd name="T65" fmla="*/ 394 h 460"/>
                  <a:gd name="T66" fmla="*/ 354 w 524"/>
                  <a:gd name="T67" fmla="*/ 386 h 460"/>
                  <a:gd name="T68" fmla="*/ 364 w 524"/>
                  <a:gd name="T69" fmla="*/ 388 h 460"/>
                  <a:gd name="T70" fmla="*/ 376 w 524"/>
                  <a:gd name="T71" fmla="*/ 390 h 460"/>
                  <a:gd name="T72" fmla="*/ 386 w 524"/>
                  <a:gd name="T73" fmla="*/ 390 h 460"/>
                  <a:gd name="T74" fmla="*/ 396 w 524"/>
                  <a:gd name="T75" fmla="*/ 402 h 460"/>
                  <a:gd name="T76" fmla="*/ 406 w 524"/>
                  <a:gd name="T77" fmla="*/ 396 h 460"/>
                  <a:gd name="T78" fmla="*/ 418 w 524"/>
                  <a:gd name="T79" fmla="*/ 400 h 460"/>
                  <a:gd name="T80" fmla="*/ 428 w 524"/>
                  <a:gd name="T81" fmla="*/ 392 h 460"/>
                  <a:gd name="T82" fmla="*/ 438 w 524"/>
                  <a:gd name="T83" fmla="*/ 396 h 460"/>
                  <a:gd name="T84" fmla="*/ 450 w 524"/>
                  <a:gd name="T85" fmla="*/ 390 h 460"/>
                  <a:gd name="T86" fmla="*/ 460 w 524"/>
                  <a:gd name="T87" fmla="*/ 400 h 460"/>
                  <a:gd name="T88" fmla="*/ 470 w 524"/>
                  <a:gd name="T89" fmla="*/ 418 h 460"/>
                  <a:gd name="T90" fmla="*/ 480 w 524"/>
                  <a:gd name="T91" fmla="*/ 422 h 460"/>
                  <a:gd name="T92" fmla="*/ 492 w 524"/>
                  <a:gd name="T93" fmla="*/ 414 h 460"/>
                  <a:gd name="T94" fmla="*/ 502 w 524"/>
                  <a:gd name="T95" fmla="*/ 448 h 460"/>
                  <a:gd name="T96" fmla="*/ 512 w 524"/>
                  <a:gd name="T97" fmla="*/ 460 h 460"/>
                  <a:gd name="T98" fmla="*/ 524 w 524"/>
                  <a:gd name="T99" fmla="*/ 454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460">
                    <a:moveTo>
                      <a:pt x="0" y="0"/>
                    </a:moveTo>
                    <a:lnTo>
                      <a:pt x="4" y="26"/>
                    </a:lnTo>
                    <a:lnTo>
                      <a:pt x="10" y="24"/>
                    </a:lnTo>
                    <a:lnTo>
                      <a:pt x="16" y="38"/>
                    </a:lnTo>
                    <a:lnTo>
                      <a:pt x="20" y="30"/>
                    </a:lnTo>
                    <a:lnTo>
                      <a:pt x="26" y="36"/>
                    </a:lnTo>
                    <a:lnTo>
                      <a:pt x="32" y="42"/>
                    </a:lnTo>
                    <a:lnTo>
                      <a:pt x="36" y="78"/>
                    </a:lnTo>
                    <a:lnTo>
                      <a:pt x="42" y="108"/>
                    </a:lnTo>
                    <a:lnTo>
                      <a:pt x="46" y="110"/>
                    </a:lnTo>
                    <a:lnTo>
                      <a:pt x="52" y="126"/>
                    </a:lnTo>
                    <a:lnTo>
                      <a:pt x="58" y="116"/>
                    </a:lnTo>
                    <a:lnTo>
                      <a:pt x="62" y="124"/>
                    </a:lnTo>
                    <a:lnTo>
                      <a:pt x="68" y="124"/>
                    </a:lnTo>
                    <a:lnTo>
                      <a:pt x="74" y="124"/>
                    </a:lnTo>
                    <a:lnTo>
                      <a:pt x="78" y="120"/>
                    </a:lnTo>
                    <a:lnTo>
                      <a:pt x="84" y="124"/>
                    </a:lnTo>
                    <a:lnTo>
                      <a:pt x="90" y="140"/>
                    </a:lnTo>
                    <a:lnTo>
                      <a:pt x="94" y="138"/>
                    </a:lnTo>
                    <a:lnTo>
                      <a:pt x="100" y="136"/>
                    </a:lnTo>
                    <a:lnTo>
                      <a:pt x="106" y="136"/>
                    </a:lnTo>
                    <a:lnTo>
                      <a:pt x="110" y="138"/>
                    </a:lnTo>
                    <a:lnTo>
                      <a:pt x="116" y="136"/>
                    </a:lnTo>
                    <a:lnTo>
                      <a:pt x="122" y="158"/>
                    </a:lnTo>
                    <a:lnTo>
                      <a:pt x="126" y="174"/>
                    </a:lnTo>
                    <a:lnTo>
                      <a:pt x="132" y="184"/>
                    </a:lnTo>
                    <a:lnTo>
                      <a:pt x="136" y="184"/>
                    </a:lnTo>
                    <a:lnTo>
                      <a:pt x="142" y="184"/>
                    </a:lnTo>
                    <a:lnTo>
                      <a:pt x="148" y="182"/>
                    </a:lnTo>
                    <a:lnTo>
                      <a:pt x="152" y="182"/>
                    </a:lnTo>
                    <a:lnTo>
                      <a:pt x="158" y="182"/>
                    </a:lnTo>
                    <a:lnTo>
                      <a:pt x="164" y="188"/>
                    </a:lnTo>
                    <a:lnTo>
                      <a:pt x="168" y="186"/>
                    </a:lnTo>
                    <a:lnTo>
                      <a:pt x="174" y="182"/>
                    </a:lnTo>
                    <a:lnTo>
                      <a:pt x="180" y="178"/>
                    </a:lnTo>
                    <a:lnTo>
                      <a:pt x="184" y="236"/>
                    </a:lnTo>
                    <a:lnTo>
                      <a:pt x="190" y="238"/>
                    </a:lnTo>
                    <a:lnTo>
                      <a:pt x="196" y="240"/>
                    </a:lnTo>
                    <a:lnTo>
                      <a:pt x="200" y="242"/>
                    </a:lnTo>
                    <a:lnTo>
                      <a:pt x="206" y="238"/>
                    </a:lnTo>
                    <a:lnTo>
                      <a:pt x="210" y="248"/>
                    </a:lnTo>
                    <a:lnTo>
                      <a:pt x="216" y="254"/>
                    </a:lnTo>
                    <a:lnTo>
                      <a:pt x="222" y="258"/>
                    </a:lnTo>
                    <a:lnTo>
                      <a:pt x="226" y="276"/>
                    </a:lnTo>
                    <a:lnTo>
                      <a:pt x="232" y="286"/>
                    </a:lnTo>
                    <a:lnTo>
                      <a:pt x="238" y="290"/>
                    </a:lnTo>
                    <a:lnTo>
                      <a:pt x="242" y="288"/>
                    </a:lnTo>
                    <a:lnTo>
                      <a:pt x="248" y="274"/>
                    </a:lnTo>
                    <a:lnTo>
                      <a:pt x="254" y="286"/>
                    </a:lnTo>
                    <a:lnTo>
                      <a:pt x="258" y="286"/>
                    </a:lnTo>
                    <a:lnTo>
                      <a:pt x="264" y="284"/>
                    </a:lnTo>
                    <a:lnTo>
                      <a:pt x="270" y="328"/>
                    </a:lnTo>
                    <a:lnTo>
                      <a:pt x="274" y="336"/>
                    </a:lnTo>
                    <a:lnTo>
                      <a:pt x="280" y="342"/>
                    </a:lnTo>
                    <a:lnTo>
                      <a:pt x="286" y="340"/>
                    </a:lnTo>
                    <a:lnTo>
                      <a:pt x="290" y="338"/>
                    </a:lnTo>
                    <a:lnTo>
                      <a:pt x="296" y="330"/>
                    </a:lnTo>
                    <a:lnTo>
                      <a:pt x="300" y="350"/>
                    </a:lnTo>
                    <a:lnTo>
                      <a:pt x="306" y="350"/>
                    </a:lnTo>
                    <a:lnTo>
                      <a:pt x="312" y="352"/>
                    </a:lnTo>
                    <a:lnTo>
                      <a:pt x="316" y="352"/>
                    </a:lnTo>
                    <a:lnTo>
                      <a:pt x="322" y="344"/>
                    </a:lnTo>
                    <a:lnTo>
                      <a:pt x="328" y="350"/>
                    </a:lnTo>
                    <a:lnTo>
                      <a:pt x="332" y="380"/>
                    </a:lnTo>
                    <a:lnTo>
                      <a:pt x="338" y="382"/>
                    </a:lnTo>
                    <a:lnTo>
                      <a:pt x="344" y="394"/>
                    </a:lnTo>
                    <a:lnTo>
                      <a:pt x="348" y="384"/>
                    </a:lnTo>
                    <a:lnTo>
                      <a:pt x="354" y="386"/>
                    </a:lnTo>
                    <a:lnTo>
                      <a:pt x="360" y="386"/>
                    </a:lnTo>
                    <a:lnTo>
                      <a:pt x="364" y="388"/>
                    </a:lnTo>
                    <a:lnTo>
                      <a:pt x="370" y="388"/>
                    </a:lnTo>
                    <a:lnTo>
                      <a:pt x="376" y="390"/>
                    </a:lnTo>
                    <a:lnTo>
                      <a:pt x="380" y="390"/>
                    </a:lnTo>
                    <a:lnTo>
                      <a:pt x="386" y="390"/>
                    </a:lnTo>
                    <a:lnTo>
                      <a:pt x="390" y="390"/>
                    </a:lnTo>
                    <a:lnTo>
                      <a:pt x="396" y="402"/>
                    </a:lnTo>
                    <a:lnTo>
                      <a:pt x="402" y="396"/>
                    </a:lnTo>
                    <a:lnTo>
                      <a:pt x="406" y="396"/>
                    </a:lnTo>
                    <a:lnTo>
                      <a:pt x="412" y="402"/>
                    </a:lnTo>
                    <a:lnTo>
                      <a:pt x="418" y="400"/>
                    </a:lnTo>
                    <a:lnTo>
                      <a:pt x="422" y="400"/>
                    </a:lnTo>
                    <a:lnTo>
                      <a:pt x="428" y="392"/>
                    </a:lnTo>
                    <a:lnTo>
                      <a:pt x="434" y="394"/>
                    </a:lnTo>
                    <a:lnTo>
                      <a:pt x="438" y="396"/>
                    </a:lnTo>
                    <a:lnTo>
                      <a:pt x="444" y="396"/>
                    </a:lnTo>
                    <a:lnTo>
                      <a:pt x="450" y="390"/>
                    </a:lnTo>
                    <a:lnTo>
                      <a:pt x="454" y="398"/>
                    </a:lnTo>
                    <a:lnTo>
                      <a:pt x="460" y="400"/>
                    </a:lnTo>
                    <a:lnTo>
                      <a:pt x="464" y="402"/>
                    </a:lnTo>
                    <a:lnTo>
                      <a:pt x="470" y="418"/>
                    </a:lnTo>
                    <a:lnTo>
                      <a:pt x="476" y="418"/>
                    </a:lnTo>
                    <a:lnTo>
                      <a:pt x="480" y="422"/>
                    </a:lnTo>
                    <a:lnTo>
                      <a:pt x="486" y="418"/>
                    </a:lnTo>
                    <a:lnTo>
                      <a:pt x="492" y="414"/>
                    </a:lnTo>
                    <a:lnTo>
                      <a:pt x="496" y="404"/>
                    </a:lnTo>
                    <a:lnTo>
                      <a:pt x="502" y="448"/>
                    </a:lnTo>
                    <a:lnTo>
                      <a:pt x="508" y="452"/>
                    </a:lnTo>
                    <a:lnTo>
                      <a:pt x="512" y="460"/>
                    </a:lnTo>
                    <a:lnTo>
                      <a:pt x="518" y="454"/>
                    </a:lnTo>
                    <a:lnTo>
                      <a:pt x="524" y="45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1" name="Freeform 15"/>
              <p:cNvSpPr>
                <a:spLocks/>
              </p:cNvSpPr>
              <p:nvPr/>
            </p:nvSpPr>
            <p:spPr bwMode="auto">
              <a:xfrm>
                <a:off x="737" y="3348"/>
                <a:ext cx="278" cy="536"/>
              </a:xfrm>
              <a:custGeom>
                <a:avLst/>
                <a:gdLst>
                  <a:gd name="T0" fmla="*/ 4 w 524"/>
                  <a:gd name="T1" fmla="*/ 16 h 1412"/>
                  <a:gd name="T2" fmla="*/ 16 w 524"/>
                  <a:gd name="T3" fmla="*/ 54 h 1412"/>
                  <a:gd name="T4" fmla="*/ 26 w 524"/>
                  <a:gd name="T5" fmla="*/ 106 h 1412"/>
                  <a:gd name="T6" fmla="*/ 36 w 524"/>
                  <a:gd name="T7" fmla="*/ 220 h 1412"/>
                  <a:gd name="T8" fmla="*/ 48 w 524"/>
                  <a:gd name="T9" fmla="*/ 214 h 1412"/>
                  <a:gd name="T10" fmla="*/ 58 w 524"/>
                  <a:gd name="T11" fmla="*/ 388 h 1412"/>
                  <a:gd name="T12" fmla="*/ 68 w 524"/>
                  <a:gd name="T13" fmla="*/ 502 h 1412"/>
                  <a:gd name="T14" fmla="*/ 78 w 524"/>
                  <a:gd name="T15" fmla="*/ 482 h 1412"/>
                  <a:gd name="T16" fmla="*/ 90 w 524"/>
                  <a:gd name="T17" fmla="*/ 578 h 1412"/>
                  <a:gd name="T18" fmla="*/ 100 w 524"/>
                  <a:gd name="T19" fmla="*/ 770 h 1412"/>
                  <a:gd name="T20" fmla="*/ 110 w 524"/>
                  <a:gd name="T21" fmla="*/ 810 h 1412"/>
                  <a:gd name="T22" fmla="*/ 122 w 524"/>
                  <a:gd name="T23" fmla="*/ 832 h 1412"/>
                  <a:gd name="T24" fmla="*/ 132 w 524"/>
                  <a:gd name="T25" fmla="*/ 888 h 1412"/>
                  <a:gd name="T26" fmla="*/ 142 w 524"/>
                  <a:gd name="T27" fmla="*/ 872 h 1412"/>
                  <a:gd name="T28" fmla="*/ 152 w 524"/>
                  <a:gd name="T29" fmla="*/ 872 h 1412"/>
                  <a:gd name="T30" fmla="*/ 164 w 524"/>
                  <a:gd name="T31" fmla="*/ 872 h 1412"/>
                  <a:gd name="T32" fmla="*/ 174 w 524"/>
                  <a:gd name="T33" fmla="*/ 876 h 1412"/>
                  <a:gd name="T34" fmla="*/ 184 w 524"/>
                  <a:gd name="T35" fmla="*/ 922 h 1412"/>
                  <a:gd name="T36" fmla="*/ 196 w 524"/>
                  <a:gd name="T37" fmla="*/ 968 h 1412"/>
                  <a:gd name="T38" fmla="*/ 206 w 524"/>
                  <a:gd name="T39" fmla="*/ 970 h 1412"/>
                  <a:gd name="T40" fmla="*/ 216 w 524"/>
                  <a:gd name="T41" fmla="*/ 980 h 1412"/>
                  <a:gd name="T42" fmla="*/ 228 w 524"/>
                  <a:gd name="T43" fmla="*/ 970 h 1412"/>
                  <a:gd name="T44" fmla="*/ 238 w 524"/>
                  <a:gd name="T45" fmla="*/ 1002 h 1412"/>
                  <a:gd name="T46" fmla="*/ 248 w 524"/>
                  <a:gd name="T47" fmla="*/ 1002 h 1412"/>
                  <a:gd name="T48" fmla="*/ 258 w 524"/>
                  <a:gd name="T49" fmla="*/ 1130 h 1412"/>
                  <a:gd name="T50" fmla="*/ 270 w 524"/>
                  <a:gd name="T51" fmla="*/ 1134 h 1412"/>
                  <a:gd name="T52" fmla="*/ 280 w 524"/>
                  <a:gd name="T53" fmla="*/ 1142 h 1412"/>
                  <a:gd name="T54" fmla="*/ 290 w 524"/>
                  <a:gd name="T55" fmla="*/ 1138 h 1412"/>
                  <a:gd name="T56" fmla="*/ 302 w 524"/>
                  <a:gd name="T57" fmla="*/ 1140 h 1412"/>
                  <a:gd name="T58" fmla="*/ 312 w 524"/>
                  <a:gd name="T59" fmla="*/ 1152 h 1412"/>
                  <a:gd name="T60" fmla="*/ 322 w 524"/>
                  <a:gd name="T61" fmla="*/ 1152 h 1412"/>
                  <a:gd name="T62" fmla="*/ 332 w 524"/>
                  <a:gd name="T63" fmla="*/ 1150 h 1412"/>
                  <a:gd name="T64" fmla="*/ 344 w 524"/>
                  <a:gd name="T65" fmla="*/ 1168 h 1412"/>
                  <a:gd name="T66" fmla="*/ 354 w 524"/>
                  <a:gd name="T67" fmla="*/ 1216 h 1412"/>
                  <a:gd name="T68" fmla="*/ 364 w 524"/>
                  <a:gd name="T69" fmla="*/ 1212 h 1412"/>
                  <a:gd name="T70" fmla="*/ 376 w 524"/>
                  <a:gd name="T71" fmla="*/ 1224 h 1412"/>
                  <a:gd name="T72" fmla="*/ 386 w 524"/>
                  <a:gd name="T73" fmla="*/ 1238 h 1412"/>
                  <a:gd name="T74" fmla="*/ 396 w 524"/>
                  <a:gd name="T75" fmla="*/ 1298 h 1412"/>
                  <a:gd name="T76" fmla="*/ 406 w 524"/>
                  <a:gd name="T77" fmla="*/ 1358 h 1412"/>
                  <a:gd name="T78" fmla="*/ 418 w 524"/>
                  <a:gd name="T79" fmla="*/ 1358 h 1412"/>
                  <a:gd name="T80" fmla="*/ 428 w 524"/>
                  <a:gd name="T81" fmla="*/ 1378 h 1412"/>
                  <a:gd name="T82" fmla="*/ 438 w 524"/>
                  <a:gd name="T83" fmla="*/ 1384 h 1412"/>
                  <a:gd name="T84" fmla="*/ 450 w 524"/>
                  <a:gd name="T85" fmla="*/ 1388 h 1412"/>
                  <a:gd name="T86" fmla="*/ 460 w 524"/>
                  <a:gd name="T87" fmla="*/ 1388 h 1412"/>
                  <a:gd name="T88" fmla="*/ 470 w 524"/>
                  <a:gd name="T89" fmla="*/ 1382 h 1412"/>
                  <a:gd name="T90" fmla="*/ 482 w 524"/>
                  <a:gd name="T91" fmla="*/ 1394 h 1412"/>
                  <a:gd name="T92" fmla="*/ 492 w 524"/>
                  <a:gd name="T93" fmla="*/ 1408 h 1412"/>
                  <a:gd name="T94" fmla="*/ 502 w 524"/>
                  <a:gd name="T95" fmla="*/ 1408 h 1412"/>
                  <a:gd name="T96" fmla="*/ 512 w 524"/>
                  <a:gd name="T97" fmla="*/ 1412 h 1412"/>
                  <a:gd name="T98" fmla="*/ 524 w 524"/>
                  <a:gd name="T99" fmla="*/ 1412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412">
                    <a:moveTo>
                      <a:pt x="0" y="0"/>
                    </a:moveTo>
                    <a:lnTo>
                      <a:pt x="4" y="16"/>
                    </a:lnTo>
                    <a:lnTo>
                      <a:pt x="10" y="42"/>
                    </a:lnTo>
                    <a:lnTo>
                      <a:pt x="16" y="54"/>
                    </a:lnTo>
                    <a:lnTo>
                      <a:pt x="20" y="112"/>
                    </a:lnTo>
                    <a:lnTo>
                      <a:pt x="26" y="106"/>
                    </a:lnTo>
                    <a:lnTo>
                      <a:pt x="32" y="224"/>
                    </a:lnTo>
                    <a:lnTo>
                      <a:pt x="36" y="220"/>
                    </a:lnTo>
                    <a:lnTo>
                      <a:pt x="42" y="208"/>
                    </a:lnTo>
                    <a:lnTo>
                      <a:pt x="48" y="214"/>
                    </a:lnTo>
                    <a:lnTo>
                      <a:pt x="52" y="396"/>
                    </a:lnTo>
                    <a:lnTo>
                      <a:pt x="58" y="388"/>
                    </a:lnTo>
                    <a:lnTo>
                      <a:pt x="64" y="432"/>
                    </a:lnTo>
                    <a:lnTo>
                      <a:pt x="68" y="502"/>
                    </a:lnTo>
                    <a:lnTo>
                      <a:pt x="74" y="500"/>
                    </a:lnTo>
                    <a:lnTo>
                      <a:pt x="78" y="482"/>
                    </a:lnTo>
                    <a:lnTo>
                      <a:pt x="84" y="558"/>
                    </a:lnTo>
                    <a:lnTo>
                      <a:pt x="90" y="578"/>
                    </a:lnTo>
                    <a:lnTo>
                      <a:pt x="94" y="578"/>
                    </a:lnTo>
                    <a:lnTo>
                      <a:pt x="100" y="770"/>
                    </a:lnTo>
                    <a:lnTo>
                      <a:pt x="106" y="806"/>
                    </a:lnTo>
                    <a:lnTo>
                      <a:pt x="110" y="810"/>
                    </a:lnTo>
                    <a:lnTo>
                      <a:pt x="116" y="836"/>
                    </a:lnTo>
                    <a:lnTo>
                      <a:pt x="122" y="832"/>
                    </a:lnTo>
                    <a:lnTo>
                      <a:pt x="126" y="888"/>
                    </a:lnTo>
                    <a:lnTo>
                      <a:pt x="132" y="888"/>
                    </a:lnTo>
                    <a:lnTo>
                      <a:pt x="138" y="876"/>
                    </a:lnTo>
                    <a:lnTo>
                      <a:pt x="142" y="872"/>
                    </a:lnTo>
                    <a:lnTo>
                      <a:pt x="148" y="862"/>
                    </a:lnTo>
                    <a:lnTo>
                      <a:pt x="152" y="872"/>
                    </a:lnTo>
                    <a:lnTo>
                      <a:pt x="158" y="872"/>
                    </a:lnTo>
                    <a:lnTo>
                      <a:pt x="164" y="872"/>
                    </a:lnTo>
                    <a:lnTo>
                      <a:pt x="168" y="870"/>
                    </a:lnTo>
                    <a:lnTo>
                      <a:pt x="174" y="876"/>
                    </a:lnTo>
                    <a:lnTo>
                      <a:pt x="180" y="924"/>
                    </a:lnTo>
                    <a:lnTo>
                      <a:pt x="184" y="922"/>
                    </a:lnTo>
                    <a:lnTo>
                      <a:pt x="190" y="966"/>
                    </a:lnTo>
                    <a:lnTo>
                      <a:pt x="196" y="968"/>
                    </a:lnTo>
                    <a:lnTo>
                      <a:pt x="200" y="968"/>
                    </a:lnTo>
                    <a:lnTo>
                      <a:pt x="206" y="970"/>
                    </a:lnTo>
                    <a:lnTo>
                      <a:pt x="212" y="978"/>
                    </a:lnTo>
                    <a:lnTo>
                      <a:pt x="216" y="980"/>
                    </a:lnTo>
                    <a:lnTo>
                      <a:pt x="222" y="966"/>
                    </a:lnTo>
                    <a:lnTo>
                      <a:pt x="228" y="970"/>
                    </a:lnTo>
                    <a:lnTo>
                      <a:pt x="232" y="988"/>
                    </a:lnTo>
                    <a:lnTo>
                      <a:pt x="238" y="1002"/>
                    </a:lnTo>
                    <a:lnTo>
                      <a:pt x="242" y="1008"/>
                    </a:lnTo>
                    <a:lnTo>
                      <a:pt x="248" y="1002"/>
                    </a:lnTo>
                    <a:lnTo>
                      <a:pt x="254" y="1104"/>
                    </a:lnTo>
                    <a:lnTo>
                      <a:pt x="258" y="1130"/>
                    </a:lnTo>
                    <a:lnTo>
                      <a:pt x="264" y="1132"/>
                    </a:lnTo>
                    <a:lnTo>
                      <a:pt x="270" y="1134"/>
                    </a:lnTo>
                    <a:lnTo>
                      <a:pt x="274" y="1140"/>
                    </a:lnTo>
                    <a:lnTo>
                      <a:pt x="280" y="1142"/>
                    </a:lnTo>
                    <a:lnTo>
                      <a:pt x="286" y="1158"/>
                    </a:lnTo>
                    <a:lnTo>
                      <a:pt x="290" y="1138"/>
                    </a:lnTo>
                    <a:lnTo>
                      <a:pt x="296" y="1142"/>
                    </a:lnTo>
                    <a:lnTo>
                      <a:pt x="302" y="1140"/>
                    </a:lnTo>
                    <a:lnTo>
                      <a:pt x="306" y="1148"/>
                    </a:lnTo>
                    <a:lnTo>
                      <a:pt x="312" y="1152"/>
                    </a:lnTo>
                    <a:lnTo>
                      <a:pt x="318" y="1154"/>
                    </a:lnTo>
                    <a:lnTo>
                      <a:pt x="322" y="1152"/>
                    </a:lnTo>
                    <a:lnTo>
                      <a:pt x="328" y="1152"/>
                    </a:lnTo>
                    <a:lnTo>
                      <a:pt x="332" y="1150"/>
                    </a:lnTo>
                    <a:lnTo>
                      <a:pt x="338" y="1148"/>
                    </a:lnTo>
                    <a:lnTo>
                      <a:pt x="344" y="1168"/>
                    </a:lnTo>
                    <a:lnTo>
                      <a:pt x="348" y="1160"/>
                    </a:lnTo>
                    <a:lnTo>
                      <a:pt x="354" y="1216"/>
                    </a:lnTo>
                    <a:lnTo>
                      <a:pt x="360" y="1212"/>
                    </a:lnTo>
                    <a:lnTo>
                      <a:pt x="364" y="1212"/>
                    </a:lnTo>
                    <a:lnTo>
                      <a:pt x="370" y="1214"/>
                    </a:lnTo>
                    <a:lnTo>
                      <a:pt x="376" y="1224"/>
                    </a:lnTo>
                    <a:lnTo>
                      <a:pt x="380" y="1232"/>
                    </a:lnTo>
                    <a:lnTo>
                      <a:pt x="386" y="1238"/>
                    </a:lnTo>
                    <a:lnTo>
                      <a:pt x="392" y="1244"/>
                    </a:lnTo>
                    <a:lnTo>
                      <a:pt x="396" y="1298"/>
                    </a:lnTo>
                    <a:lnTo>
                      <a:pt x="402" y="1306"/>
                    </a:lnTo>
                    <a:lnTo>
                      <a:pt x="406" y="1358"/>
                    </a:lnTo>
                    <a:lnTo>
                      <a:pt x="412" y="1358"/>
                    </a:lnTo>
                    <a:lnTo>
                      <a:pt x="418" y="1358"/>
                    </a:lnTo>
                    <a:lnTo>
                      <a:pt x="422" y="1380"/>
                    </a:lnTo>
                    <a:lnTo>
                      <a:pt x="428" y="1378"/>
                    </a:lnTo>
                    <a:lnTo>
                      <a:pt x="434" y="1384"/>
                    </a:lnTo>
                    <a:lnTo>
                      <a:pt x="438" y="1384"/>
                    </a:lnTo>
                    <a:lnTo>
                      <a:pt x="444" y="1384"/>
                    </a:lnTo>
                    <a:lnTo>
                      <a:pt x="450" y="1388"/>
                    </a:lnTo>
                    <a:lnTo>
                      <a:pt x="454" y="1388"/>
                    </a:lnTo>
                    <a:lnTo>
                      <a:pt x="460" y="1388"/>
                    </a:lnTo>
                    <a:lnTo>
                      <a:pt x="466" y="1390"/>
                    </a:lnTo>
                    <a:lnTo>
                      <a:pt x="470" y="1382"/>
                    </a:lnTo>
                    <a:lnTo>
                      <a:pt x="476" y="1390"/>
                    </a:lnTo>
                    <a:lnTo>
                      <a:pt x="482" y="1394"/>
                    </a:lnTo>
                    <a:lnTo>
                      <a:pt x="486" y="1396"/>
                    </a:lnTo>
                    <a:lnTo>
                      <a:pt x="492" y="1408"/>
                    </a:lnTo>
                    <a:lnTo>
                      <a:pt x="496" y="1408"/>
                    </a:lnTo>
                    <a:lnTo>
                      <a:pt x="502" y="1408"/>
                    </a:lnTo>
                    <a:lnTo>
                      <a:pt x="508" y="1410"/>
                    </a:lnTo>
                    <a:lnTo>
                      <a:pt x="512" y="1412"/>
                    </a:lnTo>
                    <a:lnTo>
                      <a:pt x="518" y="1412"/>
                    </a:lnTo>
                    <a:lnTo>
                      <a:pt x="524" y="1412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0352" name="Group 16"/>
            <p:cNvGrpSpPr>
              <a:grpSpLocks/>
            </p:cNvGrpSpPr>
            <p:nvPr/>
          </p:nvGrpSpPr>
          <p:grpSpPr bwMode="auto">
            <a:xfrm>
              <a:off x="2272" y="2247"/>
              <a:ext cx="473" cy="419"/>
              <a:chOff x="2856" y="1652"/>
              <a:chExt cx="228" cy="450"/>
            </a:xfrm>
          </p:grpSpPr>
          <p:sp>
            <p:nvSpPr>
              <p:cNvPr id="270353" name="Freeform 17"/>
              <p:cNvSpPr>
                <a:spLocks/>
              </p:cNvSpPr>
              <p:nvPr/>
            </p:nvSpPr>
            <p:spPr bwMode="auto">
              <a:xfrm>
                <a:off x="2856" y="1652"/>
                <a:ext cx="116" cy="450"/>
              </a:xfrm>
              <a:custGeom>
                <a:avLst/>
                <a:gdLst>
                  <a:gd name="T0" fmla="*/ 0 w 216"/>
                  <a:gd name="T1" fmla="*/ 1184 h 1184"/>
                  <a:gd name="T2" fmla="*/ 4 w 216"/>
                  <a:gd name="T3" fmla="*/ 1184 h 1184"/>
                  <a:gd name="T4" fmla="*/ 10 w 216"/>
                  <a:gd name="T5" fmla="*/ 1182 h 1184"/>
                  <a:gd name="T6" fmla="*/ 14 w 216"/>
                  <a:gd name="T7" fmla="*/ 1114 h 1184"/>
                  <a:gd name="T8" fmla="*/ 20 w 216"/>
                  <a:gd name="T9" fmla="*/ 1114 h 1184"/>
                  <a:gd name="T10" fmla="*/ 26 w 216"/>
                  <a:gd name="T11" fmla="*/ 1114 h 1184"/>
                  <a:gd name="T12" fmla="*/ 30 w 216"/>
                  <a:gd name="T13" fmla="*/ 1114 h 1184"/>
                  <a:gd name="T14" fmla="*/ 36 w 216"/>
                  <a:gd name="T15" fmla="*/ 1098 h 1184"/>
                  <a:gd name="T16" fmla="*/ 42 w 216"/>
                  <a:gd name="T17" fmla="*/ 1098 h 1184"/>
                  <a:gd name="T18" fmla="*/ 46 w 216"/>
                  <a:gd name="T19" fmla="*/ 1090 h 1184"/>
                  <a:gd name="T20" fmla="*/ 52 w 216"/>
                  <a:gd name="T21" fmla="*/ 1070 h 1184"/>
                  <a:gd name="T22" fmla="*/ 58 w 216"/>
                  <a:gd name="T23" fmla="*/ 1020 h 1184"/>
                  <a:gd name="T24" fmla="*/ 62 w 216"/>
                  <a:gd name="T25" fmla="*/ 602 h 1184"/>
                  <a:gd name="T26" fmla="*/ 68 w 216"/>
                  <a:gd name="T27" fmla="*/ 600 h 1184"/>
                  <a:gd name="T28" fmla="*/ 74 w 216"/>
                  <a:gd name="T29" fmla="*/ 550 h 1184"/>
                  <a:gd name="T30" fmla="*/ 78 w 216"/>
                  <a:gd name="T31" fmla="*/ 476 h 1184"/>
                  <a:gd name="T32" fmla="*/ 84 w 216"/>
                  <a:gd name="T33" fmla="*/ 446 h 1184"/>
                  <a:gd name="T34" fmla="*/ 88 w 216"/>
                  <a:gd name="T35" fmla="*/ 440 h 1184"/>
                  <a:gd name="T36" fmla="*/ 94 w 216"/>
                  <a:gd name="T37" fmla="*/ 440 h 1184"/>
                  <a:gd name="T38" fmla="*/ 100 w 216"/>
                  <a:gd name="T39" fmla="*/ 428 h 1184"/>
                  <a:gd name="T40" fmla="*/ 104 w 216"/>
                  <a:gd name="T41" fmla="*/ 418 h 1184"/>
                  <a:gd name="T42" fmla="*/ 110 w 216"/>
                  <a:gd name="T43" fmla="*/ 412 h 1184"/>
                  <a:gd name="T44" fmla="*/ 116 w 216"/>
                  <a:gd name="T45" fmla="*/ 412 h 1184"/>
                  <a:gd name="T46" fmla="*/ 120 w 216"/>
                  <a:gd name="T47" fmla="*/ 410 h 1184"/>
                  <a:gd name="T48" fmla="*/ 126 w 216"/>
                  <a:gd name="T49" fmla="*/ 394 h 1184"/>
                  <a:gd name="T50" fmla="*/ 132 w 216"/>
                  <a:gd name="T51" fmla="*/ 394 h 1184"/>
                  <a:gd name="T52" fmla="*/ 136 w 216"/>
                  <a:gd name="T53" fmla="*/ 398 h 1184"/>
                  <a:gd name="T54" fmla="*/ 142 w 216"/>
                  <a:gd name="T55" fmla="*/ 396 h 1184"/>
                  <a:gd name="T56" fmla="*/ 148 w 216"/>
                  <a:gd name="T57" fmla="*/ 280 h 1184"/>
                  <a:gd name="T58" fmla="*/ 152 w 216"/>
                  <a:gd name="T59" fmla="*/ 38 h 1184"/>
                  <a:gd name="T60" fmla="*/ 158 w 216"/>
                  <a:gd name="T61" fmla="*/ 34 h 1184"/>
                  <a:gd name="T62" fmla="*/ 164 w 216"/>
                  <a:gd name="T63" fmla="*/ 26 h 1184"/>
                  <a:gd name="T64" fmla="*/ 168 w 216"/>
                  <a:gd name="T65" fmla="*/ 18 h 1184"/>
                  <a:gd name="T66" fmla="*/ 174 w 216"/>
                  <a:gd name="T67" fmla="*/ 18 h 1184"/>
                  <a:gd name="T68" fmla="*/ 178 w 216"/>
                  <a:gd name="T69" fmla="*/ 12 h 1184"/>
                  <a:gd name="T70" fmla="*/ 184 w 216"/>
                  <a:gd name="T71" fmla="*/ 14 h 1184"/>
                  <a:gd name="T72" fmla="*/ 190 w 216"/>
                  <a:gd name="T73" fmla="*/ 20 h 1184"/>
                  <a:gd name="T74" fmla="*/ 194 w 216"/>
                  <a:gd name="T75" fmla="*/ 10 h 1184"/>
                  <a:gd name="T76" fmla="*/ 200 w 216"/>
                  <a:gd name="T77" fmla="*/ 8 h 1184"/>
                  <a:gd name="T78" fmla="*/ 206 w 216"/>
                  <a:gd name="T79" fmla="*/ 6 h 1184"/>
                  <a:gd name="T80" fmla="*/ 210 w 216"/>
                  <a:gd name="T81" fmla="*/ 4 h 1184"/>
                  <a:gd name="T82" fmla="*/ 216 w 216"/>
                  <a:gd name="T83" fmla="*/ 0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6" h="1184">
                    <a:moveTo>
                      <a:pt x="0" y="1184"/>
                    </a:moveTo>
                    <a:lnTo>
                      <a:pt x="4" y="1184"/>
                    </a:lnTo>
                    <a:lnTo>
                      <a:pt x="10" y="1182"/>
                    </a:lnTo>
                    <a:lnTo>
                      <a:pt x="14" y="1114"/>
                    </a:lnTo>
                    <a:lnTo>
                      <a:pt x="20" y="1114"/>
                    </a:lnTo>
                    <a:lnTo>
                      <a:pt x="26" y="1114"/>
                    </a:lnTo>
                    <a:lnTo>
                      <a:pt x="30" y="1114"/>
                    </a:lnTo>
                    <a:lnTo>
                      <a:pt x="36" y="1098"/>
                    </a:lnTo>
                    <a:lnTo>
                      <a:pt x="42" y="1098"/>
                    </a:lnTo>
                    <a:lnTo>
                      <a:pt x="46" y="1090"/>
                    </a:lnTo>
                    <a:lnTo>
                      <a:pt x="52" y="1070"/>
                    </a:lnTo>
                    <a:lnTo>
                      <a:pt x="58" y="1020"/>
                    </a:lnTo>
                    <a:lnTo>
                      <a:pt x="62" y="602"/>
                    </a:lnTo>
                    <a:lnTo>
                      <a:pt x="68" y="600"/>
                    </a:lnTo>
                    <a:lnTo>
                      <a:pt x="74" y="550"/>
                    </a:lnTo>
                    <a:lnTo>
                      <a:pt x="78" y="476"/>
                    </a:lnTo>
                    <a:lnTo>
                      <a:pt x="84" y="446"/>
                    </a:lnTo>
                    <a:lnTo>
                      <a:pt x="88" y="440"/>
                    </a:lnTo>
                    <a:lnTo>
                      <a:pt x="94" y="440"/>
                    </a:lnTo>
                    <a:lnTo>
                      <a:pt x="100" y="428"/>
                    </a:lnTo>
                    <a:lnTo>
                      <a:pt x="104" y="418"/>
                    </a:lnTo>
                    <a:lnTo>
                      <a:pt x="110" y="412"/>
                    </a:lnTo>
                    <a:lnTo>
                      <a:pt x="116" y="412"/>
                    </a:lnTo>
                    <a:lnTo>
                      <a:pt x="120" y="410"/>
                    </a:lnTo>
                    <a:lnTo>
                      <a:pt x="126" y="394"/>
                    </a:lnTo>
                    <a:lnTo>
                      <a:pt x="132" y="394"/>
                    </a:lnTo>
                    <a:lnTo>
                      <a:pt x="136" y="398"/>
                    </a:lnTo>
                    <a:lnTo>
                      <a:pt x="142" y="396"/>
                    </a:lnTo>
                    <a:lnTo>
                      <a:pt x="148" y="280"/>
                    </a:lnTo>
                    <a:lnTo>
                      <a:pt x="152" y="38"/>
                    </a:lnTo>
                    <a:lnTo>
                      <a:pt x="158" y="34"/>
                    </a:lnTo>
                    <a:lnTo>
                      <a:pt x="164" y="26"/>
                    </a:lnTo>
                    <a:lnTo>
                      <a:pt x="168" y="18"/>
                    </a:lnTo>
                    <a:lnTo>
                      <a:pt x="174" y="18"/>
                    </a:lnTo>
                    <a:lnTo>
                      <a:pt x="178" y="12"/>
                    </a:lnTo>
                    <a:lnTo>
                      <a:pt x="184" y="14"/>
                    </a:lnTo>
                    <a:lnTo>
                      <a:pt x="190" y="20"/>
                    </a:lnTo>
                    <a:lnTo>
                      <a:pt x="194" y="10"/>
                    </a:lnTo>
                    <a:lnTo>
                      <a:pt x="200" y="8"/>
                    </a:lnTo>
                    <a:lnTo>
                      <a:pt x="206" y="6"/>
                    </a:lnTo>
                    <a:lnTo>
                      <a:pt x="210" y="4"/>
                    </a:lnTo>
                    <a:lnTo>
                      <a:pt x="216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4" name="Freeform 18"/>
              <p:cNvSpPr>
                <a:spLocks/>
              </p:cNvSpPr>
              <p:nvPr/>
            </p:nvSpPr>
            <p:spPr bwMode="auto">
              <a:xfrm>
                <a:off x="2972" y="1652"/>
                <a:ext cx="112" cy="196"/>
              </a:xfrm>
              <a:custGeom>
                <a:avLst/>
                <a:gdLst>
                  <a:gd name="T0" fmla="*/ 0 w 212"/>
                  <a:gd name="T1" fmla="*/ 0 h 518"/>
                  <a:gd name="T2" fmla="*/ 6 w 212"/>
                  <a:gd name="T3" fmla="*/ 6 h 518"/>
                  <a:gd name="T4" fmla="*/ 10 w 212"/>
                  <a:gd name="T5" fmla="*/ 14 h 518"/>
                  <a:gd name="T6" fmla="*/ 16 w 212"/>
                  <a:gd name="T7" fmla="*/ 18 h 518"/>
                  <a:gd name="T8" fmla="*/ 22 w 212"/>
                  <a:gd name="T9" fmla="*/ 26 h 518"/>
                  <a:gd name="T10" fmla="*/ 26 w 212"/>
                  <a:gd name="T11" fmla="*/ 24 h 518"/>
                  <a:gd name="T12" fmla="*/ 32 w 212"/>
                  <a:gd name="T13" fmla="*/ 26 h 518"/>
                  <a:gd name="T14" fmla="*/ 36 w 212"/>
                  <a:gd name="T15" fmla="*/ 64 h 518"/>
                  <a:gd name="T16" fmla="*/ 42 w 212"/>
                  <a:gd name="T17" fmla="*/ 64 h 518"/>
                  <a:gd name="T18" fmla="*/ 48 w 212"/>
                  <a:gd name="T19" fmla="*/ 46 h 518"/>
                  <a:gd name="T20" fmla="*/ 52 w 212"/>
                  <a:gd name="T21" fmla="*/ 52 h 518"/>
                  <a:gd name="T22" fmla="*/ 58 w 212"/>
                  <a:gd name="T23" fmla="*/ 54 h 518"/>
                  <a:gd name="T24" fmla="*/ 64 w 212"/>
                  <a:gd name="T25" fmla="*/ 72 h 518"/>
                  <a:gd name="T26" fmla="*/ 68 w 212"/>
                  <a:gd name="T27" fmla="*/ 84 h 518"/>
                  <a:gd name="T28" fmla="*/ 74 w 212"/>
                  <a:gd name="T29" fmla="*/ 92 h 518"/>
                  <a:gd name="T30" fmla="*/ 80 w 212"/>
                  <a:gd name="T31" fmla="*/ 92 h 518"/>
                  <a:gd name="T32" fmla="*/ 84 w 212"/>
                  <a:gd name="T33" fmla="*/ 126 h 518"/>
                  <a:gd name="T34" fmla="*/ 90 w 212"/>
                  <a:gd name="T35" fmla="*/ 126 h 518"/>
                  <a:gd name="T36" fmla="*/ 96 w 212"/>
                  <a:gd name="T37" fmla="*/ 116 h 518"/>
                  <a:gd name="T38" fmla="*/ 100 w 212"/>
                  <a:gd name="T39" fmla="*/ 118 h 518"/>
                  <a:gd name="T40" fmla="*/ 106 w 212"/>
                  <a:gd name="T41" fmla="*/ 116 h 518"/>
                  <a:gd name="T42" fmla="*/ 112 w 212"/>
                  <a:gd name="T43" fmla="*/ 122 h 518"/>
                  <a:gd name="T44" fmla="*/ 116 w 212"/>
                  <a:gd name="T45" fmla="*/ 118 h 518"/>
                  <a:gd name="T46" fmla="*/ 122 w 212"/>
                  <a:gd name="T47" fmla="*/ 116 h 518"/>
                  <a:gd name="T48" fmla="*/ 126 w 212"/>
                  <a:gd name="T49" fmla="*/ 114 h 518"/>
                  <a:gd name="T50" fmla="*/ 132 w 212"/>
                  <a:gd name="T51" fmla="*/ 112 h 518"/>
                  <a:gd name="T52" fmla="*/ 138 w 212"/>
                  <a:gd name="T53" fmla="*/ 106 h 518"/>
                  <a:gd name="T54" fmla="*/ 142 w 212"/>
                  <a:gd name="T55" fmla="*/ 168 h 518"/>
                  <a:gd name="T56" fmla="*/ 148 w 212"/>
                  <a:gd name="T57" fmla="*/ 180 h 518"/>
                  <a:gd name="T58" fmla="*/ 154 w 212"/>
                  <a:gd name="T59" fmla="*/ 190 h 518"/>
                  <a:gd name="T60" fmla="*/ 158 w 212"/>
                  <a:gd name="T61" fmla="*/ 184 h 518"/>
                  <a:gd name="T62" fmla="*/ 164 w 212"/>
                  <a:gd name="T63" fmla="*/ 186 h 518"/>
                  <a:gd name="T64" fmla="*/ 170 w 212"/>
                  <a:gd name="T65" fmla="*/ 204 h 518"/>
                  <a:gd name="T66" fmla="*/ 174 w 212"/>
                  <a:gd name="T67" fmla="*/ 174 h 518"/>
                  <a:gd name="T68" fmla="*/ 180 w 212"/>
                  <a:gd name="T69" fmla="*/ 172 h 518"/>
                  <a:gd name="T70" fmla="*/ 186 w 212"/>
                  <a:gd name="T71" fmla="*/ 166 h 518"/>
                  <a:gd name="T72" fmla="*/ 190 w 212"/>
                  <a:gd name="T73" fmla="*/ 168 h 518"/>
                  <a:gd name="T74" fmla="*/ 196 w 212"/>
                  <a:gd name="T75" fmla="*/ 186 h 518"/>
                  <a:gd name="T76" fmla="*/ 200 w 212"/>
                  <a:gd name="T77" fmla="*/ 206 h 518"/>
                  <a:gd name="T78" fmla="*/ 206 w 212"/>
                  <a:gd name="T79" fmla="*/ 206 h 518"/>
                  <a:gd name="T80" fmla="*/ 212 w 212"/>
                  <a:gd name="T81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2" h="518">
                    <a:moveTo>
                      <a:pt x="0" y="0"/>
                    </a:moveTo>
                    <a:lnTo>
                      <a:pt x="6" y="6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22" y="26"/>
                    </a:lnTo>
                    <a:lnTo>
                      <a:pt x="26" y="24"/>
                    </a:lnTo>
                    <a:lnTo>
                      <a:pt x="32" y="26"/>
                    </a:lnTo>
                    <a:lnTo>
                      <a:pt x="36" y="64"/>
                    </a:lnTo>
                    <a:lnTo>
                      <a:pt x="42" y="64"/>
                    </a:lnTo>
                    <a:lnTo>
                      <a:pt x="48" y="46"/>
                    </a:lnTo>
                    <a:lnTo>
                      <a:pt x="52" y="52"/>
                    </a:lnTo>
                    <a:lnTo>
                      <a:pt x="58" y="54"/>
                    </a:lnTo>
                    <a:lnTo>
                      <a:pt x="64" y="72"/>
                    </a:lnTo>
                    <a:lnTo>
                      <a:pt x="68" y="84"/>
                    </a:lnTo>
                    <a:lnTo>
                      <a:pt x="74" y="92"/>
                    </a:lnTo>
                    <a:lnTo>
                      <a:pt x="80" y="92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96" y="116"/>
                    </a:lnTo>
                    <a:lnTo>
                      <a:pt x="100" y="118"/>
                    </a:lnTo>
                    <a:lnTo>
                      <a:pt x="106" y="116"/>
                    </a:lnTo>
                    <a:lnTo>
                      <a:pt x="112" y="122"/>
                    </a:lnTo>
                    <a:lnTo>
                      <a:pt x="116" y="118"/>
                    </a:lnTo>
                    <a:lnTo>
                      <a:pt x="122" y="116"/>
                    </a:lnTo>
                    <a:lnTo>
                      <a:pt x="126" y="114"/>
                    </a:lnTo>
                    <a:lnTo>
                      <a:pt x="132" y="112"/>
                    </a:lnTo>
                    <a:lnTo>
                      <a:pt x="138" y="106"/>
                    </a:lnTo>
                    <a:lnTo>
                      <a:pt x="142" y="168"/>
                    </a:lnTo>
                    <a:lnTo>
                      <a:pt x="148" y="180"/>
                    </a:lnTo>
                    <a:lnTo>
                      <a:pt x="154" y="190"/>
                    </a:lnTo>
                    <a:lnTo>
                      <a:pt x="158" y="184"/>
                    </a:lnTo>
                    <a:lnTo>
                      <a:pt x="164" y="186"/>
                    </a:lnTo>
                    <a:lnTo>
                      <a:pt x="170" y="204"/>
                    </a:lnTo>
                    <a:lnTo>
                      <a:pt x="174" y="174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90" y="168"/>
                    </a:lnTo>
                    <a:lnTo>
                      <a:pt x="196" y="186"/>
                    </a:lnTo>
                    <a:lnTo>
                      <a:pt x="200" y="206"/>
                    </a:lnTo>
                    <a:lnTo>
                      <a:pt x="206" y="206"/>
                    </a:lnTo>
                    <a:lnTo>
                      <a:pt x="212" y="51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0355" name="Group 19"/>
            <p:cNvGrpSpPr>
              <a:grpSpLocks/>
            </p:cNvGrpSpPr>
            <p:nvPr/>
          </p:nvGrpSpPr>
          <p:grpSpPr bwMode="auto">
            <a:xfrm>
              <a:off x="1181" y="2208"/>
              <a:ext cx="774" cy="314"/>
              <a:chOff x="1211" y="3717"/>
              <a:chExt cx="577" cy="314"/>
            </a:xfrm>
          </p:grpSpPr>
          <p:sp>
            <p:nvSpPr>
              <p:cNvPr id="270356" name="Freeform 20"/>
              <p:cNvSpPr>
                <a:spLocks/>
              </p:cNvSpPr>
              <p:nvPr/>
            </p:nvSpPr>
            <p:spPr bwMode="auto">
              <a:xfrm>
                <a:off x="1596" y="3717"/>
                <a:ext cx="192" cy="53"/>
              </a:xfrm>
              <a:custGeom>
                <a:avLst/>
                <a:gdLst>
                  <a:gd name="T0" fmla="*/ 6 w 524"/>
                  <a:gd name="T1" fmla="*/ 412 h 414"/>
                  <a:gd name="T2" fmla="*/ 16 w 524"/>
                  <a:gd name="T3" fmla="*/ 382 h 414"/>
                  <a:gd name="T4" fmla="*/ 28 w 524"/>
                  <a:gd name="T5" fmla="*/ 382 h 414"/>
                  <a:gd name="T6" fmla="*/ 38 w 524"/>
                  <a:gd name="T7" fmla="*/ 358 h 414"/>
                  <a:gd name="T8" fmla="*/ 48 w 524"/>
                  <a:gd name="T9" fmla="*/ 352 h 414"/>
                  <a:gd name="T10" fmla="*/ 58 w 524"/>
                  <a:gd name="T11" fmla="*/ 300 h 414"/>
                  <a:gd name="T12" fmla="*/ 70 w 524"/>
                  <a:gd name="T13" fmla="*/ 278 h 414"/>
                  <a:gd name="T14" fmla="*/ 80 w 524"/>
                  <a:gd name="T15" fmla="*/ 258 h 414"/>
                  <a:gd name="T16" fmla="*/ 90 w 524"/>
                  <a:gd name="T17" fmla="*/ 258 h 414"/>
                  <a:gd name="T18" fmla="*/ 102 w 524"/>
                  <a:gd name="T19" fmla="*/ 250 h 414"/>
                  <a:gd name="T20" fmla="*/ 112 w 524"/>
                  <a:gd name="T21" fmla="*/ 252 h 414"/>
                  <a:gd name="T22" fmla="*/ 122 w 524"/>
                  <a:gd name="T23" fmla="*/ 244 h 414"/>
                  <a:gd name="T24" fmla="*/ 134 w 524"/>
                  <a:gd name="T25" fmla="*/ 234 h 414"/>
                  <a:gd name="T26" fmla="*/ 144 w 524"/>
                  <a:gd name="T27" fmla="*/ 234 h 414"/>
                  <a:gd name="T28" fmla="*/ 154 w 524"/>
                  <a:gd name="T29" fmla="*/ 232 h 414"/>
                  <a:gd name="T30" fmla="*/ 164 w 524"/>
                  <a:gd name="T31" fmla="*/ 216 h 414"/>
                  <a:gd name="T32" fmla="*/ 176 w 524"/>
                  <a:gd name="T33" fmla="*/ 172 h 414"/>
                  <a:gd name="T34" fmla="*/ 186 w 524"/>
                  <a:gd name="T35" fmla="*/ 174 h 414"/>
                  <a:gd name="T36" fmla="*/ 196 w 524"/>
                  <a:gd name="T37" fmla="*/ 196 h 414"/>
                  <a:gd name="T38" fmla="*/ 208 w 524"/>
                  <a:gd name="T39" fmla="*/ 186 h 414"/>
                  <a:gd name="T40" fmla="*/ 218 w 524"/>
                  <a:gd name="T41" fmla="*/ 168 h 414"/>
                  <a:gd name="T42" fmla="*/ 228 w 524"/>
                  <a:gd name="T43" fmla="*/ 142 h 414"/>
                  <a:gd name="T44" fmla="*/ 238 w 524"/>
                  <a:gd name="T45" fmla="*/ 130 h 414"/>
                  <a:gd name="T46" fmla="*/ 250 w 524"/>
                  <a:gd name="T47" fmla="*/ 130 h 414"/>
                  <a:gd name="T48" fmla="*/ 260 w 524"/>
                  <a:gd name="T49" fmla="*/ 124 h 414"/>
                  <a:gd name="T50" fmla="*/ 270 w 524"/>
                  <a:gd name="T51" fmla="*/ 124 h 414"/>
                  <a:gd name="T52" fmla="*/ 282 w 524"/>
                  <a:gd name="T53" fmla="*/ 132 h 414"/>
                  <a:gd name="T54" fmla="*/ 292 w 524"/>
                  <a:gd name="T55" fmla="*/ 132 h 414"/>
                  <a:gd name="T56" fmla="*/ 302 w 524"/>
                  <a:gd name="T57" fmla="*/ 128 h 414"/>
                  <a:gd name="T58" fmla="*/ 312 w 524"/>
                  <a:gd name="T59" fmla="*/ 116 h 414"/>
                  <a:gd name="T60" fmla="*/ 324 w 524"/>
                  <a:gd name="T61" fmla="*/ 116 h 414"/>
                  <a:gd name="T62" fmla="*/ 334 w 524"/>
                  <a:gd name="T63" fmla="*/ 104 h 414"/>
                  <a:gd name="T64" fmla="*/ 344 w 524"/>
                  <a:gd name="T65" fmla="*/ 100 h 414"/>
                  <a:gd name="T66" fmla="*/ 356 w 524"/>
                  <a:gd name="T67" fmla="*/ 102 h 414"/>
                  <a:gd name="T68" fmla="*/ 366 w 524"/>
                  <a:gd name="T69" fmla="*/ 104 h 414"/>
                  <a:gd name="T70" fmla="*/ 376 w 524"/>
                  <a:gd name="T71" fmla="*/ 94 h 414"/>
                  <a:gd name="T72" fmla="*/ 386 w 524"/>
                  <a:gd name="T73" fmla="*/ 90 h 414"/>
                  <a:gd name="T74" fmla="*/ 398 w 524"/>
                  <a:gd name="T75" fmla="*/ 90 h 414"/>
                  <a:gd name="T76" fmla="*/ 408 w 524"/>
                  <a:gd name="T77" fmla="*/ 90 h 414"/>
                  <a:gd name="T78" fmla="*/ 418 w 524"/>
                  <a:gd name="T79" fmla="*/ 92 h 414"/>
                  <a:gd name="T80" fmla="*/ 430 w 524"/>
                  <a:gd name="T81" fmla="*/ 74 h 414"/>
                  <a:gd name="T82" fmla="*/ 440 w 524"/>
                  <a:gd name="T83" fmla="*/ 72 h 414"/>
                  <a:gd name="T84" fmla="*/ 450 w 524"/>
                  <a:gd name="T85" fmla="*/ 68 h 414"/>
                  <a:gd name="T86" fmla="*/ 462 w 524"/>
                  <a:gd name="T87" fmla="*/ 44 h 414"/>
                  <a:gd name="T88" fmla="*/ 472 w 524"/>
                  <a:gd name="T89" fmla="*/ 44 h 414"/>
                  <a:gd name="T90" fmla="*/ 482 w 524"/>
                  <a:gd name="T91" fmla="*/ 44 h 414"/>
                  <a:gd name="T92" fmla="*/ 492 w 524"/>
                  <a:gd name="T93" fmla="*/ 44 h 414"/>
                  <a:gd name="T94" fmla="*/ 504 w 524"/>
                  <a:gd name="T95" fmla="*/ 50 h 414"/>
                  <a:gd name="T96" fmla="*/ 514 w 524"/>
                  <a:gd name="T97" fmla="*/ 6 h 414"/>
                  <a:gd name="T98" fmla="*/ 524 w 524"/>
                  <a:gd name="T9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414">
                    <a:moveTo>
                      <a:pt x="0" y="414"/>
                    </a:moveTo>
                    <a:lnTo>
                      <a:pt x="6" y="412"/>
                    </a:lnTo>
                    <a:lnTo>
                      <a:pt x="12" y="384"/>
                    </a:lnTo>
                    <a:lnTo>
                      <a:pt x="16" y="382"/>
                    </a:lnTo>
                    <a:lnTo>
                      <a:pt x="22" y="380"/>
                    </a:lnTo>
                    <a:lnTo>
                      <a:pt x="28" y="382"/>
                    </a:lnTo>
                    <a:lnTo>
                      <a:pt x="32" y="376"/>
                    </a:lnTo>
                    <a:lnTo>
                      <a:pt x="38" y="358"/>
                    </a:lnTo>
                    <a:lnTo>
                      <a:pt x="44" y="354"/>
                    </a:lnTo>
                    <a:lnTo>
                      <a:pt x="48" y="352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80" y="258"/>
                    </a:lnTo>
                    <a:lnTo>
                      <a:pt x="86" y="250"/>
                    </a:lnTo>
                    <a:lnTo>
                      <a:pt x="90" y="258"/>
                    </a:lnTo>
                    <a:lnTo>
                      <a:pt x="96" y="250"/>
                    </a:lnTo>
                    <a:lnTo>
                      <a:pt x="102" y="250"/>
                    </a:lnTo>
                    <a:lnTo>
                      <a:pt x="106" y="250"/>
                    </a:lnTo>
                    <a:lnTo>
                      <a:pt x="112" y="252"/>
                    </a:lnTo>
                    <a:lnTo>
                      <a:pt x="118" y="254"/>
                    </a:lnTo>
                    <a:lnTo>
                      <a:pt x="122" y="244"/>
                    </a:lnTo>
                    <a:lnTo>
                      <a:pt x="128" y="244"/>
                    </a:lnTo>
                    <a:lnTo>
                      <a:pt x="134" y="234"/>
                    </a:lnTo>
                    <a:lnTo>
                      <a:pt x="138" y="234"/>
                    </a:lnTo>
                    <a:lnTo>
                      <a:pt x="144" y="234"/>
                    </a:lnTo>
                    <a:lnTo>
                      <a:pt x="148" y="232"/>
                    </a:lnTo>
                    <a:lnTo>
                      <a:pt x="154" y="232"/>
                    </a:lnTo>
                    <a:lnTo>
                      <a:pt x="160" y="216"/>
                    </a:lnTo>
                    <a:lnTo>
                      <a:pt x="164" y="216"/>
                    </a:lnTo>
                    <a:lnTo>
                      <a:pt x="170" y="170"/>
                    </a:lnTo>
                    <a:lnTo>
                      <a:pt x="176" y="172"/>
                    </a:lnTo>
                    <a:lnTo>
                      <a:pt x="180" y="178"/>
                    </a:lnTo>
                    <a:lnTo>
                      <a:pt x="186" y="174"/>
                    </a:lnTo>
                    <a:lnTo>
                      <a:pt x="192" y="180"/>
                    </a:lnTo>
                    <a:lnTo>
                      <a:pt x="196" y="196"/>
                    </a:lnTo>
                    <a:lnTo>
                      <a:pt x="202" y="196"/>
                    </a:lnTo>
                    <a:lnTo>
                      <a:pt x="208" y="186"/>
                    </a:lnTo>
                    <a:lnTo>
                      <a:pt x="212" y="182"/>
                    </a:lnTo>
                    <a:lnTo>
                      <a:pt x="218" y="168"/>
                    </a:lnTo>
                    <a:lnTo>
                      <a:pt x="222" y="154"/>
                    </a:lnTo>
                    <a:lnTo>
                      <a:pt x="228" y="142"/>
                    </a:lnTo>
                    <a:lnTo>
                      <a:pt x="234" y="130"/>
                    </a:lnTo>
                    <a:lnTo>
                      <a:pt x="238" y="130"/>
                    </a:lnTo>
                    <a:lnTo>
                      <a:pt x="244" y="130"/>
                    </a:lnTo>
                    <a:lnTo>
                      <a:pt x="250" y="130"/>
                    </a:lnTo>
                    <a:lnTo>
                      <a:pt x="254" y="130"/>
                    </a:lnTo>
                    <a:lnTo>
                      <a:pt x="260" y="124"/>
                    </a:lnTo>
                    <a:lnTo>
                      <a:pt x="266" y="124"/>
                    </a:lnTo>
                    <a:lnTo>
                      <a:pt x="270" y="124"/>
                    </a:lnTo>
                    <a:lnTo>
                      <a:pt x="276" y="130"/>
                    </a:lnTo>
                    <a:lnTo>
                      <a:pt x="282" y="132"/>
                    </a:lnTo>
                    <a:lnTo>
                      <a:pt x="286" y="132"/>
                    </a:lnTo>
                    <a:lnTo>
                      <a:pt x="292" y="132"/>
                    </a:lnTo>
                    <a:lnTo>
                      <a:pt x="298" y="132"/>
                    </a:lnTo>
                    <a:lnTo>
                      <a:pt x="302" y="128"/>
                    </a:lnTo>
                    <a:lnTo>
                      <a:pt x="308" y="124"/>
                    </a:lnTo>
                    <a:lnTo>
                      <a:pt x="312" y="116"/>
                    </a:lnTo>
                    <a:lnTo>
                      <a:pt x="318" y="116"/>
                    </a:lnTo>
                    <a:lnTo>
                      <a:pt x="324" y="116"/>
                    </a:lnTo>
                    <a:lnTo>
                      <a:pt x="328" y="116"/>
                    </a:lnTo>
                    <a:lnTo>
                      <a:pt x="334" y="104"/>
                    </a:lnTo>
                    <a:lnTo>
                      <a:pt x="340" y="104"/>
                    </a:lnTo>
                    <a:lnTo>
                      <a:pt x="344" y="100"/>
                    </a:lnTo>
                    <a:lnTo>
                      <a:pt x="350" y="100"/>
                    </a:lnTo>
                    <a:lnTo>
                      <a:pt x="356" y="102"/>
                    </a:lnTo>
                    <a:lnTo>
                      <a:pt x="360" y="100"/>
                    </a:lnTo>
                    <a:lnTo>
                      <a:pt x="366" y="104"/>
                    </a:lnTo>
                    <a:lnTo>
                      <a:pt x="372" y="104"/>
                    </a:lnTo>
                    <a:lnTo>
                      <a:pt x="376" y="94"/>
                    </a:lnTo>
                    <a:lnTo>
                      <a:pt x="382" y="94"/>
                    </a:lnTo>
                    <a:lnTo>
                      <a:pt x="386" y="90"/>
                    </a:lnTo>
                    <a:lnTo>
                      <a:pt x="392" y="90"/>
                    </a:lnTo>
                    <a:lnTo>
                      <a:pt x="398" y="90"/>
                    </a:lnTo>
                    <a:lnTo>
                      <a:pt x="402" y="90"/>
                    </a:lnTo>
                    <a:lnTo>
                      <a:pt x="408" y="90"/>
                    </a:lnTo>
                    <a:lnTo>
                      <a:pt x="414" y="92"/>
                    </a:lnTo>
                    <a:lnTo>
                      <a:pt x="418" y="92"/>
                    </a:lnTo>
                    <a:lnTo>
                      <a:pt x="424" y="90"/>
                    </a:lnTo>
                    <a:lnTo>
                      <a:pt x="430" y="74"/>
                    </a:lnTo>
                    <a:lnTo>
                      <a:pt x="434" y="74"/>
                    </a:lnTo>
                    <a:lnTo>
                      <a:pt x="440" y="72"/>
                    </a:lnTo>
                    <a:lnTo>
                      <a:pt x="446" y="72"/>
                    </a:lnTo>
                    <a:lnTo>
                      <a:pt x="450" y="68"/>
                    </a:lnTo>
                    <a:lnTo>
                      <a:pt x="456" y="46"/>
                    </a:lnTo>
                    <a:lnTo>
                      <a:pt x="462" y="44"/>
                    </a:lnTo>
                    <a:lnTo>
                      <a:pt x="466" y="44"/>
                    </a:lnTo>
                    <a:lnTo>
                      <a:pt x="472" y="44"/>
                    </a:lnTo>
                    <a:lnTo>
                      <a:pt x="476" y="44"/>
                    </a:lnTo>
                    <a:lnTo>
                      <a:pt x="482" y="44"/>
                    </a:lnTo>
                    <a:lnTo>
                      <a:pt x="488" y="44"/>
                    </a:lnTo>
                    <a:lnTo>
                      <a:pt x="492" y="44"/>
                    </a:lnTo>
                    <a:lnTo>
                      <a:pt x="498" y="46"/>
                    </a:lnTo>
                    <a:lnTo>
                      <a:pt x="504" y="50"/>
                    </a:lnTo>
                    <a:lnTo>
                      <a:pt x="508" y="24"/>
                    </a:lnTo>
                    <a:lnTo>
                      <a:pt x="514" y="6"/>
                    </a:lnTo>
                    <a:lnTo>
                      <a:pt x="520" y="4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7" name="Freeform 21"/>
              <p:cNvSpPr>
                <a:spLocks/>
              </p:cNvSpPr>
              <p:nvPr/>
            </p:nvSpPr>
            <p:spPr bwMode="auto">
              <a:xfrm>
                <a:off x="1403" y="3770"/>
                <a:ext cx="193" cy="198"/>
              </a:xfrm>
              <a:custGeom>
                <a:avLst/>
                <a:gdLst>
                  <a:gd name="T0" fmla="*/ 6 w 524"/>
                  <a:gd name="T1" fmla="*/ 1526 h 1560"/>
                  <a:gd name="T2" fmla="*/ 16 w 524"/>
                  <a:gd name="T3" fmla="*/ 1502 h 1560"/>
                  <a:gd name="T4" fmla="*/ 28 w 524"/>
                  <a:gd name="T5" fmla="*/ 1396 h 1560"/>
                  <a:gd name="T6" fmla="*/ 38 w 524"/>
                  <a:gd name="T7" fmla="*/ 1400 h 1560"/>
                  <a:gd name="T8" fmla="*/ 48 w 524"/>
                  <a:gd name="T9" fmla="*/ 1344 h 1560"/>
                  <a:gd name="T10" fmla="*/ 60 w 524"/>
                  <a:gd name="T11" fmla="*/ 1342 h 1560"/>
                  <a:gd name="T12" fmla="*/ 70 w 524"/>
                  <a:gd name="T13" fmla="*/ 1344 h 1560"/>
                  <a:gd name="T14" fmla="*/ 80 w 524"/>
                  <a:gd name="T15" fmla="*/ 1330 h 1560"/>
                  <a:gd name="T16" fmla="*/ 90 w 524"/>
                  <a:gd name="T17" fmla="*/ 1290 h 1560"/>
                  <a:gd name="T18" fmla="*/ 102 w 524"/>
                  <a:gd name="T19" fmla="*/ 1288 h 1560"/>
                  <a:gd name="T20" fmla="*/ 112 w 524"/>
                  <a:gd name="T21" fmla="*/ 1276 h 1560"/>
                  <a:gd name="T22" fmla="*/ 122 w 524"/>
                  <a:gd name="T23" fmla="*/ 1236 h 1560"/>
                  <a:gd name="T24" fmla="*/ 134 w 524"/>
                  <a:gd name="T25" fmla="*/ 1218 h 1560"/>
                  <a:gd name="T26" fmla="*/ 144 w 524"/>
                  <a:gd name="T27" fmla="*/ 1182 h 1560"/>
                  <a:gd name="T28" fmla="*/ 154 w 524"/>
                  <a:gd name="T29" fmla="*/ 1142 h 1560"/>
                  <a:gd name="T30" fmla="*/ 164 w 524"/>
                  <a:gd name="T31" fmla="*/ 1060 h 1560"/>
                  <a:gd name="T32" fmla="*/ 176 w 524"/>
                  <a:gd name="T33" fmla="*/ 1044 h 1560"/>
                  <a:gd name="T34" fmla="*/ 186 w 524"/>
                  <a:gd name="T35" fmla="*/ 994 h 1560"/>
                  <a:gd name="T36" fmla="*/ 196 w 524"/>
                  <a:gd name="T37" fmla="*/ 950 h 1560"/>
                  <a:gd name="T38" fmla="*/ 208 w 524"/>
                  <a:gd name="T39" fmla="*/ 898 h 1560"/>
                  <a:gd name="T40" fmla="*/ 218 w 524"/>
                  <a:gd name="T41" fmla="*/ 906 h 1560"/>
                  <a:gd name="T42" fmla="*/ 228 w 524"/>
                  <a:gd name="T43" fmla="*/ 894 h 1560"/>
                  <a:gd name="T44" fmla="*/ 240 w 524"/>
                  <a:gd name="T45" fmla="*/ 862 h 1560"/>
                  <a:gd name="T46" fmla="*/ 250 w 524"/>
                  <a:gd name="T47" fmla="*/ 726 h 1560"/>
                  <a:gd name="T48" fmla="*/ 260 w 524"/>
                  <a:gd name="T49" fmla="*/ 722 h 1560"/>
                  <a:gd name="T50" fmla="*/ 270 w 524"/>
                  <a:gd name="T51" fmla="*/ 716 h 1560"/>
                  <a:gd name="T52" fmla="*/ 282 w 524"/>
                  <a:gd name="T53" fmla="*/ 710 h 1560"/>
                  <a:gd name="T54" fmla="*/ 292 w 524"/>
                  <a:gd name="T55" fmla="*/ 686 h 1560"/>
                  <a:gd name="T56" fmla="*/ 302 w 524"/>
                  <a:gd name="T57" fmla="*/ 620 h 1560"/>
                  <a:gd name="T58" fmla="*/ 314 w 524"/>
                  <a:gd name="T59" fmla="*/ 568 h 1560"/>
                  <a:gd name="T60" fmla="*/ 324 w 524"/>
                  <a:gd name="T61" fmla="*/ 524 h 1560"/>
                  <a:gd name="T62" fmla="*/ 334 w 524"/>
                  <a:gd name="T63" fmla="*/ 492 h 1560"/>
                  <a:gd name="T64" fmla="*/ 344 w 524"/>
                  <a:gd name="T65" fmla="*/ 438 h 1560"/>
                  <a:gd name="T66" fmla="*/ 356 w 524"/>
                  <a:gd name="T67" fmla="*/ 424 h 1560"/>
                  <a:gd name="T68" fmla="*/ 366 w 524"/>
                  <a:gd name="T69" fmla="*/ 410 h 1560"/>
                  <a:gd name="T70" fmla="*/ 376 w 524"/>
                  <a:gd name="T71" fmla="*/ 416 h 1560"/>
                  <a:gd name="T72" fmla="*/ 388 w 524"/>
                  <a:gd name="T73" fmla="*/ 380 h 1560"/>
                  <a:gd name="T74" fmla="*/ 398 w 524"/>
                  <a:gd name="T75" fmla="*/ 314 h 1560"/>
                  <a:gd name="T76" fmla="*/ 408 w 524"/>
                  <a:gd name="T77" fmla="*/ 248 h 1560"/>
                  <a:gd name="T78" fmla="*/ 418 w 524"/>
                  <a:gd name="T79" fmla="*/ 242 h 1560"/>
                  <a:gd name="T80" fmla="*/ 430 w 524"/>
                  <a:gd name="T81" fmla="*/ 170 h 1560"/>
                  <a:gd name="T82" fmla="*/ 440 w 524"/>
                  <a:gd name="T83" fmla="*/ 126 h 1560"/>
                  <a:gd name="T84" fmla="*/ 450 w 524"/>
                  <a:gd name="T85" fmla="*/ 104 h 1560"/>
                  <a:gd name="T86" fmla="*/ 462 w 524"/>
                  <a:gd name="T87" fmla="*/ 106 h 1560"/>
                  <a:gd name="T88" fmla="*/ 472 w 524"/>
                  <a:gd name="T89" fmla="*/ 98 h 1560"/>
                  <a:gd name="T90" fmla="*/ 482 w 524"/>
                  <a:gd name="T91" fmla="*/ 94 h 1560"/>
                  <a:gd name="T92" fmla="*/ 492 w 524"/>
                  <a:gd name="T93" fmla="*/ 58 h 1560"/>
                  <a:gd name="T94" fmla="*/ 504 w 524"/>
                  <a:gd name="T95" fmla="*/ 50 h 1560"/>
                  <a:gd name="T96" fmla="*/ 514 w 524"/>
                  <a:gd name="T97" fmla="*/ 22 h 1560"/>
                  <a:gd name="T98" fmla="*/ 524 w 524"/>
                  <a:gd name="T99" fmla="*/ 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560">
                    <a:moveTo>
                      <a:pt x="0" y="1560"/>
                    </a:moveTo>
                    <a:lnTo>
                      <a:pt x="6" y="1526"/>
                    </a:lnTo>
                    <a:lnTo>
                      <a:pt x="12" y="1526"/>
                    </a:lnTo>
                    <a:lnTo>
                      <a:pt x="16" y="1502"/>
                    </a:lnTo>
                    <a:lnTo>
                      <a:pt x="22" y="1492"/>
                    </a:lnTo>
                    <a:lnTo>
                      <a:pt x="28" y="1396"/>
                    </a:lnTo>
                    <a:lnTo>
                      <a:pt x="32" y="1398"/>
                    </a:lnTo>
                    <a:lnTo>
                      <a:pt x="38" y="1400"/>
                    </a:lnTo>
                    <a:lnTo>
                      <a:pt x="44" y="1350"/>
                    </a:lnTo>
                    <a:lnTo>
                      <a:pt x="48" y="1344"/>
                    </a:lnTo>
                    <a:lnTo>
                      <a:pt x="54" y="1346"/>
                    </a:lnTo>
                    <a:lnTo>
                      <a:pt x="60" y="1342"/>
                    </a:lnTo>
                    <a:lnTo>
                      <a:pt x="64" y="1346"/>
                    </a:lnTo>
                    <a:lnTo>
                      <a:pt x="70" y="1344"/>
                    </a:lnTo>
                    <a:lnTo>
                      <a:pt x="76" y="1342"/>
                    </a:lnTo>
                    <a:lnTo>
                      <a:pt x="80" y="1330"/>
                    </a:lnTo>
                    <a:lnTo>
                      <a:pt x="86" y="1300"/>
                    </a:lnTo>
                    <a:lnTo>
                      <a:pt x="90" y="1290"/>
                    </a:lnTo>
                    <a:lnTo>
                      <a:pt x="96" y="1290"/>
                    </a:lnTo>
                    <a:lnTo>
                      <a:pt x="102" y="1288"/>
                    </a:lnTo>
                    <a:lnTo>
                      <a:pt x="106" y="1282"/>
                    </a:lnTo>
                    <a:lnTo>
                      <a:pt x="112" y="1276"/>
                    </a:lnTo>
                    <a:lnTo>
                      <a:pt x="118" y="1270"/>
                    </a:lnTo>
                    <a:lnTo>
                      <a:pt x="122" y="1236"/>
                    </a:lnTo>
                    <a:lnTo>
                      <a:pt x="128" y="1222"/>
                    </a:lnTo>
                    <a:lnTo>
                      <a:pt x="134" y="1218"/>
                    </a:lnTo>
                    <a:lnTo>
                      <a:pt x="138" y="1216"/>
                    </a:lnTo>
                    <a:lnTo>
                      <a:pt x="144" y="1182"/>
                    </a:lnTo>
                    <a:lnTo>
                      <a:pt x="150" y="1178"/>
                    </a:lnTo>
                    <a:lnTo>
                      <a:pt x="154" y="1142"/>
                    </a:lnTo>
                    <a:lnTo>
                      <a:pt x="160" y="1068"/>
                    </a:lnTo>
                    <a:lnTo>
                      <a:pt x="164" y="1060"/>
                    </a:lnTo>
                    <a:lnTo>
                      <a:pt x="170" y="1060"/>
                    </a:lnTo>
                    <a:lnTo>
                      <a:pt x="176" y="1044"/>
                    </a:lnTo>
                    <a:lnTo>
                      <a:pt x="180" y="1022"/>
                    </a:lnTo>
                    <a:lnTo>
                      <a:pt x="186" y="994"/>
                    </a:lnTo>
                    <a:lnTo>
                      <a:pt x="192" y="1000"/>
                    </a:lnTo>
                    <a:lnTo>
                      <a:pt x="196" y="950"/>
                    </a:lnTo>
                    <a:lnTo>
                      <a:pt x="202" y="948"/>
                    </a:lnTo>
                    <a:lnTo>
                      <a:pt x="208" y="898"/>
                    </a:lnTo>
                    <a:lnTo>
                      <a:pt x="212" y="894"/>
                    </a:lnTo>
                    <a:lnTo>
                      <a:pt x="218" y="906"/>
                    </a:lnTo>
                    <a:lnTo>
                      <a:pt x="224" y="900"/>
                    </a:lnTo>
                    <a:lnTo>
                      <a:pt x="228" y="894"/>
                    </a:lnTo>
                    <a:lnTo>
                      <a:pt x="234" y="864"/>
                    </a:lnTo>
                    <a:lnTo>
                      <a:pt x="240" y="862"/>
                    </a:lnTo>
                    <a:lnTo>
                      <a:pt x="244" y="850"/>
                    </a:lnTo>
                    <a:lnTo>
                      <a:pt x="250" y="726"/>
                    </a:lnTo>
                    <a:lnTo>
                      <a:pt x="254" y="730"/>
                    </a:lnTo>
                    <a:lnTo>
                      <a:pt x="260" y="722"/>
                    </a:lnTo>
                    <a:lnTo>
                      <a:pt x="266" y="716"/>
                    </a:lnTo>
                    <a:lnTo>
                      <a:pt x="270" y="716"/>
                    </a:lnTo>
                    <a:lnTo>
                      <a:pt x="276" y="720"/>
                    </a:lnTo>
                    <a:lnTo>
                      <a:pt x="282" y="710"/>
                    </a:lnTo>
                    <a:lnTo>
                      <a:pt x="286" y="710"/>
                    </a:lnTo>
                    <a:lnTo>
                      <a:pt x="292" y="686"/>
                    </a:lnTo>
                    <a:lnTo>
                      <a:pt x="298" y="624"/>
                    </a:lnTo>
                    <a:lnTo>
                      <a:pt x="302" y="620"/>
                    </a:lnTo>
                    <a:lnTo>
                      <a:pt x="308" y="568"/>
                    </a:lnTo>
                    <a:lnTo>
                      <a:pt x="314" y="568"/>
                    </a:lnTo>
                    <a:lnTo>
                      <a:pt x="318" y="534"/>
                    </a:lnTo>
                    <a:lnTo>
                      <a:pt x="324" y="524"/>
                    </a:lnTo>
                    <a:lnTo>
                      <a:pt x="328" y="502"/>
                    </a:lnTo>
                    <a:lnTo>
                      <a:pt x="334" y="492"/>
                    </a:lnTo>
                    <a:lnTo>
                      <a:pt x="340" y="482"/>
                    </a:lnTo>
                    <a:lnTo>
                      <a:pt x="344" y="438"/>
                    </a:lnTo>
                    <a:lnTo>
                      <a:pt x="350" y="432"/>
                    </a:lnTo>
                    <a:lnTo>
                      <a:pt x="356" y="424"/>
                    </a:lnTo>
                    <a:lnTo>
                      <a:pt x="360" y="420"/>
                    </a:lnTo>
                    <a:lnTo>
                      <a:pt x="366" y="410"/>
                    </a:lnTo>
                    <a:lnTo>
                      <a:pt x="372" y="416"/>
                    </a:lnTo>
                    <a:lnTo>
                      <a:pt x="376" y="416"/>
                    </a:lnTo>
                    <a:lnTo>
                      <a:pt x="382" y="396"/>
                    </a:lnTo>
                    <a:lnTo>
                      <a:pt x="388" y="380"/>
                    </a:lnTo>
                    <a:lnTo>
                      <a:pt x="392" y="382"/>
                    </a:lnTo>
                    <a:lnTo>
                      <a:pt x="398" y="314"/>
                    </a:lnTo>
                    <a:lnTo>
                      <a:pt x="404" y="268"/>
                    </a:lnTo>
                    <a:lnTo>
                      <a:pt x="408" y="248"/>
                    </a:lnTo>
                    <a:lnTo>
                      <a:pt x="414" y="228"/>
                    </a:lnTo>
                    <a:lnTo>
                      <a:pt x="418" y="242"/>
                    </a:lnTo>
                    <a:lnTo>
                      <a:pt x="424" y="198"/>
                    </a:lnTo>
                    <a:lnTo>
                      <a:pt x="430" y="170"/>
                    </a:lnTo>
                    <a:lnTo>
                      <a:pt x="434" y="144"/>
                    </a:lnTo>
                    <a:lnTo>
                      <a:pt x="440" y="126"/>
                    </a:lnTo>
                    <a:lnTo>
                      <a:pt x="446" y="118"/>
                    </a:lnTo>
                    <a:lnTo>
                      <a:pt x="450" y="104"/>
                    </a:lnTo>
                    <a:lnTo>
                      <a:pt x="456" y="106"/>
                    </a:lnTo>
                    <a:lnTo>
                      <a:pt x="462" y="106"/>
                    </a:lnTo>
                    <a:lnTo>
                      <a:pt x="466" y="104"/>
                    </a:lnTo>
                    <a:lnTo>
                      <a:pt x="472" y="98"/>
                    </a:lnTo>
                    <a:lnTo>
                      <a:pt x="478" y="98"/>
                    </a:lnTo>
                    <a:lnTo>
                      <a:pt x="482" y="94"/>
                    </a:lnTo>
                    <a:lnTo>
                      <a:pt x="488" y="72"/>
                    </a:lnTo>
                    <a:lnTo>
                      <a:pt x="492" y="58"/>
                    </a:lnTo>
                    <a:lnTo>
                      <a:pt x="498" y="56"/>
                    </a:lnTo>
                    <a:lnTo>
                      <a:pt x="504" y="50"/>
                    </a:lnTo>
                    <a:lnTo>
                      <a:pt x="508" y="48"/>
                    </a:lnTo>
                    <a:lnTo>
                      <a:pt x="514" y="22"/>
                    </a:lnTo>
                    <a:lnTo>
                      <a:pt x="520" y="18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8" name="Freeform 22"/>
              <p:cNvSpPr>
                <a:spLocks/>
              </p:cNvSpPr>
              <p:nvPr/>
            </p:nvSpPr>
            <p:spPr bwMode="auto">
              <a:xfrm>
                <a:off x="1211" y="3963"/>
                <a:ext cx="192" cy="68"/>
              </a:xfrm>
              <a:custGeom>
                <a:avLst/>
                <a:gdLst>
                  <a:gd name="T0" fmla="*/ 4 w 522"/>
                  <a:gd name="T1" fmla="*/ 526 h 532"/>
                  <a:gd name="T2" fmla="*/ 16 w 522"/>
                  <a:gd name="T3" fmla="*/ 532 h 532"/>
                  <a:gd name="T4" fmla="*/ 26 w 522"/>
                  <a:gd name="T5" fmla="*/ 516 h 532"/>
                  <a:gd name="T6" fmla="*/ 36 w 522"/>
                  <a:gd name="T7" fmla="*/ 516 h 532"/>
                  <a:gd name="T8" fmla="*/ 46 w 522"/>
                  <a:gd name="T9" fmla="*/ 502 h 532"/>
                  <a:gd name="T10" fmla="*/ 58 w 522"/>
                  <a:gd name="T11" fmla="*/ 498 h 532"/>
                  <a:gd name="T12" fmla="*/ 68 w 522"/>
                  <a:gd name="T13" fmla="*/ 490 h 532"/>
                  <a:gd name="T14" fmla="*/ 78 w 522"/>
                  <a:gd name="T15" fmla="*/ 488 h 532"/>
                  <a:gd name="T16" fmla="*/ 90 w 522"/>
                  <a:gd name="T17" fmla="*/ 490 h 532"/>
                  <a:gd name="T18" fmla="*/ 100 w 522"/>
                  <a:gd name="T19" fmla="*/ 456 h 532"/>
                  <a:gd name="T20" fmla="*/ 110 w 522"/>
                  <a:gd name="T21" fmla="*/ 436 h 532"/>
                  <a:gd name="T22" fmla="*/ 120 w 522"/>
                  <a:gd name="T23" fmla="*/ 434 h 532"/>
                  <a:gd name="T24" fmla="*/ 132 w 522"/>
                  <a:gd name="T25" fmla="*/ 382 h 532"/>
                  <a:gd name="T26" fmla="*/ 142 w 522"/>
                  <a:gd name="T27" fmla="*/ 378 h 532"/>
                  <a:gd name="T28" fmla="*/ 152 w 522"/>
                  <a:gd name="T29" fmla="*/ 366 h 532"/>
                  <a:gd name="T30" fmla="*/ 164 w 522"/>
                  <a:gd name="T31" fmla="*/ 352 h 532"/>
                  <a:gd name="T32" fmla="*/ 174 w 522"/>
                  <a:gd name="T33" fmla="*/ 356 h 532"/>
                  <a:gd name="T34" fmla="*/ 184 w 522"/>
                  <a:gd name="T35" fmla="*/ 350 h 532"/>
                  <a:gd name="T36" fmla="*/ 194 w 522"/>
                  <a:gd name="T37" fmla="*/ 350 h 532"/>
                  <a:gd name="T38" fmla="*/ 206 w 522"/>
                  <a:gd name="T39" fmla="*/ 338 h 532"/>
                  <a:gd name="T40" fmla="*/ 216 w 522"/>
                  <a:gd name="T41" fmla="*/ 338 h 532"/>
                  <a:gd name="T42" fmla="*/ 226 w 522"/>
                  <a:gd name="T43" fmla="*/ 308 h 532"/>
                  <a:gd name="T44" fmla="*/ 238 w 522"/>
                  <a:gd name="T45" fmla="*/ 260 h 532"/>
                  <a:gd name="T46" fmla="*/ 248 w 522"/>
                  <a:gd name="T47" fmla="*/ 258 h 532"/>
                  <a:gd name="T48" fmla="*/ 258 w 522"/>
                  <a:gd name="T49" fmla="*/ 252 h 532"/>
                  <a:gd name="T50" fmla="*/ 268 w 522"/>
                  <a:gd name="T51" fmla="*/ 252 h 532"/>
                  <a:gd name="T52" fmla="*/ 280 w 522"/>
                  <a:gd name="T53" fmla="*/ 250 h 532"/>
                  <a:gd name="T54" fmla="*/ 290 w 522"/>
                  <a:gd name="T55" fmla="*/ 240 h 532"/>
                  <a:gd name="T56" fmla="*/ 300 w 522"/>
                  <a:gd name="T57" fmla="*/ 244 h 532"/>
                  <a:gd name="T58" fmla="*/ 312 w 522"/>
                  <a:gd name="T59" fmla="*/ 242 h 532"/>
                  <a:gd name="T60" fmla="*/ 322 w 522"/>
                  <a:gd name="T61" fmla="*/ 224 h 532"/>
                  <a:gd name="T62" fmla="*/ 332 w 522"/>
                  <a:gd name="T63" fmla="*/ 214 h 532"/>
                  <a:gd name="T64" fmla="*/ 344 w 522"/>
                  <a:gd name="T65" fmla="*/ 178 h 532"/>
                  <a:gd name="T66" fmla="*/ 354 w 522"/>
                  <a:gd name="T67" fmla="*/ 176 h 532"/>
                  <a:gd name="T68" fmla="*/ 364 w 522"/>
                  <a:gd name="T69" fmla="*/ 176 h 532"/>
                  <a:gd name="T70" fmla="*/ 374 w 522"/>
                  <a:gd name="T71" fmla="*/ 174 h 532"/>
                  <a:gd name="T72" fmla="*/ 386 w 522"/>
                  <a:gd name="T73" fmla="*/ 142 h 532"/>
                  <a:gd name="T74" fmla="*/ 396 w 522"/>
                  <a:gd name="T75" fmla="*/ 140 h 532"/>
                  <a:gd name="T76" fmla="*/ 406 w 522"/>
                  <a:gd name="T77" fmla="*/ 128 h 532"/>
                  <a:gd name="T78" fmla="*/ 418 w 522"/>
                  <a:gd name="T79" fmla="*/ 116 h 532"/>
                  <a:gd name="T80" fmla="*/ 428 w 522"/>
                  <a:gd name="T81" fmla="*/ 124 h 532"/>
                  <a:gd name="T82" fmla="*/ 438 w 522"/>
                  <a:gd name="T83" fmla="*/ 80 h 532"/>
                  <a:gd name="T84" fmla="*/ 448 w 522"/>
                  <a:gd name="T85" fmla="*/ 54 h 532"/>
                  <a:gd name="T86" fmla="*/ 460 w 522"/>
                  <a:gd name="T87" fmla="*/ 42 h 532"/>
                  <a:gd name="T88" fmla="*/ 470 w 522"/>
                  <a:gd name="T89" fmla="*/ 16 h 532"/>
                  <a:gd name="T90" fmla="*/ 480 w 522"/>
                  <a:gd name="T91" fmla="*/ 14 h 532"/>
                  <a:gd name="T92" fmla="*/ 492 w 522"/>
                  <a:gd name="T93" fmla="*/ 2 h 532"/>
                  <a:gd name="T94" fmla="*/ 502 w 522"/>
                  <a:gd name="T95" fmla="*/ 2 h 532"/>
                  <a:gd name="T96" fmla="*/ 512 w 522"/>
                  <a:gd name="T97" fmla="*/ 10 h 532"/>
                  <a:gd name="T98" fmla="*/ 522 w 522"/>
                  <a:gd name="T99" fmla="*/ 38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2" h="532">
                    <a:moveTo>
                      <a:pt x="0" y="526"/>
                    </a:moveTo>
                    <a:lnTo>
                      <a:pt x="4" y="526"/>
                    </a:lnTo>
                    <a:lnTo>
                      <a:pt x="10" y="524"/>
                    </a:lnTo>
                    <a:lnTo>
                      <a:pt x="16" y="532"/>
                    </a:lnTo>
                    <a:lnTo>
                      <a:pt x="20" y="518"/>
                    </a:lnTo>
                    <a:lnTo>
                      <a:pt x="26" y="516"/>
                    </a:lnTo>
                    <a:lnTo>
                      <a:pt x="30" y="516"/>
                    </a:lnTo>
                    <a:lnTo>
                      <a:pt x="36" y="516"/>
                    </a:lnTo>
                    <a:lnTo>
                      <a:pt x="42" y="504"/>
                    </a:lnTo>
                    <a:lnTo>
                      <a:pt x="46" y="502"/>
                    </a:lnTo>
                    <a:lnTo>
                      <a:pt x="52" y="498"/>
                    </a:lnTo>
                    <a:lnTo>
                      <a:pt x="58" y="498"/>
                    </a:lnTo>
                    <a:lnTo>
                      <a:pt x="62" y="498"/>
                    </a:lnTo>
                    <a:lnTo>
                      <a:pt x="68" y="490"/>
                    </a:lnTo>
                    <a:lnTo>
                      <a:pt x="74" y="492"/>
                    </a:lnTo>
                    <a:lnTo>
                      <a:pt x="78" y="488"/>
                    </a:lnTo>
                    <a:lnTo>
                      <a:pt x="84" y="490"/>
                    </a:lnTo>
                    <a:lnTo>
                      <a:pt x="90" y="490"/>
                    </a:lnTo>
                    <a:lnTo>
                      <a:pt x="94" y="478"/>
                    </a:lnTo>
                    <a:lnTo>
                      <a:pt x="100" y="456"/>
                    </a:lnTo>
                    <a:lnTo>
                      <a:pt x="104" y="436"/>
                    </a:lnTo>
                    <a:lnTo>
                      <a:pt x="110" y="436"/>
                    </a:lnTo>
                    <a:lnTo>
                      <a:pt x="116" y="434"/>
                    </a:lnTo>
                    <a:lnTo>
                      <a:pt x="120" y="434"/>
                    </a:lnTo>
                    <a:lnTo>
                      <a:pt x="126" y="404"/>
                    </a:lnTo>
                    <a:lnTo>
                      <a:pt x="132" y="382"/>
                    </a:lnTo>
                    <a:lnTo>
                      <a:pt x="136" y="388"/>
                    </a:lnTo>
                    <a:lnTo>
                      <a:pt x="142" y="378"/>
                    </a:lnTo>
                    <a:lnTo>
                      <a:pt x="148" y="366"/>
                    </a:lnTo>
                    <a:lnTo>
                      <a:pt x="152" y="366"/>
                    </a:lnTo>
                    <a:lnTo>
                      <a:pt x="158" y="358"/>
                    </a:lnTo>
                    <a:lnTo>
                      <a:pt x="164" y="352"/>
                    </a:lnTo>
                    <a:lnTo>
                      <a:pt x="168" y="360"/>
                    </a:lnTo>
                    <a:lnTo>
                      <a:pt x="174" y="356"/>
                    </a:lnTo>
                    <a:lnTo>
                      <a:pt x="180" y="354"/>
                    </a:lnTo>
                    <a:lnTo>
                      <a:pt x="184" y="350"/>
                    </a:lnTo>
                    <a:lnTo>
                      <a:pt x="190" y="350"/>
                    </a:lnTo>
                    <a:lnTo>
                      <a:pt x="194" y="350"/>
                    </a:lnTo>
                    <a:lnTo>
                      <a:pt x="200" y="348"/>
                    </a:lnTo>
                    <a:lnTo>
                      <a:pt x="206" y="338"/>
                    </a:lnTo>
                    <a:lnTo>
                      <a:pt x="210" y="338"/>
                    </a:lnTo>
                    <a:lnTo>
                      <a:pt x="216" y="338"/>
                    </a:lnTo>
                    <a:lnTo>
                      <a:pt x="222" y="310"/>
                    </a:lnTo>
                    <a:lnTo>
                      <a:pt x="226" y="308"/>
                    </a:lnTo>
                    <a:lnTo>
                      <a:pt x="232" y="268"/>
                    </a:lnTo>
                    <a:lnTo>
                      <a:pt x="238" y="260"/>
                    </a:lnTo>
                    <a:lnTo>
                      <a:pt x="242" y="258"/>
                    </a:lnTo>
                    <a:lnTo>
                      <a:pt x="248" y="258"/>
                    </a:lnTo>
                    <a:lnTo>
                      <a:pt x="254" y="258"/>
                    </a:lnTo>
                    <a:lnTo>
                      <a:pt x="258" y="252"/>
                    </a:lnTo>
                    <a:lnTo>
                      <a:pt x="264" y="254"/>
                    </a:lnTo>
                    <a:lnTo>
                      <a:pt x="268" y="252"/>
                    </a:lnTo>
                    <a:lnTo>
                      <a:pt x="274" y="250"/>
                    </a:lnTo>
                    <a:lnTo>
                      <a:pt x="280" y="250"/>
                    </a:lnTo>
                    <a:lnTo>
                      <a:pt x="284" y="240"/>
                    </a:lnTo>
                    <a:lnTo>
                      <a:pt x="290" y="240"/>
                    </a:lnTo>
                    <a:lnTo>
                      <a:pt x="296" y="242"/>
                    </a:lnTo>
                    <a:lnTo>
                      <a:pt x="300" y="244"/>
                    </a:lnTo>
                    <a:lnTo>
                      <a:pt x="306" y="242"/>
                    </a:lnTo>
                    <a:lnTo>
                      <a:pt x="312" y="242"/>
                    </a:lnTo>
                    <a:lnTo>
                      <a:pt x="316" y="240"/>
                    </a:lnTo>
                    <a:lnTo>
                      <a:pt x="322" y="224"/>
                    </a:lnTo>
                    <a:lnTo>
                      <a:pt x="328" y="220"/>
                    </a:lnTo>
                    <a:lnTo>
                      <a:pt x="332" y="214"/>
                    </a:lnTo>
                    <a:lnTo>
                      <a:pt x="338" y="214"/>
                    </a:lnTo>
                    <a:lnTo>
                      <a:pt x="344" y="178"/>
                    </a:lnTo>
                    <a:lnTo>
                      <a:pt x="348" y="178"/>
                    </a:lnTo>
                    <a:lnTo>
                      <a:pt x="354" y="176"/>
                    </a:lnTo>
                    <a:lnTo>
                      <a:pt x="358" y="176"/>
                    </a:lnTo>
                    <a:lnTo>
                      <a:pt x="364" y="176"/>
                    </a:lnTo>
                    <a:lnTo>
                      <a:pt x="370" y="174"/>
                    </a:lnTo>
                    <a:lnTo>
                      <a:pt x="374" y="174"/>
                    </a:lnTo>
                    <a:lnTo>
                      <a:pt x="380" y="168"/>
                    </a:lnTo>
                    <a:lnTo>
                      <a:pt x="386" y="142"/>
                    </a:lnTo>
                    <a:lnTo>
                      <a:pt x="390" y="140"/>
                    </a:lnTo>
                    <a:lnTo>
                      <a:pt x="396" y="140"/>
                    </a:lnTo>
                    <a:lnTo>
                      <a:pt x="402" y="122"/>
                    </a:lnTo>
                    <a:lnTo>
                      <a:pt x="406" y="128"/>
                    </a:lnTo>
                    <a:lnTo>
                      <a:pt x="412" y="116"/>
                    </a:lnTo>
                    <a:lnTo>
                      <a:pt x="418" y="116"/>
                    </a:lnTo>
                    <a:lnTo>
                      <a:pt x="422" y="118"/>
                    </a:lnTo>
                    <a:lnTo>
                      <a:pt x="428" y="124"/>
                    </a:lnTo>
                    <a:lnTo>
                      <a:pt x="434" y="118"/>
                    </a:lnTo>
                    <a:lnTo>
                      <a:pt x="438" y="80"/>
                    </a:lnTo>
                    <a:lnTo>
                      <a:pt x="444" y="78"/>
                    </a:lnTo>
                    <a:lnTo>
                      <a:pt x="448" y="54"/>
                    </a:lnTo>
                    <a:lnTo>
                      <a:pt x="454" y="60"/>
                    </a:lnTo>
                    <a:lnTo>
                      <a:pt x="460" y="42"/>
                    </a:lnTo>
                    <a:lnTo>
                      <a:pt x="464" y="38"/>
                    </a:lnTo>
                    <a:lnTo>
                      <a:pt x="470" y="16"/>
                    </a:lnTo>
                    <a:lnTo>
                      <a:pt x="476" y="10"/>
                    </a:lnTo>
                    <a:lnTo>
                      <a:pt x="480" y="14"/>
                    </a:lnTo>
                    <a:lnTo>
                      <a:pt x="486" y="6"/>
                    </a:lnTo>
                    <a:lnTo>
                      <a:pt x="492" y="2"/>
                    </a:lnTo>
                    <a:lnTo>
                      <a:pt x="496" y="0"/>
                    </a:lnTo>
                    <a:lnTo>
                      <a:pt x="502" y="2"/>
                    </a:lnTo>
                    <a:lnTo>
                      <a:pt x="508" y="4"/>
                    </a:lnTo>
                    <a:lnTo>
                      <a:pt x="512" y="10"/>
                    </a:lnTo>
                    <a:lnTo>
                      <a:pt x="518" y="32"/>
                    </a:lnTo>
                    <a:lnTo>
                      <a:pt x="522" y="3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0359" name="Group 23"/>
            <p:cNvGrpSpPr>
              <a:grpSpLocks/>
            </p:cNvGrpSpPr>
            <p:nvPr/>
          </p:nvGrpSpPr>
          <p:grpSpPr bwMode="auto">
            <a:xfrm>
              <a:off x="715" y="2523"/>
              <a:ext cx="466" cy="145"/>
              <a:chOff x="731" y="3829"/>
              <a:chExt cx="557" cy="58"/>
            </a:xfrm>
          </p:grpSpPr>
          <p:sp>
            <p:nvSpPr>
              <p:cNvPr id="270360" name="Freeform 24"/>
              <p:cNvSpPr>
                <a:spLocks/>
              </p:cNvSpPr>
              <p:nvPr/>
            </p:nvSpPr>
            <p:spPr bwMode="auto">
              <a:xfrm>
                <a:off x="1090" y="3829"/>
                <a:ext cx="198" cy="39"/>
              </a:xfrm>
              <a:custGeom>
                <a:avLst/>
                <a:gdLst>
                  <a:gd name="T0" fmla="*/ 4 w 524"/>
                  <a:gd name="T1" fmla="*/ 192 h 192"/>
                  <a:gd name="T2" fmla="*/ 16 w 524"/>
                  <a:gd name="T3" fmla="*/ 188 h 192"/>
                  <a:gd name="T4" fmla="*/ 26 w 524"/>
                  <a:gd name="T5" fmla="*/ 188 h 192"/>
                  <a:gd name="T6" fmla="*/ 36 w 524"/>
                  <a:gd name="T7" fmla="*/ 188 h 192"/>
                  <a:gd name="T8" fmla="*/ 46 w 524"/>
                  <a:gd name="T9" fmla="*/ 182 h 192"/>
                  <a:gd name="T10" fmla="*/ 58 w 524"/>
                  <a:gd name="T11" fmla="*/ 176 h 192"/>
                  <a:gd name="T12" fmla="*/ 68 w 524"/>
                  <a:gd name="T13" fmla="*/ 164 h 192"/>
                  <a:gd name="T14" fmla="*/ 78 w 524"/>
                  <a:gd name="T15" fmla="*/ 160 h 192"/>
                  <a:gd name="T16" fmla="*/ 90 w 524"/>
                  <a:gd name="T17" fmla="*/ 156 h 192"/>
                  <a:gd name="T18" fmla="*/ 100 w 524"/>
                  <a:gd name="T19" fmla="*/ 152 h 192"/>
                  <a:gd name="T20" fmla="*/ 110 w 524"/>
                  <a:gd name="T21" fmla="*/ 146 h 192"/>
                  <a:gd name="T22" fmla="*/ 122 w 524"/>
                  <a:gd name="T23" fmla="*/ 144 h 192"/>
                  <a:gd name="T24" fmla="*/ 132 w 524"/>
                  <a:gd name="T25" fmla="*/ 140 h 192"/>
                  <a:gd name="T26" fmla="*/ 142 w 524"/>
                  <a:gd name="T27" fmla="*/ 140 h 192"/>
                  <a:gd name="T28" fmla="*/ 152 w 524"/>
                  <a:gd name="T29" fmla="*/ 146 h 192"/>
                  <a:gd name="T30" fmla="*/ 164 w 524"/>
                  <a:gd name="T31" fmla="*/ 144 h 192"/>
                  <a:gd name="T32" fmla="*/ 174 w 524"/>
                  <a:gd name="T33" fmla="*/ 140 h 192"/>
                  <a:gd name="T34" fmla="*/ 184 w 524"/>
                  <a:gd name="T35" fmla="*/ 144 h 192"/>
                  <a:gd name="T36" fmla="*/ 196 w 524"/>
                  <a:gd name="T37" fmla="*/ 140 h 192"/>
                  <a:gd name="T38" fmla="*/ 206 w 524"/>
                  <a:gd name="T39" fmla="*/ 134 h 192"/>
                  <a:gd name="T40" fmla="*/ 216 w 524"/>
                  <a:gd name="T41" fmla="*/ 136 h 192"/>
                  <a:gd name="T42" fmla="*/ 226 w 524"/>
                  <a:gd name="T43" fmla="*/ 136 h 192"/>
                  <a:gd name="T44" fmla="*/ 238 w 524"/>
                  <a:gd name="T45" fmla="*/ 134 h 192"/>
                  <a:gd name="T46" fmla="*/ 248 w 524"/>
                  <a:gd name="T47" fmla="*/ 126 h 192"/>
                  <a:gd name="T48" fmla="*/ 258 w 524"/>
                  <a:gd name="T49" fmla="*/ 122 h 192"/>
                  <a:gd name="T50" fmla="*/ 270 w 524"/>
                  <a:gd name="T51" fmla="*/ 120 h 192"/>
                  <a:gd name="T52" fmla="*/ 280 w 524"/>
                  <a:gd name="T53" fmla="*/ 120 h 192"/>
                  <a:gd name="T54" fmla="*/ 290 w 524"/>
                  <a:gd name="T55" fmla="*/ 122 h 192"/>
                  <a:gd name="T56" fmla="*/ 300 w 524"/>
                  <a:gd name="T57" fmla="*/ 112 h 192"/>
                  <a:gd name="T58" fmla="*/ 312 w 524"/>
                  <a:gd name="T59" fmla="*/ 114 h 192"/>
                  <a:gd name="T60" fmla="*/ 322 w 524"/>
                  <a:gd name="T61" fmla="*/ 110 h 192"/>
                  <a:gd name="T62" fmla="*/ 332 w 524"/>
                  <a:gd name="T63" fmla="*/ 104 h 192"/>
                  <a:gd name="T64" fmla="*/ 344 w 524"/>
                  <a:gd name="T65" fmla="*/ 78 h 192"/>
                  <a:gd name="T66" fmla="*/ 354 w 524"/>
                  <a:gd name="T67" fmla="*/ 72 h 192"/>
                  <a:gd name="T68" fmla="*/ 364 w 524"/>
                  <a:gd name="T69" fmla="*/ 72 h 192"/>
                  <a:gd name="T70" fmla="*/ 376 w 524"/>
                  <a:gd name="T71" fmla="*/ 76 h 192"/>
                  <a:gd name="T72" fmla="*/ 386 w 524"/>
                  <a:gd name="T73" fmla="*/ 74 h 192"/>
                  <a:gd name="T74" fmla="*/ 396 w 524"/>
                  <a:gd name="T75" fmla="*/ 70 h 192"/>
                  <a:gd name="T76" fmla="*/ 406 w 524"/>
                  <a:gd name="T77" fmla="*/ 68 h 192"/>
                  <a:gd name="T78" fmla="*/ 418 w 524"/>
                  <a:gd name="T79" fmla="*/ 66 h 192"/>
                  <a:gd name="T80" fmla="*/ 428 w 524"/>
                  <a:gd name="T81" fmla="*/ 58 h 192"/>
                  <a:gd name="T82" fmla="*/ 438 w 524"/>
                  <a:gd name="T83" fmla="*/ 42 h 192"/>
                  <a:gd name="T84" fmla="*/ 450 w 524"/>
                  <a:gd name="T85" fmla="*/ 40 h 192"/>
                  <a:gd name="T86" fmla="*/ 460 w 524"/>
                  <a:gd name="T87" fmla="*/ 26 h 192"/>
                  <a:gd name="T88" fmla="*/ 470 w 524"/>
                  <a:gd name="T89" fmla="*/ 30 h 192"/>
                  <a:gd name="T90" fmla="*/ 480 w 524"/>
                  <a:gd name="T91" fmla="*/ 26 h 192"/>
                  <a:gd name="T92" fmla="*/ 492 w 524"/>
                  <a:gd name="T93" fmla="*/ 26 h 192"/>
                  <a:gd name="T94" fmla="*/ 502 w 524"/>
                  <a:gd name="T95" fmla="*/ 20 h 192"/>
                  <a:gd name="T96" fmla="*/ 512 w 524"/>
                  <a:gd name="T97" fmla="*/ 8 h 192"/>
                  <a:gd name="T98" fmla="*/ 524 w 524"/>
                  <a:gd name="T9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92">
                    <a:moveTo>
                      <a:pt x="0" y="192"/>
                    </a:moveTo>
                    <a:lnTo>
                      <a:pt x="4" y="192"/>
                    </a:lnTo>
                    <a:lnTo>
                      <a:pt x="10" y="188"/>
                    </a:lnTo>
                    <a:lnTo>
                      <a:pt x="16" y="188"/>
                    </a:lnTo>
                    <a:lnTo>
                      <a:pt x="20" y="188"/>
                    </a:lnTo>
                    <a:lnTo>
                      <a:pt x="26" y="188"/>
                    </a:lnTo>
                    <a:lnTo>
                      <a:pt x="32" y="188"/>
                    </a:lnTo>
                    <a:lnTo>
                      <a:pt x="36" y="188"/>
                    </a:lnTo>
                    <a:lnTo>
                      <a:pt x="42" y="182"/>
                    </a:lnTo>
                    <a:lnTo>
                      <a:pt x="46" y="182"/>
                    </a:lnTo>
                    <a:lnTo>
                      <a:pt x="52" y="180"/>
                    </a:lnTo>
                    <a:lnTo>
                      <a:pt x="58" y="176"/>
                    </a:lnTo>
                    <a:lnTo>
                      <a:pt x="62" y="164"/>
                    </a:lnTo>
                    <a:lnTo>
                      <a:pt x="68" y="164"/>
                    </a:lnTo>
                    <a:lnTo>
                      <a:pt x="74" y="160"/>
                    </a:lnTo>
                    <a:lnTo>
                      <a:pt x="78" y="160"/>
                    </a:lnTo>
                    <a:lnTo>
                      <a:pt x="84" y="158"/>
                    </a:lnTo>
                    <a:lnTo>
                      <a:pt x="90" y="156"/>
                    </a:lnTo>
                    <a:lnTo>
                      <a:pt x="94" y="156"/>
                    </a:lnTo>
                    <a:lnTo>
                      <a:pt x="100" y="152"/>
                    </a:lnTo>
                    <a:lnTo>
                      <a:pt x="106" y="150"/>
                    </a:lnTo>
                    <a:lnTo>
                      <a:pt x="110" y="146"/>
                    </a:lnTo>
                    <a:lnTo>
                      <a:pt x="116" y="142"/>
                    </a:lnTo>
                    <a:lnTo>
                      <a:pt x="122" y="144"/>
                    </a:lnTo>
                    <a:lnTo>
                      <a:pt x="126" y="140"/>
                    </a:lnTo>
                    <a:lnTo>
                      <a:pt x="132" y="140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8" y="146"/>
                    </a:lnTo>
                    <a:lnTo>
                      <a:pt x="152" y="146"/>
                    </a:lnTo>
                    <a:lnTo>
                      <a:pt x="158" y="146"/>
                    </a:lnTo>
                    <a:lnTo>
                      <a:pt x="164" y="144"/>
                    </a:lnTo>
                    <a:lnTo>
                      <a:pt x="168" y="140"/>
                    </a:lnTo>
                    <a:lnTo>
                      <a:pt x="174" y="140"/>
                    </a:lnTo>
                    <a:lnTo>
                      <a:pt x="180" y="144"/>
                    </a:lnTo>
                    <a:lnTo>
                      <a:pt x="184" y="144"/>
                    </a:lnTo>
                    <a:lnTo>
                      <a:pt x="190" y="146"/>
                    </a:lnTo>
                    <a:lnTo>
                      <a:pt x="196" y="140"/>
                    </a:lnTo>
                    <a:lnTo>
                      <a:pt x="200" y="138"/>
                    </a:lnTo>
                    <a:lnTo>
                      <a:pt x="206" y="134"/>
                    </a:lnTo>
                    <a:lnTo>
                      <a:pt x="210" y="138"/>
                    </a:lnTo>
                    <a:lnTo>
                      <a:pt x="216" y="136"/>
                    </a:lnTo>
                    <a:lnTo>
                      <a:pt x="222" y="136"/>
                    </a:lnTo>
                    <a:lnTo>
                      <a:pt x="226" y="136"/>
                    </a:lnTo>
                    <a:lnTo>
                      <a:pt x="232" y="136"/>
                    </a:lnTo>
                    <a:lnTo>
                      <a:pt x="238" y="134"/>
                    </a:lnTo>
                    <a:lnTo>
                      <a:pt x="242" y="134"/>
                    </a:lnTo>
                    <a:lnTo>
                      <a:pt x="248" y="126"/>
                    </a:lnTo>
                    <a:lnTo>
                      <a:pt x="254" y="124"/>
                    </a:lnTo>
                    <a:lnTo>
                      <a:pt x="258" y="122"/>
                    </a:lnTo>
                    <a:lnTo>
                      <a:pt x="264" y="120"/>
                    </a:lnTo>
                    <a:lnTo>
                      <a:pt x="270" y="120"/>
                    </a:lnTo>
                    <a:lnTo>
                      <a:pt x="274" y="118"/>
                    </a:lnTo>
                    <a:lnTo>
                      <a:pt x="280" y="120"/>
                    </a:lnTo>
                    <a:lnTo>
                      <a:pt x="286" y="120"/>
                    </a:lnTo>
                    <a:lnTo>
                      <a:pt x="290" y="122"/>
                    </a:lnTo>
                    <a:lnTo>
                      <a:pt x="296" y="112"/>
                    </a:lnTo>
                    <a:lnTo>
                      <a:pt x="300" y="112"/>
                    </a:lnTo>
                    <a:lnTo>
                      <a:pt x="306" y="112"/>
                    </a:lnTo>
                    <a:lnTo>
                      <a:pt x="312" y="114"/>
                    </a:lnTo>
                    <a:lnTo>
                      <a:pt x="316" y="112"/>
                    </a:lnTo>
                    <a:lnTo>
                      <a:pt x="322" y="110"/>
                    </a:lnTo>
                    <a:lnTo>
                      <a:pt x="328" y="104"/>
                    </a:lnTo>
                    <a:lnTo>
                      <a:pt x="332" y="104"/>
                    </a:lnTo>
                    <a:lnTo>
                      <a:pt x="338" y="92"/>
                    </a:lnTo>
                    <a:lnTo>
                      <a:pt x="344" y="78"/>
                    </a:lnTo>
                    <a:lnTo>
                      <a:pt x="348" y="74"/>
                    </a:lnTo>
                    <a:lnTo>
                      <a:pt x="354" y="72"/>
                    </a:lnTo>
                    <a:lnTo>
                      <a:pt x="360" y="74"/>
                    </a:lnTo>
                    <a:lnTo>
                      <a:pt x="364" y="72"/>
                    </a:lnTo>
                    <a:lnTo>
                      <a:pt x="370" y="78"/>
                    </a:lnTo>
                    <a:lnTo>
                      <a:pt x="376" y="76"/>
                    </a:lnTo>
                    <a:lnTo>
                      <a:pt x="380" y="74"/>
                    </a:lnTo>
                    <a:lnTo>
                      <a:pt x="386" y="74"/>
                    </a:lnTo>
                    <a:lnTo>
                      <a:pt x="390" y="74"/>
                    </a:lnTo>
                    <a:lnTo>
                      <a:pt x="396" y="70"/>
                    </a:lnTo>
                    <a:lnTo>
                      <a:pt x="402" y="68"/>
                    </a:lnTo>
                    <a:lnTo>
                      <a:pt x="406" y="68"/>
                    </a:lnTo>
                    <a:lnTo>
                      <a:pt x="412" y="68"/>
                    </a:lnTo>
                    <a:lnTo>
                      <a:pt x="418" y="66"/>
                    </a:lnTo>
                    <a:lnTo>
                      <a:pt x="422" y="68"/>
                    </a:lnTo>
                    <a:lnTo>
                      <a:pt x="428" y="58"/>
                    </a:lnTo>
                    <a:lnTo>
                      <a:pt x="434" y="48"/>
                    </a:lnTo>
                    <a:lnTo>
                      <a:pt x="438" y="42"/>
                    </a:lnTo>
                    <a:lnTo>
                      <a:pt x="444" y="40"/>
                    </a:lnTo>
                    <a:lnTo>
                      <a:pt x="450" y="40"/>
                    </a:lnTo>
                    <a:lnTo>
                      <a:pt x="454" y="30"/>
                    </a:lnTo>
                    <a:lnTo>
                      <a:pt x="460" y="26"/>
                    </a:lnTo>
                    <a:lnTo>
                      <a:pt x="464" y="26"/>
                    </a:lnTo>
                    <a:lnTo>
                      <a:pt x="470" y="30"/>
                    </a:lnTo>
                    <a:lnTo>
                      <a:pt x="476" y="28"/>
                    </a:lnTo>
                    <a:lnTo>
                      <a:pt x="480" y="26"/>
                    </a:lnTo>
                    <a:lnTo>
                      <a:pt x="486" y="26"/>
                    </a:lnTo>
                    <a:lnTo>
                      <a:pt x="492" y="26"/>
                    </a:lnTo>
                    <a:lnTo>
                      <a:pt x="496" y="20"/>
                    </a:lnTo>
                    <a:lnTo>
                      <a:pt x="502" y="20"/>
                    </a:lnTo>
                    <a:lnTo>
                      <a:pt x="508" y="22"/>
                    </a:lnTo>
                    <a:lnTo>
                      <a:pt x="512" y="8"/>
                    </a:lnTo>
                    <a:lnTo>
                      <a:pt x="518" y="8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61" name="Freeform 25"/>
              <p:cNvSpPr>
                <a:spLocks/>
              </p:cNvSpPr>
              <p:nvPr/>
            </p:nvSpPr>
            <p:spPr bwMode="auto">
              <a:xfrm>
                <a:off x="893" y="3867"/>
                <a:ext cx="197" cy="9"/>
              </a:xfrm>
              <a:custGeom>
                <a:avLst/>
                <a:gdLst>
                  <a:gd name="T0" fmla="*/ 4 w 524"/>
                  <a:gd name="T1" fmla="*/ 30 h 42"/>
                  <a:gd name="T2" fmla="*/ 16 w 524"/>
                  <a:gd name="T3" fmla="*/ 30 h 42"/>
                  <a:gd name="T4" fmla="*/ 26 w 524"/>
                  <a:gd name="T5" fmla="*/ 32 h 42"/>
                  <a:gd name="T6" fmla="*/ 36 w 524"/>
                  <a:gd name="T7" fmla="*/ 18 h 42"/>
                  <a:gd name="T8" fmla="*/ 48 w 524"/>
                  <a:gd name="T9" fmla="*/ 18 h 42"/>
                  <a:gd name="T10" fmla="*/ 58 w 524"/>
                  <a:gd name="T11" fmla="*/ 20 h 42"/>
                  <a:gd name="T12" fmla="*/ 68 w 524"/>
                  <a:gd name="T13" fmla="*/ 26 h 42"/>
                  <a:gd name="T14" fmla="*/ 78 w 524"/>
                  <a:gd name="T15" fmla="*/ 28 h 42"/>
                  <a:gd name="T16" fmla="*/ 90 w 524"/>
                  <a:gd name="T17" fmla="*/ 42 h 42"/>
                  <a:gd name="T18" fmla="*/ 100 w 524"/>
                  <a:gd name="T19" fmla="*/ 36 h 42"/>
                  <a:gd name="T20" fmla="*/ 110 w 524"/>
                  <a:gd name="T21" fmla="*/ 40 h 42"/>
                  <a:gd name="T22" fmla="*/ 122 w 524"/>
                  <a:gd name="T23" fmla="*/ 42 h 42"/>
                  <a:gd name="T24" fmla="*/ 132 w 524"/>
                  <a:gd name="T25" fmla="*/ 36 h 42"/>
                  <a:gd name="T26" fmla="*/ 142 w 524"/>
                  <a:gd name="T27" fmla="*/ 34 h 42"/>
                  <a:gd name="T28" fmla="*/ 152 w 524"/>
                  <a:gd name="T29" fmla="*/ 34 h 42"/>
                  <a:gd name="T30" fmla="*/ 164 w 524"/>
                  <a:gd name="T31" fmla="*/ 26 h 42"/>
                  <a:gd name="T32" fmla="*/ 174 w 524"/>
                  <a:gd name="T33" fmla="*/ 30 h 42"/>
                  <a:gd name="T34" fmla="*/ 184 w 524"/>
                  <a:gd name="T35" fmla="*/ 28 h 42"/>
                  <a:gd name="T36" fmla="*/ 196 w 524"/>
                  <a:gd name="T37" fmla="*/ 30 h 42"/>
                  <a:gd name="T38" fmla="*/ 206 w 524"/>
                  <a:gd name="T39" fmla="*/ 18 h 42"/>
                  <a:gd name="T40" fmla="*/ 216 w 524"/>
                  <a:gd name="T41" fmla="*/ 14 h 42"/>
                  <a:gd name="T42" fmla="*/ 228 w 524"/>
                  <a:gd name="T43" fmla="*/ 14 h 42"/>
                  <a:gd name="T44" fmla="*/ 238 w 524"/>
                  <a:gd name="T45" fmla="*/ 10 h 42"/>
                  <a:gd name="T46" fmla="*/ 248 w 524"/>
                  <a:gd name="T47" fmla="*/ 8 h 42"/>
                  <a:gd name="T48" fmla="*/ 258 w 524"/>
                  <a:gd name="T49" fmla="*/ 0 h 42"/>
                  <a:gd name="T50" fmla="*/ 270 w 524"/>
                  <a:gd name="T51" fmla="*/ 0 h 42"/>
                  <a:gd name="T52" fmla="*/ 280 w 524"/>
                  <a:gd name="T53" fmla="*/ 4 h 42"/>
                  <a:gd name="T54" fmla="*/ 290 w 524"/>
                  <a:gd name="T55" fmla="*/ 10 h 42"/>
                  <a:gd name="T56" fmla="*/ 302 w 524"/>
                  <a:gd name="T57" fmla="*/ 10 h 42"/>
                  <a:gd name="T58" fmla="*/ 312 w 524"/>
                  <a:gd name="T59" fmla="*/ 0 h 42"/>
                  <a:gd name="T60" fmla="*/ 322 w 524"/>
                  <a:gd name="T61" fmla="*/ 4 h 42"/>
                  <a:gd name="T62" fmla="*/ 332 w 524"/>
                  <a:gd name="T63" fmla="*/ 4 h 42"/>
                  <a:gd name="T64" fmla="*/ 344 w 524"/>
                  <a:gd name="T65" fmla="*/ 4 h 42"/>
                  <a:gd name="T66" fmla="*/ 354 w 524"/>
                  <a:gd name="T67" fmla="*/ 2 h 42"/>
                  <a:gd name="T68" fmla="*/ 364 w 524"/>
                  <a:gd name="T69" fmla="*/ 10 h 42"/>
                  <a:gd name="T70" fmla="*/ 376 w 524"/>
                  <a:gd name="T71" fmla="*/ 16 h 42"/>
                  <a:gd name="T72" fmla="*/ 386 w 524"/>
                  <a:gd name="T73" fmla="*/ 14 h 42"/>
                  <a:gd name="T74" fmla="*/ 396 w 524"/>
                  <a:gd name="T75" fmla="*/ 14 h 42"/>
                  <a:gd name="T76" fmla="*/ 406 w 524"/>
                  <a:gd name="T77" fmla="*/ 12 h 42"/>
                  <a:gd name="T78" fmla="*/ 418 w 524"/>
                  <a:gd name="T79" fmla="*/ 12 h 42"/>
                  <a:gd name="T80" fmla="*/ 428 w 524"/>
                  <a:gd name="T81" fmla="*/ 12 h 42"/>
                  <a:gd name="T82" fmla="*/ 438 w 524"/>
                  <a:gd name="T83" fmla="*/ 14 h 42"/>
                  <a:gd name="T84" fmla="*/ 450 w 524"/>
                  <a:gd name="T85" fmla="*/ 18 h 42"/>
                  <a:gd name="T86" fmla="*/ 460 w 524"/>
                  <a:gd name="T87" fmla="*/ 18 h 42"/>
                  <a:gd name="T88" fmla="*/ 470 w 524"/>
                  <a:gd name="T89" fmla="*/ 18 h 42"/>
                  <a:gd name="T90" fmla="*/ 482 w 524"/>
                  <a:gd name="T91" fmla="*/ 18 h 42"/>
                  <a:gd name="T92" fmla="*/ 492 w 524"/>
                  <a:gd name="T93" fmla="*/ 8 h 42"/>
                  <a:gd name="T94" fmla="*/ 502 w 524"/>
                  <a:gd name="T95" fmla="*/ 10 h 42"/>
                  <a:gd name="T96" fmla="*/ 512 w 524"/>
                  <a:gd name="T97" fmla="*/ 6 h 42"/>
                  <a:gd name="T98" fmla="*/ 524 w 524"/>
                  <a:gd name="T9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42">
                    <a:moveTo>
                      <a:pt x="0" y="32"/>
                    </a:moveTo>
                    <a:lnTo>
                      <a:pt x="4" y="30"/>
                    </a:lnTo>
                    <a:lnTo>
                      <a:pt x="10" y="30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2" y="20"/>
                    </a:lnTo>
                    <a:lnTo>
                      <a:pt x="58" y="20"/>
                    </a:lnTo>
                    <a:lnTo>
                      <a:pt x="64" y="22"/>
                    </a:lnTo>
                    <a:lnTo>
                      <a:pt x="68" y="26"/>
                    </a:lnTo>
                    <a:lnTo>
                      <a:pt x="74" y="26"/>
                    </a:lnTo>
                    <a:lnTo>
                      <a:pt x="78" y="28"/>
                    </a:lnTo>
                    <a:lnTo>
                      <a:pt x="84" y="40"/>
                    </a:lnTo>
                    <a:lnTo>
                      <a:pt x="90" y="42"/>
                    </a:lnTo>
                    <a:lnTo>
                      <a:pt x="94" y="38"/>
                    </a:lnTo>
                    <a:lnTo>
                      <a:pt x="100" y="36"/>
                    </a:lnTo>
                    <a:lnTo>
                      <a:pt x="106" y="36"/>
                    </a:lnTo>
                    <a:lnTo>
                      <a:pt x="110" y="40"/>
                    </a:lnTo>
                    <a:lnTo>
                      <a:pt x="116" y="42"/>
                    </a:lnTo>
                    <a:lnTo>
                      <a:pt x="122" y="42"/>
                    </a:lnTo>
                    <a:lnTo>
                      <a:pt x="126" y="36"/>
                    </a:lnTo>
                    <a:lnTo>
                      <a:pt x="132" y="36"/>
                    </a:lnTo>
                    <a:lnTo>
                      <a:pt x="138" y="34"/>
                    </a:lnTo>
                    <a:lnTo>
                      <a:pt x="142" y="34"/>
                    </a:lnTo>
                    <a:lnTo>
                      <a:pt x="148" y="34"/>
                    </a:lnTo>
                    <a:lnTo>
                      <a:pt x="152" y="34"/>
                    </a:lnTo>
                    <a:lnTo>
                      <a:pt x="158" y="26"/>
                    </a:lnTo>
                    <a:lnTo>
                      <a:pt x="164" y="26"/>
                    </a:lnTo>
                    <a:lnTo>
                      <a:pt x="168" y="30"/>
                    </a:lnTo>
                    <a:lnTo>
                      <a:pt x="174" y="30"/>
                    </a:lnTo>
                    <a:lnTo>
                      <a:pt x="180" y="28"/>
                    </a:lnTo>
                    <a:lnTo>
                      <a:pt x="184" y="28"/>
                    </a:lnTo>
                    <a:lnTo>
                      <a:pt x="190" y="30"/>
                    </a:lnTo>
                    <a:lnTo>
                      <a:pt x="196" y="30"/>
                    </a:lnTo>
                    <a:lnTo>
                      <a:pt x="200" y="22"/>
                    </a:lnTo>
                    <a:lnTo>
                      <a:pt x="206" y="18"/>
                    </a:lnTo>
                    <a:lnTo>
                      <a:pt x="212" y="18"/>
                    </a:lnTo>
                    <a:lnTo>
                      <a:pt x="216" y="14"/>
                    </a:lnTo>
                    <a:lnTo>
                      <a:pt x="222" y="16"/>
                    </a:lnTo>
                    <a:lnTo>
                      <a:pt x="228" y="14"/>
                    </a:lnTo>
                    <a:lnTo>
                      <a:pt x="232" y="12"/>
                    </a:lnTo>
                    <a:lnTo>
                      <a:pt x="238" y="10"/>
                    </a:lnTo>
                    <a:lnTo>
                      <a:pt x="242" y="10"/>
                    </a:lnTo>
                    <a:lnTo>
                      <a:pt x="248" y="8"/>
                    </a:lnTo>
                    <a:lnTo>
                      <a:pt x="254" y="8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4" y="4"/>
                    </a:lnTo>
                    <a:lnTo>
                      <a:pt x="280" y="4"/>
                    </a:lnTo>
                    <a:lnTo>
                      <a:pt x="286" y="8"/>
                    </a:lnTo>
                    <a:lnTo>
                      <a:pt x="290" y="10"/>
                    </a:lnTo>
                    <a:lnTo>
                      <a:pt x="296" y="10"/>
                    </a:lnTo>
                    <a:lnTo>
                      <a:pt x="302" y="10"/>
                    </a:lnTo>
                    <a:lnTo>
                      <a:pt x="306" y="1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2" y="4"/>
                    </a:lnTo>
                    <a:lnTo>
                      <a:pt x="328" y="4"/>
                    </a:lnTo>
                    <a:lnTo>
                      <a:pt x="332" y="4"/>
                    </a:lnTo>
                    <a:lnTo>
                      <a:pt x="338" y="6"/>
                    </a:lnTo>
                    <a:lnTo>
                      <a:pt x="344" y="4"/>
                    </a:lnTo>
                    <a:lnTo>
                      <a:pt x="348" y="2"/>
                    </a:lnTo>
                    <a:lnTo>
                      <a:pt x="354" y="2"/>
                    </a:lnTo>
                    <a:lnTo>
                      <a:pt x="360" y="8"/>
                    </a:lnTo>
                    <a:lnTo>
                      <a:pt x="364" y="10"/>
                    </a:lnTo>
                    <a:lnTo>
                      <a:pt x="370" y="14"/>
                    </a:lnTo>
                    <a:lnTo>
                      <a:pt x="376" y="16"/>
                    </a:lnTo>
                    <a:lnTo>
                      <a:pt x="380" y="14"/>
                    </a:lnTo>
                    <a:lnTo>
                      <a:pt x="386" y="14"/>
                    </a:lnTo>
                    <a:lnTo>
                      <a:pt x="392" y="14"/>
                    </a:lnTo>
                    <a:lnTo>
                      <a:pt x="396" y="14"/>
                    </a:lnTo>
                    <a:lnTo>
                      <a:pt x="402" y="12"/>
                    </a:lnTo>
                    <a:lnTo>
                      <a:pt x="406" y="12"/>
                    </a:lnTo>
                    <a:lnTo>
                      <a:pt x="412" y="12"/>
                    </a:lnTo>
                    <a:lnTo>
                      <a:pt x="418" y="12"/>
                    </a:lnTo>
                    <a:lnTo>
                      <a:pt x="422" y="10"/>
                    </a:lnTo>
                    <a:lnTo>
                      <a:pt x="428" y="12"/>
                    </a:lnTo>
                    <a:lnTo>
                      <a:pt x="434" y="14"/>
                    </a:lnTo>
                    <a:lnTo>
                      <a:pt x="438" y="14"/>
                    </a:lnTo>
                    <a:lnTo>
                      <a:pt x="444" y="16"/>
                    </a:lnTo>
                    <a:lnTo>
                      <a:pt x="450" y="18"/>
                    </a:lnTo>
                    <a:lnTo>
                      <a:pt x="454" y="16"/>
                    </a:lnTo>
                    <a:lnTo>
                      <a:pt x="460" y="18"/>
                    </a:lnTo>
                    <a:lnTo>
                      <a:pt x="466" y="18"/>
                    </a:lnTo>
                    <a:lnTo>
                      <a:pt x="470" y="18"/>
                    </a:lnTo>
                    <a:lnTo>
                      <a:pt x="476" y="18"/>
                    </a:lnTo>
                    <a:lnTo>
                      <a:pt x="482" y="18"/>
                    </a:lnTo>
                    <a:lnTo>
                      <a:pt x="486" y="18"/>
                    </a:lnTo>
                    <a:lnTo>
                      <a:pt x="492" y="8"/>
                    </a:lnTo>
                    <a:lnTo>
                      <a:pt x="496" y="10"/>
                    </a:lnTo>
                    <a:lnTo>
                      <a:pt x="502" y="10"/>
                    </a:lnTo>
                    <a:lnTo>
                      <a:pt x="508" y="6"/>
                    </a:lnTo>
                    <a:lnTo>
                      <a:pt x="512" y="6"/>
                    </a:lnTo>
                    <a:lnTo>
                      <a:pt x="518" y="6"/>
                    </a:lnTo>
                    <a:lnTo>
                      <a:pt x="524" y="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62" name="Freeform 26"/>
              <p:cNvSpPr>
                <a:spLocks/>
              </p:cNvSpPr>
              <p:nvPr/>
            </p:nvSpPr>
            <p:spPr bwMode="auto">
              <a:xfrm>
                <a:off x="731" y="3874"/>
                <a:ext cx="162" cy="13"/>
              </a:xfrm>
              <a:custGeom>
                <a:avLst/>
                <a:gdLst>
                  <a:gd name="T0" fmla="*/ 4 w 428"/>
                  <a:gd name="T1" fmla="*/ 64 h 66"/>
                  <a:gd name="T2" fmla="*/ 14 w 428"/>
                  <a:gd name="T3" fmla="*/ 54 h 66"/>
                  <a:gd name="T4" fmla="*/ 26 w 428"/>
                  <a:gd name="T5" fmla="*/ 50 h 66"/>
                  <a:gd name="T6" fmla="*/ 36 w 428"/>
                  <a:gd name="T7" fmla="*/ 44 h 66"/>
                  <a:gd name="T8" fmla="*/ 46 w 428"/>
                  <a:gd name="T9" fmla="*/ 24 h 66"/>
                  <a:gd name="T10" fmla="*/ 58 w 428"/>
                  <a:gd name="T11" fmla="*/ 16 h 66"/>
                  <a:gd name="T12" fmla="*/ 68 w 428"/>
                  <a:gd name="T13" fmla="*/ 16 h 66"/>
                  <a:gd name="T14" fmla="*/ 78 w 428"/>
                  <a:gd name="T15" fmla="*/ 62 h 66"/>
                  <a:gd name="T16" fmla="*/ 88 w 428"/>
                  <a:gd name="T17" fmla="*/ 18 h 66"/>
                  <a:gd name="T18" fmla="*/ 100 w 428"/>
                  <a:gd name="T19" fmla="*/ 30 h 66"/>
                  <a:gd name="T20" fmla="*/ 110 w 428"/>
                  <a:gd name="T21" fmla="*/ 40 h 66"/>
                  <a:gd name="T22" fmla="*/ 120 w 428"/>
                  <a:gd name="T23" fmla="*/ 46 h 66"/>
                  <a:gd name="T24" fmla="*/ 132 w 428"/>
                  <a:gd name="T25" fmla="*/ 34 h 66"/>
                  <a:gd name="T26" fmla="*/ 142 w 428"/>
                  <a:gd name="T27" fmla="*/ 42 h 66"/>
                  <a:gd name="T28" fmla="*/ 152 w 428"/>
                  <a:gd name="T29" fmla="*/ 42 h 66"/>
                  <a:gd name="T30" fmla="*/ 164 w 428"/>
                  <a:gd name="T31" fmla="*/ 62 h 66"/>
                  <a:gd name="T32" fmla="*/ 174 w 428"/>
                  <a:gd name="T33" fmla="*/ 66 h 66"/>
                  <a:gd name="T34" fmla="*/ 184 w 428"/>
                  <a:gd name="T35" fmla="*/ 58 h 66"/>
                  <a:gd name="T36" fmla="*/ 194 w 428"/>
                  <a:gd name="T37" fmla="*/ 54 h 66"/>
                  <a:gd name="T38" fmla="*/ 206 w 428"/>
                  <a:gd name="T39" fmla="*/ 50 h 66"/>
                  <a:gd name="T40" fmla="*/ 216 w 428"/>
                  <a:gd name="T41" fmla="*/ 48 h 66"/>
                  <a:gd name="T42" fmla="*/ 226 w 428"/>
                  <a:gd name="T43" fmla="*/ 48 h 66"/>
                  <a:gd name="T44" fmla="*/ 238 w 428"/>
                  <a:gd name="T45" fmla="*/ 44 h 66"/>
                  <a:gd name="T46" fmla="*/ 248 w 428"/>
                  <a:gd name="T47" fmla="*/ 40 h 66"/>
                  <a:gd name="T48" fmla="*/ 258 w 428"/>
                  <a:gd name="T49" fmla="*/ 42 h 66"/>
                  <a:gd name="T50" fmla="*/ 268 w 428"/>
                  <a:gd name="T51" fmla="*/ 42 h 66"/>
                  <a:gd name="T52" fmla="*/ 280 w 428"/>
                  <a:gd name="T53" fmla="*/ 26 h 66"/>
                  <a:gd name="T54" fmla="*/ 290 w 428"/>
                  <a:gd name="T55" fmla="*/ 26 h 66"/>
                  <a:gd name="T56" fmla="*/ 300 w 428"/>
                  <a:gd name="T57" fmla="*/ 34 h 66"/>
                  <a:gd name="T58" fmla="*/ 312 w 428"/>
                  <a:gd name="T59" fmla="*/ 24 h 66"/>
                  <a:gd name="T60" fmla="*/ 322 w 428"/>
                  <a:gd name="T61" fmla="*/ 14 h 66"/>
                  <a:gd name="T62" fmla="*/ 332 w 428"/>
                  <a:gd name="T63" fmla="*/ 14 h 66"/>
                  <a:gd name="T64" fmla="*/ 342 w 428"/>
                  <a:gd name="T65" fmla="*/ 20 h 66"/>
                  <a:gd name="T66" fmla="*/ 354 w 428"/>
                  <a:gd name="T67" fmla="*/ 18 h 66"/>
                  <a:gd name="T68" fmla="*/ 364 w 428"/>
                  <a:gd name="T69" fmla="*/ 18 h 66"/>
                  <a:gd name="T70" fmla="*/ 374 w 428"/>
                  <a:gd name="T71" fmla="*/ 16 h 66"/>
                  <a:gd name="T72" fmla="*/ 386 w 428"/>
                  <a:gd name="T73" fmla="*/ 18 h 66"/>
                  <a:gd name="T74" fmla="*/ 396 w 428"/>
                  <a:gd name="T75" fmla="*/ 12 h 66"/>
                  <a:gd name="T76" fmla="*/ 406 w 428"/>
                  <a:gd name="T77" fmla="*/ 10 h 66"/>
                  <a:gd name="T78" fmla="*/ 416 w 428"/>
                  <a:gd name="T79" fmla="*/ 8 h 66"/>
                  <a:gd name="T80" fmla="*/ 428 w 428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66">
                    <a:moveTo>
                      <a:pt x="0" y="64"/>
                    </a:moveTo>
                    <a:lnTo>
                      <a:pt x="4" y="64"/>
                    </a:lnTo>
                    <a:lnTo>
                      <a:pt x="10" y="60"/>
                    </a:lnTo>
                    <a:lnTo>
                      <a:pt x="14" y="54"/>
                    </a:lnTo>
                    <a:lnTo>
                      <a:pt x="20" y="56"/>
                    </a:lnTo>
                    <a:lnTo>
                      <a:pt x="26" y="50"/>
                    </a:lnTo>
                    <a:lnTo>
                      <a:pt x="30" y="48"/>
                    </a:lnTo>
                    <a:lnTo>
                      <a:pt x="36" y="44"/>
                    </a:lnTo>
                    <a:lnTo>
                      <a:pt x="42" y="40"/>
                    </a:lnTo>
                    <a:lnTo>
                      <a:pt x="46" y="24"/>
                    </a:lnTo>
                    <a:lnTo>
                      <a:pt x="52" y="16"/>
                    </a:lnTo>
                    <a:lnTo>
                      <a:pt x="58" y="16"/>
                    </a:lnTo>
                    <a:lnTo>
                      <a:pt x="62" y="14"/>
                    </a:lnTo>
                    <a:lnTo>
                      <a:pt x="68" y="16"/>
                    </a:lnTo>
                    <a:lnTo>
                      <a:pt x="74" y="56"/>
                    </a:lnTo>
                    <a:lnTo>
                      <a:pt x="78" y="62"/>
                    </a:lnTo>
                    <a:lnTo>
                      <a:pt x="84" y="58"/>
                    </a:lnTo>
                    <a:lnTo>
                      <a:pt x="88" y="18"/>
                    </a:lnTo>
                    <a:lnTo>
                      <a:pt x="94" y="30"/>
                    </a:lnTo>
                    <a:lnTo>
                      <a:pt x="100" y="30"/>
                    </a:lnTo>
                    <a:lnTo>
                      <a:pt x="104" y="26"/>
                    </a:lnTo>
                    <a:lnTo>
                      <a:pt x="110" y="40"/>
                    </a:lnTo>
                    <a:lnTo>
                      <a:pt x="116" y="46"/>
                    </a:lnTo>
                    <a:lnTo>
                      <a:pt x="120" y="46"/>
                    </a:lnTo>
                    <a:lnTo>
                      <a:pt x="126" y="40"/>
                    </a:lnTo>
                    <a:lnTo>
                      <a:pt x="132" y="34"/>
                    </a:lnTo>
                    <a:lnTo>
                      <a:pt x="136" y="34"/>
                    </a:lnTo>
                    <a:lnTo>
                      <a:pt x="142" y="42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64" y="62"/>
                    </a:lnTo>
                    <a:lnTo>
                      <a:pt x="168" y="60"/>
                    </a:lnTo>
                    <a:lnTo>
                      <a:pt x="174" y="66"/>
                    </a:lnTo>
                    <a:lnTo>
                      <a:pt x="178" y="56"/>
                    </a:lnTo>
                    <a:lnTo>
                      <a:pt x="184" y="58"/>
                    </a:lnTo>
                    <a:lnTo>
                      <a:pt x="190" y="54"/>
                    </a:lnTo>
                    <a:lnTo>
                      <a:pt x="194" y="54"/>
                    </a:lnTo>
                    <a:lnTo>
                      <a:pt x="200" y="54"/>
                    </a:lnTo>
                    <a:lnTo>
                      <a:pt x="206" y="50"/>
                    </a:lnTo>
                    <a:lnTo>
                      <a:pt x="210" y="48"/>
                    </a:lnTo>
                    <a:lnTo>
                      <a:pt x="216" y="48"/>
                    </a:lnTo>
                    <a:lnTo>
                      <a:pt x="222" y="46"/>
                    </a:lnTo>
                    <a:lnTo>
                      <a:pt x="226" y="48"/>
                    </a:lnTo>
                    <a:lnTo>
                      <a:pt x="232" y="46"/>
                    </a:lnTo>
                    <a:lnTo>
                      <a:pt x="238" y="44"/>
                    </a:lnTo>
                    <a:lnTo>
                      <a:pt x="242" y="44"/>
                    </a:lnTo>
                    <a:lnTo>
                      <a:pt x="248" y="40"/>
                    </a:lnTo>
                    <a:lnTo>
                      <a:pt x="252" y="42"/>
                    </a:lnTo>
                    <a:lnTo>
                      <a:pt x="258" y="42"/>
                    </a:lnTo>
                    <a:lnTo>
                      <a:pt x="264" y="42"/>
                    </a:lnTo>
                    <a:lnTo>
                      <a:pt x="268" y="42"/>
                    </a:lnTo>
                    <a:lnTo>
                      <a:pt x="274" y="40"/>
                    </a:lnTo>
                    <a:lnTo>
                      <a:pt x="280" y="26"/>
                    </a:lnTo>
                    <a:lnTo>
                      <a:pt x="284" y="28"/>
                    </a:lnTo>
                    <a:lnTo>
                      <a:pt x="290" y="26"/>
                    </a:lnTo>
                    <a:lnTo>
                      <a:pt x="296" y="38"/>
                    </a:lnTo>
                    <a:lnTo>
                      <a:pt x="300" y="34"/>
                    </a:lnTo>
                    <a:lnTo>
                      <a:pt x="306" y="24"/>
                    </a:lnTo>
                    <a:lnTo>
                      <a:pt x="312" y="24"/>
                    </a:lnTo>
                    <a:lnTo>
                      <a:pt x="316" y="22"/>
                    </a:lnTo>
                    <a:lnTo>
                      <a:pt x="322" y="14"/>
                    </a:lnTo>
                    <a:lnTo>
                      <a:pt x="328" y="14"/>
                    </a:lnTo>
                    <a:lnTo>
                      <a:pt x="332" y="14"/>
                    </a:lnTo>
                    <a:lnTo>
                      <a:pt x="338" y="12"/>
                    </a:lnTo>
                    <a:lnTo>
                      <a:pt x="342" y="20"/>
                    </a:lnTo>
                    <a:lnTo>
                      <a:pt x="348" y="20"/>
                    </a:lnTo>
                    <a:lnTo>
                      <a:pt x="354" y="18"/>
                    </a:lnTo>
                    <a:lnTo>
                      <a:pt x="358" y="18"/>
                    </a:lnTo>
                    <a:lnTo>
                      <a:pt x="364" y="18"/>
                    </a:lnTo>
                    <a:lnTo>
                      <a:pt x="370" y="18"/>
                    </a:lnTo>
                    <a:lnTo>
                      <a:pt x="374" y="16"/>
                    </a:lnTo>
                    <a:lnTo>
                      <a:pt x="380" y="12"/>
                    </a:lnTo>
                    <a:lnTo>
                      <a:pt x="386" y="18"/>
                    </a:lnTo>
                    <a:lnTo>
                      <a:pt x="390" y="16"/>
                    </a:lnTo>
                    <a:lnTo>
                      <a:pt x="396" y="12"/>
                    </a:lnTo>
                    <a:lnTo>
                      <a:pt x="402" y="12"/>
                    </a:lnTo>
                    <a:lnTo>
                      <a:pt x="406" y="10"/>
                    </a:lnTo>
                    <a:lnTo>
                      <a:pt x="412" y="8"/>
                    </a:lnTo>
                    <a:lnTo>
                      <a:pt x="416" y="8"/>
                    </a:lnTo>
                    <a:lnTo>
                      <a:pt x="422" y="2"/>
                    </a:lnTo>
                    <a:lnTo>
                      <a:pt x="428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0363" name="Rectangle 27"/>
          <p:cNvSpPr>
            <a:spLocks noGrp="1" noChangeArrowheads="1"/>
          </p:cNvSpPr>
          <p:nvPr>
            <p:ph type="title"/>
          </p:nvPr>
        </p:nvSpPr>
        <p:spPr>
          <a:xfrm>
            <a:off x="538163" y="220663"/>
            <a:ext cx="8369300" cy="684212"/>
          </a:xfrm>
        </p:spPr>
        <p:txBody>
          <a:bodyPr>
            <a:normAutofit fontScale="90000"/>
          </a:bodyPr>
          <a:lstStyle/>
          <a:p>
            <a:r>
              <a:rPr lang="en-US"/>
              <a:t>TN: the non-negativity Test</a:t>
            </a:r>
          </a:p>
        </p:txBody>
      </p:sp>
      <p:sp>
        <p:nvSpPr>
          <p:cNvPr id="270364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533400" y="1190625"/>
            <a:ext cx="8054975" cy="1885950"/>
          </a:xfrm>
        </p:spPr>
        <p:txBody>
          <a:bodyPr/>
          <a:lstStyle/>
          <a:p>
            <a:pPr marL="457200" indent="-457200">
              <a:buFont typeface="Wingdings" charset="0"/>
              <a:buAutoNum type="arabicPeriod"/>
            </a:pPr>
            <a:r>
              <a:rPr lang="en-US" sz="2000"/>
              <a:t>Normalize term-document matrix so that </a:t>
            </a:r>
            <a:r>
              <a:rPr lang="en-US" sz="2000">
                <a:solidFill>
                  <a:schemeClr val="tx2"/>
                </a:solidFill>
              </a:rPr>
              <a:t>theoretical point of fall-off</a:t>
            </a:r>
            <a:r>
              <a:rPr lang="en-US" sz="2000"/>
              <a:t> is same for all term pairs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en-US" sz="2000"/>
              <a:t>Discard the parts of the curves after this point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en-US" sz="2000"/>
              <a:t>For each term pair: if </a:t>
            </a:r>
            <a:r>
              <a:rPr lang="en-US" sz="2000">
                <a:solidFill>
                  <a:schemeClr val="tx2"/>
                </a:solidFill>
              </a:rPr>
              <a:t>curve is never negative before this point</a:t>
            </a:r>
            <a:r>
              <a:rPr lang="en-US" sz="2000"/>
              <a:t>, set entry in expansion matrix to </a:t>
            </a:r>
            <a:r>
              <a:rPr lang="en-US" sz="2000">
                <a:solidFill>
                  <a:schemeClr val="tx2"/>
                </a:solidFill>
              </a:rPr>
              <a:t>1</a:t>
            </a:r>
            <a:r>
              <a:rPr lang="en-US" sz="2000"/>
              <a:t>, otherwise to </a:t>
            </a:r>
            <a:r>
              <a:rPr lang="en-US" sz="20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70365" name="Line 29"/>
          <p:cNvSpPr>
            <a:spLocks noChangeShapeType="1"/>
          </p:cNvSpPr>
          <p:nvPr/>
        </p:nvSpPr>
        <p:spPr bwMode="auto">
          <a:xfrm>
            <a:off x="5915025" y="4413250"/>
            <a:ext cx="226695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6" name="Rectangle 30"/>
          <p:cNvSpPr>
            <a:spLocks noChangeArrowheads="1"/>
          </p:cNvSpPr>
          <p:nvPr/>
        </p:nvSpPr>
        <p:spPr bwMode="auto">
          <a:xfrm>
            <a:off x="6040438" y="3484563"/>
            <a:ext cx="2011362" cy="1852612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7" name="Line 31"/>
          <p:cNvSpPr>
            <a:spLocks noChangeShapeType="1"/>
          </p:cNvSpPr>
          <p:nvPr/>
        </p:nvSpPr>
        <p:spPr bwMode="auto">
          <a:xfrm>
            <a:off x="6040438" y="5337175"/>
            <a:ext cx="20113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8" name="Line 32"/>
          <p:cNvSpPr>
            <a:spLocks noChangeShapeType="1"/>
          </p:cNvSpPr>
          <p:nvPr/>
        </p:nvSpPr>
        <p:spPr bwMode="auto">
          <a:xfrm>
            <a:off x="6040438" y="3484563"/>
            <a:ext cx="20113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9" name="Line 33"/>
          <p:cNvSpPr>
            <a:spLocks noChangeShapeType="1"/>
          </p:cNvSpPr>
          <p:nvPr/>
        </p:nvSpPr>
        <p:spPr bwMode="auto">
          <a:xfrm flipV="1">
            <a:off x="6040438" y="3484563"/>
            <a:ext cx="1587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0" name="Line 34"/>
          <p:cNvSpPr>
            <a:spLocks noChangeShapeType="1"/>
          </p:cNvSpPr>
          <p:nvPr/>
        </p:nvSpPr>
        <p:spPr bwMode="auto">
          <a:xfrm flipV="1">
            <a:off x="8051800" y="3484563"/>
            <a:ext cx="1588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1" name="Line 35"/>
          <p:cNvSpPr>
            <a:spLocks noChangeShapeType="1"/>
          </p:cNvSpPr>
          <p:nvPr/>
        </p:nvSpPr>
        <p:spPr bwMode="auto">
          <a:xfrm>
            <a:off x="6040438" y="5337175"/>
            <a:ext cx="20113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2" name="Line 36"/>
          <p:cNvSpPr>
            <a:spLocks noChangeShapeType="1"/>
          </p:cNvSpPr>
          <p:nvPr/>
        </p:nvSpPr>
        <p:spPr bwMode="auto">
          <a:xfrm flipV="1">
            <a:off x="6040438" y="3484563"/>
            <a:ext cx="1587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3" name="Line 37"/>
          <p:cNvSpPr>
            <a:spLocks noChangeShapeType="1"/>
          </p:cNvSpPr>
          <p:nvPr/>
        </p:nvSpPr>
        <p:spPr bwMode="auto">
          <a:xfrm flipV="1">
            <a:off x="6040438" y="5318125"/>
            <a:ext cx="1587" cy="19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4" name="Line 38"/>
          <p:cNvSpPr>
            <a:spLocks noChangeShapeType="1"/>
          </p:cNvSpPr>
          <p:nvPr/>
        </p:nvSpPr>
        <p:spPr bwMode="auto">
          <a:xfrm>
            <a:off x="6040438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5" name="Line 39"/>
          <p:cNvSpPr>
            <a:spLocks noChangeShapeType="1"/>
          </p:cNvSpPr>
          <p:nvPr/>
        </p:nvSpPr>
        <p:spPr bwMode="auto">
          <a:xfrm flipV="1">
            <a:off x="6634163" y="5318125"/>
            <a:ext cx="158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6" name="Line 40"/>
          <p:cNvSpPr>
            <a:spLocks noChangeShapeType="1"/>
          </p:cNvSpPr>
          <p:nvPr/>
        </p:nvSpPr>
        <p:spPr bwMode="auto">
          <a:xfrm>
            <a:off x="6634163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7" name="Line 41"/>
          <p:cNvSpPr>
            <a:spLocks noChangeShapeType="1"/>
          </p:cNvSpPr>
          <p:nvPr/>
        </p:nvSpPr>
        <p:spPr bwMode="auto">
          <a:xfrm flipV="1">
            <a:off x="7227888" y="5318125"/>
            <a:ext cx="158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8" name="Line 42"/>
          <p:cNvSpPr>
            <a:spLocks noChangeShapeType="1"/>
          </p:cNvSpPr>
          <p:nvPr/>
        </p:nvSpPr>
        <p:spPr bwMode="auto">
          <a:xfrm>
            <a:off x="7227888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9" name="Line 43"/>
          <p:cNvSpPr>
            <a:spLocks noChangeShapeType="1"/>
          </p:cNvSpPr>
          <p:nvPr/>
        </p:nvSpPr>
        <p:spPr bwMode="auto">
          <a:xfrm flipV="1">
            <a:off x="7821613" y="5318125"/>
            <a:ext cx="3175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0" name="Line 44"/>
          <p:cNvSpPr>
            <a:spLocks noChangeShapeType="1"/>
          </p:cNvSpPr>
          <p:nvPr/>
        </p:nvSpPr>
        <p:spPr bwMode="auto">
          <a:xfrm>
            <a:off x="7821613" y="3484563"/>
            <a:ext cx="3175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1" name="Line 45"/>
          <p:cNvSpPr>
            <a:spLocks noChangeShapeType="1"/>
          </p:cNvSpPr>
          <p:nvPr/>
        </p:nvSpPr>
        <p:spPr bwMode="auto">
          <a:xfrm>
            <a:off x="6040438" y="533717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2" name="Line 46"/>
          <p:cNvSpPr>
            <a:spLocks noChangeShapeType="1"/>
          </p:cNvSpPr>
          <p:nvPr/>
        </p:nvSpPr>
        <p:spPr bwMode="auto">
          <a:xfrm flipH="1">
            <a:off x="7989888" y="5337175"/>
            <a:ext cx="619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3" name="Line 47"/>
          <p:cNvSpPr>
            <a:spLocks noChangeShapeType="1"/>
          </p:cNvSpPr>
          <p:nvPr/>
        </p:nvSpPr>
        <p:spPr bwMode="auto">
          <a:xfrm>
            <a:off x="6040438" y="51514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4" name="Line 48"/>
          <p:cNvSpPr>
            <a:spLocks noChangeShapeType="1"/>
          </p:cNvSpPr>
          <p:nvPr/>
        </p:nvSpPr>
        <p:spPr bwMode="auto">
          <a:xfrm flipH="1">
            <a:off x="7989888" y="5151438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5" name="Line 49"/>
          <p:cNvSpPr>
            <a:spLocks noChangeShapeType="1"/>
          </p:cNvSpPr>
          <p:nvPr/>
        </p:nvSpPr>
        <p:spPr bwMode="auto">
          <a:xfrm>
            <a:off x="6040438" y="4965700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6" name="Line 50"/>
          <p:cNvSpPr>
            <a:spLocks noChangeShapeType="1"/>
          </p:cNvSpPr>
          <p:nvPr/>
        </p:nvSpPr>
        <p:spPr bwMode="auto">
          <a:xfrm flipH="1">
            <a:off x="7989888" y="4965700"/>
            <a:ext cx="619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7" name="Line 51"/>
          <p:cNvSpPr>
            <a:spLocks noChangeShapeType="1"/>
          </p:cNvSpPr>
          <p:nvPr/>
        </p:nvSpPr>
        <p:spPr bwMode="auto">
          <a:xfrm>
            <a:off x="6040438" y="47799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8" name="Line 52"/>
          <p:cNvSpPr>
            <a:spLocks noChangeShapeType="1"/>
          </p:cNvSpPr>
          <p:nvPr/>
        </p:nvSpPr>
        <p:spPr bwMode="auto">
          <a:xfrm flipH="1">
            <a:off x="7989888" y="4779963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9" name="Line 53"/>
          <p:cNvSpPr>
            <a:spLocks noChangeShapeType="1"/>
          </p:cNvSpPr>
          <p:nvPr/>
        </p:nvSpPr>
        <p:spPr bwMode="auto">
          <a:xfrm>
            <a:off x="6040438" y="459581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0" name="Line 54"/>
          <p:cNvSpPr>
            <a:spLocks noChangeShapeType="1"/>
          </p:cNvSpPr>
          <p:nvPr/>
        </p:nvSpPr>
        <p:spPr bwMode="auto">
          <a:xfrm>
            <a:off x="6040438" y="441007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1" name="Line 55"/>
          <p:cNvSpPr>
            <a:spLocks noChangeShapeType="1"/>
          </p:cNvSpPr>
          <p:nvPr/>
        </p:nvSpPr>
        <p:spPr bwMode="auto">
          <a:xfrm>
            <a:off x="6040438" y="42243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2" name="Line 56"/>
          <p:cNvSpPr>
            <a:spLocks noChangeShapeType="1"/>
          </p:cNvSpPr>
          <p:nvPr/>
        </p:nvSpPr>
        <p:spPr bwMode="auto">
          <a:xfrm>
            <a:off x="6040438" y="404018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3" name="Line 57"/>
          <p:cNvSpPr>
            <a:spLocks noChangeShapeType="1"/>
          </p:cNvSpPr>
          <p:nvPr/>
        </p:nvSpPr>
        <p:spPr bwMode="auto">
          <a:xfrm flipH="1">
            <a:off x="7989888" y="4040188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4" name="Line 58"/>
          <p:cNvSpPr>
            <a:spLocks noChangeShapeType="1"/>
          </p:cNvSpPr>
          <p:nvPr/>
        </p:nvSpPr>
        <p:spPr bwMode="auto">
          <a:xfrm>
            <a:off x="6040438" y="38528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5" name="Line 59"/>
          <p:cNvSpPr>
            <a:spLocks noChangeShapeType="1"/>
          </p:cNvSpPr>
          <p:nvPr/>
        </p:nvSpPr>
        <p:spPr bwMode="auto">
          <a:xfrm flipH="1">
            <a:off x="7989888" y="3852863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6" name="Line 60"/>
          <p:cNvSpPr>
            <a:spLocks noChangeShapeType="1"/>
          </p:cNvSpPr>
          <p:nvPr/>
        </p:nvSpPr>
        <p:spPr bwMode="auto">
          <a:xfrm>
            <a:off x="6040438" y="366712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7" name="Line 61"/>
          <p:cNvSpPr>
            <a:spLocks noChangeShapeType="1"/>
          </p:cNvSpPr>
          <p:nvPr/>
        </p:nvSpPr>
        <p:spPr bwMode="auto">
          <a:xfrm flipH="1">
            <a:off x="7989888" y="3667125"/>
            <a:ext cx="619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8" name="Line 62"/>
          <p:cNvSpPr>
            <a:spLocks noChangeShapeType="1"/>
          </p:cNvSpPr>
          <p:nvPr/>
        </p:nvSpPr>
        <p:spPr bwMode="auto">
          <a:xfrm>
            <a:off x="6040438" y="34845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99" name="Line 63"/>
          <p:cNvSpPr>
            <a:spLocks noChangeShapeType="1"/>
          </p:cNvSpPr>
          <p:nvPr/>
        </p:nvSpPr>
        <p:spPr bwMode="auto">
          <a:xfrm flipH="1">
            <a:off x="7989888" y="3484563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00" name="Line 64"/>
          <p:cNvSpPr>
            <a:spLocks noChangeShapeType="1"/>
          </p:cNvSpPr>
          <p:nvPr/>
        </p:nvSpPr>
        <p:spPr bwMode="auto">
          <a:xfrm>
            <a:off x="6040438" y="5337175"/>
            <a:ext cx="20113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01" name="Line 65"/>
          <p:cNvSpPr>
            <a:spLocks noChangeShapeType="1"/>
          </p:cNvSpPr>
          <p:nvPr/>
        </p:nvSpPr>
        <p:spPr bwMode="auto">
          <a:xfrm>
            <a:off x="6040438" y="3484563"/>
            <a:ext cx="20113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02" name="Line 66"/>
          <p:cNvSpPr>
            <a:spLocks noChangeShapeType="1"/>
          </p:cNvSpPr>
          <p:nvPr/>
        </p:nvSpPr>
        <p:spPr bwMode="auto">
          <a:xfrm flipV="1">
            <a:off x="6040438" y="3484563"/>
            <a:ext cx="1587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03" name="Line 67"/>
          <p:cNvSpPr>
            <a:spLocks noChangeShapeType="1"/>
          </p:cNvSpPr>
          <p:nvPr/>
        </p:nvSpPr>
        <p:spPr bwMode="auto">
          <a:xfrm flipV="1">
            <a:off x="8051800" y="3484563"/>
            <a:ext cx="1588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04" name="Line 68"/>
          <p:cNvSpPr>
            <a:spLocks noChangeShapeType="1"/>
          </p:cNvSpPr>
          <p:nvPr/>
        </p:nvSpPr>
        <p:spPr bwMode="auto">
          <a:xfrm flipH="1">
            <a:off x="7989888" y="4595813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05" name="Line 69"/>
          <p:cNvSpPr>
            <a:spLocks noChangeShapeType="1"/>
          </p:cNvSpPr>
          <p:nvPr/>
        </p:nvSpPr>
        <p:spPr bwMode="auto">
          <a:xfrm flipH="1">
            <a:off x="7989888" y="4410075"/>
            <a:ext cx="619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06" name="Line 70"/>
          <p:cNvSpPr>
            <a:spLocks noChangeShapeType="1"/>
          </p:cNvSpPr>
          <p:nvPr/>
        </p:nvSpPr>
        <p:spPr bwMode="auto">
          <a:xfrm flipH="1">
            <a:off x="7989888" y="4224338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07" name="Text Box 71"/>
          <p:cNvSpPr txBox="1">
            <a:spLocks noChangeArrowheads="1"/>
          </p:cNvSpPr>
          <p:nvPr/>
        </p:nvSpPr>
        <p:spPr bwMode="auto">
          <a:xfrm>
            <a:off x="6508750" y="5356225"/>
            <a:ext cx="2524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200</a:t>
            </a:r>
          </a:p>
        </p:txBody>
      </p:sp>
      <p:sp>
        <p:nvSpPr>
          <p:cNvPr id="270408" name="Text Box 72"/>
          <p:cNvSpPr txBox="1">
            <a:spLocks noChangeArrowheads="1"/>
          </p:cNvSpPr>
          <p:nvPr/>
        </p:nvSpPr>
        <p:spPr bwMode="auto">
          <a:xfrm>
            <a:off x="7105650" y="5356225"/>
            <a:ext cx="2524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400</a:t>
            </a:r>
          </a:p>
        </p:txBody>
      </p:sp>
      <p:sp>
        <p:nvSpPr>
          <p:cNvPr id="270409" name="Text Box 73"/>
          <p:cNvSpPr txBox="1">
            <a:spLocks noChangeArrowheads="1"/>
          </p:cNvSpPr>
          <p:nvPr/>
        </p:nvSpPr>
        <p:spPr bwMode="auto">
          <a:xfrm>
            <a:off x="7697788" y="5356225"/>
            <a:ext cx="25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600</a:t>
            </a:r>
          </a:p>
        </p:txBody>
      </p:sp>
      <p:sp>
        <p:nvSpPr>
          <p:cNvPr id="270410" name="Text Box 74"/>
          <p:cNvSpPr txBox="1">
            <a:spLocks noChangeArrowheads="1"/>
          </p:cNvSpPr>
          <p:nvPr/>
        </p:nvSpPr>
        <p:spPr bwMode="auto">
          <a:xfrm>
            <a:off x="5913438" y="5356225"/>
            <a:ext cx="252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0</a:t>
            </a:r>
          </a:p>
        </p:txBody>
      </p:sp>
      <p:sp>
        <p:nvSpPr>
          <p:cNvPr id="270411" name="Rectangle 75"/>
          <p:cNvSpPr>
            <a:spLocks noChangeArrowheads="1"/>
          </p:cNvSpPr>
          <p:nvPr/>
        </p:nvSpPr>
        <p:spPr bwMode="auto">
          <a:xfrm>
            <a:off x="6330950" y="5459413"/>
            <a:ext cx="153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charset="0"/>
              </a:rPr>
              <a:t>subspace dimension</a:t>
            </a:r>
          </a:p>
        </p:txBody>
      </p:sp>
      <p:grpSp>
        <p:nvGrpSpPr>
          <p:cNvPr id="270412" name="Group 76"/>
          <p:cNvGrpSpPr>
            <a:grpSpLocks/>
          </p:cNvGrpSpPr>
          <p:nvPr/>
        </p:nvGrpSpPr>
        <p:grpSpPr bwMode="auto">
          <a:xfrm>
            <a:off x="6804025" y="3890963"/>
            <a:ext cx="1260475" cy="647700"/>
            <a:chOff x="1908" y="3517"/>
            <a:chExt cx="793" cy="271"/>
          </a:xfrm>
        </p:grpSpPr>
        <p:sp>
          <p:nvSpPr>
            <p:cNvPr id="270413" name="Freeform 77"/>
            <p:cNvSpPr>
              <a:spLocks/>
            </p:cNvSpPr>
            <p:nvPr/>
          </p:nvSpPr>
          <p:spPr bwMode="auto">
            <a:xfrm flipV="1">
              <a:off x="2503" y="3666"/>
              <a:ext cx="198" cy="96"/>
            </a:xfrm>
            <a:custGeom>
              <a:avLst/>
              <a:gdLst>
                <a:gd name="T0" fmla="*/ 6 w 524"/>
                <a:gd name="T1" fmla="*/ 838 h 912"/>
                <a:gd name="T2" fmla="*/ 16 w 524"/>
                <a:gd name="T3" fmla="*/ 704 h 912"/>
                <a:gd name="T4" fmla="*/ 26 w 524"/>
                <a:gd name="T5" fmla="*/ 446 h 912"/>
                <a:gd name="T6" fmla="*/ 38 w 524"/>
                <a:gd name="T7" fmla="*/ 686 h 912"/>
                <a:gd name="T8" fmla="*/ 48 w 524"/>
                <a:gd name="T9" fmla="*/ 538 h 912"/>
                <a:gd name="T10" fmla="*/ 58 w 524"/>
                <a:gd name="T11" fmla="*/ 402 h 912"/>
                <a:gd name="T12" fmla="*/ 70 w 524"/>
                <a:gd name="T13" fmla="*/ 296 h 912"/>
                <a:gd name="T14" fmla="*/ 80 w 524"/>
                <a:gd name="T15" fmla="*/ 236 h 912"/>
                <a:gd name="T16" fmla="*/ 90 w 524"/>
                <a:gd name="T17" fmla="*/ 492 h 912"/>
                <a:gd name="T18" fmla="*/ 102 w 524"/>
                <a:gd name="T19" fmla="*/ 458 h 912"/>
                <a:gd name="T20" fmla="*/ 112 w 524"/>
                <a:gd name="T21" fmla="*/ 238 h 912"/>
                <a:gd name="T22" fmla="*/ 122 w 524"/>
                <a:gd name="T23" fmla="*/ 16 h 912"/>
                <a:gd name="T24" fmla="*/ 132 w 524"/>
                <a:gd name="T25" fmla="*/ 184 h 912"/>
                <a:gd name="T26" fmla="*/ 144 w 524"/>
                <a:gd name="T27" fmla="*/ 152 h 912"/>
                <a:gd name="T28" fmla="*/ 154 w 524"/>
                <a:gd name="T29" fmla="*/ 100 h 912"/>
                <a:gd name="T30" fmla="*/ 164 w 524"/>
                <a:gd name="T31" fmla="*/ 206 h 912"/>
                <a:gd name="T32" fmla="*/ 176 w 524"/>
                <a:gd name="T33" fmla="*/ 158 h 912"/>
                <a:gd name="T34" fmla="*/ 186 w 524"/>
                <a:gd name="T35" fmla="*/ 136 h 912"/>
                <a:gd name="T36" fmla="*/ 196 w 524"/>
                <a:gd name="T37" fmla="*/ 152 h 912"/>
                <a:gd name="T38" fmla="*/ 206 w 524"/>
                <a:gd name="T39" fmla="*/ 152 h 912"/>
                <a:gd name="T40" fmla="*/ 218 w 524"/>
                <a:gd name="T41" fmla="*/ 202 h 912"/>
                <a:gd name="T42" fmla="*/ 228 w 524"/>
                <a:gd name="T43" fmla="*/ 194 h 912"/>
                <a:gd name="T44" fmla="*/ 238 w 524"/>
                <a:gd name="T45" fmla="*/ 54 h 912"/>
                <a:gd name="T46" fmla="*/ 250 w 524"/>
                <a:gd name="T47" fmla="*/ 0 h 912"/>
                <a:gd name="T48" fmla="*/ 260 w 524"/>
                <a:gd name="T49" fmla="*/ 22 h 912"/>
                <a:gd name="T50" fmla="*/ 270 w 524"/>
                <a:gd name="T51" fmla="*/ 124 h 912"/>
                <a:gd name="T52" fmla="*/ 280 w 524"/>
                <a:gd name="T53" fmla="*/ 300 h 912"/>
                <a:gd name="T54" fmla="*/ 292 w 524"/>
                <a:gd name="T55" fmla="*/ 326 h 912"/>
                <a:gd name="T56" fmla="*/ 302 w 524"/>
                <a:gd name="T57" fmla="*/ 340 h 912"/>
                <a:gd name="T58" fmla="*/ 312 w 524"/>
                <a:gd name="T59" fmla="*/ 370 h 912"/>
                <a:gd name="T60" fmla="*/ 324 w 524"/>
                <a:gd name="T61" fmla="*/ 382 h 912"/>
                <a:gd name="T62" fmla="*/ 334 w 524"/>
                <a:gd name="T63" fmla="*/ 340 h 912"/>
                <a:gd name="T64" fmla="*/ 344 w 524"/>
                <a:gd name="T65" fmla="*/ 370 h 912"/>
                <a:gd name="T66" fmla="*/ 356 w 524"/>
                <a:gd name="T67" fmla="*/ 420 h 912"/>
                <a:gd name="T68" fmla="*/ 366 w 524"/>
                <a:gd name="T69" fmla="*/ 378 h 912"/>
                <a:gd name="T70" fmla="*/ 376 w 524"/>
                <a:gd name="T71" fmla="*/ 394 h 912"/>
                <a:gd name="T72" fmla="*/ 386 w 524"/>
                <a:gd name="T73" fmla="*/ 412 h 912"/>
                <a:gd name="T74" fmla="*/ 398 w 524"/>
                <a:gd name="T75" fmla="*/ 426 h 912"/>
                <a:gd name="T76" fmla="*/ 408 w 524"/>
                <a:gd name="T77" fmla="*/ 436 h 912"/>
                <a:gd name="T78" fmla="*/ 418 w 524"/>
                <a:gd name="T79" fmla="*/ 430 h 912"/>
                <a:gd name="T80" fmla="*/ 430 w 524"/>
                <a:gd name="T81" fmla="*/ 410 h 912"/>
                <a:gd name="T82" fmla="*/ 440 w 524"/>
                <a:gd name="T83" fmla="*/ 414 h 912"/>
                <a:gd name="T84" fmla="*/ 450 w 524"/>
                <a:gd name="T85" fmla="*/ 416 h 912"/>
                <a:gd name="T86" fmla="*/ 460 w 524"/>
                <a:gd name="T87" fmla="*/ 418 h 912"/>
                <a:gd name="T88" fmla="*/ 472 w 524"/>
                <a:gd name="T89" fmla="*/ 422 h 912"/>
                <a:gd name="T90" fmla="*/ 482 w 524"/>
                <a:gd name="T91" fmla="*/ 376 h 912"/>
                <a:gd name="T92" fmla="*/ 492 w 524"/>
                <a:gd name="T93" fmla="*/ 376 h 912"/>
                <a:gd name="T94" fmla="*/ 504 w 524"/>
                <a:gd name="T95" fmla="*/ 430 h 912"/>
                <a:gd name="T96" fmla="*/ 514 w 524"/>
                <a:gd name="T97" fmla="*/ 544 h 912"/>
                <a:gd name="T98" fmla="*/ 524 w 524"/>
                <a:gd name="T99" fmla="*/ 546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12">
                  <a:moveTo>
                    <a:pt x="0" y="912"/>
                  </a:moveTo>
                  <a:lnTo>
                    <a:pt x="6" y="838"/>
                  </a:lnTo>
                  <a:lnTo>
                    <a:pt x="12" y="700"/>
                  </a:lnTo>
                  <a:lnTo>
                    <a:pt x="16" y="704"/>
                  </a:lnTo>
                  <a:lnTo>
                    <a:pt x="22" y="736"/>
                  </a:lnTo>
                  <a:lnTo>
                    <a:pt x="26" y="446"/>
                  </a:lnTo>
                  <a:lnTo>
                    <a:pt x="32" y="324"/>
                  </a:lnTo>
                  <a:lnTo>
                    <a:pt x="38" y="686"/>
                  </a:lnTo>
                  <a:lnTo>
                    <a:pt x="42" y="642"/>
                  </a:lnTo>
                  <a:lnTo>
                    <a:pt x="48" y="538"/>
                  </a:lnTo>
                  <a:lnTo>
                    <a:pt x="54" y="386"/>
                  </a:lnTo>
                  <a:lnTo>
                    <a:pt x="58" y="402"/>
                  </a:lnTo>
                  <a:lnTo>
                    <a:pt x="64" y="298"/>
                  </a:lnTo>
                  <a:lnTo>
                    <a:pt x="70" y="296"/>
                  </a:lnTo>
                  <a:lnTo>
                    <a:pt x="74" y="184"/>
                  </a:lnTo>
                  <a:lnTo>
                    <a:pt x="80" y="236"/>
                  </a:lnTo>
                  <a:lnTo>
                    <a:pt x="86" y="298"/>
                  </a:lnTo>
                  <a:lnTo>
                    <a:pt x="90" y="492"/>
                  </a:lnTo>
                  <a:lnTo>
                    <a:pt x="96" y="620"/>
                  </a:lnTo>
                  <a:lnTo>
                    <a:pt x="102" y="458"/>
                  </a:lnTo>
                  <a:lnTo>
                    <a:pt x="106" y="424"/>
                  </a:lnTo>
                  <a:lnTo>
                    <a:pt x="112" y="238"/>
                  </a:lnTo>
                  <a:lnTo>
                    <a:pt x="116" y="182"/>
                  </a:lnTo>
                  <a:lnTo>
                    <a:pt x="122" y="16"/>
                  </a:lnTo>
                  <a:lnTo>
                    <a:pt x="128" y="164"/>
                  </a:lnTo>
                  <a:lnTo>
                    <a:pt x="132" y="184"/>
                  </a:lnTo>
                  <a:lnTo>
                    <a:pt x="138" y="192"/>
                  </a:lnTo>
                  <a:lnTo>
                    <a:pt x="144" y="152"/>
                  </a:lnTo>
                  <a:lnTo>
                    <a:pt x="148" y="148"/>
                  </a:lnTo>
                  <a:lnTo>
                    <a:pt x="154" y="100"/>
                  </a:lnTo>
                  <a:lnTo>
                    <a:pt x="160" y="200"/>
                  </a:lnTo>
                  <a:lnTo>
                    <a:pt x="164" y="206"/>
                  </a:lnTo>
                  <a:lnTo>
                    <a:pt x="170" y="148"/>
                  </a:lnTo>
                  <a:lnTo>
                    <a:pt x="176" y="158"/>
                  </a:lnTo>
                  <a:lnTo>
                    <a:pt x="180" y="192"/>
                  </a:lnTo>
                  <a:lnTo>
                    <a:pt x="186" y="136"/>
                  </a:lnTo>
                  <a:lnTo>
                    <a:pt x="192" y="136"/>
                  </a:lnTo>
                  <a:lnTo>
                    <a:pt x="196" y="152"/>
                  </a:lnTo>
                  <a:lnTo>
                    <a:pt x="202" y="118"/>
                  </a:lnTo>
                  <a:lnTo>
                    <a:pt x="206" y="152"/>
                  </a:lnTo>
                  <a:lnTo>
                    <a:pt x="212" y="202"/>
                  </a:lnTo>
                  <a:lnTo>
                    <a:pt x="218" y="202"/>
                  </a:lnTo>
                  <a:lnTo>
                    <a:pt x="222" y="188"/>
                  </a:lnTo>
                  <a:lnTo>
                    <a:pt x="228" y="194"/>
                  </a:lnTo>
                  <a:lnTo>
                    <a:pt x="234" y="168"/>
                  </a:lnTo>
                  <a:lnTo>
                    <a:pt x="238" y="54"/>
                  </a:lnTo>
                  <a:lnTo>
                    <a:pt x="244" y="104"/>
                  </a:lnTo>
                  <a:lnTo>
                    <a:pt x="250" y="0"/>
                  </a:lnTo>
                  <a:lnTo>
                    <a:pt x="254" y="12"/>
                  </a:lnTo>
                  <a:lnTo>
                    <a:pt x="260" y="22"/>
                  </a:lnTo>
                  <a:lnTo>
                    <a:pt x="266" y="98"/>
                  </a:lnTo>
                  <a:lnTo>
                    <a:pt x="270" y="124"/>
                  </a:lnTo>
                  <a:lnTo>
                    <a:pt x="276" y="166"/>
                  </a:lnTo>
                  <a:lnTo>
                    <a:pt x="280" y="300"/>
                  </a:lnTo>
                  <a:lnTo>
                    <a:pt x="286" y="352"/>
                  </a:lnTo>
                  <a:lnTo>
                    <a:pt x="292" y="326"/>
                  </a:lnTo>
                  <a:lnTo>
                    <a:pt x="296" y="330"/>
                  </a:lnTo>
                  <a:lnTo>
                    <a:pt x="302" y="340"/>
                  </a:lnTo>
                  <a:lnTo>
                    <a:pt x="308" y="364"/>
                  </a:lnTo>
                  <a:lnTo>
                    <a:pt x="312" y="370"/>
                  </a:lnTo>
                  <a:lnTo>
                    <a:pt x="318" y="358"/>
                  </a:lnTo>
                  <a:lnTo>
                    <a:pt x="324" y="382"/>
                  </a:lnTo>
                  <a:lnTo>
                    <a:pt x="328" y="366"/>
                  </a:lnTo>
                  <a:lnTo>
                    <a:pt x="334" y="340"/>
                  </a:lnTo>
                  <a:lnTo>
                    <a:pt x="340" y="370"/>
                  </a:lnTo>
                  <a:lnTo>
                    <a:pt x="344" y="370"/>
                  </a:lnTo>
                  <a:lnTo>
                    <a:pt x="350" y="420"/>
                  </a:lnTo>
                  <a:lnTo>
                    <a:pt x="356" y="420"/>
                  </a:lnTo>
                  <a:lnTo>
                    <a:pt x="360" y="408"/>
                  </a:lnTo>
                  <a:lnTo>
                    <a:pt x="366" y="378"/>
                  </a:lnTo>
                  <a:lnTo>
                    <a:pt x="370" y="386"/>
                  </a:lnTo>
                  <a:lnTo>
                    <a:pt x="376" y="394"/>
                  </a:lnTo>
                  <a:lnTo>
                    <a:pt x="382" y="434"/>
                  </a:lnTo>
                  <a:lnTo>
                    <a:pt x="386" y="412"/>
                  </a:lnTo>
                  <a:lnTo>
                    <a:pt x="392" y="428"/>
                  </a:lnTo>
                  <a:lnTo>
                    <a:pt x="398" y="426"/>
                  </a:lnTo>
                  <a:lnTo>
                    <a:pt x="402" y="422"/>
                  </a:lnTo>
                  <a:lnTo>
                    <a:pt x="408" y="436"/>
                  </a:lnTo>
                  <a:lnTo>
                    <a:pt x="414" y="436"/>
                  </a:lnTo>
                  <a:lnTo>
                    <a:pt x="418" y="430"/>
                  </a:lnTo>
                  <a:lnTo>
                    <a:pt x="424" y="428"/>
                  </a:lnTo>
                  <a:lnTo>
                    <a:pt x="430" y="410"/>
                  </a:lnTo>
                  <a:lnTo>
                    <a:pt x="434" y="410"/>
                  </a:lnTo>
                  <a:lnTo>
                    <a:pt x="440" y="414"/>
                  </a:lnTo>
                  <a:lnTo>
                    <a:pt x="444" y="414"/>
                  </a:lnTo>
                  <a:lnTo>
                    <a:pt x="450" y="416"/>
                  </a:lnTo>
                  <a:lnTo>
                    <a:pt x="456" y="422"/>
                  </a:lnTo>
                  <a:lnTo>
                    <a:pt x="460" y="418"/>
                  </a:lnTo>
                  <a:lnTo>
                    <a:pt x="466" y="412"/>
                  </a:lnTo>
                  <a:lnTo>
                    <a:pt x="472" y="422"/>
                  </a:lnTo>
                  <a:lnTo>
                    <a:pt x="476" y="384"/>
                  </a:lnTo>
                  <a:lnTo>
                    <a:pt x="482" y="376"/>
                  </a:lnTo>
                  <a:lnTo>
                    <a:pt x="488" y="390"/>
                  </a:lnTo>
                  <a:lnTo>
                    <a:pt x="492" y="376"/>
                  </a:lnTo>
                  <a:lnTo>
                    <a:pt x="498" y="402"/>
                  </a:lnTo>
                  <a:lnTo>
                    <a:pt x="504" y="430"/>
                  </a:lnTo>
                  <a:lnTo>
                    <a:pt x="508" y="462"/>
                  </a:lnTo>
                  <a:lnTo>
                    <a:pt x="514" y="544"/>
                  </a:lnTo>
                  <a:lnTo>
                    <a:pt x="520" y="546"/>
                  </a:lnTo>
                  <a:lnTo>
                    <a:pt x="524" y="546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14" name="Freeform 78"/>
            <p:cNvSpPr>
              <a:spLocks/>
            </p:cNvSpPr>
            <p:nvPr/>
          </p:nvSpPr>
          <p:spPr bwMode="auto">
            <a:xfrm flipV="1">
              <a:off x="2304" y="3625"/>
              <a:ext cx="199" cy="72"/>
            </a:xfrm>
            <a:custGeom>
              <a:avLst/>
              <a:gdLst>
                <a:gd name="T0" fmla="*/ 6 w 524"/>
                <a:gd name="T1" fmla="*/ 96 h 690"/>
                <a:gd name="T2" fmla="*/ 16 w 524"/>
                <a:gd name="T3" fmla="*/ 114 h 690"/>
                <a:gd name="T4" fmla="*/ 28 w 524"/>
                <a:gd name="T5" fmla="*/ 218 h 690"/>
                <a:gd name="T6" fmla="*/ 38 w 524"/>
                <a:gd name="T7" fmla="*/ 248 h 690"/>
                <a:gd name="T8" fmla="*/ 48 w 524"/>
                <a:gd name="T9" fmla="*/ 68 h 690"/>
                <a:gd name="T10" fmla="*/ 58 w 524"/>
                <a:gd name="T11" fmla="*/ 210 h 690"/>
                <a:gd name="T12" fmla="*/ 70 w 524"/>
                <a:gd name="T13" fmla="*/ 136 h 690"/>
                <a:gd name="T14" fmla="*/ 80 w 524"/>
                <a:gd name="T15" fmla="*/ 208 h 690"/>
                <a:gd name="T16" fmla="*/ 90 w 524"/>
                <a:gd name="T17" fmla="*/ 240 h 690"/>
                <a:gd name="T18" fmla="*/ 102 w 524"/>
                <a:gd name="T19" fmla="*/ 384 h 690"/>
                <a:gd name="T20" fmla="*/ 112 w 524"/>
                <a:gd name="T21" fmla="*/ 476 h 690"/>
                <a:gd name="T22" fmla="*/ 122 w 524"/>
                <a:gd name="T23" fmla="*/ 256 h 690"/>
                <a:gd name="T24" fmla="*/ 134 w 524"/>
                <a:gd name="T25" fmla="*/ 156 h 690"/>
                <a:gd name="T26" fmla="*/ 144 w 524"/>
                <a:gd name="T27" fmla="*/ 252 h 690"/>
                <a:gd name="T28" fmla="*/ 154 w 524"/>
                <a:gd name="T29" fmla="*/ 234 h 690"/>
                <a:gd name="T30" fmla="*/ 164 w 524"/>
                <a:gd name="T31" fmla="*/ 240 h 690"/>
                <a:gd name="T32" fmla="*/ 176 w 524"/>
                <a:gd name="T33" fmla="*/ 380 h 690"/>
                <a:gd name="T34" fmla="*/ 186 w 524"/>
                <a:gd name="T35" fmla="*/ 218 h 690"/>
                <a:gd name="T36" fmla="*/ 196 w 524"/>
                <a:gd name="T37" fmla="*/ 262 h 690"/>
                <a:gd name="T38" fmla="*/ 208 w 524"/>
                <a:gd name="T39" fmla="*/ 106 h 690"/>
                <a:gd name="T40" fmla="*/ 218 w 524"/>
                <a:gd name="T41" fmla="*/ 172 h 690"/>
                <a:gd name="T42" fmla="*/ 228 w 524"/>
                <a:gd name="T43" fmla="*/ 176 h 690"/>
                <a:gd name="T44" fmla="*/ 238 w 524"/>
                <a:gd name="T45" fmla="*/ 74 h 690"/>
                <a:gd name="T46" fmla="*/ 250 w 524"/>
                <a:gd name="T47" fmla="*/ 78 h 690"/>
                <a:gd name="T48" fmla="*/ 260 w 524"/>
                <a:gd name="T49" fmla="*/ 94 h 690"/>
                <a:gd name="T50" fmla="*/ 270 w 524"/>
                <a:gd name="T51" fmla="*/ 12 h 690"/>
                <a:gd name="T52" fmla="*/ 282 w 524"/>
                <a:gd name="T53" fmla="*/ 122 h 690"/>
                <a:gd name="T54" fmla="*/ 292 w 524"/>
                <a:gd name="T55" fmla="*/ 148 h 690"/>
                <a:gd name="T56" fmla="*/ 302 w 524"/>
                <a:gd name="T57" fmla="*/ 322 h 690"/>
                <a:gd name="T58" fmla="*/ 312 w 524"/>
                <a:gd name="T59" fmla="*/ 218 h 690"/>
                <a:gd name="T60" fmla="*/ 324 w 524"/>
                <a:gd name="T61" fmla="*/ 368 h 690"/>
                <a:gd name="T62" fmla="*/ 334 w 524"/>
                <a:gd name="T63" fmla="*/ 372 h 690"/>
                <a:gd name="T64" fmla="*/ 344 w 524"/>
                <a:gd name="T65" fmla="*/ 522 h 690"/>
                <a:gd name="T66" fmla="*/ 356 w 524"/>
                <a:gd name="T67" fmla="*/ 676 h 690"/>
                <a:gd name="T68" fmla="*/ 366 w 524"/>
                <a:gd name="T69" fmla="*/ 686 h 690"/>
                <a:gd name="T70" fmla="*/ 376 w 524"/>
                <a:gd name="T71" fmla="*/ 660 h 690"/>
                <a:gd name="T72" fmla="*/ 386 w 524"/>
                <a:gd name="T73" fmla="*/ 690 h 690"/>
                <a:gd name="T74" fmla="*/ 398 w 524"/>
                <a:gd name="T75" fmla="*/ 588 h 690"/>
                <a:gd name="T76" fmla="*/ 408 w 524"/>
                <a:gd name="T77" fmla="*/ 648 h 690"/>
                <a:gd name="T78" fmla="*/ 418 w 524"/>
                <a:gd name="T79" fmla="*/ 578 h 690"/>
                <a:gd name="T80" fmla="*/ 430 w 524"/>
                <a:gd name="T81" fmla="*/ 336 h 690"/>
                <a:gd name="T82" fmla="*/ 440 w 524"/>
                <a:gd name="T83" fmla="*/ 388 h 690"/>
                <a:gd name="T84" fmla="*/ 450 w 524"/>
                <a:gd name="T85" fmla="*/ 454 h 690"/>
                <a:gd name="T86" fmla="*/ 462 w 524"/>
                <a:gd name="T87" fmla="*/ 548 h 690"/>
                <a:gd name="T88" fmla="*/ 472 w 524"/>
                <a:gd name="T89" fmla="*/ 610 h 690"/>
                <a:gd name="T90" fmla="*/ 482 w 524"/>
                <a:gd name="T91" fmla="*/ 664 h 690"/>
                <a:gd name="T92" fmla="*/ 492 w 524"/>
                <a:gd name="T93" fmla="*/ 662 h 690"/>
                <a:gd name="T94" fmla="*/ 504 w 524"/>
                <a:gd name="T95" fmla="*/ 570 h 690"/>
                <a:gd name="T96" fmla="*/ 514 w 524"/>
                <a:gd name="T97" fmla="*/ 328 h 690"/>
                <a:gd name="T98" fmla="*/ 524 w 524"/>
                <a:gd name="T99" fmla="*/ 29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690">
                  <a:moveTo>
                    <a:pt x="0" y="190"/>
                  </a:moveTo>
                  <a:lnTo>
                    <a:pt x="6" y="96"/>
                  </a:lnTo>
                  <a:lnTo>
                    <a:pt x="12" y="112"/>
                  </a:lnTo>
                  <a:lnTo>
                    <a:pt x="16" y="114"/>
                  </a:lnTo>
                  <a:lnTo>
                    <a:pt x="22" y="152"/>
                  </a:lnTo>
                  <a:lnTo>
                    <a:pt x="28" y="218"/>
                  </a:lnTo>
                  <a:lnTo>
                    <a:pt x="32" y="238"/>
                  </a:lnTo>
                  <a:lnTo>
                    <a:pt x="38" y="248"/>
                  </a:lnTo>
                  <a:lnTo>
                    <a:pt x="44" y="240"/>
                  </a:lnTo>
                  <a:lnTo>
                    <a:pt x="48" y="68"/>
                  </a:lnTo>
                  <a:lnTo>
                    <a:pt x="54" y="14"/>
                  </a:lnTo>
                  <a:lnTo>
                    <a:pt x="58" y="210"/>
                  </a:lnTo>
                  <a:lnTo>
                    <a:pt x="64" y="124"/>
                  </a:lnTo>
                  <a:lnTo>
                    <a:pt x="70" y="136"/>
                  </a:lnTo>
                  <a:lnTo>
                    <a:pt x="74" y="152"/>
                  </a:lnTo>
                  <a:lnTo>
                    <a:pt x="80" y="208"/>
                  </a:lnTo>
                  <a:lnTo>
                    <a:pt x="86" y="270"/>
                  </a:lnTo>
                  <a:lnTo>
                    <a:pt x="90" y="240"/>
                  </a:lnTo>
                  <a:lnTo>
                    <a:pt x="96" y="258"/>
                  </a:lnTo>
                  <a:lnTo>
                    <a:pt x="102" y="384"/>
                  </a:lnTo>
                  <a:lnTo>
                    <a:pt x="106" y="474"/>
                  </a:lnTo>
                  <a:lnTo>
                    <a:pt x="112" y="476"/>
                  </a:lnTo>
                  <a:lnTo>
                    <a:pt x="118" y="130"/>
                  </a:lnTo>
                  <a:lnTo>
                    <a:pt x="122" y="256"/>
                  </a:lnTo>
                  <a:lnTo>
                    <a:pt x="128" y="182"/>
                  </a:lnTo>
                  <a:lnTo>
                    <a:pt x="134" y="156"/>
                  </a:lnTo>
                  <a:lnTo>
                    <a:pt x="138" y="158"/>
                  </a:lnTo>
                  <a:lnTo>
                    <a:pt x="144" y="252"/>
                  </a:lnTo>
                  <a:lnTo>
                    <a:pt x="148" y="270"/>
                  </a:lnTo>
                  <a:lnTo>
                    <a:pt x="154" y="234"/>
                  </a:lnTo>
                  <a:lnTo>
                    <a:pt x="160" y="242"/>
                  </a:lnTo>
                  <a:lnTo>
                    <a:pt x="164" y="240"/>
                  </a:lnTo>
                  <a:lnTo>
                    <a:pt x="170" y="222"/>
                  </a:lnTo>
                  <a:lnTo>
                    <a:pt x="176" y="380"/>
                  </a:lnTo>
                  <a:lnTo>
                    <a:pt x="180" y="378"/>
                  </a:lnTo>
                  <a:lnTo>
                    <a:pt x="186" y="218"/>
                  </a:lnTo>
                  <a:lnTo>
                    <a:pt x="192" y="238"/>
                  </a:lnTo>
                  <a:lnTo>
                    <a:pt x="196" y="262"/>
                  </a:lnTo>
                  <a:lnTo>
                    <a:pt x="202" y="250"/>
                  </a:lnTo>
                  <a:lnTo>
                    <a:pt x="208" y="106"/>
                  </a:lnTo>
                  <a:lnTo>
                    <a:pt x="212" y="112"/>
                  </a:lnTo>
                  <a:lnTo>
                    <a:pt x="218" y="172"/>
                  </a:lnTo>
                  <a:lnTo>
                    <a:pt x="222" y="168"/>
                  </a:lnTo>
                  <a:lnTo>
                    <a:pt x="228" y="176"/>
                  </a:lnTo>
                  <a:lnTo>
                    <a:pt x="234" y="86"/>
                  </a:lnTo>
                  <a:lnTo>
                    <a:pt x="238" y="74"/>
                  </a:lnTo>
                  <a:lnTo>
                    <a:pt x="244" y="4"/>
                  </a:lnTo>
                  <a:lnTo>
                    <a:pt x="250" y="78"/>
                  </a:lnTo>
                  <a:lnTo>
                    <a:pt x="254" y="42"/>
                  </a:lnTo>
                  <a:lnTo>
                    <a:pt x="260" y="94"/>
                  </a:lnTo>
                  <a:lnTo>
                    <a:pt x="266" y="88"/>
                  </a:lnTo>
                  <a:lnTo>
                    <a:pt x="270" y="12"/>
                  </a:lnTo>
                  <a:lnTo>
                    <a:pt x="276" y="0"/>
                  </a:lnTo>
                  <a:lnTo>
                    <a:pt x="282" y="122"/>
                  </a:lnTo>
                  <a:lnTo>
                    <a:pt x="286" y="52"/>
                  </a:lnTo>
                  <a:lnTo>
                    <a:pt x="292" y="148"/>
                  </a:lnTo>
                  <a:lnTo>
                    <a:pt x="298" y="280"/>
                  </a:lnTo>
                  <a:lnTo>
                    <a:pt x="302" y="322"/>
                  </a:lnTo>
                  <a:lnTo>
                    <a:pt x="308" y="238"/>
                  </a:lnTo>
                  <a:lnTo>
                    <a:pt x="312" y="218"/>
                  </a:lnTo>
                  <a:lnTo>
                    <a:pt x="318" y="370"/>
                  </a:lnTo>
                  <a:lnTo>
                    <a:pt x="324" y="368"/>
                  </a:lnTo>
                  <a:lnTo>
                    <a:pt x="328" y="376"/>
                  </a:lnTo>
                  <a:lnTo>
                    <a:pt x="334" y="372"/>
                  </a:lnTo>
                  <a:lnTo>
                    <a:pt x="340" y="514"/>
                  </a:lnTo>
                  <a:lnTo>
                    <a:pt x="344" y="522"/>
                  </a:lnTo>
                  <a:lnTo>
                    <a:pt x="350" y="562"/>
                  </a:lnTo>
                  <a:lnTo>
                    <a:pt x="356" y="676"/>
                  </a:lnTo>
                  <a:lnTo>
                    <a:pt x="360" y="664"/>
                  </a:lnTo>
                  <a:lnTo>
                    <a:pt x="366" y="686"/>
                  </a:lnTo>
                  <a:lnTo>
                    <a:pt x="372" y="690"/>
                  </a:lnTo>
                  <a:lnTo>
                    <a:pt x="376" y="660"/>
                  </a:lnTo>
                  <a:lnTo>
                    <a:pt x="382" y="680"/>
                  </a:lnTo>
                  <a:lnTo>
                    <a:pt x="386" y="690"/>
                  </a:lnTo>
                  <a:lnTo>
                    <a:pt x="392" y="654"/>
                  </a:lnTo>
                  <a:lnTo>
                    <a:pt x="398" y="588"/>
                  </a:lnTo>
                  <a:lnTo>
                    <a:pt x="402" y="586"/>
                  </a:lnTo>
                  <a:lnTo>
                    <a:pt x="408" y="648"/>
                  </a:lnTo>
                  <a:lnTo>
                    <a:pt x="414" y="582"/>
                  </a:lnTo>
                  <a:lnTo>
                    <a:pt x="418" y="578"/>
                  </a:lnTo>
                  <a:lnTo>
                    <a:pt x="424" y="554"/>
                  </a:lnTo>
                  <a:lnTo>
                    <a:pt x="430" y="336"/>
                  </a:lnTo>
                  <a:lnTo>
                    <a:pt x="434" y="324"/>
                  </a:lnTo>
                  <a:lnTo>
                    <a:pt x="440" y="388"/>
                  </a:lnTo>
                  <a:lnTo>
                    <a:pt x="446" y="388"/>
                  </a:lnTo>
                  <a:lnTo>
                    <a:pt x="450" y="454"/>
                  </a:lnTo>
                  <a:lnTo>
                    <a:pt x="456" y="552"/>
                  </a:lnTo>
                  <a:lnTo>
                    <a:pt x="462" y="548"/>
                  </a:lnTo>
                  <a:lnTo>
                    <a:pt x="466" y="616"/>
                  </a:lnTo>
                  <a:lnTo>
                    <a:pt x="472" y="610"/>
                  </a:lnTo>
                  <a:lnTo>
                    <a:pt x="476" y="620"/>
                  </a:lnTo>
                  <a:lnTo>
                    <a:pt x="482" y="664"/>
                  </a:lnTo>
                  <a:lnTo>
                    <a:pt x="488" y="640"/>
                  </a:lnTo>
                  <a:lnTo>
                    <a:pt x="492" y="662"/>
                  </a:lnTo>
                  <a:lnTo>
                    <a:pt x="498" y="648"/>
                  </a:lnTo>
                  <a:lnTo>
                    <a:pt x="504" y="570"/>
                  </a:lnTo>
                  <a:lnTo>
                    <a:pt x="508" y="348"/>
                  </a:lnTo>
                  <a:lnTo>
                    <a:pt x="514" y="328"/>
                  </a:lnTo>
                  <a:lnTo>
                    <a:pt x="520" y="296"/>
                  </a:lnTo>
                  <a:lnTo>
                    <a:pt x="524" y="294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15" name="Freeform 79"/>
            <p:cNvSpPr>
              <a:spLocks/>
            </p:cNvSpPr>
            <p:nvPr/>
          </p:nvSpPr>
          <p:spPr bwMode="auto">
            <a:xfrm flipV="1">
              <a:off x="2106" y="3587"/>
              <a:ext cx="198" cy="201"/>
            </a:xfrm>
            <a:custGeom>
              <a:avLst/>
              <a:gdLst>
                <a:gd name="T0" fmla="*/ 6 w 524"/>
                <a:gd name="T1" fmla="*/ 1490 h 1906"/>
                <a:gd name="T2" fmla="*/ 16 w 524"/>
                <a:gd name="T3" fmla="*/ 1834 h 1906"/>
                <a:gd name="T4" fmla="*/ 28 w 524"/>
                <a:gd name="T5" fmla="*/ 1790 h 1906"/>
                <a:gd name="T6" fmla="*/ 38 w 524"/>
                <a:gd name="T7" fmla="*/ 1756 h 1906"/>
                <a:gd name="T8" fmla="*/ 48 w 524"/>
                <a:gd name="T9" fmla="*/ 1188 h 1906"/>
                <a:gd name="T10" fmla="*/ 60 w 524"/>
                <a:gd name="T11" fmla="*/ 1216 h 1906"/>
                <a:gd name="T12" fmla="*/ 70 w 524"/>
                <a:gd name="T13" fmla="*/ 1086 h 1906"/>
                <a:gd name="T14" fmla="*/ 80 w 524"/>
                <a:gd name="T15" fmla="*/ 1002 h 1906"/>
                <a:gd name="T16" fmla="*/ 90 w 524"/>
                <a:gd name="T17" fmla="*/ 828 h 1906"/>
                <a:gd name="T18" fmla="*/ 102 w 524"/>
                <a:gd name="T19" fmla="*/ 768 h 1906"/>
                <a:gd name="T20" fmla="*/ 112 w 524"/>
                <a:gd name="T21" fmla="*/ 752 h 1906"/>
                <a:gd name="T22" fmla="*/ 122 w 524"/>
                <a:gd name="T23" fmla="*/ 676 h 1906"/>
                <a:gd name="T24" fmla="*/ 134 w 524"/>
                <a:gd name="T25" fmla="*/ 782 h 1906"/>
                <a:gd name="T26" fmla="*/ 144 w 524"/>
                <a:gd name="T27" fmla="*/ 696 h 1906"/>
                <a:gd name="T28" fmla="*/ 154 w 524"/>
                <a:gd name="T29" fmla="*/ 0 h 1906"/>
                <a:gd name="T30" fmla="*/ 164 w 524"/>
                <a:gd name="T31" fmla="*/ 458 h 1906"/>
                <a:gd name="T32" fmla="*/ 176 w 524"/>
                <a:gd name="T33" fmla="*/ 536 h 1906"/>
                <a:gd name="T34" fmla="*/ 186 w 524"/>
                <a:gd name="T35" fmla="*/ 576 h 1906"/>
                <a:gd name="T36" fmla="*/ 196 w 524"/>
                <a:gd name="T37" fmla="*/ 702 h 1906"/>
                <a:gd name="T38" fmla="*/ 208 w 524"/>
                <a:gd name="T39" fmla="*/ 798 h 1906"/>
                <a:gd name="T40" fmla="*/ 218 w 524"/>
                <a:gd name="T41" fmla="*/ 740 h 1906"/>
                <a:gd name="T42" fmla="*/ 228 w 524"/>
                <a:gd name="T43" fmla="*/ 370 h 1906"/>
                <a:gd name="T44" fmla="*/ 240 w 524"/>
                <a:gd name="T45" fmla="*/ 318 h 1906"/>
                <a:gd name="T46" fmla="*/ 250 w 524"/>
                <a:gd name="T47" fmla="*/ 410 h 1906"/>
                <a:gd name="T48" fmla="*/ 260 w 524"/>
                <a:gd name="T49" fmla="*/ 396 h 1906"/>
                <a:gd name="T50" fmla="*/ 270 w 524"/>
                <a:gd name="T51" fmla="*/ 356 h 1906"/>
                <a:gd name="T52" fmla="*/ 282 w 524"/>
                <a:gd name="T53" fmla="*/ 360 h 1906"/>
                <a:gd name="T54" fmla="*/ 292 w 524"/>
                <a:gd name="T55" fmla="*/ 520 h 1906"/>
                <a:gd name="T56" fmla="*/ 302 w 524"/>
                <a:gd name="T57" fmla="*/ 406 h 1906"/>
                <a:gd name="T58" fmla="*/ 314 w 524"/>
                <a:gd name="T59" fmla="*/ 412 h 1906"/>
                <a:gd name="T60" fmla="*/ 324 w 524"/>
                <a:gd name="T61" fmla="*/ 160 h 1906"/>
                <a:gd name="T62" fmla="*/ 334 w 524"/>
                <a:gd name="T63" fmla="*/ 490 h 1906"/>
                <a:gd name="T64" fmla="*/ 344 w 524"/>
                <a:gd name="T65" fmla="*/ 510 h 1906"/>
                <a:gd name="T66" fmla="*/ 356 w 524"/>
                <a:gd name="T67" fmla="*/ 422 h 1906"/>
                <a:gd name="T68" fmla="*/ 366 w 524"/>
                <a:gd name="T69" fmla="*/ 474 h 1906"/>
                <a:gd name="T70" fmla="*/ 376 w 524"/>
                <a:gd name="T71" fmla="*/ 408 h 1906"/>
                <a:gd name="T72" fmla="*/ 388 w 524"/>
                <a:gd name="T73" fmla="*/ 374 h 1906"/>
                <a:gd name="T74" fmla="*/ 398 w 524"/>
                <a:gd name="T75" fmla="*/ 584 h 1906"/>
                <a:gd name="T76" fmla="*/ 408 w 524"/>
                <a:gd name="T77" fmla="*/ 598 h 1906"/>
                <a:gd name="T78" fmla="*/ 418 w 524"/>
                <a:gd name="T79" fmla="*/ 822 h 1906"/>
                <a:gd name="T80" fmla="*/ 430 w 524"/>
                <a:gd name="T81" fmla="*/ 814 h 1906"/>
                <a:gd name="T82" fmla="*/ 440 w 524"/>
                <a:gd name="T83" fmla="*/ 772 h 1906"/>
                <a:gd name="T84" fmla="*/ 450 w 524"/>
                <a:gd name="T85" fmla="*/ 612 h 1906"/>
                <a:gd name="T86" fmla="*/ 462 w 524"/>
                <a:gd name="T87" fmla="*/ 652 h 1906"/>
                <a:gd name="T88" fmla="*/ 472 w 524"/>
                <a:gd name="T89" fmla="*/ 748 h 1906"/>
                <a:gd name="T90" fmla="*/ 482 w 524"/>
                <a:gd name="T91" fmla="*/ 902 h 1906"/>
                <a:gd name="T92" fmla="*/ 492 w 524"/>
                <a:gd name="T93" fmla="*/ 878 h 1906"/>
                <a:gd name="T94" fmla="*/ 504 w 524"/>
                <a:gd name="T95" fmla="*/ 974 h 1906"/>
                <a:gd name="T96" fmla="*/ 514 w 524"/>
                <a:gd name="T97" fmla="*/ 1054 h 1906"/>
                <a:gd name="T98" fmla="*/ 524 w 524"/>
                <a:gd name="T99" fmla="*/ 105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906">
                  <a:moveTo>
                    <a:pt x="0" y="1346"/>
                  </a:moveTo>
                  <a:lnTo>
                    <a:pt x="6" y="1490"/>
                  </a:lnTo>
                  <a:lnTo>
                    <a:pt x="12" y="1462"/>
                  </a:lnTo>
                  <a:lnTo>
                    <a:pt x="16" y="1834"/>
                  </a:lnTo>
                  <a:lnTo>
                    <a:pt x="22" y="1906"/>
                  </a:lnTo>
                  <a:lnTo>
                    <a:pt x="28" y="1790"/>
                  </a:lnTo>
                  <a:lnTo>
                    <a:pt x="32" y="1620"/>
                  </a:lnTo>
                  <a:lnTo>
                    <a:pt x="38" y="1756"/>
                  </a:lnTo>
                  <a:lnTo>
                    <a:pt x="44" y="1414"/>
                  </a:lnTo>
                  <a:lnTo>
                    <a:pt x="48" y="1188"/>
                  </a:lnTo>
                  <a:lnTo>
                    <a:pt x="54" y="1072"/>
                  </a:lnTo>
                  <a:lnTo>
                    <a:pt x="60" y="1216"/>
                  </a:lnTo>
                  <a:lnTo>
                    <a:pt x="64" y="1164"/>
                  </a:lnTo>
                  <a:lnTo>
                    <a:pt x="70" y="1086"/>
                  </a:lnTo>
                  <a:lnTo>
                    <a:pt x="76" y="786"/>
                  </a:lnTo>
                  <a:lnTo>
                    <a:pt x="80" y="1002"/>
                  </a:lnTo>
                  <a:lnTo>
                    <a:pt x="86" y="988"/>
                  </a:lnTo>
                  <a:lnTo>
                    <a:pt x="90" y="828"/>
                  </a:lnTo>
                  <a:lnTo>
                    <a:pt x="96" y="824"/>
                  </a:lnTo>
                  <a:lnTo>
                    <a:pt x="102" y="768"/>
                  </a:lnTo>
                  <a:lnTo>
                    <a:pt x="106" y="742"/>
                  </a:lnTo>
                  <a:lnTo>
                    <a:pt x="112" y="752"/>
                  </a:lnTo>
                  <a:lnTo>
                    <a:pt x="118" y="726"/>
                  </a:lnTo>
                  <a:lnTo>
                    <a:pt x="122" y="676"/>
                  </a:lnTo>
                  <a:lnTo>
                    <a:pt x="128" y="774"/>
                  </a:lnTo>
                  <a:lnTo>
                    <a:pt x="134" y="782"/>
                  </a:lnTo>
                  <a:lnTo>
                    <a:pt x="138" y="524"/>
                  </a:lnTo>
                  <a:lnTo>
                    <a:pt x="144" y="696"/>
                  </a:lnTo>
                  <a:lnTo>
                    <a:pt x="150" y="218"/>
                  </a:lnTo>
                  <a:lnTo>
                    <a:pt x="154" y="0"/>
                  </a:lnTo>
                  <a:lnTo>
                    <a:pt x="160" y="174"/>
                  </a:lnTo>
                  <a:lnTo>
                    <a:pt x="164" y="458"/>
                  </a:lnTo>
                  <a:lnTo>
                    <a:pt x="170" y="442"/>
                  </a:lnTo>
                  <a:lnTo>
                    <a:pt x="176" y="536"/>
                  </a:lnTo>
                  <a:lnTo>
                    <a:pt x="180" y="622"/>
                  </a:lnTo>
                  <a:lnTo>
                    <a:pt x="186" y="576"/>
                  </a:lnTo>
                  <a:lnTo>
                    <a:pt x="192" y="608"/>
                  </a:lnTo>
                  <a:lnTo>
                    <a:pt x="196" y="702"/>
                  </a:lnTo>
                  <a:lnTo>
                    <a:pt x="202" y="728"/>
                  </a:lnTo>
                  <a:lnTo>
                    <a:pt x="208" y="798"/>
                  </a:lnTo>
                  <a:lnTo>
                    <a:pt x="212" y="914"/>
                  </a:lnTo>
                  <a:lnTo>
                    <a:pt x="218" y="740"/>
                  </a:lnTo>
                  <a:lnTo>
                    <a:pt x="224" y="914"/>
                  </a:lnTo>
                  <a:lnTo>
                    <a:pt x="228" y="370"/>
                  </a:lnTo>
                  <a:lnTo>
                    <a:pt x="234" y="362"/>
                  </a:lnTo>
                  <a:lnTo>
                    <a:pt x="240" y="318"/>
                  </a:lnTo>
                  <a:lnTo>
                    <a:pt x="244" y="456"/>
                  </a:lnTo>
                  <a:lnTo>
                    <a:pt x="250" y="410"/>
                  </a:lnTo>
                  <a:lnTo>
                    <a:pt x="254" y="400"/>
                  </a:lnTo>
                  <a:lnTo>
                    <a:pt x="260" y="396"/>
                  </a:lnTo>
                  <a:lnTo>
                    <a:pt x="266" y="356"/>
                  </a:lnTo>
                  <a:lnTo>
                    <a:pt x="270" y="356"/>
                  </a:lnTo>
                  <a:lnTo>
                    <a:pt x="276" y="354"/>
                  </a:lnTo>
                  <a:lnTo>
                    <a:pt x="282" y="360"/>
                  </a:lnTo>
                  <a:lnTo>
                    <a:pt x="286" y="428"/>
                  </a:lnTo>
                  <a:lnTo>
                    <a:pt x="292" y="520"/>
                  </a:lnTo>
                  <a:lnTo>
                    <a:pt x="298" y="354"/>
                  </a:lnTo>
                  <a:lnTo>
                    <a:pt x="302" y="406"/>
                  </a:lnTo>
                  <a:lnTo>
                    <a:pt x="308" y="576"/>
                  </a:lnTo>
                  <a:lnTo>
                    <a:pt x="314" y="412"/>
                  </a:lnTo>
                  <a:lnTo>
                    <a:pt x="318" y="586"/>
                  </a:lnTo>
                  <a:lnTo>
                    <a:pt x="324" y="160"/>
                  </a:lnTo>
                  <a:lnTo>
                    <a:pt x="328" y="156"/>
                  </a:lnTo>
                  <a:lnTo>
                    <a:pt x="334" y="490"/>
                  </a:lnTo>
                  <a:lnTo>
                    <a:pt x="340" y="516"/>
                  </a:lnTo>
                  <a:lnTo>
                    <a:pt x="344" y="510"/>
                  </a:lnTo>
                  <a:lnTo>
                    <a:pt x="350" y="512"/>
                  </a:lnTo>
                  <a:lnTo>
                    <a:pt x="356" y="422"/>
                  </a:lnTo>
                  <a:lnTo>
                    <a:pt x="360" y="412"/>
                  </a:lnTo>
                  <a:lnTo>
                    <a:pt x="366" y="474"/>
                  </a:lnTo>
                  <a:lnTo>
                    <a:pt x="372" y="458"/>
                  </a:lnTo>
                  <a:lnTo>
                    <a:pt x="376" y="408"/>
                  </a:lnTo>
                  <a:lnTo>
                    <a:pt x="382" y="400"/>
                  </a:lnTo>
                  <a:lnTo>
                    <a:pt x="388" y="374"/>
                  </a:lnTo>
                  <a:lnTo>
                    <a:pt x="392" y="490"/>
                  </a:lnTo>
                  <a:lnTo>
                    <a:pt x="398" y="584"/>
                  </a:lnTo>
                  <a:lnTo>
                    <a:pt x="404" y="562"/>
                  </a:lnTo>
                  <a:lnTo>
                    <a:pt x="408" y="598"/>
                  </a:lnTo>
                  <a:lnTo>
                    <a:pt x="414" y="652"/>
                  </a:lnTo>
                  <a:lnTo>
                    <a:pt x="418" y="822"/>
                  </a:lnTo>
                  <a:lnTo>
                    <a:pt x="424" y="816"/>
                  </a:lnTo>
                  <a:lnTo>
                    <a:pt x="430" y="814"/>
                  </a:lnTo>
                  <a:lnTo>
                    <a:pt x="434" y="854"/>
                  </a:lnTo>
                  <a:lnTo>
                    <a:pt x="440" y="772"/>
                  </a:lnTo>
                  <a:lnTo>
                    <a:pt x="446" y="716"/>
                  </a:lnTo>
                  <a:lnTo>
                    <a:pt x="450" y="612"/>
                  </a:lnTo>
                  <a:lnTo>
                    <a:pt x="456" y="666"/>
                  </a:lnTo>
                  <a:lnTo>
                    <a:pt x="462" y="652"/>
                  </a:lnTo>
                  <a:lnTo>
                    <a:pt x="466" y="624"/>
                  </a:lnTo>
                  <a:lnTo>
                    <a:pt x="472" y="748"/>
                  </a:lnTo>
                  <a:lnTo>
                    <a:pt x="478" y="752"/>
                  </a:lnTo>
                  <a:lnTo>
                    <a:pt x="482" y="902"/>
                  </a:lnTo>
                  <a:lnTo>
                    <a:pt x="488" y="904"/>
                  </a:lnTo>
                  <a:lnTo>
                    <a:pt x="492" y="878"/>
                  </a:lnTo>
                  <a:lnTo>
                    <a:pt x="498" y="900"/>
                  </a:lnTo>
                  <a:lnTo>
                    <a:pt x="504" y="974"/>
                  </a:lnTo>
                  <a:lnTo>
                    <a:pt x="508" y="1064"/>
                  </a:lnTo>
                  <a:lnTo>
                    <a:pt x="514" y="1054"/>
                  </a:lnTo>
                  <a:lnTo>
                    <a:pt x="520" y="1050"/>
                  </a:lnTo>
                  <a:lnTo>
                    <a:pt x="524" y="1050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16" name="Freeform 80"/>
            <p:cNvSpPr>
              <a:spLocks/>
            </p:cNvSpPr>
            <p:nvPr/>
          </p:nvSpPr>
          <p:spPr bwMode="auto">
            <a:xfrm flipV="1">
              <a:off x="1908" y="3517"/>
              <a:ext cx="198" cy="250"/>
            </a:xfrm>
            <a:custGeom>
              <a:avLst/>
              <a:gdLst>
                <a:gd name="T0" fmla="*/ 4 w 522"/>
                <a:gd name="T1" fmla="*/ 650 h 2376"/>
                <a:gd name="T2" fmla="*/ 16 w 522"/>
                <a:gd name="T3" fmla="*/ 614 h 2376"/>
                <a:gd name="T4" fmla="*/ 26 w 522"/>
                <a:gd name="T5" fmla="*/ 592 h 2376"/>
                <a:gd name="T6" fmla="*/ 36 w 522"/>
                <a:gd name="T7" fmla="*/ 498 h 2376"/>
                <a:gd name="T8" fmla="*/ 46 w 522"/>
                <a:gd name="T9" fmla="*/ 460 h 2376"/>
                <a:gd name="T10" fmla="*/ 58 w 522"/>
                <a:gd name="T11" fmla="*/ 388 h 2376"/>
                <a:gd name="T12" fmla="*/ 68 w 522"/>
                <a:gd name="T13" fmla="*/ 262 h 2376"/>
                <a:gd name="T14" fmla="*/ 78 w 522"/>
                <a:gd name="T15" fmla="*/ 406 h 2376"/>
                <a:gd name="T16" fmla="*/ 90 w 522"/>
                <a:gd name="T17" fmla="*/ 30 h 2376"/>
                <a:gd name="T18" fmla="*/ 100 w 522"/>
                <a:gd name="T19" fmla="*/ 504 h 2376"/>
                <a:gd name="T20" fmla="*/ 110 w 522"/>
                <a:gd name="T21" fmla="*/ 754 h 2376"/>
                <a:gd name="T22" fmla="*/ 120 w 522"/>
                <a:gd name="T23" fmla="*/ 664 h 2376"/>
                <a:gd name="T24" fmla="*/ 132 w 522"/>
                <a:gd name="T25" fmla="*/ 790 h 2376"/>
                <a:gd name="T26" fmla="*/ 142 w 522"/>
                <a:gd name="T27" fmla="*/ 694 h 2376"/>
                <a:gd name="T28" fmla="*/ 152 w 522"/>
                <a:gd name="T29" fmla="*/ 760 h 2376"/>
                <a:gd name="T30" fmla="*/ 164 w 522"/>
                <a:gd name="T31" fmla="*/ 882 h 2376"/>
                <a:gd name="T32" fmla="*/ 174 w 522"/>
                <a:gd name="T33" fmla="*/ 690 h 2376"/>
                <a:gd name="T34" fmla="*/ 184 w 522"/>
                <a:gd name="T35" fmla="*/ 710 h 2376"/>
                <a:gd name="T36" fmla="*/ 194 w 522"/>
                <a:gd name="T37" fmla="*/ 560 h 2376"/>
                <a:gd name="T38" fmla="*/ 206 w 522"/>
                <a:gd name="T39" fmla="*/ 704 h 2376"/>
                <a:gd name="T40" fmla="*/ 216 w 522"/>
                <a:gd name="T41" fmla="*/ 960 h 2376"/>
                <a:gd name="T42" fmla="*/ 226 w 522"/>
                <a:gd name="T43" fmla="*/ 774 h 2376"/>
                <a:gd name="T44" fmla="*/ 238 w 522"/>
                <a:gd name="T45" fmla="*/ 644 h 2376"/>
                <a:gd name="T46" fmla="*/ 248 w 522"/>
                <a:gd name="T47" fmla="*/ 514 h 2376"/>
                <a:gd name="T48" fmla="*/ 258 w 522"/>
                <a:gd name="T49" fmla="*/ 402 h 2376"/>
                <a:gd name="T50" fmla="*/ 268 w 522"/>
                <a:gd name="T51" fmla="*/ 466 h 2376"/>
                <a:gd name="T52" fmla="*/ 280 w 522"/>
                <a:gd name="T53" fmla="*/ 758 h 2376"/>
                <a:gd name="T54" fmla="*/ 290 w 522"/>
                <a:gd name="T55" fmla="*/ 932 h 2376"/>
                <a:gd name="T56" fmla="*/ 300 w 522"/>
                <a:gd name="T57" fmla="*/ 964 h 2376"/>
                <a:gd name="T58" fmla="*/ 312 w 522"/>
                <a:gd name="T59" fmla="*/ 1462 h 2376"/>
                <a:gd name="T60" fmla="*/ 322 w 522"/>
                <a:gd name="T61" fmla="*/ 1306 h 2376"/>
                <a:gd name="T62" fmla="*/ 332 w 522"/>
                <a:gd name="T63" fmla="*/ 1794 h 2376"/>
                <a:gd name="T64" fmla="*/ 344 w 522"/>
                <a:gd name="T65" fmla="*/ 1432 h 2376"/>
                <a:gd name="T66" fmla="*/ 354 w 522"/>
                <a:gd name="T67" fmla="*/ 900 h 2376"/>
                <a:gd name="T68" fmla="*/ 364 w 522"/>
                <a:gd name="T69" fmla="*/ 1032 h 2376"/>
                <a:gd name="T70" fmla="*/ 374 w 522"/>
                <a:gd name="T71" fmla="*/ 1426 h 2376"/>
                <a:gd name="T72" fmla="*/ 386 w 522"/>
                <a:gd name="T73" fmla="*/ 1210 h 2376"/>
                <a:gd name="T74" fmla="*/ 396 w 522"/>
                <a:gd name="T75" fmla="*/ 1104 h 2376"/>
                <a:gd name="T76" fmla="*/ 406 w 522"/>
                <a:gd name="T77" fmla="*/ 1544 h 2376"/>
                <a:gd name="T78" fmla="*/ 418 w 522"/>
                <a:gd name="T79" fmla="*/ 1296 h 2376"/>
                <a:gd name="T80" fmla="*/ 428 w 522"/>
                <a:gd name="T81" fmla="*/ 1250 h 2376"/>
                <a:gd name="T82" fmla="*/ 438 w 522"/>
                <a:gd name="T83" fmla="*/ 2168 h 2376"/>
                <a:gd name="T84" fmla="*/ 448 w 522"/>
                <a:gd name="T85" fmla="*/ 2332 h 2376"/>
                <a:gd name="T86" fmla="*/ 460 w 522"/>
                <a:gd name="T87" fmla="*/ 2258 h 2376"/>
                <a:gd name="T88" fmla="*/ 470 w 522"/>
                <a:gd name="T89" fmla="*/ 2342 h 2376"/>
                <a:gd name="T90" fmla="*/ 480 w 522"/>
                <a:gd name="T91" fmla="*/ 1994 h 2376"/>
                <a:gd name="T92" fmla="*/ 492 w 522"/>
                <a:gd name="T93" fmla="*/ 1880 h 2376"/>
                <a:gd name="T94" fmla="*/ 502 w 522"/>
                <a:gd name="T95" fmla="*/ 1480 h 2376"/>
                <a:gd name="T96" fmla="*/ 512 w 522"/>
                <a:gd name="T97" fmla="*/ 1506 h 2376"/>
                <a:gd name="T98" fmla="*/ 522 w 522"/>
                <a:gd name="T99" fmla="*/ 1152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2376">
                  <a:moveTo>
                    <a:pt x="0" y="692"/>
                  </a:moveTo>
                  <a:lnTo>
                    <a:pt x="4" y="650"/>
                  </a:lnTo>
                  <a:lnTo>
                    <a:pt x="10" y="640"/>
                  </a:lnTo>
                  <a:lnTo>
                    <a:pt x="16" y="614"/>
                  </a:lnTo>
                  <a:lnTo>
                    <a:pt x="20" y="634"/>
                  </a:lnTo>
                  <a:lnTo>
                    <a:pt x="26" y="592"/>
                  </a:lnTo>
                  <a:lnTo>
                    <a:pt x="30" y="508"/>
                  </a:lnTo>
                  <a:lnTo>
                    <a:pt x="36" y="498"/>
                  </a:lnTo>
                  <a:lnTo>
                    <a:pt x="42" y="636"/>
                  </a:lnTo>
                  <a:lnTo>
                    <a:pt x="46" y="460"/>
                  </a:lnTo>
                  <a:lnTo>
                    <a:pt x="52" y="388"/>
                  </a:lnTo>
                  <a:lnTo>
                    <a:pt x="58" y="388"/>
                  </a:lnTo>
                  <a:lnTo>
                    <a:pt x="62" y="262"/>
                  </a:lnTo>
                  <a:lnTo>
                    <a:pt x="68" y="262"/>
                  </a:lnTo>
                  <a:lnTo>
                    <a:pt x="74" y="330"/>
                  </a:lnTo>
                  <a:lnTo>
                    <a:pt x="78" y="406"/>
                  </a:lnTo>
                  <a:lnTo>
                    <a:pt x="84" y="14"/>
                  </a:lnTo>
                  <a:lnTo>
                    <a:pt x="90" y="30"/>
                  </a:lnTo>
                  <a:lnTo>
                    <a:pt x="94" y="0"/>
                  </a:lnTo>
                  <a:lnTo>
                    <a:pt x="100" y="504"/>
                  </a:lnTo>
                  <a:lnTo>
                    <a:pt x="104" y="848"/>
                  </a:lnTo>
                  <a:lnTo>
                    <a:pt x="110" y="754"/>
                  </a:lnTo>
                  <a:lnTo>
                    <a:pt x="116" y="728"/>
                  </a:lnTo>
                  <a:lnTo>
                    <a:pt x="120" y="664"/>
                  </a:lnTo>
                  <a:lnTo>
                    <a:pt x="126" y="816"/>
                  </a:lnTo>
                  <a:lnTo>
                    <a:pt x="132" y="790"/>
                  </a:lnTo>
                  <a:lnTo>
                    <a:pt x="136" y="854"/>
                  </a:lnTo>
                  <a:lnTo>
                    <a:pt x="142" y="694"/>
                  </a:lnTo>
                  <a:lnTo>
                    <a:pt x="148" y="674"/>
                  </a:lnTo>
                  <a:lnTo>
                    <a:pt x="152" y="760"/>
                  </a:lnTo>
                  <a:lnTo>
                    <a:pt x="158" y="910"/>
                  </a:lnTo>
                  <a:lnTo>
                    <a:pt x="164" y="882"/>
                  </a:lnTo>
                  <a:lnTo>
                    <a:pt x="168" y="888"/>
                  </a:lnTo>
                  <a:lnTo>
                    <a:pt x="174" y="690"/>
                  </a:lnTo>
                  <a:lnTo>
                    <a:pt x="180" y="704"/>
                  </a:lnTo>
                  <a:lnTo>
                    <a:pt x="184" y="710"/>
                  </a:lnTo>
                  <a:lnTo>
                    <a:pt x="190" y="708"/>
                  </a:lnTo>
                  <a:lnTo>
                    <a:pt x="194" y="560"/>
                  </a:lnTo>
                  <a:lnTo>
                    <a:pt x="200" y="758"/>
                  </a:lnTo>
                  <a:lnTo>
                    <a:pt x="206" y="704"/>
                  </a:lnTo>
                  <a:lnTo>
                    <a:pt x="210" y="1004"/>
                  </a:lnTo>
                  <a:lnTo>
                    <a:pt x="216" y="960"/>
                  </a:lnTo>
                  <a:lnTo>
                    <a:pt x="222" y="890"/>
                  </a:lnTo>
                  <a:lnTo>
                    <a:pt x="226" y="774"/>
                  </a:lnTo>
                  <a:lnTo>
                    <a:pt x="232" y="908"/>
                  </a:lnTo>
                  <a:lnTo>
                    <a:pt x="238" y="644"/>
                  </a:lnTo>
                  <a:lnTo>
                    <a:pt x="242" y="616"/>
                  </a:lnTo>
                  <a:lnTo>
                    <a:pt x="248" y="514"/>
                  </a:lnTo>
                  <a:lnTo>
                    <a:pt x="254" y="436"/>
                  </a:lnTo>
                  <a:lnTo>
                    <a:pt x="258" y="402"/>
                  </a:lnTo>
                  <a:lnTo>
                    <a:pt x="264" y="420"/>
                  </a:lnTo>
                  <a:lnTo>
                    <a:pt x="268" y="466"/>
                  </a:lnTo>
                  <a:lnTo>
                    <a:pt x="274" y="530"/>
                  </a:lnTo>
                  <a:lnTo>
                    <a:pt x="280" y="758"/>
                  </a:lnTo>
                  <a:lnTo>
                    <a:pt x="284" y="878"/>
                  </a:lnTo>
                  <a:lnTo>
                    <a:pt x="290" y="932"/>
                  </a:lnTo>
                  <a:lnTo>
                    <a:pt x="296" y="966"/>
                  </a:lnTo>
                  <a:lnTo>
                    <a:pt x="300" y="964"/>
                  </a:lnTo>
                  <a:lnTo>
                    <a:pt x="306" y="1004"/>
                  </a:lnTo>
                  <a:lnTo>
                    <a:pt x="312" y="1462"/>
                  </a:lnTo>
                  <a:lnTo>
                    <a:pt x="316" y="1376"/>
                  </a:lnTo>
                  <a:lnTo>
                    <a:pt x="322" y="1306"/>
                  </a:lnTo>
                  <a:lnTo>
                    <a:pt x="328" y="1918"/>
                  </a:lnTo>
                  <a:lnTo>
                    <a:pt x="332" y="1794"/>
                  </a:lnTo>
                  <a:lnTo>
                    <a:pt x="338" y="1876"/>
                  </a:lnTo>
                  <a:lnTo>
                    <a:pt x="344" y="1432"/>
                  </a:lnTo>
                  <a:lnTo>
                    <a:pt x="348" y="1452"/>
                  </a:lnTo>
                  <a:lnTo>
                    <a:pt x="354" y="900"/>
                  </a:lnTo>
                  <a:lnTo>
                    <a:pt x="358" y="1106"/>
                  </a:lnTo>
                  <a:lnTo>
                    <a:pt x="364" y="1032"/>
                  </a:lnTo>
                  <a:lnTo>
                    <a:pt x="370" y="1378"/>
                  </a:lnTo>
                  <a:lnTo>
                    <a:pt x="374" y="1426"/>
                  </a:lnTo>
                  <a:lnTo>
                    <a:pt x="380" y="1500"/>
                  </a:lnTo>
                  <a:lnTo>
                    <a:pt x="386" y="1210"/>
                  </a:lnTo>
                  <a:lnTo>
                    <a:pt x="390" y="1208"/>
                  </a:lnTo>
                  <a:lnTo>
                    <a:pt x="396" y="1104"/>
                  </a:lnTo>
                  <a:lnTo>
                    <a:pt x="402" y="1496"/>
                  </a:lnTo>
                  <a:lnTo>
                    <a:pt x="406" y="1544"/>
                  </a:lnTo>
                  <a:lnTo>
                    <a:pt x="412" y="1410"/>
                  </a:lnTo>
                  <a:lnTo>
                    <a:pt x="418" y="1296"/>
                  </a:lnTo>
                  <a:lnTo>
                    <a:pt x="422" y="1318"/>
                  </a:lnTo>
                  <a:lnTo>
                    <a:pt x="428" y="1250"/>
                  </a:lnTo>
                  <a:lnTo>
                    <a:pt x="434" y="1834"/>
                  </a:lnTo>
                  <a:lnTo>
                    <a:pt x="438" y="2168"/>
                  </a:lnTo>
                  <a:lnTo>
                    <a:pt x="444" y="2202"/>
                  </a:lnTo>
                  <a:lnTo>
                    <a:pt x="448" y="2332"/>
                  </a:lnTo>
                  <a:lnTo>
                    <a:pt x="454" y="2344"/>
                  </a:lnTo>
                  <a:lnTo>
                    <a:pt x="460" y="2258"/>
                  </a:lnTo>
                  <a:lnTo>
                    <a:pt x="464" y="2262"/>
                  </a:lnTo>
                  <a:lnTo>
                    <a:pt x="470" y="2342"/>
                  </a:lnTo>
                  <a:lnTo>
                    <a:pt x="476" y="2376"/>
                  </a:lnTo>
                  <a:lnTo>
                    <a:pt x="480" y="1994"/>
                  </a:lnTo>
                  <a:lnTo>
                    <a:pt x="486" y="1798"/>
                  </a:lnTo>
                  <a:lnTo>
                    <a:pt x="492" y="1880"/>
                  </a:lnTo>
                  <a:lnTo>
                    <a:pt x="496" y="1412"/>
                  </a:lnTo>
                  <a:lnTo>
                    <a:pt x="502" y="1480"/>
                  </a:lnTo>
                  <a:lnTo>
                    <a:pt x="508" y="1618"/>
                  </a:lnTo>
                  <a:lnTo>
                    <a:pt x="512" y="1506"/>
                  </a:lnTo>
                  <a:lnTo>
                    <a:pt x="518" y="1306"/>
                  </a:lnTo>
                  <a:lnTo>
                    <a:pt x="522" y="1152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0417" name="Group 81"/>
          <p:cNvGrpSpPr>
            <a:grpSpLocks/>
          </p:cNvGrpSpPr>
          <p:nvPr/>
        </p:nvGrpSpPr>
        <p:grpSpPr bwMode="auto">
          <a:xfrm>
            <a:off x="6048375" y="4230688"/>
            <a:ext cx="758825" cy="325437"/>
            <a:chOff x="559" y="3477"/>
            <a:chExt cx="559" cy="160"/>
          </a:xfrm>
        </p:grpSpPr>
        <p:sp>
          <p:nvSpPr>
            <p:cNvPr id="270418" name="Freeform 82"/>
            <p:cNvSpPr>
              <a:spLocks/>
            </p:cNvSpPr>
            <p:nvPr/>
          </p:nvSpPr>
          <p:spPr bwMode="auto">
            <a:xfrm flipV="1">
              <a:off x="920" y="3491"/>
              <a:ext cx="198" cy="146"/>
            </a:xfrm>
            <a:custGeom>
              <a:avLst/>
              <a:gdLst>
                <a:gd name="T0" fmla="*/ 4 w 524"/>
                <a:gd name="T1" fmla="*/ 1352 h 1390"/>
                <a:gd name="T2" fmla="*/ 16 w 524"/>
                <a:gd name="T3" fmla="*/ 1348 h 1390"/>
                <a:gd name="T4" fmla="*/ 26 w 524"/>
                <a:gd name="T5" fmla="*/ 1354 h 1390"/>
                <a:gd name="T6" fmla="*/ 36 w 524"/>
                <a:gd name="T7" fmla="*/ 1344 h 1390"/>
                <a:gd name="T8" fmla="*/ 46 w 524"/>
                <a:gd name="T9" fmla="*/ 1306 h 1390"/>
                <a:gd name="T10" fmla="*/ 58 w 524"/>
                <a:gd name="T11" fmla="*/ 1300 h 1390"/>
                <a:gd name="T12" fmla="*/ 68 w 524"/>
                <a:gd name="T13" fmla="*/ 1296 h 1390"/>
                <a:gd name="T14" fmla="*/ 78 w 524"/>
                <a:gd name="T15" fmla="*/ 1262 h 1390"/>
                <a:gd name="T16" fmla="*/ 90 w 524"/>
                <a:gd name="T17" fmla="*/ 1264 h 1390"/>
                <a:gd name="T18" fmla="*/ 100 w 524"/>
                <a:gd name="T19" fmla="*/ 1390 h 1390"/>
                <a:gd name="T20" fmla="*/ 110 w 524"/>
                <a:gd name="T21" fmla="*/ 1172 h 1390"/>
                <a:gd name="T22" fmla="*/ 122 w 524"/>
                <a:gd name="T23" fmla="*/ 1234 h 1390"/>
                <a:gd name="T24" fmla="*/ 132 w 524"/>
                <a:gd name="T25" fmla="*/ 1046 h 1390"/>
                <a:gd name="T26" fmla="*/ 142 w 524"/>
                <a:gd name="T27" fmla="*/ 1012 h 1390"/>
                <a:gd name="T28" fmla="*/ 152 w 524"/>
                <a:gd name="T29" fmla="*/ 968 h 1390"/>
                <a:gd name="T30" fmla="*/ 164 w 524"/>
                <a:gd name="T31" fmla="*/ 866 h 1390"/>
                <a:gd name="T32" fmla="*/ 174 w 524"/>
                <a:gd name="T33" fmla="*/ 724 h 1390"/>
                <a:gd name="T34" fmla="*/ 184 w 524"/>
                <a:gd name="T35" fmla="*/ 522 h 1390"/>
                <a:gd name="T36" fmla="*/ 196 w 524"/>
                <a:gd name="T37" fmla="*/ 392 h 1390"/>
                <a:gd name="T38" fmla="*/ 206 w 524"/>
                <a:gd name="T39" fmla="*/ 318 h 1390"/>
                <a:gd name="T40" fmla="*/ 216 w 524"/>
                <a:gd name="T41" fmla="*/ 160 h 1390"/>
                <a:gd name="T42" fmla="*/ 226 w 524"/>
                <a:gd name="T43" fmla="*/ 188 h 1390"/>
                <a:gd name="T44" fmla="*/ 238 w 524"/>
                <a:gd name="T45" fmla="*/ 180 h 1390"/>
                <a:gd name="T46" fmla="*/ 248 w 524"/>
                <a:gd name="T47" fmla="*/ 260 h 1390"/>
                <a:gd name="T48" fmla="*/ 258 w 524"/>
                <a:gd name="T49" fmla="*/ 274 h 1390"/>
                <a:gd name="T50" fmla="*/ 270 w 524"/>
                <a:gd name="T51" fmla="*/ 130 h 1390"/>
                <a:gd name="T52" fmla="*/ 280 w 524"/>
                <a:gd name="T53" fmla="*/ 182 h 1390"/>
                <a:gd name="T54" fmla="*/ 290 w 524"/>
                <a:gd name="T55" fmla="*/ 336 h 1390"/>
                <a:gd name="T56" fmla="*/ 300 w 524"/>
                <a:gd name="T57" fmla="*/ 346 h 1390"/>
                <a:gd name="T58" fmla="*/ 312 w 524"/>
                <a:gd name="T59" fmla="*/ 322 h 1390"/>
                <a:gd name="T60" fmla="*/ 322 w 524"/>
                <a:gd name="T61" fmla="*/ 202 h 1390"/>
                <a:gd name="T62" fmla="*/ 332 w 524"/>
                <a:gd name="T63" fmla="*/ 160 h 1390"/>
                <a:gd name="T64" fmla="*/ 344 w 524"/>
                <a:gd name="T65" fmla="*/ 154 h 1390"/>
                <a:gd name="T66" fmla="*/ 354 w 524"/>
                <a:gd name="T67" fmla="*/ 216 h 1390"/>
                <a:gd name="T68" fmla="*/ 364 w 524"/>
                <a:gd name="T69" fmla="*/ 218 h 1390"/>
                <a:gd name="T70" fmla="*/ 376 w 524"/>
                <a:gd name="T71" fmla="*/ 238 h 1390"/>
                <a:gd name="T72" fmla="*/ 386 w 524"/>
                <a:gd name="T73" fmla="*/ 180 h 1390"/>
                <a:gd name="T74" fmla="*/ 396 w 524"/>
                <a:gd name="T75" fmla="*/ 128 h 1390"/>
                <a:gd name="T76" fmla="*/ 406 w 524"/>
                <a:gd name="T77" fmla="*/ 0 h 1390"/>
                <a:gd name="T78" fmla="*/ 418 w 524"/>
                <a:gd name="T79" fmla="*/ 80 h 1390"/>
                <a:gd name="T80" fmla="*/ 428 w 524"/>
                <a:gd name="T81" fmla="*/ 386 h 1390"/>
                <a:gd name="T82" fmla="*/ 438 w 524"/>
                <a:gd name="T83" fmla="*/ 382 h 1390"/>
                <a:gd name="T84" fmla="*/ 450 w 524"/>
                <a:gd name="T85" fmla="*/ 398 h 1390"/>
                <a:gd name="T86" fmla="*/ 460 w 524"/>
                <a:gd name="T87" fmla="*/ 588 h 1390"/>
                <a:gd name="T88" fmla="*/ 470 w 524"/>
                <a:gd name="T89" fmla="*/ 1068 h 1390"/>
                <a:gd name="T90" fmla="*/ 480 w 524"/>
                <a:gd name="T91" fmla="*/ 1200 h 1390"/>
                <a:gd name="T92" fmla="*/ 492 w 524"/>
                <a:gd name="T93" fmla="*/ 1188 h 1390"/>
                <a:gd name="T94" fmla="*/ 502 w 524"/>
                <a:gd name="T95" fmla="*/ 1110 h 1390"/>
                <a:gd name="T96" fmla="*/ 512 w 524"/>
                <a:gd name="T97" fmla="*/ 1060 h 1390"/>
                <a:gd name="T98" fmla="*/ 524 w 524"/>
                <a:gd name="T99" fmla="*/ 1134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390">
                  <a:moveTo>
                    <a:pt x="0" y="1350"/>
                  </a:moveTo>
                  <a:lnTo>
                    <a:pt x="4" y="1352"/>
                  </a:lnTo>
                  <a:lnTo>
                    <a:pt x="10" y="1358"/>
                  </a:lnTo>
                  <a:lnTo>
                    <a:pt x="16" y="1348"/>
                  </a:lnTo>
                  <a:lnTo>
                    <a:pt x="20" y="1354"/>
                  </a:lnTo>
                  <a:lnTo>
                    <a:pt x="26" y="1354"/>
                  </a:lnTo>
                  <a:lnTo>
                    <a:pt x="32" y="1350"/>
                  </a:lnTo>
                  <a:lnTo>
                    <a:pt x="36" y="1344"/>
                  </a:lnTo>
                  <a:lnTo>
                    <a:pt x="42" y="1346"/>
                  </a:lnTo>
                  <a:lnTo>
                    <a:pt x="46" y="1306"/>
                  </a:lnTo>
                  <a:lnTo>
                    <a:pt x="52" y="1304"/>
                  </a:lnTo>
                  <a:lnTo>
                    <a:pt x="58" y="1300"/>
                  </a:lnTo>
                  <a:lnTo>
                    <a:pt x="62" y="1296"/>
                  </a:lnTo>
                  <a:lnTo>
                    <a:pt x="68" y="1296"/>
                  </a:lnTo>
                  <a:lnTo>
                    <a:pt x="74" y="1268"/>
                  </a:lnTo>
                  <a:lnTo>
                    <a:pt x="78" y="1262"/>
                  </a:lnTo>
                  <a:lnTo>
                    <a:pt x="84" y="1264"/>
                  </a:lnTo>
                  <a:lnTo>
                    <a:pt x="90" y="1264"/>
                  </a:lnTo>
                  <a:lnTo>
                    <a:pt x="94" y="1262"/>
                  </a:lnTo>
                  <a:lnTo>
                    <a:pt x="100" y="1390"/>
                  </a:lnTo>
                  <a:lnTo>
                    <a:pt x="106" y="1200"/>
                  </a:lnTo>
                  <a:lnTo>
                    <a:pt x="110" y="1172"/>
                  </a:lnTo>
                  <a:lnTo>
                    <a:pt x="116" y="1168"/>
                  </a:lnTo>
                  <a:lnTo>
                    <a:pt x="122" y="1234"/>
                  </a:lnTo>
                  <a:lnTo>
                    <a:pt x="126" y="996"/>
                  </a:lnTo>
                  <a:lnTo>
                    <a:pt x="132" y="1046"/>
                  </a:lnTo>
                  <a:lnTo>
                    <a:pt x="136" y="1038"/>
                  </a:lnTo>
                  <a:lnTo>
                    <a:pt x="142" y="1012"/>
                  </a:lnTo>
                  <a:lnTo>
                    <a:pt x="148" y="1010"/>
                  </a:lnTo>
                  <a:lnTo>
                    <a:pt x="152" y="968"/>
                  </a:lnTo>
                  <a:lnTo>
                    <a:pt x="158" y="884"/>
                  </a:lnTo>
                  <a:lnTo>
                    <a:pt x="164" y="866"/>
                  </a:lnTo>
                  <a:lnTo>
                    <a:pt x="168" y="872"/>
                  </a:lnTo>
                  <a:lnTo>
                    <a:pt x="174" y="724"/>
                  </a:lnTo>
                  <a:lnTo>
                    <a:pt x="180" y="516"/>
                  </a:lnTo>
                  <a:lnTo>
                    <a:pt x="184" y="522"/>
                  </a:lnTo>
                  <a:lnTo>
                    <a:pt x="190" y="504"/>
                  </a:lnTo>
                  <a:lnTo>
                    <a:pt x="196" y="392"/>
                  </a:lnTo>
                  <a:lnTo>
                    <a:pt x="200" y="392"/>
                  </a:lnTo>
                  <a:lnTo>
                    <a:pt x="206" y="318"/>
                  </a:lnTo>
                  <a:lnTo>
                    <a:pt x="210" y="218"/>
                  </a:lnTo>
                  <a:lnTo>
                    <a:pt x="216" y="160"/>
                  </a:lnTo>
                  <a:lnTo>
                    <a:pt x="222" y="92"/>
                  </a:lnTo>
                  <a:lnTo>
                    <a:pt x="226" y="188"/>
                  </a:lnTo>
                  <a:lnTo>
                    <a:pt x="232" y="188"/>
                  </a:lnTo>
                  <a:lnTo>
                    <a:pt x="238" y="180"/>
                  </a:lnTo>
                  <a:lnTo>
                    <a:pt x="242" y="262"/>
                  </a:lnTo>
                  <a:lnTo>
                    <a:pt x="248" y="260"/>
                  </a:lnTo>
                  <a:lnTo>
                    <a:pt x="254" y="250"/>
                  </a:lnTo>
                  <a:lnTo>
                    <a:pt x="258" y="274"/>
                  </a:lnTo>
                  <a:lnTo>
                    <a:pt x="264" y="128"/>
                  </a:lnTo>
                  <a:lnTo>
                    <a:pt x="270" y="130"/>
                  </a:lnTo>
                  <a:lnTo>
                    <a:pt x="274" y="72"/>
                  </a:lnTo>
                  <a:lnTo>
                    <a:pt x="280" y="182"/>
                  </a:lnTo>
                  <a:lnTo>
                    <a:pt x="286" y="232"/>
                  </a:lnTo>
                  <a:lnTo>
                    <a:pt x="290" y="336"/>
                  </a:lnTo>
                  <a:lnTo>
                    <a:pt x="296" y="354"/>
                  </a:lnTo>
                  <a:lnTo>
                    <a:pt x="300" y="346"/>
                  </a:lnTo>
                  <a:lnTo>
                    <a:pt x="306" y="322"/>
                  </a:lnTo>
                  <a:lnTo>
                    <a:pt x="312" y="322"/>
                  </a:lnTo>
                  <a:lnTo>
                    <a:pt x="316" y="250"/>
                  </a:lnTo>
                  <a:lnTo>
                    <a:pt x="322" y="202"/>
                  </a:lnTo>
                  <a:lnTo>
                    <a:pt x="328" y="164"/>
                  </a:lnTo>
                  <a:lnTo>
                    <a:pt x="332" y="160"/>
                  </a:lnTo>
                  <a:lnTo>
                    <a:pt x="338" y="152"/>
                  </a:lnTo>
                  <a:lnTo>
                    <a:pt x="344" y="154"/>
                  </a:lnTo>
                  <a:lnTo>
                    <a:pt x="348" y="146"/>
                  </a:lnTo>
                  <a:lnTo>
                    <a:pt x="354" y="216"/>
                  </a:lnTo>
                  <a:lnTo>
                    <a:pt x="360" y="214"/>
                  </a:lnTo>
                  <a:lnTo>
                    <a:pt x="364" y="218"/>
                  </a:lnTo>
                  <a:lnTo>
                    <a:pt x="370" y="216"/>
                  </a:lnTo>
                  <a:lnTo>
                    <a:pt x="376" y="238"/>
                  </a:lnTo>
                  <a:lnTo>
                    <a:pt x="380" y="226"/>
                  </a:lnTo>
                  <a:lnTo>
                    <a:pt x="386" y="180"/>
                  </a:lnTo>
                  <a:lnTo>
                    <a:pt x="390" y="160"/>
                  </a:lnTo>
                  <a:lnTo>
                    <a:pt x="396" y="128"/>
                  </a:lnTo>
                  <a:lnTo>
                    <a:pt x="402" y="132"/>
                  </a:lnTo>
                  <a:lnTo>
                    <a:pt x="406" y="0"/>
                  </a:lnTo>
                  <a:lnTo>
                    <a:pt x="412" y="82"/>
                  </a:lnTo>
                  <a:lnTo>
                    <a:pt x="418" y="80"/>
                  </a:lnTo>
                  <a:lnTo>
                    <a:pt x="422" y="296"/>
                  </a:lnTo>
                  <a:lnTo>
                    <a:pt x="428" y="386"/>
                  </a:lnTo>
                  <a:lnTo>
                    <a:pt x="434" y="396"/>
                  </a:lnTo>
                  <a:lnTo>
                    <a:pt x="438" y="382"/>
                  </a:lnTo>
                  <a:lnTo>
                    <a:pt x="444" y="408"/>
                  </a:lnTo>
                  <a:lnTo>
                    <a:pt x="450" y="398"/>
                  </a:lnTo>
                  <a:lnTo>
                    <a:pt x="454" y="670"/>
                  </a:lnTo>
                  <a:lnTo>
                    <a:pt x="460" y="588"/>
                  </a:lnTo>
                  <a:lnTo>
                    <a:pt x="464" y="602"/>
                  </a:lnTo>
                  <a:lnTo>
                    <a:pt x="470" y="1068"/>
                  </a:lnTo>
                  <a:lnTo>
                    <a:pt x="476" y="1040"/>
                  </a:lnTo>
                  <a:lnTo>
                    <a:pt x="480" y="1200"/>
                  </a:lnTo>
                  <a:lnTo>
                    <a:pt x="486" y="1186"/>
                  </a:lnTo>
                  <a:lnTo>
                    <a:pt x="492" y="1188"/>
                  </a:lnTo>
                  <a:lnTo>
                    <a:pt x="496" y="1108"/>
                  </a:lnTo>
                  <a:lnTo>
                    <a:pt x="502" y="1110"/>
                  </a:lnTo>
                  <a:lnTo>
                    <a:pt x="508" y="1108"/>
                  </a:lnTo>
                  <a:lnTo>
                    <a:pt x="512" y="1060"/>
                  </a:lnTo>
                  <a:lnTo>
                    <a:pt x="518" y="1120"/>
                  </a:lnTo>
                  <a:lnTo>
                    <a:pt x="524" y="1134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19" name="Freeform 83"/>
            <p:cNvSpPr>
              <a:spLocks/>
            </p:cNvSpPr>
            <p:nvPr/>
          </p:nvSpPr>
          <p:spPr bwMode="auto">
            <a:xfrm flipV="1">
              <a:off x="721" y="3477"/>
              <a:ext cx="199" cy="99"/>
            </a:xfrm>
            <a:custGeom>
              <a:avLst/>
              <a:gdLst>
                <a:gd name="T0" fmla="*/ 4 w 524"/>
                <a:gd name="T1" fmla="*/ 38 h 936"/>
                <a:gd name="T2" fmla="*/ 16 w 524"/>
                <a:gd name="T3" fmla="*/ 2 h 936"/>
                <a:gd name="T4" fmla="*/ 26 w 524"/>
                <a:gd name="T5" fmla="*/ 16 h 936"/>
                <a:gd name="T6" fmla="*/ 36 w 524"/>
                <a:gd name="T7" fmla="*/ 44 h 936"/>
                <a:gd name="T8" fmla="*/ 48 w 524"/>
                <a:gd name="T9" fmla="*/ 48 h 936"/>
                <a:gd name="T10" fmla="*/ 58 w 524"/>
                <a:gd name="T11" fmla="*/ 50 h 936"/>
                <a:gd name="T12" fmla="*/ 68 w 524"/>
                <a:gd name="T13" fmla="*/ 62 h 936"/>
                <a:gd name="T14" fmla="*/ 78 w 524"/>
                <a:gd name="T15" fmla="*/ 166 h 936"/>
                <a:gd name="T16" fmla="*/ 90 w 524"/>
                <a:gd name="T17" fmla="*/ 168 h 936"/>
                <a:gd name="T18" fmla="*/ 100 w 524"/>
                <a:gd name="T19" fmla="*/ 174 h 936"/>
                <a:gd name="T20" fmla="*/ 110 w 524"/>
                <a:gd name="T21" fmla="*/ 226 h 936"/>
                <a:gd name="T22" fmla="*/ 122 w 524"/>
                <a:gd name="T23" fmla="*/ 226 h 936"/>
                <a:gd name="T24" fmla="*/ 132 w 524"/>
                <a:gd name="T25" fmla="*/ 228 h 936"/>
                <a:gd name="T26" fmla="*/ 142 w 524"/>
                <a:gd name="T27" fmla="*/ 232 h 936"/>
                <a:gd name="T28" fmla="*/ 152 w 524"/>
                <a:gd name="T29" fmla="*/ 224 h 936"/>
                <a:gd name="T30" fmla="*/ 164 w 524"/>
                <a:gd name="T31" fmla="*/ 196 h 936"/>
                <a:gd name="T32" fmla="*/ 174 w 524"/>
                <a:gd name="T33" fmla="*/ 198 h 936"/>
                <a:gd name="T34" fmla="*/ 184 w 524"/>
                <a:gd name="T35" fmla="*/ 188 h 936"/>
                <a:gd name="T36" fmla="*/ 196 w 524"/>
                <a:gd name="T37" fmla="*/ 114 h 936"/>
                <a:gd name="T38" fmla="*/ 206 w 524"/>
                <a:gd name="T39" fmla="*/ 74 h 936"/>
                <a:gd name="T40" fmla="*/ 216 w 524"/>
                <a:gd name="T41" fmla="*/ 66 h 936"/>
                <a:gd name="T42" fmla="*/ 228 w 524"/>
                <a:gd name="T43" fmla="*/ 62 h 936"/>
                <a:gd name="T44" fmla="*/ 238 w 524"/>
                <a:gd name="T45" fmla="*/ 82 h 936"/>
                <a:gd name="T46" fmla="*/ 248 w 524"/>
                <a:gd name="T47" fmla="*/ 184 h 936"/>
                <a:gd name="T48" fmla="*/ 258 w 524"/>
                <a:gd name="T49" fmla="*/ 162 h 936"/>
                <a:gd name="T50" fmla="*/ 270 w 524"/>
                <a:gd name="T51" fmla="*/ 222 h 936"/>
                <a:gd name="T52" fmla="*/ 280 w 524"/>
                <a:gd name="T53" fmla="*/ 314 h 936"/>
                <a:gd name="T54" fmla="*/ 290 w 524"/>
                <a:gd name="T55" fmla="*/ 352 h 936"/>
                <a:gd name="T56" fmla="*/ 302 w 524"/>
                <a:gd name="T57" fmla="*/ 572 h 936"/>
                <a:gd name="T58" fmla="*/ 312 w 524"/>
                <a:gd name="T59" fmla="*/ 648 h 936"/>
                <a:gd name="T60" fmla="*/ 322 w 524"/>
                <a:gd name="T61" fmla="*/ 692 h 936"/>
                <a:gd name="T62" fmla="*/ 332 w 524"/>
                <a:gd name="T63" fmla="*/ 698 h 936"/>
                <a:gd name="T64" fmla="*/ 344 w 524"/>
                <a:gd name="T65" fmla="*/ 678 h 936"/>
                <a:gd name="T66" fmla="*/ 354 w 524"/>
                <a:gd name="T67" fmla="*/ 702 h 936"/>
                <a:gd name="T68" fmla="*/ 364 w 524"/>
                <a:gd name="T69" fmla="*/ 718 h 936"/>
                <a:gd name="T70" fmla="*/ 376 w 524"/>
                <a:gd name="T71" fmla="*/ 720 h 936"/>
                <a:gd name="T72" fmla="*/ 386 w 524"/>
                <a:gd name="T73" fmla="*/ 726 h 936"/>
                <a:gd name="T74" fmla="*/ 396 w 524"/>
                <a:gd name="T75" fmla="*/ 694 h 936"/>
                <a:gd name="T76" fmla="*/ 406 w 524"/>
                <a:gd name="T77" fmla="*/ 704 h 936"/>
                <a:gd name="T78" fmla="*/ 418 w 524"/>
                <a:gd name="T79" fmla="*/ 804 h 936"/>
                <a:gd name="T80" fmla="*/ 428 w 524"/>
                <a:gd name="T81" fmla="*/ 814 h 936"/>
                <a:gd name="T82" fmla="*/ 438 w 524"/>
                <a:gd name="T83" fmla="*/ 790 h 936"/>
                <a:gd name="T84" fmla="*/ 450 w 524"/>
                <a:gd name="T85" fmla="*/ 714 h 936"/>
                <a:gd name="T86" fmla="*/ 460 w 524"/>
                <a:gd name="T87" fmla="*/ 780 h 936"/>
                <a:gd name="T88" fmla="*/ 470 w 524"/>
                <a:gd name="T89" fmla="*/ 868 h 936"/>
                <a:gd name="T90" fmla="*/ 482 w 524"/>
                <a:gd name="T91" fmla="*/ 704 h 936"/>
                <a:gd name="T92" fmla="*/ 492 w 524"/>
                <a:gd name="T93" fmla="*/ 826 h 936"/>
                <a:gd name="T94" fmla="*/ 502 w 524"/>
                <a:gd name="T95" fmla="*/ 864 h 936"/>
                <a:gd name="T96" fmla="*/ 512 w 524"/>
                <a:gd name="T97" fmla="*/ 936 h 936"/>
                <a:gd name="T98" fmla="*/ 524 w 524"/>
                <a:gd name="T99" fmla="*/ 77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36">
                  <a:moveTo>
                    <a:pt x="0" y="42"/>
                  </a:moveTo>
                  <a:lnTo>
                    <a:pt x="4" y="38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4"/>
                  </a:lnTo>
                  <a:lnTo>
                    <a:pt x="36" y="4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4" y="64"/>
                  </a:lnTo>
                  <a:lnTo>
                    <a:pt x="68" y="62"/>
                  </a:lnTo>
                  <a:lnTo>
                    <a:pt x="74" y="128"/>
                  </a:lnTo>
                  <a:lnTo>
                    <a:pt x="78" y="166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4" y="166"/>
                  </a:lnTo>
                  <a:lnTo>
                    <a:pt x="100" y="174"/>
                  </a:lnTo>
                  <a:lnTo>
                    <a:pt x="106" y="174"/>
                  </a:lnTo>
                  <a:lnTo>
                    <a:pt x="110" y="226"/>
                  </a:lnTo>
                  <a:lnTo>
                    <a:pt x="116" y="256"/>
                  </a:lnTo>
                  <a:lnTo>
                    <a:pt x="122" y="226"/>
                  </a:lnTo>
                  <a:lnTo>
                    <a:pt x="126" y="228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42" y="232"/>
                  </a:lnTo>
                  <a:lnTo>
                    <a:pt x="148" y="240"/>
                  </a:lnTo>
                  <a:lnTo>
                    <a:pt x="152" y="224"/>
                  </a:lnTo>
                  <a:lnTo>
                    <a:pt x="158" y="222"/>
                  </a:lnTo>
                  <a:lnTo>
                    <a:pt x="164" y="196"/>
                  </a:lnTo>
                  <a:lnTo>
                    <a:pt x="168" y="194"/>
                  </a:lnTo>
                  <a:lnTo>
                    <a:pt x="174" y="198"/>
                  </a:lnTo>
                  <a:lnTo>
                    <a:pt x="180" y="188"/>
                  </a:lnTo>
                  <a:lnTo>
                    <a:pt x="184" y="188"/>
                  </a:lnTo>
                  <a:lnTo>
                    <a:pt x="190" y="184"/>
                  </a:lnTo>
                  <a:lnTo>
                    <a:pt x="196" y="114"/>
                  </a:lnTo>
                  <a:lnTo>
                    <a:pt x="200" y="82"/>
                  </a:lnTo>
                  <a:lnTo>
                    <a:pt x="206" y="74"/>
                  </a:lnTo>
                  <a:lnTo>
                    <a:pt x="212" y="7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2"/>
                  </a:lnTo>
                  <a:lnTo>
                    <a:pt x="232" y="100"/>
                  </a:lnTo>
                  <a:lnTo>
                    <a:pt x="238" y="82"/>
                  </a:lnTo>
                  <a:lnTo>
                    <a:pt x="242" y="90"/>
                  </a:lnTo>
                  <a:lnTo>
                    <a:pt x="248" y="184"/>
                  </a:lnTo>
                  <a:lnTo>
                    <a:pt x="254" y="172"/>
                  </a:lnTo>
                  <a:lnTo>
                    <a:pt x="258" y="162"/>
                  </a:lnTo>
                  <a:lnTo>
                    <a:pt x="264" y="160"/>
                  </a:lnTo>
                  <a:lnTo>
                    <a:pt x="270" y="222"/>
                  </a:lnTo>
                  <a:lnTo>
                    <a:pt x="274" y="236"/>
                  </a:lnTo>
                  <a:lnTo>
                    <a:pt x="280" y="314"/>
                  </a:lnTo>
                  <a:lnTo>
                    <a:pt x="286" y="342"/>
                  </a:lnTo>
                  <a:lnTo>
                    <a:pt x="290" y="352"/>
                  </a:lnTo>
                  <a:lnTo>
                    <a:pt x="296" y="342"/>
                  </a:lnTo>
                  <a:lnTo>
                    <a:pt x="302" y="572"/>
                  </a:lnTo>
                  <a:lnTo>
                    <a:pt x="306" y="588"/>
                  </a:lnTo>
                  <a:lnTo>
                    <a:pt x="312" y="648"/>
                  </a:lnTo>
                  <a:lnTo>
                    <a:pt x="318" y="642"/>
                  </a:lnTo>
                  <a:lnTo>
                    <a:pt x="322" y="692"/>
                  </a:lnTo>
                  <a:lnTo>
                    <a:pt x="328" y="696"/>
                  </a:lnTo>
                  <a:lnTo>
                    <a:pt x="332" y="698"/>
                  </a:lnTo>
                  <a:lnTo>
                    <a:pt x="338" y="676"/>
                  </a:lnTo>
                  <a:lnTo>
                    <a:pt x="344" y="678"/>
                  </a:lnTo>
                  <a:lnTo>
                    <a:pt x="348" y="596"/>
                  </a:lnTo>
                  <a:lnTo>
                    <a:pt x="354" y="702"/>
                  </a:lnTo>
                  <a:lnTo>
                    <a:pt x="360" y="736"/>
                  </a:lnTo>
                  <a:lnTo>
                    <a:pt x="364" y="718"/>
                  </a:lnTo>
                  <a:lnTo>
                    <a:pt x="370" y="722"/>
                  </a:lnTo>
                  <a:lnTo>
                    <a:pt x="376" y="720"/>
                  </a:lnTo>
                  <a:lnTo>
                    <a:pt x="380" y="728"/>
                  </a:lnTo>
                  <a:lnTo>
                    <a:pt x="386" y="726"/>
                  </a:lnTo>
                  <a:lnTo>
                    <a:pt x="392" y="698"/>
                  </a:lnTo>
                  <a:lnTo>
                    <a:pt x="396" y="694"/>
                  </a:lnTo>
                  <a:lnTo>
                    <a:pt x="402" y="708"/>
                  </a:lnTo>
                  <a:lnTo>
                    <a:pt x="406" y="704"/>
                  </a:lnTo>
                  <a:lnTo>
                    <a:pt x="412" y="732"/>
                  </a:lnTo>
                  <a:lnTo>
                    <a:pt x="418" y="804"/>
                  </a:lnTo>
                  <a:lnTo>
                    <a:pt x="422" y="812"/>
                  </a:lnTo>
                  <a:lnTo>
                    <a:pt x="428" y="814"/>
                  </a:lnTo>
                  <a:lnTo>
                    <a:pt x="434" y="790"/>
                  </a:lnTo>
                  <a:lnTo>
                    <a:pt x="438" y="790"/>
                  </a:lnTo>
                  <a:lnTo>
                    <a:pt x="444" y="710"/>
                  </a:lnTo>
                  <a:lnTo>
                    <a:pt x="450" y="714"/>
                  </a:lnTo>
                  <a:lnTo>
                    <a:pt x="454" y="706"/>
                  </a:lnTo>
                  <a:lnTo>
                    <a:pt x="460" y="780"/>
                  </a:lnTo>
                  <a:lnTo>
                    <a:pt x="466" y="830"/>
                  </a:lnTo>
                  <a:lnTo>
                    <a:pt x="470" y="868"/>
                  </a:lnTo>
                  <a:lnTo>
                    <a:pt x="476" y="706"/>
                  </a:lnTo>
                  <a:lnTo>
                    <a:pt x="482" y="704"/>
                  </a:lnTo>
                  <a:lnTo>
                    <a:pt x="486" y="694"/>
                  </a:lnTo>
                  <a:lnTo>
                    <a:pt x="492" y="826"/>
                  </a:lnTo>
                  <a:lnTo>
                    <a:pt x="496" y="858"/>
                  </a:lnTo>
                  <a:lnTo>
                    <a:pt x="502" y="864"/>
                  </a:lnTo>
                  <a:lnTo>
                    <a:pt x="508" y="860"/>
                  </a:lnTo>
                  <a:lnTo>
                    <a:pt x="512" y="936"/>
                  </a:lnTo>
                  <a:lnTo>
                    <a:pt x="518" y="744"/>
                  </a:lnTo>
                  <a:lnTo>
                    <a:pt x="524" y="77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20" name="Freeform 84"/>
            <p:cNvSpPr>
              <a:spLocks/>
            </p:cNvSpPr>
            <p:nvPr/>
          </p:nvSpPr>
          <p:spPr bwMode="auto">
            <a:xfrm flipV="1">
              <a:off x="559" y="3556"/>
              <a:ext cx="162" cy="34"/>
            </a:xfrm>
            <a:custGeom>
              <a:avLst/>
              <a:gdLst>
                <a:gd name="T0" fmla="*/ 4 w 428"/>
                <a:gd name="T1" fmla="*/ 206 h 324"/>
                <a:gd name="T2" fmla="*/ 14 w 428"/>
                <a:gd name="T3" fmla="*/ 218 h 324"/>
                <a:gd name="T4" fmla="*/ 26 w 428"/>
                <a:gd name="T5" fmla="*/ 206 h 324"/>
                <a:gd name="T6" fmla="*/ 36 w 428"/>
                <a:gd name="T7" fmla="*/ 202 h 324"/>
                <a:gd name="T8" fmla="*/ 46 w 428"/>
                <a:gd name="T9" fmla="*/ 200 h 324"/>
                <a:gd name="T10" fmla="*/ 58 w 428"/>
                <a:gd name="T11" fmla="*/ 168 h 324"/>
                <a:gd name="T12" fmla="*/ 68 w 428"/>
                <a:gd name="T13" fmla="*/ 82 h 324"/>
                <a:gd name="T14" fmla="*/ 78 w 428"/>
                <a:gd name="T15" fmla="*/ 90 h 324"/>
                <a:gd name="T16" fmla="*/ 88 w 428"/>
                <a:gd name="T17" fmla="*/ 78 h 324"/>
                <a:gd name="T18" fmla="*/ 100 w 428"/>
                <a:gd name="T19" fmla="*/ 32 h 324"/>
                <a:gd name="T20" fmla="*/ 110 w 428"/>
                <a:gd name="T21" fmla="*/ 44 h 324"/>
                <a:gd name="T22" fmla="*/ 120 w 428"/>
                <a:gd name="T23" fmla="*/ 44 h 324"/>
                <a:gd name="T24" fmla="*/ 132 w 428"/>
                <a:gd name="T25" fmla="*/ 122 h 324"/>
                <a:gd name="T26" fmla="*/ 142 w 428"/>
                <a:gd name="T27" fmla="*/ 222 h 324"/>
                <a:gd name="T28" fmla="*/ 152 w 428"/>
                <a:gd name="T29" fmla="*/ 264 h 324"/>
                <a:gd name="T30" fmla="*/ 164 w 428"/>
                <a:gd name="T31" fmla="*/ 322 h 324"/>
                <a:gd name="T32" fmla="*/ 174 w 428"/>
                <a:gd name="T33" fmla="*/ 120 h 324"/>
                <a:gd name="T34" fmla="*/ 184 w 428"/>
                <a:gd name="T35" fmla="*/ 68 h 324"/>
                <a:gd name="T36" fmla="*/ 194 w 428"/>
                <a:gd name="T37" fmla="*/ 0 h 324"/>
                <a:gd name="T38" fmla="*/ 206 w 428"/>
                <a:gd name="T39" fmla="*/ 8 h 324"/>
                <a:gd name="T40" fmla="*/ 216 w 428"/>
                <a:gd name="T41" fmla="*/ 44 h 324"/>
                <a:gd name="T42" fmla="*/ 226 w 428"/>
                <a:gd name="T43" fmla="*/ 28 h 324"/>
                <a:gd name="T44" fmla="*/ 238 w 428"/>
                <a:gd name="T45" fmla="*/ 34 h 324"/>
                <a:gd name="T46" fmla="*/ 248 w 428"/>
                <a:gd name="T47" fmla="*/ 92 h 324"/>
                <a:gd name="T48" fmla="*/ 258 w 428"/>
                <a:gd name="T49" fmla="*/ 66 h 324"/>
                <a:gd name="T50" fmla="*/ 268 w 428"/>
                <a:gd name="T51" fmla="*/ 98 h 324"/>
                <a:gd name="T52" fmla="*/ 280 w 428"/>
                <a:gd name="T53" fmla="*/ 176 h 324"/>
                <a:gd name="T54" fmla="*/ 290 w 428"/>
                <a:gd name="T55" fmla="*/ 168 h 324"/>
                <a:gd name="T56" fmla="*/ 300 w 428"/>
                <a:gd name="T57" fmla="*/ 150 h 324"/>
                <a:gd name="T58" fmla="*/ 312 w 428"/>
                <a:gd name="T59" fmla="*/ 278 h 324"/>
                <a:gd name="T60" fmla="*/ 322 w 428"/>
                <a:gd name="T61" fmla="*/ 264 h 324"/>
                <a:gd name="T62" fmla="*/ 332 w 428"/>
                <a:gd name="T63" fmla="*/ 258 h 324"/>
                <a:gd name="T64" fmla="*/ 342 w 428"/>
                <a:gd name="T65" fmla="*/ 310 h 324"/>
                <a:gd name="T66" fmla="*/ 354 w 428"/>
                <a:gd name="T67" fmla="*/ 322 h 324"/>
                <a:gd name="T68" fmla="*/ 364 w 428"/>
                <a:gd name="T69" fmla="*/ 324 h 324"/>
                <a:gd name="T70" fmla="*/ 374 w 428"/>
                <a:gd name="T71" fmla="*/ 244 h 324"/>
                <a:gd name="T72" fmla="*/ 386 w 428"/>
                <a:gd name="T73" fmla="*/ 210 h 324"/>
                <a:gd name="T74" fmla="*/ 396 w 428"/>
                <a:gd name="T75" fmla="*/ 210 h 324"/>
                <a:gd name="T76" fmla="*/ 406 w 428"/>
                <a:gd name="T77" fmla="*/ 194 h 324"/>
                <a:gd name="T78" fmla="*/ 416 w 428"/>
                <a:gd name="T79" fmla="*/ 174 h 324"/>
                <a:gd name="T80" fmla="*/ 428 w 428"/>
                <a:gd name="T81" fmla="*/ 1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324">
                  <a:moveTo>
                    <a:pt x="0" y="206"/>
                  </a:moveTo>
                  <a:lnTo>
                    <a:pt x="4" y="206"/>
                  </a:lnTo>
                  <a:lnTo>
                    <a:pt x="10" y="206"/>
                  </a:lnTo>
                  <a:lnTo>
                    <a:pt x="14" y="218"/>
                  </a:lnTo>
                  <a:lnTo>
                    <a:pt x="20" y="202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36" y="202"/>
                  </a:lnTo>
                  <a:lnTo>
                    <a:pt x="42" y="202"/>
                  </a:lnTo>
                  <a:lnTo>
                    <a:pt x="46" y="200"/>
                  </a:lnTo>
                  <a:lnTo>
                    <a:pt x="52" y="206"/>
                  </a:lnTo>
                  <a:lnTo>
                    <a:pt x="58" y="168"/>
                  </a:lnTo>
                  <a:lnTo>
                    <a:pt x="62" y="152"/>
                  </a:lnTo>
                  <a:lnTo>
                    <a:pt x="68" y="82"/>
                  </a:lnTo>
                  <a:lnTo>
                    <a:pt x="74" y="96"/>
                  </a:lnTo>
                  <a:lnTo>
                    <a:pt x="78" y="90"/>
                  </a:lnTo>
                  <a:lnTo>
                    <a:pt x="84" y="92"/>
                  </a:lnTo>
                  <a:lnTo>
                    <a:pt x="88" y="78"/>
                  </a:lnTo>
                  <a:lnTo>
                    <a:pt x="94" y="70"/>
                  </a:lnTo>
                  <a:lnTo>
                    <a:pt x="100" y="32"/>
                  </a:lnTo>
                  <a:lnTo>
                    <a:pt x="104" y="38"/>
                  </a:lnTo>
                  <a:lnTo>
                    <a:pt x="110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6" y="14"/>
                  </a:lnTo>
                  <a:lnTo>
                    <a:pt x="132" y="122"/>
                  </a:lnTo>
                  <a:lnTo>
                    <a:pt x="136" y="152"/>
                  </a:lnTo>
                  <a:lnTo>
                    <a:pt x="142" y="222"/>
                  </a:lnTo>
                  <a:lnTo>
                    <a:pt x="148" y="218"/>
                  </a:lnTo>
                  <a:lnTo>
                    <a:pt x="152" y="264"/>
                  </a:lnTo>
                  <a:lnTo>
                    <a:pt x="158" y="254"/>
                  </a:lnTo>
                  <a:lnTo>
                    <a:pt x="164" y="322"/>
                  </a:lnTo>
                  <a:lnTo>
                    <a:pt x="168" y="324"/>
                  </a:lnTo>
                  <a:lnTo>
                    <a:pt x="174" y="120"/>
                  </a:lnTo>
                  <a:lnTo>
                    <a:pt x="178" y="62"/>
                  </a:lnTo>
                  <a:lnTo>
                    <a:pt x="184" y="68"/>
                  </a:lnTo>
                  <a:lnTo>
                    <a:pt x="190" y="68"/>
                  </a:lnTo>
                  <a:lnTo>
                    <a:pt x="194" y="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6" y="44"/>
                  </a:lnTo>
                  <a:lnTo>
                    <a:pt x="222" y="4"/>
                  </a:lnTo>
                  <a:lnTo>
                    <a:pt x="226" y="28"/>
                  </a:lnTo>
                  <a:lnTo>
                    <a:pt x="232" y="28"/>
                  </a:lnTo>
                  <a:lnTo>
                    <a:pt x="238" y="34"/>
                  </a:lnTo>
                  <a:lnTo>
                    <a:pt x="242" y="60"/>
                  </a:lnTo>
                  <a:lnTo>
                    <a:pt x="248" y="92"/>
                  </a:lnTo>
                  <a:lnTo>
                    <a:pt x="252" y="70"/>
                  </a:lnTo>
                  <a:lnTo>
                    <a:pt x="258" y="66"/>
                  </a:lnTo>
                  <a:lnTo>
                    <a:pt x="264" y="88"/>
                  </a:lnTo>
                  <a:lnTo>
                    <a:pt x="268" y="98"/>
                  </a:lnTo>
                  <a:lnTo>
                    <a:pt x="274" y="162"/>
                  </a:lnTo>
                  <a:lnTo>
                    <a:pt x="280" y="176"/>
                  </a:lnTo>
                  <a:lnTo>
                    <a:pt x="284" y="194"/>
                  </a:lnTo>
                  <a:lnTo>
                    <a:pt x="290" y="168"/>
                  </a:lnTo>
                  <a:lnTo>
                    <a:pt x="296" y="158"/>
                  </a:lnTo>
                  <a:lnTo>
                    <a:pt x="300" y="150"/>
                  </a:lnTo>
                  <a:lnTo>
                    <a:pt x="306" y="288"/>
                  </a:lnTo>
                  <a:lnTo>
                    <a:pt x="312" y="278"/>
                  </a:lnTo>
                  <a:lnTo>
                    <a:pt x="316" y="234"/>
                  </a:lnTo>
                  <a:lnTo>
                    <a:pt x="322" y="264"/>
                  </a:lnTo>
                  <a:lnTo>
                    <a:pt x="328" y="222"/>
                  </a:lnTo>
                  <a:lnTo>
                    <a:pt x="332" y="258"/>
                  </a:lnTo>
                  <a:lnTo>
                    <a:pt x="338" y="284"/>
                  </a:lnTo>
                  <a:lnTo>
                    <a:pt x="342" y="310"/>
                  </a:lnTo>
                  <a:lnTo>
                    <a:pt x="348" y="318"/>
                  </a:lnTo>
                  <a:lnTo>
                    <a:pt x="354" y="322"/>
                  </a:lnTo>
                  <a:lnTo>
                    <a:pt x="358" y="322"/>
                  </a:lnTo>
                  <a:lnTo>
                    <a:pt x="364" y="324"/>
                  </a:lnTo>
                  <a:lnTo>
                    <a:pt x="370" y="304"/>
                  </a:lnTo>
                  <a:lnTo>
                    <a:pt x="374" y="244"/>
                  </a:lnTo>
                  <a:lnTo>
                    <a:pt x="380" y="244"/>
                  </a:lnTo>
                  <a:lnTo>
                    <a:pt x="386" y="210"/>
                  </a:lnTo>
                  <a:lnTo>
                    <a:pt x="390" y="216"/>
                  </a:lnTo>
                  <a:lnTo>
                    <a:pt x="396" y="210"/>
                  </a:lnTo>
                  <a:lnTo>
                    <a:pt x="402" y="180"/>
                  </a:lnTo>
                  <a:lnTo>
                    <a:pt x="406" y="194"/>
                  </a:lnTo>
                  <a:lnTo>
                    <a:pt x="412" y="172"/>
                  </a:lnTo>
                  <a:lnTo>
                    <a:pt x="416" y="174"/>
                  </a:lnTo>
                  <a:lnTo>
                    <a:pt x="422" y="182"/>
                  </a:lnTo>
                  <a:lnTo>
                    <a:pt x="428" y="178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421" name="Line 85"/>
          <p:cNvSpPr>
            <a:spLocks noChangeShapeType="1"/>
          </p:cNvSpPr>
          <p:nvPr/>
        </p:nvSpPr>
        <p:spPr bwMode="auto">
          <a:xfrm>
            <a:off x="3470275" y="4395788"/>
            <a:ext cx="2251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2" name="Rectangle 86"/>
          <p:cNvSpPr>
            <a:spLocks noChangeArrowheads="1"/>
          </p:cNvSpPr>
          <p:nvPr/>
        </p:nvSpPr>
        <p:spPr bwMode="auto">
          <a:xfrm>
            <a:off x="3605213" y="3475038"/>
            <a:ext cx="1993900" cy="1838325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3" name="Line 87"/>
          <p:cNvSpPr>
            <a:spLocks noChangeShapeType="1"/>
          </p:cNvSpPr>
          <p:nvPr/>
        </p:nvSpPr>
        <p:spPr bwMode="auto">
          <a:xfrm>
            <a:off x="3605213" y="5313363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4" name="Line 88"/>
          <p:cNvSpPr>
            <a:spLocks noChangeShapeType="1"/>
          </p:cNvSpPr>
          <p:nvPr/>
        </p:nvSpPr>
        <p:spPr bwMode="auto">
          <a:xfrm>
            <a:off x="3605213" y="3475038"/>
            <a:ext cx="19939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5" name="Line 89"/>
          <p:cNvSpPr>
            <a:spLocks noChangeShapeType="1"/>
          </p:cNvSpPr>
          <p:nvPr/>
        </p:nvSpPr>
        <p:spPr bwMode="auto">
          <a:xfrm flipV="1">
            <a:off x="36052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6" name="Line 90"/>
          <p:cNvSpPr>
            <a:spLocks noChangeShapeType="1"/>
          </p:cNvSpPr>
          <p:nvPr/>
        </p:nvSpPr>
        <p:spPr bwMode="auto">
          <a:xfrm flipV="1">
            <a:off x="55991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7" name="Line 91"/>
          <p:cNvSpPr>
            <a:spLocks noChangeShapeType="1"/>
          </p:cNvSpPr>
          <p:nvPr/>
        </p:nvSpPr>
        <p:spPr bwMode="auto">
          <a:xfrm>
            <a:off x="3605213" y="5313363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8" name="Line 92"/>
          <p:cNvSpPr>
            <a:spLocks noChangeShapeType="1"/>
          </p:cNvSpPr>
          <p:nvPr/>
        </p:nvSpPr>
        <p:spPr bwMode="auto">
          <a:xfrm flipV="1">
            <a:off x="36052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29" name="Line 93"/>
          <p:cNvSpPr>
            <a:spLocks noChangeShapeType="1"/>
          </p:cNvSpPr>
          <p:nvPr/>
        </p:nvSpPr>
        <p:spPr bwMode="auto">
          <a:xfrm flipV="1">
            <a:off x="3605213" y="5295900"/>
            <a:ext cx="1587" cy="174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0" name="Line 94"/>
          <p:cNvSpPr>
            <a:spLocks noChangeShapeType="1"/>
          </p:cNvSpPr>
          <p:nvPr/>
        </p:nvSpPr>
        <p:spPr bwMode="auto">
          <a:xfrm>
            <a:off x="3605213" y="3475038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1" name="Line 95"/>
          <p:cNvSpPr>
            <a:spLocks noChangeShapeType="1"/>
          </p:cNvSpPr>
          <p:nvPr/>
        </p:nvSpPr>
        <p:spPr bwMode="auto">
          <a:xfrm flipV="1">
            <a:off x="4194175" y="5295900"/>
            <a:ext cx="3175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2" name="Line 96"/>
          <p:cNvSpPr>
            <a:spLocks noChangeShapeType="1"/>
          </p:cNvSpPr>
          <p:nvPr/>
        </p:nvSpPr>
        <p:spPr bwMode="auto">
          <a:xfrm>
            <a:off x="4194175" y="3475038"/>
            <a:ext cx="3175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3" name="Line 97"/>
          <p:cNvSpPr>
            <a:spLocks noChangeShapeType="1"/>
          </p:cNvSpPr>
          <p:nvPr/>
        </p:nvSpPr>
        <p:spPr bwMode="auto">
          <a:xfrm flipV="1">
            <a:off x="4784725" y="5295900"/>
            <a:ext cx="1588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4" name="Line 98"/>
          <p:cNvSpPr>
            <a:spLocks noChangeShapeType="1"/>
          </p:cNvSpPr>
          <p:nvPr/>
        </p:nvSpPr>
        <p:spPr bwMode="auto">
          <a:xfrm>
            <a:off x="4784725" y="3475038"/>
            <a:ext cx="1588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5" name="Line 99"/>
          <p:cNvSpPr>
            <a:spLocks noChangeShapeType="1"/>
          </p:cNvSpPr>
          <p:nvPr/>
        </p:nvSpPr>
        <p:spPr bwMode="auto">
          <a:xfrm flipV="1">
            <a:off x="5373688" y="5295900"/>
            <a:ext cx="1587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6" name="Line 100"/>
          <p:cNvSpPr>
            <a:spLocks noChangeShapeType="1"/>
          </p:cNvSpPr>
          <p:nvPr/>
        </p:nvSpPr>
        <p:spPr bwMode="auto">
          <a:xfrm>
            <a:off x="5373688" y="3475038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7" name="Line 101"/>
          <p:cNvSpPr>
            <a:spLocks noChangeShapeType="1"/>
          </p:cNvSpPr>
          <p:nvPr/>
        </p:nvSpPr>
        <p:spPr bwMode="auto">
          <a:xfrm>
            <a:off x="3605213" y="5313363"/>
            <a:ext cx="555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8" name="Line 102"/>
          <p:cNvSpPr>
            <a:spLocks noChangeShapeType="1"/>
          </p:cNvSpPr>
          <p:nvPr/>
        </p:nvSpPr>
        <p:spPr bwMode="auto">
          <a:xfrm flipH="1">
            <a:off x="5540375" y="5313363"/>
            <a:ext cx="5873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39" name="Line 103"/>
          <p:cNvSpPr>
            <a:spLocks noChangeShapeType="1"/>
          </p:cNvSpPr>
          <p:nvPr/>
        </p:nvSpPr>
        <p:spPr bwMode="auto">
          <a:xfrm>
            <a:off x="3605213" y="5127625"/>
            <a:ext cx="55562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0" name="Line 104"/>
          <p:cNvSpPr>
            <a:spLocks noChangeShapeType="1"/>
          </p:cNvSpPr>
          <p:nvPr/>
        </p:nvSpPr>
        <p:spPr bwMode="auto">
          <a:xfrm flipH="1">
            <a:off x="5540375" y="5127625"/>
            <a:ext cx="58738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1" name="Line 105"/>
          <p:cNvSpPr>
            <a:spLocks noChangeShapeType="1"/>
          </p:cNvSpPr>
          <p:nvPr/>
        </p:nvSpPr>
        <p:spPr bwMode="auto">
          <a:xfrm>
            <a:off x="3605213" y="4945063"/>
            <a:ext cx="55562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2" name="Line 106"/>
          <p:cNvSpPr>
            <a:spLocks noChangeShapeType="1"/>
          </p:cNvSpPr>
          <p:nvPr/>
        </p:nvSpPr>
        <p:spPr bwMode="auto">
          <a:xfrm flipH="1">
            <a:off x="5540375" y="4945063"/>
            <a:ext cx="58738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3" name="Line 107"/>
          <p:cNvSpPr>
            <a:spLocks noChangeShapeType="1"/>
          </p:cNvSpPr>
          <p:nvPr/>
        </p:nvSpPr>
        <p:spPr bwMode="auto">
          <a:xfrm>
            <a:off x="3605213" y="476091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4" name="Line 108"/>
          <p:cNvSpPr>
            <a:spLocks noChangeShapeType="1"/>
          </p:cNvSpPr>
          <p:nvPr/>
        </p:nvSpPr>
        <p:spPr bwMode="auto">
          <a:xfrm flipH="1">
            <a:off x="5540375" y="476091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5" name="Line 109"/>
          <p:cNvSpPr>
            <a:spLocks noChangeShapeType="1"/>
          </p:cNvSpPr>
          <p:nvPr/>
        </p:nvSpPr>
        <p:spPr bwMode="auto">
          <a:xfrm>
            <a:off x="3605213" y="4578350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6" name="Line 110"/>
          <p:cNvSpPr>
            <a:spLocks noChangeShapeType="1"/>
          </p:cNvSpPr>
          <p:nvPr/>
        </p:nvSpPr>
        <p:spPr bwMode="auto">
          <a:xfrm flipH="1">
            <a:off x="5540375" y="4578350"/>
            <a:ext cx="587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7" name="Line 111"/>
          <p:cNvSpPr>
            <a:spLocks noChangeShapeType="1"/>
          </p:cNvSpPr>
          <p:nvPr/>
        </p:nvSpPr>
        <p:spPr bwMode="auto">
          <a:xfrm>
            <a:off x="3605213" y="439261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8" name="Line 112"/>
          <p:cNvSpPr>
            <a:spLocks noChangeShapeType="1"/>
          </p:cNvSpPr>
          <p:nvPr/>
        </p:nvSpPr>
        <p:spPr bwMode="auto">
          <a:xfrm flipH="1">
            <a:off x="5540375" y="439261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49" name="Line 113"/>
          <p:cNvSpPr>
            <a:spLocks noChangeShapeType="1"/>
          </p:cNvSpPr>
          <p:nvPr/>
        </p:nvSpPr>
        <p:spPr bwMode="auto">
          <a:xfrm>
            <a:off x="3605213" y="42084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0" name="Line 114"/>
          <p:cNvSpPr>
            <a:spLocks noChangeShapeType="1"/>
          </p:cNvSpPr>
          <p:nvPr/>
        </p:nvSpPr>
        <p:spPr bwMode="auto">
          <a:xfrm flipH="1">
            <a:off x="5540375" y="420846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1" name="Line 115"/>
          <p:cNvSpPr>
            <a:spLocks noChangeShapeType="1"/>
          </p:cNvSpPr>
          <p:nvPr/>
        </p:nvSpPr>
        <p:spPr bwMode="auto">
          <a:xfrm>
            <a:off x="3605213" y="4025900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2" name="Line 116"/>
          <p:cNvSpPr>
            <a:spLocks noChangeShapeType="1"/>
          </p:cNvSpPr>
          <p:nvPr/>
        </p:nvSpPr>
        <p:spPr bwMode="auto">
          <a:xfrm flipH="1">
            <a:off x="5540375" y="4025900"/>
            <a:ext cx="587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3" name="Line 117"/>
          <p:cNvSpPr>
            <a:spLocks noChangeShapeType="1"/>
          </p:cNvSpPr>
          <p:nvPr/>
        </p:nvSpPr>
        <p:spPr bwMode="auto">
          <a:xfrm>
            <a:off x="3605213" y="38401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4" name="Line 118"/>
          <p:cNvSpPr>
            <a:spLocks noChangeShapeType="1"/>
          </p:cNvSpPr>
          <p:nvPr/>
        </p:nvSpPr>
        <p:spPr bwMode="auto">
          <a:xfrm flipH="1">
            <a:off x="5540375" y="384016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5" name="Line 119"/>
          <p:cNvSpPr>
            <a:spLocks noChangeShapeType="1"/>
          </p:cNvSpPr>
          <p:nvPr/>
        </p:nvSpPr>
        <p:spPr bwMode="auto">
          <a:xfrm>
            <a:off x="3605213" y="365601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6" name="Line 120"/>
          <p:cNvSpPr>
            <a:spLocks noChangeShapeType="1"/>
          </p:cNvSpPr>
          <p:nvPr/>
        </p:nvSpPr>
        <p:spPr bwMode="auto">
          <a:xfrm flipH="1">
            <a:off x="5540375" y="365601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7" name="Line 121"/>
          <p:cNvSpPr>
            <a:spLocks noChangeShapeType="1"/>
          </p:cNvSpPr>
          <p:nvPr/>
        </p:nvSpPr>
        <p:spPr bwMode="auto">
          <a:xfrm>
            <a:off x="3605213" y="34750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8" name="Line 122"/>
          <p:cNvSpPr>
            <a:spLocks noChangeShapeType="1"/>
          </p:cNvSpPr>
          <p:nvPr/>
        </p:nvSpPr>
        <p:spPr bwMode="auto">
          <a:xfrm flipH="1">
            <a:off x="5540375" y="347503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9" name="Line 123"/>
          <p:cNvSpPr>
            <a:spLocks noChangeShapeType="1"/>
          </p:cNvSpPr>
          <p:nvPr/>
        </p:nvSpPr>
        <p:spPr bwMode="auto">
          <a:xfrm>
            <a:off x="3605213" y="5313363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60" name="Line 124"/>
          <p:cNvSpPr>
            <a:spLocks noChangeShapeType="1"/>
          </p:cNvSpPr>
          <p:nvPr/>
        </p:nvSpPr>
        <p:spPr bwMode="auto">
          <a:xfrm>
            <a:off x="3605213" y="3475038"/>
            <a:ext cx="19939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61" name="Line 125"/>
          <p:cNvSpPr>
            <a:spLocks noChangeShapeType="1"/>
          </p:cNvSpPr>
          <p:nvPr/>
        </p:nvSpPr>
        <p:spPr bwMode="auto">
          <a:xfrm flipV="1">
            <a:off x="36052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62" name="Line 126"/>
          <p:cNvSpPr>
            <a:spLocks noChangeShapeType="1"/>
          </p:cNvSpPr>
          <p:nvPr/>
        </p:nvSpPr>
        <p:spPr bwMode="auto">
          <a:xfrm flipV="1">
            <a:off x="55991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63" name="Text Box 127"/>
          <p:cNvSpPr txBox="1">
            <a:spLocks noChangeArrowheads="1"/>
          </p:cNvSpPr>
          <p:nvPr/>
        </p:nvSpPr>
        <p:spPr bwMode="auto">
          <a:xfrm>
            <a:off x="4067175" y="5332413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200</a:t>
            </a:r>
          </a:p>
        </p:txBody>
      </p:sp>
      <p:sp>
        <p:nvSpPr>
          <p:cNvPr id="270464" name="Text Box 128"/>
          <p:cNvSpPr txBox="1">
            <a:spLocks noChangeArrowheads="1"/>
          </p:cNvSpPr>
          <p:nvPr/>
        </p:nvSpPr>
        <p:spPr bwMode="auto">
          <a:xfrm>
            <a:off x="4659313" y="5332413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400</a:t>
            </a:r>
          </a:p>
        </p:txBody>
      </p:sp>
      <p:sp>
        <p:nvSpPr>
          <p:cNvPr id="270465" name="Text Box 129"/>
          <p:cNvSpPr txBox="1">
            <a:spLocks noChangeArrowheads="1"/>
          </p:cNvSpPr>
          <p:nvPr/>
        </p:nvSpPr>
        <p:spPr bwMode="auto">
          <a:xfrm>
            <a:off x="5248275" y="5332413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600</a:t>
            </a:r>
          </a:p>
        </p:txBody>
      </p:sp>
      <p:sp>
        <p:nvSpPr>
          <p:cNvPr id="270466" name="Text Box 130"/>
          <p:cNvSpPr txBox="1">
            <a:spLocks noChangeArrowheads="1"/>
          </p:cNvSpPr>
          <p:nvPr/>
        </p:nvSpPr>
        <p:spPr bwMode="auto">
          <a:xfrm>
            <a:off x="3478213" y="5332413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0</a:t>
            </a:r>
          </a:p>
        </p:txBody>
      </p:sp>
      <p:sp>
        <p:nvSpPr>
          <p:cNvPr id="270467" name="Rectangle 131"/>
          <p:cNvSpPr>
            <a:spLocks noChangeArrowheads="1"/>
          </p:cNvSpPr>
          <p:nvPr/>
        </p:nvSpPr>
        <p:spPr bwMode="auto">
          <a:xfrm>
            <a:off x="3836988" y="5434013"/>
            <a:ext cx="153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charset="0"/>
              </a:rPr>
              <a:t>subspace dimension</a:t>
            </a:r>
          </a:p>
        </p:txBody>
      </p:sp>
      <p:grpSp>
        <p:nvGrpSpPr>
          <p:cNvPr id="270468" name="Group 132"/>
          <p:cNvGrpSpPr>
            <a:grpSpLocks/>
          </p:cNvGrpSpPr>
          <p:nvPr/>
        </p:nvGrpSpPr>
        <p:grpSpPr bwMode="auto">
          <a:xfrm>
            <a:off x="4364038" y="4010025"/>
            <a:ext cx="1233487" cy="1016000"/>
            <a:chOff x="737" y="3348"/>
            <a:chExt cx="835" cy="778"/>
          </a:xfrm>
        </p:grpSpPr>
        <p:sp>
          <p:nvSpPr>
            <p:cNvPr id="270469" name="Freeform 133"/>
            <p:cNvSpPr>
              <a:spLocks/>
            </p:cNvSpPr>
            <p:nvPr/>
          </p:nvSpPr>
          <p:spPr bwMode="auto">
            <a:xfrm>
              <a:off x="1294" y="4055"/>
              <a:ext cx="278" cy="71"/>
            </a:xfrm>
            <a:custGeom>
              <a:avLst/>
              <a:gdLst>
                <a:gd name="T0" fmla="*/ 4 w 522"/>
                <a:gd name="T1" fmla="*/ 6 h 186"/>
                <a:gd name="T2" fmla="*/ 16 w 522"/>
                <a:gd name="T3" fmla="*/ 8 h 186"/>
                <a:gd name="T4" fmla="*/ 26 w 522"/>
                <a:gd name="T5" fmla="*/ 18 h 186"/>
                <a:gd name="T6" fmla="*/ 36 w 522"/>
                <a:gd name="T7" fmla="*/ 30 h 186"/>
                <a:gd name="T8" fmla="*/ 46 w 522"/>
                <a:gd name="T9" fmla="*/ 30 h 186"/>
                <a:gd name="T10" fmla="*/ 58 w 522"/>
                <a:gd name="T11" fmla="*/ 36 h 186"/>
                <a:gd name="T12" fmla="*/ 68 w 522"/>
                <a:gd name="T13" fmla="*/ 38 h 186"/>
                <a:gd name="T14" fmla="*/ 78 w 522"/>
                <a:gd name="T15" fmla="*/ 40 h 186"/>
                <a:gd name="T16" fmla="*/ 90 w 522"/>
                <a:gd name="T17" fmla="*/ 44 h 186"/>
                <a:gd name="T18" fmla="*/ 100 w 522"/>
                <a:gd name="T19" fmla="*/ 62 h 186"/>
                <a:gd name="T20" fmla="*/ 110 w 522"/>
                <a:gd name="T21" fmla="*/ 66 h 186"/>
                <a:gd name="T22" fmla="*/ 120 w 522"/>
                <a:gd name="T23" fmla="*/ 68 h 186"/>
                <a:gd name="T24" fmla="*/ 132 w 522"/>
                <a:gd name="T25" fmla="*/ 94 h 186"/>
                <a:gd name="T26" fmla="*/ 142 w 522"/>
                <a:gd name="T27" fmla="*/ 110 h 186"/>
                <a:gd name="T28" fmla="*/ 152 w 522"/>
                <a:gd name="T29" fmla="*/ 110 h 186"/>
                <a:gd name="T30" fmla="*/ 164 w 522"/>
                <a:gd name="T31" fmla="*/ 112 h 186"/>
                <a:gd name="T32" fmla="*/ 174 w 522"/>
                <a:gd name="T33" fmla="*/ 112 h 186"/>
                <a:gd name="T34" fmla="*/ 184 w 522"/>
                <a:gd name="T35" fmla="*/ 120 h 186"/>
                <a:gd name="T36" fmla="*/ 194 w 522"/>
                <a:gd name="T37" fmla="*/ 120 h 186"/>
                <a:gd name="T38" fmla="*/ 206 w 522"/>
                <a:gd name="T39" fmla="*/ 108 h 186"/>
                <a:gd name="T40" fmla="*/ 216 w 522"/>
                <a:gd name="T41" fmla="*/ 100 h 186"/>
                <a:gd name="T42" fmla="*/ 226 w 522"/>
                <a:gd name="T43" fmla="*/ 100 h 186"/>
                <a:gd name="T44" fmla="*/ 238 w 522"/>
                <a:gd name="T45" fmla="*/ 100 h 186"/>
                <a:gd name="T46" fmla="*/ 248 w 522"/>
                <a:gd name="T47" fmla="*/ 106 h 186"/>
                <a:gd name="T48" fmla="*/ 258 w 522"/>
                <a:gd name="T49" fmla="*/ 116 h 186"/>
                <a:gd name="T50" fmla="*/ 268 w 522"/>
                <a:gd name="T51" fmla="*/ 114 h 186"/>
                <a:gd name="T52" fmla="*/ 280 w 522"/>
                <a:gd name="T53" fmla="*/ 116 h 186"/>
                <a:gd name="T54" fmla="*/ 290 w 522"/>
                <a:gd name="T55" fmla="*/ 116 h 186"/>
                <a:gd name="T56" fmla="*/ 300 w 522"/>
                <a:gd name="T57" fmla="*/ 118 h 186"/>
                <a:gd name="T58" fmla="*/ 312 w 522"/>
                <a:gd name="T59" fmla="*/ 120 h 186"/>
                <a:gd name="T60" fmla="*/ 322 w 522"/>
                <a:gd name="T61" fmla="*/ 122 h 186"/>
                <a:gd name="T62" fmla="*/ 332 w 522"/>
                <a:gd name="T63" fmla="*/ 122 h 186"/>
                <a:gd name="T64" fmla="*/ 344 w 522"/>
                <a:gd name="T65" fmla="*/ 124 h 186"/>
                <a:gd name="T66" fmla="*/ 354 w 522"/>
                <a:gd name="T67" fmla="*/ 126 h 186"/>
                <a:gd name="T68" fmla="*/ 364 w 522"/>
                <a:gd name="T69" fmla="*/ 120 h 186"/>
                <a:gd name="T70" fmla="*/ 374 w 522"/>
                <a:gd name="T71" fmla="*/ 120 h 186"/>
                <a:gd name="T72" fmla="*/ 386 w 522"/>
                <a:gd name="T73" fmla="*/ 128 h 186"/>
                <a:gd name="T74" fmla="*/ 396 w 522"/>
                <a:gd name="T75" fmla="*/ 126 h 186"/>
                <a:gd name="T76" fmla="*/ 406 w 522"/>
                <a:gd name="T77" fmla="*/ 126 h 186"/>
                <a:gd name="T78" fmla="*/ 418 w 522"/>
                <a:gd name="T79" fmla="*/ 130 h 186"/>
                <a:gd name="T80" fmla="*/ 428 w 522"/>
                <a:gd name="T81" fmla="*/ 130 h 186"/>
                <a:gd name="T82" fmla="*/ 438 w 522"/>
                <a:gd name="T83" fmla="*/ 126 h 186"/>
                <a:gd name="T84" fmla="*/ 448 w 522"/>
                <a:gd name="T85" fmla="*/ 142 h 186"/>
                <a:gd name="T86" fmla="*/ 460 w 522"/>
                <a:gd name="T87" fmla="*/ 138 h 186"/>
                <a:gd name="T88" fmla="*/ 470 w 522"/>
                <a:gd name="T89" fmla="*/ 144 h 186"/>
                <a:gd name="T90" fmla="*/ 480 w 522"/>
                <a:gd name="T91" fmla="*/ 154 h 186"/>
                <a:gd name="T92" fmla="*/ 492 w 522"/>
                <a:gd name="T93" fmla="*/ 154 h 186"/>
                <a:gd name="T94" fmla="*/ 502 w 522"/>
                <a:gd name="T95" fmla="*/ 164 h 186"/>
                <a:gd name="T96" fmla="*/ 512 w 522"/>
                <a:gd name="T97" fmla="*/ 180 h 186"/>
                <a:gd name="T98" fmla="*/ 522 w 522"/>
                <a:gd name="T9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186">
                  <a:moveTo>
                    <a:pt x="0" y="6"/>
                  </a:moveTo>
                  <a:lnTo>
                    <a:pt x="4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0" y="0"/>
                  </a:lnTo>
                  <a:lnTo>
                    <a:pt x="26" y="18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2" y="38"/>
                  </a:lnTo>
                  <a:lnTo>
                    <a:pt x="68" y="38"/>
                  </a:lnTo>
                  <a:lnTo>
                    <a:pt x="74" y="36"/>
                  </a:lnTo>
                  <a:lnTo>
                    <a:pt x="78" y="40"/>
                  </a:lnTo>
                  <a:lnTo>
                    <a:pt x="84" y="42"/>
                  </a:lnTo>
                  <a:lnTo>
                    <a:pt x="90" y="44"/>
                  </a:lnTo>
                  <a:lnTo>
                    <a:pt x="94" y="62"/>
                  </a:lnTo>
                  <a:lnTo>
                    <a:pt x="100" y="62"/>
                  </a:lnTo>
                  <a:lnTo>
                    <a:pt x="104" y="64"/>
                  </a:lnTo>
                  <a:lnTo>
                    <a:pt x="110" y="66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6" y="76"/>
                  </a:lnTo>
                  <a:lnTo>
                    <a:pt x="132" y="94"/>
                  </a:lnTo>
                  <a:lnTo>
                    <a:pt x="136" y="104"/>
                  </a:lnTo>
                  <a:lnTo>
                    <a:pt x="142" y="110"/>
                  </a:lnTo>
                  <a:lnTo>
                    <a:pt x="148" y="110"/>
                  </a:lnTo>
                  <a:lnTo>
                    <a:pt x="152" y="110"/>
                  </a:lnTo>
                  <a:lnTo>
                    <a:pt x="158" y="112"/>
                  </a:lnTo>
                  <a:lnTo>
                    <a:pt x="164" y="112"/>
                  </a:lnTo>
                  <a:lnTo>
                    <a:pt x="168" y="114"/>
                  </a:lnTo>
                  <a:lnTo>
                    <a:pt x="174" y="112"/>
                  </a:lnTo>
                  <a:lnTo>
                    <a:pt x="180" y="112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4" y="120"/>
                  </a:lnTo>
                  <a:lnTo>
                    <a:pt x="200" y="116"/>
                  </a:lnTo>
                  <a:lnTo>
                    <a:pt x="206" y="108"/>
                  </a:lnTo>
                  <a:lnTo>
                    <a:pt x="210" y="108"/>
                  </a:lnTo>
                  <a:lnTo>
                    <a:pt x="216" y="100"/>
                  </a:lnTo>
                  <a:lnTo>
                    <a:pt x="222" y="100"/>
                  </a:lnTo>
                  <a:lnTo>
                    <a:pt x="226" y="100"/>
                  </a:lnTo>
                  <a:lnTo>
                    <a:pt x="232" y="100"/>
                  </a:lnTo>
                  <a:lnTo>
                    <a:pt x="238" y="100"/>
                  </a:lnTo>
                  <a:lnTo>
                    <a:pt x="242" y="100"/>
                  </a:lnTo>
                  <a:lnTo>
                    <a:pt x="248" y="106"/>
                  </a:lnTo>
                  <a:lnTo>
                    <a:pt x="254" y="116"/>
                  </a:lnTo>
                  <a:lnTo>
                    <a:pt x="258" y="116"/>
                  </a:lnTo>
                  <a:lnTo>
                    <a:pt x="264" y="114"/>
                  </a:lnTo>
                  <a:lnTo>
                    <a:pt x="268" y="114"/>
                  </a:lnTo>
                  <a:lnTo>
                    <a:pt x="274" y="112"/>
                  </a:lnTo>
                  <a:lnTo>
                    <a:pt x="280" y="116"/>
                  </a:lnTo>
                  <a:lnTo>
                    <a:pt x="284" y="122"/>
                  </a:lnTo>
                  <a:lnTo>
                    <a:pt x="290" y="116"/>
                  </a:lnTo>
                  <a:lnTo>
                    <a:pt x="296" y="118"/>
                  </a:lnTo>
                  <a:lnTo>
                    <a:pt x="300" y="118"/>
                  </a:lnTo>
                  <a:lnTo>
                    <a:pt x="306" y="122"/>
                  </a:lnTo>
                  <a:lnTo>
                    <a:pt x="312" y="120"/>
                  </a:lnTo>
                  <a:lnTo>
                    <a:pt x="316" y="120"/>
                  </a:lnTo>
                  <a:lnTo>
                    <a:pt x="322" y="122"/>
                  </a:lnTo>
                  <a:lnTo>
                    <a:pt x="328" y="124"/>
                  </a:lnTo>
                  <a:lnTo>
                    <a:pt x="332" y="122"/>
                  </a:lnTo>
                  <a:lnTo>
                    <a:pt x="338" y="122"/>
                  </a:lnTo>
                  <a:lnTo>
                    <a:pt x="344" y="124"/>
                  </a:lnTo>
                  <a:lnTo>
                    <a:pt x="348" y="118"/>
                  </a:lnTo>
                  <a:lnTo>
                    <a:pt x="354" y="126"/>
                  </a:lnTo>
                  <a:lnTo>
                    <a:pt x="358" y="120"/>
                  </a:lnTo>
                  <a:lnTo>
                    <a:pt x="364" y="120"/>
                  </a:lnTo>
                  <a:lnTo>
                    <a:pt x="370" y="120"/>
                  </a:lnTo>
                  <a:lnTo>
                    <a:pt x="374" y="120"/>
                  </a:lnTo>
                  <a:lnTo>
                    <a:pt x="380" y="128"/>
                  </a:lnTo>
                  <a:lnTo>
                    <a:pt x="386" y="128"/>
                  </a:lnTo>
                  <a:lnTo>
                    <a:pt x="390" y="128"/>
                  </a:lnTo>
                  <a:lnTo>
                    <a:pt x="396" y="126"/>
                  </a:lnTo>
                  <a:lnTo>
                    <a:pt x="402" y="120"/>
                  </a:lnTo>
                  <a:lnTo>
                    <a:pt x="406" y="126"/>
                  </a:lnTo>
                  <a:lnTo>
                    <a:pt x="412" y="130"/>
                  </a:lnTo>
                  <a:lnTo>
                    <a:pt x="418" y="130"/>
                  </a:lnTo>
                  <a:lnTo>
                    <a:pt x="422" y="130"/>
                  </a:lnTo>
                  <a:lnTo>
                    <a:pt x="428" y="130"/>
                  </a:lnTo>
                  <a:lnTo>
                    <a:pt x="434" y="126"/>
                  </a:lnTo>
                  <a:lnTo>
                    <a:pt x="438" y="126"/>
                  </a:lnTo>
                  <a:lnTo>
                    <a:pt x="444" y="142"/>
                  </a:lnTo>
                  <a:lnTo>
                    <a:pt x="448" y="142"/>
                  </a:lnTo>
                  <a:lnTo>
                    <a:pt x="454" y="138"/>
                  </a:lnTo>
                  <a:lnTo>
                    <a:pt x="460" y="138"/>
                  </a:lnTo>
                  <a:lnTo>
                    <a:pt x="464" y="136"/>
                  </a:lnTo>
                  <a:lnTo>
                    <a:pt x="470" y="144"/>
                  </a:lnTo>
                  <a:lnTo>
                    <a:pt x="476" y="150"/>
                  </a:lnTo>
                  <a:lnTo>
                    <a:pt x="480" y="154"/>
                  </a:lnTo>
                  <a:lnTo>
                    <a:pt x="486" y="154"/>
                  </a:lnTo>
                  <a:lnTo>
                    <a:pt x="492" y="154"/>
                  </a:lnTo>
                  <a:lnTo>
                    <a:pt x="496" y="162"/>
                  </a:lnTo>
                  <a:lnTo>
                    <a:pt x="502" y="164"/>
                  </a:lnTo>
                  <a:lnTo>
                    <a:pt x="508" y="156"/>
                  </a:lnTo>
                  <a:lnTo>
                    <a:pt x="512" y="180"/>
                  </a:lnTo>
                  <a:lnTo>
                    <a:pt x="518" y="182"/>
                  </a:lnTo>
                  <a:lnTo>
                    <a:pt x="522" y="186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70" name="Freeform 134"/>
            <p:cNvSpPr>
              <a:spLocks/>
            </p:cNvSpPr>
            <p:nvPr/>
          </p:nvSpPr>
          <p:spPr bwMode="auto">
            <a:xfrm>
              <a:off x="1015" y="3884"/>
              <a:ext cx="279" cy="175"/>
            </a:xfrm>
            <a:custGeom>
              <a:avLst/>
              <a:gdLst>
                <a:gd name="T0" fmla="*/ 4 w 524"/>
                <a:gd name="T1" fmla="*/ 26 h 460"/>
                <a:gd name="T2" fmla="*/ 16 w 524"/>
                <a:gd name="T3" fmla="*/ 38 h 460"/>
                <a:gd name="T4" fmla="*/ 26 w 524"/>
                <a:gd name="T5" fmla="*/ 36 h 460"/>
                <a:gd name="T6" fmla="*/ 36 w 524"/>
                <a:gd name="T7" fmla="*/ 78 h 460"/>
                <a:gd name="T8" fmla="*/ 46 w 524"/>
                <a:gd name="T9" fmla="*/ 110 h 460"/>
                <a:gd name="T10" fmla="*/ 58 w 524"/>
                <a:gd name="T11" fmla="*/ 116 h 460"/>
                <a:gd name="T12" fmla="*/ 68 w 524"/>
                <a:gd name="T13" fmla="*/ 124 h 460"/>
                <a:gd name="T14" fmla="*/ 78 w 524"/>
                <a:gd name="T15" fmla="*/ 120 h 460"/>
                <a:gd name="T16" fmla="*/ 90 w 524"/>
                <a:gd name="T17" fmla="*/ 140 h 460"/>
                <a:gd name="T18" fmla="*/ 100 w 524"/>
                <a:gd name="T19" fmla="*/ 136 h 460"/>
                <a:gd name="T20" fmla="*/ 110 w 524"/>
                <a:gd name="T21" fmla="*/ 138 h 460"/>
                <a:gd name="T22" fmla="*/ 122 w 524"/>
                <a:gd name="T23" fmla="*/ 158 h 460"/>
                <a:gd name="T24" fmla="*/ 132 w 524"/>
                <a:gd name="T25" fmla="*/ 184 h 460"/>
                <a:gd name="T26" fmla="*/ 142 w 524"/>
                <a:gd name="T27" fmla="*/ 184 h 460"/>
                <a:gd name="T28" fmla="*/ 152 w 524"/>
                <a:gd name="T29" fmla="*/ 182 h 460"/>
                <a:gd name="T30" fmla="*/ 164 w 524"/>
                <a:gd name="T31" fmla="*/ 188 h 460"/>
                <a:gd name="T32" fmla="*/ 174 w 524"/>
                <a:gd name="T33" fmla="*/ 182 h 460"/>
                <a:gd name="T34" fmla="*/ 184 w 524"/>
                <a:gd name="T35" fmla="*/ 236 h 460"/>
                <a:gd name="T36" fmla="*/ 196 w 524"/>
                <a:gd name="T37" fmla="*/ 240 h 460"/>
                <a:gd name="T38" fmla="*/ 206 w 524"/>
                <a:gd name="T39" fmla="*/ 238 h 460"/>
                <a:gd name="T40" fmla="*/ 216 w 524"/>
                <a:gd name="T41" fmla="*/ 254 h 460"/>
                <a:gd name="T42" fmla="*/ 226 w 524"/>
                <a:gd name="T43" fmla="*/ 276 h 460"/>
                <a:gd name="T44" fmla="*/ 238 w 524"/>
                <a:gd name="T45" fmla="*/ 290 h 460"/>
                <a:gd name="T46" fmla="*/ 248 w 524"/>
                <a:gd name="T47" fmla="*/ 274 h 460"/>
                <a:gd name="T48" fmla="*/ 258 w 524"/>
                <a:gd name="T49" fmla="*/ 286 h 460"/>
                <a:gd name="T50" fmla="*/ 270 w 524"/>
                <a:gd name="T51" fmla="*/ 328 h 460"/>
                <a:gd name="T52" fmla="*/ 280 w 524"/>
                <a:gd name="T53" fmla="*/ 342 h 460"/>
                <a:gd name="T54" fmla="*/ 290 w 524"/>
                <a:gd name="T55" fmla="*/ 338 h 460"/>
                <a:gd name="T56" fmla="*/ 300 w 524"/>
                <a:gd name="T57" fmla="*/ 350 h 460"/>
                <a:gd name="T58" fmla="*/ 312 w 524"/>
                <a:gd name="T59" fmla="*/ 352 h 460"/>
                <a:gd name="T60" fmla="*/ 322 w 524"/>
                <a:gd name="T61" fmla="*/ 344 h 460"/>
                <a:gd name="T62" fmla="*/ 332 w 524"/>
                <a:gd name="T63" fmla="*/ 380 h 460"/>
                <a:gd name="T64" fmla="*/ 344 w 524"/>
                <a:gd name="T65" fmla="*/ 394 h 460"/>
                <a:gd name="T66" fmla="*/ 354 w 524"/>
                <a:gd name="T67" fmla="*/ 386 h 460"/>
                <a:gd name="T68" fmla="*/ 364 w 524"/>
                <a:gd name="T69" fmla="*/ 388 h 460"/>
                <a:gd name="T70" fmla="*/ 376 w 524"/>
                <a:gd name="T71" fmla="*/ 390 h 460"/>
                <a:gd name="T72" fmla="*/ 386 w 524"/>
                <a:gd name="T73" fmla="*/ 390 h 460"/>
                <a:gd name="T74" fmla="*/ 396 w 524"/>
                <a:gd name="T75" fmla="*/ 402 h 460"/>
                <a:gd name="T76" fmla="*/ 406 w 524"/>
                <a:gd name="T77" fmla="*/ 396 h 460"/>
                <a:gd name="T78" fmla="*/ 418 w 524"/>
                <a:gd name="T79" fmla="*/ 400 h 460"/>
                <a:gd name="T80" fmla="*/ 428 w 524"/>
                <a:gd name="T81" fmla="*/ 392 h 460"/>
                <a:gd name="T82" fmla="*/ 438 w 524"/>
                <a:gd name="T83" fmla="*/ 396 h 460"/>
                <a:gd name="T84" fmla="*/ 450 w 524"/>
                <a:gd name="T85" fmla="*/ 390 h 460"/>
                <a:gd name="T86" fmla="*/ 460 w 524"/>
                <a:gd name="T87" fmla="*/ 400 h 460"/>
                <a:gd name="T88" fmla="*/ 470 w 524"/>
                <a:gd name="T89" fmla="*/ 418 h 460"/>
                <a:gd name="T90" fmla="*/ 480 w 524"/>
                <a:gd name="T91" fmla="*/ 422 h 460"/>
                <a:gd name="T92" fmla="*/ 492 w 524"/>
                <a:gd name="T93" fmla="*/ 414 h 460"/>
                <a:gd name="T94" fmla="*/ 502 w 524"/>
                <a:gd name="T95" fmla="*/ 448 h 460"/>
                <a:gd name="T96" fmla="*/ 512 w 524"/>
                <a:gd name="T97" fmla="*/ 460 h 460"/>
                <a:gd name="T98" fmla="*/ 524 w 524"/>
                <a:gd name="T99" fmla="*/ 45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60">
                  <a:moveTo>
                    <a:pt x="0" y="0"/>
                  </a:moveTo>
                  <a:lnTo>
                    <a:pt x="4" y="26"/>
                  </a:lnTo>
                  <a:lnTo>
                    <a:pt x="10" y="24"/>
                  </a:lnTo>
                  <a:lnTo>
                    <a:pt x="16" y="38"/>
                  </a:lnTo>
                  <a:lnTo>
                    <a:pt x="20" y="30"/>
                  </a:lnTo>
                  <a:lnTo>
                    <a:pt x="26" y="36"/>
                  </a:lnTo>
                  <a:lnTo>
                    <a:pt x="32" y="42"/>
                  </a:lnTo>
                  <a:lnTo>
                    <a:pt x="36" y="78"/>
                  </a:lnTo>
                  <a:lnTo>
                    <a:pt x="42" y="108"/>
                  </a:lnTo>
                  <a:lnTo>
                    <a:pt x="46" y="110"/>
                  </a:lnTo>
                  <a:lnTo>
                    <a:pt x="52" y="126"/>
                  </a:lnTo>
                  <a:lnTo>
                    <a:pt x="58" y="116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4" y="124"/>
                  </a:lnTo>
                  <a:lnTo>
                    <a:pt x="78" y="120"/>
                  </a:lnTo>
                  <a:lnTo>
                    <a:pt x="84" y="124"/>
                  </a:lnTo>
                  <a:lnTo>
                    <a:pt x="90" y="140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6" y="136"/>
                  </a:lnTo>
                  <a:lnTo>
                    <a:pt x="110" y="138"/>
                  </a:lnTo>
                  <a:lnTo>
                    <a:pt x="116" y="136"/>
                  </a:lnTo>
                  <a:lnTo>
                    <a:pt x="122" y="158"/>
                  </a:lnTo>
                  <a:lnTo>
                    <a:pt x="126" y="174"/>
                  </a:lnTo>
                  <a:lnTo>
                    <a:pt x="132" y="184"/>
                  </a:lnTo>
                  <a:lnTo>
                    <a:pt x="136" y="184"/>
                  </a:lnTo>
                  <a:lnTo>
                    <a:pt x="142" y="184"/>
                  </a:lnTo>
                  <a:lnTo>
                    <a:pt x="148" y="182"/>
                  </a:lnTo>
                  <a:lnTo>
                    <a:pt x="152" y="182"/>
                  </a:lnTo>
                  <a:lnTo>
                    <a:pt x="158" y="182"/>
                  </a:lnTo>
                  <a:lnTo>
                    <a:pt x="164" y="188"/>
                  </a:lnTo>
                  <a:lnTo>
                    <a:pt x="168" y="186"/>
                  </a:lnTo>
                  <a:lnTo>
                    <a:pt x="174" y="182"/>
                  </a:lnTo>
                  <a:lnTo>
                    <a:pt x="180" y="178"/>
                  </a:lnTo>
                  <a:lnTo>
                    <a:pt x="184" y="236"/>
                  </a:lnTo>
                  <a:lnTo>
                    <a:pt x="190" y="238"/>
                  </a:lnTo>
                  <a:lnTo>
                    <a:pt x="196" y="240"/>
                  </a:lnTo>
                  <a:lnTo>
                    <a:pt x="200" y="242"/>
                  </a:lnTo>
                  <a:lnTo>
                    <a:pt x="206" y="238"/>
                  </a:lnTo>
                  <a:lnTo>
                    <a:pt x="210" y="248"/>
                  </a:lnTo>
                  <a:lnTo>
                    <a:pt x="216" y="254"/>
                  </a:lnTo>
                  <a:lnTo>
                    <a:pt x="222" y="258"/>
                  </a:lnTo>
                  <a:lnTo>
                    <a:pt x="226" y="276"/>
                  </a:lnTo>
                  <a:lnTo>
                    <a:pt x="232" y="286"/>
                  </a:lnTo>
                  <a:lnTo>
                    <a:pt x="238" y="290"/>
                  </a:lnTo>
                  <a:lnTo>
                    <a:pt x="242" y="288"/>
                  </a:lnTo>
                  <a:lnTo>
                    <a:pt x="248" y="274"/>
                  </a:lnTo>
                  <a:lnTo>
                    <a:pt x="254" y="286"/>
                  </a:lnTo>
                  <a:lnTo>
                    <a:pt x="258" y="286"/>
                  </a:lnTo>
                  <a:lnTo>
                    <a:pt x="264" y="284"/>
                  </a:lnTo>
                  <a:lnTo>
                    <a:pt x="270" y="328"/>
                  </a:lnTo>
                  <a:lnTo>
                    <a:pt x="274" y="336"/>
                  </a:lnTo>
                  <a:lnTo>
                    <a:pt x="280" y="342"/>
                  </a:lnTo>
                  <a:lnTo>
                    <a:pt x="286" y="340"/>
                  </a:lnTo>
                  <a:lnTo>
                    <a:pt x="290" y="338"/>
                  </a:lnTo>
                  <a:lnTo>
                    <a:pt x="296" y="330"/>
                  </a:lnTo>
                  <a:lnTo>
                    <a:pt x="300" y="350"/>
                  </a:lnTo>
                  <a:lnTo>
                    <a:pt x="306" y="350"/>
                  </a:lnTo>
                  <a:lnTo>
                    <a:pt x="312" y="352"/>
                  </a:lnTo>
                  <a:lnTo>
                    <a:pt x="316" y="352"/>
                  </a:lnTo>
                  <a:lnTo>
                    <a:pt x="322" y="344"/>
                  </a:lnTo>
                  <a:lnTo>
                    <a:pt x="328" y="350"/>
                  </a:lnTo>
                  <a:lnTo>
                    <a:pt x="332" y="380"/>
                  </a:lnTo>
                  <a:lnTo>
                    <a:pt x="338" y="382"/>
                  </a:lnTo>
                  <a:lnTo>
                    <a:pt x="344" y="394"/>
                  </a:lnTo>
                  <a:lnTo>
                    <a:pt x="348" y="384"/>
                  </a:lnTo>
                  <a:lnTo>
                    <a:pt x="354" y="386"/>
                  </a:lnTo>
                  <a:lnTo>
                    <a:pt x="360" y="386"/>
                  </a:lnTo>
                  <a:lnTo>
                    <a:pt x="364" y="388"/>
                  </a:lnTo>
                  <a:lnTo>
                    <a:pt x="370" y="388"/>
                  </a:lnTo>
                  <a:lnTo>
                    <a:pt x="376" y="390"/>
                  </a:lnTo>
                  <a:lnTo>
                    <a:pt x="380" y="390"/>
                  </a:lnTo>
                  <a:lnTo>
                    <a:pt x="386" y="390"/>
                  </a:lnTo>
                  <a:lnTo>
                    <a:pt x="390" y="390"/>
                  </a:lnTo>
                  <a:lnTo>
                    <a:pt x="396" y="402"/>
                  </a:lnTo>
                  <a:lnTo>
                    <a:pt x="402" y="396"/>
                  </a:lnTo>
                  <a:lnTo>
                    <a:pt x="406" y="396"/>
                  </a:lnTo>
                  <a:lnTo>
                    <a:pt x="412" y="402"/>
                  </a:lnTo>
                  <a:lnTo>
                    <a:pt x="418" y="400"/>
                  </a:lnTo>
                  <a:lnTo>
                    <a:pt x="422" y="400"/>
                  </a:lnTo>
                  <a:lnTo>
                    <a:pt x="428" y="392"/>
                  </a:lnTo>
                  <a:lnTo>
                    <a:pt x="434" y="394"/>
                  </a:lnTo>
                  <a:lnTo>
                    <a:pt x="438" y="396"/>
                  </a:lnTo>
                  <a:lnTo>
                    <a:pt x="444" y="396"/>
                  </a:lnTo>
                  <a:lnTo>
                    <a:pt x="450" y="390"/>
                  </a:lnTo>
                  <a:lnTo>
                    <a:pt x="454" y="398"/>
                  </a:lnTo>
                  <a:lnTo>
                    <a:pt x="460" y="400"/>
                  </a:lnTo>
                  <a:lnTo>
                    <a:pt x="464" y="402"/>
                  </a:lnTo>
                  <a:lnTo>
                    <a:pt x="470" y="418"/>
                  </a:lnTo>
                  <a:lnTo>
                    <a:pt x="476" y="418"/>
                  </a:lnTo>
                  <a:lnTo>
                    <a:pt x="480" y="422"/>
                  </a:lnTo>
                  <a:lnTo>
                    <a:pt x="486" y="418"/>
                  </a:lnTo>
                  <a:lnTo>
                    <a:pt x="492" y="414"/>
                  </a:lnTo>
                  <a:lnTo>
                    <a:pt x="496" y="404"/>
                  </a:lnTo>
                  <a:lnTo>
                    <a:pt x="502" y="448"/>
                  </a:lnTo>
                  <a:lnTo>
                    <a:pt x="508" y="452"/>
                  </a:lnTo>
                  <a:lnTo>
                    <a:pt x="512" y="460"/>
                  </a:lnTo>
                  <a:lnTo>
                    <a:pt x="518" y="454"/>
                  </a:lnTo>
                  <a:lnTo>
                    <a:pt x="524" y="454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71" name="Freeform 135"/>
            <p:cNvSpPr>
              <a:spLocks/>
            </p:cNvSpPr>
            <p:nvPr/>
          </p:nvSpPr>
          <p:spPr bwMode="auto">
            <a:xfrm>
              <a:off x="737" y="3348"/>
              <a:ext cx="278" cy="536"/>
            </a:xfrm>
            <a:custGeom>
              <a:avLst/>
              <a:gdLst>
                <a:gd name="T0" fmla="*/ 4 w 524"/>
                <a:gd name="T1" fmla="*/ 16 h 1412"/>
                <a:gd name="T2" fmla="*/ 16 w 524"/>
                <a:gd name="T3" fmla="*/ 54 h 1412"/>
                <a:gd name="T4" fmla="*/ 26 w 524"/>
                <a:gd name="T5" fmla="*/ 106 h 1412"/>
                <a:gd name="T6" fmla="*/ 36 w 524"/>
                <a:gd name="T7" fmla="*/ 220 h 1412"/>
                <a:gd name="T8" fmla="*/ 48 w 524"/>
                <a:gd name="T9" fmla="*/ 214 h 1412"/>
                <a:gd name="T10" fmla="*/ 58 w 524"/>
                <a:gd name="T11" fmla="*/ 388 h 1412"/>
                <a:gd name="T12" fmla="*/ 68 w 524"/>
                <a:gd name="T13" fmla="*/ 502 h 1412"/>
                <a:gd name="T14" fmla="*/ 78 w 524"/>
                <a:gd name="T15" fmla="*/ 482 h 1412"/>
                <a:gd name="T16" fmla="*/ 90 w 524"/>
                <a:gd name="T17" fmla="*/ 578 h 1412"/>
                <a:gd name="T18" fmla="*/ 100 w 524"/>
                <a:gd name="T19" fmla="*/ 770 h 1412"/>
                <a:gd name="T20" fmla="*/ 110 w 524"/>
                <a:gd name="T21" fmla="*/ 810 h 1412"/>
                <a:gd name="T22" fmla="*/ 122 w 524"/>
                <a:gd name="T23" fmla="*/ 832 h 1412"/>
                <a:gd name="T24" fmla="*/ 132 w 524"/>
                <a:gd name="T25" fmla="*/ 888 h 1412"/>
                <a:gd name="T26" fmla="*/ 142 w 524"/>
                <a:gd name="T27" fmla="*/ 872 h 1412"/>
                <a:gd name="T28" fmla="*/ 152 w 524"/>
                <a:gd name="T29" fmla="*/ 872 h 1412"/>
                <a:gd name="T30" fmla="*/ 164 w 524"/>
                <a:gd name="T31" fmla="*/ 872 h 1412"/>
                <a:gd name="T32" fmla="*/ 174 w 524"/>
                <a:gd name="T33" fmla="*/ 876 h 1412"/>
                <a:gd name="T34" fmla="*/ 184 w 524"/>
                <a:gd name="T35" fmla="*/ 922 h 1412"/>
                <a:gd name="T36" fmla="*/ 196 w 524"/>
                <a:gd name="T37" fmla="*/ 968 h 1412"/>
                <a:gd name="T38" fmla="*/ 206 w 524"/>
                <a:gd name="T39" fmla="*/ 970 h 1412"/>
                <a:gd name="T40" fmla="*/ 216 w 524"/>
                <a:gd name="T41" fmla="*/ 980 h 1412"/>
                <a:gd name="T42" fmla="*/ 228 w 524"/>
                <a:gd name="T43" fmla="*/ 970 h 1412"/>
                <a:gd name="T44" fmla="*/ 238 w 524"/>
                <a:gd name="T45" fmla="*/ 1002 h 1412"/>
                <a:gd name="T46" fmla="*/ 248 w 524"/>
                <a:gd name="T47" fmla="*/ 1002 h 1412"/>
                <a:gd name="T48" fmla="*/ 258 w 524"/>
                <a:gd name="T49" fmla="*/ 1130 h 1412"/>
                <a:gd name="T50" fmla="*/ 270 w 524"/>
                <a:gd name="T51" fmla="*/ 1134 h 1412"/>
                <a:gd name="T52" fmla="*/ 280 w 524"/>
                <a:gd name="T53" fmla="*/ 1142 h 1412"/>
                <a:gd name="T54" fmla="*/ 290 w 524"/>
                <a:gd name="T55" fmla="*/ 1138 h 1412"/>
                <a:gd name="T56" fmla="*/ 302 w 524"/>
                <a:gd name="T57" fmla="*/ 1140 h 1412"/>
                <a:gd name="T58" fmla="*/ 312 w 524"/>
                <a:gd name="T59" fmla="*/ 1152 h 1412"/>
                <a:gd name="T60" fmla="*/ 322 w 524"/>
                <a:gd name="T61" fmla="*/ 1152 h 1412"/>
                <a:gd name="T62" fmla="*/ 332 w 524"/>
                <a:gd name="T63" fmla="*/ 1150 h 1412"/>
                <a:gd name="T64" fmla="*/ 344 w 524"/>
                <a:gd name="T65" fmla="*/ 1168 h 1412"/>
                <a:gd name="T66" fmla="*/ 354 w 524"/>
                <a:gd name="T67" fmla="*/ 1216 h 1412"/>
                <a:gd name="T68" fmla="*/ 364 w 524"/>
                <a:gd name="T69" fmla="*/ 1212 h 1412"/>
                <a:gd name="T70" fmla="*/ 376 w 524"/>
                <a:gd name="T71" fmla="*/ 1224 h 1412"/>
                <a:gd name="T72" fmla="*/ 386 w 524"/>
                <a:gd name="T73" fmla="*/ 1238 h 1412"/>
                <a:gd name="T74" fmla="*/ 396 w 524"/>
                <a:gd name="T75" fmla="*/ 1298 h 1412"/>
                <a:gd name="T76" fmla="*/ 406 w 524"/>
                <a:gd name="T77" fmla="*/ 1358 h 1412"/>
                <a:gd name="T78" fmla="*/ 418 w 524"/>
                <a:gd name="T79" fmla="*/ 1358 h 1412"/>
                <a:gd name="T80" fmla="*/ 428 w 524"/>
                <a:gd name="T81" fmla="*/ 1378 h 1412"/>
                <a:gd name="T82" fmla="*/ 438 w 524"/>
                <a:gd name="T83" fmla="*/ 1384 h 1412"/>
                <a:gd name="T84" fmla="*/ 450 w 524"/>
                <a:gd name="T85" fmla="*/ 1388 h 1412"/>
                <a:gd name="T86" fmla="*/ 460 w 524"/>
                <a:gd name="T87" fmla="*/ 1388 h 1412"/>
                <a:gd name="T88" fmla="*/ 470 w 524"/>
                <a:gd name="T89" fmla="*/ 1382 h 1412"/>
                <a:gd name="T90" fmla="*/ 482 w 524"/>
                <a:gd name="T91" fmla="*/ 1394 h 1412"/>
                <a:gd name="T92" fmla="*/ 492 w 524"/>
                <a:gd name="T93" fmla="*/ 1408 h 1412"/>
                <a:gd name="T94" fmla="*/ 502 w 524"/>
                <a:gd name="T95" fmla="*/ 1408 h 1412"/>
                <a:gd name="T96" fmla="*/ 512 w 524"/>
                <a:gd name="T97" fmla="*/ 1412 h 1412"/>
                <a:gd name="T98" fmla="*/ 524 w 524"/>
                <a:gd name="T99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412">
                  <a:moveTo>
                    <a:pt x="0" y="0"/>
                  </a:moveTo>
                  <a:lnTo>
                    <a:pt x="4" y="16"/>
                  </a:lnTo>
                  <a:lnTo>
                    <a:pt x="10" y="42"/>
                  </a:lnTo>
                  <a:lnTo>
                    <a:pt x="16" y="54"/>
                  </a:lnTo>
                  <a:lnTo>
                    <a:pt x="20" y="112"/>
                  </a:lnTo>
                  <a:lnTo>
                    <a:pt x="26" y="106"/>
                  </a:lnTo>
                  <a:lnTo>
                    <a:pt x="32" y="224"/>
                  </a:lnTo>
                  <a:lnTo>
                    <a:pt x="36" y="220"/>
                  </a:lnTo>
                  <a:lnTo>
                    <a:pt x="42" y="208"/>
                  </a:lnTo>
                  <a:lnTo>
                    <a:pt x="48" y="214"/>
                  </a:lnTo>
                  <a:lnTo>
                    <a:pt x="52" y="396"/>
                  </a:lnTo>
                  <a:lnTo>
                    <a:pt x="58" y="388"/>
                  </a:lnTo>
                  <a:lnTo>
                    <a:pt x="64" y="432"/>
                  </a:lnTo>
                  <a:lnTo>
                    <a:pt x="68" y="502"/>
                  </a:lnTo>
                  <a:lnTo>
                    <a:pt x="74" y="500"/>
                  </a:lnTo>
                  <a:lnTo>
                    <a:pt x="78" y="482"/>
                  </a:lnTo>
                  <a:lnTo>
                    <a:pt x="84" y="558"/>
                  </a:lnTo>
                  <a:lnTo>
                    <a:pt x="90" y="578"/>
                  </a:lnTo>
                  <a:lnTo>
                    <a:pt x="94" y="578"/>
                  </a:lnTo>
                  <a:lnTo>
                    <a:pt x="100" y="770"/>
                  </a:lnTo>
                  <a:lnTo>
                    <a:pt x="106" y="806"/>
                  </a:lnTo>
                  <a:lnTo>
                    <a:pt x="110" y="810"/>
                  </a:lnTo>
                  <a:lnTo>
                    <a:pt x="116" y="836"/>
                  </a:lnTo>
                  <a:lnTo>
                    <a:pt x="122" y="832"/>
                  </a:lnTo>
                  <a:lnTo>
                    <a:pt x="126" y="888"/>
                  </a:lnTo>
                  <a:lnTo>
                    <a:pt x="132" y="888"/>
                  </a:lnTo>
                  <a:lnTo>
                    <a:pt x="138" y="876"/>
                  </a:lnTo>
                  <a:lnTo>
                    <a:pt x="142" y="872"/>
                  </a:lnTo>
                  <a:lnTo>
                    <a:pt x="148" y="862"/>
                  </a:lnTo>
                  <a:lnTo>
                    <a:pt x="152" y="872"/>
                  </a:lnTo>
                  <a:lnTo>
                    <a:pt x="158" y="872"/>
                  </a:lnTo>
                  <a:lnTo>
                    <a:pt x="164" y="872"/>
                  </a:lnTo>
                  <a:lnTo>
                    <a:pt x="168" y="870"/>
                  </a:lnTo>
                  <a:lnTo>
                    <a:pt x="174" y="876"/>
                  </a:lnTo>
                  <a:lnTo>
                    <a:pt x="180" y="924"/>
                  </a:lnTo>
                  <a:lnTo>
                    <a:pt x="184" y="922"/>
                  </a:lnTo>
                  <a:lnTo>
                    <a:pt x="190" y="966"/>
                  </a:lnTo>
                  <a:lnTo>
                    <a:pt x="196" y="968"/>
                  </a:lnTo>
                  <a:lnTo>
                    <a:pt x="200" y="968"/>
                  </a:lnTo>
                  <a:lnTo>
                    <a:pt x="206" y="970"/>
                  </a:lnTo>
                  <a:lnTo>
                    <a:pt x="212" y="978"/>
                  </a:lnTo>
                  <a:lnTo>
                    <a:pt x="216" y="980"/>
                  </a:lnTo>
                  <a:lnTo>
                    <a:pt x="222" y="966"/>
                  </a:lnTo>
                  <a:lnTo>
                    <a:pt x="228" y="970"/>
                  </a:lnTo>
                  <a:lnTo>
                    <a:pt x="232" y="988"/>
                  </a:lnTo>
                  <a:lnTo>
                    <a:pt x="238" y="1002"/>
                  </a:lnTo>
                  <a:lnTo>
                    <a:pt x="242" y="1008"/>
                  </a:lnTo>
                  <a:lnTo>
                    <a:pt x="248" y="1002"/>
                  </a:lnTo>
                  <a:lnTo>
                    <a:pt x="254" y="1104"/>
                  </a:lnTo>
                  <a:lnTo>
                    <a:pt x="258" y="1130"/>
                  </a:lnTo>
                  <a:lnTo>
                    <a:pt x="264" y="1132"/>
                  </a:lnTo>
                  <a:lnTo>
                    <a:pt x="270" y="1134"/>
                  </a:lnTo>
                  <a:lnTo>
                    <a:pt x="274" y="1140"/>
                  </a:lnTo>
                  <a:lnTo>
                    <a:pt x="280" y="1142"/>
                  </a:lnTo>
                  <a:lnTo>
                    <a:pt x="286" y="1158"/>
                  </a:lnTo>
                  <a:lnTo>
                    <a:pt x="290" y="1138"/>
                  </a:lnTo>
                  <a:lnTo>
                    <a:pt x="296" y="1142"/>
                  </a:lnTo>
                  <a:lnTo>
                    <a:pt x="302" y="1140"/>
                  </a:lnTo>
                  <a:lnTo>
                    <a:pt x="306" y="1148"/>
                  </a:lnTo>
                  <a:lnTo>
                    <a:pt x="312" y="1152"/>
                  </a:lnTo>
                  <a:lnTo>
                    <a:pt x="318" y="1154"/>
                  </a:lnTo>
                  <a:lnTo>
                    <a:pt x="322" y="1152"/>
                  </a:lnTo>
                  <a:lnTo>
                    <a:pt x="328" y="1152"/>
                  </a:lnTo>
                  <a:lnTo>
                    <a:pt x="332" y="1150"/>
                  </a:lnTo>
                  <a:lnTo>
                    <a:pt x="338" y="1148"/>
                  </a:lnTo>
                  <a:lnTo>
                    <a:pt x="344" y="1168"/>
                  </a:lnTo>
                  <a:lnTo>
                    <a:pt x="348" y="1160"/>
                  </a:lnTo>
                  <a:lnTo>
                    <a:pt x="354" y="1216"/>
                  </a:lnTo>
                  <a:lnTo>
                    <a:pt x="360" y="1212"/>
                  </a:lnTo>
                  <a:lnTo>
                    <a:pt x="364" y="1212"/>
                  </a:lnTo>
                  <a:lnTo>
                    <a:pt x="370" y="1214"/>
                  </a:lnTo>
                  <a:lnTo>
                    <a:pt x="376" y="1224"/>
                  </a:lnTo>
                  <a:lnTo>
                    <a:pt x="380" y="1232"/>
                  </a:lnTo>
                  <a:lnTo>
                    <a:pt x="386" y="1238"/>
                  </a:lnTo>
                  <a:lnTo>
                    <a:pt x="392" y="1244"/>
                  </a:lnTo>
                  <a:lnTo>
                    <a:pt x="396" y="1298"/>
                  </a:lnTo>
                  <a:lnTo>
                    <a:pt x="402" y="1306"/>
                  </a:lnTo>
                  <a:lnTo>
                    <a:pt x="406" y="1358"/>
                  </a:lnTo>
                  <a:lnTo>
                    <a:pt x="412" y="1358"/>
                  </a:lnTo>
                  <a:lnTo>
                    <a:pt x="418" y="1358"/>
                  </a:lnTo>
                  <a:lnTo>
                    <a:pt x="422" y="1380"/>
                  </a:lnTo>
                  <a:lnTo>
                    <a:pt x="428" y="1378"/>
                  </a:lnTo>
                  <a:lnTo>
                    <a:pt x="434" y="1384"/>
                  </a:lnTo>
                  <a:lnTo>
                    <a:pt x="438" y="1384"/>
                  </a:lnTo>
                  <a:lnTo>
                    <a:pt x="444" y="1384"/>
                  </a:lnTo>
                  <a:lnTo>
                    <a:pt x="450" y="1388"/>
                  </a:lnTo>
                  <a:lnTo>
                    <a:pt x="454" y="1388"/>
                  </a:lnTo>
                  <a:lnTo>
                    <a:pt x="460" y="1388"/>
                  </a:lnTo>
                  <a:lnTo>
                    <a:pt x="466" y="1390"/>
                  </a:lnTo>
                  <a:lnTo>
                    <a:pt x="470" y="1382"/>
                  </a:lnTo>
                  <a:lnTo>
                    <a:pt x="476" y="1390"/>
                  </a:lnTo>
                  <a:lnTo>
                    <a:pt x="482" y="1394"/>
                  </a:lnTo>
                  <a:lnTo>
                    <a:pt x="486" y="1396"/>
                  </a:lnTo>
                  <a:lnTo>
                    <a:pt x="492" y="1408"/>
                  </a:lnTo>
                  <a:lnTo>
                    <a:pt x="496" y="1408"/>
                  </a:lnTo>
                  <a:lnTo>
                    <a:pt x="502" y="1408"/>
                  </a:lnTo>
                  <a:lnTo>
                    <a:pt x="508" y="1410"/>
                  </a:lnTo>
                  <a:lnTo>
                    <a:pt x="512" y="1412"/>
                  </a:lnTo>
                  <a:lnTo>
                    <a:pt x="518" y="1412"/>
                  </a:lnTo>
                  <a:lnTo>
                    <a:pt x="524" y="1412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0472" name="Group 136"/>
          <p:cNvGrpSpPr>
            <a:grpSpLocks/>
          </p:cNvGrpSpPr>
          <p:nvPr/>
        </p:nvGrpSpPr>
        <p:grpSpPr bwMode="auto">
          <a:xfrm>
            <a:off x="3613150" y="3714750"/>
            <a:ext cx="750888" cy="665163"/>
            <a:chOff x="2856" y="1652"/>
            <a:chExt cx="228" cy="450"/>
          </a:xfrm>
        </p:grpSpPr>
        <p:sp>
          <p:nvSpPr>
            <p:cNvPr id="270473" name="Freeform 137"/>
            <p:cNvSpPr>
              <a:spLocks/>
            </p:cNvSpPr>
            <p:nvPr/>
          </p:nvSpPr>
          <p:spPr bwMode="auto">
            <a:xfrm>
              <a:off x="2856" y="1652"/>
              <a:ext cx="116" cy="450"/>
            </a:xfrm>
            <a:custGeom>
              <a:avLst/>
              <a:gdLst>
                <a:gd name="T0" fmla="*/ 0 w 216"/>
                <a:gd name="T1" fmla="*/ 1184 h 1184"/>
                <a:gd name="T2" fmla="*/ 4 w 216"/>
                <a:gd name="T3" fmla="*/ 1184 h 1184"/>
                <a:gd name="T4" fmla="*/ 10 w 216"/>
                <a:gd name="T5" fmla="*/ 1182 h 1184"/>
                <a:gd name="T6" fmla="*/ 14 w 216"/>
                <a:gd name="T7" fmla="*/ 1114 h 1184"/>
                <a:gd name="T8" fmla="*/ 20 w 216"/>
                <a:gd name="T9" fmla="*/ 1114 h 1184"/>
                <a:gd name="T10" fmla="*/ 26 w 216"/>
                <a:gd name="T11" fmla="*/ 1114 h 1184"/>
                <a:gd name="T12" fmla="*/ 30 w 216"/>
                <a:gd name="T13" fmla="*/ 1114 h 1184"/>
                <a:gd name="T14" fmla="*/ 36 w 216"/>
                <a:gd name="T15" fmla="*/ 1098 h 1184"/>
                <a:gd name="T16" fmla="*/ 42 w 216"/>
                <a:gd name="T17" fmla="*/ 1098 h 1184"/>
                <a:gd name="T18" fmla="*/ 46 w 216"/>
                <a:gd name="T19" fmla="*/ 1090 h 1184"/>
                <a:gd name="T20" fmla="*/ 52 w 216"/>
                <a:gd name="T21" fmla="*/ 1070 h 1184"/>
                <a:gd name="T22" fmla="*/ 58 w 216"/>
                <a:gd name="T23" fmla="*/ 1020 h 1184"/>
                <a:gd name="T24" fmla="*/ 62 w 216"/>
                <a:gd name="T25" fmla="*/ 602 h 1184"/>
                <a:gd name="T26" fmla="*/ 68 w 216"/>
                <a:gd name="T27" fmla="*/ 600 h 1184"/>
                <a:gd name="T28" fmla="*/ 74 w 216"/>
                <a:gd name="T29" fmla="*/ 550 h 1184"/>
                <a:gd name="T30" fmla="*/ 78 w 216"/>
                <a:gd name="T31" fmla="*/ 476 h 1184"/>
                <a:gd name="T32" fmla="*/ 84 w 216"/>
                <a:gd name="T33" fmla="*/ 446 h 1184"/>
                <a:gd name="T34" fmla="*/ 88 w 216"/>
                <a:gd name="T35" fmla="*/ 440 h 1184"/>
                <a:gd name="T36" fmla="*/ 94 w 216"/>
                <a:gd name="T37" fmla="*/ 440 h 1184"/>
                <a:gd name="T38" fmla="*/ 100 w 216"/>
                <a:gd name="T39" fmla="*/ 428 h 1184"/>
                <a:gd name="T40" fmla="*/ 104 w 216"/>
                <a:gd name="T41" fmla="*/ 418 h 1184"/>
                <a:gd name="T42" fmla="*/ 110 w 216"/>
                <a:gd name="T43" fmla="*/ 412 h 1184"/>
                <a:gd name="T44" fmla="*/ 116 w 216"/>
                <a:gd name="T45" fmla="*/ 412 h 1184"/>
                <a:gd name="T46" fmla="*/ 120 w 216"/>
                <a:gd name="T47" fmla="*/ 410 h 1184"/>
                <a:gd name="T48" fmla="*/ 126 w 216"/>
                <a:gd name="T49" fmla="*/ 394 h 1184"/>
                <a:gd name="T50" fmla="*/ 132 w 216"/>
                <a:gd name="T51" fmla="*/ 394 h 1184"/>
                <a:gd name="T52" fmla="*/ 136 w 216"/>
                <a:gd name="T53" fmla="*/ 398 h 1184"/>
                <a:gd name="T54" fmla="*/ 142 w 216"/>
                <a:gd name="T55" fmla="*/ 396 h 1184"/>
                <a:gd name="T56" fmla="*/ 148 w 216"/>
                <a:gd name="T57" fmla="*/ 280 h 1184"/>
                <a:gd name="T58" fmla="*/ 152 w 216"/>
                <a:gd name="T59" fmla="*/ 38 h 1184"/>
                <a:gd name="T60" fmla="*/ 158 w 216"/>
                <a:gd name="T61" fmla="*/ 34 h 1184"/>
                <a:gd name="T62" fmla="*/ 164 w 216"/>
                <a:gd name="T63" fmla="*/ 26 h 1184"/>
                <a:gd name="T64" fmla="*/ 168 w 216"/>
                <a:gd name="T65" fmla="*/ 18 h 1184"/>
                <a:gd name="T66" fmla="*/ 174 w 216"/>
                <a:gd name="T67" fmla="*/ 18 h 1184"/>
                <a:gd name="T68" fmla="*/ 178 w 216"/>
                <a:gd name="T69" fmla="*/ 12 h 1184"/>
                <a:gd name="T70" fmla="*/ 184 w 216"/>
                <a:gd name="T71" fmla="*/ 14 h 1184"/>
                <a:gd name="T72" fmla="*/ 190 w 216"/>
                <a:gd name="T73" fmla="*/ 20 h 1184"/>
                <a:gd name="T74" fmla="*/ 194 w 216"/>
                <a:gd name="T75" fmla="*/ 10 h 1184"/>
                <a:gd name="T76" fmla="*/ 200 w 216"/>
                <a:gd name="T77" fmla="*/ 8 h 1184"/>
                <a:gd name="T78" fmla="*/ 206 w 216"/>
                <a:gd name="T79" fmla="*/ 6 h 1184"/>
                <a:gd name="T80" fmla="*/ 210 w 216"/>
                <a:gd name="T81" fmla="*/ 4 h 1184"/>
                <a:gd name="T82" fmla="*/ 216 w 216"/>
                <a:gd name="T83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184">
                  <a:moveTo>
                    <a:pt x="0" y="1184"/>
                  </a:moveTo>
                  <a:lnTo>
                    <a:pt x="4" y="1184"/>
                  </a:lnTo>
                  <a:lnTo>
                    <a:pt x="10" y="1182"/>
                  </a:lnTo>
                  <a:lnTo>
                    <a:pt x="14" y="1114"/>
                  </a:lnTo>
                  <a:lnTo>
                    <a:pt x="20" y="1114"/>
                  </a:lnTo>
                  <a:lnTo>
                    <a:pt x="26" y="1114"/>
                  </a:lnTo>
                  <a:lnTo>
                    <a:pt x="30" y="1114"/>
                  </a:lnTo>
                  <a:lnTo>
                    <a:pt x="36" y="1098"/>
                  </a:lnTo>
                  <a:lnTo>
                    <a:pt x="42" y="1098"/>
                  </a:lnTo>
                  <a:lnTo>
                    <a:pt x="46" y="1090"/>
                  </a:lnTo>
                  <a:lnTo>
                    <a:pt x="52" y="1070"/>
                  </a:lnTo>
                  <a:lnTo>
                    <a:pt x="58" y="1020"/>
                  </a:lnTo>
                  <a:lnTo>
                    <a:pt x="62" y="602"/>
                  </a:lnTo>
                  <a:lnTo>
                    <a:pt x="68" y="600"/>
                  </a:lnTo>
                  <a:lnTo>
                    <a:pt x="74" y="550"/>
                  </a:lnTo>
                  <a:lnTo>
                    <a:pt x="78" y="476"/>
                  </a:lnTo>
                  <a:lnTo>
                    <a:pt x="84" y="446"/>
                  </a:lnTo>
                  <a:lnTo>
                    <a:pt x="88" y="440"/>
                  </a:lnTo>
                  <a:lnTo>
                    <a:pt x="94" y="440"/>
                  </a:lnTo>
                  <a:lnTo>
                    <a:pt x="100" y="428"/>
                  </a:lnTo>
                  <a:lnTo>
                    <a:pt x="104" y="418"/>
                  </a:lnTo>
                  <a:lnTo>
                    <a:pt x="110" y="412"/>
                  </a:lnTo>
                  <a:lnTo>
                    <a:pt x="116" y="412"/>
                  </a:lnTo>
                  <a:lnTo>
                    <a:pt x="120" y="410"/>
                  </a:lnTo>
                  <a:lnTo>
                    <a:pt x="126" y="394"/>
                  </a:lnTo>
                  <a:lnTo>
                    <a:pt x="132" y="394"/>
                  </a:lnTo>
                  <a:lnTo>
                    <a:pt x="136" y="398"/>
                  </a:lnTo>
                  <a:lnTo>
                    <a:pt x="142" y="396"/>
                  </a:lnTo>
                  <a:lnTo>
                    <a:pt x="148" y="280"/>
                  </a:lnTo>
                  <a:lnTo>
                    <a:pt x="152" y="38"/>
                  </a:lnTo>
                  <a:lnTo>
                    <a:pt x="158" y="34"/>
                  </a:lnTo>
                  <a:lnTo>
                    <a:pt x="164" y="26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8" y="12"/>
                  </a:lnTo>
                  <a:lnTo>
                    <a:pt x="184" y="14"/>
                  </a:lnTo>
                  <a:lnTo>
                    <a:pt x="190" y="2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6" y="6"/>
                  </a:lnTo>
                  <a:lnTo>
                    <a:pt x="210" y="4"/>
                  </a:lnTo>
                  <a:lnTo>
                    <a:pt x="216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74" name="Freeform 138"/>
            <p:cNvSpPr>
              <a:spLocks/>
            </p:cNvSpPr>
            <p:nvPr/>
          </p:nvSpPr>
          <p:spPr bwMode="auto">
            <a:xfrm>
              <a:off x="2972" y="1652"/>
              <a:ext cx="112" cy="196"/>
            </a:xfrm>
            <a:custGeom>
              <a:avLst/>
              <a:gdLst>
                <a:gd name="T0" fmla="*/ 0 w 212"/>
                <a:gd name="T1" fmla="*/ 0 h 518"/>
                <a:gd name="T2" fmla="*/ 6 w 212"/>
                <a:gd name="T3" fmla="*/ 6 h 518"/>
                <a:gd name="T4" fmla="*/ 10 w 212"/>
                <a:gd name="T5" fmla="*/ 14 h 518"/>
                <a:gd name="T6" fmla="*/ 16 w 212"/>
                <a:gd name="T7" fmla="*/ 18 h 518"/>
                <a:gd name="T8" fmla="*/ 22 w 212"/>
                <a:gd name="T9" fmla="*/ 26 h 518"/>
                <a:gd name="T10" fmla="*/ 26 w 212"/>
                <a:gd name="T11" fmla="*/ 24 h 518"/>
                <a:gd name="T12" fmla="*/ 32 w 212"/>
                <a:gd name="T13" fmla="*/ 26 h 518"/>
                <a:gd name="T14" fmla="*/ 36 w 212"/>
                <a:gd name="T15" fmla="*/ 64 h 518"/>
                <a:gd name="T16" fmla="*/ 42 w 212"/>
                <a:gd name="T17" fmla="*/ 64 h 518"/>
                <a:gd name="T18" fmla="*/ 48 w 212"/>
                <a:gd name="T19" fmla="*/ 46 h 518"/>
                <a:gd name="T20" fmla="*/ 52 w 212"/>
                <a:gd name="T21" fmla="*/ 52 h 518"/>
                <a:gd name="T22" fmla="*/ 58 w 212"/>
                <a:gd name="T23" fmla="*/ 54 h 518"/>
                <a:gd name="T24" fmla="*/ 64 w 212"/>
                <a:gd name="T25" fmla="*/ 72 h 518"/>
                <a:gd name="T26" fmla="*/ 68 w 212"/>
                <a:gd name="T27" fmla="*/ 84 h 518"/>
                <a:gd name="T28" fmla="*/ 74 w 212"/>
                <a:gd name="T29" fmla="*/ 92 h 518"/>
                <a:gd name="T30" fmla="*/ 80 w 212"/>
                <a:gd name="T31" fmla="*/ 92 h 518"/>
                <a:gd name="T32" fmla="*/ 84 w 212"/>
                <a:gd name="T33" fmla="*/ 126 h 518"/>
                <a:gd name="T34" fmla="*/ 90 w 212"/>
                <a:gd name="T35" fmla="*/ 126 h 518"/>
                <a:gd name="T36" fmla="*/ 96 w 212"/>
                <a:gd name="T37" fmla="*/ 116 h 518"/>
                <a:gd name="T38" fmla="*/ 100 w 212"/>
                <a:gd name="T39" fmla="*/ 118 h 518"/>
                <a:gd name="T40" fmla="*/ 106 w 212"/>
                <a:gd name="T41" fmla="*/ 116 h 518"/>
                <a:gd name="T42" fmla="*/ 112 w 212"/>
                <a:gd name="T43" fmla="*/ 122 h 518"/>
                <a:gd name="T44" fmla="*/ 116 w 212"/>
                <a:gd name="T45" fmla="*/ 118 h 518"/>
                <a:gd name="T46" fmla="*/ 122 w 212"/>
                <a:gd name="T47" fmla="*/ 116 h 518"/>
                <a:gd name="T48" fmla="*/ 126 w 212"/>
                <a:gd name="T49" fmla="*/ 114 h 518"/>
                <a:gd name="T50" fmla="*/ 132 w 212"/>
                <a:gd name="T51" fmla="*/ 112 h 518"/>
                <a:gd name="T52" fmla="*/ 138 w 212"/>
                <a:gd name="T53" fmla="*/ 106 h 518"/>
                <a:gd name="T54" fmla="*/ 142 w 212"/>
                <a:gd name="T55" fmla="*/ 168 h 518"/>
                <a:gd name="T56" fmla="*/ 148 w 212"/>
                <a:gd name="T57" fmla="*/ 180 h 518"/>
                <a:gd name="T58" fmla="*/ 154 w 212"/>
                <a:gd name="T59" fmla="*/ 190 h 518"/>
                <a:gd name="T60" fmla="*/ 158 w 212"/>
                <a:gd name="T61" fmla="*/ 184 h 518"/>
                <a:gd name="T62" fmla="*/ 164 w 212"/>
                <a:gd name="T63" fmla="*/ 186 h 518"/>
                <a:gd name="T64" fmla="*/ 170 w 212"/>
                <a:gd name="T65" fmla="*/ 204 h 518"/>
                <a:gd name="T66" fmla="*/ 174 w 212"/>
                <a:gd name="T67" fmla="*/ 174 h 518"/>
                <a:gd name="T68" fmla="*/ 180 w 212"/>
                <a:gd name="T69" fmla="*/ 172 h 518"/>
                <a:gd name="T70" fmla="*/ 186 w 212"/>
                <a:gd name="T71" fmla="*/ 166 h 518"/>
                <a:gd name="T72" fmla="*/ 190 w 212"/>
                <a:gd name="T73" fmla="*/ 168 h 518"/>
                <a:gd name="T74" fmla="*/ 196 w 212"/>
                <a:gd name="T75" fmla="*/ 186 h 518"/>
                <a:gd name="T76" fmla="*/ 200 w 212"/>
                <a:gd name="T77" fmla="*/ 206 h 518"/>
                <a:gd name="T78" fmla="*/ 206 w 212"/>
                <a:gd name="T79" fmla="*/ 206 h 518"/>
                <a:gd name="T80" fmla="*/ 212 w 212"/>
                <a:gd name="T81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2" h="518">
                  <a:moveTo>
                    <a:pt x="0" y="0"/>
                  </a:moveTo>
                  <a:lnTo>
                    <a:pt x="6" y="6"/>
                  </a:lnTo>
                  <a:lnTo>
                    <a:pt x="10" y="14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32" y="26"/>
                  </a:lnTo>
                  <a:lnTo>
                    <a:pt x="36" y="64"/>
                  </a:lnTo>
                  <a:lnTo>
                    <a:pt x="42" y="64"/>
                  </a:lnTo>
                  <a:lnTo>
                    <a:pt x="48" y="46"/>
                  </a:lnTo>
                  <a:lnTo>
                    <a:pt x="52" y="52"/>
                  </a:lnTo>
                  <a:lnTo>
                    <a:pt x="58" y="54"/>
                  </a:lnTo>
                  <a:lnTo>
                    <a:pt x="64" y="72"/>
                  </a:lnTo>
                  <a:lnTo>
                    <a:pt x="68" y="84"/>
                  </a:lnTo>
                  <a:lnTo>
                    <a:pt x="74" y="92"/>
                  </a:lnTo>
                  <a:lnTo>
                    <a:pt x="80" y="92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96" y="116"/>
                  </a:lnTo>
                  <a:lnTo>
                    <a:pt x="100" y="118"/>
                  </a:lnTo>
                  <a:lnTo>
                    <a:pt x="106" y="116"/>
                  </a:lnTo>
                  <a:lnTo>
                    <a:pt x="112" y="122"/>
                  </a:lnTo>
                  <a:lnTo>
                    <a:pt x="116" y="118"/>
                  </a:lnTo>
                  <a:lnTo>
                    <a:pt x="122" y="116"/>
                  </a:lnTo>
                  <a:lnTo>
                    <a:pt x="126" y="114"/>
                  </a:lnTo>
                  <a:lnTo>
                    <a:pt x="132" y="112"/>
                  </a:lnTo>
                  <a:lnTo>
                    <a:pt x="138" y="106"/>
                  </a:lnTo>
                  <a:lnTo>
                    <a:pt x="142" y="168"/>
                  </a:lnTo>
                  <a:lnTo>
                    <a:pt x="148" y="180"/>
                  </a:lnTo>
                  <a:lnTo>
                    <a:pt x="154" y="190"/>
                  </a:lnTo>
                  <a:lnTo>
                    <a:pt x="158" y="184"/>
                  </a:lnTo>
                  <a:lnTo>
                    <a:pt x="164" y="186"/>
                  </a:lnTo>
                  <a:lnTo>
                    <a:pt x="170" y="204"/>
                  </a:lnTo>
                  <a:lnTo>
                    <a:pt x="174" y="174"/>
                  </a:lnTo>
                  <a:lnTo>
                    <a:pt x="180" y="172"/>
                  </a:lnTo>
                  <a:lnTo>
                    <a:pt x="186" y="166"/>
                  </a:lnTo>
                  <a:lnTo>
                    <a:pt x="190" y="168"/>
                  </a:lnTo>
                  <a:lnTo>
                    <a:pt x="196" y="186"/>
                  </a:lnTo>
                  <a:lnTo>
                    <a:pt x="200" y="206"/>
                  </a:lnTo>
                  <a:lnTo>
                    <a:pt x="206" y="206"/>
                  </a:lnTo>
                  <a:lnTo>
                    <a:pt x="212" y="518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0475" name="Group 139"/>
          <p:cNvGrpSpPr>
            <a:grpSpLocks/>
          </p:cNvGrpSpPr>
          <p:nvPr/>
        </p:nvGrpSpPr>
        <p:grpSpPr bwMode="auto">
          <a:xfrm>
            <a:off x="1881188" y="3652838"/>
            <a:ext cx="1228725" cy="498475"/>
            <a:chOff x="1211" y="3717"/>
            <a:chExt cx="577" cy="314"/>
          </a:xfrm>
        </p:grpSpPr>
        <p:sp>
          <p:nvSpPr>
            <p:cNvPr id="270476" name="Freeform 140"/>
            <p:cNvSpPr>
              <a:spLocks/>
            </p:cNvSpPr>
            <p:nvPr/>
          </p:nvSpPr>
          <p:spPr bwMode="auto">
            <a:xfrm>
              <a:off x="1596" y="3717"/>
              <a:ext cx="192" cy="53"/>
            </a:xfrm>
            <a:custGeom>
              <a:avLst/>
              <a:gdLst>
                <a:gd name="T0" fmla="*/ 6 w 524"/>
                <a:gd name="T1" fmla="*/ 412 h 414"/>
                <a:gd name="T2" fmla="*/ 16 w 524"/>
                <a:gd name="T3" fmla="*/ 382 h 414"/>
                <a:gd name="T4" fmla="*/ 28 w 524"/>
                <a:gd name="T5" fmla="*/ 382 h 414"/>
                <a:gd name="T6" fmla="*/ 38 w 524"/>
                <a:gd name="T7" fmla="*/ 358 h 414"/>
                <a:gd name="T8" fmla="*/ 48 w 524"/>
                <a:gd name="T9" fmla="*/ 352 h 414"/>
                <a:gd name="T10" fmla="*/ 58 w 524"/>
                <a:gd name="T11" fmla="*/ 300 h 414"/>
                <a:gd name="T12" fmla="*/ 70 w 524"/>
                <a:gd name="T13" fmla="*/ 278 h 414"/>
                <a:gd name="T14" fmla="*/ 80 w 524"/>
                <a:gd name="T15" fmla="*/ 258 h 414"/>
                <a:gd name="T16" fmla="*/ 90 w 524"/>
                <a:gd name="T17" fmla="*/ 258 h 414"/>
                <a:gd name="T18" fmla="*/ 102 w 524"/>
                <a:gd name="T19" fmla="*/ 250 h 414"/>
                <a:gd name="T20" fmla="*/ 112 w 524"/>
                <a:gd name="T21" fmla="*/ 252 h 414"/>
                <a:gd name="T22" fmla="*/ 122 w 524"/>
                <a:gd name="T23" fmla="*/ 244 h 414"/>
                <a:gd name="T24" fmla="*/ 134 w 524"/>
                <a:gd name="T25" fmla="*/ 234 h 414"/>
                <a:gd name="T26" fmla="*/ 144 w 524"/>
                <a:gd name="T27" fmla="*/ 234 h 414"/>
                <a:gd name="T28" fmla="*/ 154 w 524"/>
                <a:gd name="T29" fmla="*/ 232 h 414"/>
                <a:gd name="T30" fmla="*/ 164 w 524"/>
                <a:gd name="T31" fmla="*/ 216 h 414"/>
                <a:gd name="T32" fmla="*/ 176 w 524"/>
                <a:gd name="T33" fmla="*/ 172 h 414"/>
                <a:gd name="T34" fmla="*/ 186 w 524"/>
                <a:gd name="T35" fmla="*/ 174 h 414"/>
                <a:gd name="T36" fmla="*/ 196 w 524"/>
                <a:gd name="T37" fmla="*/ 196 h 414"/>
                <a:gd name="T38" fmla="*/ 208 w 524"/>
                <a:gd name="T39" fmla="*/ 186 h 414"/>
                <a:gd name="T40" fmla="*/ 218 w 524"/>
                <a:gd name="T41" fmla="*/ 168 h 414"/>
                <a:gd name="T42" fmla="*/ 228 w 524"/>
                <a:gd name="T43" fmla="*/ 142 h 414"/>
                <a:gd name="T44" fmla="*/ 238 w 524"/>
                <a:gd name="T45" fmla="*/ 130 h 414"/>
                <a:gd name="T46" fmla="*/ 250 w 524"/>
                <a:gd name="T47" fmla="*/ 130 h 414"/>
                <a:gd name="T48" fmla="*/ 260 w 524"/>
                <a:gd name="T49" fmla="*/ 124 h 414"/>
                <a:gd name="T50" fmla="*/ 270 w 524"/>
                <a:gd name="T51" fmla="*/ 124 h 414"/>
                <a:gd name="T52" fmla="*/ 282 w 524"/>
                <a:gd name="T53" fmla="*/ 132 h 414"/>
                <a:gd name="T54" fmla="*/ 292 w 524"/>
                <a:gd name="T55" fmla="*/ 132 h 414"/>
                <a:gd name="T56" fmla="*/ 302 w 524"/>
                <a:gd name="T57" fmla="*/ 128 h 414"/>
                <a:gd name="T58" fmla="*/ 312 w 524"/>
                <a:gd name="T59" fmla="*/ 116 h 414"/>
                <a:gd name="T60" fmla="*/ 324 w 524"/>
                <a:gd name="T61" fmla="*/ 116 h 414"/>
                <a:gd name="T62" fmla="*/ 334 w 524"/>
                <a:gd name="T63" fmla="*/ 104 h 414"/>
                <a:gd name="T64" fmla="*/ 344 w 524"/>
                <a:gd name="T65" fmla="*/ 100 h 414"/>
                <a:gd name="T66" fmla="*/ 356 w 524"/>
                <a:gd name="T67" fmla="*/ 102 h 414"/>
                <a:gd name="T68" fmla="*/ 366 w 524"/>
                <a:gd name="T69" fmla="*/ 104 h 414"/>
                <a:gd name="T70" fmla="*/ 376 w 524"/>
                <a:gd name="T71" fmla="*/ 94 h 414"/>
                <a:gd name="T72" fmla="*/ 386 w 524"/>
                <a:gd name="T73" fmla="*/ 90 h 414"/>
                <a:gd name="T74" fmla="*/ 398 w 524"/>
                <a:gd name="T75" fmla="*/ 90 h 414"/>
                <a:gd name="T76" fmla="*/ 408 w 524"/>
                <a:gd name="T77" fmla="*/ 90 h 414"/>
                <a:gd name="T78" fmla="*/ 418 w 524"/>
                <a:gd name="T79" fmla="*/ 92 h 414"/>
                <a:gd name="T80" fmla="*/ 430 w 524"/>
                <a:gd name="T81" fmla="*/ 74 h 414"/>
                <a:gd name="T82" fmla="*/ 440 w 524"/>
                <a:gd name="T83" fmla="*/ 72 h 414"/>
                <a:gd name="T84" fmla="*/ 450 w 524"/>
                <a:gd name="T85" fmla="*/ 68 h 414"/>
                <a:gd name="T86" fmla="*/ 462 w 524"/>
                <a:gd name="T87" fmla="*/ 44 h 414"/>
                <a:gd name="T88" fmla="*/ 472 w 524"/>
                <a:gd name="T89" fmla="*/ 44 h 414"/>
                <a:gd name="T90" fmla="*/ 482 w 524"/>
                <a:gd name="T91" fmla="*/ 44 h 414"/>
                <a:gd name="T92" fmla="*/ 492 w 524"/>
                <a:gd name="T93" fmla="*/ 44 h 414"/>
                <a:gd name="T94" fmla="*/ 504 w 524"/>
                <a:gd name="T95" fmla="*/ 50 h 414"/>
                <a:gd name="T96" fmla="*/ 514 w 524"/>
                <a:gd name="T97" fmla="*/ 6 h 414"/>
                <a:gd name="T98" fmla="*/ 524 w 524"/>
                <a:gd name="T9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14">
                  <a:moveTo>
                    <a:pt x="0" y="414"/>
                  </a:moveTo>
                  <a:lnTo>
                    <a:pt x="6" y="412"/>
                  </a:lnTo>
                  <a:lnTo>
                    <a:pt x="12" y="384"/>
                  </a:lnTo>
                  <a:lnTo>
                    <a:pt x="16" y="382"/>
                  </a:lnTo>
                  <a:lnTo>
                    <a:pt x="22" y="380"/>
                  </a:lnTo>
                  <a:lnTo>
                    <a:pt x="28" y="382"/>
                  </a:lnTo>
                  <a:lnTo>
                    <a:pt x="32" y="376"/>
                  </a:lnTo>
                  <a:lnTo>
                    <a:pt x="38" y="358"/>
                  </a:lnTo>
                  <a:lnTo>
                    <a:pt x="44" y="354"/>
                  </a:lnTo>
                  <a:lnTo>
                    <a:pt x="48" y="352"/>
                  </a:lnTo>
                  <a:lnTo>
                    <a:pt x="54" y="294"/>
                  </a:lnTo>
                  <a:lnTo>
                    <a:pt x="58" y="300"/>
                  </a:lnTo>
                  <a:lnTo>
                    <a:pt x="64" y="282"/>
                  </a:lnTo>
                  <a:lnTo>
                    <a:pt x="70" y="278"/>
                  </a:lnTo>
                  <a:lnTo>
                    <a:pt x="74" y="278"/>
                  </a:lnTo>
                  <a:lnTo>
                    <a:pt x="80" y="258"/>
                  </a:lnTo>
                  <a:lnTo>
                    <a:pt x="86" y="250"/>
                  </a:lnTo>
                  <a:lnTo>
                    <a:pt x="90" y="258"/>
                  </a:lnTo>
                  <a:lnTo>
                    <a:pt x="96" y="250"/>
                  </a:lnTo>
                  <a:lnTo>
                    <a:pt x="102" y="250"/>
                  </a:lnTo>
                  <a:lnTo>
                    <a:pt x="106" y="250"/>
                  </a:lnTo>
                  <a:lnTo>
                    <a:pt x="112" y="252"/>
                  </a:lnTo>
                  <a:lnTo>
                    <a:pt x="118" y="254"/>
                  </a:lnTo>
                  <a:lnTo>
                    <a:pt x="122" y="244"/>
                  </a:lnTo>
                  <a:lnTo>
                    <a:pt x="128" y="244"/>
                  </a:lnTo>
                  <a:lnTo>
                    <a:pt x="134" y="234"/>
                  </a:lnTo>
                  <a:lnTo>
                    <a:pt x="138" y="234"/>
                  </a:lnTo>
                  <a:lnTo>
                    <a:pt x="144" y="234"/>
                  </a:lnTo>
                  <a:lnTo>
                    <a:pt x="148" y="232"/>
                  </a:lnTo>
                  <a:lnTo>
                    <a:pt x="154" y="232"/>
                  </a:lnTo>
                  <a:lnTo>
                    <a:pt x="160" y="216"/>
                  </a:lnTo>
                  <a:lnTo>
                    <a:pt x="164" y="216"/>
                  </a:lnTo>
                  <a:lnTo>
                    <a:pt x="170" y="170"/>
                  </a:lnTo>
                  <a:lnTo>
                    <a:pt x="176" y="172"/>
                  </a:lnTo>
                  <a:lnTo>
                    <a:pt x="180" y="178"/>
                  </a:lnTo>
                  <a:lnTo>
                    <a:pt x="186" y="174"/>
                  </a:lnTo>
                  <a:lnTo>
                    <a:pt x="192" y="180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08" y="186"/>
                  </a:lnTo>
                  <a:lnTo>
                    <a:pt x="212" y="182"/>
                  </a:lnTo>
                  <a:lnTo>
                    <a:pt x="218" y="168"/>
                  </a:lnTo>
                  <a:lnTo>
                    <a:pt x="222" y="154"/>
                  </a:lnTo>
                  <a:lnTo>
                    <a:pt x="228" y="142"/>
                  </a:lnTo>
                  <a:lnTo>
                    <a:pt x="234" y="130"/>
                  </a:lnTo>
                  <a:lnTo>
                    <a:pt x="238" y="130"/>
                  </a:lnTo>
                  <a:lnTo>
                    <a:pt x="244" y="130"/>
                  </a:lnTo>
                  <a:lnTo>
                    <a:pt x="250" y="130"/>
                  </a:lnTo>
                  <a:lnTo>
                    <a:pt x="254" y="130"/>
                  </a:lnTo>
                  <a:lnTo>
                    <a:pt x="260" y="124"/>
                  </a:lnTo>
                  <a:lnTo>
                    <a:pt x="266" y="124"/>
                  </a:lnTo>
                  <a:lnTo>
                    <a:pt x="270" y="124"/>
                  </a:lnTo>
                  <a:lnTo>
                    <a:pt x="276" y="130"/>
                  </a:lnTo>
                  <a:lnTo>
                    <a:pt x="282" y="132"/>
                  </a:lnTo>
                  <a:lnTo>
                    <a:pt x="286" y="132"/>
                  </a:lnTo>
                  <a:lnTo>
                    <a:pt x="292" y="132"/>
                  </a:lnTo>
                  <a:lnTo>
                    <a:pt x="298" y="132"/>
                  </a:lnTo>
                  <a:lnTo>
                    <a:pt x="302" y="128"/>
                  </a:lnTo>
                  <a:lnTo>
                    <a:pt x="308" y="124"/>
                  </a:lnTo>
                  <a:lnTo>
                    <a:pt x="312" y="116"/>
                  </a:lnTo>
                  <a:lnTo>
                    <a:pt x="318" y="116"/>
                  </a:lnTo>
                  <a:lnTo>
                    <a:pt x="324" y="116"/>
                  </a:lnTo>
                  <a:lnTo>
                    <a:pt x="328" y="116"/>
                  </a:lnTo>
                  <a:lnTo>
                    <a:pt x="334" y="104"/>
                  </a:lnTo>
                  <a:lnTo>
                    <a:pt x="340" y="104"/>
                  </a:lnTo>
                  <a:lnTo>
                    <a:pt x="344" y="100"/>
                  </a:lnTo>
                  <a:lnTo>
                    <a:pt x="350" y="100"/>
                  </a:lnTo>
                  <a:lnTo>
                    <a:pt x="356" y="102"/>
                  </a:lnTo>
                  <a:lnTo>
                    <a:pt x="360" y="100"/>
                  </a:lnTo>
                  <a:lnTo>
                    <a:pt x="366" y="104"/>
                  </a:lnTo>
                  <a:lnTo>
                    <a:pt x="372" y="104"/>
                  </a:lnTo>
                  <a:lnTo>
                    <a:pt x="376" y="94"/>
                  </a:lnTo>
                  <a:lnTo>
                    <a:pt x="382" y="94"/>
                  </a:lnTo>
                  <a:lnTo>
                    <a:pt x="386" y="90"/>
                  </a:lnTo>
                  <a:lnTo>
                    <a:pt x="392" y="90"/>
                  </a:lnTo>
                  <a:lnTo>
                    <a:pt x="398" y="90"/>
                  </a:lnTo>
                  <a:lnTo>
                    <a:pt x="402" y="90"/>
                  </a:lnTo>
                  <a:lnTo>
                    <a:pt x="408" y="90"/>
                  </a:lnTo>
                  <a:lnTo>
                    <a:pt x="414" y="92"/>
                  </a:lnTo>
                  <a:lnTo>
                    <a:pt x="418" y="92"/>
                  </a:lnTo>
                  <a:lnTo>
                    <a:pt x="424" y="90"/>
                  </a:lnTo>
                  <a:lnTo>
                    <a:pt x="430" y="74"/>
                  </a:lnTo>
                  <a:lnTo>
                    <a:pt x="434" y="74"/>
                  </a:lnTo>
                  <a:lnTo>
                    <a:pt x="440" y="72"/>
                  </a:lnTo>
                  <a:lnTo>
                    <a:pt x="446" y="72"/>
                  </a:lnTo>
                  <a:lnTo>
                    <a:pt x="450" y="68"/>
                  </a:lnTo>
                  <a:lnTo>
                    <a:pt x="456" y="46"/>
                  </a:lnTo>
                  <a:lnTo>
                    <a:pt x="462" y="44"/>
                  </a:lnTo>
                  <a:lnTo>
                    <a:pt x="466" y="44"/>
                  </a:lnTo>
                  <a:lnTo>
                    <a:pt x="472" y="44"/>
                  </a:lnTo>
                  <a:lnTo>
                    <a:pt x="476" y="44"/>
                  </a:lnTo>
                  <a:lnTo>
                    <a:pt x="482" y="44"/>
                  </a:lnTo>
                  <a:lnTo>
                    <a:pt x="488" y="44"/>
                  </a:lnTo>
                  <a:lnTo>
                    <a:pt x="492" y="44"/>
                  </a:lnTo>
                  <a:lnTo>
                    <a:pt x="498" y="46"/>
                  </a:lnTo>
                  <a:lnTo>
                    <a:pt x="504" y="50"/>
                  </a:lnTo>
                  <a:lnTo>
                    <a:pt x="508" y="24"/>
                  </a:lnTo>
                  <a:lnTo>
                    <a:pt x="514" y="6"/>
                  </a:lnTo>
                  <a:lnTo>
                    <a:pt x="520" y="4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77" name="Freeform 141"/>
            <p:cNvSpPr>
              <a:spLocks/>
            </p:cNvSpPr>
            <p:nvPr/>
          </p:nvSpPr>
          <p:spPr bwMode="auto">
            <a:xfrm>
              <a:off x="1403" y="3770"/>
              <a:ext cx="193" cy="198"/>
            </a:xfrm>
            <a:custGeom>
              <a:avLst/>
              <a:gdLst>
                <a:gd name="T0" fmla="*/ 6 w 524"/>
                <a:gd name="T1" fmla="*/ 1526 h 1560"/>
                <a:gd name="T2" fmla="*/ 16 w 524"/>
                <a:gd name="T3" fmla="*/ 1502 h 1560"/>
                <a:gd name="T4" fmla="*/ 28 w 524"/>
                <a:gd name="T5" fmla="*/ 1396 h 1560"/>
                <a:gd name="T6" fmla="*/ 38 w 524"/>
                <a:gd name="T7" fmla="*/ 1400 h 1560"/>
                <a:gd name="T8" fmla="*/ 48 w 524"/>
                <a:gd name="T9" fmla="*/ 1344 h 1560"/>
                <a:gd name="T10" fmla="*/ 60 w 524"/>
                <a:gd name="T11" fmla="*/ 1342 h 1560"/>
                <a:gd name="T12" fmla="*/ 70 w 524"/>
                <a:gd name="T13" fmla="*/ 1344 h 1560"/>
                <a:gd name="T14" fmla="*/ 80 w 524"/>
                <a:gd name="T15" fmla="*/ 1330 h 1560"/>
                <a:gd name="T16" fmla="*/ 90 w 524"/>
                <a:gd name="T17" fmla="*/ 1290 h 1560"/>
                <a:gd name="T18" fmla="*/ 102 w 524"/>
                <a:gd name="T19" fmla="*/ 1288 h 1560"/>
                <a:gd name="T20" fmla="*/ 112 w 524"/>
                <a:gd name="T21" fmla="*/ 1276 h 1560"/>
                <a:gd name="T22" fmla="*/ 122 w 524"/>
                <a:gd name="T23" fmla="*/ 1236 h 1560"/>
                <a:gd name="T24" fmla="*/ 134 w 524"/>
                <a:gd name="T25" fmla="*/ 1218 h 1560"/>
                <a:gd name="T26" fmla="*/ 144 w 524"/>
                <a:gd name="T27" fmla="*/ 1182 h 1560"/>
                <a:gd name="T28" fmla="*/ 154 w 524"/>
                <a:gd name="T29" fmla="*/ 1142 h 1560"/>
                <a:gd name="T30" fmla="*/ 164 w 524"/>
                <a:gd name="T31" fmla="*/ 1060 h 1560"/>
                <a:gd name="T32" fmla="*/ 176 w 524"/>
                <a:gd name="T33" fmla="*/ 1044 h 1560"/>
                <a:gd name="T34" fmla="*/ 186 w 524"/>
                <a:gd name="T35" fmla="*/ 994 h 1560"/>
                <a:gd name="T36" fmla="*/ 196 w 524"/>
                <a:gd name="T37" fmla="*/ 950 h 1560"/>
                <a:gd name="T38" fmla="*/ 208 w 524"/>
                <a:gd name="T39" fmla="*/ 898 h 1560"/>
                <a:gd name="T40" fmla="*/ 218 w 524"/>
                <a:gd name="T41" fmla="*/ 906 h 1560"/>
                <a:gd name="T42" fmla="*/ 228 w 524"/>
                <a:gd name="T43" fmla="*/ 894 h 1560"/>
                <a:gd name="T44" fmla="*/ 240 w 524"/>
                <a:gd name="T45" fmla="*/ 862 h 1560"/>
                <a:gd name="T46" fmla="*/ 250 w 524"/>
                <a:gd name="T47" fmla="*/ 726 h 1560"/>
                <a:gd name="T48" fmla="*/ 260 w 524"/>
                <a:gd name="T49" fmla="*/ 722 h 1560"/>
                <a:gd name="T50" fmla="*/ 270 w 524"/>
                <a:gd name="T51" fmla="*/ 716 h 1560"/>
                <a:gd name="T52" fmla="*/ 282 w 524"/>
                <a:gd name="T53" fmla="*/ 710 h 1560"/>
                <a:gd name="T54" fmla="*/ 292 w 524"/>
                <a:gd name="T55" fmla="*/ 686 h 1560"/>
                <a:gd name="T56" fmla="*/ 302 w 524"/>
                <a:gd name="T57" fmla="*/ 620 h 1560"/>
                <a:gd name="T58" fmla="*/ 314 w 524"/>
                <a:gd name="T59" fmla="*/ 568 h 1560"/>
                <a:gd name="T60" fmla="*/ 324 w 524"/>
                <a:gd name="T61" fmla="*/ 524 h 1560"/>
                <a:gd name="T62" fmla="*/ 334 w 524"/>
                <a:gd name="T63" fmla="*/ 492 h 1560"/>
                <a:gd name="T64" fmla="*/ 344 w 524"/>
                <a:gd name="T65" fmla="*/ 438 h 1560"/>
                <a:gd name="T66" fmla="*/ 356 w 524"/>
                <a:gd name="T67" fmla="*/ 424 h 1560"/>
                <a:gd name="T68" fmla="*/ 366 w 524"/>
                <a:gd name="T69" fmla="*/ 410 h 1560"/>
                <a:gd name="T70" fmla="*/ 376 w 524"/>
                <a:gd name="T71" fmla="*/ 416 h 1560"/>
                <a:gd name="T72" fmla="*/ 388 w 524"/>
                <a:gd name="T73" fmla="*/ 380 h 1560"/>
                <a:gd name="T74" fmla="*/ 398 w 524"/>
                <a:gd name="T75" fmla="*/ 314 h 1560"/>
                <a:gd name="T76" fmla="*/ 408 w 524"/>
                <a:gd name="T77" fmla="*/ 248 h 1560"/>
                <a:gd name="T78" fmla="*/ 418 w 524"/>
                <a:gd name="T79" fmla="*/ 242 h 1560"/>
                <a:gd name="T80" fmla="*/ 430 w 524"/>
                <a:gd name="T81" fmla="*/ 170 h 1560"/>
                <a:gd name="T82" fmla="*/ 440 w 524"/>
                <a:gd name="T83" fmla="*/ 126 h 1560"/>
                <a:gd name="T84" fmla="*/ 450 w 524"/>
                <a:gd name="T85" fmla="*/ 104 h 1560"/>
                <a:gd name="T86" fmla="*/ 462 w 524"/>
                <a:gd name="T87" fmla="*/ 106 h 1560"/>
                <a:gd name="T88" fmla="*/ 472 w 524"/>
                <a:gd name="T89" fmla="*/ 98 h 1560"/>
                <a:gd name="T90" fmla="*/ 482 w 524"/>
                <a:gd name="T91" fmla="*/ 94 h 1560"/>
                <a:gd name="T92" fmla="*/ 492 w 524"/>
                <a:gd name="T93" fmla="*/ 58 h 1560"/>
                <a:gd name="T94" fmla="*/ 504 w 524"/>
                <a:gd name="T95" fmla="*/ 50 h 1560"/>
                <a:gd name="T96" fmla="*/ 514 w 524"/>
                <a:gd name="T97" fmla="*/ 22 h 1560"/>
                <a:gd name="T98" fmla="*/ 524 w 524"/>
                <a:gd name="T99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560">
                  <a:moveTo>
                    <a:pt x="0" y="1560"/>
                  </a:moveTo>
                  <a:lnTo>
                    <a:pt x="6" y="1526"/>
                  </a:lnTo>
                  <a:lnTo>
                    <a:pt x="12" y="1526"/>
                  </a:lnTo>
                  <a:lnTo>
                    <a:pt x="16" y="1502"/>
                  </a:lnTo>
                  <a:lnTo>
                    <a:pt x="22" y="1492"/>
                  </a:lnTo>
                  <a:lnTo>
                    <a:pt x="28" y="1396"/>
                  </a:lnTo>
                  <a:lnTo>
                    <a:pt x="32" y="1398"/>
                  </a:lnTo>
                  <a:lnTo>
                    <a:pt x="38" y="1400"/>
                  </a:lnTo>
                  <a:lnTo>
                    <a:pt x="44" y="1350"/>
                  </a:lnTo>
                  <a:lnTo>
                    <a:pt x="48" y="1344"/>
                  </a:lnTo>
                  <a:lnTo>
                    <a:pt x="54" y="1346"/>
                  </a:lnTo>
                  <a:lnTo>
                    <a:pt x="60" y="1342"/>
                  </a:lnTo>
                  <a:lnTo>
                    <a:pt x="64" y="1346"/>
                  </a:lnTo>
                  <a:lnTo>
                    <a:pt x="70" y="1344"/>
                  </a:lnTo>
                  <a:lnTo>
                    <a:pt x="76" y="1342"/>
                  </a:lnTo>
                  <a:lnTo>
                    <a:pt x="80" y="1330"/>
                  </a:lnTo>
                  <a:lnTo>
                    <a:pt x="86" y="1300"/>
                  </a:lnTo>
                  <a:lnTo>
                    <a:pt x="90" y="1290"/>
                  </a:lnTo>
                  <a:lnTo>
                    <a:pt x="96" y="1290"/>
                  </a:lnTo>
                  <a:lnTo>
                    <a:pt x="102" y="1288"/>
                  </a:lnTo>
                  <a:lnTo>
                    <a:pt x="106" y="1282"/>
                  </a:lnTo>
                  <a:lnTo>
                    <a:pt x="112" y="1276"/>
                  </a:lnTo>
                  <a:lnTo>
                    <a:pt x="118" y="1270"/>
                  </a:lnTo>
                  <a:lnTo>
                    <a:pt x="122" y="1236"/>
                  </a:lnTo>
                  <a:lnTo>
                    <a:pt x="128" y="1222"/>
                  </a:lnTo>
                  <a:lnTo>
                    <a:pt x="134" y="1218"/>
                  </a:lnTo>
                  <a:lnTo>
                    <a:pt x="138" y="1216"/>
                  </a:lnTo>
                  <a:lnTo>
                    <a:pt x="144" y="1182"/>
                  </a:lnTo>
                  <a:lnTo>
                    <a:pt x="150" y="1178"/>
                  </a:lnTo>
                  <a:lnTo>
                    <a:pt x="154" y="1142"/>
                  </a:lnTo>
                  <a:lnTo>
                    <a:pt x="160" y="1068"/>
                  </a:lnTo>
                  <a:lnTo>
                    <a:pt x="164" y="1060"/>
                  </a:lnTo>
                  <a:lnTo>
                    <a:pt x="170" y="1060"/>
                  </a:lnTo>
                  <a:lnTo>
                    <a:pt x="176" y="1044"/>
                  </a:lnTo>
                  <a:lnTo>
                    <a:pt x="180" y="1022"/>
                  </a:lnTo>
                  <a:lnTo>
                    <a:pt x="186" y="994"/>
                  </a:lnTo>
                  <a:lnTo>
                    <a:pt x="192" y="1000"/>
                  </a:lnTo>
                  <a:lnTo>
                    <a:pt x="196" y="950"/>
                  </a:lnTo>
                  <a:lnTo>
                    <a:pt x="202" y="948"/>
                  </a:lnTo>
                  <a:lnTo>
                    <a:pt x="208" y="898"/>
                  </a:lnTo>
                  <a:lnTo>
                    <a:pt x="212" y="894"/>
                  </a:lnTo>
                  <a:lnTo>
                    <a:pt x="218" y="906"/>
                  </a:lnTo>
                  <a:lnTo>
                    <a:pt x="224" y="900"/>
                  </a:lnTo>
                  <a:lnTo>
                    <a:pt x="228" y="894"/>
                  </a:lnTo>
                  <a:lnTo>
                    <a:pt x="234" y="864"/>
                  </a:lnTo>
                  <a:lnTo>
                    <a:pt x="240" y="862"/>
                  </a:lnTo>
                  <a:lnTo>
                    <a:pt x="244" y="850"/>
                  </a:lnTo>
                  <a:lnTo>
                    <a:pt x="250" y="726"/>
                  </a:lnTo>
                  <a:lnTo>
                    <a:pt x="254" y="730"/>
                  </a:lnTo>
                  <a:lnTo>
                    <a:pt x="260" y="722"/>
                  </a:lnTo>
                  <a:lnTo>
                    <a:pt x="266" y="716"/>
                  </a:lnTo>
                  <a:lnTo>
                    <a:pt x="270" y="716"/>
                  </a:lnTo>
                  <a:lnTo>
                    <a:pt x="276" y="720"/>
                  </a:lnTo>
                  <a:lnTo>
                    <a:pt x="282" y="710"/>
                  </a:lnTo>
                  <a:lnTo>
                    <a:pt x="286" y="710"/>
                  </a:lnTo>
                  <a:lnTo>
                    <a:pt x="292" y="686"/>
                  </a:lnTo>
                  <a:lnTo>
                    <a:pt x="298" y="624"/>
                  </a:lnTo>
                  <a:lnTo>
                    <a:pt x="302" y="620"/>
                  </a:lnTo>
                  <a:lnTo>
                    <a:pt x="308" y="568"/>
                  </a:lnTo>
                  <a:lnTo>
                    <a:pt x="314" y="568"/>
                  </a:lnTo>
                  <a:lnTo>
                    <a:pt x="318" y="534"/>
                  </a:lnTo>
                  <a:lnTo>
                    <a:pt x="324" y="524"/>
                  </a:lnTo>
                  <a:lnTo>
                    <a:pt x="328" y="502"/>
                  </a:lnTo>
                  <a:lnTo>
                    <a:pt x="334" y="492"/>
                  </a:lnTo>
                  <a:lnTo>
                    <a:pt x="340" y="482"/>
                  </a:lnTo>
                  <a:lnTo>
                    <a:pt x="344" y="438"/>
                  </a:lnTo>
                  <a:lnTo>
                    <a:pt x="350" y="432"/>
                  </a:lnTo>
                  <a:lnTo>
                    <a:pt x="356" y="424"/>
                  </a:lnTo>
                  <a:lnTo>
                    <a:pt x="360" y="420"/>
                  </a:lnTo>
                  <a:lnTo>
                    <a:pt x="366" y="410"/>
                  </a:lnTo>
                  <a:lnTo>
                    <a:pt x="372" y="416"/>
                  </a:lnTo>
                  <a:lnTo>
                    <a:pt x="376" y="416"/>
                  </a:lnTo>
                  <a:lnTo>
                    <a:pt x="382" y="396"/>
                  </a:lnTo>
                  <a:lnTo>
                    <a:pt x="388" y="380"/>
                  </a:lnTo>
                  <a:lnTo>
                    <a:pt x="392" y="382"/>
                  </a:lnTo>
                  <a:lnTo>
                    <a:pt x="398" y="314"/>
                  </a:lnTo>
                  <a:lnTo>
                    <a:pt x="404" y="268"/>
                  </a:lnTo>
                  <a:lnTo>
                    <a:pt x="408" y="248"/>
                  </a:lnTo>
                  <a:lnTo>
                    <a:pt x="414" y="228"/>
                  </a:lnTo>
                  <a:lnTo>
                    <a:pt x="418" y="242"/>
                  </a:lnTo>
                  <a:lnTo>
                    <a:pt x="424" y="198"/>
                  </a:lnTo>
                  <a:lnTo>
                    <a:pt x="430" y="170"/>
                  </a:lnTo>
                  <a:lnTo>
                    <a:pt x="434" y="144"/>
                  </a:lnTo>
                  <a:lnTo>
                    <a:pt x="440" y="126"/>
                  </a:lnTo>
                  <a:lnTo>
                    <a:pt x="446" y="118"/>
                  </a:lnTo>
                  <a:lnTo>
                    <a:pt x="450" y="104"/>
                  </a:lnTo>
                  <a:lnTo>
                    <a:pt x="456" y="106"/>
                  </a:lnTo>
                  <a:lnTo>
                    <a:pt x="462" y="106"/>
                  </a:lnTo>
                  <a:lnTo>
                    <a:pt x="466" y="104"/>
                  </a:lnTo>
                  <a:lnTo>
                    <a:pt x="472" y="98"/>
                  </a:lnTo>
                  <a:lnTo>
                    <a:pt x="478" y="98"/>
                  </a:lnTo>
                  <a:lnTo>
                    <a:pt x="482" y="94"/>
                  </a:lnTo>
                  <a:lnTo>
                    <a:pt x="488" y="72"/>
                  </a:lnTo>
                  <a:lnTo>
                    <a:pt x="492" y="58"/>
                  </a:lnTo>
                  <a:lnTo>
                    <a:pt x="498" y="56"/>
                  </a:lnTo>
                  <a:lnTo>
                    <a:pt x="504" y="50"/>
                  </a:lnTo>
                  <a:lnTo>
                    <a:pt x="508" y="48"/>
                  </a:lnTo>
                  <a:lnTo>
                    <a:pt x="514" y="22"/>
                  </a:lnTo>
                  <a:lnTo>
                    <a:pt x="520" y="18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78" name="Freeform 142"/>
            <p:cNvSpPr>
              <a:spLocks/>
            </p:cNvSpPr>
            <p:nvPr/>
          </p:nvSpPr>
          <p:spPr bwMode="auto">
            <a:xfrm>
              <a:off x="1211" y="3963"/>
              <a:ext cx="192" cy="68"/>
            </a:xfrm>
            <a:custGeom>
              <a:avLst/>
              <a:gdLst>
                <a:gd name="T0" fmla="*/ 4 w 522"/>
                <a:gd name="T1" fmla="*/ 526 h 532"/>
                <a:gd name="T2" fmla="*/ 16 w 522"/>
                <a:gd name="T3" fmla="*/ 532 h 532"/>
                <a:gd name="T4" fmla="*/ 26 w 522"/>
                <a:gd name="T5" fmla="*/ 516 h 532"/>
                <a:gd name="T6" fmla="*/ 36 w 522"/>
                <a:gd name="T7" fmla="*/ 516 h 532"/>
                <a:gd name="T8" fmla="*/ 46 w 522"/>
                <a:gd name="T9" fmla="*/ 502 h 532"/>
                <a:gd name="T10" fmla="*/ 58 w 522"/>
                <a:gd name="T11" fmla="*/ 498 h 532"/>
                <a:gd name="T12" fmla="*/ 68 w 522"/>
                <a:gd name="T13" fmla="*/ 490 h 532"/>
                <a:gd name="T14" fmla="*/ 78 w 522"/>
                <a:gd name="T15" fmla="*/ 488 h 532"/>
                <a:gd name="T16" fmla="*/ 90 w 522"/>
                <a:gd name="T17" fmla="*/ 490 h 532"/>
                <a:gd name="T18" fmla="*/ 100 w 522"/>
                <a:gd name="T19" fmla="*/ 456 h 532"/>
                <a:gd name="T20" fmla="*/ 110 w 522"/>
                <a:gd name="T21" fmla="*/ 436 h 532"/>
                <a:gd name="T22" fmla="*/ 120 w 522"/>
                <a:gd name="T23" fmla="*/ 434 h 532"/>
                <a:gd name="T24" fmla="*/ 132 w 522"/>
                <a:gd name="T25" fmla="*/ 382 h 532"/>
                <a:gd name="T26" fmla="*/ 142 w 522"/>
                <a:gd name="T27" fmla="*/ 378 h 532"/>
                <a:gd name="T28" fmla="*/ 152 w 522"/>
                <a:gd name="T29" fmla="*/ 366 h 532"/>
                <a:gd name="T30" fmla="*/ 164 w 522"/>
                <a:gd name="T31" fmla="*/ 352 h 532"/>
                <a:gd name="T32" fmla="*/ 174 w 522"/>
                <a:gd name="T33" fmla="*/ 356 h 532"/>
                <a:gd name="T34" fmla="*/ 184 w 522"/>
                <a:gd name="T35" fmla="*/ 350 h 532"/>
                <a:gd name="T36" fmla="*/ 194 w 522"/>
                <a:gd name="T37" fmla="*/ 350 h 532"/>
                <a:gd name="T38" fmla="*/ 206 w 522"/>
                <a:gd name="T39" fmla="*/ 338 h 532"/>
                <a:gd name="T40" fmla="*/ 216 w 522"/>
                <a:gd name="T41" fmla="*/ 338 h 532"/>
                <a:gd name="T42" fmla="*/ 226 w 522"/>
                <a:gd name="T43" fmla="*/ 308 h 532"/>
                <a:gd name="T44" fmla="*/ 238 w 522"/>
                <a:gd name="T45" fmla="*/ 260 h 532"/>
                <a:gd name="T46" fmla="*/ 248 w 522"/>
                <a:gd name="T47" fmla="*/ 258 h 532"/>
                <a:gd name="T48" fmla="*/ 258 w 522"/>
                <a:gd name="T49" fmla="*/ 252 h 532"/>
                <a:gd name="T50" fmla="*/ 268 w 522"/>
                <a:gd name="T51" fmla="*/ 252 h 532"/>
                <a:gd name="T52" fmla="*/ 280 w 522"/>
                <a:gd name="T53" fmla="*/ 250 h 532"/>
                <a:gd name="T54" fmla="*/ 290 w 522"/>
                <a:gd name="T55" fmla="*/ 240 h 532"/>
                <a:gd name="T56" fmla="*/ 300 w 522"/>
                <a:gd name="T57" fmla="*/ 244 h 532"/>
                <a:gd name="T58" fmla="*/ 312 w 522"/>
                <a:gd name="T59" fmla="*/ 242 h 532"/>
                <a:gd name="T60" fmla="*/ 322 w 522"/>
                <a:gd name="T61" fmla="*/ 224 h 532"/>
                <a:gd name="T62" fmla="*/ 332 w 522"/>
                <a:gd name="T63" fmla="*/ 214 h 532"/>
                <a:gd name="T64" fmla="*/ 344 w 522"/>
                <a:gd name="T65" fmla="*/ 178 h 532"/>
                <a:gd name="T66" fmla="*/ 354 w 522"/>
                <a:gd name="T67" fmla="*/ 176 h 532"/>
                <a:gd name="T68" fmla="*/ 364 w 522"/>
                <a:gd name="T69" fmla="*/ 176 h 532"/>
                <a:gd name="T70" fmla="*/ 374 w 522"/>
                <a:gd name="T71" fmla="*/ 174 h 532"/>
                <a:gd name="T72" fmla="*/ 386 w 522"/>
                <a:gd name="T73" fmla="*/ 142 h 532"/>
                <a:gd name="T74" fmla="*/ 396 w 522"/>
                <a:gd name="T75" fmla="*/ 140 h 532"/>
                <a:gd name="T76" fmla="*/ 406 w 522"/>
                <a:gd name="T77" fmla="*/ 128 h 532"/>
                <a:gd name="T78" fmla="*/ 418 w 522"/>
                <a:gd name="T79" fmla="*/ 116 h 532"/>
                <a:gd name="T80" fmla="*/ 428 w 522"/>
                <a:gd name="T81" fmla="*/ 124 h 532"/>
                <a:gd name="T82" fmla="*/ 438 w 522"/>
                <a:gd name="T83" fmla="*/ 80 h 532"/>
                <a:gd name="T84" fmla="*/ 448 w 522"/>
                <a:gd name="T85" fmla="*/ 54 h 532"/>
                <a:gd name="T86" fmla="*/ 460 w 522"/>
                <a:gd name="T87" fmla="*/ 42 h 532"/>
                <a:gd name="T88" fmla="*/ 470 w 522"/>
                <a:gd name="T89" fmla="*/ 16 h 532"/>
                <a:gd name="T90" fmla="*/ 480 w 522"/>
                <a:gd name="T91" fmla="*/ 14 h 532"/>
                <a:gd name="T92" fmla="*/ 492 w 522"/>
                <a:gd name="T93" fmla="*/ 2 h 532"/>
                <a:gd name="T94" fmla="*/ 502 w 522"/>
                <a:gd name="T95" fmla="*/ 2 h 532"/>
                <a:gd name="T96" fmla="*/ 512 w 522"/>
                <a:gd name="T97" fmla="*/ 10 h 532"/>
                <a:gd name="T98" fmla="*/ 522 w 522"/>
                <a:gd name="T99" fmla="*/ 3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532">
                  <a:moveTo>
                    <a:pt x="0" y="526"/>
                  </a:moveTo>
                  <a:lnTo>
                    <a:pt x="4" y="526"/>
                  </a:lnTo>
                  <a:lnTo>
                    <a:pt x="10" y="524"/>
                  </a:lnTo>
                  <a:lnTo>
                    <a:pt x="16" y="532"/>
                  </a:lnTo>
                  <a:lnTo>
                    <a:pt x="20" y="518"/>
                  </a:lnTo>
                  <a:lnTo>
                    <a:pt x="26" y="516"/>
                  </a:lnTo>
                  <a:lnTo>
                    <a:pt x="30" y="516"/>
                  </a:lnTo>
                  <a:lnTo>
                    <a:pt x="36" y="516"/>
                  </a:lnTo>
                  <a:lnTo>
                    <a:pt x="42" y="504"/>
                  </a:lnTo>
                  <a:lnTo>
                    <a:pt x="46" y="502"/>
                  </a:lnTo>
                  <a:lnTo>
                    <a:pt x="52" y="498"/>
                  </a:lnTo>
                  <a:lnTo>
                    <a:pt x="58" y="498"/>
                  </a:lnTo>
                  <a:lnTo>
                    <a:pt x="62" y="498"/>
                  </a:lnTo>
                  <a:lnTo>
                    <a:pt x="68" y="490"/>
                  </a:lnTo>
                  <a:lnTo>
                    <a:pt x="74" y="492"/>
                  </a:lnTo>
                  <a:lnTo>
                    <a:pt x="78" y="488"/>
                  </a:lnTo>
                  <a:lnTo>
                    <a:pt x="84" y="490"/>
                  </a:lnTo>
                  <a:lnTo>
                    <a:pt x="90" y="490"/>
                  </a:lnTo>
                  <a:lnTo>
                    <a:pt x="94" y="478"/>
                  </a:lnTo>
                  <a:lnTo>
                    <a:pt x="100" y="456"/>
                  </a:lnTo>
                  <a:lnTo>
                    <a:pt x="104" y="436"/>
                  </a:lnTo>
                  <a:lnTo>
                    <a:pt x="110" y="436"/>
                  </a:lnTo>
                  <a:lnTo>
                    <a:pt x="116" y="434"/>
                  </a:lnTo>
                  <a:lnTo>
                    <a:pt x="120" y="434"/>
                  </a:lnTo>
                  <a:lnTo>
                    <a:pt x="126" y="404"/>
                  </a:lnTo>
                  <a:lnTo>
                    <a:pt x="132" y="382"/>
                  </a:lnTo>
                  <a:lnTo>
                    <a:pt x="136" y="388"/>
                  </a:lnTo>
                  <a:lnTo>
                    <a:pt x="142" y="378"/>
                  </a:lnTo>
                  <a:lnTo>
                    <a:pt x="148" y="366"/>
                  </a:lnTo>
                  <a:lnTo>
                    <a:pt x="152" y="366"/>
                  </a:lnTo>
                  <a:lnTo>
                    <a:pt x="158" y="358"/>
                  </a:lnTo>
                  <a:lnTo>
                    <a:pt x="164" y="352"/>
                  </a:lnTo>
                  <a:lnTo>
                    <a:pt x="168" y="360"/>
                  </a:lnTo>
                  <a:lnTo>
                    <a:pt x="174" y="356"/>
                  </a:lnTo>
                  <a:lnTo>
                    <a:pt x="180" y="354"/>
                  </a:lnTo>
                  <a:lnTo>
                    <a:pt x="184" y="350"/>
                  </a:lnTo>
                  <a:lnTo>
                    <a:pt x="190" y="350"/>
                  </a:lnTo>
                  <a:lnTo>
                    <a:pt x="194" y="350"/>
                  </a:lnTo>
                  <a:lnTo>
                    <a:pt x="200" y="348"/>
                  </a:lnTo>
                  <a:lnTo>
                    <a:pt x="206" y="338"/>
                  </a:lnTo>
                  <a:lnTo>
                    <a:pt x="210" y="338"/>
                  </a:lnTo>
                  <a:lnTo>
                    <a:pt x="216" y="338"/>
                  </a:lnTo>
                  <a:lnTo>
                    <a:pt x="222" y="310"/>
                  </a:lnTo>
                  <a:lnTo>
                    <a:pt x="226" y="308"/>
                  </a:lnTo>
                  <a:lnTo>
                    <a:pt x="232" y="268"/>
                  </a:lnTo>
                  <a:lnTo>
                    <a:pt x="238" y="260"/>
                  </a:lnTo>
                  <a:lnTo>
                    <a:pt x="242" y="258"/>
                  </a:lnTo>
                  <a:lnTo>
                    <a:pt x="248" y="258"/>
                  </a:lnTo>
                  <a:lnTo>
                    <a:pt x="254" y="258"/>
                  </a:lnTo>
                  <a:lnTo>
                    <a:pt x="258" y="252"/>
                  </a:lnTo>
                  <a:lnTo>
                    <a:pt x="264" y="254"/>
                  </a:lnTo>
                  <a:lnTo>
                    <a:pt x="268" y="252"/>
                  </a:lnTo>
                  <a:lnTo>
                    <a:pt x="274" y="250"/>
                  </a:lnTo>
                  <a:lnTo>
                    <a:pt x="280" y="250"/>
                  </a:lnTo>
                  <a:lnTo>
                    <a:pt x="284" y="240"/>
                  </a:lnTo>
                  <a:lnTo>
                    <a:pt x="290" y="240"/>
                  </a:lnTo>
                  <a:lnTo>
                    <a:pt x="296" y="242"/>
                  </a:lnTo>
                  <a:lnTo>
                    <a:pt x="300" y="244"/>
                  </a:lnTo>
                  <a:lnTo>
                    <a:pt x="306" y="242"/>
                  </a:lnTo>
                  <a:lnTo>
                    <a:pt x="312" y="242"/>
                  </a:lnTo>
                  <a:lnTo>
                    <a:pt x="316" y="240"/>
                  </a:lnTo>
                  <a:lnTo>
                    <a:pt x="322" y="224"/>
                  </a:lnTo>
                  <a:lnTo>
                    <a:pt x="328" y="220"/>
                  </a:lnTo>
                  <a:lnTo>
                    <a:pt x="332" y="214"/>
                  </a:lnTo>
                  <a:lnTo>
                    <a:pt x="338" y="214"/>
                  </a:lnTo>
                  <a:lnTo>
                    <a:pt x="344" y="178"/>
                  </a:lnTo>
                  <a:lnTo>
                    <a:pt x="348" y="178"/>
                  </a:lnTo>
                  <a:lnTo>
                    <a:pt x="354" y="176"/>
                  </a:lnTo>
                  <a:lnTo>
                    <a:pt x="358" y="176"/>
                  </a:lnTo>
                  <a:lnTo>
                    <a:pt x="364" y="176"/>
                  </a:lnTo>
                  <a:lnTo>
                    <a:pt x="370" y="174"/>
                  </a:lnTo>
                  <a:lnTo>
                    <a:pt x="374" y="174"/>
                  </a:lnTo>
                  <a:lnTo>
                    <a:pt x="380" y="168"/>
                  </a:lnTo>
                  <a:lnTo>
                    <a:pt x="386" y="142"/>
                  </a:lnTo>
                  <a:lnTo>
                    <a:pt x="390" y="140"/>
                  </a:lnTo>
                  <a:lnTo>
                    <a:pt x="396" y="140"/>
                  </a:lnTo>
                  <a:lnTo>
                    <a:pt x="402" y="122"/>
                  </a:lnTo>
                  <a:lnTo>
                    <a:pt x="406" y="128"/>
                  </a:lnTo>
                  <a:lnTo>
                    <a:pt x="412" y="116"/>
                  </a:lnTo>
                  <a:lnTo>
                    <a:pt x="418" y="116"/>
                  </a:lnTo>
                  <a:lnTo>
                    <a:pt x="422" y="118"/>
                  </a:lnTo>
                  <a:lnTo>
                    <a:pt x="428" y="124"/>
                  </a:lnTo>
                  <a:lnTo>
                    <a:pt x="434" y="118"/>
                  </a:lnTo>
                  <a:lnTo>
                    <a:pt x="438" y="80"/>
                  </a:lnTo>
                  <a:lnTo>
                    <a:pt x="444" y="78"/>
                  </a:lnTo>
                  <a:lnTo>
                    <a:pt x="448" y="54"/>
                  </a:lnTo>
                  <a:lnTo>
                    <a:pt x="454" y="60"/>
                  </a:lnTo>
                  <a:lnTo>
                    <a:pt x="460" y="42"/>
                  </a:lnTo>
                  <a:lnTo>
                    <a:pt x="464" y="38"/>
                  </a:lnTo>
                  <a:lnTo>
                    <a:pt x="470" y="16"/>
                  </a:lnTo>
                  <a:lnTo>
                    <a:pt x="476" y="10"/>
                  </a:lnTo>
                  <a:lnTo>
                    <a:pt x="480" y="14"/>
                  </a:lnTo>
                  <a:lnTo>
                    <a:pt x="486" y="6"/>
                  </a:lnTo>
                  <a:lnTo>
                    <a:pt x="492" y="2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8" y="4"/>
                  </a:lnTo>
                  <a:lnTo>
                    <a:pt x="512" y="10"/>
                  </a:lnTo>
                  <a:lnTo>
                    <a:pt x="518" y="32"/>
                  </a:lnTo>
                  <a:lnTo>
                    <a:pt x="522" y="38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0479" name="Group 143"/>
          <p:cNvGrpSpPr>
            <a:grpSpLocks/>
          </p:cNvGrpSpPr>
          <p:nvPr/>
        </p:nvGrpSpPr>
        <p:grpSpPr bwMode="auto">
          <a:xfrm>
            <a:off x="1141413" y="4152900"/>
            <a:ext cx="739775" cy="230188"/>
            <a:chOff x="731" y="3829"/>
            <a:chExt cx="557" cy="58"/>
          </a:xfrm>
        </p:grpSpPr>
        <p:sp>
          <p:nvSpPr>
            <p:cNvPr id="270480" name="Freeform 144"/>
            <p:cNvSpPr>
              <a:spLocks/>
            </p:cNvSpPr>
            <p:nvPr/>
          </p:nvSpPr>
          <p:spPr bwMode="auto">
            <a:xfrm>
              <a:off x="1090" y="3829"/>
              <a:ext cx="198" cy="39"/>
            </a:xfrm>
            <a:custGeom>
              <a:avLst/>
              <a:gdLst>
                <a:gd name="T0" fmla="*/ 4 w 524"/>
                <a:gd name="T1" fmla="*/ 192 h 192"/>
                <a:gd name="T2" fmla="*/ 16 w 524"/>
                <a:gd name="T3" fmla="*/ 188 h 192"/>
                <a:gd name="T4" fmla="*/ 26 w 524"/>
                <a:gd name="T5" fmla="*/ 188 h 192"/>
                <a:gd name="T6" fmla="*/ 36 w 524"/>
                <a:gd name="T7" fmla="*/ 188 h 192"/>
                <a:gd name="T8" fmla="*/ 46 w 524"/>
                <a:gd name="T9" fmla="*/ 182 h 192"/>
                <a:gd name="T10" fmla="*/ 58 w 524"/>
                <a:gd name="T11" fmla="*/ 176 h 192"/>
                <a:gd name="T12" fmla="*/ 68 w 524"/>
                <a:gd name="T13" fmla="*/ 164 h 192"/>
                <a:gd name="T14" fmla="*/ 78 w 524"/>
                <a:gd name="T15" fmla="*/ 160 h 192"/>
                <a:gd name="T16" fmla="*/ 90 w 524"/>
                <a:gd name="T17" fmla="*/ 156 h 192"/>
                <a:gd name="T18" fmla="*/ 100 w 524"/>
                <a:gd name="T19" fmla="*/ 152 h 192"/>
                <a:gd name="T20" fmla="*/ 110 w 524"/>
                <a:gd name="T21" fmla="*/ 146 h 192"/>
                <a:gd name="T22" fmla="*/ 122 w 524"/>
                <a:gd name="T23" fmla="*/ 144 h 192"/>
                <a:gd name="T24" fmla="*/ 132 w 524"/>
                <a:gd name="T25" fmla="*/ 140 h 192"/>
                <a:gd name="T26" fmla="*/ 142 w 524"/>
                <a:gd name="T27" fmla="*/ 140 h 192"/>
                <a:gd name="T28" fmla="*/ 152 w 524"/>
                <a:gd name="T29" fmla="*/ 146 h 192"/>
                <a:gd name="T30" fmla="*/ 164 w 524"/>
                <a:gd name="T31" fmla="*/ 144 h 192"/>
                <a:gd name="T32" fmla="*/ 174 w 524"/>
                <a:gd name="T33" fmla="*/ 140 h 192"/>
                <a:gd name="T34" fmla="*/ 184 w 524"/>
                <a:gd name="T35" fmla="*/ 144 h 192"/>
                <a:gd name="T36" fmla="*/ 196 w 524"/>
                <a:gd name="T37" fmla="*/ 140 h 192"/>
                <a:gd name="T38" fmla="*/ 206 w 524"/>
                <a:gd name="T39" fmla="*/ 134 h 192"/>
                <a:gd name="T40" fmla="*/ 216 w 524"/>
                <a:gd name="T41" fmla="*/ 136 h 192"/>
                <a:gd name="T42" fmla="*/ 226 w 524"/>
                <a:gd name="T43" fmla="*/ 136 h 192"/>
                <a:gd name="T44" fmla="*/ 238 w 524"/>
                <a:gd name="T45" fmla="*/ 134 h 192"/>
                <a:gd name="T46" fmla="*/ 248 w 524"/>
                <a:gd name="T47" fmla="*/ 126 h 192"/>
                <a:gd name="T48" fmla="*/ 258 w 524"/>
                <a:gd name="T49" fmla="*/ 122 h 192"/>
                <a:gd name="T50" fmla="*/ 270 w 524"/>
                <a:gd name="T51" fmla="*/ 120 h 192"/>
                <a:gd name="T52" fmla="*/ 280 w 524"/>
                <a:gd name="T53" fmla="*/ 120 h 192"/>
                <a:gd name="T54" fmla="*/ 290 w 524"/>
                <a:gd name="T55" fmla="*/ 122 h 192"/>
                <a:gd name="T56" fmla="*/ 300 w 524"/>
                <a:gd name="T57" fmla="*/ 112 h 192"/>
                <a:gd name="T58" fmla="*/ 312 w 524"/>
                <a:gd name="T59" fmla="*/ 114 h 192"/>
                <a:gd name="T60" fmla="*/ 322 w 524"/>
                <a:gd name="T61" fmla="*/ 110 h 192"/>
                <a:gd name="T62" fmla="*/ 332 w 524"/>
                <a:gd name="T63" fmla="*/ 104 h 192"/>
                <a:gd name="T64" fmla="*/ 344 w 524"/>
                <a:gd name="T65" fmla="*/ 78 h 192"/>
                <a:gd name="T66" fmla="*/ 354 w 524"/>
                <a:gd name="T67" fmla="*/ 72 h 192"/>
                <a:gd name="T68" fmla="*/ 364 w 524"/>
                <a:gd name="T69" fmla="*/ 72 h 192"/>
                <a:gd name="T70" fmla="*/ 376 w 524"/>
                <a:gd name="T71" fmla="*/ 76 h 192"/>
                <a:gd name="T72" fmla="*/ 386 w 524"/>
                <a:gd name="T73" fmla="*/ 74 h 192"/>
                <a:gd name="T74" fmla="*/ 396 w 524"/>
                <a:gd name="T75" fmla="*/ 70 h 192"/>
                <a:gd name="T76" fmla="*/ 406 w 524"/>
                <a:gd name="T77" fmla="*/ 68 h 192"/>
                <a:gd name="T78" fmla="*/ 418 w 524"/>
                <a:gd name="T79" fmla="*/ 66 h 192"/>
                <a:gd name="T80" fmla="*/ 428 w 524"/>
                <a:gd name="T81" fmla="*/ 58 h 192"/>
                <a:gd name="T82" fmla="*/ 438 w 524"/>
                <a:gd name="T83" fmla="*/ 42 h 192"/>
                <a:gd name="T84" fmla="*/ 450 w 524"/>
                <a:gd name="T85" fmla="*/ 40 h 192"/>
                <a:gd name="T86" fmla="*/ 460 w 524"/>
                <a:gd name="T87" fmla="*/ 26 h 192"/>
                <a:gd name="T88" fmla="*/ 470 w 524"/>
                <a:gd name="T89" fmla="*/ 30 h 192"/>
                <a:gd name="T90" fmla="*/ 480 w 524"/>
                <a:gd name="T91" fmla="*/ 26 h 192"/>
                <a:gd name="T92" fmla="*/ 492 w 524"/>
                <a:gd name="T93" fmla="*/ 26 h 192"/>
                <a:gd name="T94" fmla="*/ 502 w 524"/>
                <a:gd name="T95" fmla="*/ 20 h 192"/>
                <a:gd name="T96" fmla="*/ 512 w 524"/>
                <a:gd name="T97" fmla="*/ 8 h 192"/>
                <a:gd name="T98" fmla="*/ 524 w 524"/>
                <a:gd name="T9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92">
                  <a:moveTo>
                    <a:pt x="0" y="192"/>
                  </a:moveTo>
                  <a:lnTo>
                    <a:pt x="4" y="192"/>
                  </a:lnTo>
                  <a:lnTo>
                    <a:pt x="10" y="188"/>
                  </a:lnTo>
                  <a:lnTo>
                    <a:pt x="16" y="188"/>
                  </a:lnTo>
                  <a:lnTo>
                    <a:pt x="20" y="188"/>
                  </a:lnTo>
                  <a:lnTo>
                    <a:pt x="26" y="188"/>
                  </a:lnTo>
                  <a:lnTo>
                    <a:pt x="32" y="188"/>
                  </a:lnTo>
                  <a:lnTo>
                    <a:pt x="36" y="188"/>
                  </a:lnTo>
                  <a:lnTo>
                    <a:pt x="42" y="182"/>
                  </a:lnTo>
                  <a:lnTo>
                    <a:pt x="46" y="182"/>
                  </a:lnTo>
                  <a:lnTo>
                    <a:pt x="52" y="180"/>
                  </a:lnTo>
                  <a:lnTo>
                    <a:pt x="58" y="176"/>
                  </a:lnTo>
                  <a:lnTo>
                    <a:pt x="62" y="164"/>
                  </a:lnTo>
                  <a:lnTo>
                    <a:pt x="68" y="164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4" y="156"/>
                  </a:lnTo>
                  <a:lnTo>
                    <a:pt x="100" y="152"/>
                  </a:lnTo>
                  <a:lnTo>
                    <a:pt x="106" y="150"/>
                  </a:lnTo>
                  <a:lnTo>
                    <a:pt x="110" y="146"/>
                  </a:lnTo>
                  <a:lnTo>
                    <a:pt x="116" y="142"/>
                  </a:lnTo>
                  <a:lnTo>
                    <a:pt x="122" y="144"/>
                  </a:lnTo>
                  <a:lnTo>
                    <a:pt x="126" y="140"/>
                  </a:lnTo>
                  <a:lnTo>
                    <a:pt x="132" y="140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8" y="146"/>
                  </a:lnTo>
                  <a:lnTo>
                    <a:pt x="152" y="146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74" y="140"/>
                  </a:lnTo>
                  <a:lnTo>
                    <a:pt x="180" y="144"/>
                  </a:lnTo>
                  <a:lnTo>
                    <a:pt x="184" y="144"/>
                  </a:lnTo>
                  <a:lnTo>
                    <a:pt x="190" y="146"/>
                  </a:lnTo>
                  <a:lnTo>
                    <a:pt x="196" y="140"/>
                  </a:lnTo>
                  <a:lnTo>
                    <a:pt x="200" y="138"/>
                  </a:lnTo>
                  <a:lnTo>
                    <a:pt x="206" y="134"/>
                  </a:lnTo>
                  <a:lnTo>
                    <a:pt x="210" y="138"/>
                  </a:lnTo>
                  <a:lnTo>
                    <a:pt x="216" y="136"/>
                  </a:lnTo>
                  <a:lnTo>
                    <a:pt x="222" y="136"/>
                  </a:lnTo>
                  <a:lnTo>
                    <a:pt x="226" y="136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2" y="134"/>
                  </a:lnTo>
                  <a:lnTo>
                    <a:pt x="248" y="126"/>
                  </a:lnTo>
                  <a:lnTo>
                    <a:pt x="254" y="124"/>
                  </a:lnTo>
                  <a:lnTo>
                    <a:pt x="258" y="122"/>
                  </a:lnTo>
                  <a:lnTo>
                    <a:pt x="264" y="120"/>
                  </a:lnTo>
                  <a:lnTo>
                    <a:pt x="270" y="120"/>
                  </a:lnTo>
                  <a:lnTo>
                    <a:pt x="274" y="118"/>
                  </a:lnTo>
                  <a:lnTo>
                    <a:pt x="280" y="120"/>
                  </a:lnTo>
                  <a:lnTo>
                    <a:pt x="286" y="120"/>
                  </a:lnTo>
                  <a:lnTo>
                    <a:pt x="290" y="122"/>
                  </a:lnTo>
                  <a:lnTo>
                    <a:pt x="296" y="112"/>
                  </a:lnTo>
                  <a:lnTo>
                    <a:pt x="300" y="112"/>
                  </a:lnTo>
                  <a:lnTo>
                    <a:pt x="306" y="112"/>
                  </a:lnTo>
                  <a:lnTo>
                    <a:pt x="312" y="114"/>
                  </a:lnTo>
                  <a:lnTo>
                    <a:pt x="316" y="112"/>
                  </a:lnTo>
                  <a:lnTo>
                    <a:pt x="322" y="110"/>
                  </a:lnTo>
                  <a:lnTo>
                    <a:pt x="328" y="104"/>
                  </a:lnTo>
                  <a:lnTo>
                    <a:pt x="332" y="104"/>
                  </a:lnTo>
                  <a:lnTo>
                    <a:pt x="338" y="92"/>
                  </a:lnTo>
                  <a:lnTo>
                    <a:pt x="344" y="78"/>
                  </a:lnTo>
                  <a:lnTo>
                    <a:pt x="348" y="74"/>
                  </a:lnTo>
                  <a:lnTo>
                    <a:pt x="354" y="72"/>
                  </a:lnTo>
                  <a:lnTo>
                    <a:pt x="360" y="74"/>
                  </a:lnTo>
                  <a:lnTo>
                    <a:pt x="364" y="72"/>
                  </a:lnTo>
                  <a:lnTo>
                    <a:pt x="370" y="78"/>
                  </a:lnTo>
                  <a:lnTo>
                    <a:pt x="376" y="76"/>
                  </a:lnTo>
                  <a:lnTo>
                    <a:pt x="380" y="74"/>
                  </a:lnTo>
                  <a:lnTo>
                    <a:pt x="386" y="74"/>
                  </a:lnTo>
                  <a:lnTo>
                    <a:pt x="390" y="74"/>
                  </a:lnTo>
                  <a:lnTo>
                    <a:pt x="396" y="70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12" y="68"/>
                  </a:lnTo>
                  <a:lnTo>
                    <a:pt x="418" y="66"/>
                  </a:lnTo>
                  <a:lnTo>
                    <a:pt x="422" y="68"/>
                  </a:lnTo>
                  <a:lnTo>
                    <a:pt x="428" y="58"/>
                  </a:lnTo>
                  <a:lnTo>
                    <a:pt x="434" y="48"/>
                  </a:lnTo>
                  <a:lnTo>
                    <a:pt x="438" y="42"/>
                  </a:lnTo>
                  <a:lnTo>
                    <a:pt x="444" y="40"/>
                  </a:lnTo>
                  <a:lnTo>
                    <a:pt x="450" y="40"/>
                  </a:lnTo>
                  <a:lnTo>
                    <a:pt x="454" y="30"/>
                  </a:lnTo>
                  <a:lnTo>
                    <a:pt x="460" y="26"/>
                  </a:lnTo>
                  <a:lnTo>
                    <a:pt x="464" y="26"/>
                  </a:lnTo>
                  <a:lnTo>
                    <a:pt x="470" y="30"/>
                  </a:lnTo>
                  <a:lnTo>
                    <a:pt x="476" y="28"/>
                  </a:lnTo>
                  <a:lnTo>
                    <a:pt x="480" y="26"/>
                  </a:lnTo>
                  <a:lnTo>
                    <a:pt x="486" y="26"/>
                  </a:lnTo>
                  <a:lnTo>
                    <a:pt x="492" y="26"/>
                  </a:lnTo>
                  <a:lnTo>
                    <a:pt x="496" y="20"/>
                  </a:lnTo>
                  <a:lnTo>
                    <a:pt x="502" y="20"/>
                  </a:lnTo>
                  <a:lnTo>
                    <a:pt x="508" y="22"/>
                  </a:lnTo>
                  <a:lnTo>
                    <a:pt x="512" y="8"/>
                  </a:lnTo>
                  <a:lnTo>
                    <a:pt x="518" y="8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81" name="Freeform 145"/>
            <p:cNvSpPr>
              <a:spLocks/>
            </p:cNvSpPr>
            <p:nvPr/>
          </p:nvSpPr>
          <p:spPr bwMode="auto">
            <a:xfrm>
              <a:off x="893" y="3867"/>
              <a:ext cx="197" cy="9"/>
            </a:xfrm>
            <a:custGeom>
              <a:avLst/>
              <a:gdLst>
                <a:gd name="T0" fmla="*/ 4 w 524"/>
                <a:gd name="T1" fmla="*/ 30 h 42"/>
                <a:gd name="T2" fmla="*/ 16 w 524"/>
                <a:gd name="T3" fmla="*/ 30 h 42"/>
                <a:gd name="T4" fmla="*/ 26 w 524"/>
                <a:gd name="T5" fmla="*/ 32 h 42"/>
                <a:gd name="T6" fmla="*/ 36 w 524"/>
                <a:gd name="T7" fmla="*/ 18 h 42"/>
                <a:gd name="T8" fmla="*/ 48 w 524"/>
                <a:gd name="T9" fmla="*/ 18 h 42"/>
                <a:gd name="T10" fmla="*/ 58 w 524"/>
                <a:gd name="T11" fmla="*/ 20 h 42"/>
                <a:gd name="T12" fmla="*/ 68 w 524"/>
                <a:gd name="T13" fmla="*/ 26 h 42"/>
                <a:gd name="T14" fmla="*/ 78 w 524"/>
                <a:gd name="T15" fmla="*/ 28 h 42"/>
                <a:gd name="T16" fmla="*/ 90 w 524"/>
                <a:gd name="T17" fmla="*/ 42 h 42"/>
                <a:gd name="T18" fmla="*/ 100 w 524"/>
                <a:gd name="T19" fmla="*/ 36 h 42"/>
                <a:gd name="T20" fmla="*/ 110 w 524"/>
                <a:gd name="T21" fmla="*/ 40 h 42"/>
                <a:gd name="T22" fmla="*/ 122 w 524"/>
                <a:gd name="T23" fmla="*/ 42 h 42"/>
                <a:gd name="T24" fmla="*/ 132 w 524"/>
                <a:gd name="T25" fmla="*/ 36 h 42"/>
                <a:gd name="T26" fmla="*/ 142 w 524"/>
                <a:gd name="T27" fmla="*/ 34 h 42"/>
                <a:gd name="T28" fmla="*/ 152 w 524"/>
                <a:gd name="T29" fmla="*/ 34 h 42"/>
                <a:gd name="T30" fmla="*/ 164 w 524"/>
                <a:gd name="T31" fmla="*/ 26 h 42"/>
                <a:gd name="T32" fmla="*/ 174 w 524"/>
                <a:gd name="T33" fmla="*/ 30 h 42"/>
                <a:gd name="T34" fmla="*/ 184 w 524"/>
                <a:gd name="T35" fmla="*/ 28 h 42"/>
                <a:gd name="T36" fmla="*/ 196 w 524"/>
                <a:gd name="T37" fmla="*/ 30 h 42"/>
                <a:gd name="T38" fmla="*/ 206 w 524"/>
                <a:gd name="T39" fmla="*/ 18 h 42"/>
                <a:gd name="T40" fmla="*/ 216 w 524"/>
                <a:gd name="T41" fmla="*/ 14 h 42"/>
                <a:gd name="T42" fmla="*/ 228 w 524"/>
                <a:gd name="T43" fmla="*/ 14 h 42"/>
                <a:gd name="T44" fmla="*/ 238 w 524"/>
                <a:gd name="T45" fmla="*/ 10 h 42"/>
                <a:gd name="T46" fmla="*/ 248 w 524"/>
                <a:gd name="T47" fmla="*/ 8 h 42"/>
                <a:gd name="T48" fmla="*/ 258 w 524"/>
                <a:gd name="T49" fmla="*/ 0 h 42"/>
                <a:gd name="T50" fmla="*/ 270 w 524"/>
                <a:gd name="T51" fmla="*/ 0 h 42"/>
                <a:gd name="T52" fmla="*/ 280 w 524"/>
                <a:gd name="T53" fmla="*/ 4 h 42"/>
                <a:gd name="T54" fmla="*/ 290 w 524"/>
                <a:gd name="T55" fmla="*/ 10 h 42"/>
                <a:gd name="T56" fmla="*/ 302 w 524"/>
                <a:gd name="T57" fmla="*/ 10 h 42"/>
                <a:gd name="T58" fmla="*/ 312 w 524"/>
                <a:gd name="T59" fmla="*/ 0 h 42"/>
                <a:gd name="T60" fmla="*/ 322 w 524"/>
                <a:gd name="T61" fmla="*/ 4 h 42"/>
                <a:gd name="T62" fmla="*/ 332 w 524"/>
                <a:gd name="T63" fmla="*/ 4 h 42"/>
                <a:gd name="T64" fmla="*/ 344 w 524"/>
                <a:gd name="T65" fmla="*/ 4 h 42"/>
                <a:gd name="T66" fmla="*/ 354 w 524"/>
                <a:gd name="T67" fmla="*/ 2 h 42"/>
                <a:gd name="T68" fmla="*/ 364 w 524"/>
                <a:gd name="T69" fmla="*/ 10 h 42"/>
                <a:gd name="T70" fmla="*/ 376 w 524"/>
                <a:gd name="T71" fmla="*/ 16 h 42"/>
                <a:gd name="T72" fmla="*/ 386 w 524"/>
                <a:gd name="T73" fmla="*/ 14 h 42"/>
                <a:gd name="T74" fmla="*/ 396 w 524"/>
                <a:gd name="T75" fmla="*/ 14 h 42"/>
                <a:gd name="T76" fmla="*/ 406 w 524"/>
                <a:gd name="T77" fmla="*/ 12 h 42"/>
                <a:gd name="T78" fmla="*/ 418 w 524"/>
                <a:gd name="T79" fmla="*/ 12 h 42"/>
                <a:gd name="T80" fmla="*/ 428 w 524"/>
                <a:gd name="T81" fmla="*/ 12 h 42"/>
                <a:gd name="T82" fmla="*/ 438 w 524"/>
                <a:gd name="T83" fmla="*/ 14 h 42"/>
                <a:gd name="T84" fmla="*/ 450 w 524"/>
                <a:gd name="T85" fmla="*/ 18 h 42"/>
                <a:gd name="T86" fmla="*/ 460 w 524"/>
                <a:gd name="T87" fmla="*/ 18 h 42"/>
                <a:gd name="T88" fmla="*/ 470 w 524"/>
                <a:gd name="T89" fmla="*/ 18 h 42"/>
                <a:gd name="T90" fmla="*/ 482 w 524"/>
                <a:gd name="T91" fmla="*/ 18 h 42"/>
                <a:gd name="T92" fmla="*/ 492 w 524"/>
                <a:gd name="T93" fmla="*/ 8 h 42"/>
                <a:gd name="T94" fmla="*/ 502 w 524"/>
                <a:gd name="T95" fmla="*/ 10 h 42"/>
                <a:gd name="T96" fmla="*/ 512 w 524"/>
                <a:gd name="T97" fmla="*/ 6 h 42"/>
                <a:gd name="T98" fmla="*/ 524 w 524"/>
                <a:gd name="T9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2">
                  <a:moveTo>
                    <a:pt x="0" y="32"/>
                  </a:moveTo>
                  <a:lnTo>
                    <a:pt x="4" y="30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4" y="22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78" y="28"/>
                  </a:lnTo>
                  <a:lnTo>
                    <a:pt x="84" y="40"/>
                  </a:lnTo>
                  <a:lnTo>
                    <a:pt x="90" y="42"/>
                  </a:lnTo>
                  <a:lnTo>
                    <a:pt x="94" y="38"/>
                  </a:lnTo>
                  <a:lnTo>
                    <a:pt x="100" y="36"/>
                  </a:lnTo>
                  <a:lnTo>
                    <a:pt x="106" y="36"/>
                  </a:lnTo>
                  <a:lnTo>
                    <a:pt x="110" y="40"/>
                  </a:lnTo>
                  <a:lnTo>
                    <a:pt x="116" y="42"/>
                  </a:lnTo>
                  <a:lnTo>
                    <a:pt x="122" y="42"/>
                  </a:lnTo>
                  <a:lnTo>
                    <a:pt x="126" y="36"/>
                  </a:lnTo>
                  <a:lnTo>
                    <a:pt x="132" y="36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8" y="26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90" y="30"/>
                  </a:lnTo>
                  <a:lnTo>
                    <a:pt x="196" y="30"/>
                  </a:lnTo>
                  <a:lnTo>
                    <a:pt x="200" y="22"/>
                  </a:lnTo>
                  <a:lnTo>
                    <a:pt x="206" y="18"/>
                  </a:lnTo>
                  <a:lnTo>
                    <a:pt x="212" y="18"/>
                  </a:lnTo>
                  <a:lnTo>
                    <a:pt x="216" y="14"/>
                  </a:lnTo>
                  <a:lnTo>
                    <a:pt x="222" y="16"/>
                  </a:lnTo>
                  <a:lnTo>
                    <a:pt x="228" y="14"/>
                  </a:lnTo>
                  <a:lnTo>
                    <a:pt x="232" y="12"/>
                  </a:lnTo>
                  <a:lnTo>
                    <a:pt x="238" y="10"/>
                  </a:lnTo>
                  <a:lnTo>
                    <a:pt x="242" y="10"/>
                  </a:lnTo>
                  <a:lnTo>
                    <a:pt x="248" y="8"/>
                  </a:lnTo>
                  <a:lnTo>
                    <a:pt x="254" y="8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4" y="4"/>
                  </a:lnTo>
                  <a:lnTo>
                    <a:pt x="280" y="4"/>
                  </a:lnTo>
                  <a:lnTo>
                    <a:pt x="286" y="8"/>
                  </a:lnTo>
                  <a:lnTo>
                    <a:pt x="290" y="10"/>
                  </a:lnTo>
                  <a:lnTo>
                    <a:pt x="296" y="10"/>
                  </a:lnTo>
                  <a:lnTo>
                    <a:pt x="302" y="10"/>
                  </a:lnTo>
                  <a:lnTo>
                    <a:pt x="306" y="1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2" y="4"/>
                  </a:lnTo>
                  <a:lnTo>
                    <a:pt x="328" y="4"/>
                  </a:lnTo>
                  <a:lnTo>
                    <a:pt x="332" y="4"/>
                  </a:lnTo>
                  <a:lnTo>
                    <a:pt x="338" y="6"/>
                  </a:lnTo>
                  <a:lnTo>
                    <a:pt x="344" y="4"/>
                  </a:lnTo>
                  <a:lnTo>
                    <a:pt x="348" y="2"/>
                  </a:lnTo>
                  <a:lnTo>
                    <a:pt x="354" y="2"/>
                  </a:lnTo>
                  <a:lnTo>
                    <a:pt x="360" y="8"/>
                  </a:lnTo>
                  <a:lnTo>
                    <a:pt x="364" y="10"/>
                  </a:lnTo>
                  <a:lnTo>
                    <a:pt x="370" y="14"/>
                  </a:lnTo>
                  <a:lnTo>
                    <a:pt x="376" y="16"/>
                  </a:lnTo>
                  <a:lnTo>
                    <a:pt x="380" y="14"/>
                  </a:lnTo>
                  <a:lnTo>
                    <a:pt x="386" y="14"/>
                  </a:lnTo>
                  <a:lnTo>
                    <a:pt x="392" y="14"/>
                  </a:lnTo>
                  <a:lnTo>
                    <a:pt x="396" y="14"/>
                  </a:lnTo>
                  <a:lnTo>
                    <a:pt x="402" y="12"/>
                  </a:lnTo>
                  <a:lnTo>
                    <a:pt x="406" y="12"/>
                  </a:lnTo>
                  <a:lnTo>
                    <a:pt x="412" y="12"/>
                  </a:lnTo>
                  <a:lnTo>
                    <a:pt x="418" y="12"/>
                  </a:lnTo>
                  <a:lnTo>
                    <a:pt x="422" y="10"/>
                  </a:lnTo>
                  <a:lnTo>
                    <a:pt x="428" y="12"/>
                  </a:lnTo>
                  <a:lnTo>
                    <a:pt x="434" y="14"/>
                  </a:lnTo>
                  <a:lnTo>
                    <a:pt x="438" y="14"/>
                  </a:lnTo>
                  <a:lnTo>
                    <a:pt x="444" y="16"/>
                  </a:lnTo>
                  <a:lnTo>
                    <a:pt x="450" y="18"/>
                  </a:lnTo>
                  <a:lnTo>
                    <a:pt x="454" y="16"/>
                  </a:lnTo>
                  <a:lnTo>
                    <a:pt x="460" y="18"/>
                  </a:lnTo>
                  <a:lnTo>
                    <a:pt x="466" y="18"/>
                  </a:lnTo>
                  <a:lnTo>
                    <a:pt x="470" y="18"/>
                  </a:lnTo>
                  <a:lnTo>
                    <a:pt x="476" y="18"/>
                  </a:lnTo>
                  <a:lnTo>
                    <a:pt x="482" y="18"/>
                  </a:lnTo>
                  <a:lnTo>
                    <a:pt x="486" y="18"/>
                  </a:lnTo>
                  <a:lnTo>
                    <a:pt x="492" y="8"/>
                  </a:lnTo>
                  <a:lnTo>
                    <a:pt x="496" y="10"/>
                  </a:lnTo>
                  <a:lnTo>
                    <a:pt x="502" y="10"/>
                  </a:lnTo>
                  <a:lnTo>
                    <a:pt x="508" y="6"/>
                  </a:lnTo>
                  <a:lnTo>
                    <a:pt x="512" y="6"/>
                  </a:lnTo>
                  <a:lnTo>
                    <a:pt x="518" y="6"/>
                  </a:lnTo>
                  <a:lnTo>
                    <a:pt x="524" y="6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82" name="Freeform 146"/>
            <p:cNvSpPr>
              <a:spLocks/>
            </p:cNvSpPr>
            <p:nvPr/>
          </p:nvSpPr>
          <p:spPr bwMode="auto">
            <a:xfrm>
              <a:off x="731" y="3874"/>
              <a:ext cx="162" cy="13"/>
            </a:xfrm>
            <a:custGeom>
              <a:avLst/>
              <a:gdLst>
                <a:gd name="T0" fmla="*/ 4 w 428"/>
                <a:gd name="T1" fmla="*/ 64 h 66"/>
                <a:gd name="T2" fmla="*/ 14 w 428"/>
                <a:gd name="T3" fmla="*/ 54 h 66"/>
                <a:gd name="T4" fmla="*/ 26 w 428"/>
                <a:gd name="T5" fmla="*/ 50 h 66"/>
                <a:gd name="T6" fmla="*/ 36 w 428"/>
                <a:gd name="T7" fmla="*/ 44 h 66"/>
                <a:gd name="T8" fmla="*/ 46 w 428"/>
                <a:gd name="T9" fmla="*/ 24 h 66"/>
                <a:gd name="T10" fmla="*/ 58 w 428"/>
                <a:gd name="T11" fmla="*/ 16 h 66"/>
                <a:gd name="T12" fmla="*/ 68 w 428"/>
                <a:gd name="T13" fmla="*/ 16 h 66"/>
                <a:gd name="T14" fmla="*/ 78 w 428"/>
                <a:gd name="T15" fmla="*/ 62 h 66"/>
                <a:gd name="T16" fmla="*/ 88 w 428"/>
                <a:gd name="T17" fmla="*/ 18 h 66"/>
                <a:gd name="T18" fmla="*/ 100 w 428"/>
                <a:gd name="T19" fmla="*/ 30 h 66"/>
                <a:gd name="T20" fmla="*/ 110 w 428"/>
                <a:gd name="T21" fmla="*/ 40 h 66"/>
                <a:gd name="T22" fmla="*/ 120 w 428"/>
                <a:gd name="T23" fmla="*/ 46 h 66"/>
                <a:gd name="T24" fmla="*/ 132 w 428"/>
                <a:gd name="T25" fmla="*/ 34 h 66"/>
                <a:gd name="T26" fmla="*/ 142 w 428"/>
                <a:gd name="T27" fmla="*/ 42 h 66"/>
                <a:gd name="T28" fmla="*/ 152 w 428"/>
                <a:gd name="T29" fmla="*/ 42 h 66"/>
                <a:gd name="T30" fmla="*/ 164 w 428"/>
                <a:gd name="T31" fmla="*/ 62 h 66"/>
                <a:gd name="T32" fmla="*/ 174 w 428"/>
                <a:gd name="T33" fmla="*/ 66 h 66"/>
                <a:gd name="T34" fmla="*/ 184 w 428"/>
                <a:gd name="T35" fmla="*/ 58 h 66"/>
                <a:gd name="T36" fmla="*/ 194 w 428"/>
                <a:gd name="T37" fmla="*/ 54 h 66"/>
                <a:gd name="T38" fmla="*/ 206 w 428"/>
                <a:gd name="T39" fmla="*/ 50 h 66"/>
                <a:gd name="T40" fmla="*/ 216 w 428"/>
                <a:gd name="T41" fmla="*/ 48 h 66"/>
                <a:gd name="T42" fmla="*/ 226 w 428"/>
                <a:gd name="T43" fmla="*/ 48 h 66"/>
                <a:gd name="T44" fmla="*/ 238 w 428"/>
                <a:gd name="T45" fmla="*/ 44 h 66"/>
                <a:gd name="T46" fmla="*/ 248 w 428"/>
                <a:gd name="T47" fmla="*/ 40 h 66"/>
                <a:gd name="T48" fmla="*/ 258 w 428"/>
                <a:gd name="T49" fmla="*/ 42 h 66"/>
                <a:gd name="T50" fmla="*/ 268 w 428"/>
                <a:gd name="T51" fmla="*/ 42 h 66"/>
                <a:gd name="T52" fmla="*/ 280 w 428"/>
                <a:gd name="T53" fmla="*/ 26 h 66"/>
                <a:gd name="T54" fmla="*/ 290 w 428"/>
                <a:gd name="T55" fmla="*/ 26 h 66"/>
                <a:gd name="T56" fmla="*/ 300 w 428"/>
                <a:gd name="T57" fmla="*/ 34 h 66"/>
                <a:gd name="T58" fmla="*/ 312 w 428"/>
                <a:gd name="T59" fmla="*/ 24 h 66"/>
                <a:gd name="T60" fmla="*/ 322 w 428"/>
                <a:gd name="T61" fmla="*/ 14 h 66"/>
                <a:gd name="T62" fmla="*/ 332 w 428"/>
                <a:gd name="T63" fmla="*/ 14 h 66"/>
                <a:gd name="T64" fmla="*/ 342 w 428"/>
                <a:gd name="T65" fmla="*/ 20 h 66"/>
                <a:gd name="T66" fmla="*/ 354 w 428"/>
                <a:gd name="T67" fmla="*/ 18 h 66"/>
                <a:gd name="T68" fmla="*/ 364 w 428"/>
                <a:gd name="T69" fmla="*/ 18 h 66"/>
                <a:gd name="T70" fmla="*/ 374 w 428"/>
                <a:gd name="T71" fmla="*/ 16 h 66"/>
                <a:gd name="T72" fmla="*/ 386 w 428"/>
                <a:gd name="T73" fmla="*/ 18 h 66"/>
                <a:gd name="T74" fmla="*/ 396 w 428"/>
                <a:gd name="T75" fmla="*/ 12 h 66"/>
                <a:gd name="T76" fmla="*/ 406 w 428"/>
                <a:gd name="T77" fmla="*/ 10 h 66"/>
                <a:gd name="T78" fmla="*/ 416 w 428"/>
                <a:gd name="T79" fmla="*/ 8 h 66"/>
                <a:gd name="T80" fmla="*/ 428 w 428"/>
                <a:gd name="T8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66">
                  <a:moveTo>
                    <a:pt x="0" y="64"/>
                  </a:moveTo>
                  <a:lnTo>
                    <a:pt x="4" y="64"/>
                  </a:lnTo>
                  <a:lnTo>
                    <a:pt x="10" y="60"/>
                  </a:lnTo>
                  <a:lnTo>
                    <a:pt x="14" y="54"/>
                  </a:lnTo>
                  <a:lnTo>
                    <a:pt x="20" y="56"/>
                  </a:lnTo>
                  <a:lnTo>
                    <a:pt x="26" y="50"/>
                  </a:lnTo>
                  <a:lnTo>
                    <a:pt x="30" y="48"/>
                  </a:lnTo>
                  <a:lnTo>
                    <a:pt x="36" y="44"/>
                  </a:lnTo>
                  <a:lnTo>
                    <a:pt x="42" y="40"/>
                  </a:lnTo>
                  <a:lnTo>
                    <a:pt x="46" y="24"/>
                  </a:lnTo>
                  <a:lnTo>
                    <a:pt x="52" y="16"/>
                  </a:lnTo>
                  <a:lnTo>
                    <a:pt x="58" y="16"/>
                  </a:lnTo>
                  <a:lnTo>
                    <a:pt x="62" y="14"/>
                  </a:lnTo>
                  <a:lnTo>
                    <a:pt x="68" y="16"/>
                  </a:lnTo>
                  <a:lnTo>
                    <a:pt x="74" y="56"/>
                  </a:lnTo>
                  <a:lnTo>
                    <a:pt x="78" y="62"/>
                  </a:lnTo>
                  <a:lnTo>
                    <a:pt x="84" y="58"/>
                  </a:lnTo>
                  <a:lnTo>
                    <a:pt x="88" y="18"/>
                  </a:lnTo>
                  <a:lnTo>
                    <a:pt x="94" y="30"/>
                  </a:lnTo>
                  <a:lnTo>
                    <a:pt x="100" y="30"/>
                  </a:lnTo>
                  <a:lnTo>
                    <a:pt x="104" y="26"/>
                  </a:lnTo>
                  <a:lnTo>
                    <a:pt x="110" y="40"/>
                  </a:lnTo>
                  <a:lnTo>
                    <a:pt x="116" y="46"/>
                  </a:lnTo>
                  <a:lnTo>
                    <a:pt x="120" y="46"/>
                  </a:lnTo>
                  <a:lnTo>
                    <a:pt x="126" y="40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64" y="62"/>
                  </a:lnTo>
                  <a:lnTo>
                    <a:pt x="168" y="60"/>
                  </a:lnTo>
                  <a:lnTo>
                    <a:pt x="174" y="66"/>
                  </a:lnTo>
                  <a:lnTo>
                    <a:pt x="178" y="56"/>
                  </a:lnTo>
                  <a:lnTo>
                    <a:pt x="184" y="58"/>
                  </a:lnTo>
                  <a:lnTo>
                    <a:pt x="190" y="54"/>
                  </a:lnTo>
                  <a:lnTo>
                    <a:pt x="194" y="54"/>
                  </a:lnTo>
                  <a:lnTo>
                    <a:pt x="200" y="54"/>
                  </a:lnTo>
                  <a:lnTo>
                    <a:pt x="206" y="50"/>
                  </a:lnTo>
                  <a:lnTo>
                    <a:pt x="210" y="48"/>
                  </a:lnTo>
                  <a:lnTo>
                    <a:pt x="216" y="48"/>
                  </a:lnTo>
                  <a:lnTo>
                    <a:pt x="222" y="46"/>
                  </a:lnTo>
                  <a:lnTo>
                    <a:pt x="226" y="48"/>
                  </a:lnTo>
                  <a:lnTo>
                    <a:pt x="232" y="46"/>
                  </a:lnTo>
                  <a:lnTo>
                    <a:pt x="238" y="44"/>
                  </a:lnTo>
                  <a:lnTo>
                    <a:pt x="242" y="44"/>
                  </a:lnTo>
                  <a:lnTo>
                    <a:pt x="248" y="40"/>
                  </a:lnTo>
                  <a:lnTo>
                    <a:pt x="252" y="42"/>
                  </a:lnTo>
                  <a:lnTo>
                    <a:pt x="258" y="42"/>
                  </a:lnTo>
                  <a:lnTo>
                    <a:pt x="264" y="42"/>
                  </a:lnTo>
                  <a:lnTo>
                    <a:pt x="268" y="42"/>
                  </a:lnTo>
                  <a:lnTo>
                    <a:pt x="274" y="40"/>
                  </a:lnTo>
                  <a:lnTo>
                    <a:pt x="280" y="26"/>
                  </a:lnTo>
                  <a:lnTo>
                    <a:pt x="284" y="28"/>
                  </a:lnTo>
                  <a:lnTo>
                    <a:pt x="290" y="26"/>
                  </a:lnTo>
                  <a:lnTo>
                    <a:pt x="296" y="38"/>
                  </a:lnTo>
                  <a:lnTo>
                    <a:pt x="300" y="3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6" y="22"/>
                  </a:lnTo>
                  <a:lnTo>
                    <a:pt x="322" y="14"/>
                  </a:lnTo>
                  <a:lnTo>
                    <a:pt x="328" y="14"/>
                  </a:lnTo>
                  <a:lnTo>
                    <a:pt x="332" y="14"/>
                  </a:lnTo>
                  <a:lnTo>
                    <a:pt x="338" y="12"/>
                  </a:lnTo>
                  <a:lnTo>
                    <a:pt x="342" y="20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58" y="18"/>
                  </a:lnTo>
                  <a:lnTo>
                    <a:pt x="364" y="18"/>
                  </a:lnTo>
                  <a:lnTo>
                    <a:pt x="370" y="18"/>
                  </a:lnTo>
                  <a:lnTo>
                    <a:pt x="374" y="16"/>
                  </a:lnTo>
                  <a:lnTo>
                    <a:pt x="380" y="12"/>
                  </a:lnTo>
                  <a:lnTo>
                    <a:pt x="386" y="18"/>
                  </a:lnTo>
                  <a:lnTo>
                    <a:pt x="390" y="16"/>
                  </a:lnTo>
                  <a:lnTo>
                    <a:pt x="396" y="12"/>
                  </a:lnTo>
                  <a:lnTo>
                    <a:pt x="402" y="12"/>
                  </a:lnTo>
                  <a:lnTo>
                    <a:pt x="406" y="10"/>
                  </a:lnTo>
                  <a:lnTo>
                    <a:pt x="412" y="8"/>
                  </a:lnTo>
                  <a:lnTo>
                    <a:pt x="416" y="8"/>
                  </a:lnTo>
                  <a:lnTo>
                    <a:pt x="422" y="2"/>
                  </a:lnTo>
                  <a:lnTo>
                    <a:pt x="428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483" name="Line 147"/>
          <p:cNvSpPr>
            <a:spLocks noChangeShapeType="1"/>
          </p:cNvSpPr>
          <p:nvPr/>
        </p:nvSpPr>
        <p:spPr bwMode="auto">
          <a:xfrm>
            <a:off x="996950" y="4405313"/>
            <a:ext cx="2251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84" name="Rectangle 148"/>
          <p:cNvSpPr>
            <a:spLocks noChangeArrowheads="1"/>
          </p:cNvSpPr>
          <p:nvPr/>
        </p:nvSpPr>
        <p:spPr bwMode="auto">
          <a:xfrm>
            <a:off x="1131888" y="3484563"/>
            <a:ext cx="1993900" cy="1838325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85" name="Line 149"/>
          <p:cNvSpPr>
            <a:spLocks noChangeShapeType="1"/>
          </p:cNvSpPr>
          <p:nvPr/>
        </p:nvSpPr>
        <p:spPr bwMode="auto">
          <a:xfrm>
            <a:off x="1131888" y="5322888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86" name="Line 150"/>
          <p:cNvSpPr>
            <a:spLocks noChangeShapeType="1"/>
          </p:cNvSpPr>
          <p:nvPr/>
        </p:nvSpPr>
        <p:spPr bwMode="auto">
          <a:xfrm>
            <a:off x="1131888" y="3484563"/>
            <a:ext cx="19939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87" name="Line 151"/>
          <p:cNvSpPr>
            <a:spLocks noChangeShapeType="1"/>
          </p:cNvSpPr>
          <p:nvPr/>
        </p:nvSpPr>
        <p:spPr bwMode="auto">
          <a:xfrm flipV="1">
            <a:off x="11318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88" name="Line 152"/>
          <p:cNvSpPr>
            <a:spLocks noChangeShapeType="1"/>
          </p:cNvSpPr>
          <p:nvPr/>
        </p:nvSpPr>
        <p:spPr bwMode="auto">
          <a:xfrm flipV="1">
            <a:off x="31257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89" name="Line 153"/>
          <p:cNvSpPr>
            <a:spLocks noChangeShapeType="1"/>
          </p:cNvSpPr>
          <p:nvPr/>
        </p:nvSpPr>
        <p:spPr bwMode="auto">
          <a:xfrm>
            <a:off x="1131888" y="5322888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0" name="Line 154"/>
          <p:cNvSpPr>
            <a:spLocks noChangeShapeType="1"/>
          </p:cNvSpPr>
          <p:nvPr/>
        </p:nvSpPr>
        <p:spPr bwMode="auto">
          <a:xfrm flipV="1">
            <a:off x="11318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1" name="Line 155"/>
          <p:cNvSpPr>
            <a:spLocks noChangeShapeType="1"/>
          </p:cNvSpPr>
          <p:nvPr/>
        </p:nvSpPr>
        <p:spPr bwMode="auto">
          <a:xfrm flipV="1">
            <a:off x="1131888" y="5305425"/>
            <a:ext cx="1587" cy="174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2" name="Line 156"/>
          <p:cNvSpPr>
            <a:spLocks noChangeShapeType="1"/>
          </p:cNvSpPr>
          <p:nvPr/>
        </p:nvSpPr>
        <p:spPr bwMode="auto">
          <a:xfrm>
            <a:off x="1131888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3" name="Line 157"/>
          <p:cNvSpPr>
            <a:spLocks noChangeShapeType="1"/>
          </p:cNvSpPr>
          <p:nvPr/>
        </p:nvSpPr>
        <p:spPr bwMode="auto">
          <a:xfrm flipV="1">
            <a:off x="1720850" y="5305425"/>
            <a:ext cx="3175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4" name="Line 158"/>
          <p:cNvSpPr>
            <a:spLocks noChangeShapeType="1"/>
          </p:cNvSpPr>
          <p:nvPr/>
        </p:nvSpPr>
        <p:spPr bwMode="auto">
          <a:xfrm>
            <a:off x="1720850" y="3484563"/>
            <a:ext cx="3175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5" name="Line 159"/>
          <p:cNvSpPr>
            <a:spLocks noChangeShapeType="1"/>
          </p:cNvSpPr>
          <p:nvPr/>
        </p:nvSpPr>
        <p:spPr bwMode="auto">
          <a:xfrm flipV="1">
            <a:off x="2311400" y="5305425"/>
            <a:ext cx="1588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6" name="Line 160"/>
          <p:cNvSpPr>
            <a:spLocks noChangeShapeType="1"/>
          </p:cNvSpPr>
          <p:nvPr/>
        </p:nvSpPr>
        <p:spPr bwMode="auto">
          <a:xfrm>
            <a:off x="2311400" y="3484563"/>
            <a:ext cx="1588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7" name="Line 161"/>
          <p:cNvSpPr>
            <a:spLocks noChangeShapeType="1"/>
          </p:cNvSpPr>
          <p:nvPr/>
        </p:nvSpPr>
        <p:spPr bwMode="auto">
          <a:xfrm flipV="1">
            <a:off x="2900363" y="5305425"/>
            <a:ext cx="1587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8" name="Line 162"/>
          <p:cNvSpPr>
            <a:spLocks noChangeShapeType="1"/>
          </p:cNvSpPr>
          <p:nvPr/>
        </p:nvSpPr>
        <p:spPr bwMode="auto">
          <a:xfrm>
            <a:off x="2900363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99" name="Line 163"/>
          <p:cNvSpPr>
            <a:spLocks noChangeShapeType="1"/>
          </p:cNvSpPr>
          <p:nvPr/>
        </p:nvSpPr>
        <p:spPr bwMode="auto">
          <a:xfrm>
            <a:off x="1131888" y="5322888"/>
            <a:ext cx="555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0" name="Line 164"/>
          <p:cNvSpPr>
            <a:spLocks noChangeShapeType="1"/>
          </p:cNvSpPr>
          <p:nvPr/>
        </p:nvSpPr>
        <p:spPr bwMode="auto">
          <a:xfrm flipH="1">
            <a:off x="3067050" y="5322888"/>
            <a:ext cx="5873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1" name="Line 165"/>
          <p:cNvSpPr>
            <a:spLocks noChangeShapeType="1"/>
          </p:cNvSpPr>
          <p:nvPr/>
        </p:nvSpPr>
        <p:spPr bwMode="auto">
          <a:xfrm>
            <a:off x="1131888" y="5137150"/>
            <a:ext cx="55562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2" name="Line 166"/>
          <p:cNvSpPr>
            <a:spLocks noChangeShapeType="1"/>
          </p:cNvSpPr>
          <p:nvPr/>
        </p:nvSpPr>
        <p:spPr bwMode="auto">
          <a:xfrm flipH="1">
            <a:off x="3067050" y="5137150"/>
            <a:ext cx="58738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3" name="Line 167"/>
          <p:cNvSpPr>
            <a:spLocks noChangeShapeType="1"/>
          </p:cNvSpPr>
          <p:nvPr/>
        </p:nvSpPr>
        <p:spPr bwMode="auto">
          <a:xfrm>
            <a:off x="1131888" y="4954588"/>
            <a:ext cx="55562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4" name="Line 168"/>
          <p:cNvSpPr>
            <a:spLocks noChangeShapeType="1"/>
          </p:cNvSpPr>
          <p:nvPr/>
        </p:nvSpPr>
        <p:spPr bwMode="auto">
          <a:xfrm flipH="1">
            <a:off x="3067050" y="4954588"/>
            <a:ext cx="58738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5" name="Line 169"/>
          <p:cNvSpPr>
            <a:spLocks noChangeShapeType="1"/>
          </p:cNvSpPr>
          <p:nvPr/>
        </p:nvSpPr>
        <p:spPr bwMode="auto">
          <a:xfrm>
            <a:off x="1131888" y="47704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6" name="Line 170"/>
          <p:cNvSpPr>
            <a:spLocks noChangeShapeType="1"/>
          </p:cNvSpPr>
          <p:nvPr/>
        </p:nvSpPr>
        <p:spPr bwMode="auto">
          <a:xfrm flipH="1">
            <a:off x="3067050" y="477043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7" name="Line 171"/>
          <p:cNvSpPr>
            <a:spLocks noChangeShapeType="1"/>
          </p:cNvSpPr>
          <p:nvPr/>
        </p:nvSpPr>
        <p:spPr bwMode="auto">
          <a:xfrm>
            <a:off x="1131888" y="458787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8" name="Line 172"/>
          <p:cNvSpPr>
            <a:spLocks noChangeShapeType="1"/>
          </p:cNvSpPr>
          <p:nvPr/>
        </p:nvSpPr>
        <p:spPr bwMode="auto">
          <a:xfrm flipH="1">
            <a:off x="3067050" y="4587875"/>
            <a:ext cx="587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09" name="Line 173"/>
          <p:cNvSpPr>
            <a:spLocks noChangeShapeType="1"/>
          </p:cNvSpPr>
          <p:nvPr/>
        </p:nvSpPr>
        <p:spPr bwMode="auto">
          <a:xfrm>
            <a:off x="1131888" y="44021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0" name="Line 174"/>
          <p:cNvSpPr>
            <a:spLocks noChangeShapeType="1"/>
          </p:cNvSpPr>
          <p:nvPr/>
        </p:nvSpPr>
        <p:spPr bwMode="auto">
          <a:xfrm flipH="1">
            <a:off x="3067050" y="440213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1" name="Line 175"/>
          <p:cNvSpPr>
            <a:spLocks noChangeShapeType="1"/>
          </p:cNvSpPr>
          <p:nvPr/>
        </p:nvSpPr>
        <p:spPr bwMode="auto">
          <a:xfrm>
            <a:off x="1131888" y="421798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2" name="Line 176"/>
          <p:cNvSpPr>
            <a:spLocks noChangeShapeType="1"/>
          </p:cNvSpPr>
          <p:nvPr/>
        </p:nvSpPr>
        <p:spPr bwMode="auto">
          <a:xfrm flipH="1">
            <a:off x="3067050" y="421798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3" name="Line 177"/>
          <p:cNvSpPr>
            <a:spLocks noChangeShapeType="1"/>
          </p:cNvSpPr>
          <p:nvPr/>
        </p:nvSpPr>
        <p:spPr bwMode="auto">
          <a:xfrm>
            <a:off x="1131888" y="403542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4" name="Line 178"/>
          <p:cNvSpPr>
            <a:spLocks noChangeShapeType="1"/>
          </p:cNvSpPr>
          <p:nvPr/>
        </p:nvSpPr>
        <p:spPr bwMode="auto">
          <a:xfrm flipH="1">
            <a:off x="3067050" y="4035425"/>
            <a:ext cx="587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5" name="Line 179"/>
          <p:cNvSpPr>
            <a:spLocks noChangeShapeType="1"/>
          </p:cNvSpPr>
          <p:nvPr/>
        </p:nvSpPr>
        <p:spPr bwMode="auto">
          <a:xfrm>
            <a:off x="1131888" y="384968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6" name="Line 180"/>
          <p:cNvSpPr>
            <a:spLocks noChangeShapeType="1"/>
          </p:cNvSpPr>
          <p:nvPr/>
        </p:nvSpPr>
        <p:spPr bwMode="auto">
          <a:xfrm flipH="1">
            <a:off x="3067050" y="384968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7" name="Line 181"/>
          <p:cNvSpPr>
            <a:spLocks noChangeShapeType="1"/>
          </p:cNvSpPr>
          <p:nvPr/>
        </p:nvSpPr>
        <p:spPr bwMode="auto">
          <a:xfrm>
            <a:off x="1131888" y="36655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8" name="Line 182"/>
          <p:cNvSpPr>
            <a:spLocks noChangeShapeType="1"/>
          </p:cNvSpPr>
          <p:nvPr/>
        </p:nvSpPr>
        <p:spPr bwMode="auto">
          <a:xfrm flipH="1">
            <a:off x="3067050" y="366553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19" name="Line 183"/>
          <p:cNvSpPr>
            <a:spLocks noChangeShapeType="1"/>
          </p:cNvSpPr>
          <p:nvPr/>
        </p:nvSpPr>
        <p:spPr bwMode="auto">
          <a:xfrm>
            <a:off x="1131888" y="34845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20" name="Line 184"/>
          <p:cNvSpPr>
            <a:spLocks noChangeShapeType="1"/>
          </p:cNvSpPr>
          <p:nvPr/>
        </p:nvSpPr>
        <p:spPr bwMode="auto">
          <a:xfrm flipH="1">
            <a:off x="3067050" y="348456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21" name="Line 185"/>
          <p:cNvSpPr>
            <a:spLocks noChangeShapeType="1"/>
          </p:cNvSpPr>
          <p:nvPr/>
        </p:nvSpPr>
        <p:spPr bwMode="auto">
          <a:xfrm>
            <a:off x="1131888" y="5322888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22" name="Line 186"/>
          <p:cNvSpPr>
            <a:spLocks noChangeShapeType="1"/>
          </p:cNvSpPr>
          <p:nvPr/>
        </p:nvSpPr>
        <p:spPr bwMode="auto">
          <a:xfrm>
            <a:off x="1131888" y="3484563"/>
            <a:ext cx="19939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23" name="Line 187"/>
          <p:cNvSpPr>
            <a:spLocks noChangeShapeType="1"/>
          </p:cNvSpPr>
          <p:nvPr/>
        </p:nvSpPr>
        <p:spPr bwMode="auto">
          <a:xfrm flipV="1">
            <a:off x="11318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24" name="Line 188"/>
          <p:cNvSpPr>
            <a:spLocks noChangeShapeType="1"/>
          </p:cNvSpPr>
          <p:nvPr/>
        </p:nvSpPr>
        <p:spPr bwMode="auto">
          <a:xfrm flipV="1">
            <a:off x="31257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525" name="Text Box 189"/>
          <p:cNvSpPr txBox="1">
            <a:spLocks noChangeArrowheads="1"/>
          </p:cNvSpPr>
          <p:nvPr/>
        </p:nvSpPr>
        <p:spPr bwMode="auto">
          <a:xfrm>
            <a:off x="1593850" y="5341938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200</a:t>
            </a:r>
          </a:p>
        </p:txBody>
      </p:sp>
      <p:sp>
        <p:nvSpPr>
          <p:cNvPr id="270526" name="Text Box 190"/>
          <p:cNvSpPr txBox="1">
            <a:spLocks noChangeArrowheads="1"/>
          </p:cNvSpPr>
          <p:nvPr/>
        </p:nvSpPr>
        <p:spPr bwMode="auto">
          <a:xfrm>
            <a:off x="2185988" y="5341938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400</a:t>
            </a:r>
          </a:p>
        </p:txBody>
      </p:sp>
      <p:sp>
        <p:nvSpPr>
          <p:cNvPr id="270527" name="Text Box 191"/>
          <p:cNvSpPr txBox="1">
            <a:spLocks noChangeArrowheads="1"/>
          </p:cNvSpPr>
          <p:nvPr/>
        </p:nvSpPr>
        <p:spPr bwMode="auto">
          <a:xfrm>
            <a:off x="2774950" y="5341938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600</a:t>
            </a:r>
          </a:p>
        </p:txBody>
      </p:sp>
      <p:sp>
        <p:nvSpPr>
          <p:cNvPr id="270528" name="Text Box 192"/>
          <p:cNvSpPr txBox="1">
            <a:spLocks noChangeArrowheads="1"/>
          </p:cNvSpPr>
          <p:nvPr/>
        </p:nvSpPr>
        <p:spPr bwMode="auto">
          <a:xfrm>
            <a:off x="1004888" y="5341938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0</a:t>
            </a:r>
          </a:p>
        </p:txBody>
      </p:sp>
      <p:sp>
        <p:nvSpPr>
          <p:cNvPr id="270529" name="Rectangle 193"/>
          <p:cNvSpPr>
            <a:spLocks noChangeArrowheads="1"/>
          </p:cNvSpPr>
          <p:nvPr/>
        </p:nvSpPr>
        <p:spPr bwMode="auto">
          <a:xfrm>
            <a:off x="1363663" y="5443538"/>
            <a:ext cx="153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charset="0"/>
              </a:rPr>
              <a:t>subspace dimension</a:t>
            </a:r>
          </a:p>
        </p:txBody>
      </p:sp>
      <p:sp>
        <p:nvSpPr>
          <p:cNvPr id="270530" name="Line 194"/>
          <p:cNvSpPr>
            <a:spLocks noChangeShapeType="1"/>
          </p:cNvSpPr>
          <p:nvPr/>
        </p:nvSpPr>
        <p:spPr bwMode="auto">
          <a:xfrm>
            <a:off x="6813550" y="3413125"/>
            <a:ext cx="0" cy="19986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0531" name="Line 195"/>
          <p:cNvSpPr>
            <a:spLocks noChangeShapeType="1"/>
          </p:cNvSpPr>
          <p:nvPr/>
        </p:nvSpPr>
        <p:spPr bwMode="auto">
          <a:xfrm>
            <a:off x="4364038" y="3384550"/>
            <a:ext cx="0" cy="20097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0532" name="Line 196"/>
          <p:cNvSpPr>
            <a:spLocks noChangeShapeType="1"/>
          </p:cNvSpPr>
          <p:nvPr/>
        </p:nvSpPr>
        <p:spPr bwMode="auto">
          <a:xfrm>
            <a:off x="1890713" y="3394075"/>
            <a:ext cx="0" cy="20097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0533" name="Text Box 197"/>
          <p:cNvSpPr txBox="1">
            <a:spLocks noChangeArrowheads="1"/>
          </p:cNvSpPr>
          <p:nvPr/>
        </p:nvSpPr>
        <p:spPr bwMode="auto">
          <a:xfrm>
            <a:off x="411163" y="5951538"/>
            <a:ext cx="834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 b="1">
                <a:solidFill>
                  <a:srgbClr val="008000"/>
                </a:solidFill>
                <a:latin typeface="Tahoma" charset="0"/>
              </a:rPr>
              <a:t>A simple 0-1 classification, produces a sparse expansion matrix!</a:t>
            </a:r>
          </a:p>
        </p:txBody>
      </p:sp>
      <p:sp>
        <p:nvSpPr>
          <p:cNvPr id="270534" name="Rectangle 198"/>
          <p:cNvSpPr>
            <a:spLocks noChangeArrowheads="1"/>
          </p:cNvSpPr>
          <p:nvPr/>
        </p:nvSpPr>
        <p:spPr bwMode="auto">
          <a:xfrm>
            <a:off x="1228725" y="4511675"/>
            <a:ext cx="1622425" cy="67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rgbClr val="009900"/>
                </a:solidFill>
                <a:latin typeface="Tahoma" charset="0"/>
              </a:rPr>
              <a:t>Related terms</a:t>
            </a:r>
          </a:p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rgbClr val="009900"/>
                </a:solidFill>
                <a:latin typeface="Tahoma" charset="0"/>
              </a:rPr>
              <a:t>set entry to 1</a:t>
            </a:r>
          </a:p>
        </p:txBody>
      </p:sp>
      <p:sp>
        <p:nvSpPr>
          <p:cNvPr id="270535" name="Rectangle 199"/>
          <p:cNvSpPr>
            <a:spLocks noChangeArrowheads="1"/>
          </p:cNvSpPr>
          <p:nvPr/>
        </p:nvSpPr>
        <p:spPr bwMode="auto">
          <a:xfrm>
            <a:off x="3714750" y="4502150"/>
            <a:ext cx="1622425" cy="67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rgbClr val="009900"/>
                </a:solidFill>
                <a:latin typeface="Tahoma" charset="0"/>
              </a:rPr>
              <a:t>Related terms</a:t>
            </a:r>
          </a:p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rgbClr val="009900"/>
                </a:solidFill>
                <a:latin typeface="Tahoma" charset="0"/>
              </a:rPr>
              <a:t>set entry to 1</a:t>
            </a:r>
          </a:p>
        </p:txBody>
      </p:sp>
      <p:sp>
        <p:nvSpPr>
          <p:cNvPr id="270536" name="Rectangle 200"/>
          <p:cNvSpPr>
            <a:spLocks noChangeArrowheads="1"/>
          </p:cNvSpPr>
          <p:nvPr/>
        </p:nvSpPr>
        <p:spPr bwMode="auto">
          <a:xfrm>
            <a:off x="6110288" y="4530725"/>
            <a:ext cx="1844675" cy="67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chemeClr val="hlink"/>
                </a:solidFill>
                <a:latin typeface="Tahoma" charset="0"/>
              </a:rPr>
              <a:t>Unrelated terms</a:t>
            </a:r>
          </a:p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chemeClr val="hlink"/>
                </a:solidFill>
                <a:latin typeface="Tahoma" charset="0"/>
              </a:rPr>
              <a:t>set entry to 0</a:t>
            </a:r>
          </a:p>
        </p:txBody>
      </p:sp>
      <p:sp>
        <p:nvSpPr>
          <p:cNvPr id="270537" name="Line 201"/>
          <p:cNvSpPr>
            <a:spLocks noChangeShapeType="1"/>
          </p:cNvSpPr>
          <p:nvPr/>
        </p:nvSpPr>
        <p:spPr bwMode="auto">
          <a:xfrm flipV="1">
            <a:off x="627063" y="3352800"/>
            <a:ext cx="0" cy="2035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0538" name="Text Box 202"/>
          <p:cNvSpPr txBox="1">
            <a:spLocks noChangeArrowheads="1"/>
          </p:cNvSpPr>
          <p:nvPr/>
        </p:nvSpPr>
        <p:spPr bwMode="gray">
          <a:xfrm rot="16200000">
            <a:off x="-62706" y="4185444"/>
            <a:ext cx="13668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latin typeface="Tahoma" charset="0"/>
              </a:rPr>
              <a:t>expansion matrix entry</a:t>
            </a:r>
          </a:p>
        </p:txBody>
      </p:sp>
      <p:sp>
        <p:nvSpPr>
          <p:cNvPr id="270539" name="Text Box 203"/>
          <p:cNvSpPr txBox="1">
            <a:spLocks noChangeArrowheads="1"/>
          </p:cNvSpPr>
          <p:nvPr/>
        </p:nvSpPr>
        <p:spPr bwMode="auto">
          <a:xfrm>
            <a:off x="808038" y="4283075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000">
                <a:latin typeface="Tahom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0191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64" grpId="0" build="p"/>
      <p:bldP spid="270530" grpId="0" animBg="1"/>
      <p:bldP spid="270531" grpId="0" animBg="1"/>
      <p:bldP spid="270532" grpId="0" animBg="1"/>
      <p:bldP spid="270533" grpId="0"/>
      <p:bldP spid="270534" grpId="0" animBg="1"/>
      <p:bldP spid="2705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86" name="Group 2"/>
          <p:cNvGrpSpPr>
            <a:grpSpLocks/>
          </p:cNvGrpSpPr>
          <p:nvPr/>
        </p:nvGrpSpPr>
        <p:grpSpPr bwMode="auto">
          <a:xfrm>
            <a:off x="1141413" y="3621088"/>
            <a:ext cx="6913562" cy="1404937"/>
            <a:chOff x="816" y="2378"/>
            <a:chExt cx="4355" cy="885"/>
          </a:xfrm>
        </p:grpSpPr>
        <p:grpSp>
          <p:nvGrpSpPr>
            <p:cNvPr id="272387" name="Group 3"/>
            <p:cNvGrpSpPr>
              <a:grpSpLocks/>
            </p:cNvGrpSpPr>
            <p:nvPr/>
          </p:nvGrpSpPr>
          <p:grpSpPr bwMode="auto">
            <a:xfrm>
              <a:off x="2846" y="2623"/>
              <a:ext cx="777" cy="640"/>
              <a:chOff x="737" y="3348"/>
              <a:chExt cx="835" cy="778"/>
            </a:xfrm>
          </p:grpSpPr>
          <p:sp>
            <p:nvSpPr>
              <p:cNvPr id="272388" name="Freeform 4"/>
              <p:cNvSpPr>
                <a:spLocks/>
              </p:cNvSpPr>
              <p:nvPr/>
            </p:nvSpPr>
            <p:spPr bwMode="auto">
              <a:xfrm>
                <a:off x="1294" y="4055"/>
                <a:ext cx="278" cy="71"/>
              </a:xfrm>
              <a:custGeom>
                <a:avLst/>
                <a:gdLst>
                  <a:gd name="T0" fmla="*/ 4 w 522"/>
                  <a:gd name="T1" fmla="*/ 6 h 186"/>
                  <a:gd name="T2" fmla="*/ 16 w 522"/>
                  <a:gd name="T3" fmla="*/ 8 h 186"/>
                  <a:gd name="T4" fmla="*/ 26 w 522"/>
                  <a:gd name="T5" fmla="*/ 18 h 186"/>
                  <a:gd name="T6" fmla="*/ 36 w 522"/>
                  <a:gd name="T7" fmla="*/ 30 h 186"/>
                  <a:gd name="T8" fmla="*/ 46 w 522"/>
                  <a:gd name="T9" fmla="*/ 30 h 186"/>
                  <a:gd name="T10" fmla="*/ 58 w 522"/>
                  <a:gd name="T11" fmla="*/ 36 h 186"/>
                  <a:gd name="T12" fmla="*/ 68 w 522"/>
                  <a:gd name="T13" fmla="*/ 38 h 186"/>
                  <a:gd name="T14" fmla="*/ 78 w 522"/>
                  <a:gd name="T15" fmla="*/ 40 h 186"/>
                  <a:gd name="T16" fmla="*/ 90 w 522"/>
                  <a:gd name="T17" fmla="*/ 44 h 186"/>
                  <a:gd name="T18" fmla="*/ 100 w 522"/>
                  <a:gd name="T19" fmla="*/ 62 h 186"/>
                  <a:gd name="T20" fmla="*/ 110 w 522"/>
                  <a:gd name="T21" fmla="*/ 66 h 186"/>
                  <a:gd name="T22" fmla="*/ 120 w 522"/>
                  <a:gd name="T23" fmla="*/ 68 h 186"/>
                  <a:gd name="T24" fmla="*/ 132 w 522"/>
                  <a:gd name="T25" fmla="*/ 94 h 186"/>
                  <a:gd name="T26" fmla="*/ 142 w 522"/>
                  <a:gd name="T27" fmla="*/ 110 h 186"/>
                  <a:gd name="T28" fmla="*/ 152 w 522"/>
                  <a:gd name="T29" fmla="*/ 110 h 186"/>
                  <a:gd name="T30" fmla="*/ 164 w 522"/>
                  <a:gd name="T31" fmla="*/ 112 h 186"/>
                  <a:gd name="T32" fmla="*/ 174 w 522"/>
                  <a:gd name="T33" fmla="*/ 112 h 186"/>
                  <a:gd name="T34" fmla="*/ 184 w 522"/>
                  <a:gd name="T35" fmla="*/ 120 h 186"/>
                  <a:gd name="T36" fmla="*/ 194 w 522"/>
                  <a:gd name="T37" fmla="*/ 120 h 186"/>
                  <a:gd name="T38" fmla="*/ 206 w 522"/>
                  <a:gd name="T39" fmla="*/ 108 h 186"/>
                  <a:gd name="T40" fmla="*/ 216 w 522"/>
                  <a:gd name="T41" fmla="*/ 100 h 186"/>
                  <a:gd name="T42" fmla="*/ 226 w 522"/>
                  <a:gd name="T43" fmla="*/ 100 h 186"/>
                  <a:gd name="T44" fmla="*/ 238 w 522"/>
                  <a:gd name="T45" fmla="*/ 100 h 186"/>
                  <a:gd name="T46" fmla="*/ 248 w 522"/>
                  <a:gd name="T47" fmla="*/ 106 h 186"/>
                  <a:gd name="T48" fmla="*/ 258 w 522"/>
                  <a:gd name="T49" fmla="*/ 116 h 186"/>
                  <a:gd name="T50" fmla="*/ 268 w 522"/>
                  <a:gd name="T51" fmla="*/ 114 h 186"/>
                  <a:gd name="T52" fmla="*/ 280 w 522"/>
                  <a:gd name="T53" fmla="*/ 116 h 186"/>
                  <a:gd name="T54" fmla="*/ 290 w 522"/>
                  <a:gd name="T55" fmla="*/ 116 h 186"/>
                  <a:gd name="T56" fmla="*/ 300 w 522"/>
                  <a:gd name="T57" fmla="*/ 118 h 186"/>
                  <a:gd name="T58" fmla="*/ 312 w 522"/>
                  <a:gd name="T59" fmla="*/ 120 h 186"/>
                  <a:gd name="T60" fmla="*/ 322 w 522"/>
                  <a:gd name="T61" fmla="*/ 122 h 186"/>
                  <a:gd name="T62" fmla="*/ 332 w 522"/>
                  <a:gd name="T63" fmla="*/ 122 h 186"/>
                  <a:gd name="T64" fmla="*/ 344 w 522"/>
                  <a:gd name="T65" fmla="*/ 124 h 186"/>
                  <a:gd name="T66" fmla="*/ 354 w 522"/>
                  <a:gd name="T67" fmla="*/ 126 h 186"/>
                  <a:gd name="T68" fmla="*/ 364 w 522"/>
                  <a:gd name="T69" fmla="*/ 120 h 186"/>
                  <a:gd name="T70" fmla="*/ 374 w 522"/>
                  <a:gd name="T71" fmla="*/ 120 h 186"/>
                  <a:gd name="T72" fmla="*/ 386 w 522"/>
                  <a:gd name="T73" fmla="*/ 128 h 186"/>
                  <a:gd name="T74" fmla="*/ 396 w 522"/>
                  <a:gd name="T75" fmla="*/ 126 h 186"/>
                  <a:gd name="T76" fmla="*/ 406 w 522"/>
                  <a:gd name="T77" fmla="*/ 126 h 186"/>
                  <a:gd name="T78" fmla="*/ 418 w 522"/>
                  <a:gd name="T79" fmla="*/ 130 h 186"/>
                  <a:gd name="T80" fmla="*/ 428 w 522"/>
                  <a:gd name="T81" fmla="*/ 130 h 186"/>
                  <a:gd name="T82" fmla="*/ 438 w 522"/>
                  <a:gd name="T83" fmla="*/ 126 h 186"/>
                  <a:gd name="T84" fmla="*/ 448 w 522"/>
                  <a:gd name="T85" fmla="*/ 142 h 186"/>
                  <a:gd name="T86" fmla="*/ 460 w 522"/>
                  <a:gd name="T87" fmla="*/ 138 h 186"/>
                  <a:gd name="T88" fmla="*/ 470 w 522"/>
                  <a:gd name="T89" fmla="*/ 144 h 186"/>
                  <a:gd name="T90" fmla="*/ 480 w 522"/>
                  <a:gd name="T91" fmla="*/ 154 h 186"/>
                  <a:gd name="T92" fmla="*/ 492 w 522"/>
                  <a:gd name="T93" fmla="*/ 154 h 186"/>
                  <a:gd name="T94" fmla="*/ 502 w 522"/>
                  <a:gd name="T95" fmla="*/ 164 h 186"/>
                  <a:gd name="T96" fmla="*/ 512 w 522"/>
                  <a:gd name="T97" fmla="*/ 180 h 186"/>
                  <a:gd name="T98" fmla="*/ 522 w 522"/>
                  <a:gd name="T9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2" h="186">
                    <a:moveTo>
                      <a:pt x="0" y="6"/>
                    </a:moveTo>
                    <a:lnTo>
                      <a:pt x="4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0" y="0"/>
                    </a:lnTo>
                    <a:lnTo>
                      <a:pt x="26" y="18"/>
                    </a:lnTo>
                    <a:lnTo>
                      <a:pt x="30" y="34"/>
                    </a:lnTo>
                    <a:lnTo>
                      <a:pt x="36" y="30"/>
                    </a:lnTo>
                    <a:lnTo>
                      <a:pt x="42" y="32"/>
                    </a:lnTo>
                    <a:lnTo>
                      <a:pt x="46" y="30"/>
                    </a:lnTo>
                    <a:lnTo>
                      <a:pt x="52" y="36"/>
                    </a:lnTo>
                    <a:lnTo>
                      <a:pt x="58" y="36"/>
                    </a:lnTo>
                    <a:lnTo>
                      <a:pt x="62" y="38"/>
                    </a:lnTo>
                    <a:lnTo>
                      <a:pt x="68" y="38"/>
                    </a:lnTo>
                    <a:lnTo>
                      <a:pt x="74" y="36"/>
                    </a:lnTo>
                    <a:lnTo>
                      <a:pt x="78" y="40"/>
                    </a:lnTo>
                    <a:lnTo>
                      <a:pt x="84" y="42"/>
                    </a:lnTo>
                    <a:lnTo>
                      <a:pt x="90" y="44"/>
                    </a:lnTo>
                    <a:lnTo>
                      <a:pt x="94" y="62"/>
                    </a:lnTo>
                    <a:lnTo>
                      <a:pt x="100" y="62"/>
                    </a:lnTo>
                    <a:lnTo>
                      <a:pt x="104" y="64"/>
                    </a:lnTo>
                    <a:lnTo>
                      <a:pt x="110" y="66"/>
                    </a:lnTo>
                    <a:lnTo>
                      <a:pt x="116" y="68"/>
                    </a:lnTo>
                    <a:lnTo>
                      <a:pt x="120" y="68"/>
                    </a:lnTo>
                    <a:lnTo>
                      <a:pt x="126" y="76"/>
                    </a:lnTo>
                    <a:lnTo>
                      <a:pt x="132" y="94"/>
                    </a:lnTo>
                    <a:lnTo>
                      <a:pt x="136" y="104"/>
                    </a:lnTo>
                    <a:lnTo>
                      <a:pt x="142" y="110"/>
                    </a:lnTo>
                    <a:lnTo>
                      <a:pt x="148" y="110"/>
                    </a:lnTo>
                    <a:lnTo>
                      <a:pt x="152" y="110"/>
                    </a:lnTo>
                    <a:lnTo>
                      <a:pt x="158" y="112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4" y="112"/>
                    </a:lnTo>
                    <a:lnTo>
                      <a:pt x="180" y="112"/>
                    </a:lnTo>
                    <a:lnTo>
                      <a:pt x="184" y="120"/>
                    </a:lnTo>
                    <a:lnTo>
                      <a:pt x="190" y="120"/>
                    </a:lnTo>
                    <a:lnTo>
                      <a:pt x="194" y="120"/>
                    </a:lnTo>
                    <a:lnTo>
                      <a:pt x="200" y="116"/>
                    </a:lnTo>
                    <a:lnTo>
                      <a:pt x="206" y="108"/>
                    </a:lnTo>
                    <a:lnTo>
                      <a:pt x="210" y="108"/>
                    </a:lnTo>
                    <a:lnTo>
                      <a:pt x="216" y="100"/>
                    </a:lnTo>
                    <a:lnTo>
                      <a:pt x="222" y="100"/>
                    </a:lnTo>
                    <a:lnTo>
                      <a:pt x="226" y="100"/>
                    </a:lnTo>
                    <a:lnTo>
                      <a:pt x="232" y="100"/>
                    </a:lnTo>
                    <a:lnTo>
                      <a:pt x="238" y="100"/>
                    </a:lnTo>
                    <a:lnTo>
                      <a:pt x="242" y="100"/>
                    </a:lnTo>
                    <a:lnTo>
                      <a:pt x="248" y="106"/>
                    </a:lnTo>
                    <a:lnTo>
                      <a:pt x="254" y="116"/>
                    </a:lnTo>
                    <a:lnTo>
                      <a:pt x="258" y="116"/>
                    </a:lnTo>
                    <a:lnTo>
                      <a:pt x="264" y="114"/>
                    </a:lnTo>
                    <a:lnTo>
                      <a:pt x="268" y="114"/>
                    </a:lnTo>
                    <a:lnTo>
                      <a:pt x="274" y="112"/>
                    </a:lnTo>
                    <a:lnTo>
                      <a:pt x="280" y="116"/>
                    </a:lnTo>
                    <a:lnTo>
                      <a:pt x="284" y="122"/>
                    </a:lnTo>
                    <a:lnTo>
                      <a:pt x="290" y="116"/>
                    </a:lnTo>
                    <a:lnTo>
                      <a:pt x="296" y="118"/>
                    </a:lnTo>
                    <a:lnTo>
                      <a:pt x="300" y="118"/>
                    </a:lnTo>
                    <a:lnTo>
                      <a:pt x="306" y="122"/>
                    </a:lnTo>
                    <a:lnTo>
                      <a:pt x="312" y="120"/>
                    </a:lnTo>
                    <a:lnTo>
                      <a:pt x="316" y="120"/>
                    </a:lnTo>
                    <a:lnTo>
                      <a:pt x="322" y="122"/>
                    </a:lnTo>
                    <a:lnTo>
                      <a:pt x="328" y="124"/>
                    </a:lnTo>
                    <a:lnTo>
                      <a:pt x="332" y="122"/>
                    </a:lnTo>
                    <a:lnTo>
                      <a:pt x="338" y="122"/>
                    </a:lnTo>
                    <a:lnTo>
                      <a:pt x="344" y="124"/>
                    </a:lnTo>
                    <a:lnTo>
                      <a:pt x="348" y="118"/>
                    </a:lnTo>
                    <a:lnTo>
                      <a:pt x="354" y="126"/>
                    </a:lnTo>
                    <a:lnTo>
                      <a:pt x="358" y="120"/>
                    </a:lnTo>
                    <a:lnTo>
                      <a:pt x="364" y="120"/>
                    </a:lnTo>
                    <a:lnTo>
                      <a:pt x="370" y="120"/>
                    </a:lnTo>
                    <a:lnTo>
                      <a:pt x="374" y="120"/>
                    </a:lnTo>
                    <a:lnTo>
                      <a:pt x="380" y="128"/>
                    </a:lnTo>
                    <a:lnTo>
                      <a:pt x="386" y="128"/>
                    </a:lnTo>
                    <a:lnTo>
                      <a:pt x="390" y="128"/>
                    </a:lnTo>
                    <a:lnTo>
                      <a:pt x="396" y="126"/>
                    </a:lnTo>
                    <a:lnTo>
                      <a:pt x="402" y="120"/>
                    </a:lnTo>
                    <a:lnTo>
                      <a:pt x="406" y="126"/>
                    </a:lnTo>
                    <a:lnTo>
                      <a:pt x="412" y="130"/>
                    </a:lnTo>
                    <a:lnTo>
                      <a:pt x="418" y="130"/>
                    </a:lnTo>
                    <a:lnTo>
                      <a:pt x="422" y="130"/>
                    </a:lnTo>
                    <a:lnTo>
                      <a:pt x="428" y="130"/>
                    </a:lnTo>
                    <a:lnTo>
                      <a:pt x="434" y="126"/>
                    </a:lnTo>
                    <a:lnTo>
                      <a:pt x="438" y="126"/>
                    </a:lnTo>
                    <a:lnTo>
                      <a:pt x="444" y="142"/>
                    </a:lnTo>
                    <a:lnTo>
                      <a:pt x="448" y="142"/>
                    </a:lnTo>
                    <a:lnTo>
                      <a:pt x="454" y="138"/>
                    </a:lnTo>
                    <a:lnTo>
                      <a:pt x="460" y="138"/>
                    </a:lnTo>
                    <a:lnTo>
                      <a:pt x="464" y="136"/>
                    </a:lnTo>
                    <a:lnTo>
                      <a:pt x="470" y="144"/>
                    </a:lnTo>
                    <a:lnTo>
                      <a:pt x="476" y="150"/>
                    </a:lnTo>
                    <a:lnTo>
                      <a:pt x="480" y="154"/>
                    </a:lnTo>
                    <a:lnTo>
                      <a:pt x="486" y="154"/>
                    </a:lnTo>
                    <a:lnTo>
                      <a:pt x="492" y="154"/>
                    </a:lnTo>
                    <a:lnTo>
                      <a:pt x="496" y="162"/>
                    </a:lnTo>
                    <a:lnTo>
                      <a:pt x="502" y="164"/>
                    </a:lnTo>
                    <a:lnTo>
                      <a:pt x="508" y="156"/>
                    </a:lnTo>
                    <a:lnTo>
                      <a:pt x="512" y="180"/>
                    </a:lnTo>
                    <a:lnTo>
                      <a:pt x="518" y="182"/>
                    </a:lnTo>
                    <a:lnTo>
                      <a:pt x="522" y="18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89" name="Freeform 5"/>
              <p:cNvSpPr>
                <a:spLocks/>
              </p:cNvSpPr>
              <p:nvPr/>
            </p:nvSpPr>
            <p:spPr bwMode="auto">
              <a:xfrm>
                <a:off x="1015" y="3884"/>
                <a:ext cx="279" cy="175"/>
              </a:xfrm>
              <a:custGeom>
                <a:avLst/>
                <a:gdLst>
                  <a:gd name="T0" fmla="*/ 4 w 524"/>
                  <a:gd name="T1" fmla="*/ 26 h 460"/>
                  <a:gd name="T2" fmla="*/ 16 w 524"/>
                  <a:gd name="T3" fmla="*/ 38 h 460"/>
                  <a:gd name="T4" fmla="*/ 26 w 524"/>
                  <a:gd name="T5" fmla="*/ 36 h 460"/>
                  <a:gd name="T6" fmla="*/ 36 w 524"/>
                  <a:gd name="T7" fmla="*/ 78 h 460"/>
                  <a:gd name="T8" fmla="*/ 46 w 524"/>
                  <a:gd name="T9" fmla="*/ 110 h 460"/>
                  <a:gd name="T10" fmla="*/ 58 w 524"/>
                  <a:gd name="T11" fmla="*/ 116 h 460"/>
                  <a:gd name="T12" fmla="*/ 68 w 524"/>
                  <a:gd name="T13" fmla="*/ 124 h 460"/>
                  <a:gd name="T14" fmla="*/ 78 w 524"/>
                  <a:gd name="T15" fmla="*/ 120 h 460"/>
                  <a:gd name="T16" fmla="*/ 90 w 524"/>
                  <a:gd name="T17" fmla="*/ 140 h 460"/>
                  <a:gd name="T18" fmla="*/ 100 w 524"/>
                  <a:gd name="T19" fmla="*/ 136 h 460"/>
                  <a:gd name="T20" fmla="*/ 110 w 524"/>
                  <a:gd name="T21" fmla="*/ 138 h 460"/>
                  <a:gd name="T22" fmla="*/ 122 w 524"/>
                  <a:gd name="T23" fmla="*/ 158 h 460"/>
                  <a:gd name="T24" fmla="*/ 132 w 524"/>
                  <a:gd name="T25" fmla="*/ 184 h 460"/>
                  <a:gd name="T26" fmla="*/ 142 w 524"/>
                  <a:gd name="T27" fmla="*/ 184 h 460"/>
                  <a:gd name="T28" fmla="*/ 152 w 524"/>
                  <a:gd name="T29" fmla="*/ 182 h 460"/>
                  <a:gd name="T30" fmla="*/ 164 w 524"/>
                  <a:gd name="T31" fmla="*/ 188 h 460"/>
                  <a:gd name="T32" fmla="*/ 174 w 524"/>
                  <a:gd name="T33" fmla="*/ 182 h 460"/>
                  <a:gd name="T34" fmla="*/ 184 w 524"/>
                  <a:gd name="T35" fmla="*/ 236 h 460"/>
                  <a:gd name="T36" fmla="*/ 196 w 524"/>
                  <a:gd name="T37" fmla="*/ 240 h 460"/>
                  <a:gd name="T38" fmla="*/ 206 w 524"/>
                  <a:gd name="T39" fmla="*/ 238 h 460"/>
                  <a:gd name="T40" fmla="*/ 216 w 524"/>
                  <a:gd name="T41" fmla="*/ 254 h 460"/>
                  <a:gd name="T42" fmla="*/ 226 w 524"/>
                  <a:gd name="T43" fmla="*/ 276 h 460"/>
                  <a:gd name="T44" fmla="*/ 238 w 524"/>
                  <a:gd name="T45" fmla="*/ 290 h 460"/>
                  <a:gd name="T46" fmla="*/ 248 w 524"/>
                  <a:gd name="T47" fmla="*/ 274 h 460"/>
                  <a:gd name="T48" fmla="*/ 258 w 524"/>
                  <a:gd name="T49" fmla="*/ 286 h 460"/>
                  <a:gd name="T50" fmla="*/ 270 w 524"/>
                  <a:gd name="T51" fmla="*/ 328 h 460"/>
                  <a:gd name="T52" fmla="*/ 280 w 524"/>
                  <a:gd name="T53" fmla="*/ 342 h 460"/>
                  <a:gd name="T54" fmla="*/ 290 w 524"/>
                  <a:gd name="T55" fmla="*/ 338 h 460"/>
                  <a:gd name="T56" fmla="*/ 300 w 524"/>
                  <a:gd name="T57" fmla="*/ 350 h 460"/>
                  <a:gd name="T58" fmla="*/ 312 w 524"/>
                  <a:gd name="T59" fmla="*/ 352 h 460"/>
                  <a:gd name="T60" fmla="*/ 322 w 524"/>
                  <a:gd name="T61" fmla="*/ 344 h 460"/>
                  <a:gd name="T62" fmla="*/ 332 w 524"/>
                  <a:gd name="T63" fmla="*/ 380 h 460"/>
                  <a:gd name="T64" fmla="*/ 344 w 524"/>
                  <a:gd name="T65" fmla="*/ 394 h 460"/>
                  <a:gd name="T66" fmla="*/ 354 w 524"/>
                  <a:gd name="T67" fmla="*/ 386 h 460"/>
                  <a:gd name="T68" fmla="*/ 364 w 524"/>
                  <a:gd name="T69" fmla="*/ 388 h 460"/>
                  <a:gd name="T70" fmla="*/ 376 w 524"/>
                  <a:gd name="T71" fmla="*/ 390 h 460"/>
                  <a:gd name="T72" fmla="*/ 386 w 524"/>
                  <a:gd name="T73" fmla="*/ 390 h 460"/>
                  <a:gd name="T74" fmla="*/ 396 w 524"/>
                  <a:gd name="T75" fmla="*/ 402 h 460"/>
                  <a:gd name="T76" fmla="*/ 406 w 524"/>
                  <a:gd name="T77" fmla="*/ 396 h 460"/>
                  <a:gd name="T78" fmla="*/ 418 w 524"/>
                  <a:gd name="T79" fmla="*/ 400 h 460"/>
                  <a:gd name="T80" fmla="*/ 428 w 524"/>
                  <a:gd name="T81" fmla="*/ 392 h 460"/>
                  <a:gd name="T82" fmla="*/ 438 w 524"/>
                  <a:gd name="T83" fmla="*/ 396 h 460"/>
                  <a:gd name="T84" fmla="*/ 450 w 524"/>
                  <a:gd name="T85" fmla="*/ 390 h 460"/>
                  <a:gd name="T86" fmla="*/ 460 w 524"/>
                  <a:gd name="T87" fmla="*/ 400 h 460"/>
                  <a:gd name="T88" fmla="*/ 470 w 524"/>
                  <a:gd name="T89" fmla="*/ 418 h 460"/>
                  <a:gd name="T90" fmla="*/ 480 w 524"/>
                  <a:gd name="T91" fmla="*/ 422 h 460"/>
                  <a:gd name="T92" fmla="*/ 492 w 524"/>
                  <a:gd name="T93" fmla="*/ 414 h 460"/>
                  <a:gd name="T94" fmla="*/ 502 w 524"/>
                  <a:gd name="T95" fmla="*/ 448 h 460"/>
                  <a:gd name="T96" fmla="*/ 512 w 524"/>
                  <a:gd name="T97" fmla="*/ 460 h 460"/>
                  <a:gd name="T98" fmla="*/ 524 w 524"/>
                  <a:gd name="T99" fmla="*/ 454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460">
                    <a:moveTo>
                      <a:pt x="0" y="0"/>
                    </a:moveTo>
                    <a:lnTo>
                      <a:pt x="4" y="26"/>
                    </a:lnTo>
                    <a:lnTo>
                      <a:pt x="10" y="24"/>
                    </a:lnTo>
                    <a:lnTo>
                      <a:pt x="16" y="38"/>
                    </a:lnTo>
                    <a:lnTo>
                      <a:pt x="20" y="30"/>
                    </a:lnTo>
                    <a:lnTo>
                      <a:pt x="26" y="36"/>
                    </a:lnTo>
                    <a:lnTo>
                      <a:pt x="32" y="42"/>
                    </a:lnTo>
                    <a:lnTo>
                      <a:pt x="36" y="78"/>
                    </a:lnTo>
                    <a:lnTo>
                      <a:pt x="42" y="108"/>
                    </a:lnTo>
                    <a:lnTo>
                      <a:pt x="46" y="110"/>
                    </a:lnTo>
                    <a:lnTo>
                      <a:pt x="52" y="126"/>
                    </a:lnTo>
                    <a:lnTo>
                      <a:pt x="58" y="116"/>
                    </a:lnTo>
                    <a:lnTo>
                      <a:pt x="62" y="124"/>
                    </a:lnTo>
                    <a:lnTo>
                      <a:pt x="68" y="124"/>
                    </a:lnTo>
                    <a:lnTo>
                      <a:pt x="74" y="124"/>
                    </a:lnTo>
                    <a:lnTo>
                      <a:pt x="78" y="120"/>
                    </a:lnTo>
                    <a:lnTo>
                      <a:pt x="84" y="124"/>
                    </a:lnTo>
                    <a:lnTo>
                      <a:pt x="90" y="140"/>
                    </a:lnTo>
                    <a:lnTo>
                      <a:pt x="94" y="138"/>
                    </a:lnTo>
                    <a:lnTo>
                      <a:pt x="100" y="136"/>
                    </a:lnTo>
                    <a:lnTo>
                      <a:pt x="106" y="136"/>
                    </a:lnTo>
                    <a:lnTo>
                      <a:pt x="110" y="138"/>
                    </a:lnTo>
                    <a:lnTo>
                      <a:pt x="116" y="136"/>
                    </a:lnTo>
                    <a:lnTo>
                      <a:pt x="122" y="158"/>
                    </a:lnTo>
                    <a:lnTo>
                      <a:pt x="126" y="174"/>
                    </a:lnTo>
                    <a:lnTo>
                      <a:pt x="132" y="184"/>
                    </a:lnTo>
                    <a:lnTo>
                      <a:pt x="136" y="184"/>
                    </a:lnTo>
                    <a:lnTo>
                      <a:pt x="142" y="184"/>
                    </a:lnTo>
                    <a:lnTo>
                      <a:pt x="148" y="182"/>
                    </a:lnTo>
                    <a:lnTo>
                      <a:pt x="152" y="182"/>
                    </a:lnTo>
                    <a:lnTo>
                      <a:pt x="158" y="182"/>
                    </a:lnTo>
                    <a:lnTo>
                      <a:pt x="164" y="188"/>
                    </a:lnTo>
                    <a:lnTo>
                      <a:pt x="168" y="186"/>
                    </a:lnTo>
                    <a:lnTo>
                      <a:pt x="174" y="182"/>
                    </a:lnTo>
                    <a:lnTo>
                      <a:pt x="180" y="178"/>
                    </a:lnTo>
                    <a:lnTo>
                      <a:pt x="184" y="236"/>
                    </a:lnTo>
                    <a:lnTo>
                      <a:pt x="190" y="238"/>
                    </a:lnTo>
                    <a:lnTo>
                      <a:pt x="196" y="240"/>
                    </a:lnTo>
                    <a:lnTo>
                      <a:pt x="200" y="242"/>
                    </a:lnTo>
                    <a:lnTo>
                      <a:pt x="206" y="238"/>
                    </a:lnTo>
                    <a:lnTo>
                      <a:pt x="210" y="248"/>
                    </a:lnTo>
                    <a:lnTo>
                      <a:pt x="216" y="254"/>
                    </a:lnTo>
                    <a:lnTo>
                      <a:pt x="222" y="258"/>
                    </a:lnTo>
                    <a:lnTo>
                      <a:pt x="226" y="276"/>
                    </a:lnTo>
                    <a:lnTo>
                      <a:pt x="232" y="286"/>
                    </a:lnTo>
                    <a:lnTo>
                      <a:pt x="238" y="290"/>
                    </a:lnTo>
                    <a:lnTo>
                      <a:pt x="242" y="288"/>
                    </a:lnTo>
                    <a:lnTo>
                      <a:pt x="248" y="274"/>
                    </a:lnTo>
                    <a:lnTo>
                      <a:pt x="254" y="286"/>
                    </a:lnTo>
                    <a:lnTo>
                      <a:pt x="258" y="286"/>
                    </a:lnTo>
                    <a:lnTo>
                      <a:pt x="264" y="284"/>
                    </a:lnTo>
                    <a:lnTo>
                      <a:pt x="270" y="328"/>
                    </a:lnTo>
                    <a:lnTo>
                      <a:pt x="274" y="336"/>
                    </a:lnTo>
                    <a:lnTo>
                      <a:pt x="280" y="342"/>
                    </a:lnTo>
                    <a:lnTo>
                      <a:pt x="286" y="340"/>
                    </a:lnTo>
                    <a:lnTo>
                      <a:pt x="290" y="338"/>
                    </a:lnTo>
                    <a:lnTo>
                      <a:pt x="296" y="330"/>
                    </a:lnTo>
                    <a:lnTo>
                      <a:pt x="300" y="350"/>
                    </a:lnTo>
                    <a:lnTo>
                      <a:pt x="306" y="350"/>
                    </a:lnTo>
                    <a:lnTo>
                      <a:pt x="312" y="352"/>
                    </a:lnTo>
                    <a:lnTo>
                      <a:pt x="316" y="352"/>
                    </a:lnTo>
                    <a:lnTo>
                      <a:pt x="322" y="344"/>
                    </a:lnTo>
                    <a:lnTo>
                      <a:pt x="328" y="350"/>
                    </a:lnTo>
                    <a:lnTo>
                      <a:pt x="332" y="380"/>
                    </a:lnTo>
                    <a:lnTo>
                      <a:pt x="338" y="382"/>
                    </a:lnTo>
                    <a:lnTo>
                      <a:pt x="344" y="394"/>
                    </a:lnTo>
                    <a:lnTo>
                      <a:pt x="348" y="384"/>
                    </a:lnTo>
                    <a:lnTo>
                      <a:pt x="354" y="386"/>
                    </a:lnTo>
                    <a:lnTo>
                      <a:pt x="360" y="386"/>
                    </a:lnTo>
                    <a:lnTo>
                      <a:pt x="364" y="388"/>
                    </a:lnTo>
                    <a:lnTo>
                      <a:pt x="370" y="388"/>
                    </a:lnTo>
                    <a:lnTo>
                      <a:pt x="376" y="390"/>
                    </a:lnTo>
                    <a:lnTo>
                      <a:pt x="380" y="390"/>
                    </a:lnTo>
                    <a:lnTo>
                      <a:pt x="386" y="390"/>
                    </a:lnTo>
                    <a:lnTo>
                      <a:pt x="390" y="390"/>
                    </a:lnTo>
                    <a:lnTo>
                      <a:pt x="396" y="402"/>
                    </a:lnTo>
                    <a:lnTo>
                      <a:pt x="402" y="396"/>
                    </a:lnTo>
                    <a:lnTo>
                      <a:pt x="406" y="396"/>
                    </a:lnTo>
                    <a:lnTo>
                      <a:pt x="412" y="402"/>
                    </a:lnTo>
                    <a:lnTo>
                      <a:pt x="418" y="400"/>
                    </a:lnTo>
                    <a:lnTo>
                      <a:pt x="422" y="400"/>
                    </a:lnTo>
                    <a:lnTo>
                      <a:pt x="428" y="392"/>
                    </a:lnTo>
                    <a:lnTo>
                      <a:pt x="434" y="394"/>
                    </a:lnTo>
                    <a:lnTo>
                      <a:pt x="438" y="396"/>
                    </a:lnTo>
                    <a:lnTo>
                      <a:pt x="444" y="396"/>
                    </a:lnTo>
                    <a:lnTo>
                      <a:pt x="450" y="390"/>
                    </a:lnTo>
                    <a:lnTo>
                      <a:pt x="454" y="398"/>
                    </a:lnTo>
                    <a:lnTo>
                      <a:pt x="460" y="400"/>
                    </a:lnTo>
                    <a:lnTo>
                      <a:pt x="464" y="402"/>
                    </a:lnTo>
                    <a:lnTo>
                      <a:pt x="470" y="418"/>
                    </a:lnTo>
                    <a:lnTo>
                      <a:pt x="476" y="418"/>
                    </a:lnTo>
                    <a:lnTo>
                      <a:pt x="480" y="422"/>
                    </a:lnTo>
                    <a:lnTo>
                      <a:pt x="486" y="418"/>
                    </a:lnTo>
                    <a:lnTo>
                      <a:pt x="492" y="414"/>
                    </a:lnTo>
                    <a:lnTo>
                      <a:pt x="496" y="404"/>
                    </a:lnTo>
                    <a:lnTo>
                      <a:pt x="502" y="448"/>
                    </a:lnTo>
                    <a:lnTo>
                      <a:pt x="508" y="452"/>
                    </a:lnTo>
                    <a:lnTo>
                      <a:pt x="512" y="460"/>
                    </a:lnTo>
                    <a:lnTo>
                      <a:pt x="518" y="454"/>
                    </a:lnTo>
                    <a:lnTo>
                      <a:pt x="524" y="45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90" name="Freeform 6"/>
              <p:cNvSpPr>
                <a:spLocks/>
              </p:cNvSpPr>
              <p:nvPr/>
            </p:nvSpPr>
            <p:spPr bwMode="auto">
              <a:xfrm>
                <a:off x="737" y="3348"/>
                <a:ext cx="278" cy="536"/>
              </a:xfrm>
              <a:custGeom>
                <a:avLst/>
                <a:gdLst>
                  <a:gd name="T0" fmla="*/ 4 w 524"/>
                  <a:gd name="T1" fmla="*/ 16 h 1412"/>
                  <a:gd name="T2" fmla="*/ 16 w 524"/>
                  <a:gd name="T3" fmla="*/ 54 h 1412"/>
                  <a:gd name="T4" fmla="*/ 26 w 524"/>
                  <a:gd name="T5" fmla="*/ 106 h 1412"/>
                  <a:gd name="T6" fmla="*/ 36 w 524"/>
                  <a:gd name="T7" fmla="*/ 220 h 1412"/>
                  <a:gd name="T8" fmla="*/ 48 w 524"/>
                  <a:gd name="T9" fmla="*/ 214 h 1412"/>
                  <a:gd name="T10" fmla="*/ 58 w 524"/>
                  <a:gd name="T11" fmla="*/ 388 h 1412"/>
                  <a:gd name="T12" fmla="*/ 68 w 524"/>
                  <a:gd name="T13" fmla="*/ 502 h 1412"/>
                  <a:gd name="T14" fmla="*/ 78 w 524"/>
                  <a:gd name="T15" fmla="*/ 482 h 1412"/>
                  <a:gd name="T16" fmla="*/ 90 w 524"/>
                  <a:gd name="T17" fmla="*/ 578 h 1412"/>
                  <a:gd name="T18" fmla="*/ 100 w 524"/>
                  <a:gd name="T19" fmla="*/ 770 h 1412"/>
                  <a:gd name="T20" fmla="*/ 110 w 524"/>
                  <a:gd name="T21" fmla="*/ 810 h 1412"/>
                  <a:gd name="T22" fmla="*/ 122 w 524"/>
                  <a:gd name="T23" fmla="*/ 832 h 1412"/>
                  <a:gd name="T24" fmla="*/ 132 w 524"/>
                  <a:gd name="T25" fmla="*/ 888 h 1412"/>
                  <a:gd name="T26" fmla="*/ 142 w 524"/>
                  <a:gd name="T27" fmla="*/ 872 h 1412"/>
                  <a:gd name="T28" fmla="*/ 152 w 524"/>
                  <a:gd name="T29" fmla="*/ 872 h 1412"/>
                  <a:gd name="T30" fmla="*/ 164 w 524"/>
                  <a:gd name="T31" fmla="*/ 872 h 1412"/>
                  <a:gd name="T32" fmla="*/ 174 w 524"/>
                  <a:gd name="T33" fmla="*/ 876 h 1412"/>
                  <a:gd name="T34" fmla="*/ 184 w 524"/>
                  <a:gd name="T35" fmla="*/ 922 h 1412"/>
                  <a:gd name="T36" fmla="*/ 196 w 524"/>
                  <a:gd name="T37" fmla="*/ 968 h 1412"/>
                  <a:gd name="T38" fmla="*/ 206 w 524"/>
                  <a:gd name="T39" fmla="*/ 970 h 1412"/>
                  <a:gd name="T40" fmla="*/ 216 w 524"/>
                  <a:gd name="T41" fmla="*/ 980 h 1412"/>
                  <a:gd name="T42" fmla="*/ 228 w 524"/>
                  <a:gd name="T43" fmla="*/ 970 h 1412"/>
                  <a:gd name="T44" fmla="*/ 238 w 524"/>
                  <a:gd name="T45" fmla="*/ 1002 h 1412"/>
                  <a:gd name="T46" fmla="*/ 248 w 524"/>
                  <a:gd name="T47" fmla="*/ 1002 h 1412"/>
                  <a:gd name="T48" fmla="*/ 258 w 524"/>
                  <a:gd name="T49" fmla="*/ 1130 h 1412"/>
                  <a:gd name="T50" fmla="*/ 270 w 524"/>
                  <a:gd name="T51" fmla="*/ 1134 h 1412"/>
                  <a:gd name="T52" fmla="*/ 280 w 524"/>
                  <a:gd name="T53" fmla="*/ 1142 h 1412"/>
                  <a:gd name="T54" fmla="*/ 290 w 524"/>
                  <a:gd name="T55" fmla="*/ 1138 h 1412"/>
                  <a:gd name="T56" fmla="*/ 302 w 524"/>
                  <a:gd name="T57" fmla="*/ 1140 h 1412"/>
                  <a:gd name="T58" fmla="*/ 312 w 524"/>
                  <a:gd name="T59" fmla="*/ 1152 h 1412"/>
                  <a:gd name="T60" fmla="*/ 322 w 524"/>
                  <a:gd name="T61" fmla="*/ 1152 h 1412"/>
                  <a:gd name="T62" fmla="*/ 332 w 524"/>
                  <a:gd name="T63" fmla="*/ 1150 h 1412"/>
                  <a:gd name="T64" fmla="*/ 344 w 524"/>
                  <a:gd name="T65" fmla="*/ 1168 h 1412"/>
                  <a:gd name="T66" fmla="*/ 354 w 524"/>
                  <a:gd name="T67" fmla="*/ 1216 h 1412"/>
                  <a:gd name="T68" fmla="*/ 364 w 524"/>
                  <a:gd name="T69" fmla="*/ 1212 h 1412"/>
                  <a:gd name="T70" fmla="*/ 376 w 524"/>
                  <a:gd name="T71" fmla="*/ 1224 h 1412"/>
                  <a:gd name="T72" fmla="*/ 386 w 524"/>
                  <a:gd name="T73" fmla="*/ 1238 h 1412"/>
                  <a:gd name="T74" fmla="*/ 396 w 524"/>
                  <a:gd name="T75" fmla="*/ 1298 h 1412"/>
                  <a:gd name="T76" fmla="*/ 406 w 524"/>
                  <a:gd name="T77" fmla="*/ 1358 h 1412"/>
                  <a:gd name="T78" fmla="*/ 418 w 524"/>
                  <a:gd name="T79" fmla="*/ 1358 h 1412"/>
                  <a:gd name="T80" fmla="*/ 428 w 524"/>
                  <a:gd name="T81" fmla="*/ 1378 h 1412"/>
                  <a:gd name="T82" fmla="*/ 438 w 524"/>
                  <a:gd name="T83" fmla="*/ 1384 h 1412"/>
                  <a:gd name="T84" fmla="*/ 450 w 524"/>
                  <a:gd name="T85" fmla="*/ 1388 h 1412"/>
                  <a:gd name="T86" fmla="*/ 460 w 524"/>
                  <a:gd name="T87" fmla="*/ 1388 h 1412"/>
                  <a:gd name="T88" fmla="*/ 470 w 524"/>
                  <a:gd name="T89" fmla="*/ 1382 h 1412"/>
                  <a:gd name="T90" fmla="*/ 482 w 524"/>
                  <a:gd name="T91" fmla="*/ 1394 h 1412"/>
                  <a:gd name="T92" fmla="*/ 492 w 524"/>
                  <a:gd name="T93" fmla="*/ 1408 h 1412"/>
                  <a:gd name="T94" fmla="*/ 502 w 524"/>
                  <a:gd name="T95" fmla="*/ 1408 h 1412"/>
                  <a:gd name="T96" fmla="*/ 512 w 524"/>
                  <a:gd name="T97" fmla="*/ 1412 h 1412"/>
                  <a:gd name="T98" fmla="*/ 524 w 524"/>
                  <a:gd name="T99" fmla="*/ 1412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412">
                    <a:moveTo>
                      <a:pt x="0" y="0"/>
                    </a:moveTo>
                    <a:lnTo>
                      <a:pt x="4" y="16"/>
                    </a:lnTo>
                    <a:lnTo>
                      <a:pt x="10" y="42"/>
                    </a:lnTo>
                    <a:lnTo>
                      <a:pt x="16" y="54"/>
                    </a:lnTo>
                    <a:lnTo>
                      <a:pt x="20" y="112"/>
                    </a:lnTo>
                    <a:lnTo>
                      <a:pt x="26" y="106"/>
                    </a:lnTo>
                    <a:lnTo>
                      <a:pt x="32" y="224"/>
                    </a:lnTo>
                    <a:lnTo>
                      <a:pt x="36" y="220"/>
                    </a:lnTo>
                    <a:lnTo>
                      <a:pt x="42" y="208"/>
                    </a:lnTo>
                    <a:lnTo>
                      <a:pt x="48" y="214"/>
                    </a:lnTo>
                    <a:lnTo>
                      <a:pt x="52" y="396"/>
                    </a:lnTo>
                    <a:lnTo>
                      <a:pt x="58" y="388"/>
                    </a:lnTo>
                    <a:lnTo>
                      <a:pt x="64" y="432"/>
                    </a:lnTo>
                    <a:lnTo>
                      <a:pt x="68" y="502"/>
                    </a:lnTo>
                    <a:lnTo>
                      <a:pt x="74" y="500"/>
                    </a:lnTo>
                    <a:lnTo>
                      <a:pt x="78" y="482"/>
                    </a:lnTo>
                    <a:lnTo>
                      <a:pt x="84" y="558"/>
                    </a:lnTo>
                    <a:lnTo>
                      <a:pt x="90" y="578"/>
                    </a:lnTo>
                    <a:lnTo>
                      <a:pt x="94" y="578"/>
                    </a:lnTo>
                    <a:lnTo>
                      <a:pt x="100" y="770"/>
                    </a:lnTo>
                    <a:lnTo>
                      <a:pt x="106" y="806"/>
                    </a:lnTo>
                    <a:lnTo>
                      <a:pt x="110" y="810"/>
                    </a:lnTo>
                    <a:lnTo>
                      <a:pt x="116" y="836"/>
                    </a:lnTo>
                    <a:lnTo>
                      <a:pt x="122" y="832"/>
                    </a:lnTo>
                    <a:lnTo>
                      <a:pt x="126" y="888"/>
                    </a:lnTo>
                    <a:lnTo>
                      <a:pt x="132" y="888"/>
                    </a:lnTo>
                    <a:lnTo>
                      <a:pt x="138" y="876"/>
                    </a:lnTo>
                    <a:lnTo>
                      <a:pt x="142" y="872"/>
                    </a:lnTo>
                    <a:lnTo>
                      <a:pt x="148" y="862"/>
                    </a:lnTo>
                    <a:lnTo>
                      <a:pt x="152" y="872"/>
                    </a:lnTo>
                    <a:lnTo>
                      <a:pt x="158" y="872"/>
                    </a:lnTo>
                    <a:lnTo>
                      <a:pt x="164" y="872"/>
                    </a:lnTo>
                    <a:lnTo>
                      <a:pt x="168" y="870"/>
                    </a:lnTo>
                    <a:lnTo>
                      <a:pt x="174" y="876"/>
                    </a:lnTo>
                    <a:lnTo>
                      <a:pt x="180" y="924"/>
                    </a:lnTo>
                    <a:lnTo>
                      <a:pt x="184" y="922"/>
                    </a:lnTo>
                    <a:lnTo>
                      <a:pt x="190" y="966"/>
                    </a:lnTo>
                    <a:lnTo>
                      <a:pt x="196" y="968"/>
                    </a:lnTo>
                    <a:lnTo>
                      <a:pt x="200" y="968"/>
                    </a:lnTo>
                    <a:lnTo>
                      <a:pt x="206" y="970"/>
                    </a:lnTo>
                    <a:lnTo>
                      <a:pt x="212" y="978"/>
                    </a:lnTo>
                    <a:lnTo>
                      <a:pt x="216" y="980"/>
                    </a:lnTo>
                    <a:lnTo>
                      <a:pt x="222" y="966"/>
                    </a:lnTo>
                    <a:lnTo>
                      <a:pt x="228" y="970"/>
                    </a:lnTo>
                    <a:lnTo>
                      <a:pt x="232" y="988"/>
                    </a:lnTo>
                    <a:lnTo>
                      <a:pt x="238" y="1002"/>
                    </a:lnTo>
                    <a:lnTo>
                      <a:pt x="242" y="1008"/>
                    </a:lnTo>
                    <a:lnTo>
                      <a:pt x="248" y="1002"/>
                    </a:lnTo>
                    <a:lnTo>
                      <a:pt x="254" y="1104"/>
                    </a:lnTo>
                    <a:lnTo>
                      <a:pt x="258" y="1130"/>
                    </a:lnTo>
                    <a:lnTo>
                      <a:pt x="264" y="1132"/>
                    </a:lnTo>
                    <a:lnTo>
                      <a:pt x="270" y="1134"/>
                    </a:lnTo>
                    <a:lnTo>
                      <a:pt x="274" y="1140"/>
                    </a:lnTo>
                    <a:lnTo>
                      <a:pt x="280" y="1142"/>
                    </a:lnTo>
                    <a:lnTo>
                      <a:pt x="286" y="1158"/>
                    </a:lnTo>
                    <a:lnTo>
                      <a:pt x="290" y="1138"/>
                    </a:lnTo>
                    <a:lnTo>
                      <a:pt x="296" y="1142"/>
                    </a:lnTo>
                    <a:lnTo>
                      <a:pt x="302" y="1140"/>
                    </a:lnTo>
                    <a:lnTo>
                      <a:pt x="306" y="1148"/>
                    </a:lnTo>
                    <a:lnTo>
                      <a:pt x="312" y="1152"/>
                    </a:lnTo>
                    <a:lnTo>
                      <a:pt x="318" y="1154"/>
                    </a:lnTo>
                    <a:lnTo>
                      <a:pt x="322" y="1152"/>
                    </a:lnTo>
                    <a:lnTo>
                      <a:pt x="328" y="1152"/>
                    </a:lnTo>
                    <a:lnTo>
                      <a:pt x="332" y="1150"/>
                    </a:lnTo>
                    <a:lnTo>
                      <a:pt x="338" y="1148"/>
                    </a:lnTo>
                    <a:lnTo>
                      <a:pt x="344" y="1168"/>
                    </a:lnTo>
                    <a:lnTo>
                      <a:pt x="348" y="1160"/>
                    </a:lnTo>
                    <a:lnTo>
                      <a:pt x="354" y="1216"/>
                    </a:lnTo>
                    <a:lnTo>
                      <a:pt x="360" y="1212"/>
                    </a:lnTo>
                    <a:lnTo>
                      <a:pt x="364" y="1212"/>
                    </a:lnTo>
                    <a:lnTo>
                      <a:pt x="370" y="1214"/>
                    </a:lnTo>
                    <a:lnTo>
                      <a:pt x="376" y="1224"/>
                    </a:lnTo>
                    <a:lnTo>
                      <a:pt x="380" y="1232"/>
                    </a:lnTo>
                    <a:lnTo>
                      <a:pt x="386" y="1238"/>
                    </a:lnTo>
                    <a:lnTo>
                      <a:pt x="392" y="1244"/>
                    </a:lnTo>
                    <a:lnTo>
                      <a:pt x="396" y="1298"/>
                    </a:lnTo>
                    <a:lnTo>
                      <a:pt x="402" y="1306"/>
                    </a:lnTo>
                    <a:lnTo>
                      <a:pt x="406" y="1358"/>
                    </a:lnTo>
                    <a:lnTo>
                      <a:pt x="412" y="1358"/>
                    </a:lnTo>
                    <a:lnTo>
                      <a:pt x="418" y="1358"/>
                    </a:lnTo>
                    <a:lnTo>
                      <a:pt x="422" y="1380"/>
                    </a:lnTo>
                    <a:lnTo>
                      <a:pt x="428" y="1378"/>
                    </a:lnTo>
                    <a:lnTo>
                      <a:pt x="434" y="1384"/>
                    </a:lnTo>
                    <a:lnTo>
                      <a:pt x="438" y="1384"/>
                    </a:lnTo>
                    <a:lnTo>
                      <a:pt x="444" y="1384"/>
                    </a:lnTo>
                    <a:lnTo>
                      <a:pt x="450" y="1388"/>
                    </a:lnTo>
                    <a:lnTo>
                      <a:pt x="454" y="1388"/>
                    </a:lnTo>
                    <a:lnTo>
                      <a:pt x="460" y="1388"/>
                    </a:lnTo>
                    <a:lnTo>
                      <a:pt x="466" y="1390"/>
                    </a:lnTo>
                    <a:lnTo>
                      <a:pt x="470" y="1382"/>
                    </a:lnTo>
                    <a:lnTo>
                      <a:pt x="476" y="1390"/>
                    </a:lnTo>
                    <a:lnTo>
                      <a:pt x="482" y="1394"/>
                    </a:lnTo>
                    <a:lnTo>
                      <a:pt x="486" y="1396"/>
                    </a:lnTo>
                    <a:lnTo>
                      <a:pt x="492" y="1408"/>
                    </a:lnTo>
                    <a:lnTo>
                      <a:pt x="496" y="1408"/>
                    </a:lnTo>
                    <a:lnTo>
                      <a:pt x="502" y="1408"/>
                    </a:lnTo>
                    <a:lnTo>
                      <a:pt x="508" y="1410"/>
                    </a:lnTo>
                    <a:lnTo>
                      <a:pt x="512" y="1412"/>
                    </a:lnTo>
                    <a:lnTo>
                      <a:pt x="518" y="1412"/>
                    </a:lnTo>
                    <a:lnTo>
                      <a:pt x="524" y="1412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2391" name="Group 7"/>
            <p:cNvGrpSpPr>
              <a:grpSpLocks/>
            </p:cNvGrpSpPr>
            <p:nvPr/>
          </p:nvGrpSpPr>
          <p:grpSpPr bwMode="auto">
            <a:xfrm>
              <a:off x="2373" y="2437"/>
              <a:ext cx="473" cy="419"/>
              <a:chOff x="2856" y="1652"/>
              <a:chExt cx="228" cy="450"/>
            </a:xfrm>
          </p:grpSpPr>
          <p:sp>
            <p:nvSpPr>
              <p:cNvPr id="272392" name="Freeform 8"/>
              <p:cNvSpPr>
                <a:spLocks/>
              </p:cNvSpPr>
              <p:nvPr/>
            </p:nvSpPr>
            <p:spPr bwMode="auto">
              <a:xfrm>
                <a:off x="2856" y="1652"/>
                <a:ext cx="116" cy="450"/>
              </a:xfrm>
              <a:custGeom>
                <a:avLst/>
                <a:gdLst>
                  <a:gd name="T0" fmla="*/ 0 w 216"/>
                  <a:gd name="T1" fmla="*/ 1184 h 1184"/>
                  <a:gd name="T2" fmla="*/ 4 w 216"/>
                  <a:gd name="T3" fmla="*/ 1184 h 1184"/>
                  <a:gd name="T4" fmla="*/ 10 w 216"/>
                  <a:gd name="T5" fmla="*/ 1182 h 1184"/>
                  <a:gd name="T6" fmla="*/ 14 w 216"/>
                  <a:gd name="T7" fmla="*/ 1114 h 1184"/>
                  <a:gd name="T8" fmla="*/ 20 w 216"/>
                  <a:gd name="T9" fmla="*/ 1114 h 1184"/>
                  <a:gd name="T10" fmla="*/ 26 w 216"/>
                  <a:gd name="T11" fmla="*/ 1114 h 1184"/>
                  <a:gd name="T12" fmla="*/ 30 w 216"/>
                  <a:gd name="T13" fmla="*/ 1114 h 1184"/>
                  <a:gd name="T14" fmla="*/ 36 w 216"/>
                  <a:gd name="T15" fmla="*/ 1098 h 1184"/>
                  <a:gd name="T16" fmla="*/ 42 w 216"/>
                  <a:gd name="T17" fmla="*/ 1098 h 1184"/>
                  <a:gd name="T18" fmla="*/ 46 w 216"/>
                  <a:gd name="T19" fmla="*/ 1090 h 1184"/>
                  <a:gd name="T20" fmla="*/ 52 w 216"/>
                  <a:gd name="T21" fmla="*/ 1070 h 1184"/>
                  <a:gd name="T22" fmla="*/ 58 w 216"/>
                  <a:gd name="T23" fmla="*/ 1020 h 1184"/>
                  <a:gd name="T24" fmla="*/ 62 w 216"/>
                  <a:gd name="T25" fmla="*/ 602 h 1184"/>
                  <a:gd name="T26" fmla="*/ 68 w 216"/>
                  <a:gd name="T27" fmla="*/ 600 h 1184"/>
                  <a:gd name="T28" fmla="*/ 74 w 216"/>
                  <a:gd name="T29" fmla="*/ 550 h 1184"/>
                  <a:gd name="T30" fmla="*/ 78 w 216"/>
                  <a:gd name="T31" fmla="*/ 476 h 1184"/>
                  <a:gd name="T32" fmla="*/ 84 w 216"/>
                  <a:gd name="T33" fmla="*/ 446 h 1184"/>
                  <a:gd name="T34" fmla="*/ 88 w 216"/>
                  <a:gd name="T35" fmla="*/ 440 h 1184"/>
                  <a:gd name="T36" fmla="*/ 94 w 216"/>
                  <a:gd name="T37" fmla="*/ 440 h 1184"/>
                  <a:gd name="T38" fmla="*/ 100 w 216"/>
                  <a:gd name="T39" fmla="*/ 428 h 1184"/>
                  <a:gd name="T40" fmla="*/ 104 w 216"/>
                  <a:gd name="T41" fmla="*/ 418 h 1184"/>
                  <a:gd name="T42" fmla="*/ 110 w 216"/>
                  <a:gd name="T43" fmla="*/ 412 h 1184"/>
                  <a:gd name="T44" fmla="*/ 116 w 216"/>
                  <a:gd name="T45" fmla="*/ 412 h 1184"/>
                  <a:gd name="T46" fmla="*/ 120 w 216"/>
                  <a:gd name="T47" fmla="*/ 410 h 1184"/>
                  <a:gd name="T48" fmla="*/ 126 w 216"/>
                  <a:gd name="T49" fmla="*/ 394 h 1184"/>
                  <a:gd name="T50" fmla="*/ 132 w 216"/>
                  <a:gd name="T51" fmla="*/ 394 h 1184"/>
                  <a:gd name="T52" fmla="*/ 136 w 216"/>
                  <a:gd name="T53" fmla="*/ 398 h 1184"/>
                  <a:gd name="T54" fmla="*/ 142 w 216"/>
                  <a:gd name="T55" fmla="*/ 396 h 1184"/>
                  <a:gd name="T56" fmla="*/ 148 w 216"/>
                  <a:gd name="T57" fmla="*/ 280 h 1184"/>
                  <a:gd name="T58" fmla="*/ 152 w 216"/>
                  <a:gd name="T59" fmla="*/ 38 h 1184"/>
                  <a:gd name="T60" fmla="*/ 158 w 216"/>
                  <a:gd name="T61" fmla="*/ 34 h 1184"/>
                  <a:gd name="T62" fmla="*/ 164 w 216"/>
                  <a:gd name="T63" fmla="*/ 26 h 1184"/>
                  <a:gd name="T64" fmla="*/ 168 w 216"/>
                  <a:gd name="T65" fmla="*/ 18 h 1184"/>
                  <a:gd name="T66" fmla="*/ 174 w 216"/>
                  <a:gd name="T67" fmla="*/ 18 h 1184"/>
                  <a:gd name="T68" fmla="*/ 178 w 216"/>
                  <a:gd name="T69" fmla="*/ 12 h 1184"/>
                  <a:gd name="T70" fmla="*/ 184 w 216"/>
                  <a:gd name="T71" fmla="*/ 14 h 1184"/>
                  <a:gd name="T72" fmla="*/ 190 w 216"/>
                  <a:gd name="T73" fmla="*/ 20 h 1184"/>
                  <a:gd name="T74" fmla="*/ 194 w 216"/>
                  <a:gd name="T75" fmla="*/ 10 h 1184"/>
                  <a:gd name="T76" fmla="*/ 200 w 216"/>
                  <a:gd name="T77" fmla="*/ 8 h 1184"/>
                  <a:gd name="T78" fmla="*/ 206 w 216"/>
                  <a:gd name="T79" fmla="*/ 6 h 1184"/>
                  <a:gd name="T80" fmla="*/ 210 w 216"/>
                  <a:gd name="T81" fmla="*/ 4 h 1184"/>
                  <a:gd name="T82" fmla="*/ 216 w 216"/>
                  <a:gd name="T83" fmla="*/ 0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6" h="1184">
                    <a:moveTo>
                      <a:pt x="0" y="1184"/>
                    </a:moveTo>
                    <a:lnTo>
                      <a:pt x="4" y="1184"/>
                    </a:lnTo>
                    <a:lnTo>
                      <a:pt x="10" y="1182"/>
                    </a:lnTo>
                    <a:lnTo>
                      <a:pt x="14" y="1114"/>
                    </a:lnTo>
                    <a:lnTo>
                      <a:pt x="20" y="1114"/>
                    </a:lnTo>
                    <a:lnTo>
                      <a:pt x="26" y="1114"/>
                    </a:lnTo>
                    <a:lnTo>
                      <a:pt x="30" y="1114"/>
                    </a:lnTo>
                    <a:lnTo>
                      <a:pt x="36" y="1098"/>
                    </a:lnTo>
                    <a:lnTo>
                      <a:pt x="42" y="1098"/>
                    </a:lnTo>
                    <a:lnTo>
                      <a:pt x="46" y="1090"/>
                    </a:lnTo>
                    <a:lnTo>
                      <a:pt x="52" y="1070"/>
                    </a:lnTo>
                    <a:lnTo>
                      <a:pt x="58" y="1020"/>
                    </a:lnTo>
                    <a:lnTo>
                      <a:pt x="62" y="602"/>
                    </a:lnTo>
                    <a:lnTo>
                      <a:pt x="68" y="600"/>
                    </a:lnTo>
                    <a:lnTo>
                      <a:pt x="74" y="550"/>
                    </a:lnTo>
                    <a:lnTo>
                      <a:pt x="78" y="476"/>
                    </a:lnTo>
                    <a:lnTo>
                      <a:pt x="84" y="446"/>
                    </a:lnTo>
                    <a:lnTo>
                      <a:pt x="88" y="440"/>
                    </a:lnTo>
                    <a:lnTo>
                      <a:pt x="94" y="440"/>
                    </a:lnTo>
                    <a:lnTo>
                      <a:pt x="100" y="428"/>
                    </a:lnTo>
                    <a:lnTo>
                      <a:pt x="104" y="418"/>
                    </a:lnTo>
                    <a:lnTo>
                      <a:pt x="110" y="412"/>
                    </a:lnTo>
                    <a:lnTo>
                      <a:pt x="116" y="412"/>
                    </a:lnTo>
                    <a:lnTo>
                      <a:pt x="120" y="410"/>
                    </a:lnTo>
                    <a:lnTo>
                      <a:pt x="126" y="394"/>
                    </a:lnTo>
                    <a:lnTo>
                      <a:pt x="132" y="394"/>
                    </a:lnTo>
                    <a:lnTo>
                      <a:pt x="136" y="398"/>
                    </a:lnTo>
                    <a:lnTo>
                      <a:pt x="142" y="396"/>
                    </a:lnTo>
                    <a:lnTo>
                      <a:pt x="148" y="280"/>
                    </a:lnTo>
                    <a:lnTo>
                      <a:pt x="152" y="38"/>
                    </a:lnTo>
                    <a:lnTo>
                      <a:pt x="158" y="34"/>
                    </a:lnTo>
                    <a:lnTo>
                      <a:pt x="164" y="26"/>
                    </a:lnTo>
                    <a:lnTo>
                      <a:pt x="168" y="18"/>
                    </a:lnTo>
                    <a:lnTo>
                      <a:pt x="174" y="18"/>
                    </a:lnTo>
                    <a:lnTo>
                      <a:pt x="178" y="12"/>
                    </a:lnTo>
                    <a:lnTo>
                      <a:pt x="184" y="14"/>
                    </a:lnTo>
                    <a:lnTo>
                      <a:pt x="190" y="20"/>
                    </a:lnTo>
                    <a:lnTo>
                      <a:pt x="194" y="10"/>
                    </a:lnTo>
                    <a:lnTo>
                      <a:pt x="200" y="8"/>
                    </a:lnTo>
                    <a:lnTo>
                      <a:pt x="206" y="6"/>
                    </a:lnTo>
                    <a:lnTo>
                      <a:pt x="210" y="4"/>
                    </a:lnTo>
                    <a:lnTo>
                      <a:pt x="216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93" name="Freeform 9"/>
              <p:cNvSpPr>
                <a:spLocks/>
              </p:cNvSpPr>
              <p:nvPr/>
            </p:nvSpPr>
            <p:spPr bwMode="auto">
              <a:xfrm>
                <a:off x="2972" y="1652"/>
                <a:ext cx="112" cy="196"/>
              </a:xfrm>
              <a:custGeom>
                <a:avLst/>
                <a:gdLst>
                  <a:gd name="T0" fmla="*/ 0 w 212"/>
                  <a:gd name="T1" fmla="*/ 0 h 518"/>
                  <a:gd name="T2" fmla="*/ 6 w 212"/>
                  <a:gd name="T3" fmla="*/ 6 h 518"/>
                  <a:gd name="T4" fmla="*/ 10 w 212"/>
                  <a:gd name="T5" fmla="*/ 14 h 518"/>
                  <a:gd name="T6" fmla="*/ 16 w 212"/>
                  <a:gd name="T7" fmla="*/ 18 h 518"/>
                  <a:gd name="T8" fmla="*/ 22 w 212"/>
                  <a:gd name="T9" fmla="*/ 26 h 518"/>
                  <a:gd name="T10" fmla="*/ 26 w 212"/>
                  <a:gd name="T11" fmla="*/ 24 h 518"/>
                  <a:gd name="T12" fmla="*/ 32 w 212"/>
                  <a:gd name="T13" fmla="*/ 26 h 518"/>
                  <a:gd name="T14" fmla="*/ 36 w 212"/>
                  <a:gd name="T15" fmla="*/ 64 h 518"/>
                  <a:gd name="T16" fmla="*/ 42 w 212"/>
                  <a:gd name="T17" fmla="*/ 64 h 518"/>
                  <a:gd name="T18" fmla="*/ 48 w 212"/>
                  <a:gd name="T19" fmla="*/ 46 h 518"/>
                  <a:gd name="T20" fmla="*/ 52 w 212"/>
                  <a:gd name="T21" fmla="*/ 52 h 518"/>
                  <a:gd name="T22" fmla="*/ 58 w 212"/>
                  <a:gd name="T23" fmla="*/ 54 h 518"/>
                  <a:gd name="T24" fmla="*/ 64 w 212"/>
                  <a:gd name="T25" fmla="*/ 72 h 518"/>
                  <a:gd name="T26" fmla="*/ 68 w 212"/>
                  <a:gd name="T27" fmla="*/ 84 h 518"/>
                  <a:gd name="T28" fmla="*/ 74 w 212"/>
                  <a:gd name="T29" fmla="*/ 92 h 518"/>
                  <a:gd name="T30" fmla="*/ 80 w 212"/>
                  <a:gd name="T31" fmla="*/ 92 h 518"/>
                  <a:gd name="T32" fmla="*/ 84 w 212"/>
                  <a:gd name="T33" fmla="*/ 126 h 518"/>
                  <a:gd name="T34" fmla="*/ 90 w 212"/>
                  <a:gd name="T35" fmla="*/ 126 h 518"/>
                  <a:gd name="T36" fmla="*/ 96 w 212"/>
                  <a:gd name="T37" fmla="*/ 116 h 518"/>
                  <a:gd name="T38" fmla="*/ 100 w 212"/>
                  <a:gd name="T39" fmla="*/ 118 h 518"/>
                  <a:gd name="T40" fmla="*/ 106 w 212"/>
                  <a:gd name="T41" fmla="*/ 116 h 518"/>
                  <a:gd name="T42" fmla="*/ 112 w 212"/>
                  <a:gd name="T43" fmla="*/ 122 h 518"/>
                  <a:gd name="T44" fmla="*/ 116 w 212"/>
                  <a:gd name="T45" fmla="*/ 118 h 518"/>
                  <a:gd name="T46" fmla="*/ 122 w 212"/>
                  <a:gd name="T47" fmla="*/ 116 h 518"/>
                  <a:gd name="T48" fmla="*/ 126 w 212"/>
                  <a:gd name="T49" fmla="*/ 114 h 518"/>
                  <a:gd name="T50" fmla="*/ 132 w 212"/>
                  <a:gd name="T51" fmla="*/ 112 h 518"/>
                  <a:gd name="T52" fmla="*/ 138 w 212"/>
                  <a:gd name="T53" fmla="*/ 106 h 518"/>
                  <a:gd name="T54" fmla="*/ 142 w 212"/>
                  <a:gd name="T55" fmla="*/ 168 h 518"/>
                  <a:gd name="T56" fmla="*/ 148 w 212"/>
                  <a:gd name="T57" fmla="*/ 180 h 518"/>
                  <a:gd name="T58" fmla="*/ 154 w 212"/>
                  <a:gd name="T59" fmla="*/ 190 h 518"/>
                  <a:gd name="T60" fmla="*/ 158 w 212"/>
                  <a:gd name="T61" fmla="*/ 184 h 518"/>
                  <a:gd name="T62" fmla="*/ 164 w 212"/>
                  <a:gd name="T63" fmla="*/ 186 h 518"/>
                  <a:gd name="T64" fmla="*/ 170 w 212"/>
                  <a:gd name="T65" fmla="*/ 204 h 518"/>
                  <a:gd name="T66" fmla="*/ 174 w 212"/>
                  <a:gd name="T67" fmla="*/ 174 h 518"/>
                  <a:gd name="T68" fmla="*/ 180 w 212"/>
                  <a:gd name="T69" fmla="*/ 172 h 518"/>
                  <a:gd name="T70" fmla="*/ 186 w 212"/>
                  <a:gd name="T71" fmla="*/ 166 h 518"/>
                  <a:gd name="T72" fmla="*/ 190 w 212"/>
                  <a:gd name="T73" fmla="*/ 168 h 518"/>
                  <a:gd name="T74" fmla="*/ 196 w 212"/>
                  <a:gd name="T75" fmla="*/ 186 h 518"/>
                  <a:gd name="T76" fmla="*/ 200 w 212"/>
                  <a:gd name="T77" fmla="*/ 206 h 518"/>
                  <a:gd name="T78" fmla="*/ 206 w 212"/>
                  <a:gd name="T79" fmla="*/ 206 h 518"/>
                  <a:gd name="T80" fmla="*/ 212 w 212"/>
                  <a:gd name="T81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2" h="518">
                    <a:moveTo>
                      <a:pt x="0" y="0"/>
                    </a:moveTo>
                    <a:lnTo>
                      <a:pt x="6" y="6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22" y="26"/>
                    </a:lnTo>
                    <a:lnTo>
                      <a:pt x="26" y="24"/>
                    </a:lnTo>
                    <a:lnTo>
                      <a:pt x="32" y="26"/>
                    </a:lnTo>
                    <a:lnTo>
                      <a:pt x="36" y="64"/>
                    </a:lnTo>
                    <a:lnTo>
                      <a:pt x="42" y="64"/>
                    </a:lnTo>
                    <a:lnTo>
                      <a:pt x="48" y="46"/>
                    </a:lnTo>
                    <a:lnTo>
                      <a:pt x="52" y="52"/>
                    </a:lnTo>
                    <a:lnTo>
                      <a:pt x="58" y="54"/>
                    </a:lnTo>
                    <a:lnTo>
                      <a:pt x="64" y="72"/>
                    </a:lnTo>
                    <a:lnTo>
                      <a:pt x="68" y="84"/>
                    </a:lnTo>
                    <a:lnTo>
                      <a:pt x="74" y="92"/>
                    </a:lnTo>
                    <a:lnTo>
                      <a:pt x="80" y="92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96" y="116"/>
                    </a:lnTo>
                    <a:lnTo>
                      <a:pt x="100" y="118"/>
                    </a:lnTo>
                    <a:lnTo>
                      <a:pt x="106" y="116"/>
                    </a:lnTo>
                    <a:lnTo>
                      <a:pt x="112" y="122"/>
                    </a:lnTo>
                    <a:lnTo>
                      <a:pt x="116" y="118"/>
                    </a:lnTo>
                    <a:lnTo>
                      <a:pt x="122" y="116"/>
                    </a:lnTo>
                    <a:lnTo>
                      <a:pt x="126" y="114"/>
                    </a:lnTo>
                    <a:lnTo>
                      <a:pt x="132" y="112"/>
                    </a:lnTo>
                    <a:lnTo>
                      <a:pt x="138" y="106"/>
                    </a:lnTo>
                    <a:lnTo>
                      <a:pt x="142" y="168"/>
                    </a:lnTo>
                    <a:lnTo>
                      <a:pt x="148" y="180"/>
                    </a:lnTo>
                    <a:lnTo>
                      <a:pt x="154" y="190"/>
                    </a:lnTo>
                    <a:lnTo>
                      <a:pt x="158" y="184"/>
                    </a:lnTo>
                    <a:lnTo>
                      <a:pt x="164" y="186"/>
                    </a:lnTo>
                    <a:lnTo>
                      <a:pt x="170" y="204"/>
                    </a:lnTo>
                    <a:lnTo>
                      <a:pt x="174" y="174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90" y="168"/>
                    </a:lnTo>
                    <a:lnTo>
                      <a:pt x="196" y="186"/>
                    </a:lnTo>
                    <a:lnTo>
                      <a:pt x="200" y="206"/>
                    </a:lnTo>
                    <a:lnTo>
                      <a:pt x="206" y="206"/>
                    </a:lnTo>
                    <a:lnTo>
                      <a:pt x="212" y="51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2394" name="Group 10"/>
            <p:cNvGrpSpPr>
              <a:grpSpLocks/>
            </p:cNvGrpSpPr>
            <p:nvPr/>
          </p:nvGrpSpPr>
          <p:grpSpPr bwMode="auto">
            <a:xfrm>
              <a:off x="1282" y="2398"/>
              <a:ext cx="774" cy="314"/>
              <a:chOff x="1211" y="3717"/>
              <a:chExt cx="577" cy="314"/>
            </a:xfrm>
          </p:grpSpPr>
          <p:sp>
            <p:nvSpPr>
              <p:cNvPr id="272395" name="Freeform 11"/>
              <p:cNvSpPr>
                <a:spLocks/>
              </p:cNvSpPr>
              <p:nvPr/>
            </p:nvSpPr>
            <p:spPr bwMode="auto">
              <a:xfrm>
                <a:off x="1596" y="3717"/>
                <a:ext cx="192" cy="53"/>
              </a:xfrm>
              <a:custGeom>
                <a:avLst/>
                <a:gdLst>
                  <a:gd name="T0" fmla="*/ 6 w 524"/>
                  <a:gd name="T1" fmla="*/ 412 h 414"/>
                  <a:gd name="T2" fmla="*/ 16 w 524"/>
                  <a:gd name="T3" fmla="*/ 382 h 414"/>
                  <a:gd name="T4" fmla="*/ 28 w 524"/>
                  <a:gd name="T5" fmla="*/ 382 h 414"/>
                  <a:gd name="T6" fmla="*/ 38 w 524"/>
                  <a:gd name="T7" fmla="*/ 358 h 414"/>
                  <a:gd name="T8" fmla="*/ 48 w 524"/>
                  <a:gd name="T9" fmla="*/ 352 h 414"/>
                  <a:gd name="T10" fmla="*/ 58 w 524"/>
                  <a:gd name="T11" fmla="*/ 300 h 414"/>
                  <a:gd name="T12" fmla="*/ 70 w 524"/>
                  <a:gd name="T13" fmla="*/ 278 h 414"/>
                  <a:gd name="T14" fmla="*/ 80 w 524"/>
                  <a:gd name="T15" fmla="*/ 258 h 414"/>
                  <a:gd name="T16" fmla="*/ 90 w 524"/>
                  <a:gd name="T17" fmla="*/ 258 h 414"/>
                  <a:gd name="T18" fmla="*/ 102 w 524"/>
                  <a:gd name="T19" fmla="*/ 250 h 414"/>
                  <a:gd name="T20" fmla="*/ 112 w 524"/>
                  <a:gd name="T21" fmla="*/ 252 h 414"/>
                  <a:gd name="T22" fmla="*/ 122 w 524"/>
                  <a:gd name="T23" fmla="*/ 244 h 414"/>
                  <a:gd name="T24" fmla="*/ 134 w 524"/>
                  <a:gd name="T25" fmla="*/ 234 h 414"/>
                  <a:gd name="T26" fmla="*/ 144 w 524"/>
                  <a:gd name="T27" fmla="*/ 234 h 414"/>
                  <a:gd name="T28" fmla="*/ 154 w 524"/>
                  <a:gd name="T29" fmla="*/ 232 h 414"/>
                  <a:gd name="T30" fmla="*/ 164 w 524"/>
                  <a:gd name="T31" fmla="*/ 216 h 414"/>
                  <a:gd name="T32" fmla="*/ 176 w 524"/>
                  <a:gd name="T33" fmla="*/ 172 h 414"/>
                  <a:gd name="T34" fmla="*/ 186 w 524"/>
                  <a:gd name="T35" fmla="*/ 174 h 414"/>
                  <a:gd name="T36" fmla="*/ 196 w 524"/>
                  <a:gd name="T37" fmla="*/ 196 h 414"/>
                  <a:gd name="T38" fmla="*/ 208 w 524"/>
                  <a:gd name="T39" fmla="*/ 186 h 414"/>
                  <a:gd name="T40" fmla="*/ 218 w 524"/>
                  <a:gd name="T41" fmla="*/ 168 h 414"/>
                  <a:gd name="T42" fmla="*/ 228 w 524"/>
                  <a:gd name="T43" fmla="*/ 142 h 414"/>
                  <a:gd name="T44" fmla="*/ 238 w 524"/>
                  <a:gd name="T45" fmla="*/ 130 h 414"/>
                  <a:gd name="T46" fmla="*/ 250 w 524"/>
                  <a:gd name="T47" fmla="*/ 130 h 414"/>
                  <a:gd name="T48" fmla="*/ 260 w 524"/>
                  <a:gd name="T49" fmla="*/ 124 h 414"/>
                  <a:gd name="T50" fmla="*/ 270 w 524"/>
                  <a:gd name="T51" fmla="*/ 124 h 414"/>
                  <a:gd name="T52" fmla="*/ 282 w 524"/>
                  <a:gd name="T53" fmla="*/ 132 h 414"/>
                  <a:gd name="T54" fmla="*/ 292 w 524"/>
                  <a:gd name="T55" fmla="*/ 132 h 414"/>
                  <a:gd name="T56" fmla="*/ 302 w 524"/>
                  <a:gd name="T57" fmla="*/ 128 h 414"/>
                  <a:gd name="T58" fmla="*/ 312 w 524"/>
                  <a:gd name="T59" fmla="*/ 116 h 414"/>
                  <a:gd name="T60" fmla="*/ 324 w 524"/>
                  <a:gd name="T61" fmla="*/ 116 h 414"/>
                  <a:gd name="T62" fmla="*/ 334 w 524"/>
                  <a:gd name="T63" fmla="*/ 104 h 414"/>
                  <a:gd name="T64" fmla="*/ 344 w 524"/>
                  <a:gd name="T65" fmla="*/ 100 h 414"/>
                  <a:gd name="T66" fmla="*/ 356 w 524"/>
                  <a:gd name="T67" fmla="*/ 102 h 414"/>
                  <a:gd name="T68" fmla="*/ 366 w 524"/>
                  <a:gd name="T69" fmla="*/ 104 h 414"/>
                  <a:gd name="T70" fmla="*/ 376 w 524"/>
                  <a:gd name="T71" fmla="*/ 94 h 414"/>
                  <a:gd name="T72" fmla="*/ 386 w 524"/>
                  <a:gd name="T73" fmla="*/ 90 h 414"/>
                  <a:gd name="T74" fmla="*/ 398 w 524"/>
                  <a:gd name="T75" fmla="*/ 90 h 414"/>
                  <a:gd name="T76" fmla="*/ 408 w 524"/>
                  <a:gd name="T77" fmla="*/ 90 h 414"/>
                  <a:gd name="T78" fmla="*/ 418 w 524"/>
                  <a:gd name="T79" fmla="*/ 92 h 414"/>
                  <a:gd name="T80" fmla="*/ 430 w 524"/>
                  <a:gd name="T81" fmla="*/ 74 h 414"/>
                  <a:gd name="T82" fmla="*/ 440 w 524"/>
                  <a:gd name="T83" fmla="*/ 72 h 414"/>
                  <a:gd name="T84" fmla="*/ 450 w 524"/>
                  <a:gd name="T85" fmla="*/ 68 h 414"/>
                  <a:gd name="T86" fmla="*/ 462 w 524"/>
                  <a:gd name="T87" fmla="*/ 44 h 414"/>
                  <a:gd name="T88" fmla="*/ 472 w 524"/>
                  <a:gd name="T89" fmla="*/ 44 h 414"/>
                  <a:gd name="T90" fmla="*/ 482 w 524"/>
                  <a:gd name="T91" fmla="*/ 44 h 414"/>
                  <a:gd name="T92" fmla="*/ 492 w 524"/>
                  <a:gd name="T93" fmla="*/ 44 h 414"/>
                  <a:gd name="T94" fmla="*/ 504 w 524"/>
                  <a:gd name="T95" fmla="*/ 50 h 414"/>
                  <a:gd name="T96" fmla="*/ 514 w 524"/>
                  <a:gd name="T97" fmla="*/ 6 h 414"/>
                  <a:gd name="T98" fmla="*/ 524 w 524"/>
                  <a:gd name="T9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414">
                    <a:moveTo>
                      <a:pt x="0" y="414"/>
                    </a:moveTo>
                    <a:lnTo>
                      <a:pt x="6" y="412"/>
                    </a:lnTo>
                    <a:lnTo>
                      <a:pt x="12" y="384"/>
                    </a:lnTo>
                    <a:lnTo>
                      <a:pt x="16" y="382"/>
                    </a:lnTo>
                    <a:lnTo>
                      <a:pt x="22" y="380"/>
                    </a:lnTo>
                    <a:lnTo>
                      <a:pt x="28" y="382"/>
                    </a:lnTo>
                    <a:lnTo>
                      <a:pt x="32" y="376"/>
                    </a:lnTo>
                    <a:lnTo>
                      <a:pt x="38" y="358"/>
                    </a:lnTo>
                    <a:lnTo>
                      <a:pt x="44" y="354"/>
                    </a:lnTo>
                    <a:lnTo>
                      <a:pt x="48" y="352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80" y="258"/>
                    </a:lnTo>
                    <a:lnTo>
                      <a:pt x="86" y="250"/>
                    </a:lnTo>
                    <a:lnTo>
                      <a:pt x="90" y="258"/>
                    </a:lnTo>
                    <a:lnTo>
                      <a:pt x="96" y="250"/>
                    </a:lnTo>
                    <a:lnTo>
                      <a:pt x="102" y="250"/>
                    </a:lnTo>
                    <a:lnTo>
                      <a:pt x="106" y="250"/>
                    </a:lnTo>
                    <a:lnTo>
                      <a:pt x="112" y="252"/>
                    </a:lnTo>
                    <a:lnTo>
                      <a:pt x="118" y="254"/>
                    </a:lnTo>
                    <a:lnTo>
                      <a:pt x="122" y="244"/>
                    </a:lnTo>
                    <a:lnTo>
                      <a:pt x="128" y="244"/>
                    </a:lnTo>
                    <a:lnTo>
                      <a:pt x="134" y="234"/>
                    </a:lnTo>
                    <a:lnTo>
                      <a:pt x="138" y="234"/>
                    </a:lnTo>
                    <a:lnTo>
                      <a:pt x="144" y="234"/>
                    </a:lnTo>
                    <a:lnTo>
                      <a:pt x="148" y="232"/>
                    </a:lnTo>
                    <a:lnTo>
                      <a:pt x="154" y="232"/>
                    </a:lnTo>
                    <a:lnTo>
                      <a:pt x="160" y="216"/>
                    </a:lnTo>
                    <a:lnTo>
                      <a:pt x="164" y="216"/>
                    </a:lnTo>
                    <a:lnTo>
                      <a:pt x="170" y="170"/>
                    </a:lnTo>
                    <a:lnTo>
                      <a:pt x="176" y="172"/>
                    </a:lnTo>
                    <a:lnTo>
                      <a:pt x="180" y="178"/>
                    </a:lnTo>
                    <a:lnTo>
                      <a:pt x="186" y="174"/>
                    </a:lnTo>
                    <a:lnTo>
                      <a:pt x="192" y="180"/>
                    </a:lnTo>
                    <a:lnTo>
                      <a:pt x="196" y="196"/>
                    </a:lnTo>
                    <a:lnTo>
                      <a:pt x="202" y="196"/>
                    </a:lnTo>
                    <a:lnTo>
                      <a:pt x="208" y="186"/>
                    </a:lnTo>
                    <a:lnTo>
                      <a:pt x="212" y="182"/>
                    </a:lnTo>
                    <a:lnTo>
                      <a:pt x="218" y="168"/>
                    </a:lnTo>
                    <a:lnTo>
                      <a:pt x="222" y="154"/>
                    </a:lnTo>
                    <a:lnTo>
                      <a:pt x="228" y="142"/>
                    </a:lnTo>
                    <a:lnTo>
                      <a:pt x="234" y="130"/>
                    </a:lnTo>
                    <a:lnTo>
                      <a:pt x="238" y="130"/>
                    </a:lnTo>
                    <a:lnTo>
                      <a:pt x="244" y="130"/>
                    </a:lnTo>
                    <a:lnTo>
                      <a:pt x="250" y="130"/>
                    </a:lnTo>
                    <a:lnTo>
                      <a:pt x="254" y="130"/>
                    </a:lnTo>
                    <a:lnTo>
                      <a:pt x="260" y="124"/>
                    </a:lnTo>
                    <a:lnTo>
                      <a:pt x="266" y="124"/>
                    </a:lnTo>
                    <a:lnTo>
                      <a:pt x="270" y="124"/>
                    </a:lnTo>
                    <a:lnTo>
                      <a:pt x="276" y="130"/>
                    </a:lnTo>
                    <a:lnTo>
                      <a:pt x="282" y="132"/>
                    </a:lnTo>
                    <a:lnTo>
                      <a:pt x="286" y="132"/>
                    </a:lnTo>
                    <a:lnTo>
                      <a:pt x="292" y="132"/>
                    </a:lnTo>
                    <a:lnTo>
                      <a:pt x="298" y="132"/>
                    </a:lnTo>
                    <a:lnTo>
                      <a:pt x="302" y="128"/>
                    </a:lnTo>
                    <a:lnTo>
                      <a:pt x="308" y="124"/>
                    </a:lnTo>
                    <a:lnTo>
                      <a:pt x="312" y="116"/>
                    </a:lnTo>
                    <a:lnTo>
                      <a:pt x="318" y="116"/>
                    </a:lnTo>
                    <a:lnTo>
                      <a:pt x="324" y="116"/>
                    </a:lnTo>
                    <a:lnTo>
                      <a:pt x="328" y="116"/>
                    </a:lnTo>
                    <a:lnTo>
                      <a:pt x="334" y="104"/>
                    </a:lnTo>
                    <a:lnTo>
                      <a:pt x="340" y="104"/>
                    </a:lnTo>
                    <a:lnTo>
                      <a:pt x="344" y="100"/>
                    </a:lnTo>
                    <a:lnTo>
                      <a:pt x="350" y="100"/>
                    </a:lnTo>
                    <a:lnTo>
                      <a:pt x="356" y="102"/>
                    </a:lnTo>
                    <a:lnTo>
                      <a:pt x="360" y="100"/>
                    </a:lnTo>
                    <a:lnTo>
                      <a:pt x="366" y="104"/>
                    </a:lnTo>
                    <a:lnTo>
                      <a:pt x="372" y="104"/>
                    </a:lnTo>
                    <a:lnTo>
                      <a:pt x="376" y="94"/>
                    </a:lnTo>
                    <a:lnTo>
                      <a:pt x="382" y="94"/>
                    </a:lnTo>
                    <a:lnTo>
                      <a:pt x="386" y="90"/>
                    </a:lnTo>
                    <a:lnTo>
                      <a:pt x="392" y="90"/>
                    </a:lnTo>
                    <a:lnTo>
                      <a:pt x="398" y="90"/>
                    </a:lnTo>
                    <a:lnTo>
                      <a:pt x="402" y="90"/>
                    </a:lnTo>
                    <a:lnTo>
                      <a:pt x="408" y="90"/>
                    </a:lnTo>
                    <a:lnTo>
                      <a:pt x="414" y="92"/>
                    </a:lnTo>
                    <a:lnTo>
                      <a:pt x="418" y="92"/>
                    </a:lnTo>
                    <a:lnTo>
                      <a:pt x="424" y="90"/>
                    </a:lnTo>
                    <a:lnTo>
                      <a:pt x="430" y="74"/>
                    </a:lnTo>
                    <a:lnTo>
                      <a:pt x="434" y="74"/>
                    </a:lnTo>
                    <a:lnTo>
                      <a:pt x="440" y="72"/>
                    </a:lnTo>
                    <a:lnTo>
                      <a:pt x="446" y="72"/>
                    </a:lnTo>
                    <a:lnTo>
                      <a:pt x="450" y="68"/>
                    </a:lnTo>
                    <a:lnTo>
                      <a:pt x="456" y="46"/>
                    </a:lnTo>
                    <a:lnTo>
                      <a:pt x="462" y="44"/>
                    </a:lnTo>
                    <a:lnTo>
                      <a:pt x="466" y="44"/>
                    </a:lnTo>
                    <a:lnTo>
                      <a:pt x="472" y="44"/>
                    </a:lnTo>
                    <a:lnTo>
                      <a:pt x="476" y="44"/>
                    </a:lnTo>
                    <a:lnTo>
                      <a:pt x="482" y="44"/>
                    </a:lnTo>
                    <a:lnTo>
                      <a:pt x="488" y="44"/>
                    </a:lnTo>
                    <a:lnTo>
                      <a:pt x="492" y="44"/>
                    </a:lnTo>
                    <a:lnTo>
                      <a:pt x="498" y="46"/>
                    </a:lnTo>
                    <a:lnTo>
                      <a:pt x="504" y="50"/>
                    </a:lnTo>
                    <a:lnTo>
                      <a:pt x="508" y="24"/>
                    </a:lnTo>
                    <a:lnTo>
                      <a:pt x="514" y="6"/>
                    </a:lnTo>
                    <a:lnTo>
                      <a:pt x="520" y="4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96" name="Freeform 12"/>
              <p:cNvSpPr>
                <a:spLocks/>
              </p:cNvSpPr>
              <p:nvPr/>
            </p:nvSpPr>
            <p:spPr bwMode="auto">
              <a:xfrm>
                <a:off x="1403" y="3770"/>
                <a:ext cx="193" cy="198"/>
              </a:xfrm>
              <a:custGeom>
                <a:avLst/>
                <a:gdLst>
                  <a:gd name="T0" fmla="*/ 6 w 524"/>
                  <a:gd name="T1" fmla="*/ 1526 h 1560"/>
                  <a:gd name="T2" fmla="*/ 16 w 524"/>
                  <a:gd name="T3" fmla="*/ 1502 h 1560"/>
                  <a:gd name="T4" fmla="*/ 28 w 524"/>
                  <a:gd name="T5" fmla="*/ 1396 h 1560"/>
                  <a:gd name="T6" fmla="*/ 38 w 524"/>
                  <a:gd name="T7" fmla="*/ 1400 h 1560"/>
                  <a:gd name="T8" fmla="*/ 48 w 524"/>
                  <a:gd name="T9" fmla="*/ 1344 h 1560"/>
                  <a:gd name="T10" fmla="*/ 60 w 524"/>
                  <a:gd name="T11" fmla="*/ 1342 h 1560"/>
                  <a:gd name="T12" fmla="*/ 70 w 524"/>
                  <a:gd name="T13" fmla="*/ 1344 h 1560"/>
                  <a:gd name="T14" fmla="*/ 80 w 524"/>
                  <a:gd name="T15" fmla="*/ 1330 h 1560"/>
                  <a:gd name="T16" fmla="*/ 90 w 524"/>
                  <a:gd name="T17" fmla="*/ 1290 h 1560"/>
                  <a:gd name="T18" fmla="*/ 102 w 524"/>
                  <a:gd name="T19" fmla="*/ 1288 h 1560"/>
                  <a:gd name="T20" fmla="*/ 112 w 524"/>
                  <a:gd name="T21" fmla="*/ 1276 h 1560"/>
                  <a:gd name="T22" fmla="*/ 122 w 524"/>
                  <a:gd name="T23" fmla="*/ 1236 h 1560"/>
                  <a:gd name="T24" fmla="*/ 134 w 524"/>
                  <a:gd name="T25" fmla="*/ 1218 h 1560"/>
                  <a:gd name="T26" fmla="*/ 144 w 524"/>
                  <a:gd name="T27" fmla="*/ 1182 h 1560"/>
                  <a:gd name="T28" fmla="*/ 154 w 524"/>
                  <a:gd name="T29" fmla="*/ 1142 h 1560"/>
                  <a:gd name="T30" fmla="*/ 164 w 524"/>
                  <a:gd name="T31" fmla="*/ 1060 h 1560"/>
                  <a:gd name="T32" fmla="*/ 176 w 524"/>
                  <a:gd name="T33" fmla="*/ 1044 h 1560"/>
                  <a:gd name="T34" fmla="*/ 186 w 524"/>
                  <a:gd name="T35" fmla="*/ 994 h 1560"/>
                  <a:gd name="T36" fmla="*/ 196 w 524"/>
                  <a:gd name="T37" fmla="*/ 950 h 1560"/>
                  <a:gd name="T38" fmla="*/ 208 w 524"/>
                  <a:gd name="T39" fmla="*/ 898 h 1560"/>
                  <a:gd name="T40" fmla="*/ 218 w 524"/>
                  <a:gd name="T41" fmla="*/ 906 h 1560"/>
                  <a:gd name="T42" fmla="*/ 228 w 524"/>
                  <a:gd name="T43" fmla="*/ 894 h 1560"/>
                  <a:gd name="T44" fmla="*/ 240 w 524"/>
                  <a:gd name="T45" fmla="*/ 862 h 1560"/>
                  <a:gd name="T46" fmla="*/ 250 w 524"/>
                  <a:gd name="T47" fmla="*/ 726 h 1560"/>
                  <a:gd name="T48" fmla="*/ 260 w 524"/>
                  <a:gd name="T49" fmla="*/ 722 h 1560"/>
                  <a:gd name="T50" fmla="*/ 270 w 524"/>
                  <a:gd name="T51" fmla="*/ 716 h 1560"/>
                  <a:gd name="T52" fmla="*/ 282 w 524"/>
                  <a:gd name="T53" fmla="*/ 710 h 1560"/>
                  <a:gd name="T54" fmla="*/ 292 w 524"/>
                  <a:gd name="T55" fmla="*/ 686 h 1560"/>
                  <a:gd name="T56" fmla="*/ 302 w 524"/>
                  <a:gd name="T57" fmla="*/ 620 h 1560"/>
                  <a:gd name="T58" fmla="*/ 314 w 524"/>
                  <a:gd name="T59" fmla="*/ 568 h 1560"/>
                  <a:gd name="T60" fmla="*/ 324 w 524"/>
                  <a:gd name="T61" fmla="*/ 524 h 1560"/>
                  <a:gd name="T62" fmla="*/ 334 w 524"/>
                  <a:gd name="T63" fmla="*/ 492 h 1560"/>
                  <a:gd name="T64" fmla="*/ 344 w 524"/>
                  <a:gd name="T65" fmla="*/ 438 h 1560"/>
                  <a:gd name="T66" fmla="*/ 356 w 524"/>
                  <a:gd name="T67" fmla="*/ 424 h 1560"/>
                  <a:gd name="T68" fmla="*/ 366 w 524"/>
                  <a:gd name="T69" fmla="*/ 410 h 1560"/>
                  <a:gd name="T70" fmla="*/ 376 w 524"/>
                  <a:gd name="T71" fmla="*/ 416 h 1560"/>
                  <a:gd name="T72" fmla="*/ 388 w 524"/>
                  <a:gd name="T73" fmla="*/ 380 h 1560"/>
                  <a:gd name="T74" fmla="*/ 398 w 524"/>
                  <a:gd name="T75" fmla="*/ 314 h 1560"/>
                  <a:gd name="T76" fmla="*/ 408 w 524"/>
                  <a:gd name="T77" fmla="*/ 248 h 1560"/>
                  <a:gd name="T78" fmla="*/ 418 w 524"/>
                  <a:gd name="T79" fmla="*/ 242 h 1560"/>
                  <a:gd name="T80" fmla="*/ 430 w 524"/>
                  <a:gd name="T81" fmla="*/ 170 h 1560"/>
                  <a:gd name="T82" fmla="*/ 440 w 524"/>
                  <a:gd name="T83" fmla="*/ 126 h 1560"/>
                  <a:gd name="T84" fmla="*/ 450 w 524"/>
                  <a:gd name="T85" fmla="*/ 104 h 1560"/>
                  <a:gd name="T86" fmla="*/ 462 w 524"/>
                  <a:gd name="T87" fmla="*/ 106 h 1560"/>
                  <a:gd name="T88" fmla="*/ 472 w 524"/>
                  <a:gd name="T89" fmla="*/ 98 h 1560"/>
                  <a:gd name="T90" fmla="*/ 482 w 524"/>
                  <a:gd name="T91" fmla="*/ 94 h 1560"/>
                  <a:gd name="T92" fmla="*/ 492 w 524"/>
                  <a:gd name="T93" fmla="*/ 58 h 1560"/>
                  <a:gd name="T94" fmla="*/ 504 w 524"/>
                  <a:gd name="T95" fmla="*/ 50 h 1560"/>
                  <a:gd name="T96" fmla="*/ 514 w 524"/>
                  <a:gd name="T97" fmla="*/ 22 h 1560"/>
                  <a:gd name="T98" fmla="*/ 524 w 524"/>
                  <a:gd name="T99" fmla="*/ 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560">
                    <a:moveTo>
                      <a:pt x="0" y="1560"/>
                    </a:moveTo>
                    <a:lnTo>
                      <a:pt x="6" y="1526"/>
                    </a:lnTo>
                    <a:lnTo>
                      <a:pt x="12" y="1526"/>
                    </a:lnTo>
                    <a:lnTo>
                      <a:pt x="16" y="1502"/>
                    </a:lnTo>
                    <a:lnTo>
                      <a:pt x="22" y="1492"/>
                    </a:lnTo>
                    <a:lnTo>
                      <a:pt x="28" y="1396"/>
                    </a:lnTo>
                    <a:lnTo>
                      <a:pt x="32" y="1398"/>
                    </a:lnTo>
                    <a:lnTo>
                      <a:pt x="38" y="1400"/>
                    </a:lnTo>
                    <a:lnTo>
                      <a:pt x="44" y="1350"/>
                    </a:lnTo>
                    <a:lnTo>
                      <a:pt x="48" y="1344"/>
                    </a:lnTo>
                    <a:lnTo>
                      <a:pt x="54" y="1346"/>
                    </a:lnTo>
                    <a:lnTo>
                      <a:pt x="60" y="1342"/>
                    </a:lnTo>
                    <a:lnTo>
                      <a:pt x="64" y="1346"/>
                    </a:lnTo>
                    <a:lnTo>
                      <a:pt x="70" y="1344"/>
                    </a:lnTo>
                    <a:lnTo>
                      <a:pt x="76" y="1342"/>
                    </a:lnTo>
                    <a:lnTo>
                      <a:pt x="80" y="1330"/>
                    </a:lnTo>
                    <a:lnTo>
                      <a:pt x="86" y="1300"/>
                    </a:lnTo>
                    <a:lnTo>
                      <a:pt x="90" y="1290"/>
                    </a:lnTo>
                    <a:lnTo>
                      <a:pt x="96" y="1290"/>
                    </a:lnTo>
                    <a:lnTo>
                      <a:pt x="102" y="1288"/>
                    </a:lnTo>
                    <a:lnTo>
                      <a:pt x="106" y="1282"/>
                    </a:lnTo>
                    <a:lnTo>
                      <a:pt x="112" y="1276"/>
                    </a:lnTo>
                    <a:lnTo>
                      <a:pt x="118" y="1270"/>
                    </a:lnTo>
                    <a:lnTo>
                      <a:pt x="122" y="1236"/>
                    </a:lnTo>
                    <a:lnTo>
                      <a:pt x="128" y="1222"/>
                    </a:lnTo>
                    <a:lnTo>
                      <a:pt x="134" y="1218"/>
                    </a:lnTo>
                    <a:lnTo>
                      <a:pt x="138" y="1216"/>
                    </a:lnTo>
                    <a:lnTo>
                      <a:pt x="144" y="1182"/>
                    </a:lnTo>
                    <a:lnTo>
                      <a:pt x="150" y="1178"/>
                    </a:lnTo>
                    <a:lnTo>
                      <a:pt x="154" y="1142"/>
                    </a:lnTo>
                    <a:lnTo>
                      <a:pt x="160" y="1068"/>
                    </a:lnTo>
                    <a:lnTo>
                      <a:pt x="164" y="1060"/>
                    </a:lnTo>
                    <a:lnTo>
                      <a:pt x="170" y="1060"/>
                    </a:lnTo>
                    <a:lnTo>
                      <a:pt x="176" y="1044"/>
                    </a:lnTo>
                    <a:lnTo>
                      <a:pt x="180" y="1022"/>
                    </a:lnTo>
                    <a:lnTo>
                      <a:pt x="186" y="994"/>
                    </a:lnTo>
                    <a:lnTo>
                      <a:pt x="192" y="1000"/>
                    </a:lnTo>
                    <a:lnTo>
                      <a:pt x="196" y="950"/>
                    </a:lnTo>
                    <a:lnTo>
                      <a:pt x="202" y="948"/>
                    </a:lnTo>
                    <a:lnTo>
                      <a:pt x="208" y="898"/>
                    </a:lnTo>
                    <a:lnTo>
                      <a:pt x="212" y="894"/>
                    </a:lnTo>
                    <a:lnTo>
                      <a:pt x="218" y="906"/>
                    </a:lnTo>
                    <a:lnTo>
                      <a:pt x="224" y="900"/>
                    </a:lnTo>
                    <a:lnTo>
                      <a:pt x="228" y="894"/>
                    </a:lnTo>
                    <a:lnTo>
                      <a:pt x="234" y="864"/>
                    </a:lnTo>
                    <a:lnTo>
                      <a:pt x="240" y="862"/>
                    </a:lnTo>
                    <a:lnTo>
                      <a:pt x="244" y="850"/>
                    </a:lnTo>
                    <a:lnTo>
                      <a:pt x="250" y="726"/>
                    </a:lnTo>
                    <a:lnTo>
                      <a:pt x="254" y="730"/>
                    </a:lnTo>
                    <a:lnTo>
                      <a:pt x="260" y="722"/>
                    </a:lnTo>
                    <a:lnTo>
                      <a:pt x="266" y="716"/>
                    </a:lnTo>
                    <a:lnTo>
                      <a:pt x="270" y="716"/>
                    </a:lnTo>
                    <a:lnTo>
                      <a:pt x="276" y="720"/>
                    </a:lnTo>
                    <a:lnTo>
                      <a:pt x="282" y="710"/>
                    </a:lnTo>
                    <a:lnTo>
                      <a:pt x="286" y="710"/>
                    </a:lnTo>
                    <a:lnTo>
                      <a:pt x="292" y="686"/>
                    </a:lnTo>
                    <a:lnTo>
                      <a:pt x="298" y="624"/>
                    </a:lnTo>
                    <a:lnTo>
                      <a:pt x="302" y="620"/>
                    </a:lnTo>
                    <a:lnTo>
                      <a:pt x="308" y="568"/>
                    </a:lnTo>
                    <a:lnTo>
                      <a:pt x="314" y="568"/>
                    </a:lnTo>
                    <a:lnTo>
                      <a:pt x="318" y="534"/>
                    </a:lnTo>
                    <a:lnTo>
                      <a:pt x="324" y="524"/>
                    </a:lnTo>
                    <a:lnTo>
                      <a:pt x="328" y="502"/>
                    </a:lnTo>
                    <a:lnTo>
                      <a:pt x="334" y="492"/>
                    </a:lnTo>
                    <a:lnTo>
                      <a:pt x="340" y="482"/>
                    </a:lnTo>
                    <a:lnTo>
                      <a:pt x="344" y="438"/>
                    </a:lnTo>
                    <a:lnTo>
                      <a:pt x="350" y="432"/>
                    </a:lnTo>
                    <a:lnTo>
                      <a:pt x="356" y="424"/>
                    </a:lnTo>
                    <a:lnTo>
                      <a:pt x="360" y="420"/>
                    </a:lnTo>
                    <a:lnTo>
                      <a:pt x="366" y="410"/>
                    </a:lnTo>
                    <a:lnTo>
                      <a:pt x="372" y="416"/>
                    </a:lnTo>
                    <a:lnTo>
                      <a:pt x="376" y="416"/>
                    </a:lnTo>
                    <a:lnTo>
                      <a:pt x="382" y="396"/>
                    </a:lnTo>
                    <a:lnTo>
                      <a:pt x="388" y="380"/>
                    </a:lnTo>
                    <a:lnTo>
                      <a:pt x="392" y="382"/>
                    </a:lnTo>
                    <a:lnTo>
                      <a:pt x="398" y="314"/>
                    </a:lnTo>
                    <a:lnTo>
                      <a:pt x="404" y="268"/>
                    </a:lnTo>
                    <a:lnTo>
                      <a:pt x="408" y="248"/>
                    </a:lnTo>
                    <a:lnTo>
                      <a:pt x="414" y="228"/>
                    </a:lnTo>
                    <a:lnTo>
                      <a:pt x="418" y="242"/>
                    </a:lnTo>
                    <a:lnTo>
                      <a:pt x="424" y="198"/>
                    </a:lnTo>
                    <a:lnTo>
                      <a:pt x="430" y="170"/>
                    </a:lnTo>
                    <a:lnTo>
                      <a:pt x="434" y="144"/>
                    </a:lnTo>
                    <a:lnTo>
                      <a:pt x="440" y="126"/>
                    </a:lnTo>
                    <a:lnTo>
                      <a:pt x="446" y="118"/>
                    </a:lnTo>
                    <a:lnTo>
                      <a:pt x="450" y="104"/>
                    </a:lnTo>
                    <a:lnTo>
                      <a:pt x="456" y="106"/>
                    </a:lnTo>
                    <a:lnTo>
                      <a:pt x="462" y="106"/>
                    </a:lnTo>
                    <a:lnTo>
                      <a:pt x="466" y="104"/>
                    </a:lnTo>
                    <a:lnTo>
                      <a:pt x="472" y="98"/>
                    </a:lnTo>
                    <a:lnTo>
                      <a:pt x="478" y="98"/>
                    </a:lnTo>
                    <a:lnTo>
                      <a:pt x="482" y="94"/>
                    </a:lnTo>
                    <a:lnTo>
                      <a:pt x="488" y="72"/>
                    </a:lnTo>
                    <a:lnTo>
                      <a:pt x="492" y="58"/>
                    </a:lnTo>
                    <a:lnTo>
                      <a:pt x="498" y="56"/>
                    </a:lnTo>
                    <a:lnTo>
                      <a:pt x="504" y="50"/>
                    </a:lnTo>
                    <a:lnTo>
                      <a:pt x="508" y="48"/>
                    </a:lnTo>
                    <a:lnTo>
                      <a:pt x="514" y="22"/>
                    </a:lnTo>
                    <a:lnTo>
                      <a:pt x="520" y="18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97" name="Freeform 13"/>
              <p:cNvSpPr>
                <a:spLocks/>
              </p:cNvSpPr>
              <p:nvPr/>
            </p:nvSpPr>
            <p:spPr bwMode="auto">
              <a:xfrm>
                <a:off x="1211" y="3963"/>
                <a:ext cx="192" cy="68"/>
              </a:xfrm>
              <a:custGeom>
                <a:avLst/>
                <a:gdLst>
                  <a:gd name="T0" fmla="*/ 4 w 522"/>
                  <a:gd name="T1" fmla="*/ 526 h 532"/>
                  <a:gd name="T2" fmla="*/ 16 w 522"/>
                  <a:gd name="T3" fmla="*/ 532 h 532"/>
                  <a:gd name="T4" fmla="*/ 26 w 522"/>
                  <a:gd name="T5" fmla="*/ 516 h 532"/>
                  <a:gd name="T6" fmla="*/ 36 w 522"/>
                  <a:gd name="T7" fmla="*/ 516 h 532"/>
                  <a:gd name="T8" fmla="*/ 46 w 522"/>
                  <a:gd name="T9" fmla="*/ 502 h 532"/>
                  <a:gd name="T10" fmla="*/ 58 w 522"/>
                  <a:gd name="T11" fmla="*/ 498 h 532"/>
                  <a:gd name="T12" fmla="*/ 68 w 522"/>
                  <a:gd name="T13" fmla="*/ 490 h 532"/>
                  <a:gd name="T14" fmla="*/ 78 w 522"/>
                  <a:gd name="T15" fmla="*/ 488 h 532"/>
                  <a:gd name="T16" fmla="*/ 90 w 522"/>
                  <a:gd name="T17" fmla="*/ 490 h 532"/>
                  <a:gd name="T18" fmla="*/ 100 w 522"/>
                  <a:gd name="T19" fmla="*/ 456 h 532"/>
                  <a:gd name="T20" fmla="*/ 110 w 522"/>
                  <a:gd name="T21" fmla="*/ 436 h 532"/>
                  <a:gd name="T22" fmla="*/ 120 w 522"/>
                  <a:gd name="T23" fmla="*/ 434 h 532"/>
                  <a:gd name="T24" fmla="*/ 132 w 522"/>
                  <a:gd name="T25" fmla="*/ 382 h 532"/>
                  <a:gd name="T26" fmla="*/ 142 w 522"/>
                  <a:gd name="T27" fmla="*/ 378 h 532"/>
                  <a:gd name="T28" fmla="*/ 152 w 522"/>
                  <a:gd name="T29" fmla="*/ 366 h 532"/>
                  <a:gd name="T30" fmla="*/ 164 w 522"/>
                  <a:gd name="T31" fmla="*/ 352 h 532"/>
                  <a:gd name="T32" fmla="*/ 174 w 522"/>
                  <a:gd name="T33" fmla="*/ 356 h 532"/>
                  <a:gd name="T34" fmla="*/ 184 w 522"/>
                  <a:gd name="T35" fmla="*/ 350 h 532"/>
                  <a:gd name="T36" fmla="*/ 194 w 522"/>
                  <a:gd name="T37" fmla="*/ 350 h 532"/>
                  <a:gd name="T38" fmla="*/ 206 w 522"/>
                  <a:gd name="T39" fmla="*/ 338 h 532"/>
                  <a:gd name="T40" fmla="*/ 216 w 522"/>
                  <a:gd name="T41" fmla="*/ 338 h 532"/>
                  <a:gd name="T42" fmla="*/ 226 w 522"/>
                  <a:gd name="T43" fmla="*/ 308 h 532"/>
                  <a:gd name="T44" fmla="*/ 238 w 522"/>
                  <a:gd name="T45" fmla="*/ 260 h 532"/>
                  <a:gd name="T46" fmla="*/ 248 w 522"/>
                  <a:gd name="T47" fmla="*/ 258 h 532"/>
                  <a:gd name="T48" fmla="*/ 258 w 522"/>
                  <a:gd name="T49" fmla="*/ 252 h 532"/>
                  <a:gd name="T50" fmla="*/ 268 w 522"/>
                  <a:gd name="T51" fmla="*/ 252 h 532"/>
                  <a:gd name="T52" fmla="*/ 280 w 522"/>
                  <a:gd name="T53" fmla="*/ 250 h 532"/>
                  <a:gd name="T54" fmla="*/ 290 w 522"/>
                  <a:gd name="T55" fmla="*/ 240 h 532"/>
                  <a:gd name="T56" fmla="*/ 300 w 522"/>
                  <a:gd name="T57" fmla="*/ 244 h 532"/>
                  <a:gd name="T58" fmla="*/ 312 w 522"/>
                  <a:gd name="T59" fmla="*/ 242 h 532"/>
                  <a:gd name="T60" fmla="*/ 322 w 522"/>
                  <a:gd name="T61" fmla="*/ 224 h 532"/>
                  <a:gd name="T62" fmla="*/ 332 w 522"/>
                  <a:gd name="T63" fmla="*/ 214 h 532"/>
                  <a:gd name="T64" fmla="*/ 344 w 522"/>
                  <a:gd name="T65" fmla="*/ 178 h 532"/>
                  <a:gd name="T66" fmla="*/ 354 w 522"/>
                  <a:gd name="T67" fmla="*/ 176 h 532"/>
                  <a:gd name="T68" fmla="*/ 364 w 522"/>
                  <a:gd name="T69" fmla="*/ 176 h 532"/>
                  <a:gd name="T70" fmla="*/ 374 w 522"/>
                  <a:gd name="T71" fmla="*/ 174 h 532"/>
                  <a:gd name="T72" fmla="*/ 386 w 522"/>
                  <a:gd name="T73" fmla="*/ 142 h 532"/>
                  <a:gd name="T74" fmla="*/ 396 w 522"/>
                  <a:gd name="T75" fmla="*/ 140 h 532"/>
                  <a:gd name="T76" fmla="*/ 406 w 522"/>
                  <a:gd name="T77" fmla="*/ 128 h 532"/>
                  <a:gd name="T78" fmla="*/ 418 w 522"/>
                  <a:gd name="T79" fmla="*/ 116 h 532"/>
                  <a:gd name="T80" fmla="*/ 428 w 522"/>
                  <a:gd name="T81" fmla="*/ 124 h 532"/>
                  <a:gd name="T82" fmla="*/ 438 w 522"/>
                  <a:gd name="T83" fmla="*/ 80 h 532"/>
                  <a:gd name="T84" fmla="*/ 448 w 522"/>
                  <a:gd name="T85" fmla="*/ 54 h 532"/>
                  <a:gd name="T86" fmla="*/ 460 w 522"/>
                  <a:gd name="T87" fmla="*/ 42 h 532"/>
                  <a:gd name="T88" fmla="*/ 470 w 522"/>
                  <a:gd name="T89" fmla="*/ 16 h 532"/>
                  <a:gd name="T90" fmla="*/ 480 w 522"/>
                  <a:gd name="T91" fmla="*/ 14 h 532"/>
                  <a:gd name="T92" fmla="*/ 492 w 522"/>
                  <a:gd name="T93" fmla="*/ 2 h 532"/>
                  <a:gd name="T94" fmla="*/ 502 w 522"/>
                  <a:gd name="T95" fmla="*/ 2 h 532"/>
                  <a:gd name="T96" fmla="*/ 512 w 522"/>
                  <a:gd name="T97" fmla="*/ 10 h 532"/>
                  <a:gd name="T98" fmla="*/ 522 w 522"/>
                  <a:gd name="T99" fmla="*/ 38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2" h="532">
                    <a:moveTo>
                      <a:pt x="0" y="526"/>
                    </a:moveTo>
                    <a:lnTo>
                      <a:pt x="4" y="526"/>
                    </a:lnTo>
                    <a:lnTo>
                      <a:pt x="10" y="524"/>
                    </a:lnTo>
                    <a:lnTo>
                      <a:pt x="16" y="532"/>
                    </a:lnTo>
                    <a:lnTo>
                      <a:pt x="20" y="518"/>
                    </a:lnTo>
                    <a:lnTo>
                      <a:pt x="26" y="516"/>
                    </a:lnTo>
                    <a:lnTo>
                      <a:pt x="30" y="516"/>
                    </a:lnTo>
                    <a:lnTo>
                      <a:pt x="36" y="516"/>
                    </a:lnTo>
                    <a:lnTo>
                      <a:pt x="42" y="504"/>
                    </a:lnTo>
                    <a:lnTo>
                      <a:pt x="46" y="502"/>
                    </a:lnTo>
                    <a:lnTo>
                      <a:pt x="52" y="498"/>
                    </a:lnTo>
                    <a:lnTo>
                      <a:pt x="58" y="498"/>
                    </a:lnTo>
                    <a:lnTo>
                      <a:pt x="62" y="498"/>
                    </a:lnTo>
                    <a:lnTo>
                      <a:pt x="68" y="490"/>
                    </a:lnTo>
                    <a:lnTo>
                      <a:pt x="74" y="492"/>
                    </a:lnTo>
                    <a:lnTo>
                      <a:pt x="78" y="488"/>
                    </a:lnTo>
                    <a:lnTo>
                      <a:pt x="84" y="490"/>
                    </a:lnTo>
                    <a:lnTo>
                      <a:pt x="90" y="490"/>
                    </a:lnTo>
                    <a:lnTo>
                      <a:pt x="94" y="478"/>
                    </a:lnTo>
                    <a:lnTo>
                      <a:pt x="100" y="456"/>
                    </a:lnTo>
                    <a:lnTo>
                      <a:pt x="104" y="436"/>
                    </a:lnTo>
                    <a:lnTo>
                      <a:pt x="110" y="436"/>
                    </a:lnTo>
                    <a:lnTo>
                      <a:pt x="116" y="434"/>
                    </a:lnTo>
                    <a:lnTo>
                      <a:pt x="120" y="434"/>
                    </a:lnTo>
                    <a:lnTo>
                      <a:pt x="126" y="404"/>
                    </a:lnTo>
                    <a:lnTo>
                      <a:pt x="132" y="382"/>
                    </a:lnTo>
                    <a:lnTo>
                      <a:pt x="136" y="388"/>
                    </a:lnTo>
                    <a:lnTo>
                      <a:pt x="142" y="378"/>
                    </a:lnTo>
                    <a:lnTo>
                      <a:pt x="148" y="366"/>
                    </a:lnTo>
                    <a:lnTo>
                      <a:pt x="152" y="366"/>
                    </a:lnTo>
                    <a:lnTo>
                      <a:pt x="158" y="358"/>
                    </a:lnTo>
                    <a:lnTo>
                      <a:pt x="164" y="352"/>
                    </a:lnTo>
                    <a:lnTo>
                      <a:pt x="168" y="360"/>
                    </a:lnTo>
                    <a:lnTo>
                      <a:pt x="174" y="356"/>
                    </a:lnTo>
                    <a:lnTo>
                      <a:pt x="180" y="354"/>
                    </a:lnTo>
                    <a:lnTo>
                      <a:pt x="184" y="350"/>
                    </a:lnTo>
                    <a:lnTo>
                      <a:pt x="190" y="350"/>
                    </a:lnTo>
                    <a:lnTo>
                      <a:pt x="194" y="350"/>
                    </a:lnTo>
                    <a:lnTo>
                      <a:pt x="200" y="348"/>
                    </a:lnTo>
                    <a:lnTo>
                      <a:pt x="206" y="338"/>
                    </a:lnTo>
                    <a:lnTo>
                      <a:pt x="210" y="338"/>
                    </a:lnTo>
                    <a:lnTo>
                      <a:pt x="216" y="338"/>
                    </a:lnTo>
                    <a:lnTo>
                      <a:pt x="222" y="310"/>
                    </a:lnTo>
                    <a:lnTo>
                      <a:pt x="226" y="308"/>
                    </a:lnTo>
                    <a:lnTo>
                      <a:pt x="232" y="268"/>
                    </a:lnTo>
                    <a:lnTo>
                      <a:pt x="238" y="260"/>
                    </a:lnTo>
                    <a:lnTo>
                      <a:pt x="242" y="258"/>
                    </a:lnTo>
                    <a:lnTo>
                      <a:pt x="248" y="258"/>
                    </a:lnTo>
                    <a:lnTo>
                      <a:pt x="254" y="258"/>
                    </a:lnTo>
                    <a:lnTo>
                      <a:pt x="258" y="252"/>
                    </a:lnTo>
                    <a:lnTo>
                      <a:pt x="264" y="254"/>
                    </a:lnTo>
                    <a:lnTo>
                      <a:pt x="268" y="252"/>
                    </a:lnTo>
                    <a:lnTo>
                      <a:pt x="274" y="250"/>
                    </a:lnTo>
                    <a:lnTo>
                      <a:pt x="280" y="250"/>
                    </a:lnTo>
                    <a:lnTo>
                      <a:pt x="284" y="240"/>
                    </a:lnTo>
                    <a:lnTo>
                      <a:pt x="290" y="240"/>
                    </a:lnTo>
                    <a:lnTo>
                      <a:pt x="296" y="242"/>
                    </a:lnTo>
                    <a:lnTo>
                      <a:pt x="300" y="244"/>
                    </a:lnTo>
                    <a:lnTo>
                      <a:pt x="306" y="242"/>
                    </a:lnTo>
                    <a:lnTo>
                      <a:pt x="312" y="242"/>
                    </a:lnTo>
                    <a:lnTo>
                      <a:pt x="316" y="240"/>
                    </a:lnTo>
                    <a:lnTo>
                      <a:pt x="322" y="224"/>
                    </a:lnTo>
                    <a:lnTo>
                      <a:pt x="328" y="220"/>
                    </a:lnTo>
                    <a:lnTo>
                      <a:pt x="332" y="214"/>
                    </a:lnTo>
                    <a:lnTo>
                      <a:pt x="338" y="214"/>
                    </a:lnTo>
                    <a:lnTo>
                      <a:pt x="344" y="178"/>
                    </a:lnTo>
                    <a:lnTo>
                      <a:pt x="348" y="178"/>
                    </a:lnTo>
                    <a:lnTo>
                      <a:pt x="354" y="176"/>
                    </a:lnTo>
                    <a:lnTo>
                      <a:pt x="358" y="176"/>
                    </a:lnTo>
                    <a:lnTo>
                      <a:pt x="364" y="176"/>
                    </a:lnTo>
                    <a:lnTo>
                      <a:pt x="370" y="174"/>
                    </a:lnTo>
                    <a:lnTo>
                      <a:pt x="374" y="174"/>
                    </a:lnTo>
                    <a:lnTo>
                      <a:pt x="380" y="168"/>
                    </a:lnTo>
                    <a:lnTo>
                      <a:pt x="386" y="142"/>
                    </a:lnTo>
                    <a:lnTo>
                      <a:pt x="390" y="140"/>
                    </a:lnTo>
                    <a:lnTo>
                      <a:pt x="396" y="140"/>
                    </a:lnTo>
                    <a:lnTo>
                      <a:pt x="402" y="122"/>
                    </a:lnTo>
                    <a:lnTo>
                      <a:pt x="406" y="128"/>
                    </a:lnTo>
                    <a:lnTo>
                      <a:pt x="412" y="116"/>
                    </a:lnTo>
                    <a:lnTo>
                      <a:pt x="418" y="116"/>
                    </a:lnTo>
                    <a:lnTo>
                      <a:pt x="422" y="118"/>
                    </a:lnTo>
                    <a:lnTo>
                      <a:pt x="428" y="124"/>
                    </a:lnTo>
                    <a:lnTo>
                      <a:pt x="434" y="118"/>
                    </a:lnTo>
                    <a:lnTo>
                      <a:pt x="438" y="80"/>
                    </a:lnTo>
                    <a:lnTo>
                      <a:pt x="444" y="78"/>
                    </a:lnTo>
                    <a:lnTo>
                      <a:pt x="448" y="54"/>
                    </a:lnTo>
                    <a:lnTo>
                      <a:pt x="454" y="60"/>
                    </a:lnTo>
                    <a:lnTo>
                      <a:pt x="460" y="42"/>
                    </a:lnTo>
                    <a:lnTo>
                      <a:pt x="464" y="38"/>
                    </a:lnTo>
                    <a:lnTo>
                      <a:pt x="470" y="16"/>
                    </a:lnTo>
                    <a:lnTo>
                      <a:pt x="476" y="10"/>
                    </a:lnTo>
                    <a:lnTo>
                      <a:pt x="480" y="14"/>
                    </a:lnTo>
                    <a:lnTo>
                      <a:pt x="486" y="6"/>
                    </a:lnTo>
                    <a:lnTo>
                      <a:pt x="492" y="2"/>
                    </a:lnTo>
                    <a:lnTo>
                      <a:pt x="496" y="0"/>
                    </a:lnTo>
                    <a:lnTo>
                      <a:pt x="502" y="2"/>
                    </a:lnTo>
                    <a:lnTo>
                      <a:pt x="508" y="4"/>
                    </a:lnTo>
                    <a:lnTo>
                      <a:pt x="512" y="10"/>
                    </a:lnTo>
                    <a:lnTo>
                      <a:pt x="518" y="32"/>
                    </a:lnTo>
                    <a:lnTo>
                      <a:pt x="522" y="3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2398" name="Group 14"/>
            <p:cNvGrpSpPr>
              <a:grpSpLocks/>
            </p:cNvGrpSpPr>
            <p:nvPr/>
          </p:nvGrpSpPr>
          <p:grpSpPr bwMode="auto">
            <a:xfrm>
              <a:off x="816" y="2713"/>
              <a:ext cx="466" cy="145"/>
              <a:chOff x="731" y="3829"/>
              <a:chExt cx="557" cy="58"/>
            </a:xfrm>
          </p:grpSpPr>
          <p:sp>
            <p:nvSpPr>
              <p:cNvPr id="272399" name="Freeform 15"/>
              <p:cNvSpPr>
                <a:spLocks/>
              </p:cNvSpPr>
              <p:nvPr/>
            </p:nvSpPr>
            <p:spPr bwMode="auto">
              <a:xfrm>
                <a:off x="1090" y="3829"/>
                <a:ext cx="198" cy="39"/>
              </a:xfrm>
              <a:custGeom>
                <a:avLst/>
                <a:gdLst>
                  <a:gd name="T0" fmla="*/ 4 w 524"/>
                  <a:gd name="T1" fmla="*/ 192 h 192"/>
                  <a:gd name="T2" fmla="*/ 16 w 524"/>
                  <a:gd name="T3" fmla="*/ 188 h 192"/>
                  <a:gd name="T4" fmla="*/ 26 w 524"/>
                  <a:gd name="T5" fmla="*/ 188 h 192"/>
                  <a:gd name="T6" fmla="*/ 36 w 524"/>
                  <a:gd name="T7" fmla="*/ 188 h 192"/>
                  <a:gd name="T8" fmla="*/ 46 w 524"/>
                  <a:gd name="T9" fmla="*/ 182 h 192"/>
                  <a:gd name="T10" fmla="*/ 58 w 524"/>
                  <a:gd name="T11" fmla="*/ 176 h 192"/>
                  <a:gd name="T12" fmla="*/ 68 w 524"/>
                  <a:gd name="T13" fmla="*/ 164 h 192"/>
                  <a:gd name="T14" fmla="*/ 78 w 524"/>
                  <a:gd name="T15" fmla="*/ 160 h 192"/>
                  <a:gd name="T16" fmla="*/ 90 w 524"/>
                  <a:gd name="T17" fmla="*/ 156 h 192"/>
                  <a:gd name="T18" fmla="*/ 100 w 524"/>
                  <a:gd name="T19" fmla="*/ 152 h 192"/>
                  <a:gd name="T20" fmla="*/ 110 w 524"/>
                  <a:gd name="T21" fmla="*/ 146 h 192"/>
                  <a:gd name="T22" fmla="*/ 122 w 524"/>
                  <a:gd name="T23" fmla="*/ 144 h 192"/>
                  <a:gd name="T24" fmla="*/ 132 w 524"/>
                  <a:gd name="T25" fmla="*/ 140 h 192"/>
                  <a:gd name="T26" fmla="*/ 142 w 524"/>
                  <a:gd name="T27" fmla="*/ 140 h 192"/>
                  <a:gd name="T28" fmla="*/ 152 w 524"/>
                  <a:gd name="T29" fmla="*/ 146 h 192"/>
                  <a:gd name="T30" fmla="*/ 164 w 524"/>
                  <a:gd name="T31" fmla="*/ 144 h 192"/>
                  <a:gd name="T32" fmla="*/ 174 w 524"/>
                  <a:gd name="T33" fmla="*/ 140 h 192"/>
                  <a:gd name="T34" fmla="*/ 184 w 524"/>
                  <a:gd name="T35" fmla="*/ 144 h 192"/>
                  <a:gd name="T36" fmla="*/ 196 w 524"/>
                  <a:gd name="T37" fmla="*/ 140 h 192"/>
                  <a:gd name="T38" fmla="*/ 206 w 524"/>
                  <a:gd name="T39" fmla="*/ 134 h 192"/>
                  <a:gd name="T40" fmla="*/ 216 w 524"/>
                  <a:gd name="T41" fmla="*/ 136 h 192"/>
                  <a:gd name="T42" fmla="*/ 226 w 524"/>
                  <a:gd name="T43" fmla="*/ 136 h 192"/>
                  <a:gd name="T44" fmla="*/ 238 w 524"/>
                  <a:gd name="T45" fmla="*/ 134 h 192"/>
                  <a:gd name="T46" fmla="*/ 248 w 524"/>
                  <a:gd name="T47" fmla="*/ 126 h 192"/>
                  <a:gd name="T48" fmla="*/ 258 w 524"/>
                  <a:gd name="T49" fmla="*/ 122 h 192"/>
                  <a:gd name="T50" fmla="*/ 270 w 524"/>
                  <a:gd name="T51" fmla="*/ 120 h 192"/>
                  <a:gd name="T52" fmla="*/ 280 w 524"/>
                  <a:gd name="T53" fmla="*/ 120 h 192"/>
                  <a:gd name="T54" fmla="*/ 290 w 524"/>
                  <a:gd name="T55" fmla="*/ 122 h 192"/>
                  <a:gd name="T56" fmla="*/ 300 w 524"/>
                  <a:gd name="T57" fmla="*/ 112 h 192"/>
                  <a:gd name="T58" fmla="*/ 312 w 524"/>
                  <a:gd name="T59" fmla="*/ 114 h 192"/>
                  <a:gd name="T60" fmla="*/ 322 w 524"/>
                  <a:gd name="T61" fmla="*/ 110 h 192"/>
                  <a:gd name="T62" fmla="*/ 332 w 524"/>
                  <a:gd name="T63" fmla="*/ 104 h 192"/>
                  <a:gd name="T64" fmla="*/ 344 w 524"/>
                  <a:gd name="T65" fmla="*/ 78 h 192"/>
                  <a:gd name="T66" fmla="*/ 354 w 524"/>
                  <a:gd name="T67" fmla="*/ 72 h 192"/>
                  <a:gd name="T68" fmla="*/ 364 w 524"/>
                  <a:gd name="T69" fmla="*/ 72 h 192"/>
                  <a:gd name="T70" fmla="*/ 376 w 524"/>
                  <a:gd name="T71" fmla="*/ 76 h 192"/>
                  <a:gd name="T72" fmla="*/ 386 w 524"/>
                  <a:gd name="T73" fmla="*/ 74 h 192"/>
                  <a:gd name="T74" fmla="*/ 396 w 524"/>
                  <a:gd name="T75" fmla="*/ 70 h 192"/>
                  <a:gd name="T76" fmla="*/ 406 w 524"/>
                  <a:gd name="T77" fmla="*/ 68 h 192"/>
                  <a:gd name="T78" fmla="*/ 418 w 524"/>
                  <a:gd name="T79" fmla="*/ 66 h 192"/>
                  <a:gd name="T80" fmla="*/ 428 w 524"/>
                  <a:gd name="T81" fmla="*/ 58 h 192"/>
                  <a:gd name="T82" fmla="*/ 438 w 524"/>
                  <a:gd name="T83" fmla="*/ 42 h 192"/>
                  <a:gd name="T84" fmla="*/ 450 w 524"/>
                  <a:gd name="T85" fmla="*/ 40 h 192"/>
                  <a:gd name="T86" fmla="*/ 460 w 524"/>
                  <a:gd name="T87" fmla="*/ 26 h 192"/>
                  <a:gd name="T88" fmla="*/ 470 w 524"/>
                  <a:gd name="T89" fmla="*/ 30 h 192"/>
                  <a:gd name="T90" fmla="*/ 480 w 524"/>
                  <a:gd name="T91" fmla="*/ 26 h 192"/>
                  <a:gd name="T92" fmla="*/ 492 w 524"/>
                  <a:gd name="T93" fmla="*/ 26 h 192"/>
                  <a:gd name="T94" fmla="*/ 502 w 524"/>
                  <a:gd name="T95" fmla="*/ 20 h 192"/>
                  <a:gd name="T96" fmla="*/ 512 w 524"/>
                  <a:gd name="T97" fmla="*/ 8 h 192"/>
                  <a:gd name="T98" fmla="*/ 524 w 524"/>
                  <a:gd name="T9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92">
                    <a:moveTo>
                      <a:pt x="0" y="192"/>
                    </a:moveTo>
                    <a:lnTo>
                      <a:pt x="4" y="192"/>
                    </a:lnTo>
                    <a:lnTo>
                      <a:pt x="10" y="188"/>
                    </a:lnTo>
                    <a:lnTo>
                      <a:pt x="16" y="188"/>
                    </a:lnTo>
                    <a:lnTo>
                      <a:pt x="20" y="188"/>
                    </a:lnTo>
                    <a:lnTo>
                      <a:pt x="26" y="188"/>
                    </a:lnTo>
                    <a:lnTo>
                      <a:pt x="32" y="188"/>
                    </a:lnTo>
                    <a:lnTo>
                      <a:pt x="36" y="188"/>
                    </a:lnTo>
                    <a:lnTo>
                      <a:pt x="42" y="182"/>
                    </a:lnTo>
                    <a:lnTo>
                      <a:pt x="46" y="182"/>
                    </a:lnTo>
                    <a:lnTo>
                      <a:pt x="52" y="180"/>
                    </a:lnTo>
                    <a:lnTo>
                      <a:pt x="58" y="176"/>
                    </a:lnTo>
                    <a:lnTo>
                      <a:pt x="62" y="164"/>
                    </a:lnTo>
                    <a:lnTo>
                      <a:pt x="68" y="164"/>
                    </a:lnTo>
                    <a:lnTo>
                      <a:pt x="74" y="160"/>
                    </a:lnTo>
                    <a:lnTo>
                      <a:pt x="78" y="160"/>
                    </a:lnTo>
                    <a:lnTo>
                      <a:pt x="84" y="158"/>
                    </a:lnTo>
                    <a:lnTo>
                      <a:pt x="90" y="156"/>
                    </a:lnTo>
                    <a:lnTo>
                      <a:pt x="94" y="156"/>
                    </a:lnTo>
                    <a:lnTo>
                      <a:pt x="100" y="152"/>
                    </a:lnTo>
                    <a:lnTo>
                      <a:pt x="106" y="150"/>
                    </a:lnTo>
                    <a:lnTo>
                      <a:pt x="110" y="146"/>
                    </a:lnTo>
                    <a:lnTo>
                      <a:pt x="116" y="142"/>
                    </a:lnTo>
                    <a:lnTo>
                      <a:pt x="122" y="144"/>
                    </a:lnTo>
                    <a:lnTo>
                      <a:pt x="126" y="140"/>
                    </a:lnTo>
                    <a:lnTo>
                      <a:pt x="132" y="140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8" y="146"/>
                    </a:lnTo>
                    <a:lnTo>
                      <a:pt x="152" y="146"/>
                    </a:lnTo>
                    <a:lnTo>
                      <a:pt x="158" y="146"/>
                    </a:lnTo>
                    <a:lnTo>
                      <a:pt x="164" y="144"/>
                    </a:lnTo>
                    <a:lnTo>
                      <a:pt x="168" y="140"/>
                    </a:lnTo>
                    <a:lnTo>
                      <a:pt x="174" y="140"/>
                    </a:lnTo>
                    <a:lnTo>
                      <a:pt x="180" y="144"/>
                    </a:lnTo>
                    <a:lnTo>
                      <a:pt x="184" y="144"/>
                    </a:lnTo>
                    <a:lnTo>
                      <a:pt x="190" y="146"/>
                    </a:lnTo>
                    <a:lnTo>
                      <a:pt x="196" y="140"/>
                    </a:lnTo>
                    <a:lnTo>
                      <a:pt x="200" y="138"/>
                    </a:lnTo>
                    <a:lnTo>
                      <a:pt x="206" y="134"/>
                    </a:lnTo>
                    <a:lnTo>
                      <a:pt x="210" y="138"/>
                    </a:lnTo>
                    <a:lnTo>
                      <a:pt x="216" y="136"/>
                    </a:lnTo>
                    <a:lnTo>
                      <a:pt x="222" y="136"/>
                    </a:lnTo>
                    <a:lnTo>
                      <a:pt x="226" y="136"/>
                    </a:lnTo>
                    <a:lnTo>
                      <a:pt x="232" y="136"/>
                    </a:lnTo>
                    <a:lnTo>
                      <a:pt x="238" y="134"/>
                    </a:lnTo>
                    <a:lnTo>
                      <a:pt x="242" y="134"/>
                    </a:lnTo>
                    <a:lnTo>
                      <a:pt x="248" y="126"/>
                    </a:lnTo>
                    <a:lnTo>
                      <a:pt x="254" y="124"/>
                    </a:lnTo>
                    <a:lnTo>
                      <a:pt x="258" y="122"/>
                    </a:lnTo>
                    <a:lnTo>
                      <a:pt x="264" y="120"/>
                    </a:lnTo>
                    <a:lnTo>
                      <a:pt x="270" y="120"/>
                    </a:lnTo>
                    <a:lnTo>
                      <a:pt x="274" y="118"/>
                    </a:lnTo>
                    <a:lnTo>
                      <a:pt x="280" y="120"/>
                    </a:lnTo>
                    <a:lnTo>
                      <a:pt x="286" y="120"/>
                    </a:lnTo>
                    <a:lnTo>
                      <a:pt x="290" y="122"/>
                    </a:lnTo>
                    <a:lnTo>
                      <a:pt x="296" y="112"/>
                    </a:lnTo>
                    <a:lnTo>
                      <a:pt x="300" y="112"/>
                    </a:lnTo>
                    <a:lnTo>
                      <a:pt x="306" y="112"/>
                    </a:lnTo>
                    <a:lnTo>
                      <a:pt x="312" y="114"/>
                    </a:lnTo>
                    <a:lnTo>
                      <a:pt x="316" y="112"/>
                    </a:lnTo>
                    <a:lnTo>
                      <a:pt x="322" y="110"/>
                    </a:lnTo>
                    <a:lnTo>
                      <a:pt x="328" y="104"/>
                    </a:lnTo>
                    <a:lnTo>
                      <a:pt x="332" y="104"/>
                    </a:lnTo>
                    <a:lnTo>
                      <a:pt x="338" y="92"/>
                    </a:lnTo>
                    <a:lnTo>
                      <a:pt x="344" y="78"/>
                    </a:lnTo>
                    <a:lnTo>
                      <a:pt x="348" y="74"/>
                    </a:lnTo>
                    <a:lnTo>
                      <a:pt x="354" y="72"/>
                    </a:lnTo>
                    <a:lnTo>
                      <a:pt x="360" y="74"/>
                    </a:lnTo>
                    <a:lnTo>
                      <a:pt x="364" y="72"/>
                    </a:lnTo>
                    <a:lnTo>
                      <a:pt x="370" y="78"/>
                    </a:lnTo>
                    <a:lnTo>
                      <a:pt x="376" y="76"/>
                    </a:lnTo>
                    <a:lnTo>
                      <a:pt x="380" y="74"/>
                    </a:lnTo>
                    <a:lnTo>
                      <a:pt x="386" y="74"/>
                    </a:lnTo>
                    <a:lnTo>
                      <a:pt x="390" y="74"/>
                    </a:lnTo>
                    <a:lnTo>
                      <a:pt x="396" y="70"/>
                    </a:lnTo>
                    <a:lnTo>
                      <a:pt x="402" y="68"/>
                    </a:lnTo>
                    <a:lnTo>
                      <a:pt x="406" y="68"/>
                    </a:lnTo>
                    <a:lnTo>
                      <a:pt x="412" y="68"/>
                    </a:lnTo>
                    <a:lnTo>
                      <a:pt x="418" y="66"/>
                    </a:lnTo>
                    <a:lnTo>
                      <a:pt x="422" y="68"/>
                    </a:lnTo>
                    <a:lnTo>
                      <a:pt x="428" y="58"/>
                    </a:lnTo>
                    <a:lnTo>
                      <a:pt x="434" y="48"/>
                    </a:lnTo>
                    <a:lnTo>
                      <a:pt x="438" y="42"/>
                    </a:lnTo>
                    <a:lnTo>
                      <a:pt x="444" y="40"/>
                    </a:lnTo>
                    <a:lnTo>
                      <a:pt x="450" y="40"/>
                    </a:lnTo>
                    <a:lnTo>
                      <a:pt x="454" y="30"/>
                    </a:lnTo>
                    <a:lnTo>
                      <a:pt x="460" y="26"/>
                    </a:lnTo>
                    <a:lnTo>
                      <a:pt x="464" y="26"/>
                    </a:lnTo>
                    <a:lnTo>
                      <a:pt x="470" y="30"/>
                    </a:lnTo>
                    <a:lnTo>
                      <a:pt x="476" y="28"/>
                    </a:lnTo>
                    <a:lnTo>
                      <a:pt x="480" y="26"/>
                    </a:lnTo>
                    <a:lnTo>
                      <a:pt x="486" y="26"/>
                    </a:lnTo>
                    <a:lnTo>
                      <a:pt x="492" y="26"/>
                    </a:lnTo>
                    <a:lnTo>
                      <a:pt x="496" y="20"/>
                    </a:lnTo>
                    <a:lnTo>
                      <a:pt x="502" y="20"/>
                    </a:lnTo>
                    <a:lnTo>
                      <a:pt x="508" y="22"/>
                    </a:lnTo>
                    <a:lnTo>
                      <a:pt x="512" y="8"/>
                    </a:lnTo>
                    <a:lnTo>
                      <a:pt x="518" y="8"/>
                    </a:lnTo>
                    <a:lnTo>
                      <a:pt x="52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00" name="Freeform 16"/>
              <p:cNvSpPr>
                <a:spLocks/>
              </p:cNvSpPr>
              <p:nvPr/>
            </p:nvSpPr>
            <p:spPr bwMode="auto">
              <a:xfrm>
                <a:off x="893" y="3867"/>
                <a:ext cx="197" cy="9"/>
              </a:xfrm>
              <a:custGeom>
                <a:avLst/>
                <a:gdLst>
                  <a:gd name="T0" fmla="*/ 4 w 524"/>
                  <a:gd name="T1" fmla="*/ 30 h 42"/>
                  <a:gd name="T2" fmla="*/ 16 w 524"/>
                  <a:gd name="T3" fmla="*/ 30 h 42"/>
                  <a:gd name="T4" fmla="*/ 26 w 524"/>
                  <a:gd name="T5" fmla="*/ 32 h 42"/>
                  <a:gd name="T6" fmla="*/ 36 w 524"/>
                  <a:gd name="T7" fmla="*/ 18 h 42"/>
                  <a:gd name="T8" fmla="*/ 48 w 524"/>
                  <a:gd name="T9" fmla="*/ 18 h 42"/>
                  <a:gd name="T10" fmla="*/ 58 w 524"/>
                  <a:gd name="T11" fmla="*/ 20 h 42"/>
                  <a:gd name="T12" fmla="*/ 68 w 524"/>
                  <a:gd name="T13" fmla="*/ 26 h 42"/>
                  <a:gd name="T14" fmla="*/ 78 w 524"/>
                  <a:gd name="T15" fmla="*/ 28 h 42"/>
                  <a:gd name="T16" fmla="*/ 90 w 524"/>
                  <a:gd name="T17" fmla="*/ 42 h 42"/>
                  <a:gd name="T18" fmla="*/ 100 w 524"/>
                  <a:gd name="T19" fmla="*/ 36 h 42"/>
                  <a:gd name="T20" fmla="*/ 110 w 524"/>
                  <a:gd name="T21" fmla="*/ 40 h 42"/>
                  <a:gd name="T22" fmla="*/ 122 w 524"/>
                  <a:gd name="T23" fmla="*/ 42 h 42"/>
                  <a:gd name="T24" fmla="*/ 132 w 524"/>
                  <a:gd name="T25" fmla="*/ 36 h 42"/>
                  <a:gd name="T26" fmla="*/ 142 w 524"/>
                  <a:gd name="T27" fmla="*/ 34 h 42"/>
                  <a:gd name="T28" fmla="*/ 152 w 524"/>
                  <a:gd name="T29" fmla="*/ 34 h 42"/>
                  <a:gd name="T30" fmla="*/ 164 w 524"/>
                  <a:gd name="T31" fmla="*/ 26 h 42"/>
                  <a:gd name="T32" fmla="*/ 174 w 524"/>
                  <a:gd name="T33" fmla="*/ 30 h 42"/>
                  <a:gd name="T34" fmla="*/ 184 w 524"/>
                  <a:gd name="T35" fmla="*/ 28 h 42"/>
                  <a:gd name="T36" fmla="*/ 196 w 524"/>
                  <a:gd name="T37" fmla="*/ 30 h 42"/>
                  <a:gd name="T38" fmla="*/ 206 w 524"/>
                  <a:gd name="T39" fmla="*/ 18 h 42"/>
                  <a:gd name="T40" fmla="*/ 216 w 524"/>
                  <a:gd name="T41" fmla="*/ 14 h 42"/>
                  <a:gd name="T42" fmla="*/ 228 w 524"/>
                  <a:gd name="T43" fmla="*/ 14 h 42"/>
                  <a:gd name="T44" fmla="*/ 238 w 524"/>
                  <a:gd name="T45" fmla="*/ 10 h 42"/>
                  <a:gd name="T46" fmla="*/ 248 w 524"/>
                  <a:gd name="T47" fmla="*/ 8 h 42"/>
                  <a:gd name="T48" fmla="*/ 258 w 524"/>
                  <a:gd name="T49" fmla="*/ 0 h 42"/>
                  <a:gd name="T50" fmla="*/ 270 w 524"/>
                  <a:gd name="T51" fmla="*/ 0 h 42"/>
                  <a:gd name="T52" fmla="*/ 280 w 524"/>
                  <a:gd name="T53" fmla="*/ 4 h 42"/>
                  <a:gd name="T54" fmla="*/ 290 w 524"/>
                  <a:gd name="T55" fmla="*/ 10 h 42"/>
                  <a:gd name="T56" fmla="*/ 302 w 524"/>
                  <a:gd name="T57" fmla="*/ 10 h 42"/>
                  <a:gd name="T58" fmla="*/ 312 w 524"/>
                  <a:gd name="T59" fmla="*/ 0 h 42"/>
                  <a:gd name="T60" fmla="*/ 322 w 524"/>
                  <a:gd name="T61" fmla="*/ 4 h 42"/>
                  <a:gd name="T62" fmla="*/ 332 w 524"/>
                  <a:gd name="T63" fmla="*/ 4 h 42"/>
                  <a:gd name="T64" fmla="*/ 344 w 524"/>
                  <a:gd name="T65" fmla="*/ 4 h 42"/>
                  <a:gd name="T66" fmla="*/ 354 w 524"/>
                  <a:gd name="T67" fmla="*/ 2 h 42"/>
                  <a:gd name="T68" fmla="*/ 364 w 524"/>
                  <a:gd name="T69" fmla="*/ 10 h 42"/>
                  <a:gd name="T70" fmla="*/ 376 w 524"/>
                  <a:gd name="T71" fmla="*/ 16 h 42"/>
                  <a:gd name="T72" fmla="*/ 386 w 524"/>
                  <a:gd name="T73" fmla="*/ 14 h 42"/>
                  <a:gd name="T74" fmla="*/ 396 w 524"/>
                  <a:gd name="T75" fmla="*/ 14 h 42"/>
                  <a:gd name="T76" fmla="*/ 406 w 524"/>
                  <a:gd name="T77" fmla="*/ 12 h 42"/>
                  <a:gd name="T78" fmla="*/ 418 w 524"/>
                  <a:gd name="T79" fmla="*/ 12 h 42"/>
                  <a:gd name="T80" fmla="*/ 428 w 524"/>
                  <a:gd name="T81" fmla="*/ 12 h 42"/>
                  <a:gd name="T82" fmla="*/ 438 w 524"/>
                  <a:gd name="T83" fmla="*/ 14 h 42"/>
                  <a:gd name="T84" fmla="*/ 450 w 524"/>
                  <a:gd name="T85" fmla="*/ 18 h 42"/>
                  <a:gd name="T86" fmla="*/ 460 w 524"/>
                  <a:gd name="T87" fmla="*/ 18 h 42"/>
                  <a:gd name="T88" fmla="*/ 470 w 524"/>
                  <a:gd name="T89" fmla="*/ 18 h 42"/>
                  <a:gd name="T90" fmla="*/ 482 w 524"/>
                  <a:gd name="T91" fmla="*/ 18 h 42"/>
                  <a:gd name="T92" fmla="*/ 492 w 524"/>
                  <a:gd name="T93" fmla="*/ 8 h 42"/>
                  <a:gd name="T94" fmla="*/ 502 w 524"/>
                  <a:gd name="T95" fmla="*/ 10 h 42"/>
                  <a:gd name="T96" fmla="*/ 512 w 524"/>
                  <a:gd name="T97" fmla="*/ 6 h 42"/>
                  <a:gd name="T98" fmla="*/ 524 w 524"/>
                  <a:gd name="T9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42">
                    <a:moveTo>
                      <a:pt x="0" y="32"/>
                    </a:moveTo>
                    <a:lnTo>
                      <a:pt x="4" y="30"/>
                    </a:lnTo>
                    <a:lnTo>
                      <a:pt x="10" y="30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2" y="20"/>
                    </a:lnTo>
                    <a:lnTo>
                      <a:pt x="58" y="20"/>
                    </a:lnTo>
                    <a:lnTo>
                      <a:pt x="64" y="22"/>
                    </a:lnTo>
                    <a:lnTo>
                      <a:pt x="68" y="26"/>
                    </a:lnTo>
                    <a:lnTo>
                      <a:pt x="74" y="26"/>
                    </a:lnTo>
                    <a:lnTo>
                      <a:pt x="78" y="28"/>
                    </a:lnTo>
                    <a:lnTo>
                      <a:pt x="84" y="40"/>
                    </a:lnTo>
                    <a:lnTo>
                      <a:pt x="90" y="42"/>
                    </a:lnTo>
                    <a:lnTo>
                      <a:pt x="94" y="38"/>
                    </a:lnTo>
                    <a:lnTo>
                      <a:pt x="100" y="36"/>
                    </a:lnTo>
                    <a:lnTo>
                      <a:pt x="106" y="36"/>
                    </a:lnTo>
                    <a:lnTo>
                      <a:pt x="110" y="40"/>
                    </a:lnTo>
                    <a:lnTo>
                      <a:pt x="116" y="42"/>
                    </a:lnTo>
                    <a:lnTo>
                      <a:pt x="122" y="42"/>
                    </a:lnTo>
                    <a:lnTo>
                      <a:pt x="126" y="36"/>
                    </a:lnTo>
                    <a:lnTo>
                      <a:pt x="132" y="36"/>
                    </a:lnTo>
                    <a:lnTo>
                      <a:pt x="138" y="34"/>
                    </a:lnTo>
                    <a:lnTo>
                      <a:pt x="142" y="34"/>
                    </a:lnTo>
                    <a:lnTo>
                      <a:pt x="148" y="34"/>
                    </a:lnTo>
                    <a:lnTo>
                      <a:pt x="152" y="34"/>
                    </a:lnTo>
                    <a:lnTo>
                      <a:pt x="158" y="26"/>
                    </a:lnTo>
                    <a:lnTo>
                      <a:pt x="164" y="26"/>
                    </a:lnTo>
                    <a:lnTo>
                      <a:pt x="168" y="30"/>
                    </a:lnTo>
                    <a:lnTo>
                      <a:pt x="174" y="30"/>
                    </a:lnTo>
                    <a:lnTo>
                      <a:pt x="180" y="28"/>
                    </a:lnTo>
                    <a:lnTo>
                      <a:pt x="184" y="28"/>
                    </a:lnTo>
                    <a:lnTo>
                      <a:pt x="190" y="30"/>
                    </a:lnTo>
                    <a:lnTo>
                      <a:pt x="196" y="30"/>
                    </a:lnTo>
                    <a:lnTo>
                      <a:pt x="200" y="22"/>
                    </a:lnTo>
                    <a:lnTo>
                      <a:pt x="206" y="18"/>
                    </a:lnTo>
                    <a:lnTo>
                      <a:pt x="212" y="18"/>
                    </a:lnTo>
                    <a:lnTo>
                      <a:pt x="216" y="14"/>
                    </a:lnTo>
                    <a:lnTo>
                      <a:pt x="222" y="16"/>
                    </a:lnTo>
                    <a:lnTo>
                      <a:pt x="228" y="14"/>
                    </a:lnTo>
                    <a:lnTo>
                      <a:pt x="232" y="12"/>
                    </a:lnTo>
                    <a:lnTo>
                      <a:pt x="238" y="10"/>
                    </a:lnTo>
                    <a:lnTo>
                      <a:pt x="242" y="10"/>
                    </a:lnTo>
                    <a:lnTo>
                      <a:pt x="248" y="8"/>
                    </a:lnTo>
                    <a:lnTo>
                      <a:pt x="254" y="8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4" y="4"/>
                    </a:lnTo>
                    <a:lnTo>
                      <a:pt x="280" y="4"/>
                    </a:lnTo>
                    <a:lnTo>
                      <a:pt x="286" y="8"/>
                    </a:lnTo>
                    <a:lnTo>
                      <a:pt x="290" y="10"/>
                    </a:lnTo>
                    <a:lnTo>
                      <a:pt x="296" y="10"/>
                    </a:lnTo>
                    <a:lnTo>
                      <a:pt x="302" y="10"/>
                    </a:lnTo>
                    <a:lnTo>
                      <a:pt x="306" y="1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2" y="4"/>
                    </a:lnTo>
                    <a:lnTo>
                      <a:pt x="328" y="4"/>
                    </a:lnTo>
                    <a:lnTo>
                      <a:pt x="332" y="4"/>
                    </a:lnTo>
                    <a:lnTo>
                      <a:pt x="338" y="6"/>
                    </a:lnTo>
                    <a:lnTo>
                      <a:pt x="344" y="4"/>
                    </a:lnTo>
                    <a:lnTo>
                      <a:pt x="348" y="2"/>
                    </a:lnTo>
                    <a:lnTo>
                      <a:pt x="354" y="2"/>
                    </a:lnTo>
                    <a:lnTo>
                      <a:pt x="360" y="8"/>
                    </a:lnTo>
                    <a:lnTo>
                      <a:pt x="364" y="10"/>
                    </a:lnTo>
                    <a:lnTo>
                      <a:pt x="370" y="14"/>
                    </a:lnTo>
                    <a:lnTo>
                      <a:pt x="376" y="16"/>
                    </a:lnTo>
                    <a:lnTo>
                      <a:pt x="380" y="14"/>
                    </a:lnTo>
                    <a:lnTo>
                      <a:pt x="386" y="14"/>
                    </a:lnTo>
                    <a:lnTo>
                      <a:pt x="392" y="14"/>
                    </a:lnTo>
                    <a:lnTo>
                      <a:pt x="396" y="14"/>
                    </a:lnTo>
                    <a:lnTo>
                      <a:pt x="402" y="12"/>
                    </a:lnTo>
                    <a:lnTo>
                      <a:pt x="406" y="12"/>
                    </a:lnTo>
                    <a:lnTo>
                      <a:pt x="412" y="12"/>
                    </a:lnTo>
                    <a:lnTo>
                      <a:pt x="418" y="12"/>
                    </a:lnTo>
                    <a:lnTo>
                      <a:pt x="422" y="10"/>
                    </a:lnTo>
                    <a:lnTo>
                      <a:pt x="428" y="12"/>
                    </a:lnTo>
                    <a:lnTo>
                      <a:pt x="434" y="14"/>
                    </a:lnTo>
                    <a:lnTo>
                      <a:pt x="438" y="14"/>
                    </a:lnTo>
                    <a:lnTo>
                      <a:pt x="444" y="16"/>
                    </a:lnTo>
                    <a:lnTo>
                      <a:pt x="450" y="18"/>
                    </a:lnTo>
                    <a:lnTo>
                      <a:pt x="454" y="16"/>
                    </a:lnTo>
                    <a:lnTo>
                      <a:pt x="460" y="18"/>
                    </a:lnTo>
                    <a:lnTo>
                      <a:pt x="466" y="18"/>
                    </a:lnTo>
                    <a:lnTo>
                      <a:pt x="470" y="18"/>
                    </a:lnTo>
                    <a:lnTo>
                      <a:pt x="476" y="18"/>
                    </a:lnTo>
                    <a:lnTo>
                      <a:pt x="482" y="18"/>
                    </a:lnTo>
                    <a:lnTo>
                      <a:pt x="486" y="18"/>
                    </a:lnTo>
                    <a:lnTo>
                      <a:pt x="492" y="8"/>
                    </a:lnTo>
                    <a:lnTo>
                      <a:pt x="496" y="10"/>
                    </a:lnTo>
                    <a:lnTo>
                      <a:pt x="502" y="10"/>
                    </a:lnTo>
                    <a:lnTo>
                      <a:pt x="508" y="6"/>
                    </a:lnTo>
                    <a:lnTo>
                      <a:pt x="512" y="6"/>
                    </a:lnTo>
                    <a:lnTo>
                      <a:pt x="518" y="6"/>
                    </a:lnTo>
                    <a:lnTo>
                      <a:pt x="524" y="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01" name="Freeform 17"/>
              <p:cNvSpPr>
                <a:spLocks/>
              </p:cNvSpPr>
              <p:nvPr/>
            </p:nvSpPr>
            <p:spPr bwMode="auto">
              <a:xfrm>
                <a:off x="731" y="3874"/>
                <a:ext cx="162" cy="13"/>
              </a:xfrm>
              <a:custGeom>
                <a:avLst/>
                <a:gdLst>
                  <a:gd name="T0" fmla="*/ 4 w 428"/>
                  <a:gd name="T1" fmla="*/ 64 h 66"/>
                  <a:gd name="T2" fmla="*/ 14 w 428"/>
                  <a:gd name="T3" fmla="*/ 54 h 66"/>
                  <a:gd name="T4" fmla="*/ 26 w 428"/>
                  <a:gd name="T5" fmla="*/ 50 h 66"/>
                  <a:gd name="T6" fmla="*/ 36 w 428"/>
                  <a:gd name="T7" fmla="*/ 44 h 66"/>
                  <a:gd name="T8" fmla="*/ 46 w 428"/>
                  <a:gd name="T9" fmla="*/ 24 h 66"/>
                  <a:gd name="T10" fmla="*/ 58 w 428"/>
                  <a:gd name="T11" fmla="*/ 16 h 66"/>
                  <a:gd name="T12" fmla="*/ 68 w 428"/>
                  <a:gd name="T13" fmla="*/ 16 h 66"/>
                  <a:gd name="T14" fmla="*/ 78 w 428"/>
                  <a:gd name="T15" fmla="*/ 62 h 66"/>
                  <a:gd name="T16" fmla="*/ 88 w 428"/>
                  <a:gd name="T17" fmla="*/ 18 h 66"/>
                  <a:gd name="T18" fmla="*/ 100 w 428"/>
                  <a:gd name="T19" fmla="*/ 30 h 66"/>
                  <a:gd name="T20" fmla="*/ 110 w 428"/>
                  <a:gd name="T21" fmla="*/ 40 h 66"/>
                  <a:gd name="T22" fmla="*/ 120 w 428"/>
                  <a:gd name="T23" fmla="*/ 46 h 66"/>
                  <a:gd name="T24" fmla="*/ 132 w 428"/>
                  <a:gd name="T25" fmla="*/ 34 h 66"/>
                  <a:gd name="T26" fmla="*/ 142 w 428"/>
                  <a:gd name="T27" fmla="*/ 42 h 66"/>
                  <a:gd name="T28" fmla="*/ 152 w 428"/>
                  <a:gd name="T29" fmla="*/ 42 h 66"/>
                  <a:gd name="T30" fmla="*/ 164 w 428"/>
                  <a:gd name="T31" fmla="*/ 62 h 66"/>
                  <a:gd name="T32" fmla="*/ 174 w 428"/>
                  <a:gd name="T33" fmla="*/ 66 h 66"/>
                  <a:gd name="T34" fmla="*/ 184 w 428"/>
                  <a:gd name="T35" fmla="*/ 58 h 66"/>
                  <a:gd name="T36" fmla="*/ 194 w 428"/>
                  <a:gd name="T37" fmla="*/ 54 h 66"/>
                  <a:gd name="T38" fmla="*/ 206 w 428"/>
                  <a:gd name="T39" fmla="*/ 50 h 66"/>
                  <a:gd name="T40" fmla="*/ 216 w 428"/>
                  <a:gd name="T41" fmla="*/ 48 h 66"/>
                  <a:gd name="T42" fmla="*/ 226 w 428"/>
                  <a:gd name="T43" fmla="*/ 48 h 66"/>
                  <a:gd name="T44" fmla="*/ 238 w 428"/>
                  <a:gd name="T45" fmla="*/ 44 h 66"/>
                  <a:gd name="T46" fmla="*/ 248 w 428"/>
                  <a:gd name="T47" fmla="*/ 40 h 66"/>
                  <a:gd name="T48" fmla="*/ 258 w 428"/>
                  <a:gd name="T49" fmla="*/ 42 h 66"/>
                  <a:gd name="T50" fmla="*/ 268 w 428"/>
                  <a:gd name="T51" fmla="*/ 42 h 66"/>
                  <a:gd name="T52" fmla="*/ 280 w 428"/>
                  <a:gd name="T53" fmla="*/ 26 h 66"/>
                  <a:gd name="T54" fmla="*/ 290 w 428"/>
                  <a:gd name="T55" fmla="*/ 26 h 66"/>
                  <a:gd name="T56" fmla="*/ 300 w 428"/>
                  <a:gd name="T57" fmla="*/ 34 h 66"/>
                  <a:gd name="T58" fmla="*/ 312 w 428"/>
                  <a:gd name="T59" fmla="*/ 24 h 66"/>
                  <a:gd name="T60" fmla="*/ 322 w 428"/>
                  <a:gd name="T61" fmla="*/ 14 h 66"/>
                  <a:gd name="T62" fmla="*/ 332 w 428"/>
                  <a:gd name="T63" fmla="*/ 14 h 66"/>
                  <a:gd name="T64" fmla="*/ 342 w 428"/>
                  <a:gd name="T65" fmla="*/ 20 h 66"/>
                  <a:gd name="T66" fmla="*/ 354 w 428"/>
                  <a:gd name="T67" fmla="*/ 18 h 66"/>
                  <a:gd name="T68" fmla="*/ 364 w 428"/>
                  <a:gd name="T69" fmla="*/ 18 h 66"/>
                  <a:gd name="T70" fmla="*/ 374 w 428"/>
                  <a:gd name="T71" fmla="*/ 16 h 66"/>
                  <a:gd name="T72" fmla="*/ 386 w 428"/>
                  <a:gd name="T73" fmla="*/ 18 h 66"/>
                  <a:gd name="T74" fmla="*/ 396 w 428"/>
                  <a:gd name="T75" fmla="*/ 12 h 66"/>
                  <a:gd name="T76" fmla="*/ 406 w 428"/>
                  <a:gd name="T77" fmla="*/ 10 h 66"/>
                  <a:gd name="T78" fmla="*/ 416 w 428"/>
                  <a:gd name="T79" fmla="*/ 8 h 66"/>
                  <a:gd name="T80" fmla="*/ 428 w 428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66">
                    <a:moveTo>
                      <a:pt x="0" y="64"/>
                    </a:moveTo>
                    <a:lnTo>
                      <a:pt x="4" y="64"/>
                    </a:lnTo>
                    <a:lnTo>
                      <a:pt x="10" y="60"/>
                    </a:lnTo>
                    <a:lnTo>
                      <a:pt x="14" y="54"/>
                    </a:lnTo>
                    <a:lnTo>
                      <a:pt x="20" y="56"/>
                    </a:lnTo>
                    <a:lnTo>
                      <a:pt x="26" y="50"/>
                    </a:lnTo>
                    <a:lnTo>
                      <a:pt x="30" y="48"/>
                    </a:lnTo>
                    <a:lnTo>
                      <a:pt x="36" y="44"/>
                    </a:lnTo>
                    <a:lnTo>
                      <a:pt x="42" y="40"/>
                    </a:lnTo>
                    <a:lnTo>
                      <a:pt x="46" y="24"/>
                    </a:lnTo>
                    <a:lnTo>
                      <a:pt x="52" y="16"/>
                    </a:lnTo>
                    <a:lnTo>
                      <a:pt x="58" y="16"/>
                    </a:lnTo>
                    <a:lnTo>
                      <a:pt x="62" y="14"/>
                    </a:lnTo>
                    <a:lnTo>
                      <a:pt x="68" y="16"/>
                    </a:lnTo>
                    <a:lnTo>
                      <a:pt x="74" y="56"/>
                    </a:lnTo>
                    <a:lnTo>
                      <a:pt x="78" y="62"/>
                    </a:lnTo>
                    <a:lnTo>
                      <a:pt x="84" y="58"/>
                    </a:lnTo>
                    <a:lnTo>
                      <a:pt x="88" y="18"/>
                    </a:lnTo>
                    <a:lnTo>
                      <a:pt x="94" y="30"/>
                    </a:lnTo>
                    <a:lnTo>
                      <a:pt x="100" y="30"/>
                    </a:lnTo>
                    <a:lnTo>
                      <a:pt x="104" y="26"/>
                    </a:lnTo>
                    <a:lnTo>
                      <a:pt x="110" y="40"/>
                    </a:lnTo>
                    <a:lnTo>
                      <a:pt x="116" y="46"/>
                    </a:lnTo>
                    <a:lnTo>
                      <a:pt x="120" y="46"/>
                    </a:lnTo>
                    <a:lnTo>
                      <a:pt x="126" y="40"/>
                    </a:lnTo>
                    <a:lnTo>
                      <a:pt x="132" y="34"/>
                    </a:lnTo>
                    <a:lnTo>
                      <a:pt x="136" y="34"/>
                    </a:lnTo>
                    <a:lnTo>
                      <a:pt x="142" y="42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64" y="62"/>
                    </a:lnTo>
                    <a:lnTo>
                      <a:pt x="168" y="60"/>
                    </a:lnTo>
                    <a:lnTo>
                      <a:pt x="174" y="66"/>
                    </a:lnTo>
                    <a:lnTo>
                      <a:pt x="178" y="56"/>
                    </a:lnTo>
                    <a:lnTo>
                      <a:pt x="184" y="58"/>
                    </a:lnTo>
                    <a:lnTo>
                      <a:pt x="190" y="54"/>
                    </a:lnTo>
                    <a:lnTo>
                      <a:pt x="194" y="54"/>
                    </a:lnTo>
                    <a:lnTo>
                      <a:pt x="200" y="54"/>
                    </a:lnTo>
                    <a:lnTo>
                      <a:pt x="206" y="50"/>
                    </a:lnTo>
                    <a:lnTo>
                      <a:pt x="210" y="48"/>
                    </a:lnTo>
                    <a:lnTo>
                      <a:pt x="216" y="48"/>
                    </a:lnTo>
                    <a:lnTo>
                      <a:pt x="222" y="46"/>
                    </a:lnTo>
                    <a:lnTo>
                      <a:pt x="226" y="48"/>
                    </a:lnTo>
                    <a:lnTo>
                      <a:pt x="232" y="46"/>
                    </a:lnTo>
                    <a:lnTo>
                      <a:pt x="238" y="44"/>
                    </a:lnTo>
                    <a:lnTo>
                      <a:pt x="242" y="44"/>
                    </a:lnTo>
                    <a:lnTo>
                      <a:pt x="248" y="40"/>
                    </a:lnTo>
                    <a:lnTo>
                      <a:pt x="252" y="42"/>
                    </a:lnTo>
                    <a:lnTo>
                      <a:pt x="258" y="42"/>
                    </a:lnTo>
                    <a:lnTo>
                      <a:pt x="264" y="42"/>
                    </a:lnTo>
                    <a:lnTo>
                      <a:pt x="268" y="42"/>
                    </a:lnTo>
                    <a:lnTo>
                      <a:pt x="274" y="40"/>
                    </a:lnTo>
                    <a:lnTo>
                      <a:pt x="280" y="26"/>
                    </a:lnTo>
                    <a:lnTo>
                      <a:pt x="284" y="28"/>
                    </a:lnTo>
                    <a:lnTo>
                      <a:pt x="290" y="26"/>
                    </a:lnTo>
                    <a:lnTo>
                      <a:pt x="296" y="38"/>
                    </a:lnTo>
                    <a:lnTo>
                      <a:pt x="300" y="34"/>
                    </a:lnTo>
                    <a:lnTo>
                      <a:pt x="306" y="24"/>
                    </a:lnTo>
                    <a:lnTo>
                      <a:pt x="312" y="24"/>
                    </a:lnTo>
                    <a:lnTo>
                      <a:pt x="316" y="22"/>
                    </a:lnTo>
                    <a:lnTo>
                      <a:pt x="322" y="14"/>
                    </a:lnTo>
                    <a:lnTo>
                      <a:pt x="328" y="14"/>
                    </a:lnTo>
                    <a:lnTo>
                      <a:pt x="332" y="14"/>
                    </a:lnTo>
                    <a:lnTo>
                      <a:pt x="338" y="12"/>
                    </a:lnTo>
                    <a:lnTo>
                      <a:pt x="342" y="20"/>
                    </a:lnTo>
                    <a:lnTo>
                      <a:pt x="348" y="20"/>
                    </a:lnTo>
                    <a:lnTo>
                      <a:pt x="354" y="18"/>
                    </a:lnTo>
                    <a:lnTo>
                      <a:pt x="358" y="18"/>
                    </a:lnTo>
                    <a:lnTo>
                      <a:pt x="364" y="18"/>
                    </a:lnTo>
                    <a:lnTo>
                      <a:pt x="370" y="18"/>
                    </a:lnTo>
                    <a:lnTo>
                      <a:pt x="374" y="16"/>
                    </a:lnTo>
                    <a:lnTo>
                      <a:pt x="380" y="12"/>
                    </a:lnTo>
                    <a:lnTo>
                      <a:pt x="386" y="18"/>
                    </a:lnTo>
                    <a:lnTo>
                      <a:pt x="390" y="16"/>
                    </a:lnTo>
                    <a:lnTo>
                      <a:pt x="396" y="12"/>
                    </a:lnTo>
                    <a:lnTo>
                      <a:pt x="402" y="12"/>
                    </a:lnTo>
                    <a:lnTo>
                      <a:pt x="406" y="10"/>
                    </a:lnTo>
                    <a:lnTo>
                      <a:pt x="412" y="8"/>
                    </a:lnTo>
                    <a:lnTo>
                      <a:pt x="416" y="8"/>
                    </a:lnTo>
                    <a:lnTo>
                      <a:pt x="422" y="2"/>
                    </a:lnTo>
                    <a:lnTo>
                      <a:pt x="428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2402" name="Group 18"/>
            <p:cNvGrpSpPr>
              <a:grpSpLocks/>
            </p:cNvGrpSpPr>
            <p:nvPr/>
          </p:nvGrpSpPr>
          <p:grpSpPr bwMode="auto">
            <a:xfrm>
              <a:off x="4377" y="2378"/>
              <a:ext cx="794" cy="629"/>
              <a:chOff x="1908" y="3517"/>
              <a:chExt cx="793" cy="271"/>
            </a:xfrm>
          </p:grpSpPr>
          <p:sp>
            <p:nvSpPr>
              <p:cNvPr id="272403" name="Freeform 19"/>
              <p:cNvSpPr>
                <a:spLocks/>
              </p:cNvSpPr>
              <p:nvPr/>
            </p:nvSpPr>
            <p:spPr bwMode="auto">
              <a:xfrm flipV="1">
                <a:off x="2503" y="3666"/>
                <a:ext cx="198" cy="96"/>
              </a:xfrm>
              <a:custGeom>
                <a:avLst/>
                <a:gdLst>
                  <a:gd name="T0" fmla="*/ 6 w 524"/>
                  <a:gd name="T1" fmla="*/ 838 h 912"/>
                  <a:gd name="T2" fmla="*/ 16 w 524"/>
                  <a:gd name="T3" fmla="*/ 704 h 912"/>
                  <a:gd name="T4" fmla="*/ 26 w 524"/>
                  <a:gd name="T5" fmla="*/ 446 h 912"/>
                  <a:gd name="T6" fmla="*/ 38 w 524"/>
                  <a:gd name="T7" fmla="*/ 686 h 912"/>
                  <a:gd name="T8" fmla="*/ 48 w 524"/>
                  <a:gd name="T9" fmla="*/ 538 h 912"/>
                  <a:gd name="T10" fmla="*/ 58 w 524"/>
                  <a:gd name="T11" fmla="*/ 402 h 912"/>
                  <a:gd name="T12" fmla="*/ 70 w 524"/>
                  <a:gd name="T13" fmla="*/ 296 h 912"/>
                  <a:gd name="T14" fmla="*/ 80 w 524"/>
                  <a:gd name="T15" fmla="*/ 236 h 912"/>
                  <a:gd name="T16" fmla="*/ 90 w 524"/>
                  <a:gd name="T17" fmla="*/ 492 h 912"/>
                  <a:gd name="T18" fmla="*/ 102 w 524"/>
                  <a:gd name="T19" fmla="*/ 458 h 912"/>
                  <a:gd name="T20" fmla="*/ 112 w 524"/>
                  <a:gd name="T21" fmla="*/ 238 h 912"/>
                  <a:gd name="T22" fmla="*/ 122 w 524"/>
                  <a:gd name="T23" fmla="*/ 16 h 912"/>
                  <a:gd name="T24" fmla="*/ 132 w 524"/>
                  <a:gd name="T25" fmla="*/ 184 h 912"/>
                  <a:gd name="T26" fmla="*/ 144 w 524"/>
                  <a:gd name="T27" fmla="*/ 152 h 912"/>
                  <a:gd name="T28" fmla="*/ 154 w 524"/>
                  <a:gd name="T29" fmla="*/ 100 h 912"/>
                  <a:gd name="T30" fmla="*/ 164 w 524"/>
                  <a:gd name="T31" fmla="*/ 206 h 912"/>
                  <a:gd name="T32" fmla="*/ 176 w 524"/>
                  <a:gd name="T33" fmla="*/ 158 h 912"/>
                  <a:gd name="T34" fmla="*/ 186 w 524"/>
                  <a:gd name="T35" fmla="*/ 136 h 912"/>
                  <a:gd name="T36" fmla="*/ 196 w 524"/>
                  <a:gd name="T37" fmla="*/ 152 h 912"/>
                  <a:gd name="T38" fmla="*/ 206 w 524"/>
                  <a:gd name="T39" fmla="*/ 152 h 912"/>
                  <a:gd name="T40" fmla="*/ 218 w 524"/>
                  <a:gd name="T41" fmla="*/ 202 h 912"/>
                  <a:gd name="T42" fmla="*/ 228 w 524"/>
                  <a:gd name="T43" fmla="*/ 194 h 912"/>
                  <a:gd name="T44" fmla="*/ 238 w 524"/>
                  <a:gd name="T45" fmla="*/ 54 h 912"/>
                  <a:gd name="T46" fmla="*/ 250 w 524"/>
                  <a:gd name="T47" fmla="*/ 0 h 912"/>
                  <a:gd name="T48" fmla="*/ 260 w 524"/>
                  <a:gd name="T49" fmla="*/ 22 h 912"/>
                  <a:gd name="T50" fmla="*/ 270 w 524"/>
                  <a:gd name="T51" fmla="*/ 124 h 912"/>
                  <a:gd name="T52" fmla="*/ 280 w 524"/>
                  <a:gd name="T53" fmla="*/ 300 h 912"/>
                  <a:gd name="T54" fmla="*/ 292 w 524"/>
                  <a:gd name="T55" fmla="*/ 326 h 912"/>
                  <a:gd name="T56" fmla="*/ 302 w 524"/>
                  <a:gd name="T57" fmla="*/ 340 h 912"/>
                  <a:gd name="T58" fmla="*/ 312 w 524"/>
                  <a:gd name="T59" fmla="*/ 370 h 912"/>
                  <a:gd name="T60" fmla="*/ 324 w 524"/>
                  <a:gd name="T61" fmla="*/ 382 h 912"/>
                  <a:gd name="T62" fmla="*/ 334 w 524"/>
                  <a:gd name="T63" fmla="*/ 340 h 912"/>
                  <a:gd name="T64" fmla="*/ 344 w 524"/>
                  <a:gd name="T65" fmla="*/ 370 h 912"/>
                  <a:gd name="T66" fmla="*/ 356 w 524"/>
                  <a:gd name="T67" fmla="*/ 420 h 912"/>
                  <a:gd name="T68" fmla="*/ 366 w 524"/>
                  <a:gd name="T69" fmla="*/ 378 h 912"/>
                  <a:gd name="T70" fmla="*/ 376 w 524"/>
                  <a:gd name="T71" fmla="*/ 394 h 912"/>
                  <a:gd name="T72" fmla="*/ 386 w 524"/>
                  <a:gd name="T73" fmla="*/ 412 h 912"/>
                  <a:gd name="T74" fmla="*/ 398 w 524"/>
                  <a:gd name="T75" fmla="*/ 426 h 912"/>
                  <a:gd name="T76" fmla="*/ 408 w 524"/>
                  <a:gd name="T77" fmla="*/ 436 h 912"/>
                  <a:gd name="T78" fmla="*/ 418 w 524"/>
                  <a:gd name="T79" fmla="*/ 430 h 912"/>
                  <a:gd name="T80" fmla="*/ 430 w 524"/>
                  <a:gd name="T81" fmla="*/ 410 h 912"/>
                  <a:gd name="T82" fmla="*/ 440 w 524"/>
                  <a:gd name="T83" fmla="*/ 414 h 912"/>
                  <a:gd name="T84" fmla="*/ 450 w 524"/>
                  <a:gd name="T85" fmla="*/ 416 h 912"/>
                  <a:gd name="T86" fmla="*/ 460 w 524"/>
                  <a:gd name="T87" fmla="*/ 418 h 912"/>
                  <a:gd name="T88" fmla="*/ 472 w 524"/>
                  <a:gd name="T89" fmla="*/ 422 h 912"/>
                  <a:gd name="T90" fmla="*/ 482 w 524"/>
                  <a:gd name="T91" fmla="*/ 376 h 912"/>
                  <a:gd name="T92" fmla="*/ 492 w 524"/>
                  <a:gd name="T93" fmla="*/ 376 h 912"/>
                  <a:gd name="T94" fmla="*/ 504 w 524"/>
                  <a:gd name="T95" fmla="*/ 430 h 912"/>
                  <a:gd name="T96" fmla="*/ 514 w 524"/>
                  <a:gd name="T97" fmla="*/ 544 h 912"/>
                  <a:gd name="T98" fmla="*/ 524 w 524"/>
                  <a:gd name="T99" fmla="*/ 546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912">
                    <a:moveTo>
                      <a:pt x="0" y="912"/>
                    </a:moveTo>
                    <a:lnTo>
                      <a:pt x="6" y="838"/>
                    </a:lnTo>
                    <a:lnTo>
                      <a:pt x="12" y="700"/>
                    </a:lnTo>
                    <a:lnTo>
                      <a:pt x="16" y="704"/>
                    </a:lnTo>
                    <a:lnTo>
                      <a:pt x="22" y="736"/>
                    </a:lnTo>
                    <a:lnTo>
                      <a:pt x="26" y="446"/>
                    </a:lnTo>
                    <a:lnTo>
                      <a:pt x="32" y="324"/>
                    </a:lnTo>
                    <a:lnTo>
                      <a:pt x="38" y="686"/>
                    </a:lnTo>
                    <a:lnTo>
                      <a:pt x="42" y="642"/>
                    </a:lnTo>
                    <a:lnTo>
                      <a:pt x="48" y="538"/>
                    </a:lnTo>
                    <a:lnTo>
                      <a:pt x="54" y="386"/>
                    </a:lnTo>
                    <a:lnTo>
                      <a:pt x="58" y="402"/>
                    </a:lnTo>
                    <a:lnTo>
                      <a:pt x="64" y="298"/>
                    </a:lnTo>
                    <a:lnTo>
                      <a:pt x="70" y="296"/>
                    </a:lnTo>
                    <a:lnTo>
                      <a:pt x="74" y="184"/>
                    </a:lnTo>
                    <a:lnTo>
                      <a:pt x="80" y="236"/>
                    </a:lnTo>
                    <a:lnTo>
                      <a:pt x="86" y="298"/>
                    </a:lnTo>
                    <a:lnTo>
                      <a:pt x="90" y="492"/>
                    </a:lnTo>
                    <a:lnTo>
                      <a:pt x="96" y="620"/>
                    </a:lnTo>
                    <a:lnTo>
                      <a:pt x="102" y="458"/>
                    </a:lnTo>
                    <a:lnTo>
                      <a:pt x="106" y="424"/>
                    </a:lnTo>
                    <a:lnTo>
                      <a:pt x="112" y="238"/>
                    </a:lnTo>
                    <a:lnTo>
                      <a:pt x="116" y="182"/>
                    </a:lnTo>
                    <a:lnTo>
                      <a:pt x="122" y="16"/>
                    </a:lnTo>
                    <a:lnTo>
                      <a:pt x="128" y="164"/>
                    </a:lnTo>
                    <a:lnTo>
                      <a:pt x="132" y="184"/>
                    </a:lnTo>
                    <a:lnTo>
                      <a:pt x="138" y="192"/>
                    </a:lnTo>
                    <a:lnTo>
                      <a:pt x="144" y="152"/>
                    </a:lnTo>
                    <a:lnTo>
                      <a:pt x="148" y="148"/>
                    </a:lnTo>
                    <a:lnTo>
                      <a:pt x="154" y="100"/>
                    </a:lnTo>
                    <a:lnTo>
                      <a:pt x="160" y="200"/>
                    </a:lnTo>
                    <a:lnTo>
                      <a:pt x="164" y="206"/>
                    </a:lnTo>
                    <a:lnTo>
                      <a:pt x="170" y="148"/>
                    </a:lnTo>
                    <a:lnTo>
                      <a:pt x="176" y="158"/>
                    </a:lnTo>
                    <a:lnTo>
                      <a:pt x="180" y="192"/>
                    </a:lnTo>
                    <a:lnTo>
                      <a:pt x="186" y="136"/>
                    </a:lnTo>
                    <a:lnTo>
                      <a:pt x="192" y="136"/>
                    </a:lnTo>
                    <a:lnTo>
                      <a:pt x="196" y="152"/>
                    </a:lnTo>
                    <a:lnTo>
                      <a:pt x="202" y="118"/>
                    </a:lnTo>
                    <a:lnTo>
                      <a:pt x="206" y="152"/>
                    </a:lnTo>
                    <a:lnTo>
                      <a:pt x="212" y="202"/>
                    </a:lnTo>
                    <a:lnTo>
                      <a:pt x="218" y="202"/>
                    </a:lnTo>
                    <a:lnTo>
                      <a:pt x="222" y="188"/>
                    </a:lnTo>
                    <a:lnTo>
                      <a:pt x="228" y="194"/>
                    </a:lnTo>
                    <a:lnTo>
                      <a:pt x="234" y="168"/>
                    </a:lnTo>
                    <a:lnTo>
                      <a:pt x="238" y="54"/>
                    </a:lnTo>
                    <a:lnTo>
                      <a:pt x="244" y="104"/>
                    </a:lnTo>
                    <a:lnTo>
                      <a:pt x="250" y="0"/>
                    </a:lnTo>
                    <a:lnTo>
                      <a:pt x="254" y="12"/>
                    </a:lnTo>
                    <a:lnTo>
                      <a:pt x="260" y="22"/>
                    </a:lnTo>
                    <a:lnTo>
                      <a:pt x="266" y="98"/>
                    </a:lnTo>
                    <a:lnTo>
                      <a:pt x="270" y="124"/>
                    </a:lnTo>
                    <a:lnTo>
                      <a:pt x="276" y="166"/>
                    </a:lnTo>
                    <a:lnTo>
                      <a:pt x="280" y="300"/>
                    </a:lnTo>
                    <a:lnTo>
                      <a:pt x="286" y="352"/>
                    </a:lnTo>
                    <a:lnTo>
                      <a:pt x="292" y="326"/>
                    </a:lnTo>
                    <a:lnTo>
                      <a:pt x="296" y="330"/>
                    </a:lnTo>
                    <a:lnTo>
                      <a:pt x="302" y="340"/>
                    </a:lnTo>
                    <a:lnTo>
                      <a:pt x="308" y="364"/>
                    </a:lnTo>
                    <a:lnTo>
                      <a:pt x="312" y="370"/>
                    </a:lnTo>
                    <a:lnTo>
                      <a:pt x="318" y="358"/>
                    </a:lnTo>
                    <a:lnTo>
                      <a:pt x="324" y="382"/>
                    </a:lnTo>
                    <a:lnTo>
                      <a:pt x="328" y="366"/>
                    </a:lnTo>
                    <a:lnTo>
                      <a:pt x="334" y="340"/>
                    </a:lnTo>
                    <a:lnTo>
                      <a:pt x="340" y="370"/>
                    </a:lnTo>
                    <a:lnTo>
                      <a:pt x="344" y="370"/>
                    </a:lnTo>
                    <a:lnTo>
                      <a:pt x="350" y="420"/>
                    </a:lnTo>
                    <a:lnTo>
                      <a:pt x="356" y="420"/>
                    </a:lnTo>
                    <a:lnTo>
                      <a:pt x="360" y="408"/>
                    </a:lnTo>
                    <a:lnTo>
                      <a:pt x="366" y="378"/>
                    </a:lnTo>
                    <a:lnTo>
                      <a:pt x="370" y="386"/>
                    </a:lnTo>
                    <a:lnTo>
                      <a:pt x="376" y="394"/>
                    </a:lnTo>
                    <a:lnTo>
                      <a:pt x="382" y="434"/>
                    </a:lnTo>
                    <a:lnTo>
                      <a:pt x="386" y="412"/>
                    </a:lnTo>
                    <a:lnTo>
                      <a:pt x="392" y="428"/>
                    </a:lnTo>
                    <a:lnTo>
                      <a:pt x="398" y="426"/>
                    </a:lnTo>
                    <a:lnTo>
                      <a:pt x="402" y="422"/>
                    </a:lnTo>
                    <a:lnTo>
                      <a:pt x="408" y="436"/>
                    </a:lnTo>
                    <a:lnTo>
                      <a:pt x="414" y="436"/>
                    </a:lnTo>
                    <a:lnTo>
                      <a:pt x="418" y="430"/>
                    </a:lnTo>
                    <a:lnTo>
                      <a:pt x="424" y="428"/>
                    </a:lnTo>
                    <a:lnTo>
                      <a:pt x="430" y="410"/>
                    </a:lnTo>
                    <a:lnTo>
                      <a:pt x="434" y="410"/>
                    </a:lnTo>
                    <a:lnTo>
                      <a:pt x="440" y="414"/>
                    </a:lnTo>
                    <a:lnTo>
                      <a:pt x="444" y="414"/>
                    </a:lnTo>
                    <a:lnTo>
                      <a:pt x="450" y="416"/>
                    </a:lnTo>
                    <a:lnTo>
                      <a:pt x="456" y="422"/>
                    </a:lnTo>
                    <a:lnTo>
                      <a:pt x="460" y="418"/>
                    </a:lnTo>
                    <a:lnTo>
                      <a:pt x="466" y="412"/>
                    </a:lnTo>
                    <a:lnTo>
                      <a:pt x="472" y="422"/>
                    </a:lnTo>
                    <a:lnTo>
                      <a:pt x="476" y="384"/>
                    </a:lnTo>
                    <a:lnTo>
                      <a:pt x="482" y="376"/>
                    </a:lnTo>
                    <a:lnTo>
                      <a:pt x="488" y="390"/>
                    </a:lnTo>
                    <a:lnTo>
                      <a:pt x="492" y="376"/>
                    </a:lnTo>
                    <a:lnTo>
                      <a:pt x="498" y="402"/>
                    </a:lnTo>
                    <a:lnTo>
                      <a:pt x="504" y="430"/>
                    </a:lnTo>
                    <a:lnTo>
                      <a:pt x="508" y="462"/>
                    </a:lnTo>
                    <a:lnTo>
                      <a:pt x="514" y="544"/>
                    </a:lnTo>
                    <a:lnTo>
                      <a:pt x="520" y="546"/>
                    </a:lnTo>
                    <a:lnTo>
                      <a:pt x="524" y="54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04" name="Freeform 20"/>
              <p:cNvSpPr>
                <a:spLocks/>
              </p:cNvSpPr>
              <p:nvPr/>
            </p:nvSpPr>
            <p:spPr bwMode="auto">
              <a:xfrm flipV="1">
                <a:off x="2304" y="3625"/>
                <a:ext cx="199" cy="72"/>
              </a:xfrm>
              <a:custGeom>
                <a:avLst/>
                <a:gdLst>
                  <a:gd name="T0" fmla="*/ 6 w 524"/>
                  <a:gd name="T1" fmla="*/ 96 h 690"/>
                  <a:gd name="T2" fmla="*/ 16 w 524"/>
                  <a:gd name="T3" fmla="*/ 114 h 690"/>
                  <a:gd name="T4" fmla="*/ 28 w 524"/>
                  <a:gd name="T5" fmla="*/ 218 h 690"/>
                  <a:gd name="T6" fmla="*/ 38 w 524"/>
                  <a:gd name="T7" fmla="*/ 248 h 690"/>
                  <a:gd name="T8" fmla="*/ 48 w 524"/>
                  <a:gd name="T9" fmla="*/ 68 h 690"/>
                  <a:gd name="T10" fmla="*/ 58 w 524"/>
                  <a:gd name="T11" fmla="*/ 210 h 690"/>
                  <a:gd name="T12" fmla="*/ 70 w 524"/>
                  <a:gd name="T13" fmla="*/ 136 h 690"/>
                  <a:gd name="T14" fmla="*/ 80 w 524"/>
                  <a:gd name="T15" fmla="*/ 208 h 690"/>
                  <a:gd name="T16" fmla="*/ 90 w 524"/>
                  <a:gd name="T17" fmla="*/ 240 h 690"/>
                  <a:gd name="T18" fmla="*/ 102 w 524"/>
                  <a:gd name="T19" fmla="*/ 384 h 690"/>
                  <a:gd name="T20" fmla="*/ 112 w 524"/>
                  <a:gd name="T21" fmla="*/ 476 h 690"/>
                  <a:gd name="T22" fmla="*/ 122 w 524"/>
                  <a:gd name="T23" fmla="*/ 256 h 690"/>
                  <a:gd name="T24" fmla="*/ 134 w 524"/>
                  <a:gd name="T25" fmla="*/ 156 h 690"/>
                  <a:gd name="T26" fmla="*/ 144 w 524"/>
                  <a:gd name="T27" fmla="*/ 252 h 690"/>
                  <a:gd name="T28" fmla="*/ 154 w 524"/>
                  <a:gd name="T29" fmla="*/ 234 h 690"/>
                  <a:gd name="T30" fmla="*/ 164 w 524"/>
                  <a:gd name="T31" fmla="*/ 240 h 690"/>
                  <a:gd name="T32" fmla="*/ 176 w 524"/>
                  <a:gd name="T33" fmla="*/ 380 h 690"/>
                  <a:gd name="T34" fmla="*/ 186 w 524"/>
                  <a:gd name="T35" fmla="*/ 218 h 690"/>
                  <a:gd name="T36" fmla="*/ 196 w 524"/>
                  <a:gd name="T37" fmla="*/ 262 h 690"/>
                  <a:gd name="T38" fmla="*/ 208 w 524"/>
                  <a:gd name="T39" fmla="*/ 106 h 690"/>
                  <a:gd name="T40" fmla="*/ 218 w 524"/>
                  <a:gd name="T41" fmla="*/ 172 h 690"/>
                  <a:gd name="T42" fmla="*/ 228 w 524"/>
                  <a:gd name="T43" fmla="*/ 176 h 690"/>
                  <a:gd name="T44" fmla="*/ 238 w 524"/>
                  <a:gd name="T45" fmla="*/ 74 h 690"/>
                  <a:gd name="T46" fmla="*/ 250 w 524"/>
                  <a:gd name="T47" fmla="*/ 78 h 690"/>
                  <a:gd name="T48" fmla="*/ 260 w 524"/>
                  <a:gd name="T49" fmla="*/ 94 h 690"/>
                  <a:gd name="T50" fmla="*/ 270 w 524"/>
                  <a:gd name="T51" fmla="*/ 12 h 690"/>
                  <a:gd name="T52" fmla="*/ 282 w 524"/>
                  <a:gd name="T53" fmla="*/ 122 h 690"/>
                  <a:gd name="T54" fmla="*/ 292 w 524"/>
                  <a:gd name="T55" fmla="*/ 148 h 690"/>
                  <a:gd name="T56" fmla="*/ 302 w 524"/>
                  <a:gd name="T57" fmla="*/ 322 h 690"/>
                  <a:gd name="T58" fmla="*/ 312 w 524"/>
                  <a:gd name="T59" fmla="*/ 218 h 690"/>
                  <a:gd name="T60" fmla="*/ 324 w 524"/>
                  <a:gd name="T61" fmla="*/ 368 h 690"/>
                  <a:gd name="T62" fmla="*/ 334 w 524"/>
                  <a:gd name="T63" fmla="*/ 372 h 690"/>
                  <a:gd name="T64" fmla="*/ 344 w 524"/>
                  <a:gd name="T65" fmla="*/ 522 h 690"/>
                  <a:gd name="T66" fmla="*/ 356 w 524"/>
                  <a:gd name="T67" fmla="*/ 676 h 690"/>
                  <a:gd name="T68" fmla="*/ 366 w 524"/>
                  <a:gd name="T69" fmla="*/ 686 h 690"/>
                  <a:gd name="T70" fmla="*/ 376 w 524"/>
                  <a:gd name="T71" fmla="*/ 660 h 690"/>
                  <a:gd name="T72" fmla="*/ 386 w 524"/>
                  <a:gd name="T73" fmla="*/ 690 h 690"/>
                  <a:gd name="T74" fmla="*/ 398 w 524"/>
                  <a:gd name="T75" fmla="*/ 588 h 690"/>
                  <a:gd name="T76" fmla="*/ 408 w 524"/>
                  <a:gd name="T77" fmla="*/ 648 h 690"/>
                  <a:gd name="T78" fmla="*/ 418 w 524"/>
                  <a:gd name="T79" fmla="*/ 578 h 690"/>
                  <a:gd name="T80" fmla="*/ 430 w 524"/>
                  <a:gd name="T81" fmla="*/ 336 h 690"/>
                  <a:gd name="T82" fmla="*/ 440 w 524"/>
                  <a:gd name="T83" fmla="*/ 388 h 690"/>
                  <a:gd name="T84" fmla="*/ 450 w 524"/>
                  <a:gd name="T85" fmla="*/ 454 h 690"/>
                  <a:gd name="T86" fmla="*/ 462 w 524"/>
                  <a:gd name="T87" fmla="*/ 548 h 690"/>
                  <a:gd name="T88" fmla="*/ 472 w 524"/>
                  <a:gd name="T89" fmla="*/ 610 h 690"/>
                  <a:gd name="T90" fmla="*/ 482 w 524"/>
                  <a:gd name="T91" fmla="*/ 664 h 690"/>
                  <a:gd name="T92" fmla="*/ 492 w 524"/>
                  <a:gd name="T93" fmla="*/ 662 h 690"/>
                  <a:gd name="T94" fmla="*/ 504 w 524"/>
                  <a:gd name="T95" fmla="*/ 570 h 690"/>
                  <a:gd name="T96" fmla="*/ 514 w 524"/>
                  <a:gd name="T97" fmla="*/ 328 h 690"/>
                  <a:gd name="T98" fmla="*/ 524 w 524"/>
                  <a:gd name="T99" fmla="*/ 29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690">
                    <a:moveTo>
                      <a:pt x="0" y="190"/>
                    </a:moveTo>
                    <a:lnTo>
                      <a:pt x="6" y="96"/>
                    </a:lnTo>
                    <a:lnTo>
                      <a:pt x="12" y="112"/>
                    </a:lnTo>
                    <a:lnTo>
                      <a:pt x="16" y="114"/>
                    </a:lnTo>
                    <a:lnTo>
                      <a:pt x="22" y="152"/>
                    </a:lnTo>
                    <a:lnTo>
                      <a:pt x="28" y="218"/>
                    </a:lnTo>
                    <a:lnTo>
                      <a:pt x="32" y="238"/>
                    </a:lnTo>
                    <a:lnTo>
                      <a:pt x="38" y="248"/>
                    </a:lnTo>
                    <a:lnTo>
                      <a:pt x="44" y="240"/>
                    </a:lnTo>
                    <a:lnTo>
                      <a:pt x="48" y="68"/>
                    </a:lnTo>
                    <a:lnTo>
                      <a:pt x="54" y="14"/>
                    </a:lnTo>
                    <a:lnTo>
                      <a:pt x="58" y="210"/>
                    </a:lnTo>
                    <a:lnTo>
                      <a:pt x="64" y="124"/>
                    </a:lnTo>
                    <a:lnTo>
                      <a:pt x="70" y="136"/>
                    </a:lnTo>
                    <a:lnTo>
                      <a:pt x="74" y="152"/>
                    </a:lnTo>
                    <a:lnTo>
                      <a:pt x="80" y="208"/>
                    </a:lnTo>
                    <a:lnTo>
                      <a:pt x="86" y="270"/>
                    </a:lnTo>
                    <a:lnTo>
                      <a:pt x="90" y="240"/>
                    </a:lnTo>
                    <a:lnTo>
                      <a:pt x="96" y="258"/>
                    </a:lnTo>
                    <a:lnTo>
                      <a:pt x="102" y="384"/>
                    </a:lnTo>
                    <a:lnTo>
                      <a:pt x="106" y="474"/>
                    </a:lnTo>
                    <a:lnTo>
                      <a:pt x="112" y="476"/>
                    </a:lnTo>
                    <a:lnTo>
                      <a:pt x="118" y="130"/>
                    </a:lnTo>
                    <a:lnTo>
                      <a:pt x="122" y="256"/>
                    </a:lnTo>
                    <a:lnTo>
                      <a:pt x="128" y="182"/>
                    </a:lnTo>
                    <a:lnTo>
                      <a:pt x="134" y="156"/>
                    </a:lnTo>
                    <a:lnTo>
                      <a:pt x="138" y="158"/>
                    </a:lnTo>
                    <a:lnTo>
                      <a:pt x="144" y="252"/>
                    </a:lnTo>
                    <a:lnTo>
                      <a:pt x="148" y="270"/>
                    </a:lnTo>
                    <a:lnTo>
                      <a:pt x="154" y="234"/>
                    </a:lnTo>
                    <a:lnTo>
                      <a:pt x="160" y="242"/>
                    </a:lnTo>
                    <a:lnTo>
                      <a:pt x="164" y="240"/>
                    </a:lnTo>
                    <a:lnTo>
                      <a:pt x="170" y="222"/>
                    </a:lnTo>
                    <a:lnTo>
                      <a:pt x="176" y="380"/>
                    </a:lnTo>
                    <a:lnTo>
                      <a:pt x="180" y="378"/>
                    </a:lnTo>
                    <a:lnTo>
                      <a:pt x="186" y="218"/>
                    </a:lnTo>
                    <a:lnTo>
                      <a:pt x="192" y="238"/>
                    </a:lnTo>
                    <a:lnTo>
                      <a:pt x="196" y="262"/>
                    </a:lnTo>
                    <a:lnTo>
                      <a:pt x="202" y="250"/>
                    </a:lnTo>
                    <a:lnTo>
                      <a:pt x="208" y="106"/>
                    </a:lnTo>
                    <a:lnTo>
                      <a:pt x="212" y="112"/>
                    </a:lnTo>
                    <a:lnTo>
                      <a:pt x="218" y="172"/>
                    </a:lnTo>
                    <a:lnTo>
                      <a:pt x="222" y="168"/>
                    </a:lnTo>
                    <a:lnTo>
                      <a:pt x="228" y="176"/>
                    </a:lnTo>
                    <a:lnTo>
                      <a:pt x="234" y="86"/>
                    </a:lnTo>
                    <a:lnTo>
                      <a:pt x="238" y="74"/>
                    </a:lnTo>
                    <a:lnTo>
                      <a:pt x="244" y="4"/>
                    </a:lnTo>
                    <a:lnTo>
                      <a:pt x="250" y="78"/>
                    </a:lnTo>
                    <a:lnTo>
                      <a:pt x="254" y="42"/>
                    </a:lnTo>
                    <a:lnTo>
                      <a:pt x="260" y="94"/>
                    </a:lnTo>
                    <a:lnTo>
                      <a:pt x="266" y="88"/>
                    </a:lnTo>
                    <a:lnTo>
                      <a:pt x="270" y="12"/>
                    </a:lnTo>
                    <a:lnTo>
                      <a:pt x="276" y="0"/>
                    </a:lnTo>
                    <a:lnTo>
                      <a:pt x="282" y="122"/>
                    </a:lnTo>
                    <a:lnTo>
                      <a:pt x="286" y="52"/>
                    </a:lnTo>
                    <a:lnTo>
                      <a:pt x="292" y="148"/>
                    </a:lnTo>
                    <a:lnTo>
                      <a:pt x="298" y="280"/>
                    </a:lnTo>
                    <a:lnTo>
                      <a:pt x="302" y="322"/>
                    </a:lnTo>
                    <a:lnTo>
                      <a:pt x="308" y="238"/>
                    </a:lnTo>
                    <a:lnTo>
                      <a:pt x="312" y="218"/>
                    </a:lnTo>
                    <a:lnTo>
                      <a:pt x="318" y="370"/>
                    </a:lnTo>
                    <a:lnTo>
                      <a:pt x="324" y="368"/>
                    </a:lnTo>
                    <a:lnTo>
                      <a:pt x="328" y="376"/>
                    </a:lnTo>
                    <a:lnTo>
                      <a:pt x="334" y="372"/>
                    </a:lnTo>
                    <a:lnTo>
                      <a:pt x="340" y="514"/>
                    </a:lnTo>
                    <a:lnTo>
                      <a:pt x="344" y="522"/>
                    </a:lnTo>
                    <a:lnTo>
                      <a:pt x="350" y="562"/>
                    </a:lnTo>
                    <a:lnTo>
                      <a:pt x="356" y="676"/>
                    </a:lnTo>
                    <a:lnTo>
                      <a:pt x="360" y="664"/>
                    </a:lnTo>
                    <a:lnTo>
                      <a:pt x="366" y="686"/>
                    </a:lnTo>
                    <a:lnTo>
                      <a:pt x="372" y="690"/>
                    </a:lnTo>
                    <a:lnTo>
                      <a:pt x="376" y="660"/>
                    </a:lnTo>
                    <a:lnTo>
                      <a:pt x="382" y="680"/>
                    </a:lnTo>
                    <a:lnTo>
                      <a:pt x="386" y="690"/>
                    </a:lnTo>
                    <a:lnTo>
                      <a:pt x="392" y="654"/>
                    </a:lnTo>
                    <a:lnTo>
                      <a:pt x="398" y="588"/>
                    </a:lnTo>
                    <a:lnTo>
                      <a:pt x="402" y="586"/>
                    </a:lnTo>
                    <a:lnTo>
                      <a:pt x="408" y="648"/>
                    </a:lnTo>
                    <a:lnTo>
                      <a:pt x="414" y="582"/>
                    </a:lnTo>
                    <a:lnTo>
                      <a:pt x="418" y="578"/>
                    </a:lnTo>
                    <a:lnTo>
                      <a:pt x="424" y="554"/>
                    </a:lnTo>
                    <a:lnTo>
                      <a:pt x="430" y="336"/>
                    </a:lnTo>
                    <a:lnTo>
                      <a:pt x="434" y="324"/>
                    </a:lnTo>
                    <a:lnTo>
                      <a:pt x="440" y="388"/>
                    </a:lnTo>
                    <a:lnTo>
                      <a:pt x="446" y="388"/>
                    </a:lnTo>
                    <a:lnTo>
                      <a:pt x="450" y="454"/>
                    </a:lnTo>
                    <a:lnTo>
                      <a:pt x="456" y="552"/>
                    </a:lnTo>
                    <a:lnTo>
                      <a:pt x="462" y="548"/>
                    </a:lnTo>
                    <a:lnTo>
                      <a:pt x="466" y="616"/>
                    </a:lnTo>
                    <a:lnTo>
                      <a:pt x="472" y="610"/>
                    </a:lnTo>
                    <a:lnTo>
                      <a:pt x="476" y="620"/>
                    </a:lnTo>
                    <a:lnTo>
                      <a:pt x="482" y="664"/>
                    </a:lnTo>
                    <a:lnTo>
                      <a:pt x="488" y="640"/>
                    </a:lnTo>
                    <a:lnTo>
                      <a:pt x="492" y="662"/>
                    </a:lnTo>
                    <a:lnTo>
                      <a:pt x="498" y="648"/>
                    </a:lnTo>
                    <a:lnTo>
                      <a:pt x="504" y="570"/>
                    </a:lnTo>
                    <a:lnTo>
                      <a:pt x="508" y="348"/>
                    </a:lnTo>
                    <a:lnTo>
                      <a:pt x="514" y="328"/>
                    </a:lnTo>
                    <a:lnTo>
                      <a:pt x="520" y="296"/>
                    </a:lnTo>
                    <a:lnTo>
                      <a:pt x="524" y="29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05" name="Freeform 21"/>
              <p:cNvSpPr>
                <a:spLocks/>
              </p:cNvSpPr>
              <p:nvPr/>
            </p:nvSpPr>
            <p:spPr bwMode="auto">
              <a:xfrm flipV="1">
                <a:off x="2106" y="3587"/>
                <a:ext cx="198" cy="201"/>
              </a:xfrm>
              <a:custGeom>
                <a:avLst/>
                <a:gdLst>
                  <a:gd name="T0" fmla="*/ 6 w 524"/>
                  <a:gd name="T1" fmla="*/ 1490 h 1906"/>
                  <a:gd name="T2" fmla="*/ 16 w 524"/>
                  <a:gd name="T3" fmla="*/ 1834 h 1906"/>
                  <a:gd name="T4" fmla="*/ 28 w 524"/>
                  <a:gd name="T5" fmla="*/ 1790 h 1906"/>
                  <a:gd name="T6" fmla="*/ 38 w 524"/>
                  <a:gd name="T7" fmla="*/ 1756 h 1906"/>
                  <a:gd name="T8" fmla="*/ 48 w 524"/>
                  <a:gd name="T9" fmla="*/ 1188 h 1906"/>
                  <a:gd name="T10" fmla="*/ 60 w 524"/>
                  <a:gd name="T11" fmla="*/ 1216 h 1906"/>
                  <a:gd name="T12" fmla="*/ 70 w 524"/>
                  <a:gd name="T13" fmla="*/ 1086 h 1906"/>
                  <a:gd name="T14" fmla="*/ 80 w 524"/>
                  <a:gd name="T15" fmla="*/ 1002 h 1906"/>
                  <a:gd name="T16" fmla="*/ 90 w 524"/>
                  <a:gd name="T17" fmla="*/ 828 h 1906"/>
                  <a:gd name="T18" fmla="*/ 102 w 524"/>
                  <a:gd name="T19" fmla="*/ 768 h 1906"/>
                  <a:gd name="T20" fmla="*/ 112 w 524"/>
                  <a:gd name="T21" fmla="*/ 752 h 1906"/>
                  <a:gd name="T22" fmla="*/ 122 w 524"/>
                  <a:gd name="T23" fmla="*/ 676 h 1906"/>
                  <a:gd name="T24" fmla="*/ 134 w 524"/>
                  <a:gd name="T25" fmla="*/ 782 h 1906"/>
                  <a:gd name="T26" fmla="*/ 144 w 524"/>
                  <a:gd name="T27" fmla="*/ 696 h 1906"/>
                  <a:gd name="T28" fmla="*/ 154 w 524"/>
                  <a:gd name="T29" fmla="*/ 0 h 1906"/>
                  <a:gd name="T30" fmla="*/ 164 w 524"/>
                  <a:gd name="T31" fmla="*/ 458 h 1906"/>
                  <a:gd name="T32" fmla="*/ 176 w 524"/>
                  <a:gd name="T33" fmla="*/ 536 h 1906"/>
                  <a:gd name="T34" fmla="*/ 186 w 524"/>
                  <a:gd name="T35" fmla="*/ 576 h 1906"/>
                  <a:gd name="T36" fmla="*/ 196 w 524"/>
                  <a:gd name="T37" fmla="*/ 702 h 1906"/>
                  <a:gd name="T38" fmla="*/ 208 w 524"/>
                  <a:gd name="T39" fmla="*/ 798 h 1906"/>
                  <a:gd name="T40" fmla="*/ 218 w 524"/>
                  <a:gd name="T41" fmla="*/ 740 h 1906"/>
                  <a:gd name="T42" fmla="*/ 228 w 524"/>
                  <a:gd name="T43" fmla="*/ 370 h 1906"/>
                  <a:gd name="T44" fmla="*/ 240 w 524"/>
                  <a:gd name="T45" fmla="*/ 318 h 1906"/>
                  <a:gd name="T46" fmla="*/ 250 w 524"/>
                  <a:gd name="T47" fmla="*/ 410 h 1906"/>
                  <a:gd name="T48" fmla="*/ 260 w 524"/>
                  <a:gd name="T49" fmla="*/ 396 h 1906"/>
                  <a:gd name="T50" fmla="*/ 270 w 524"/>
                  <a:gd name="T51" fmla="*/ 356 h 1906"/>
                  <a:gd name="T52" fmla="*/ 282 w 524"/>
                  <a:gd name="T53" fmla="*/ 360 h 1906"/>
                  <a:gd name="T54" fmla="*/ 292 w 524"/>
                  <a:gd name="T55" fmla="*/ 520 h 1906"/>
                  <a:gd name="T56" fmla="*/ 302 w 524"/>
                  <a:gd name="T57" fmla="*/ 406 h 1906"/>
                  <a:gd name="T58" fmla="*/ 314 w 524"/>
                  <a:gd name="T59" fmla="*/ 412 h 1906"/>
                  <a:gd name="T60" fmla="*/ 324 w 524"/>
                  <a:gd name="T61" fmla="*/ 160 h 1906"/>
                  <a:gd name="T62" fmla="*/ 334 w 524"/>
                  <a:gd name="T63" fmla="*/ 490 h 1906"/>
                  <a:gd name="T64" fmla="*/ 344 w 524"/>
                  <a:gd name="T65" fmla="*/ 510 h 1906"/>
                  <a:gd name="T66" fmla="*/ 356 w 524"/>
                  <a:gd name="T67" fmla="*/ 422 h 1906"/>
                  <a:gd name="T68" fmla="*/ 366 w 524"/>
                  <a:gd name="T69" fmla="*/ 474 h 1906"/>
                  <a:gd name="T70" fmla="*/ 376 w 524"/>
                  <a:gd name="T71" fmla="*/ 408 h 1906"/>
                  <a:gd name="T72" fmla="*/ 388 w 524"/>
                  <a:gd name="T73" fmla="*/ 374 h 1906"/>
                  <a:gd name="T74" fmla="*/ 398 w 524"/>
                  <a:gd name="T75" fmla="*/ 584 h 1906"/>
                  <a:gd name="T76" fmla="*/ 408 w 524"/>
                  <a:gd name="T77" fmla="*/ 598 h 1906"/>
                  <a:gd name="T78" fmla="*/ 418 w 524"/>
                  <a:gd name="T79" fmla="*/ 822 h 1906"/>
                  <a:gd name="T80" fmla="*/ 430 w 524"/>
                  <a:gd name="T81" fmla="*/ 814 h 1906"/>
                  <a:gd name="T82" fmla="*/ 440 w 524"/>
                  <a:gd name="T83" fmla="*/ 772 h 1906"/>
                  <a:gd name="T84" fmla="*/ 450 w 524"/>
                  <a:gd name="T85" fmla="*/ 612 h 1906"/>
                  <a:gd name="T86" fmla="*/ 462 w 524"/>
                  <a:gd name="T87" fmla="*/ 652 h 1906"/>
                  <a:gd name="T88" fmla="*/ 472 w 524"/>
                  <a:gd name="T89" fmla="*/ 748 h 1906"/>
                  <a:gd name="T90" fmla="*/ 482 w 524"/>
                  <a:gd name="T91" fmla="*/ 902 h 1906"/>
                  <a:gd name="T92" fmla="*/ 492 w 524"/>
                  <a:gd name="T93" fmla="*/ 878 h 1906"/>
                  <a:gd name="T94" fmla="*/ 504 w 524"/>
                  <a:gd name="T95" fmla="*/ 974 h 1906"/>
                  <a:gd name="T96" fmla="*/ 514 w 524"/>
                  <a:gd name="T97" fmla="*/ 1054 h 1906"/>
                  <a:gd name="T98" fmla="*/ 524 w 524"/>
                  <a:gd name="T99" fmla="*/ 105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906">
                    <a:moveTo>
                      <a:pt x="0" y="1346"/>
                    </a:moveTo>
                    <a:lnTo>
                      <a:pt x="6" y="1490"/>
                    </a:lnTo>
                    <a:lnTo>
                      <a:pt x="12" y="1462"/>
                    </a:lnTo>
                    <a:lnTo>
                      <a:pt x="16" y="1834"/>
                    </a:lnTo>
                    <a:lnTo>
                      <a:pt x="22" y="1906"/>
                    </a:lnTo>
                    <a:lnTo>
                      <a:pt x="28" y="1790"/>
                    </a:lnTo>
                    <a:lnTo>
                      <a:pt x="32" y="1620"/>
                    </a:lnTo>
                    <a:lnTo>
                      <a:pt x="38" y="1756"/>
                    </a:lnTo>
                    <a:lnTo>
                      <a:pt x="44" y="1414"/>
                    </a:lnTo>
                    <a:lnTo>
                      <a:pt x="48" y="1188"/>
                    </a:lnTo>
                    <a:lnTo>
                      <a:pt x="54" y="1072"/>
                    </a:lnTo>
                    <a:lnTo>
                      <a:pt x="60" y="1216"/>
                    </a:lnTo>
                    <a:lnTo>
                      <a:pt x="64" y="1164"/>
                    </a:lnTo>
                    <a:lnTo>
                      <a:pt x="70" y="1086"/>
                    </a:lnTo>
                    <a:lnTo>
                      <a:pt x="76" y="786"/>
                    </a:lnTo>
                    <a:lnTo>
                      <a:pt x="80" y="1002"/>
                    </a:lnTo>
                    <a:lnTo>
                      <a:pt x="86" y="988"/>
                    </a:lnTo>
                    <a:lnTo>
                      <a:pt x="90" y="828"/>
                    </a:lnTo>
                    <a:lnTo>
                      <a:pt x="96" y="824"/>
                    </a:lnTo>
                    <a:lnTo>
                      <a:pt x="102" y="768"/>
                    </a:lnTo>
                    <a:lnTo>
                      <a:pt x="106" y="742"/>
                    </a:lnTo>
                    <a:lnTo>
                      <a:pt x="112" y="752"/>
                    </a:lnTo>
                    <a:lnTo>
                      <a:pt x="118" y="726"/>
                    </a:lnTo>
                    <a:lnTo>
                      <a:pt x="122" y="676"/>
                    </a:lnTo>
                    <a:lnTo>
                      <a:pt x="128" y="774"/>
                    </a:lnTo>
                    <a:lnTo>
                      <a:pt x="134" y="782"/>
                    </a:lnTo>
                    <a:lnTo>
                      <a:pt x="138" y="524"/>
                    </a:lnTo>
                    <a:lnTo>
                      <a:pt x="144" y="696"/>
                    </a:lnTo>
                    <a:lnTo>
                      <a:pt x="150" y="218"/>
                    </a:lnTo>
                    <a:lnTo>
                      <a:pt x="154" y="0"/>
                    </a:lnTo>
                    <a:lnTo>
                      <a:pt x="160" y="174"/>
                    </a:lnTo>
                    <a:lnTo>
                      <a:pt x="164" y="458"/>
                    </a:lnTo>
                    <a:lnTo>
                      <a:pt x="170" y="442"/>
                    </a:lnTo>
                    <a:lnTo>
                      <a:pt x="176" y="536"/>
                    </a:lnTo>
                    <a:lnTo>
                      <a:pt x="180" y="622"/>
                    </a:lnTo>
                    <a:lnTo>
                      <a:pt x="186" y="576"/>
                    </a:lnTo>
                    <a:lnTo>
                      <a:pt x="192" y="608"/>
                    </a:lnTo>
                    <a:lnTo>
                      <a:pt x="196" y="702"/>
                    </a:lnTo>
                    <a:lnTo>
                      <a:pt x="202" y="728"/>
                    </a:lnTo>
                    <a:lnTo>
                      <a:pt x="208" y="798"/>
                    </a:lnTo>
                    <a:lnTo>
                      <a:pt x="212" y="914"/>
                    </a:lnTo>
                    <a:lnTo>
                      <a:pt x="218" y="740"/>
                    </a:lnTo>
                    <a:lnTo>
                      <a:pt x="224" y="914"/>
                    </a:lnTo>
                    <a:lnTo>
                      <a:pt x="228" y="370"/>
                    </a:lnTo>
                    <a:lnTo>
                      <a:pt x="234" y="362"/>
                    </a:lnTo>
                    <a:lnTo>
                      <a:pt x="240" y="318"/>
                    </a:lnTo>
                    <a:lnTo>
                      <a:pt x="244" y="456"/>
                    </a:lnTo>
                    <a:lnTo>
                      <a:pt x="250" y="410"/>
                    </a:lnTo>
                    <a:lnTo>
                      <a:pt x="254" y="400"/>
                    </a:lnTo>
                    <a:lnTo>
                      <a:pt x="260" y="396"/>
                    </a:lnTo>
                    <a:lnTo>
                      <a:pt x="266" y="356"/>
                    </a:lnTo>
                    <a:lnTo>
                      <a:pt x="270" y="356"/>
                    </a:lnTo>
                    <a:lnTo>
                      <a:pt x="276" y="354"/>
                    </a:lnTo>
                    <a:lnTo>
                      <a:pt x="282" y="360"/>
                    </a:lnTo>
                    <a:lnTo>
                      <a:pt x="286" y="428"/>
                    </a:lnTo>
                    <a:lnTo>
                      <a:pt x="292" y="520"/>
                    </a:lnTo>
                    <a:lnTo>
                      <a:pt x="298" y="354"/>
                    </a:lnTo>
                    <a:lnTo>
                      <a:pt x="302" y="406"/>
                    </a:lnTo>
                    <a:lnTo>
                      <a:pt x="308" y="576"/>
                    </a:lnTo>
                    <a:lnTo>
                      <a:pt x="314" y="412"/>
                    </a:lnTo>
                    <a:lnTo>
                      <a:pt x="318" y="586"/>
                    </a:lnTo>
                    <a:lnTo>
                      <a:pt x="324" y="160"/>
                    </a:lnTo>
                    <a:lnTo>
                      <a:pt x="328" y="156"/>
                    </a:lnTo>
                    <a:lnTo>
                      <a:pt x="334" y="490"/>
                    </a:lnTo>
                    <a:lnTo>
                      <a:pt x="340" y="516"/>
                    </a:lnTo>
                    <a:lnTo>
                      <a:pt x="344" y="510"/>
                    </a:lnTo>
                    <a:lnTo>
                      <a:pt x="350" y="512"/>
                    </a:lnTo>
                    <a:lnTo>
                      <a:pt x="356" y="422"/>
                    </a:lnTo>
                    <a:lnTo>
                      <a:pt x="360" y="412"/>
                    </a:lnTo>
                    <a:lnTo>
                      <a:pt x="366" y="474"/>
                    </a:lnTo>
                    <a:lnTo>
                      <a:pt x="372" y="458"/>
                    </a:lnTo>
                    <a:lnTo>
                      <a:pt x="376" y="408"/>
                    </a:lnTo>
                    <a:lnTo>
                      <a:pt x="382" y="400"/>
                    </a:lnTo>
                    <a:lnTo>
                      <a:pt x="388" y="374"/>
                    </a:lnTo>
                    <a:lnTo>
                      <a:pt x="392" y="490"/>
                    </a:lnTo>
                    <a:lnTo>
                      <a:pt x="398" y="584"/>
                    </a:lnTo>
                    <a:lnTo>
                      <a:pt x="404" y="562"/>
                    </a:lnTo>
                    <a:lnTo>
                      <a:pt x="408" y="598"/>
                    </a:lnTo>
                    <a:lnTo>
                      <a:pt x="414" y="652"/>
                    </a:lnTo>
                    <a:lnTo>
                      <a:pt x="418" y="822"/>
                    </a:lnTo>
                    <a:lnTo>
                      <a:pt x="424" y="816"/>
                    </a:lnTo>
                    <a:lnTo>
                      <a:pt x="430" y="814"/>
                    </a:lnTo>
                    <a:lnTo>
                      <a:pt x="434" y="854"/>
                    </a:lnTo>
                    <a:lnTo>
                      <a:pt x="440" y="772"/>
                    </a:lnTo>
                    <a:lnTo>
                      <a:pt x="446" y="716"/>
                    </a:lnTo>
                    <a:lnTo>
                      <a:pt x="450" y="612"/>
                    </a:lnTo>
                    <a:lnTo>
                      <a:pt x="456" y="666"/>
                    </a:lnTo>
                    <a:lnTo>
                      <a:pt x="462" y="652"/>
                    </a:lnTo>
                    <a:lnTo>
                      <a:pt x="466" y="624"/>
                    </a:lnTo>
                    <a:lnTo>
                      <a:pt x="472" y="748"/>
                    </a:lnTo>
                    <a:lnTo>
                      <a:pt x="478" y="752"/>
                    </a:lnTo>
                    <a:lnTo>
                      <a:pt x="482" y="902"/>
                    </a:lnTo>
                    <a:lnTo>
                      <a:pt x="488" y="904"/>
                    </a:lnTo>
                    <a:lnTo>
                      <a:pt x="492" y="878"/>
                    </a:lnTo>
                    <a:lnTo>
                      <a:pt x="498" y="900"/>
                    </a:lnTo>
                    <a:lnTo>
                      <a:pt x="504" y="974"/>
                    </a:lnTo>
                    <a:lnTo>
                      <a:pt x="508" y="1064"/>
                    </a:lnTo>
                    <a:lnTo>
                      <a:pt x="514" y="1054"/>
                    </a:lnTo>
                    <a:lnTo>
                      <a:pt x="520" y="1050"/>
                    </a:lnTo>
                    <a:lnTo>
                      <a:pt x="524" y="105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06" name="Freeform 22"/>
              <p:cNvSpPr>
                <a:spLocks/>
              </p:cNvSpPr>
              <p:nvPr/>
            </p:nvSpPr>
            <p:spPr bwMode="auto">
              <a:xfrm flipV="1">
                <a:off x="1908" y="3517"/>
                <a:ext cx="198" cy="250"/>
              </a:xfrm>
              <a:custGeom>
                <a:avLst/>
                <a:gdLst>
                  <a:gd name="T0" fmla="*/ 4 w 522"/>
                  <a:gd name="T1" fmla="*/ 650 h 2376"/>
                  <a:gd name="T2" fmla="*/ 16 w 522"/>
                  <a:gd name="T3" fmla="*/ 614 h 2376"/>
                  <a:gd name="T4" fmla="*/ 26 w 522"/>
                  <a:gd name="T5" fmla="*/ 592 h 2376"/>
                  <a:gd name="T6" fmla="*/ 36 w 522"/>
                  <a:gd name="T7" fmla="*/ 498 h 2376"/>
                  <a:gd name="T8" fmla="*/ 46 w 522"/>
                  <a:gd name="T9" fmla="*/ 460 h 2376"/>
                  <a:gd name="T10" fmla="*/ 58 w 522"/>
                  <a:gd name="T11" fmla="*/ 388 h 2376"/>
                  <a:gd name="T12" fmla="*/ 68 w 522"/>
                  <a:gd name="T13" fmla="*/ 262 h 2376"/>
                  <a:gd name="T14" fmla="*/ 78 w 522"/>
                  <a:gd name="T15" fmla="*/ 406 h 2376"/>
                  <a:gd name="T16" fmla="*/ 90 w 522"/>
                  <a:gd name="T17" fmla="*/ 30 h 2376"/>
                  <a:gd name="T18" fmla="*/ 100 w 522"/>
                  <a:gd name="T19" fmla="*/ 504 h 2376"/>
                  <a:gd name="T20" fmla="*/ 110 w 522"/>
                  <a:gd name="T21" fmla="*/ 754 h 2376"/>
                  <a:gd name="T22" fmla="*/ 120 w 522"/>
                  <a:gd name="T23" fmla="*/ 664 h 2376"/>
                  <a:gd name="T24" fmla="*/ 132 w 522"/>
                  <a:gd name="T25" fmla="*/ 790 h 2376"/>
                  <a:gd name="T26" fmla="*/ 142 w 522"/>
                  <a:gd name="T27" fmla="*/ 694 h 2376"/>
                  <a:gd name="T28" fmla="*/ 152 w 522"/>
                  <a:gd name="T29" fmla="*/ 760 h 2376"/>
                  <a:gd name="T30" fmla="*/ 164 w 522"/>
                  <a:gd name="T31" fmla="*/ 882 h 2376"/>
                  <a:gd name="T32" fmla="*/ 174 w 522"/>
                  <a:gd name="T33" fmla="*/ 690 h 2376"/>
                  <a:gd name="T34" fmla="*/ 184 w 522"/>
                  <a:gd name="T35" fmla="*/ 710 h 2376"/>
                  <a:gd name="T36" fmla="*/ 194 w 522"/>
                  <a:gd name="T37" fmla="*/ 560 h 2376"/>
                  <a:gd name="T38" fmla="*/ 206 w 522"/>
                  <a:gd name="T39" fmla="*/ 704 h 2376"/>
                  <a:gd name="T40" fmla="*/ 216 w 522"/>
                  <a:gd name="T41" fmla="*/ 960 h 2376"/>
                  <a:gd name="T42" fmla="*/ 226 w 522"/>
                  <a:gd name="T43" fmla="*/ 774 h 2376"/>
                  <a:gd name="T44" fmla="*/ 238 w 522"/>
                  <a:gd name="T45" fmla="*/ 644 h 2376"/>
                  <a:gd name="T46" fmla="*/ 248 w 522"/>
                  <a:gd name="T47" fmla="*/ 514 h 2376"/>
                  <a:gd name="T48" fmla="*/ 258 w 522"/>
                  <a:gd name="T49" fmla="*/ 402 h 2376"/>
                  <a:gd name="T50" fmla="*/ 268 w 522"/>
                  <a:gd name="T51" fmla="*/ 466 h 2376"/>
                  <a:gd name="T52" fmla="*/ 280 w 522"/>
                  <a:gd name="T53" fmla="*/ 758 h 2376"/>
                  <a:gd name="T54" fmla="*/ 290 w 522"/>
                  <a:gd name="T55" fmla="*/ 932 h 2376"/>
                  <a:gd name="T56" fmla="*/ 300 w 522"/>
                  <a:gd name="T57" fmla="*/ 964 h 2376"/>
                  <a:gd name="T58" fmla="*/ 312 w 522"/>
                  <a:gd name="T59" fmla="*/ 1462 h 2376"/>
                  <a:gd name="T60" fmla="*/ 322 w 522"/>
                  <a:gd name="T61" fmla="*/ 1306 h 2376"/>
                  <a:gd name="T62" fmla="*/ 332 w 522"/>
                  <a:gd name="T63" fmla="*/ 1794 h 2376"/>
                  <a:gd name="T64" fmla="*/ 344 w 522"/>
                  <a:gd name="T65" fmla="*/ 1432 h 2376"/>
                  <a:gd name="T66" fmla="*/ 354 w 522"/>
                  <a:gd name="T67" fmla="*/ 900 h 2376"/>
                  <a:gd name="T68" fmla="*/ 364 w 522"/>
                  <a:gd name="T69" fmla="*/ 1032 h 2376"/>
                  <a:gd name="T70" fmla="*/ 374 w 522"/>
                  <a:gd name="T71" fmla="*/ 1426 h 2376"/>
                  <a:gd name="T72" fmla="*/ 386 w 522"/>
                  <a:gd name="T73" fmla="*/ 1210 h 2376"/>
                  <a:gd name="T74" fmla="*/ 396 w 522"/>
                  <a:gd name="T75" fmla="*/ 1104 h 2376"/>
                  <a:gd name="T76" fmla="*/ 406 w 522"/>
                  <a:gd name="T77" fmla="*/ 1544 h 2376"/>
                  <a:gd name="T78" fmla="*/ 418 w 522"/>
                  <a:gd name="T79" fmla="*/ 1296 h 2376"/>
                  <a:gd name="T80" fmla="*/ 428 w 522"/>
                  <a:gd name="T81" fmla="*/ 1250 h 2376"/>
                  <a:gd name="T82" fmla="*/ 438 w 522"/>
                  <a:gd name="T83" fmla="*/ 2168 h 2376"/>
                  <a:gd name="T84" fmla="*/ 448 w 522"/>
                  <a:gd name="T85" fmla="*/ 2332 h 2376"/>
                  <a:gd name="T86" fmla="*/ 460 w 522"/>
                  <a:gd name="T87" fmla="*/ 2258 h 2376"/>
                  <a:gd name="T88" fmla="*/ 470 w 522"/>
                  <a:gd name="T89" fmla="*/ 2342 h 2376"/>
                  <a:gd name="T90" fmla="*/ 480 w 522"/>
                  <a:gd name="T91" fmla="*/ 1994 h 2376"/>
                  <a:gd name="T92" fmla="*/ 492 w 522"/>
                  <a:gd name="T93" fmla="*/ 1880 h 2376"/>
                  <a:gd name="T94" fmla="*/ 502 w 522"/>
                  <a:gd name="T95" fmla="*/ 1480 h 2376"/>
                  <a:gd name="T96" fmla="*/ 512 w 522"/>
                  <a:gd name="T97" fmla="*/ 1506 h 2376"/>
                  <a:gd name="T98" fmla="*/ 522 w 522"/>
                  <a:gd name="T99" fmla="*/ 1152 h 2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2" h="2376">
                    <a:moveTo>
                      <a:pt x="0" y="692"/>
                    </a:moveTo>
                    <a:lnTo>
                      <a:pt x="4" y="650"/>
                    </a:lnTo>
                    <a:lnTo>
                      <a:pt x="10" y="640"/>
                    </a:lnTo>
                    <a:lnTo>
                      <a:pt x="16" y="614"/>
                    </a:lnTo>
                    <a:lnTo>
                      <a:pt x="20" y="634"/>
                    </a:lnTo>
                    <a:lnTo>
                      <a:pt x="26" y="592"/>
                    </a:lnTo>
                    <a:lnTo>
                      <a:pt x="30" y="508"/>
                    </a:lnTo>
                    <a:lnTo>
                      <a:pt x="36" y="498"/>
                    </a:lnTo>
                    <a:lnTo>
                      <a:pt x="42" y="636"/>
                    </a:lnTo>
                    <a:lnTo>
                      <a:pt x="46" y="460"/>
                    </a:lnTo>
                    <a:lnTo>
                      <a:pt x="52" y="388"/>
                    </a:lnTo>
                    <a:lnTo>
                      <a:pt x="58" y="388"/>
                    </a:lnTo>
                    <a:lnTo>
                      <a:pt x="62" y="262"/>
                    </a:lnTo>
                    <a:lnTo>
                      <a:pt x="68" y="262"/>
                    </a:lnTo>
                    <a:lnTo>
                      <a:pt x="74" y="330"/>
                    </a:lnTo>
                    <a:lnTo>
                      <a:pt x="78" y="406"/>
                    </a:lnTo>
                    <a:lnTo>
                      <a:pt x="84" y="14"/>
                    </a:lnTo>
                    <a:lnTo>
                      <a:pt x="90" y="30"/>
                    </a:lnTo>
                    <a:lnTo>
                      <a:pt x="94" y="0"/>
                    </a:lnTo>
                    <a:lnTo>
                      <a:pt x="100" y="504"/>
                    </a:lnTo>
                    <a:lnTo>
                      <a:pt x="104" y="848"/>
                    </a:lnTo>
                    <a:lnTo>
                      <a:pt x="110" y="754"/>
                    </a:lnTo>
                    <a:lnTo>
                      <a:pt x="116" y="728"/>
                    </a:lnTo>
                    <a:lnTo>
                      <a:pt x="120" y="664"/>
                    </a:lnTo>
                    <a:lnTo>
                      <a:pt x="126" y="816"/>
                    </a:lnTo>
                    <a:lnTo>
                      <a:pt x="132" y="790"/>
                    </a:lnTo>
                    <a:lnTo>
                      <a:pt x="136" y="854"/>
                    </a:lnTo>
                    <a:lnTo>
                      <a:pt x="142" y="694"/>
                    </a:lnTo>
                    <a:lnTo>
                      <a:pt x="148" y="674"/>
                    </a:lnTo>
                    <a:lnTo>
                      <a:pt x="152" y="760"/>
                    </a:lnTo>
                    <a:lnTo>
                      <a:pt x="158" y="910"/>
                    </a:lnTo>
                    <a:lnTo>
                      <a:pt x="164" y="882"/>
                    </a:lnTo>
                    <a:lnTo>
                      <a:pt x="168" y="888"/>
                    </a:lnTo>
                    <a:lnTo>
                      <a:pt x="174" y="690"/>
                    </a:lnTo>
                    <a:lnTo>
                      <a:pt x="180" y="704"/>
                    </a:lnTo>
                    <a:lnTo>
                      <a:pt x="184" y="710"/>
                    </a:lnTo>
                    <a:lnTo>
                      <a:pt x="190" y="708"/>
                    </a:lnTo>
                    <a:lnTo>
                      <a:pt x="194" y="560"/>
                    </a:lnTo>
                    <a:lnTo>
                      <a:pt x="200" y="758"/>
                    </a:lnTo>
                    <a:lnTo>
                      <a:pt x="206" y="704"/>
                    </a:lnTo>
                    <a:lnTo>
                      <a:pt x="210" y="1004"/>
                    </a:lnTo>
                    <a:lnTo>
                      <a:pt x="216" y="960"/>
                    </a:lnTo>
                    <a:lnTo>
                      <a:pt x="222" y="890"/>
                    </a:lnTo>
                    <a:lnTo>
                      <a:pt x="226" y="774"/>
                    </a:lnTo>
                    <a:lnTo>
                      <a:pt x="232" y="908"/>
                    </a:lnTo>
                    <a:lnTo>
                      <a:pt x="238" y="644"/>
                    </a:lnTo>
                    <a:lnTo>
                      <a:pt x="242" y="616"/>
                    </a:lnTo>
                    <a:lnTo>
                      <a:pt x="248" y="514"/>
                    </a:lnTo>
                    <a:lnTo>
                      <a:pt x="254" y="436"/>
                    </a:lnTo>
                    <a:lnTo>
                      <a:pt x="258" y="402"/>
                    </a:lnTo>
                    <a:lnTo>
                      <a:pt x="264" y="420"/>
                    </a:lnTo>
                    <a:lnTo>
                      <a:pt x="268" y="466"/>
                    </a:lnTo>
                    <a:lnTo>
                      <a:pt x="274" y="530"/>
                    </a:lnTo>
                    <a:lnTo>
                      <a:pt x="280" y="758"/>
                    </a:lnTo>
                    <a:lnTo>
                      <a:pt x="284" y="878"/>
                    </a:lnTo>
                    <a:lnTo>
                      <a:pt x="290" y="932"/>
                    </a:lnTo>
                    <a:lnTo>
                      <a:pt x="296" y="966"/>
                    </a:lnTo>
                    <a:lnTo>
                      <a:pt x="300" y="964"/>
                    </a:lnTo>
                    <a:lnTo>
                      <a:pt x="306" y="1004"/>
                    </a:lnTo>
                    <a:lnTo>
                      <a:pt x="312" y="1462"/>
                    </a:lnTo>
                    <a:lnTo>
                      <a:pt x="316" y="1376"/>
                    </a:lnTo>
                    <a:lnTo>
                      <a:pt x="322" y="1306"/>
                    </a:lnTo>
                    <a:lnTo>
                      <a:pt x="328" y="1918"/>
                    </a:lnTo>
                    <a:lnTo>
                      <a:pt x="332" y="1794"/>
                    </a:lnTo>
                    <a:lnTo>
                      <a:pt x="338" y="1876"/>
                    </a:lnTo>
                    <a:lnTo>
                      <a:pt x="344" y="1432"/>
                    </a:lnTo>
                    <a:lnTo>
                      <a:pt x="348" y="1452"/>
                    </a:lnTo>
                    <a:lnTo>
                      <a:pt x="354" y="900"/>
                    </a:lnTo>
                    <a:lnTo>
                      <a:pt x="358" y="1106"/>
                    </a:lnTo>
                    <a:lnTo>
                      <a:pt x="364" y="1032"/>
                    </a:lnTo>
                    <a:lnTo>
                      <a:pt x="370" y="1378"/>
                    </a:lnTo>
                    <a:lnTo>
                      <a:pt x="374" y="1426"/>
                    </a:lnTo>
                    <a:lnTo>
                      <a:pt x="380" y="1500"/>
                    </a:lnTo>
                    <a:lnTo>
                      <a:pt x="386" y="1210"/>
                    </a:lnTo>
                    <a:lnTo>
                      <a:pt x="390" y="1208"/>
                    </a:lnTo>
                    <a:lnTo>
                      <a:pt x="396" y="1104"/>
                    </a:lnTo>
                    <a:lnTo>
                      <a:pt x="402" y="1496"/>
                    </a:lnTo>
                    <a:lnTo>
                      <a:pt x="406" y="1544"/>
                    </a:lnTo>
                    <a:lnTo>
                      <a:pt x="412" y="1410"/>
                    </a:lnTo>
                    <a:lnTo>
                      <a:pt x="418" y="1296"/>
                    </a:lnTo>
                    <a:lnTo>
                      <a:pt x="422" y="1318"/>
                    </a:lnTo>
                    <a:lnTo>
                      <a:pt x="428" y="1250"/>
                    </a:lnTo>
                    <a:lnTo>
                      <a:pt x="434" y="1834"/>
                    </a:lnTo>
                    <a:lnTo>
                      <a:pt x="438" y="2168"/>
                    </a:lnTo>
                    <a:lnTo>
                      <a:pt x="444" y="2202"/>
                    </a:lnTo>
                    <a:lnTo>
                      <a:pt x="448" y="2332"/>
                    </a:lnTo>
                    <a:lnTo>
                      <a:pt x="454" y="2344"/>
                    </a:lnTo>
                    <a:lnTo>
                      <a:pt x="460" y="2258"/>
                    </a:lnTo>
                    <a:lnTo>
                      <a:pt x="464" y="2262"/>
                    </a:lnTo>
                    <a:lnTo>
                      <a:pt x="470" y="2342"/>
                    </a:lnTo>
                    <a:lnTo>
                      <a:pt x="476" y="2376"/>
                    </a:lnTo>
                    <a:lnTo>
                      <a:pt x="480" y="1994"/>
                    </a:lnTo>
                    <a:lnTo>
                      <a:pt x="486" y="1798"/>
                    </a:lnTo>
                    <a:lnTo>
                      <a:pt x="492" y="1880"/>
                    </a:lnTo>
                    <a:lnTo>
                      <a:pt x="496" y="1412"/>
                    </a:lnTo>
                    <a:lnTo>
                      <a:pt x="502" y="1480"/>
                    </a:lnTo>
                    <a:lnTo>
                      <a:pt x="508" y="1618"/>
                    </a:lnTo>
                    <a:lnTo>
                      <a:pt x="512" y="1506"/>
                    </a:lnTo>
                    <a:lnTo>
                      <a:pt x="518" y="1306"/>
                    </a:lnTo>
                    <a:lnTo>
                      <a:pt x="522" y="1152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2407" name="Group 23"/>
            <p:cNvGrpSpPr>
              <a:grpSpLocks/>
            </p:cNvGrpSpPr>
            <p:nvPr/>
          </p:nvGrpSpPr>
          <p:grpSpPr bwMode="auto">
            <a:xfrm>
              <a:off x="3901" y="2701"/>
              <a:ext cx="478" cy="316"/>
              <a:chOff x="559" y="3477"/>
              <a:chExt cx="559" cy="160"/>
            </a:xfrm>
          </p:grpSpPr>
          <p:sp>
            <p:nvSpPr>
              <p:cNvPr id="272408" name="Freeform 24"/>
              <p:cNvSpPr>
                <a:spLocks/>
              </p:cNvSpPr>
              <p:nvPr/>
            </p:nvSpPr>
            <p:spPr bwMode="auto">
              <a:xfrm flipV="1">
                <a:off x="920" y="3491"/>
                <a:ext cx="198" cy="146"/>
              </a:xfrm>
              <a:custGeom>
                <a:avLst/>
                <a:gdLst>
                  <a:gd name="T0" fmla="*/ 4 w 524"/>
                  <a:gd name="T1" fmla="*/ 1352 h 1390"/>
                  <a:gd name="T2" fmla="*/ 16 w 524"/>
                  <a:gd name="T3" fmla="*/ 1348 h 1390"/>
                  <a:gd name="T4" fmla="*/ 26 w 524"/>
                  <a:gd name="T5" fmla="*/ 1354 h 1390"/>
                  <a:gd name="T6" fmla="*/ 36 w 524"/>
                  <a:gd name="T7" fmla="*/ 1344 h 1390"/>
                  <a:gd name="T8" fmla="*/ 46 w 524"/>
                  <a:gd name="T9" fmla="*/ 1306 h 1390"/>
                  <a:gd name="T10" fmla="*/ 58 w 524"/>
                  <a:gd name="T11" fmla="*/ 1300 h 1390"/>
                  <a:gd name="T12" fmla="*/ 68 w 524"/>
                  <a:gd name="T13" fmla="*/ 1296 h 1390"/>
                  <a:gd name="T14" fmla="*/ 78 w 524"/>
                  <a:gd name="T15" fmla="*/ 1262 h 1390"/>
                  <a:gd name="T16" fmla="*/ 90 w 524"/>
                  <a:gd name="T17" fmla="*/ 1264 h 1390"/>
                  <a:gd name="T18" fmla="*/ 100 w 524"/>
                  <a:gd name="T19" fmla="*/ 1390 h 1390"/>
                  <a:gd name="T20" fmla="*/ 110 w 524"/>
                  <a:gd name="T21" fmla="*/ 1172 h 1390"/>
                  <a:gd name="T22" fmla="*/ 122 w 524"/>
                  <a:gd name="T23" fmla="*/ 1234 h 1390"/>
                  <a:gd name="T24" fmla="*/ 132 w 524"/>
                  <a:gd name="T25" fmla="*/ 1046 h 1390"/>
                  <a:gd name="T26" fmla="*/ 142 w 524"/>
                  <a:gd name="T27" fmla="*/ 1012 h 1390"/>
                  <a:gd name="T28" fmla="*/ 152 w 524"/>
                  <a:gd name="T29" fmla="*/ 968 h 1390"/>
                  <a:gd name="T30" fmla="*/ 164 w 524"/>
                  <a:gd name="T31" fmla="*/ 866 h 1390"/>
                  <a:gd name="T32" fmla="*/ 174 w 524"/>
                  <a:gd name="T33" fmla="*/ 724 h 1390"/>
                  <a:gd name="T34" fmla="*/ 184 w 524"/>
                  <a:gd name="T35" fmla="*/ 522 h 1390"/>
                  <a:gd name="T36" fmla="*/ 196 w 524"/>
                  <a:gd name="T37" fmla="*/ 392 h 1390"/>
                  <a:gd name="T38" fmla="*/ 206 w 524"/>
                  <a:gd name="T39" fmla="*/ 318 h 1390"/>
                  <a:gd name="T40" fmla="*/ 216 w 524"/>
                  <a:gd name="T41" fmla="*/ 160 h 1390"/>
                  <a:gd name="T42" fmla="*/ 226 w 524"/>
                  <a:gd name="T43" fmla="*/ 188 h 1390"/>
                  <a:gd name="T44" fmla="*/ 238 w 524"/>
                  <a:gd name="T45" fmla="*/ 180 h 1390"/>
                  <a:gd name="T46" fmla="*/ 248 w 524"/>
                  <a:gd name="T47" fmla="*/ 260 h 1390"/>
                  <a:gd name="T48" fmla="*/ 258 w 524"/>
                  <a:gd name="T49" fmla="*/ 274 h 1390"/>
                  <a:gd name="T50" fmla="*/ 270 w 524"/>
                  <a:gd name="T51" fmla="*/ 130 h 1390"/>
                  <a:gd name="T52" fmla="*/ 280 w 524"/>
                  <a:gd name="T53" fmla="*/ 182 h 1390"/>
                  <a:gd name="T54" fmla="*/ 290 w 524"/>
                  <a:gd name="T55" fmla="*/ 336 h 1390"/>
                  <a:gd name="T56" fmla="*/ 300 w 524"/>
                  <a:gd name="T57" fmla="*/ 346 h 1390"/>
                  <a:gd name="T58" fmla="*/ 312 w 524"/>
                  <a:gd name="T59" fmla="*/ 322 h 1390"/>
                  <a:gd name="T60" fmla="*/ 322 w 524"/>
                  <a:gd name="T61" fmla="*/ 202 h 1390"/>
                  <a:gd name="T62" fmla="*/ 332 w 524"/>
                  <a:gd name="T63" fmla="*/ 160 h 1390"/>
                  <a:gd name="T64" fmla="*/ 344 w 524"/>
                  <a:gd name="T65" fmla="*/ 154 h 1390"/>
                  <a:gd name="T66" fmla="*/ 354 w 524"/>
                  <a:gd name="T67" fmla="*/ 216 h 1390"/>
                  <a:gd name="T68" fmla="*/ 364 w 524"/>
                  <a:gd name="T69" fmla="*/ 218 h 1390"/>
                  <a:gd name="T70" fmla="*/ 376 w 524"/>
                  <a:gd name="T71" fmla="*/ 238 h 1390"/>
                  <a:gd name="T72" fmla="*/ 386 w 524"/>
                  <a:gd name="T73" fmla="*/ 180 h 1390"/>
                  <a:gd name="T74" fmla="*/ 396 w 524"/>
                  <a:gd name="T75" fmla="*/ 128 h 1390"/>
                  <a:gd name="T76" fmla="*/ 406 w 524"/>
                  <a:gd name="T77" fmla="*/ 0 h 1390"/>
                  <a:gd name="T78" fmla="*/ 418 w 524"/>
                  <a:gd name="T79" fmla="*/ 80 h 1390"/>
                  <a:gd name="T80" fmla="*/ 428 w 524"/>
                  <a:gd name="T81" fmla="*/ 386 h 1390"/>
                  <a:gd name="T82" fmla="*/ 438 w 524"/>
                  <a:gd name="T83" fmla="*/ 382 h 1390"/>
                  <a:gd name="T84" fmla="*/ 450 w 524"/>
                  <a:gd name="T85" fmla="*/ 398 h 1390"/>
                  <a:gd name="T86" fmla="*/ 460 w 524"/>
                  <a:gd name="T87" fmla="*/ 588 h 1390"/>
                  <a:gd name="T88" fmla="*/ 470 w 524"/>
                  <a:gd name="T89" fmla="*/ 1068 h 1390"/>
                  <a:gd name="T90" fmla="*/ 480 w 524"/>
                  <a:gd name="T91" fmla="*/ 1200 h 1390"/>
                  <a:gd name="T92" fmla="*/ 492 w 524"/>
                  <a:gd name="T93" fmla="*/ 1188 h 1390"/>
                  <a:gd name="T94" fmla="*/ 502 w 524"/>
                  <a:gd name="T95" fmla="*/ 1110 h 1390"/>
                  <a:gd name="T96" fmla="*/ 512 w 524"/>
                  <a:gd name="T97" fmla="*/ 1060 h 1390"/>
                  <a:gd name="T98" fmla="*/ 524 w 524"/>
                  <a:gd name="T99" fmla="*/ 1134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1390">
                    <a:moveTo>
                      <a:pt x="0" y="1350"/>
                    </a:moveTo>
                    <a:lnTo>
                      <a:pt x="4" y="1352"/>
                    </a:lnTo>
                    <a:lnTo>
                      <a:pt x="10" y="1358"/>
                    </a:lnTo>
                    <a:lnTo>
                      <a:pt x="16" y="1348"/>
                    </a:lnTo>
                    <a:lnTo>
                      <a:pt x="20" y="1354"/>
                    </a:lnTo>
                    <a:lnTo>
                      <a:pt x="26" y="1354"/>
                    </a:lnTo>
                    <a:lnTo>
                      <a:pt x="32" y="1350"/>
                    </a:lnTo>
                    <a:lnTo>
                      <a:pt x="36" y="1344"/>
                    </a:lnTo>
                    <a:lnTo>
                      <a:pt x="42" y="1346"/>
                    </a:lnTo>
                    <a:lnTo>
                      <a:pt x="46" y="1306"/>
                    </a:lnTo>
                    <a:lnTo>
                      <a:pt x="52" y="1304"/>
                    </a:lnTo>
                    <a:lnTo>
                      <a:pt x="58" y="1300"/>
                    </a:lnTo>
                    <a:lnTo>
                      <a:pt x="62" y="1296"/>
                    </a:lnTo>
                    <a:lnTo>
                      <a:pt x="68" y="1296"/>
                    </a:lnTo>
                    <a:lnTo>
                      <a:pt x="74" y="1268"/>
                    </a:lnTo>
                    <a:lnTo>
                      <a:pt x="78" y="1262"/>
                    </a:lnTo>
                    <a:lnTo>
                      <a:pt x="84" y="1264"/>
                    </a:lnTo>
                    <a:lnTo>
                      <a:pt x="90" y="1264"/>
                    </a:lnTo>
                    <a:lnTo>
                      <a:pt x="94" y="1262"/>
                    </a:lnTo>
                    <a:lnTo>
                      <a:pt x="100" y="1390"/>
                    </a:lnTo>
                    <a:lnTo>
                      <a:pt x="106" y="1200"/>
                    </a:lnTo>
                    <a:lnTo>
                      <a:pt x="110" y="1172"/>
                    </a:lnTo>
                    <a:lnTo>
                      <a:pt x="116" y="1168"/>
                    </a:lnTo>
                    <a:lnTo>
                      <a:pt x="122" y="1234"/>
                    </a:lnTo>
                    <a:lnTo>
                      <a:pt x="126" y="996"/>
                    </a:lnTo>
                    <a:lnTo>
                      <a:pt x="132" y="1046"/>
                    </a:lnTo>
                    <a:lnTo>
                      <a:pt x="136" y="1038"/>
                    </a:lnTo>
                    <a:lnTo>
                      <a:pt x="142" y="1012"/>
                    </a:lnTo>
                    <a:lnTo>
                      <a:pt x="148" y="1010"/>
                    </a:lnTo>
                    <a:lnTo>
                      <a:pt x="152" y="968"/>
                    </a:lnTo>
                    <a:lnTo>
                      <a:pt x="158" y="884"/>
                    </a:lnTo>
                    <a:lnTo>
                      <a:pt x="164" y="866"/>
                    </a:lnTo>
                    <a:lnTo>
                      <a:pt x="168" y="872"/>
                    </a:lnTo>
                    <a:lnTo>
                      <a:pt x="174" y="724"/>
                    </a:lnTo>
                    <a:lnTo>
                      <a:pt x="180" y="516"/>
                    </a:lnTo>
                    <a:lnTo>
                      <a:pt x="184" y="522"/>
                    </a:lnTo>
                    <a:lnTo>
                      <a:pt x="190" y="504"/>
                    </a:lnTo>
                    <a:lnTo>
                      <a:pt x="196" y="392"/>
                    </a:lnTo>
                    <a:lnTo>
                      <a:pt x="200" y="392"/>
                    </a:lnTo>
                    <a:lnTo>
                      <a:pt x="206" y="318"/>
                    </a:lnTo>
                    <a:lnTo>
                      <a:pt x="210" y="218"/>
                    </a:lnTo>
                    <a:lnTo>
                      <a:pt x="216" y="160"/>
                    </a:lnTo>
                    <a:lnTo>
                      <a:pt x="222" y="92"/>
                    </a:lnTo>
                    <a:lnTo>
                      <a:pt x="226" y="188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42" y="262"/>
                    </a:lnTo>
                    <a:lnTo>
                      <a:pt x="248" y="260"/>
                    </a:lnTo>
                    <a:lnTo>
                      <a:pt x="254" y="250"/>
                    </a:lnTo>
                    <a:lnTo>
                      <a:pt x="258" y="274"/>
                    </a:lnTo>
                    <a:lnTo>
                      <a:pt x="264" y="128"/>
                    </a:lnTo>
                    <a:lnTo>
                      <a:pt x="270" y="130"/>
                    </a:lnTo>
                    <a:lnTo>
                      <a:pt x="274" y="72"/>
                    </a:lnTo>
                    <a:lnTo>
                      <a:pt x="280" y="182"/>
                    </a:lnTo>
                    <a:lnTo>
                      <a:pt x="286" y="232"/>
                    </a:lnTo>
                    <a:lnTo>
                      <a:pt x="290" y="336"/>
                    </a:lnTo>
                    <a:lnTo>
                      <a:pt x="296" y="354"/>
                    </a:lnTo>
                    <a:lnTo>
                      <a:pt x="300" y="346"/>
                    </a:lnTo>
                    <a:lnTo>
                      <a:pt x="306" y="322"/>
                    </a:lnTo>
                    <a:lnTo>
                      <a:pt x="312" y="322"/>
                    </a:lnTo>
                    <a:lnTo>
                      <a:pt x="316" y="250"/>
                    </a:lnTo>
                    <a:lnTo>
                      <a:pt x="322" y="202"/>
                    </a:lnTo>
                    <a:lnTo>
                      <a:pt x="328" y="164"/>
                    </a:lnTo>
                    <a:lnTo>
                      <a:pt x="332" y="160"/>
                    </a:lnTo>
                    <a:lnTo>
                      <a:pt x="338" y="152"/>
                    </a:lnTo>
                    <a:lnTo>
                      <a:pt x="344" y="154"/>
                    </a:lnTo>
                    <a:lnTo>
                      <a:pt x="348" y="146"/>
                    </a:lnTo>
                    <a:lnTo>
                      <a:pt x="354" y="216"/>
                    </a:lnTo>
                    <a:lnTo>
                      <a:pt x="360" y="214"/>
                    </a:lnTo>
                    <a:lnTo>
                      <a:pt x="364" y="218"/>
                    </a:lnTo>
                    <a:lnTo>
                      <a:pt x="370" y="216"/>
                    </a:lnTo>
                    <a:lnTo>
                      <a:pt x="376" y="238"/>
                    </a:lnTo>
                    <a:lnTo>
                      <a:pt x="380" y="226"/>
                    </a:lnTo>
                    <a:lnTo>
                      <a:pt x="386" y="180"/>
                    </a:lnTo>
                    <a:lnTo>
                      <a:pt x="390" y="160"/>
                    </a:lnTo>
                    <a:lnTo>
                      <a:pt x="396" y="128"/>
                    </a:lnTo>
                    <a:lnTo>
                      <a:pt x="402" y="132"/>
                    </a:lnTo>
                    <a:lnTo>
                      <a:pt x="406" y="0"/>
                    </a:lnTo>
                    <a:lnTo>
                      <a:pt x="412" y="82"/>
                    </a:lnTo>
                    <a:lnTo>
                      <a:pt x="418" y="80"/>
                    </a:lnTo>
                    <a:lnTo>
                      <a:pt x="422" y="296"/>
                    </a:lnTo>
                    <a:lnTo>
                      <a:pt x="428" y="386"/>
                    </a:lnTo>
                    <a:lnTo>
                      <a:pt x="434" y="396"/>
                    </a:lnTo>
                    <a:lnTo>
                      <a:pt x="438" y="382"/>
                    </a:lnTo>
                    <a:lnTo>
                      <a:pt x="444" y="408"/>
                    </a:lnTo>
                    <a:lnTo>
                      <a:pt x="450" y="398"/>
                    </a:lnTo>
                    <a:lnTo>
                      <a:pt x="454" y="670"/>
                    </a:lnTo>
                    <a:lnTo>
                      <a:pt x="460" y="588"/>
                    </a:lnTo>
                    <a:lnTo>
                      <a:pt x="464" y="602"/>
                    </a:lnTo>
                    <a:lnTo>
                      <a:pt x="470" y="1068"/>
                    </a:lnTo>
                    <a:lnTo>
                      <a:pt x="476" y="1040"/>
                    </a:lnTo>
                    <a:lnTo>
                      <a:pt x="480" y="1200"/>
                    </a:lnTo>
                    <a:lnTo>
                      <a:pt x="486" y="1186"/>
                    </a:lnTo>
                    <a:lnTo>
                      <a:pt x="492" y="1188"/>
                    </a:lnTo>
                    <a:lnTo>
                      <a:pt x="496" y="1108"/>
                    </a:lnTo>
                    <a:lnTo>
                      <a:pt x="502" y="1110"/>
                    </a:lnTo>
                    <a:lnTo>
                      <a:pt x="508" y="1108"/>
                    </a:lnTo>
                    <a:lnTo>
                      <a:pt x="512" y="1060"/>
                    </a:lnTo>
                    <a:lnTo>
                      <a:pt x="518" y="1120"/>
                    </a:lnTo>
                    <a:lnTo>
                      <a:pt x="524" y="113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09" name="Freeform 25"/>
              <p:cNvSpPr>
                <a:spLocks/>
              </p:cNvSpPr>
              <p:nvPr/>
            </p:nvSpPr>
            <p:spPr bwMode="auto">
              <a:xfrm flipV="1">
                <a:off x="721" y="3477"/>
                <a:ext cx="199" cy="99"/>
              </a:xfrm>
              <a:custGeom>
                <a:avLst/>
                <a:gdLst>
                  <a:gd name="T0" fmla="*/ 4 w 524"/>
                  <a:gd name="T1" fmla="*/ 38 h 936"/>
                  <a:gd name="T2" fmla="*/ 16 w 524"/>
                  <a:gd name="T3" fmla="*/ 2 h 936"/>
                  <a:gd name="T4" fmla="*/ 26 w 524"/>
                  <a:gd name="T5" fmla="*/ 16 h 936"/>
                  <a:gd name="T6" fmla="*/ 36 w 524"/>
                  <a:gd name="T7" fmla="*/ 44 h 936"/>
                  <a:gd name="T8" fmla="*/ 48 w 524"/>
                  <a:gd name="T9" fmla="*/ 48 h 936"/>
                  <a:gd name="T10" fmla="*/ 58 w 524"/>
                  <a:gd name="T11" fmla="*/ 50 h 936"/>
                  <a:gd name="T12" fmla="*/ 68 w 524"/>
                  <a:gd name="T13" fmla="*/ 62 h 936"/>
                  <a:gd name="T14" fmla="*/ 78 w 524"/>
                  <a:gd name="T15" fmla="*/ 166 h 936"/>
                  <a:gd name="T16" fmla="*/ 90 w 524"/>
                  <a:gd name="T17" fmla="*/ 168 h 936"/>
                  <a:gd name="T18" fmla="*/ 100 w 524"/>
                  <a:gd name="T19" fmla="*/ 174 h 936"/>
                  <a:gd name="T20" fmla="*/ 110 w 524"/>
                  <a:gd name="T21" fmla="*/ 226 h 936"/>
                  <a:gd name="T22" fmla="*/ 122 w 524"/>
                  <a:gd name="T23" fmla="*/ 226 h 936"/>
                  <a:gd name="T24" fmla="*/ 132 w 524"/>
                  <a:gd name="T25" fmla="*/ 228 h 936"/>
                  <a:gd name="T26" fmla="*/ 142 w 524"/>
                  <a:gd name="T27" fmla="*/ 232 h 936"/>
                  <a:gd name="T28" fmla="*/ 152 w 524"/>
                  <a:gd name="T29" fmla="*/ 224 h 936"/>
                  <a:gd name="T30" fmla="*/ 164 w 524"/>
                  <a:gd name="T31" fmla="*/ 196 h 936"/>
                  <a:gd name="T32" fmla="*/ 174 w 524"/>
                  <a:gd name="T33" fmla="*/ 198 h 936"/>
                  <a:gd name="T34" fmla="*/ 184 w 524"/>
                  <a:gd name="T35" fmla="*/ 188 h 936"/>
                  <a:gd name="T36" fmla="*/ 196 w 524"/>
                  <a:gd name="T37" fmla="*/ 114 h 936"/>
                  <a:gd name="T38" fmla="*/ 206 w 524"/>
                  <a:gd name="T39" fmla="*/ 74 h 936"/>
                  <a:gd name="T40" fmla="*/ 216 w 524"/>
                  <a:gd name="T41" fmla="*/ 66 h 936"/>
                  <a:gd name="T42" fmla="*/ 228 w 524"/>
                  <a:gd name="T43" fmla="*/ 62 h 936"/>
                  <a:gd name="T44" fmla="*/ 238 w 524"/>
                  <a:gd name="T45" fmla="*/ 82 h 936"/>
                  <a:gd name="T46" fmla="*/ 248 w 524"/>
                  <a:gd name="T47" fmla="*/ 184 h 936"/>
                  <a:gd name="T48" fmla="*/ 258 w 524"/>
                  <a:gd name="T49" fmla="*/ 162 h 936"/>
                  <a:gd name="T50" fmla="*/ 270 w 524"/>
                  <a:gd name="T51" fmla="*/ 222 h 936"/>
                  <a:gd name="T52" fmla="*/ 280 w 524"/>
                  <a:gd name="T53" fmla="*/ 314 h 936"/>
                  <a:gd name="T54" fmla="*/ 290 w 524"/>
                  <a:gd name="T55" fmla="*/ 352 h 936"/>
                  <a:gd name="T56" fmla="*/ 302 w 524"/>
                  <a:gd name="T57" fmla="*/ 572 h 936"/>
                  <a:gd name="T58" fmla="*/ 312 w 524"/>
                  <a:gd name="T59" fmla="*/ 648 h 936"/>
                  <a:gd name="T60" fmla="*/ 322 w 524"/>
                  <a:gd name="T61" fmla="*/ 692 h 936"/>
                  <a:gd name="T62" fmla="*/ 332 w 524"/>
                  <a:gd name="T63" fmla="*/ 698 h 936"/>
                  <a:gd name="T64" fmla="*/ 344 w 524"/>
                  <a:gd name="T65" fmla="*/ 678 h 936"/>
                  <a:gd name="T66" fmla="*/ 354 w 524"/>
                  <a:gd name="T67" fmla="*/ 702 h 936"/>
                  <a:gd name="T68" fmla="*/ 364 w 524"/>
                  <a:gd name="T69" fmla="*/ 718 h 936"/>
                  <a:gd name="T70" fmla="*/ 376 w 524"/>
                  <a:gd name="T71" fmla="*/ 720 h 936"/>
                  <a:gd name="T72" fmla="*/ 386 w 524"/>
                  <a:gd name="T73" fmla="*/ 726 h 936"/>
                  <a:gd name="T74" fmla="*/ 396 w 524"/>
                  <a:gd name="T75" fmla="*/ 694 h 936"/>
                  <a:gd name="T76" fmla="*/ 406 w 524"/>
                  <a:gd name="T77" fmla="*/ 704 h 936"/>
                  <a:gd name="T78" fmla="*/ 418 w 524"/>
                  <a:gd name="T79" fmla="*/ 804 h 936"/>
                  <a:gd name="T80" fmla="*/ 428 w 524"/>
                  <a:gd name="T81" fmla="*/ 814 h 936"/>
                  <a:gd name="T82" fmla="*/ 438 w 524"/>
                  <a:gd name="T83" fmla="*/ 790 h 936"/>
                  <a:gd name="T84" fmla="*/ 450 w 524"/>
                  <a:gd name="T85" fmla="*/ 714 h 936"/>
                  <a:gd name="T86" fmla="*/ 460 w 524"/>
                  <a:gd name="T87" fmla="*/ 780 h 936"/>
                  <a:gd name="T88" fmla="*/ 470 w 524"/>
                  <a:gd name="T89" fmla="*/ 868 h 936"/>
                  <a:gd name="T90" fmla="*/ 482 w 524"/>
                  <a:gd name="T91" fmla="*/ 704 h 936"/>
                  <a:gd name="T92" fmla="*/ 492 w 524"/>
                  <a:gd name="T93" fmla="*/ 826 h 936"/>
                  <a:gd name="T94" fmla="*/ 502 w 524"/>
                  <a:gd name="T95" fmla="*/ 864 h 936"/>
                  <a:gd name="T96" fmla="*/ 512 w 524"/>
                  <a:gd name="T97" fmla="*/ 936 h 936"/>
                  <a:gd name="T98" fmla="*/ 524 w 524"/>
                  <a:gd name="T99" fmla="*/ 77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936">
                    <a:moveTo>
                      <a:pt x="0" y="42"/>
                    </a:moveTo>
                    <a:lnTo>
                      <a:pt x="4" y="38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16"/>
                    </a:lnTo>
                    <a:lnTo>
                      <a:pt x="26" y="16"/>
                    </a:lnTo>
                    <a:lnTo>
                      <a:pt x="32" y="4"/>
                    </a:lnTo>
                    <a:lnTo>
                      <a:pt x="36" y="4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4" y="64"/>
                    </a:lnTo>
                    <a:lnTo>
                      <a:pt x="68" y="62"/>
                    </a:lnTo>
                    <a:lnTo>
                      <a:pt x="74" y="128"/>
                    </a:lnTo>
                    <a:lnTo>
                      <a:pt x="78" y="166"/>
                    </a:lnTo>
                    <a:lnTo>
                      <a:pt x="84" y="174"/>
                    </a:lnTo>
                    <a:lnTo>
                      <a:pt x="90" y="168"/>
                    </a:lnTo>
                    <a:lnTo>
                      <a:pt x="94" y="166"/>
                    </a:lnTo>
                    <a:lnTo>
                      <a:pt x="100" y="174"/>
                    </a:lnTo>
                    <a:lnTo>
                      <a:pt x="106" y="174"/>
                    </a:lnTo>
                    <a:lnTo>
                      <a:pt x="110" y="226"/>
                    </a:lnTo>
                    <a:lnTo>
                      <a:pt x="116" y="256"/>
                    </a:lnTo>
                    <a:lnTo>
                      <a:pt x="122" y="226"/>
                    </a:lnTo>
                    <a:lnTo>
                      <a:pt x="126" y="228"/>
                    </a:lnTo>
                    <a:lnTo>
                      <a:pt x="132" y="228"/>
                    </a:lnTo>
                    <a:lnTo>
                      <a:pt x="138" y="228"/>
                    </a:lnTo>
                    <a:lnTo>
                      <a:pt x="142" y="232"/>
                    </a:lnTo>
                    <a:lnTo>
                      <a:pt x="148" y="240"/>
                    </a:lnTo>
                    <a:lnTo>
                      <a:pt x="152" y="224"/>
                    </a:lnTo>
                    <a:lnTo>
                      <a:pt x="158" y="222"/>
                    </a:lnTo>
                    <a:lnTo>
                      <a:pt x="164" y="196"/>
                    </a:lnTo>
                    <a:lnTo>
                      <a:pt x="168" y="194"/>
                    </a:lnTo>
                    <a:lnTo>
                      <a:pt x="174" y="198"/>
                    </a:lnTo>
                    <a:lnTo>
                      <a:pt x="180" y="188"/>
                    </a:lnTo>
                    <a:lnTo>
                      <a:pt x="184" y="188"/>
                    </a:lnTo>
                    <a:lnTo>
                      <a:pt x="190" y="184"/>
                    </a:lnTo>
                    <a:lnTo>
                      <a:pt x="196" y="114"/>
                    </a:lnTo>
                    <a:lnTo>
                      <a:pt x="200" y="82"/>
                    </a:lnTo>
                    <a:lnTo>
                      <a:pt x="206" y="74"/>
                    </a:lnTo>
                    <a:lnTo>
                      <a:pt x="212" y="76"/>
                    </a:lnTo>
                    <a:lnTo>
                      <a:pt x="216" y="66"/>
                    </a:lnTo>
                    <a:lnTo>
                      <a:pt x="222" y="66"/>
                    </a:lnTo>
                    <a:lnTo>
                      <a:pt x="228" y="62"/>
                    </a:lnTo>
                    <a:lnTo>
                      <a:pt x="232" y="100"/>
                    </a:lnTo>
                    <a:lnTo>
                      <a:pt x="238" y="82"/>
                    </a:lnTo>
                    <a:lnTo>
                      <a:pt x="242" y="90"/>
                    </a:lnTo>
                    <a:lnTo>
                      <a:pt x="248" y="184"/>
                    </a:lnTo>
                    <a:lnTo>
                      <a:pt x="254" y="172"/>
                    </a:lnTo>
                    <a:lnTo>
                      <a:pt x="258" y="162"/>
                    </a:lnTo>
                    <a:lnTo>
                      <a:pt x="264" y="160"/>
                    </a:lnTo>
                    <a:lnTo>
                      <a:pt x="270" y="222"/>
                    </a:lnTo>
                    <a:lnTo>
                      <a:pt x="274" y="236"/>
                    </a:lnTo>
                    <a:lnTo>
                      <a:pt x="280" y="314"/>
                    </a:lnTo>
                    <a:lnTo>
                      <a:pt x="286" y="342"/>
                    </a:lnTo>
                    <a:lnTo>
                      <a:pt x="290" y="352"/>
                    </a:lnTo>
                    <a:lnTo>
                      <a:pt x="296" y="342"/>
                    </a:lnTo>
                    <a:lnTo>
                      <a:pt x="302" y="572"/>
                    </a:lnTo>
                    <a:lnTo>
                      <a:pt x="306" y="588"/>
                    </a:lnTo>
                    <a:lnTo>
                      <a:pt x="312" y="648"/>
                    </a:lnTo>
                    <a:lnTo>
                      <a:pt x="318" y="642"/>
                    </a:lnTo>
                    <a:lnTo>
                      <a:pt x="322" y="692"/>
                    </a:lnTo>
                    <a:lnTo>
                      <a:pt x="328" y="696"/>
                    </a:lnTo>
                    <a:lnTo>
                      <a:pt x="332" y="698"/>
                    </a:lnTo>
                    <a:lnTo>
                      <a:pt x="338" y="676"/>
                    </a:lnTo>
                    <a:lnTo>
                      <a:pt x="344" y="678"/>
                    </a:lnTo>
                    <a:lnTo>
                      <a:pt x="348" y="596"/>
                    </a:lnTo>
                    <a:lnTo>
                      <a:pt x="354" y="702"/>
                    </a:lnTo>
                    <a:lnTo>
                      <a:pt x="360" y="736"/>
                    </a:lnTo>
                    <a:lnTo>
                      <a:pt x="364" y="718"/>
                    </a:lnTo>
                    <a:lnTo>
                      <a:pt x="370" y="722"/>
                    </a:lnTo>
                    <a:lnTo>
                      <a:pt x="376" y="720"/>
                    </a:lnTo>
                    <a:lnTo>
                      <a:pt x="380" y="728"/>
                    </a:lnTo>
                    <a:lnTo>
                      <a:pt x="386" y="726"/>
                    </a:lnTo>
                    <a:lnTo>
                      <a:pt x="392" y="698"/>
                    </a:lnTo>
                    <a:lnTo>
                      <a:pt x="396" y="694"/>
                    </a:lnTo>
                    <a:lnTo>
                      <a:pt x="402" y="708"/>
                    </a:lnTo>
                    <a:lnTo>
                      <a:pt x="406" y="704"/>
                    </a:lnTo>
                    <a:lnTo>
                      <a:pt x="412" y="732"/>
                    </a:lnTo>
                    <a:lnTo>
                      <a:pt x="418" y="804"/>
                    </a:lnTo>
                    <a:lnTo>
                      <a:pt x="422" y="812"/>
                    </a:lnTo>
                    <a:lnTo>
                      <a:pt x="428" y="814"/>
                    </a:lnTo>
                    <a:lnTo>
                      <a:pt x="434" y="790"/>
                    </a:lnTo>
                    <a:lnTo>
                      <a:pt x="438" y="790"/>
                    </a:lnTo>
                    <a:lnTo>
                      <a:pt x="444" y="710"/>
                    </a:lnTo>
                    <a:lnTo>
                      <a:pt x="450" y="714"/>
                    </a:lnTo>
                    <a:lnTo>
                      <a:pt x="454" y="706"/>
                    </a:lnTo>
                    <a:lnTo>
                      <a:pt x="460" y="780"/>
                    </a:lnTo>
                    <a:lnTo>
                      <a:pt x="466" y="830"/>
                    </a:lnTo>
                    <a:lnTo>
                      <a:pt x="470" y="868"/>
                    </a:lnTo>
                    <a:lnTo>
                      <a:pt x="476" y="706"/>
                    </a:lnTo>
                    <a:lnTo>
                      <a:pt x="482" y="704"/>
                    </a:lnTo>
                    <a:lnTo>
                      <a:pt x="486" y="694"/>
                    </a:lnTo>
                    <a:lnTo>
                      <a:pt x="492" y="826"/>
                    </a:lnTo>
                    <a:lnTo>
                      <a:pt x="496" y="858"/>
                    </a:lnTo>
                    <a:lnTo>
                      <a:pt x="502" y="864"/>
                    </a:lnTo>
                    <a:lnTo>
                      <a:pt x="508" y="860"/>
                    </a:lnTo>
                    <a:lnTo>
                      <a:pt x="512" y="936"/>
                    </a:lnTo>
                    <a:lnTo>
                      <a:pt x="518" y="744"/>
                    </a:lnTo>
                    <a:lnTo>
                      <a:pt x="524" y="77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10" name="Freeform 26"/>
              <p:cNvSpPr>
                <a:spLocks/>
              </p:cNvSpPr>
              <p:nvPr/>
            </p:nvSpPr>
            <p:spPr bwMode="auto">
              <a:xfrm flipV="1">
                <a:off x="559" y="3556"/>
                <a:ext cx="162" cy="34"/>
              </a:xfrm>
              <a:custGeom>
                <a:avLst/>
                <a:gdLst>
                  <a:gd name="T0" fmla="*/ 4 w 428"/>
                  <a:gd name="T1" fmla="*/ 206 h 324"/>
                  <a:gd name="T2" fmla="*/ 14 w 428"/>
                  <a:gd name="T3" fmla="*/ 218 h 324"/>
                  <a:gd name="T4" fmla="*/ 26 w 428"/>
                  <a:gd name="T5" fmla="*/ 206 h 324"/>
                  <a:gd name="T6" fmla="*/ 36 w 428"/>
                  <a:gd name="T7" fmla="*/ 202 h 324"/>
                  <a:gd name="T8" fmla="*/ 46 w 428"/>
                  <a:gd name="T9" fmla="*/ 200 h 324"/>
                  <a:gd name="T10" fmla="*/ 58 w 428"/>
                  <a:gd name="T11" fmla="*/ 168 h 324"/>
                  <a:gd name="T12" fmla="*/ 68 w 428"/>
                  <a:gd name="T13" fmla="*/ 82 h 324"/>
                  <a:gd name="T14" fmla="*/ 78 w 428"/>
                  <a:gd name="T15" fmla="*/ 90 h 324"/>
                  <a:gd name="T16" fmla="*/ 88 w 428"/>
                  <a:gd name="T17" fmla="*/ 78 h 324"/>
                  <a:gd name="T18" fmla="*/ 100 w 428"/>
                  <a:gd name="T19" fmla="*/ 32 h 324"/>
                  <a:gd name="T20" fmla="*/ 110 w 428"/>
                  <a:gd name="T21" fmla="*/ 44 h 324"/>
                  <a:gd name="T22" fmla="*/ 120 w 428"/>
                  <a:gd name="T23" fmla="*/ 44 h 324"/>
                  <a:gd name="T24" fmla="*/ 132 w 428"/>
                  <a:gd name="T25" fmla="*/ 122 h 324"/>
                  <a:gd name="T26" fmla="*/ 142 w 428"/>
                  <a:gd name="T27" fmla="*/ 222 h 324"/>
                  <a:gd name="T28" fmla="*/ 152 w 428"/>
                  <a:gd name="T29" fmla="*/ 264 h 324"/>
                  <a:gd name="T30" fmla="*/ 164 w 428"/>
                  <a:gd name="T31" fmla="*/ 322 h 324"/>
                  <a:gd name="T32" fmla="*/ 174 w 428"/>
                  <a:gd name="T33" fmla="*/ 120 h 324"/>
                  <a:gd name="T34" fmla="*/ 184 w 428"/>
                  <a:gd name="T35" fmla="*/ 68 h 324"/>
                  <a:gd name="T36" fmla="*/ 194 w 428"/>
                  <a:gd name="T37" fmla="*/ 0 h 324"/>
                  <a:gd name="T38" fmla="*/ 206 w 428"/>
                  <a:gd name="T39" fmla="*/ 8 h 324"/>
                  <a:gd name="T40" fmla="*/ 216 w 428"/>
                  <a:gd name="T41" fmla="*/ 44 h 324"/>
                  <a:gd name="T42" fmla="*/ 226 w 428"/>
                  <a:gd name="T43" fmla="*/ 28 h 324"/>
                  <a:gd name="T44" fmla="*/ 238 w 428"/>
                  <a:gd name="T45" fmla="*/ 34 h 324"/>
                  <a:gd name="T46" fmla="*/ 248 w 428"/>
                  <a:gd name="T47" fmla="*/ 92 h 324"/>
                  <a:gd name="T48" fmla="*/ 258 w 428"/>
                  <a:gd name="T49" fmla="*/ 66 h 324"/>
                  <a:gd name="T50" fmla="*/ 268 w 428"/>
                  <a:gd name="T51" fmla="*/ 98 h 324"/>
                  <a:gd name="T52" fmla="*/ 280 w 428"/>
                  <a:gd name="T53" fmla="*/ 176 h 324"/>
                  <a:gd name="T54" fmla="*/ 290 w 428"/>
                  <a:gd name="T55" fmla="*/ 168 h 324"/>
                  <a:gd name="T56" fmla="*/ 300 w 428"/>
                  <a:gd name="T57" fmla="*/ 150 h 324"/>
                  <a:gd name="T58" fmla="*/ 312 w 428"/>
                  <a:gd name="T59" fmla="*/ 278 h 324"/>
                  <a:gd name="T60" fmla="*/ 322 w 428"/>
                  <a:gd name="T61" fmla="*/ 264 h 324"/>
                  <a:gd name="T62" fmla="*/ 332 w 428"/>
                  <a:gd name="T63" fmla="*/ 258 h 324"/>
                  <a:gd name="T64" fmla="*/ 342 w 428"/>
                  <a:gd name="T65" fmla="*/ 310 h 324"/>
                  <a:gd name="T66" fmla="*/ 354 w 428"/>
                  <a:gd name="T67" fmla="*/ 322 h 324"/>
                  <a:gd name="T68" fmla="*/ 364 w 428"/>
                  <a:gd name="T69" fmla="*/ 324 h 324"/>
                  <a:gd name="T70" fmla="*/ 374 w 428"/>
                  <a:gd name="T71" fmla="*/ 244 h 324"/>
                  <a:gd name="T72" fmla="*/ 386 w 428"/>
                  <a:gd name="T73" fmla="*/ 210 h 324"/>
                  <a:gd name="T74" fmla="*/ 396 w 428"/>
                  <a:gd name="T75" fmla="*/ 210 h 324"/>
                  <a:gd name="T76" fmla="*/ 406 w 428"/>
                  <a:gd name="T77" fmla="*/ 194 h 324"/>
                  <a:gd name="T78" fmla="*/ 416 w 428"/>
                  <a:gd name="T79" fmla="*/ 174 h 324"/>
                  <a:gd name="T80" fmla="*/ 428 w 428"/>
                  <a:gd name="T81" fmla="*/ 17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324">
                    <a:moveTo>
                      <a:pt x="0" y="206"/>
                    </a:moveTo>
                    <a:lnTo>
                      <a:pt x="4" y="206"/>
                    </a:lnTo>
                    <a:lnTo>
                      <a:pt x="10" y="206"/>
                    </a:lnTo>
                    <a:lnTo>
                      <a:pt x="14" y="218"/>
                    </a:lnTo>
                    <a:lnTo>
                      <a:pt x="20" y="202"/>
                    </a:lnTo>
                    <a:lnTo>
                      <a:pt x="26" y="206"/>
                    </a:lnTo>
                    <a:lnTo>
                      <a:pt x="30" y="202"/>
                    </a:lnTo>
                    <a:lnTo>
                      <a:pt x="36" y="202"/>
                    </a:lnTo>
                    <a:lnTo>
                      <a:pt x="42" y="202"/>
                    </a:lnTo>
                    <a:lnTo>
                      <a:pt x="46" y="200"/>
                    </a:lnTo>
                    <a:lnTo>
                      <a:pt x="52" y="206"/>
                    </a:lnTo>
                    <a:lnTo>
                      <a:pt x="58" y="168"/>
                    </a:lnTo>
                    <a:lnTo>
                      <a:pt x="62" y="152"/>
                    </a:lnTo>
                    <a:lnTo>
                      <a:pt x="68" y="82"/>
                    </a:lnTo>
                    <a:lnTo>
                      <a:pt x="74" y="96"/>
                    </a:lnTo>
                    <a:lnTo>
                      <a:pt x="78" y="90"/>
                    </a:lnTo>
                    <a:lnTo>
                      <a:pt x="84" y="92"/>
                    </a:lnTo>
                    <a:lnTo>
                      <a:pt x="88" y="78"/>
                    </a:lnTo>
                    <a:lnTo>
                      <a:pt x="94" y="70"/>
                    </a:lnTo>
                    <a:lnTo>
                      <a:pt x="100" y="32"/>
                    </a:lnTo>
                    <a:lnTo>
                      <a:pt x="104" y="38"/>
                    </a:lnTo>
                    <a:lnTo>
                      <a:pt x="110" y="44"/>
                    </a:lnTo>
                    <a:lnTo>
                      <a:pt x="116" y="44"/>
                    </a:lnTo>
                    <a:lnTo>
                      <a:pt x="120" y="44"/>
                    </a:lnTo>
                    <a:lnTo>
                      <a:pt x="126" y="14"/>
                    </a:lnTo>
                    <a:lnTo>
                      <a:pt x="132" y="122"/>
                    </a:lnTo>
                    <a:lnTo>
                      <a:pt x="136" y="152"/>
                    </a:lnTo>
                    <a:lnTo>
                      <a:pt x="142" y="222"/>
                    </a:lnTo>
                    <a:lnTo>
                      <a:pt x="148" y="218"/>
                    </a:lnTo>
                    <a:lnTo>
                      <a:pt x="152" y="264"/>
                    </a:lnTo>
                    <a:lnTo>
                      <a:pt x="158" y="254"/>
                    </a:lnTo>
                    <a:lnTo>
                      <a:pt x="164" y="322"/>
                    </a:lnTo>
                    <a:lnTo>
                      <a:pt x="168" y="324"/>
                    </a:lnTo>
                    <a:lnTo>
                      <a:pt x="174" y="120"/>
                    </a:lnTo>
                    <a:lnTo>
                      <a:pt x="178" y="62"/>
                    </a:lnTo>
                    <a:lnTo>
                      <a:pt x="184" y="68"/>
                    </a:lnTo>
                    <a:lnTo>
                      <a:pt x="190" y="68"/>
                    </a:lnTo>
                    <a:lnTo>
                      <a:pt x="194" y="0"/>
                    </a:lnTo>
                    <a:lnTo>
                      <a:pt x="200" y="8"/>
                    </a:lnTo>
                    <a:lnTo>
                      <a:pt x="206" y="8"/>
                    </a:lnTo>
                    <a:lnTo>
                      <a:pt x="210" y="8"/>
                    </a:lnTo>
                    <a:lnTo>
                      <a:pt x="216" y="44"/>
                    </a:lnTo>
                    <a:lnTo>
                      <a:pt x="222" y="4"/>
                    </a:lnTo>
                    <a:lnTo>
                      <a:pt x="226" y="28"/>
                    </a:lnTo>
                    <a:lnTo>
                      <a:pt x="232" y="28"/>
                    </a:lnTo>
                    <a:lnTo>
                      <a:pt x="238" y="34"/>
                    </a:lnTo>
                    <a:lnTo>
                      <a:pt x="242" y="60"/>
                    </a:lnTo>
                    <a:lnTo>
                      <a:pt x="248" y="92"/>
                    </a:lnTo>
                    <a:lnTo>
                      <a:pt x="252" y="70"/>
                    </a:lnTo>
                    <a:lnTo>
                      <a:pt x="258" y="66"/>
                    </a:lnTo>
                    <a:lnTo>
                      <a:pt x="264" y="88"/>
                    </a:lnTo>
                    <a:lnTo>
                      <a:pt x="268" y="98"/>
                    </a:lnTo>
                    <a:lnTo>
                      <a:pt x="274" y="162"/>
                    </a:lnTo>
                    <a:lnTo>
                      <a:pt x="280" y="176"/>
                    </a:lnTo>
                    <a:lnTo>
                      <a:pt x="284" y="194"/>
                    </a:lnTo>
                    <a:lnTo>
                      <a:pt x="290" y="168"/>
                    </a:lnTo>
                    <a:lnTo>
                      <a:pt x="296" y="158"/>
                    </a:lnTo>
                    <a:lnTo>
                      <a:pt x="300" y="150"/>
                    </a:lnTo>
                    <a:lnTo>
                      <a:pt x="306" y="288"/>
                    </a:lnTo>
                    <a:lnTo>
                      <a:pt x="312" y="278"/>
                    </a:lnTo>
                    <a:lnTo>
                      <a:pt x="316" y="234"/>
                    </a:lnTo>
                    <a:lnTo>
                      <a:pt x="322" y="264"/>
                    </a:lnTo>
                    <a:lnTo>
                      <a:pt x="328" y="222"/>
                    </a:lnTo>
                    <a:lnTo>
                      <a:pt x="332" y="258"/>
                    </a:lnTo>
                    <a:lnTo>
                      <a:pt x="338" y="284"/>
                    </a:lnTo>
                    <a:lnTo>
                      <a:pt x="342" y="310"/>
                    </a:lnTo>
                    <a:lnTo>
                      <a:pt x="348" y="318"/>
                    </a:lnTo>
                    <a:lnTo>
                      <a:pt x="354" y="322"/>
                    </a:lnTo>
                    <a:lnTo>
                      <a:pt x="358" y="322"/>
                    </a:lnTo>
                    <a:lnTo>
                      <a:pt x="364" y="324"/>
                    </a:lnTo>
                    <a:lnTo>
                      <a:pt x="370" y="304"/>
                    </a:lnTo>
                    <a:lnTo>
                      <a:pt x="374" y="244"/>
                    </a:lnTo>
                    <a:lnTo>
                      <a:pt x="380" y="244"/>
                    </a:lnTo>
                    <a:lnTo>
                      <a:pt x="386" y="210"/>
                    </a:lnTo>
                    <a:lnTo>
                      <a:pt x="390" y="216"/>
                    </a:lnTo>
                    <a:lnTo>
                      <a:pt x="396" y="210"/>
                    </a:lnTo>
                    <a:lnTo>
                      <a:pt x="402" y="180"/>
                    </a:lnTo>
                    <a:lnTo>
                      <a:pt x="406" y="194"/>
                    </a:lnTo>
                    <a:lnTo>
                      <a:pt x="412" y="172"/>
                    </a:lnTo>
                    <a:lnTo>
                      <a:pt x="416" y="174"/>
                    </a:lnTo>
                    <a:lnTo>
                      <a:pt x="422" y="182"/>
                    </a:lnTo>
                    <a:lnTo>
                      <a:pt x="428" y="17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2411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TS: the Smoothness Test</a:t>
            </a:r>
          </a:p>
        </p:txBody>
      </p:sp>
      <p:sp>
        <p:nvSpPr>
          <p:cNvPr id="272412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533400" y="1152525"/>
            <a:ext cx="8135938" cy="2085975"/>
          </a:xfrm>
        </p:spPr>
        <p:txBody>
          <a:bodyPr/>
          <a:lstStyle/>
          <a:p>
            <a:pPr marL="457200" indent="-457200">
              <a:buFont typeface="Wingdings" charset="0"/>
              <a:buAutoNum type="arabicPeriod"/>
            </a:pPr>
            <a:r>
              <a:rPr lang="en-US" sz="2000"/>
              <a:t>Again, discard the part of the curves after the theoretical point of fall-off (same for every term-pair, after normalization)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en-US" sz="2000"/>
              <a:t>For each term pair compute the </a:t>
            </a:r>
            <a:r>
              <a:rPr lang="en-US" sz="2000">
                <a:solidFill>
                  <a:schemeClr val="tx2"/>
                </a:solidFill>
              </a:rPr>
              <a:t>smoothness</a:t>
            </a:r>
            <a:r>
              <a:rPr lang="en-US" sz="2000"/>
              <a:t> of its curve </a:t>
            </a:r>
            <a:br>
              <a:rPr lang="en-US" sz="2000"/>
            </a:br>
            <a:r>
              <a:rPr lang="en-US" sz="2000"/>
              <a:t>(</a:t>
            </a:r>
            <a:r>
              <a:rPr lang="en-US" sz="2000">
                <a:solidFill>
                  <a:schemeClr val="tx2"/>
                </a:solidFill>
              </a:rPr>
              <a:t>= 1</a:t>
            </a:r>
            <a:r>
              <a:rPr lang="en-US" sz="2000"/>
              <a:t> if very smooth, </a:t>
            </a:r>
            <a:r>
              <a:rPr lang="en-US" sz="2000" b="1">
                <a:solidFill>
                  <a:schemeClr val="tx2"/>
                </a:solidFill>
                <a:sym typeface="Wingdings 3" charset="0"/>
              </a:rPr>
              <a:t></a:t>
            </a:r>
            <a:r>
              <a:rPr lang="en-US" sz="2000">
                <a:solidFill>
                  <a:schemeClr val="tx2"/>
                </a:solidFill>
              </a:rPr>
              <a:t> 0</a:t>
            </a:r>
            <a:r>
              <a:rPr lang="en-US" sz="2000"/>
              <a:t> as number of turns increase)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en-US" sz="2000"/>
              <a:t>If </a:t>
            </a:r>
            <a:r>
              <a:rPr lang="en-US" sz="2000">
                <a:solidFill>
                  <a:schemeClr val="tx2"/>
                </a:solidFill>
              </a:rPr>
              <a:t>smoothness is above some threshold</a:t>
            </a:r>
            <a:r>
              <a:rPr lang="en-US" sz="2000"/>
              <a:t>, set entry in expansion matrix to </a:t>
            </a:r>
            <a:r>
              <a:rPr lang="en-US" sz="2000">
                <a:solidFill>
                  <a:schemeClr val="tx2"/>
                </a:solidFill>
              </a:rPr>
              <a:t>1</a:t>
            </a:r>
            <a:r>
              <a:rPr lang="en-US" sz="2000"/>
              <a:t>, otherwise to </a:t>
            </a:r>
            <a:r>
              <a:rPr lang="en-US" sz="20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72414" name="Line 30"/>
          <p:cNvSpPr>
            <a:spLocks noChangeShapeType="1"/>
          </p:cNvSpPr>
          <p:nvPr/>
        </p:nvSpPr>
        <p:spPr bwMode="auto">
          <a:xfrm>
            <a:off x="5915025" y="4413250"/>
            <a:ext cx="22669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5" name="Rectangle 31"/>
          <p:cNvSpPr>
            <a:spLocks noChangeArrowheads="1"/>
          </p:cNvSpPr>
          <p:nvPr/>
        </p:nvSpPr>
        <p:spPr bwMode="auto">
          <a:xfrm>
            <a:off x="6040438" y="3484563"/>
            <a:ext cx="2011362" cy="1852612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6" name="Line 32"/>
          <p:cNvSpPr>
            <a:spLocks noChangeShapeType="1"/>
          </p:cNvSpPr>
          <p:nvPr/>
        </p:nvSpPr>
        <p:spPr bwMode="auto">
          <a:xfrm>
            <a:off x="6040438" y="5337175"/>
            <a:ext cx="20113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7" name="Line 33"/>
          <p:cNvSpPr>
            <a:spLocks noChangeShapeType="1"/>
          </p:cNvSpPr>
          <p:nvPr/>
        </p:nvSpPr>
        <p:spPr bwMode="auto">
          <a:xfrm>
            <a:off x="6040438" y="3484563"/>
            <a:ext cx="20113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8" name="Line 34"/>
          <p:cNvSpPr>
            <a:spLocks noChangeShapeType="1"/>
          </p:cNvSpPr>
          <p:nvPr/>
        </p:nvSpPr>
        <p:spPr bwMode="auto">
          <a:xfrm flipV="1">
            <a:off x="6040438" y="3484563"/>
            <a:ext cx="1587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9" name="Line 35"/>
          <p:cNvSpPr>
            <a:spLocks noChangeShapeType="1"/>
          </p:cNvSpPr>
          <p:nvPr/>
        </p:nvSpPr>
        <p:spPr bwMode="auto">
          <a:xfrm flipV="1">
            <a:off x="8051800" y="3484563"/>
            <a:ext cx="1588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0" name="Line 36"/>
          <p:cNvSpPr>
            <a:spLocks noChangeShapeType="1"/>
          </p:cNvSpPr>
          <p:nvPr/>
        </p:nvSpPr>
        <p:spPr bwMode="auto">
          <a:xfrm>
            <a:off x="6040438" y="5337175"/>
            <a:ext cx="20113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1" name="Line 37"/>
          <p:cNvSpPr>
            <a:spLocks noChangeShapeType="1"/>
          </p:cNvSpPr>
          <p:nvPr/>
        </p:nvSpPr>
        <p:spPr bwMode="auto">
          <a:xfrm flipV="1">
            <a:off x="6040438" y="3484563"/>
            <a:ext cx="1587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2" name="Line 38"/>
          <p:cNvSpPr>
            <a:spLocks noChangeShapeType="1"/>
          </p:cNvSpPr>
          <p:nvPr/>
        </p:nvSpPr>
        <p:spPr bwMode="auto">
          <a:xfrm flipV="1">
            <a:off x="6040438" y="5318125"/>
            <a:ext cx="1587" cy="19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3" name="Line 39"/>
          <p:cNvSpPr>
            <a:spLocks noChangeShapeType="1"/>
          </p:cNvSpPr>
          <p:nvPr/>
        </p:nvSpPr>
        <p:spPr bwMode="auto">
          <a:xfrm>
            <a:off x="6040438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4" name="Line 40"/>
          <p:cNvSpPr>
            <a:spLocks noChangeShapeType="1"/>
          </p:cNvSpPr>
          <p:nvPr/>
        </p:nvSpPr>
        <p:spPr bwMode="auto">
          <a:xfrm flipV="1">
            <a:off x="6634163" y="5318125"/>
            <a:ext cx="158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5" name="Line 41"/>
          <p:cNvSpPr>
            <a:spLocks noChangeShapeType="1"/>
          </p:cNvSpPr>
          <p:nvPr/>
        </p:nvSpPr>
        <p:spPr bwMode="auto">
          <a:xfrm>
            <a:off x="6634163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6" name="Line 42"/>
          <p:cNvSpPr>
            <a:spLocks noChangeShapeType="1"/>
          </p:cNvSpPr>
          <p:nvPr/>
        </p:nvSpPr>
        <p:spPr bwMode="auto">
          <a:xfrm flipV="1">
            <a:off x="7227888" y="5318125"/>
            <a:ext cx="158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7" name="Line 43"/>
          <p:cNvSpPr>
            <a:spLocks noChangeShapeType="1"/>
          </p:cNvSpPr>
          <p:nvPr/>
        </p:nvSpPr>
        <p:spPr bwMode="auto">
          <a:xfrm>
            <a:off x="7227888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8" name="Line 44"/>
          <p:cNvSpPr>
            <a:spLocks noChangeShapeType="1"/>
          </p:cNvSpPr>
          <p:nvPr/>
        </p:nvSpPr>
        <p:spPr bwMode="auto">
          <a:xfrm flipV="1">
            <a:off x="7821613" y="5318125"/>
            <a:ext cx="3175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9" name="Line 45"/>
          <p:cNvSpPr>
            <a:spLocks noChangeShapeType="1"/>
          </p:cNvSpPr>
          <p:nvPr/>
        </p:nvSpPr>
        <p:spPr bwMode="auto">
          <a:xfrm>
            <a:off x="7821613" y="3484563"/>
            <a:ext cx="3175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0" name="Line 46"/>
          <p:cNvSpPr>
            <a:spLocks noChangeShapeType="1"/>
          </p:cNvSpPr>
          <p:nvPr/>
        </p:nvSpPr>
        <p:spPr bwMode="auto">
          <a:xfrm>
            <a:off x="6040438" y="533717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1" name="Line 47"/>
          <p:cNvSpPr>
            <a:spLocks noChangeShapeType="1"/>
          </p:cNvSpPr>
          <p:nvPr/>
        </p:nvSpPr>
        <p:spPr bwMode="auto">
          <a:xfrm flipH="1">
            <a:off x="7989888" y="5337175"/>
            <a:ext cx="619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2" name="Line 48"/>
          <p:cNvSpPr>
            <a:spLocks noChangeShapeType="1"/>
          </p:cNvSpPr>
          <p:nvPr/>
        </p:nvSpPr>
        <p:spPr bwMode="auto">
          <a:xfrm>
            <a:off x="6040438" y="51514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3" name="Line 49"/>
          <p:cNvSpPr>
            <a:spLocks noChangeShapeType="1"/>
          </p:cNvSpPr>
          <p:nvPr/>
        </p:nvSpPr>
        <p:spPr bwMode="auto">
          <a:xfrm flipH="1">
            <a:off x="7989888" y="5151438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4" name="Line 50"/>
          <p:cNvSpPr>
            <a:spLocks noChangeShapeType="1"/>
          </p:cNvSpPr>
          <p:nvPr/>
        </p:nvSpPr>
        <p:spPr bwMode="auto">
          <a:xfrm>
            <a:off x="6040438" y="4965700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5" name="Line 51"/>
          <p:cNvSpPr>
            <a:spLocks noChangeShapeType="1"/>
          </p:cNvSpPr>
          <p:nvPr/>
        </p:nvSpPr>
        <p:spPr bwMode="auto">
          <a:xfrm flipH="1">
            <a:off x="7989888" y="4965700"/>
            <a:ext cx="619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6" name="Line 52"/>
          <p:cNvSpPr>
            <a:spLocks noChangeShapeType="1"/>
          </p:cNvSpPr>
          <p:nvPr/>
        </p:nvSpPr>
        <p:spPr bwMode="auto">
          <a:xfrm>
            <a:off x="6040438" y="47799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7" name="Line 53"/>
          <p:cNvSpPr>
            <a:spLocks noChangeShapeType="1"/>
          </p:cNvSpPr>
          <p:nvPr/>
        </p:nvSpPr>
        <p:spPr bwMode="auto">
          <a:xfrm flipH="1">
            <a:off x="7989888" y="4779963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8" name="Line 54"/>
          <p:cNvSpPr>
            <a:spLocks noChangeShapeType="1"/>
          </p:cNvSpPr>
          <p:nvPr/>
        </p:nvSpPr>
        <p:spPr bwMode="auto">
          <a:xfrm>
            <a:off x="6040438" y="459581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9" name="Line 55"/>
          <p:cNvSpPr>
            <a:spLocks noChangeShapeType="1"/>
          </p:cNvSpPr>
          <p:nvPr/>
        </p:nvSpPr>
        <p:spPr bwMode="auto">
          <a:xfrm>
            <a:off x="6040438" y="441007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0" name="Line 56"/>
          <p:cNvSpPr>
            <a:spLocks noChangeShapeType="1"/>
          </p:cNvSpPr>
          <p:nvPr/>
        </p:nvSpPr>
        <p:spPr bwMode="auto">
          <a:xfrm>
            <a:off x="6040438" y="42243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1" name="Line 57"/>
          <p:cNvSpPr>
            <a:spLocks noChangeShapeType="1"/>
          </p:cNvSpPr>
          <p:nvPr/>
        </p:nvSpPr>
        <p:spPr bwMode="auto">
          <a:xfrm>
            <a:off x="6040438" y="4040188"/>
            <a:ext cx="555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2" name="Line 58"/>
          <p:cNvSpPr>
            <a:spLocks noChangeShapeType="1"/>
          </p:cNvSpPr>
          <p:nvPr/>
        </p:nvSpPr>
        <p:spPr bwMode="auto">
          <a:xfrm flipH="1">
            <a:off x="7989888" y="4040188"/>
            <a:ext cx="619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3" name="Line 59"/>
          <p:cNvSpPr>
            <a:spLocks noChangeShapeType="1"/>
          </p:cNvSpPr>
          <p:nvPr/>
        </p:nvSpPr>
        <p:spPr bwMode="auto">
          <a:xfrm>
            <a:off x="6040438" y="38528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4" name="Line 60"/>
          <p:cNvSpPr>
            <a:spLocks noChangeShapeType="1"/>
          </p:cNvSpPr>
          <p:nvPr/>
        </p:nvSpPr>
        <p:spPr bwMode="auto">
          <a:xfrm flipH="1">
            <a:off x="7989888" y="3852863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5" name="Line 61"/>
          <p:cNvSpPr>
            <a:spLocks noChangeShapeType="1"/>
          </p:cNvSpPr>
          <p:nvPr/>
        </p:nvSpPr>
        <p:spPr bwMode="auto">
          <a:xfrm>
            <a:off x="6040438" y="366712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6" name="Line 62"/>
          <p:cNvSpPr>
            <a:spLocks noChangeShapeType="1"/>
          </p:cNvSpPr>
          <p:nvPr/>
        </p:nvSpPr>
        <p:spPr bwMode="auto">
          <a:xfrm flipH="1">
            <a:off x="7989888" y="3667125"/>
            <a:ext cx="619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7" name="Line 63"/>
          <p:cNvSpPr>
            <a:spLocks noChangeShapeType="1"/>
          </p:cNvSpPr>
          <p:nvPr/>
        </p:nvSpPr>
        <p:spPr bwMode="auto">
          <a:xfrm>
            <a:off x="6040438" y="34845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8" name="Line 64"/>
          <p:cNvSpPr>
            <a:spLocks noChangeShapeType="1"/>
          </p:cNvSpPr>
          <p:nvPr/>
        </p:nvSpPr>
        <p:spPr bwMode="auto">
          <a:xfrm flipH="1">
            <a:off x="7989888" y="3484563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49" name="Line 65"/>
          <p:cNvSpPr>
            <a:spLocks noChangeShapeType="1"/>
          </p:cNvSpPr>
          <p:nvPr/>
        </p:nvSpPr>
        <p:spPr bwMode="auto">
          <a:xfrm>
            <a:off x="6040438" y="5337175"/>
            <a:ext cx="20113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50" name="Line 66"/>
          <p:cNvSpPr>
            <a:spLocks noChangeShapeType="1"/>
          </p:cNvSpPr>
          <p:nvPr/>
        </p:nvSpPr>
        <p:spPr bwMode="auto">
          <a:xfrm>
            <a:off x="6040438" y="3484563"/>
            <a:ext cx="20113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51" name="Line 67"/>
          <p:cNvSpPr>
            <a:spLocks noChangeShapeType="1"/>
          </p:cNvSpPr>
          <p:nvPr/>
        </p:nvSpPr>
        <p:spPr bwMode="auto">
          <a:xfrm flipV="1">
            <a:off x="6040438" y="3484563"/>
            <a:ext cx="1587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52" name="Line 68"/>
          <p:cNvSpPr>
            <a:spLocks noChangeShapeType="1"/>
          </p:cNvSpPr>
          <p:nvPr/>
        </p:nvSpPr>
        <p:spPr bwMode="auto">
          <a:xfrm flipV="1">
            <a:off x="8051800" y="3484563"/>
            <a:ext cx="1588" cy="18526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53" name="Line 69"/>
          <p:cNvSpPr>
            <a:spLocks noChangeShapeType="1"/>
          </p:cNvSpPr>
          <p:nvPr/>
        </p:nvSpPr>
        <p:spPr bwMode="auto">
          <a:xfrm flipH="1">
            <a:off x="7989888" y="4595813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54" name="Line 70"/>
          <p:cNvSpPr>
            <a:spLocks noChangeShapeType="1"/>
          </p:cNvSpPr>
          <p:nvPr/>
        </p:nvSpPr>
        <p:spPr bwMode="auto">
          <a:xfrm flipH="1">
            <a:off x="7989888" y="4410075"/>
            <a:ext cx="619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55" name="Line 71"/>
          <p:cNvSpPr>
            <a:spLocks noChangeShapeType="1"/>
          </p:cNvSpPr>
          <p:nvPr/>
        </p:nvSpPr>
        <p:spPr bwMode="auto">
          <a:xfrm flipH="1">
            <a:off x="7989888" y="4224338"/>
            <a:ext cx="619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56" name="Text Box 72"/>
          <p:cNvSpPr txBox="1">
            <a:spLocks noChangeArrowheads="1"/>
          </p:cNvSpPr>
          <p:nvPr/>
        </p:nvSpPr>
        <p:spPr bwMode="auto">
          <a:xfrm>
            <a:off x="6508750" y="5356225"/>
            <a:ext cx="2524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200</a:t>
            </a:r>
          </a:p>
        </p:txBody>
      </p:sp>
      <p:sp>
        <p:nvSpPr>
          <p:cNvPr id="272457" name="Text Box 73"/>
          <p:cNvSpPr txBox="1">
            <a:spLocks noChangeArrowheads="1"/>
          </p:cNvSpPr>
          <p:nvPr/>
        </p:nvSpPr>
        <p:spPr bwMode="auto">
          <a:xfrm>
            <a:off x="7105650" y="5356225"/>
            <a:ext cx="2524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400</a:t>
            </a:r>
          </a:p>
        </p:txBody>
      </p:sp>
      <p:sp>
        <p:nvSpPr>
          <p:cNvPr id="272458" name="Text Box 74"/>
          <p:cNvSpPr txBox="1">
            <a:spLocks noChangeArrowheads="1"/>
          </p:cNvSpPr>
          <p:nvPr/>
        </p:nvSpPr>
        <p:spPr bwMode="auto">
          <a:xfrm>
            <a:off x="7697788" y="5356225"/>
            <a:ext cx="25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600</a:t>
            </a:r>
          </a:p>
        </p:txBody>
      </p:sp>
      <p:sp>
        <p:nvSpPr>
          <p:cNvPr id="272459" name="Text Box 75"/>
          <p:cNvSpPr txBox="1">
            <a:spLocks noChangeArrowheads="1"/>
          </p:cNvSpPr>
          <p:nvPr/>
        </p:nvSpPr>
        <p:spPr bwMode="auto">
          <a:xfrm>
            <a:off x="5913438" y="5356225"/>
            <a:ext cx="252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0</a:t>
            </a:r>
          </a:p>
        </p:txBody>
      </p:sp>
      <p:sp>
        <p:nvSpPr>
          <p:cNvPr id="272460" name="Rectangle 76"/>
          <p:cNvSpPr>
            <a:spLocks noChangeArrowheads="1"/>
          </p:cNvSpPr>
          <p:nvPr/>
        </p:nvSpPr>
        <p:spPr bwMode="auto">
          <a:xfrm>
            <a:off x="6330950" y="5459413"/>
            <a:ext cx="153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charset="0"/>
              </a:rPr>
              <a:t>subspace dimension</a:t>
            </a:r>
          </a:p>
        </p:txBody>
      </p:sp>
      <p:sp>
        <p:nvSpPr>
          <p:cNvPr id="272461" name="Line 77"/>
          <p:cNvSpPr>
            <a:spLocks noChangeShapeType="1"/>
          </p:cNvSpPr>
          <p:nvPr/>
        </p:nvSpPr>
        <p:spPr bwMode="auto">
          <a:xfrm>
            <a:off x="3470275" y="4395788"/>
            <a:ext cx="2251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2" name="Rectangle 78"/>
          <p:cNvSpPr>
            <a:spLocks noChangeArrowheads="1"/>
          </p:cNvSpPr>
          <p:nvPr/>
        </p:nvSpPr>
        <p:spPr bwMode="auto">
          <a:xfrm>
            <a:off x="3605213" y="3475038"/>
            <a:ext cx="1993900" cy="1838325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3" name="Line 79"/>
          <p:cNvSpPr>
            <a:spLocks noChangeShapeType="1"/>
          </p:cNvSpPr>
          <p:nvPr/>
        </p:nvSpPr>
        <p:spPr bwMode="auto">
          <a:xfrm>
            <a:off x="3605213" y="5313363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4" name="Line 80"/>
          <p:cNvSpPr>
            <a:spLocks noChangeShapeType="1"/>
          </p:cNvSpPr>
          <p:nvPr/>
        </p:nvSpPr>
        <p:spPr bwMode="auto">
          <a:xfrm>
            <a:off x="3605213" y="3475038"/>
            <a:ext cx="19939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5" name="Line 81"/>
          <p:cNvSpPr>
            <a:spLocks noChangeShapeType="1"/>
          </p:cNvSpPr>
          <p:nvPr/>
        </p:nvSpPr>
        <p:spPr bwMode="auto">
          <a:xfrm flipV="1">
            <a:off x="36052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6" name="Line 82"/>
          <p:cNvSpPr>
            <a:spLocks noChangeShapeType="1"/>
          </p:cNvSpPr>
          <p:nvPr/>
        </p:nvSpPr>
        <p:spPr bwMode="auto">
          <a:xfrm flipV="1">
            <a:off x="55991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7" name="Line 83"/>
          <p:cNvSpPr>
            <a:spLocks noChangeShapeType="1"/>
          </p:cNvSpPr>
          <p:nvPr/>
        </p:nvSpPr>
        <p:spPr bwMode="auto">
          <a:xfrm>
            <a:off x="3605213" y="5313363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8" name="Line 84"/>
          <p:cNvSpPr>
            <a:spLocks noChangeShapeType="1"/>
          </p:cNvSpPr>
          <p:nvPr/>
        </p:nvSpPr>
        <p:spPr bwMode="auto">
          <a:xfrm flipV="1">
            <a:off x="36052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9" name="Line 85"/>
          <p:cNvSpPr>
            <a:spLocks noChangeShapeType="1"/>
          </p:cNvSpPr>
          <p:nvPr/>
        </p:nvSpPr>
        <p:spPr bwMode="auto">
          <a:xfrm flipV="1">
            <a:off x="3605213" y="5295900"/>
            <a:ext cx="1587" cy="174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0" name="Line 86"/>
          <p:cNvSpPr>
            <a:spLocks noChangeShapeType="1"/>
          </p:cNvSpPr>
          <p:nvPr/>
        </p:nvSpPr>
        <p:spPr bwMode="auto">
          <a:xfrm>
            <a:off x="3605213" y="3475038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1" name="Line 87"/>
          <p:cNvSpPr>
            <a:spLocks noChangeShapeType="1"/>
          </p:cNvSpPr>
          <p:nvPr/>
        </p:nvSpPr>
        <p:spPr bwMode="auto">
          <a:xfrm flipV="1">
            <a:off x="4194175" y="5295900"/>
            <a:ext cx="3175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2" name="Line 88"/>
          <p:cNvSpPr>
            <a:spLocks noChangeShapeType="1"/>
          </p:cNvSpPr>
          <p:nvPr/>
        </p:nvSpPr>
        <p:spPr bwMode="auto">
          <a:xfrm>
            <a:off x="4194175" y="3475038"/>
            <a:ext cx="3175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3" name="Line 89"/>
          <p:cNvSpPr>
            <a:spLocks noChangeShapeType="1"/>
          </p:cNvSpPr>
          <p:nvPr/>
        </p:nvSpPr>
        <p:spPr bwMode="auto">
          <a:xfrm flipV="1">
            <a:off x="4784725" y="5295900"/>
            <a:ext cx="1588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4" name="Line 90"/>
          <p:cNvSpPr>
            <a:spLocks noChangeShapeType="1"/>
          </p:cNvSpPr>
          <p:nvPr/>
        </p:nvSpPr>
        <p:spPr bwMode="auto">
          <a:xfrm>
            <a:off x="4784725" y="3475038"/>
            <a:ext cx="1588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5" name="Line 91"/>
          <p:cNvSpPr>
            <a:spLocks noChangeShapeType="1"/>
          </p:cNvSpPr>
          <p:nvPr/>
        </p:nvSpPr>
        <p:spPr bwMode="auto">
          <a:xfrm flipV="1">
            <a:off x="5373688" y="5295900"/>
            <a:ext cx="1587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6" name="Line 92"/>
          <p:cNvSpPr>
            <a:spLocks noChangeShapeType="1"/>
          </p:cNvSpPr>
          <p:nvPr/>
        </p:nvSpPr>
        <p:spPr bwMode="auto">
          <a:xfrm>
            <a:off x="5373688" y="3475038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7" name="Line 93"/>
          <p:cNvSpPr>
            <a:spLocks noChangeShapeType="1"/>
          </p:cNvSpPr>
          <p:nvPr/>
        </p:nvSpPr>
        <p:spPr bwMode="auto">
          <a:xfrm>
            <a:off x="3605213" y="5313363"/>
            <a:ext cx="555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8" name="Line 94"/>
          <p:cNvSpPr>
            <a:spLocks noChangeShapeType="1"/>
          </p:cNvSpPr>
          <p:nvPr/>
        </p:nvSpPr>
        <p:spPr bwMode="auto">
          <a:xfrm flipH="1">
            <a:off x="5540375" y="5313363"/>
            <a:ext cx="5873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79" name="Line 95"/>
          <p:cNvSpPr>
            <a:spLocks noChangeShapeType="1"/>
          </p:cNvSpPr>
          <p:nvPr/>
        </p:nvSpPr>
        <p:spPr bwMode="auto">
          <a:xfrm>
            <a:off x="3605213" y="5127625"/>
            <a:ext cx="55562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0" name="Line 96"/>
          <p:cNvSpPr>
            <a:spLocks noChangeShapeType="1"/>
          </p:cNvSpPr>
          <p:nvPr/>
        </p:nvSpPr>
        <p:spPr bwMode="auto">
          <a:xfrm flipH="1">
            <a:off x="5540375" y="5127625"/>
            <a:ext cx="58738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1" name="Line 97"/>
          <p:cNvSpPr>
            <a:spLocks noChangeShapeType="1"/>
          </p:cNvSpPr>
          <p:nvPr/>
        </p:nvSpPr>
        <p:spPr bwMode="auto">
          <a:xfrm>
            <a:off x="3605213" y="4945063"/>
            <a:ext cx="55562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2" name="Line 98"/>
          <p:cNvSpPr>
            <a:spLocks noChangeShapeType="1"/>
          </p:cNvSpPr>
          <p:nvPr/>
        </p:nvSpPr>
        <p:spPr bwMode="auto">
          <a:xfrm flipH="1">
            <a:off x="5540375" y="4945063"/>
            <a:ext cx="58738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3" name="Line 99"/>
          <p:cNvSpPr>
            <a:spLocks noChangeShapeType="1"/>
          </p:cNvSpPr>
          <p:nvPr/>
        </p:nvSpPr>
        <p:spPr bwMode="auto">
          <a:xfrm>
            <a:off x="3605213" y="476091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4" name="Line 100"/>
          <p:cNvSpPr>
            <a:spLocks noChangeShapeType="1"/>
          </p:cNvSpPr>
          <p:nvPr/>
        </p:nvSpPr>
        <p:spPr bwMode="auto">
          <a:xfrm flipH="1">
            <a:off x="5540375" y="476091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5" name="Line 101"/>
          <p:cNvSpPr>
            <a:spLocks noChangeShapeType="1"/>
          </p:cNvSpPr>
          <p:nvPr/>
        </p:nvSpPr>
        <p:spPr bwMode="auto">
          <a:xfrm>
            <a:off x="3605213" y="4578350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6" name="Line 102"/>
          <p:cNvSpPr>
            <a:spLocks noChangeShapeType="1"/>
          </p:cNvSpPr>
          <p:nvPr/>
        </p:nvSpPr>
        <p:spPr bwMode="auto">
          <a:xfrm flipH="1">
            <a:off x="5540375" y="4578350"/>
            <a:ext cx="587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7" name="Line 103"/>
          <p:cNvSpPr>
            <a:spLocks noChangeShapeType="1"/>
          </p:cNvSpPr>
          <p:nvPr/>
        </p:nvSpPr>
        <p:spPr bwMode="auto">
          <a:xfrm>
            <a:off x="3605213" y="439261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8" name="Line 104"/>
          <p:cNvSpPr>
            <a:spLocks noChangeShapeType="1"/>
          </p:cNvSpPr>
          <p:nvPr/>
        </p:nvSpPr>
        <p:spPr bwMode="auto">
          <a:xfrm flipH="1">
            <a:off x="5540375" y="439261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89" name="Line 105"/>
          <p:cNvSpPr>
            <a:spLocks noChangeShapeType="1"/>
          </p:cNvSpPr>
          <p:nvPr/>
        </p:nvSpPr>
        <p:spPr bwMode="auto">
          <a:xfrm>
            <a:off x="3605213" y="42084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0" name="Line 106"/>
          <p:cNvSpPr>
            <a:spLocks noChangeShapeType="1"/>
          </p:cNvSpPr>
          <p:nvPr/>
        </p:nvSpPr>
        <p:spPr bwMode="auto">
          <a:xfrm flipH="1">
            <a:off x="5540375" y="420846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1" name="Line 107"/>
          <p:cNvSpPr>
            <a:spLocks noChangeShapeType="1"/>
          </p:cNvSpPr>
          <p:nvPr/>
        </p:nvSpPr>
        <p:spPr bwMode="auto">
          <a:xfrm>
            <a:off x="3605213" y="4025900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2" name="Line 108"/>
          <p:cNvSpPr>
            <a:spLocks noChangeShapeType="1"/>
          </p:cNvSpPr>
          <p:nvPr/>
        </p:nvSpPr>
        <p:spPr bwMode="auto">
          <a:xfrm flipH="1">
            <a:off x="5540375" y="4025900"/>
            <a:ext cx="587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3" name="Line 109"/>
          <p:cNvSpPr>
            <a:spLocks noChangeShapeType="1"/>
          </p:cNvSpPr>
          <p:nvPr/>
        </p:nvSpPr>
        <p:spPr bwMode="auto">
          <a:xfrm>
            <a:off x="3605213" y="38401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4" name="Line 110"/>
          <p:cNvSpPr>
            <a:spLocks noChangeShapeType="1"/>
          </p:cNvSpPr>
          <p:nvPr/>
        </p:nvSpPr>
        <p:spPr bwMode="auto">
          <a:xfrm flipH="1">
            <a:off x="5540375" y="384016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5" name="Line 111"/>
          <p:cNvSpPr>
            <a:spLocks noChangeShapeType="1"/>
          </p:cNvSpPr>
          <p:nvPr/>
        </p:nvSpPr>
        <p:spPr bwMode="auto">
          <a:xfrm>
            <a:off x="3605213" y="365601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6" name="Line 112"/>
          <p:cNvSpPr>
            <a:spLocks noChangeShapeType="1"/>
          </p:cNvSpPr>
          <p:nvPr/>
        </p:nvSpPr>
        <p:spPr bwMode="auto">
          <a:xfrm flipH="1">
            <a:off x="5540375" y="365601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7" name="Line 113"/>
          <p:cNvSpPr>
            <a:spLocks noChangeShapeType="1"/>
          </p:cNvSpPr>
          <p:nvPr/>
        </p:nvSpPr>
        <p:spPr bwMode="auto">
          <a:xfrm>
            <a:off x="3605213" y="34750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8" name="Line 114"/>
          <p:cNvSpPr>
            <a:spLocks noChangeShapeType="1"/>
          </p:cNvSpPr>
          <p:nvPr/>
        </p:nvSpPr>
        <p:spPr bwMode="auto">
          <a:xfrm flipH="1">
            <a:off x="5540375" y="347503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99" name="Line 115"/>
          <p:cNvSpPr>
            <a:spLocks noChangeShapeType="1"/>
          </p:cNvSpPr>
          <p:nvPr/>
        </p:nvSpPr>
        <p:spPr bwMode="auto">
          <a:xfrm>
            <a:off x="3605213" y="5313363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00" name="Line 116"/>
          <p:cNvSpPr>
            <a:spLocks noChangeShapeType="1"/>
          </p:cNvSpPr>
          <p:nvPr/>
        </p:nvSpPr>
        <p:spPr bwMode="auto">
          <a:xfrm>
            <a:off x="3605213" y="3475038"/>
            <a:ext cx="19939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01" name="Line 117"/>
          <p:cNvSpPr>
            <a:spLocks noChangeShapeType="1"/>
          </p:cNvSpPr>
          <p:nvPr/>
        </p:nvSpPr>
        <p:spPr bwMode="auto">
          <a:xfrm flipV="1">
            <a:off x="36052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02" name="Line 118"/>
          <p:cNvSpPr>
            <a:spLocks noChangeShapeType="1"/>
          </p:cNvSpPr>
          <p:nvPr/>
        </p:nvSpPr>
        <p:spPr bwMode="auto">
          <a:xfrm flipV="1">
            <a:off x="5599113" y="3475038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03" name="Text Box 119"/>
          <p:cNvSpPr txBox="1">
            <a:spLocks noChangeArrowheads="1"/>
          </p:cNvSpPr>
          <p:nvPr/>
        </p:nvSpPr>
        <p:spPr bwMode="auto">
          <a:xfrm>
            <a:off x="4067175" y="5332413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200</a:t>
            </a:r>
          </a:p>
        </p:txBody>
      </p:sp>
      <p:sp>
        <p:nvSpPr>
          <p:cNvPr id="272504" name="Text Box 120"/>
          <p:cNvSpPr txBox="1">
            <a:spLocks noChangeArrowheads="1"/>
          </p:cNvSpPr>
          <p:nvPr/>
        </p:nvSpPr>
        <p:spPr bwMode="auto">
          <a:xfrm>
            <a:off x="4659313" y="5332413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400</a:t>
            </a:r>
          </a:p>
        </p:txBody>
      </p:sp>
      <p:sp>
        <p:nvSpPr>
          <p:cNvPr id="272505" name="Text Box 121"/>
          <p:cNvSpPr txBox="1">
            <a:spLocks noChangeArrowheads="1"/>
          </p:cNvSpPr>
          <p:nvPr/>
        </p:nvSpPr>
        <p:spPr bwMode="auto">
          <a:xfrm>
            <a:off x="5248275" y="5332413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600</a:t>
            </a:r>
          </a:p>
        </p:txBody>
      </p:sp>
      <p:sp>
        <p:nvSpPr>
          <p:cNvPr id="272506" name="Text Box 122"/>
          <p:cNvSpPr txBox="1">
            <a:spLocks noChangeArrowheads="1"/>
          </p:cNvSpPr>
          <p:nvPr/>
        </p:nvSpPr>
        <p:spPr bwMode="auto">
          <a:xfrm>
            <a:off x="3478213" y="5332413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0</a:t>
            </a:r>
          </a:p>
        </p:txBody>
      </p:sp>
      <p:sp>
        <p:nvSpPr>
          <p:cNvPr id="272507" name="Rectangle 123"/>
          <p:cNvSpPr>
            <a:spLocks noChangeArrowheads="1"/>
          </p:cNvSpPr>
          <p:nvPr/>
        </p:nvSpPr>
        <p:spPr bwMode="auto">
          <a:xfrm>
            <a:off x="3836988" y="5434013"/>
            <a:ext cx="153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charset="0"/>
              </a:rPr>
              <a:t>subspace dimension</a:t>
            </a:r>
          </a:p>
        </p:txBody>
      </p:sp>
      <p:grpSp>
        <p:nvGrpSpPr>
          <p:cNvPr id="272508" name="Group 124"/>
          <p:cNvGrpSpPr>
            <a:grpSpLocks/>
          </p:cNvGrpSpPr>
          <p:nvPr/>
        </p:nvGrpSpPr>
        <p:grpSpPr bwMode="auto">
          <a:xfrm>
            <a:off x="4364038" y="4010025"/>
            <a:ext cx="1233487" cy="1016000"/>
            <a:chOff x="737" y="3348"/>
            <a:chExt cx="835" cy="778"/>
          </a:xfrm>
        </p:grpSpPr>
        <p:sp>
          <p:nvSpPr>
            <p:cNvPr id="272509" name="Freeform 125"/>
            <p:cNvSpPr>
              <a:spLocks/>
            </p:cNvSpPr>
            <p:nvPr/>
          </p:nvSpPr>
          <p:spPr bwMode="auto">
            <a:xfrm>
              <a:off x="1294" y="4055"/>
              <a:ext cx="278" cy="71"/>
            </a:xfrm>
            <a:custGeom>
              <a:avLst/>
              <a:gdLst>
                <a:gd name="T0" fmla="*/ 4 w 522"/>
                <a:gd name="T1" fmla="*/ 6 h 186"/>
                <a:gd name="T2" fmla="*/ 16 w 522"/>
                <a:gd name="T3" fmla="*/ 8 h 186"/>
                <a:gd name="T4" fmla="*/ 26 w 522"/>
                <a:gd name="T5" fmla="*/ 18 h 186"/>
                <a:gd name="T6" fmla="*/ 36 w 522"/>
                <a:gd name="T7" fmla="*/ 30 h 186"/>
                <a:gd name="T8" fmla="*/ 46 w 522"/>
                <a:gd name="T9" fmla="*/ 30 h 186"/>
                <a:gd name="T10" fmla="*/ 58 w 522"/>
                <a:gd name="T11" fmla="*/ 36 h 186"/>
                <a:gd name="T12" fmla="*/ 68 w 522"/>
                <a:gd name="T13" fmla="*/ 38 h 186"/>
                <a:gd name="T14" fmla="*/ 78 w 522"/>
                <a:gd name="T15" fmla="*/ 40 h 186"/>
                <a:gd name="T16" fmla="*/ 90 w 522"/>
                <a:gd name="T17" fmla="*/ 44 h 186"/>
                <a:gd name="T18" fmla="*/ 100 w 522"/>
                <a:gd name="T19" fmla="*/ 62 h 186"/>
                <a:gd name="T20" fmla="*/ 110 w 522"/>
                <a:gd name="T21" fmla="*/ 66 h 186"/>
                <a:gd name="T22" fmla="*/ 120 w 522"/>
                <a:gd name="T23" fmla="*/ 68 h 186"/>
                <a:gd name="T24" fmla="*/ 132 w 522"/>
                <a:gd name="T25" fmla="*/ 94 h 186"/>
                <a:gd name="T26" fmla="*/ 142 w 522"/>
                <a:gd name="T27" fmla="*/ 110 h 186"/>
                <a:gd name="T28" fmla="*/ 152 w 522"/>
                <a:gd name="T29" fmla="*/ 110 h 186"/>
                <a:gd name="T30" fmla="*/ 164 w 522"/>
                <a:gd name="T31" fmla="*/ 112 h 186"/>
                <a:gd name="T32" fmla="*/ 174 w 522"/>
                <a:gd name="T33" fmla="*/ 112 h 186"/>
                <a:gd name="T34" fmla="*/ 184 w 522"/>
                <a:gd name="T35" fmla="*/ 120 h 186"/>
                <a:gd name="T36" fmla="*/ 194 w 522"/>
                <a:gd name="T37" fmla="*/ 120 h 186"/>
                <a:gd name="T38" fmla="*/ 206 w 522"/>
                <a:gd name="T39" fmla="*/ 108 h 186"/>
                <a:gd name="T40" fmla="*/ 216 w 522"/>
                <a:gd name="T41" fmla="*/ 100 h 186"/>
                <a:gd name="T42" fmla="*/ 226 w 522"/>
                <a:gd name="T43" fmla="*/ 100 h 186"/>
                <a:gd name="T44" fmla="*/ 238 w 522"/>
                <a:gd name="T45" fmla="*/ 100 h 186"/>
                <a:gd name="T46" fmla="*/ 248 w 522"/>
                <a:gd name="T47" fmla="*/ 106 h 186"/>
                <a:gd name="T48" fmla="*/ 258 w 522"/>
                <a:gd name="T49" fmla="*/ 116 h 186"/>
                <a:gd name="T50" fmla="*/ 268 w 522"/>
                <a:gd name="T51" fmla="*/ 114 h 186"/>
                <a:gd name="T52" fmla="*/ 280 w 522"/>
                <a:gd name="T53" fmla="*/ 116 h 186"/>
                <a:gd name="T54" fmla="*/ 290 w 522"/>
                <a:gd name="T55" fmla="*/ 116 h 186"/>
                <a:gd name="T56" fmla="*/ 300 w 522"/>
                <a:gd name="T57" fmla="*/ 118 h 186"/>
                <a:gd name="T58" fmla="*/ 312 w 522"/>
                <a:gd name="T59" fmla="*/ 120 h 186"/>
                <a:gd name="T60" fmla="*/ 322 w 522"/>
                <a:gd name="T61" fmla="*/ 122 h 186"/>
                <a:gd name="T62" fmla="*/ 332 w 522"/>
                <a:gd name="T63" fmla="*/ 122 h 186"/>
                <a:gd name="T64" fmla="*/ 344 w 522"/>
                <a:gd name="T65" fmla="*/ 124 h 186"/>
                <a:gd name="T66" fmla="*/ 354 w 522"/>
                <a:gd name="T67" fmla="*/ 126 h 186"/>
                <a:gd name="T68" fmla="*/ 364 w 522"/>
                <a:gd name="T69" fmla="*/ 120 h 186"/>
                <a:gd name="T70" fmla="*/ 374 w 522"/>
                <a:gd name="T71" fmla="*/ 120 h 186"/>
                <a:gd name="T72" fmla="*/ 386 w 522"/>
                <a:gd name="T73" fmla="*/ 128 h 186"/>
                <a:gd name="T74" fmla="*/ 396 w 522"/>
                <a:gd name="T75" fmla="*/ 126 h 186"/>
                <a:gd name="T76" fmla="*/ 406 w 522"/>
                <a:gd name="T77" fmla="*/ 126 h 186"/>
                <a:gd name="T78" fmla="*/ 418 w 522"/>
                <a:gd name="T79" fmla="*/ 130 h 186"/>
                <a:gd name="T80" fmla="*/ 428 w 522"/>
                <a:gd name="T81" fmla="*/ 130 h 186"/>
                <a:gd name="T82" fmla="*/ 438 w 522"/>
                <a:gd name="T83" fmla="*/ 126 h 186"/>
                <a:gd name="T84" fmla="*/ 448 w 522"/>
                <a:gd name="T85" fmla="*/ 142 h 186"/>
                <a:gd name="T86" fmla="*/ 460 w 522"/>
                <a:gd name="T87" fmla="*/ 138 h 186"/>
                <a:gd name="T88" fmla="*/ 470 w 522"/>
                <a:gd name="T89" fmla="*/ 144 h 186"/>
                <a:gd name="T90" fmla="*/ 480 w 522"/>
                <a:gd name="T91" fmla="*/ 154 h 186"/>
                <a:gd name="T92" fmla="*/ 492 w 522"/>
                <a:gd name="T93" fmla="*/ 154 h 186"/>
                <a:gd name="T94" fmla="*/ 502 w 522"/>
                <a:gd name="T95" fmla="*/ 164 h 186"/>
                <a:gd name="T96" fmla="*/ 512 w 522"/>
                <a:gd name="T97" fmla="*/ 180 h 186"/>
                <a:gd name="T98" fmla="*/ 522 w 522"/>
                <a:gd name="T9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186">
                  <a:moveTo>
                    <a:pt x="0" y="6"/>
                  </a:moveTo>
                  <a:lnTo>
                    <a:pt x="4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0" y="0"/>
                  </a:lnTo>
                  <a:lnTo>
                    <a:pt x="26" y="18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2" y="38"/>
                  </a:lnTo>
                  <a:lnTo>
                    <a:pt x="68" y="38"/>
                  </a:lnTo>
                  <a:lnTo>
                    <a:pt x="74" y="36"/>
                  </a:lnTo>
                  <a:lnTo>
                    <a:pt x="78" y="40"/>
                  </a:lnTo>
                  <a:lnTo>
                    <a:pt x="84" y="42"/>
                  </a:lnTo>
                  <a:lnTo>
                    <a:pt x="90" y="44"/>
                  </a:lnTo>
                  <a:lnTo>
                    <a:pt x="94" y="62"/>
                  </a:lnTo>
                  <a:lnTo>
                    <a:pt x="100" y="62"/>
                  </a:lnTo>
                  <a:lnTo>
                    <a:pt x="104" y="64"/>
                  </a:lnTo>
                  <a:lnTo>
                    <a:pt x="110" y="66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6" y="76"/>
                  </a:lnTo>
                  <a:lnTo>
                    <a:pt x="132" y="94"/>
                  </a:lnTo>
                  <a:lnTo>
                    <a:pt x="136" y="104"/>
                  </a:lnTo>
                  <a:lnTo>
                    <a:pt x="142" y="110"/>
                  </a:lnTo>
                  <a:lnTo>
                    <a:pt x="148" y="110"/>
                  </a:lnTo>
                  <a:lnTo>
                    <a:pt x="152" y="110"/>
                  </a:lnTo>
                  <a:lnTo>
                    <a:pt x="158" y="112"/>
                  </a:lnTo>
                  <a:lnTo>
                    <a:pt x="164" y="112"/>
                  </a:lnTo>
                  <a:lnTo>
                    <a:pt x="168" y="114"/>
                  </a:lnTo>
                  <a:lnTo>
                    <a:pt x="174" y="112"/>
                  </a:lnTo>
                  <a:lnTo>
                    <a:pt x="180" y="112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4" y="120"/>
                  </a:lnTo>
                  <a:lnTo>
                    <a:pt x="200" y="116"/>
                  </a:lnTo>
                  <a:lnTo>
                    <a:pt x="206" y="108"/>
                  </a:lnTo>
                  <a:lnTo>
                    <a:pt x="210" y="108"/>
                  </a:lnTo>
                  <a:lnTo>
                    <a:pt x="216" y="100"/>
                  </a:lnTo>
                  <a:lnTo>
                    <a:pt x="222" y="100"/>
                  </a:lnTo>
                  <a:lnTo>
                    <a:pt x="226" y="100"/>
                  </a:lnTo>
                  <a:lnTo>
                    <a:pt x="232" y="100"/>
                  </a:lnTo>
                  <a:lnTo>
                    <a:pt x="238" y="100"/>
                  </a:lnTo>
                  <a:lnTo>
                    <a:pt x="242" y="100"/>
                  </a:lnTo>
                  <a:lnTo>
                    <a:pt x="248" y="106"/>
                  </a:lnTo>
                  <a:lnTo>
                    <a:pt x="254" y="116"/>
                  </a:lnTo>
                  <a:lnTo>
                    <a:pt x="258" y="116"/>
                  </a:lnTo>
                  <a:lnTo>
                    <a:pt x="264" y="114"/>
                  </a:lnTo>
                  <a:lnTo>
                    <a:pt x="268" y="114"/>
                  </a:lnTo>
                  <a:lnTo>
                    <a:pt x="274" y="112"/>
                  </a:lnTo>
                  <a:lnTo>
                    <a:pt x="280" y="116"/>
                  </a:lnTo>
                  <a:lnTo>
                    <a:pt x="284" y="122"/>
                  </a:lnTo>
                  <a:lnTo>
                    <a:pt x="290" y="116"/>
                  </a:lnTo>
                  <a:lnTo>
                    <a:pt x="296" y="118"/>
                  </a:lnTo>
                  <a:lnTo>
                    <a:pt x="300" y="118"/>
                  </a:lnTo>
                  <a:lnTo>
                    <a:pt x="306" y="122"/>
                  </a:lnTo>
                  <a:lnTo>
                    <a:pt x="312" y="120"/>
                  </a:lnTo>
                  <a:lnTo>
                    <a:pt x="316" y="120"/>
                  </a:lnTo>
                  <a:lnTo>
                    <a:pt x="322" y="122"/>
                  </a:lnTo>
                  <a:lnTo>
                    <a:pt x="328" y="124"/>
                  </a:lnTo>
                  <a:lnTo>
                    <a:pt x="332" y="122"/>
                  </a:lnTo>
                  <a:lnTo>
                    <a:pt x="338" y="122"/>
                  </a:lnTo>
                  <a:lnTo>
                    <a:pt x="344" y="124"/>
                  </a:lnTo>
                  <a:lnTo>
                    <a:pt x="348" y="118"/>
                  </a:lnTo>
                  <a:lnTo>
                    <a:pt x="354" y="126"/>
                  </a:lnTo>
                  <a:lnTo>
                    <a:pt x="358" y="120"/>
                  </a:lnTo>
                  <a:lnTo>
                    <a:pt x="364" y="120"/>
                  </a:lnTo>
                  <a:lnTo>
                    <a:pt x="370" y="120"/>
                  </a:lnTo>
                  <a:lnTo>
                    <a:pt x="374" y="120"/>
                  </a:lnTo>
                  <a:lnTo>
                    <a:pt x="380" y="128"/>
                  </a:lnTo>
                  <a:lnTo>
                    <a:pt x="386" y="128"/>
                  </a:lnTo>
                  <a:lnTo>
                    <a:pt x="390" y="128"/>
                  </a:lnTo>
                  <a:lnTo>
                    <a:pt x="396" y="126"/>
                  </a:lnTo>
                  <a:lnTo>
                    <a:pt x="402" y="120"/>
                  </a:lnTo>
                  <a:lnTo>
                    <a:pt x="406" y="126"/>
                  </a:lnTo>
                  <a:lnTo>
                    <a:pt x="412" y="130"/>
                  </a:lnTo>
                  <a:lnTo>
                    <a:pt x="418" y="130"/>
                  </a:lnTo>
                  <a:lnTo>
                    <a:pt x="422" y="130"/>
                  </a:lnTo>
                  <a:lnTo>
                    <a:pt x="428" y="130"/>
                  </a:lnTo>
                  <a:lnTo>
                    <a:pt x="434" y="126"/>
                  </a:lnTo>
                  <a:lnTo>
                    <a:pt x="438" y="126"/>
                  </a:lnTo>
                  <a:lnTo>
                    <a:pt x="444" y="142"/>
                  </a:lnTo>
                  <a:lnTo>
                    <a:pt x="448" y="142"/>
                  </a:lnTo>
                  <a:lnTo>
                    <a:pt x="454" y="138"/>
                  </a:lnTo>
                  <a:lnTo>
                    <a:pt x="460" y="138"/>
                  </a:lnTo>
                  <a:lnTo>
                    <a:pt x="464" y="136"/>
                  </a:lnTo>
                  <a:lnTo>
                    <a:pt x="470" y="144"/>
                  </a:lnTo>
                  <a:lnTo>
                    <a:pt x="476" y="150"/>
                  </a:lnTo>
                  <a:lnTo>
                    <a:pt x="480" y="154"/>
                  </a:lnTo>
                  <a:lnTo>
                    <a:pt x="486" y="154"/>
                  </a:lnTo>
                  <a:lnTo>
                    <a:pt x="492" y="154"/>
                  </a:lnTo>
                  <a:lnTo>
                    <a:pt x="496" y="162"/>
                  </a:lnTo>
                  <a:lnTo>
                    <a:pt x="502" y="164"/>
                  </a:lnTo>
                  <a:lnTo>
                    <a:pt x="508" y="156"/>
                  </a:lnTo>
                  <a:lnTo>
                    <a:pt x="512" y="180"/>
                  </a:lnTo>
                  <a:lnTo>
                    <a:pt x="518" y="182"/>
                  </a:lnTo>
                  <a:lnTo>
                    <a:pt x="522" y="186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10" name="Freeform 126"/>
            <p:cNvSpPr>
              <a:spLocks/>
            </p:cNvSpPr>
            <p:nvPr/>
          </p:nvSpPr>
          <p:spPr bwMode="auto">
            <a:xfrm>
              <a:off x="1015" y="3884"/>
              <a:ext cx="279" cy="175"/>
            </a:xfrm>
            <a:custGeom>
              <a:avLst/>
              <a:gdLst>
                <a:gd name="T0" fmla="*/ 4 w 524"/>
                <a:gd name="T1" fmla="*/ 26 h 460"/>
                <a:gd name="T2" fmla="*/ 16 w 524"/>
                <a:gd name="T3" fmla="*/ 38 h 460"/>
                <a:gd name="T4" fmla="*/ 26 w 524"/>
                <a:gd name="T5" fmla="*/ 36 h 460"/>
                <a:gd name="T6" fmla="*/ 36 w 524"/>
                <a:gd name="T7" fmla="*/ 78 h 460"/>
                <a:gd name="T8" fmla="*/ 46 w 524"/>
                <a:gd name="T9" fmla="*/ 110 h 460"/>
                <a:gd name="T10" fmla="*/ 58 w 524"/>
                <a:gd name="T11" fmla="*/ 116 h 460"/>
                <a:gd name="T12" fmla="*/ 68 w 524"/>
                <a:gd name="T13" fmla="*/ 124 h 460"/>
                <a:gd name="T14" fmla="*/ 78 w 524"/>
                <a:gd name="T15" fmla="*/ 120 h 460"/>
                <a:gd name="T16" fmla="*/ 90 w 524"/>
                <a:gd name="T17" fmla="*/ 140 h 460"/>
                <a:gd name="T18" fmla="*/ 100 w 524"/>
                <a:gd name="T19" fmla="*/ 136 h 460"/>
                <a:gd name="T20" fmla="*/ 110 w 524"/>
                <a:gd name="T21" fmla="*/ 138 h 460"/>
                <a:gd name="T22" fmla="*/ 122 w 524"/>
                <a:gd name="T23" fmla="*/ 158 h 460"/>
                <a:gd name="T24" fmla="*/ 132 w 524"/>
                <a:gd name="T25" fmla="*/ 184 h 460"/>
                <a:gd name="T26" fmla="*/ 142 w 524"/>
                <a:gd name="T27" fmla="*/ 184 h 460"/>
                <a:gd name="T28" fmla="*/ 152 w 524"/>
                <a:gd name="T29" fmla="*/ 182 h 460"/>
                <a:gd name="T30" fmla="*/ 164 w 524"/>
                <a:gd name="T31" fmla="*/ 188 h 460"/>
                <a:gd name="T32" fmla="*/ 174 w 524"/>
                <a:gd name="T33" fmla="*/ 182 h 460"/>
                <a:gd name="T34" fmla="*/ 184 w 524"/>
                <a:gd name="T35" fmla="*/ 236 h 460"/>
                <a:gd name="T36" fmla="*/ 196 w 524"/>
                <a:gd name="T37" fmla="*/ 240 h 460"/>
                <a:gd name="T38" fmla="*/ 206 w 524"/>
                <a:gd name="T39" fmla="*/ 238 h 460"/>
                <a:gd name="T40" fmla="*/ 216 w 524"/>
                <a:gd name="T41" fmla="*/ 254 h 460"/>
                <a:gd name="T42" fmla="*/ 226 w 524"/>
                <a:gd name="T43" fmla="*/ 276 h 460"/>
                <a:gd name="T44" fmla="*/ 238 w 524"/>
                <a:gd name="T45" fmla="*/ 290 h 460"/>
                <a:gd name="T46" fmla="*/ 248 w 524"/>
                <a:gd name="T47" fmla="*/ 274 h 460"/>
                <a:gd name="T48" fmla="*/ 258 w 524"/>
                <a:gd name="T49" fmla="*/ 286 h 460"/>
                <a:gd name="T50" fmla="*/ 270 w 524"/>
                <a:gd name="T51" fmla="*/ 328 h 460"/>
                <a:gd name="T52" fmla="*/ 280 w 524"/>
                <a:gd name="T53" fmla="*/ 342 h 460"/>
                <a:gd name="T54" fmla="*/ 290 w 524"/>
                <a:gd name="T55" fmla="*/ 338 h 460"/>
                <a:gd name="T56" fmla="*/ 300 w 524"/>
                <a:gd name="T57" fmla="*/ 350 h 460"/>
                <a:gd name="T58" fmla="*/ 312 w 524"/>
                <a:gd name="T59" fmla="*/ 352 h 460"/>
                <a:gd name="T60" fmla="*/ 322 w 524"/>
                <a:gd name="T61" fmla="*/ 344 h 460"/>
                <a:gd name="T62" fmla="*/ 332 w 524"/>
                <a:gd name="T63" fmla="*/ 380 h 460"/>
                <a:gd name="T64" fmla="*/ 344 w 524"/>
                <a:gd name="T65" fmla="*/ 394 h 460"/>
                <a:gd name="T66" fmla="*/ 354 w 524"/>
                <a:gd name="T67" fmla="*/ 386 h 460"/>
                <a:gd name="T68" fmla="*/ 364 w 524"/>
                <a:gd name="T69" fmla="*/ 388 h 460"/>
                <a:gd name="T70" fmla="*/ 376 w 524"/>
                <a:gd name="T71" fmla="*/ 390 h 460"/>
                <a:gd name="T72" fmla="*/ 386 w 524"/>
                <a:gd name="T73" fmla="*/ 390 h 460"/>
                <a:gd name="T74" fmla="*/ 396 w 524"/>
                <a:gd name="T75" fmla="*/ 402 h 460"/>
                <a:gd name="T76" fmla="*/ 406 w 524"/>
                <a:gd name="T77" fmla="*/ 396 h 460"/>
                <a:gd name="T78" fmla="*/ 418 w 524"/>
                <a:gd name="T79" fmla="*/ 400 h 460"/>
                <a:gd name="T80" fmla="*/ 428 w 524"/>
                <a:gd name="T81" fmla="*/ 392 h 460"/>
                <a:gd name="T82" fmla="*/ 438 w 524"/>
                <a:gd name="T83" fmla="*/ 396 h 460"/>
                <a:gd name="T84" fmla="*/ 450 w 524"/>
                <a:gd name="T85" fmla="*/ 390 h 460"/>
                <a:gd name="T86" fmla="*/ 460 w 524"/>
                <a:gd name="T87" fmla="*/ 400 h 460"/>
                <a:gd name="T88" fmla="*/ 470 w 524"/>
                <a:gd name="T89" fmla="*/ 418 h 460"/>
                <a:gd name="T90" fmla="*/ 480 w 524"/>
                <a:gd name="T91" fmla="*/ 422 h 460"/>
                <a:gd name="T92" fmla="*/ 492 w 524"/>
                <a:gd name="T93" fmla="*/ 414 h 460"/>
                <a:gd name="T94" fmla="*/ 502 w 524"/>
                <a:gd name="T95" fmla="*/ 448 h 460"/>
                <a:gd name="T96" fmla="*/ 512 w 524"/>
                <a:gd name="T97" fmla="*/ 460 h 460"/>
                <a:gd name="T98" fmla="*/ 524 w 524"/>
                <a:gd name="T99" fmla="*/ 45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60">
                  <a:moveTo>
                    <a:pt x="0" y="0"/>
                  </a:moveTo>
                  <a:lnTo>
                    <a:pt x="4" y="26"/>
                  </a:lnTo>
                  <a:lnTo>
                    <a:pt x="10" y="24"/>
                  </a:lnTo>
                  <a:lnTo>
                    <a:pt x="16" y="38"/>
                  </a:lnTo>
                  <a:lnTo>
                    <a:pt x="20" y="30"/>
                  </a:lnTo>
                  <a:lnTo>
                    <a:pt x="26" y="36"/>
                  </a:lnTo>
                  <a:lnTo>
                    <a:pt x="32" y="42"/>
                  </a:lnTo>
                  <a:lnTo>
                    <a:pt x="36" y="78"/>
                  </a:lnTo>
                  <a:lnTo>
                    <a:pt x="42" y="108"/>
                  </a:lnTo>
                  <a:lnTo>
                    <a:pt x="46" y="110"/>
                  </a:lnTo>
                  <a:lnTo>
                    <a:pt x="52" y="126"/>
                  </a:lnTo>
                  <a:lnTo>
                    <a:pt x="58" y="116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4" y="124"/>
                  </a:lnTo>
                  <a:lnTo>
                    <a:pt x="78" y="120"/>
                  </a:lnTo>
                  <a:lnTo>
                    <a:pt x="84" y="124"/>
                  </a:lnTo>
                  <a:lnTo>
                    <a:pt x="90" y="140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6" y="136"/>
                  </a:lnTo>
                  <a:lnTo>
                    <a:pt x="110" y="138"/>
                  </a:lnTo>
                  <a:lnTo>
                    <a:pt x="116" y="136"/>
                  </a:lnTo>
                  <a:lnTo>
                    <a:pt x="122" y="158"/>
                  </a:lnTo>
                  <a:lnTo>
                    <a:pt x="126" y="174"/>
                  </a:lnTo>
                  <a:lnTo>
                    <a:pt x="132" y="184"/>
                  </a:lnTo>
                  <a:lnTo>
                    <a:pt x="136" y="184"/>
                  </a:lnTo>
                  <a:lnTo>
                    <a:pt x="142" y="184"/>
                  </a:lnTo>
                  <a:lnTo>
                    <a:pt x="148" y="182"/>
                  </a:lnTo>
                  <a:lnTo>
                    <a:pt x="152" y="182"/>
                  </a:lnTo>
                  <a:lnTo>
                    <a:pt x="158" y="182"/>
                  </a:lnTo>
                  <a:lnTo>
                    <a:pt x="164" y="188"/>
                  </a:lnTo>
                  <a:lnTo>
                    <a:pt x="168" y="186"/>
                  </a:lnTo>
                  <a:lnTo>
                    <a:pt x="174" y="182"/>
                  </a:lnTo>
                  <a:lnTo>
                    <a:pt x="180" y="178"/>
                  </a:lnTo>
                  <a:lnTo>
                    <a:pt x="184" y="236"/>
                  </a:lnTo>
                  <a:lnTo>
                    <a:pt x="190" y="238"/>
                  </a:lnTo>
                  <a:lnTo>
                    <a:pt x="196" y="240"/>
                  </a:lnTo>
                  <a:lnTo>
                    <a:pt x="200" y="242"/>
                  </a:lnTo>
                  <a:lnTo>
                    <a:pt x="206" y="238"/>
                  </a:lnTo>
                  <a:lnTo>
                    <a:pt x="210" y="248"/>
                  </a:lnTo>
                  <a:lnTo>
                    <a:pt x="216" y="254"/>
                  </a:lnTo>
                  <a:lnTo>
                    <a:pt x="222" y="258"/>
                  </a:lnTo>
                  <a:lnTo>
                    <a:pt x="226" y="276"/>
                  </a:lnTo>
                  <a:lnTo>
                    <a:pt x="232" y="286"/>
                  </a:lnTo>
                  <a:lnTo>
                    <a:pt x="238" y="290"/>
                  </a:lnTo>
                  <a:lnTo>
                    <a:pt x="242" y="288"/>
                  </a:lnTo>
                  <a:lnTo>
                    <a:pt x="248" y="274"/>
                  </a:lnTo>
                  <a:lnTo>
                    <a:pt x="254" y="286"/>
                  </a:lnTo>
                  <a:lnTo>
                    <a:pt x="258" y="286"/>
                  </a:lnTo>
                  <a:lnTo>
                    <a:pt x="264" y="284"/>
                  </a:lnTo>
                  <a:lnTo>
                    <a:pt x="270" y="328"/>
                  </a:lnTo>
                  <a:lnTo>
                    <a:pt x="274" y="336"/>
                  </a:lnTo>
                  <a:lnTo>
                    <a:pt x="280" y="342"/>
                  </a:lnTo>
                  <a:lnTo>
                    <a:pt x="286" y="340"/>
                  </a:lnTo>
                  <a:lnTo>
                    <a:pt x="290" y="338"/>
                  </a:lnTo>
                  <a:lnTo>
                    <a:pt x="296" y="330"/>
                  </a:lnTo>
                  <a:lnTo>
                    <a:pt x="300" y="350"/>
                  </a:lnTo>
                  <a:lnTo>
                    <a:pt x="306" y="350"/>
                  </a:lnTo>
                  <a:lnTo>
                    <a:pt x="312" y="352"/>
                  </a:lnTo>
                  <a:lnTo>
                    <a:pt x="316" y="352"/>
                  </a:lnTo>
                  <a:lnTo>
                    <a:pt x="322" y="344"/>
                  </a:lnTo>
                  <a:lnTo>
                    <a:pt x="328" y="350"/>
                  </a:lnTo>
                  <a:lnTo>
                    <a:pt x="332" y="380"/>
                  </a:lnTo>
                  <a:lnTo>
                    <a:pt x="338" y="382"/>
                  </a:lnTo>
                  <a:lnTo>
                    <a:pt x="344" y="394"/>
                  </a:lnTo>
                  <a:lnTo>
                    <a:pt x="348" y="384"/>
                  </a:lnTo>
                  <a:lnTo>
                    <a:pt x="354" y="386"/>
                  </a:lnTo>
                  <a:lnTo>
                    <a:pt x="360" y="386"/>
                  </a:lnTo>
                  <a:lnTo>
                    <a:pt x="364" y="388"/>
                  </a:lnTo>
                  <a:lnTo>
                    <a:pt x="370" y="388"/>
                  </a:lnTo>
                  <a:lnTo>
                    <a:pt x="376" y="390"/>
                  </a:lnTo>
                  <a:lnTo>
                    <a:pt x="380" y="390"/>
                  </a:lnTo>
                  <a:lnTo>
                    <a:pt x="386" y="390"/>
                  </a:lnTo>
                  <a:lnTo>
                    <a:pt x="390" y="390"/>
                  </a:lnTo>
                  <a:lnTo>
                    <a:pt x="396" y="402"/>
                  </a:lnTo>
                  <a:lnTo>
                    <a:pt x="402" y="396"/>
                  </a:lnTo>
                  <a:lnTo>
                    <a:pt x="406" y="396"/>
                  </a:lnTo>
                  <a:lnTo>
                    <a:pt x="412" y="402"/>
                  </a:lnTo>
                  <a:lnTo>
                    <a:pt x="418" y="400"/>
                  </a:lnTo>
                  <a:lnTo>
                    <a:pt x="422" y="400"/>
                  </a:lnTo>
                  <a:lnTo>
                    <a:pt x="428" y="392"/>
                  </a:lnTo>
                  <a:lnTo>
                    <a:pt x="434" y="394"/>
                  </a:lnTo>
                  <a:lnTo>
                    <a:pt x="438" y="396"/>
                  </a:lnTo>
                  <a:lnTo>
                    <a:pt x="444" y="396"/>
                  </a:lnTo>
                  <a:lnTo>
                    <a:pt x="450" y="390"/>
                  </a:lnTo>
                  <a:lnTo>
                    <a:pt x="454" y="398"/>
                  </a:lnTo>
                  <a:lnTo>
                    <a:pt x="460" y="400"/>
                  </a:lnTo>
                  <a:lnTo>
                    <a:pt x="464" y="402"/>
                  </a:lnTo>
                  <a:lnTo>
                    <a:pt x="470" y="418"/>
                  </a:lnTo>
                  <a:lnTo>
                    <a:pt x="476" y="418"/>
                  </a:lnTo>
                  <a:lnTo>
                    <a:pt x="480" y="422"/>
                  </a:lnTo>
                  <a:lnTo>
                    <a:pt x="486" y="418"/>
                  </a:lnTo>
                  <a:lnTo>
                    <a:pt x="492" y="414"/>
                  </a:lnTo>
                  <a:lnTo>
                    <a:pt x="496" y="404"/>
                  </a:lnTo>
                  <a:lnTo>
                    <a:pt x="502" y="448"/>
                  </a:lnTo>
                  <a:lnTo>
                    <a:pt x="508" y="452"/>
                  </a:lnTo>
                  <a:lnTo>
                    <a:pt x="512" y="460"/>
                  </a:lnTo>
                  <a:lnTo>
                    <a:pt x="518" y="454"/>
                  </a:lnTo>
                  <a:lnTo>
                    <a:pt x="524" y="454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11" name="Freeform 127"/>
            <p:cNvSpPr>
              <a:spLocks/>
            </p:cNvSpPr>
            <p:nvPr/>
          </p:nvSpPr>
          <p:spPr bwMode="auto">
            <a:xfrm>
              <a:off x="737" y="3348"/>
              <a:ext cx="278" cy="536"/>
            </a:xfrm>
            <a:custGeom>
              <a:avLst/>
              <a:gdLst>
                <a:gd name="T0" fmla="*/ 4 w 524"/>
                <a:gd name="T1" fmla="*/ 16 h 1412"/>
                <a:gd name="T2" fmla="*/ 16 w 524"/>
                <a:gd name="T3" fmla="*/ 54 h 1412"/>
                <a:gd name="T4" fmla="*/ 26 w 524"/>
                <a:gd name="T5" fmla="*/ 106 h 1412"/>
                <a:gd name="T6" fmla="*/ 36 w 524"/>
                <a:gd name="T7" fmla="*/ 220 h 1412"/>
                <a:gd name="T8" fmla="*/ 48 w 524"/>
                <a:gd name="T9" fmla="*/ 214 h 1412"/>
                <a:gd name="T10" fmla="*/ 58 w 524"/>
                <a:gd name="T11" fmla="*/ 388 h 1412"/>
                <a:gd name="T12" fmla="*/ 68 w 524"/>
                <a:gd name="T13" fmla="*/ 502 h 1412"/>
                <a:gd name="T14" fmla="*/ 78 w 524"/>
                <a:gd name="T15" fmla="*/ 482 h 1412"/>
                <a:gd name="T16" fmla="*/ 90 w 524"/>
                <a:gd name="T17" fmla="*/ 578 h 1412"/>
                <a:gd name="T18" fmla="*/ 100 w 524"/>
                <a:gd name="T19" fmla="*/ 770 h 1412"/>
                <a:gd name="T20" fmla="*/ 110 w 524"/>
                <a:gd name="T21" fmla="*/ 810 h 1412"/>
                <a:gd name="T22" fmla="*/ 122 w 524"/>
                <a:gd name="T23" fmla="*/ 832 h 1412"/>
                <a:gd name="T24" fmla="*/ 132 w 524"/>
                <a:gd name="T25" fmla="*/ 888 h 1412"/>
                <a:gd name="T26" fmla="*/ 142 w 524"/>
                <a:gd name="T27" fmla="*/ 872 h 1412"/>
                <a:gd name="T28" fmla="*/ 152 w 524"/>
                <a:gd name="T29" fmla="*/ 872 h 1412"/>
                <a:gd name="T30" fmla="*/ 164 w 524"/>
                <a:gd name="T31" fmla="*/ 872 h 1412"/>
                <a:gd name="T32" fmla="*/ 174 w 524"/>
                <a:gd name="T33" fmla="*/ 876 h 1412"/>
                <a:gd name="T34" fmla="*/ 184 w 524"/>
                <a:gd name="T35" fmla="*/ 922 h 1412"/>
                <a:gd name="T36" fmla="*/ 196 w 524"/>
                <a:gd name="T37" fmla="*/ 968 h 1412"/>
                <a:gd name="T38" fmla="*/ 206 w 524"/>
                <a:gd name="T39" fmla="*/ 970 h 1412"/>
                <a:gd name="T40" fmla="*/ 216 w 524"/>
                <a:gd name="T41" fmla="*/ 980 h 1412"/>
                <a:gd name="T42" fmla="*/ 228 w 524"/>
                <a:gd name="T43" fmla="*/ 970 h 1412"/>
                <a:gd name="T44" fmla="*/ 238 w 524"/>
                <a:gd name="T45" fmla="*/ 1002 h 1412"/>
                <a:gd name="T46" fmla="*/ 248 w 524"/>
                <a:gd name="T47" fmla="*/ 1002 h 1412"/>
                <a:gd name="T48" fmla="*/ 258 w 524"/>
                <a:gd name="T49" fmla="*/ 1130 h 1412"/>
                <a:gd name="T50" fmla="*/ 270 w 524"/>
                <a:gd name="T51" fmla="*/ 1134 h 1412"/>
                <a:gd name="T52" fmla="*/ 280 w 524"/>
                <a:gd name="T53" fmla="*/ 1142 h 1412"/>
                <a:gd name="T54" fmla="*/ 290 w 524"/>
                <a:gd name="T55" fmla="*/ 1138 h 1412"/>
                <a:gd name="T56" fmla="*/ 302 w 524"/>
                <a:gd name="T57" fmla="*/ 1140 h 1412"/>
                <a:gd name="T58" fmla="*/ 312 w 524"/>
                <a:gd name="T59" fmla="*/ 1152 h 1412"/>
                <a:gd name="T60" fmla="*/ 322 w 524"/>
                <a:gd name="T61" fmla="*/ 1152 h 1412"/>
                <a:gd name="T62" fmla="*/ 332 w 524"/>
                <a:gd name="T63" fmla="*/ 1150 h 1412"/>
                <a:gd name="T64" fmla="*/ 344 w 524"/>
                <a:gd name="T65" fmla="*/ 1168 h 1412"/>
                <a:gd name="T66" fmla="*/ 354 w 524"/>
                <a:gd name="T67" fmla="*/ 1216 h 1412"/>
                <a:gd name="T68" fmla="*/ 364 w 524"/>
                <a:gd name="T69" fmla="*/ 1212 h 1412"/>
                <a:gd name="T70" fmla="*/ 376 w 524"/>
                <a:gd name="T71" fmla="*/ 1224 h 1412"/>
                <a:gd name="T72" fmla="*/ 386 w 524"/>
                <a:gd name="T73" fmla="*/ 1238 h 1412"/>
                <a:gd name="T74" fmla="*/ 396 w 524"/>
                <a:gd name="T75" fmla="*/ 1298 h 1412"/>
                <a:gd name="T76" fmla="*/ 406 w 524"/>
                <a:gd name="T77" fmla="*/ 1358 h 1412"/>
                <a:gd name="T78" fmla="*/ 418 w 524"/>
                <a:gd name="T79" fmla="*/ 1358 h 1412"/>
                <a:gd name="T80" fmla="*/ 428 w 524"/>
                <a:gd name="T81" fmla="*/ 1378 h 1412"/>
                <a:gd name="T82" fmla="*/ 438 w 524"/>
                <a:gd name="T83" fmla="*/ 1384 h 1412"/>
                <a:gd name="T84" fmla="*/ 450 w 524"/>
                <a:gd name="T85" fmla="*/ 1388 h 1412"/>
                <a:gd name="T86" fmla="*/ 460 w 524"/>
                <a:gd name="T87" fmla="*/ 1388 h 1412"/>
                <a:gd name="T88" fmla="*/ 470 w 524"/>
                <a:gd name="T89" fmla="*/ 1382 h 1412"/>
                <a:gd name="T90" fmla="*/ 482 w 524"/>
                <a:gd name="T91" fmla="*/ 1394 h 1412"/>
                <a:gd name="T92" fmla="*/ 492 w 524"/>
                <a:gd name="T93" fmla="*/ 1408 h 1412"/>
                <a:gd name="T94" fmla="*/ 502 w 524"/>
                <a:gd name="T95" fmla="*/ 1408 h 1412"/>
                <a:gd name="T96" fmla="*/ 512 w 524"/>
                <a:gd name="T97" fmla="*/ 1412 h 1412"/>
                <a:gd name="T98" fmla="*/ 524 w 524"/>
                <a:gd name="T99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412">
                  <a:moveTo>
                    <a:pt x="0" y="0"/>
                  </a:moveTo>
                  <a:lnTo>
                    <a:pt x="4" y="16"/>
                  </a:lnTo>
                  <a:lnTo>
                    <a:pt x="10" y="42"/>
                  </a:lnTo>
                  <a:lnTo>
                    <a:pt x="16" y="54"/>
                  </a:lnTo>
                  <a:lnTo>
                    <a:pt x="20" y="112"/>
                  </a:lnTo>
                  <a:lnTo>
                    <a:pt x="26" y="106"/>
                  </a:lnTo>
                  <a:lnTo>
                    <a:pt x="32" y="224"/>
                  </a:lnTo>
                  <a:lnTo>
                    <a:pt x="36" y="220"/>
                  </a:lnTo>
                  <a:lnTo>
                    <a:pt x="42" y="208"/>
                  </a:lnTo>
                  <a:lnTo>
                    <a:pt x="48" y="214"/>
                  </a:lnTo>
                  <a:lnTo>
                    <a:pt x="52" y="396"/>
                  </a:lnTo>
                  <a:lnTo>
                    <a:pt x="58" y="388"/>
                  </a:lnTo>
                  <a:lnTo>
                    <a:pt x="64" y="432"/>
                  </a:lnTo>
                  <a:lnTo>
                    <a:pt x="68" y="502"/>
                  </a:lnTo>
                  <a:lnTo>
                    <a:pt x="74" y="500"/>
                  </a:lnTo>
                  <a:lnTo>
                    <a:pt x="78" y="482"/>
                  </a:lnTo>
                  <a:lnTo>
                    <a:pt x="84" y="558"/>
                  </a:lnTo>
                  <a:lnTo>
                    <a:pt x="90" y="578"/>
                  </a:lnTo>
                  <a:lnTo>
                    <a:pt x="94" y="578"/>
                  </a:lnTo>
                  <a:lnTo>
                    <a:pt x="100" y="770"/>
                  </a:lnTo>
                  <a:lnTo>
                    <a:pt x="106" y="806"/>
                  </a:lnTo>
                  <a:lnTo>
                    <a:pt x="110" y="810"/>
                  </a:lnTo>
                  <a:lnTo>
                    <a:pt x="116" y="836"/>
                  </a:lnTo>
                  <a:lnTo>
                    <a:pt x="122" y="832"/>
                  </a:lnTo>
                  <a:lnTo>
                    <a:pt x="126" y="888"/>
                  </a:lnTo>
                  <a:lnTo>
                    <a:pt x="132" y="888"/>
                  </a:lnTo>
                  <a:lnTo>
                    <a:pt x="138" y="876"/>
                  </a:lnTo>
                  <a:lnTo>
                    <a:pt x="142" y="872"/>
                  </a:lnTo>
                  <a:lnTo>
                    <a:pt x="148" y="862"/>
                  </a:lnTo>
                  <a:lnTo>
                    <a:pt x="152" y="872"/>
                  </a:lnTo>
                  <a:lnTo>
                    <a:pt x="158" y="872"/>
                  </a:lnTo>
                  <a:lnTo>
                    <a:pt x="164" y="872"/>
                  </a:lnTo>
                  <a:lnTo>
                    <a:pt x="168" y="870"/>
                  </a:lnTo>
                  <a:lnTo>
                    <a:pt x="174" y="876"/>
                  </a:lnTo>
                  <a:lnTo>
                    <a:pt x="180" y="924"/>
                  </a:lnTo>
                  <a:lnTo>
                    <a:pt x="184" y="922"/>
                  </a:lnTo>
                  <a:lnTo>
                    <a:pt x="190" y="966"/>
                  </a:lnTo>
                  <a:lnTo>
                    <a:pt x="196" y="968"/>
                  </a:lnTo>
                  <a:lnTo>
                    <a:pt x="200" y="968"/>
                  </a:lnTo>
                  <a:lnTo>
                    <a:pt x="206" y="970"/>
                  </a:lnTo>
                  <a:lnTo>
                    <a:pt x="212" y="978"/>
                  </a:lnTo>
                  <a:lnTo>
                    <a:pt x="216" y="980"/>
                  </a:lnTo>
                  <a:lnTo>
                    <a:pt x="222" y="966"/>
                  </a:lnTo>
                  <a:lnTo>
                    <a:pt x="228" y="970"/>
                  </a:lnTo>
                  <a:lnTo>
                    <a:pt x="232" y="988"/>
                  </a:lnTo>
                  <a:lnTo>
                    <a:pt x="238" y="1002"/>
                  </a:lnTo>
                  <a:lnTo>
                    <a:pt x="242" y="1008"/>
                  </a:lnTo>
                  <a:lnTo>
                    <a:pt x="248" y="1002"/>
                  </a:lnTo>
                  <a:lnTo>
                    <a:pt x="254" y="1104"/>
                  </a:lnTo>
                  <a:lnTo>
                    <a:pt x="258" y="1130"/>
                  </a:lnTo>
                  <a:lnTo>
                    <a:pt x="264" y="1132"/>
                  </a:lnTo>
                  <a:lnTo>
                    <a:pt x="270" y="1134"/>
                  </a:lnTo>
                  <a:lnTo>
                    <a:pt x="274" y="1140"/>
                  </a:lnTo>
                  <a:lnTo>
                    <a:pt x="280" y="1142"/>
                  </a:lnTo>
                  <a:lnTo>
                    <a:pt x="286" y="1158"/>
                  </a:lnTo>
                  <a:lnTo>
                    <a:pt x="290" y="1138"/>
                  </a:lnTo>
                  <a:lnTo>
                    <a:pt x="296" y="1142"/>
                  </a:lnTo>
                  <a:lnTo>
                    <a:pt x="302" y="1140"/>
                  </a:lnTo>
                  <a:lnTo>
                    <a:pt x="306" y="1148"/>
                  </a:lnTo>
                  <a:lnTo>
                    <a:pt x="312" y="1152"/>
                  </a:lnTo>
                  <a:lnTo>
                    <a:pt x="318" y="1154"/>
                  </a:lnTo>
                  <a:lnTo>
                    <a:pt x="322" y="1152"/>
                  </a:lnTo>
                  <a:lnTo>
                    <a:pt x="328" y="1152"/>
                  </a:lnTo>
                  <a:lnTo>
                    <a:pt x="332" y="1150"/>
                  </a:lnTo>
                  <a:lnTo>
                    <a:pt x="338" y="1148"/>
                  </a:lnTo>
                  <a:lnTo>
                    <a:pt x="344" y="1168"/>
                  </a:lnTo>
                  <a:lnTo>
                    <a:pt x="348" y="1160"/>
                  </a:lnTo>
                  <a:lnTo>
                    <a:pt x="354" y="1216"/>
                  </a:lnTo>
                  <a:lnTo>
                    <a:pt x="360" y="1212"/>
                  </a:lnTo>
                  <a:lnTo>
                    <a:pt x="364" y="1212"/>
                  </a:lnTo>
                  <a:lnTo>
                    <a:pt x="370" y="1214"/>
                  </a:lnTo>
                  <a:lnTo>
                    <a:pt x="376" y="1224"/>
                  </a:lnTo>
                  <a:lnTo>
                    <a:pt x="380" y="1232"/>
                  </a:lnTo>
                  <a:lnTo>
                    <a:pt x="386" y="1238"/>
                  </a:lnTo>
                  <a:lnTo>
                    <a:pt x="392" y="1244"/>
                  </a:lnTo>
                  <a:lnTo>
                    <a:pt x="396" y="1298"/>
                  </a:lnTo>
                  <a:lnTo>
                    <a:pt x="402" y="1306"/>
                  </a:lnTo>
                  <a:lnTo>
                    <a:pt x="406" y="1358"/>
                  </a:lnTo>
                  <a:lnTo>
                    <a:pt x="412" y="1358"/>
                  </a:lnTo>
                  <a:lnTo>
                    <a:pt x="418" y="1358"/>
                  </a:lnTo>
                  <a:lnTo>
                    <a:pt x="422" y="1380"/>
                  </a:lnTo>
                  <a:lnTo>
                    <a:pt x="428" y="1378"/>
                  </a:lnTo>
                  <a:lnTo>
                    <a:pt x="434" y="1384"/>
                  </a:lnTo>
                  <a:lnTo>
                    <a:pt x="438" y="1384"/>
                  </a:lnTo>
                  <a:lnTo>
                    <a:pt x="444" y="1384"/>
                  </a:lnTo>
                  <a:lnTo>
                    <a:pt x="450" y="1388"/>
                  </a:lnTo>
                  <a:lnTo>
                    <a:pt x="454" y="1388"/>
                  </a:lnTo>
                  <a:lnTo>
                    <a:pt x="460" y="1388"/>
                  </a:lnTo>
                  <a:lnTo>
                    <a:pt x="466" y="1390"/>
                  </a:lnTo>
                  <a:lnTo>
                    <a:pt x="470" y="1382"/>
                  </a:lnTo>
                  <a:lnTo>
                    <a:pt x="476" y="1390"/>
                  </a:lnTo>
                  <a:lnTo>
                    <a:pt x="482" y="1394"/>
                  </a:lnTo>
                  <a:lnTo>
                    <a:pt x="486" y="1396"/>
                  </a:lnTo>
                  <a:lnTo>
                    <a:pt x="492" y="1408"/>
                  </a:lnTo>
                  <a:lnTo>
                    <a:pt x="496" y="1408"/>
                  </a:lnTo>
                  <a:lnTo>
                    <a:pt x="502" y="1408"/>
                  </a:lnTo>
                  <a:lnTo>
                    <a:pt x="508" y="1410"/>
                  </a:lnTo>
                  <a:lnTo>
                    <a:pt x="512" y="1412"/>
                  </a:lnTo>
                  <a:lnTo>
                    <a:pt x="518" y="1412"/>
                  </a:lnTo>
                  <a:lnTo>
                    <a:pt x="524" y="1412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2512" name="Group 128"/>
          <p:cNvGrpSpPr>
            <a:grpSpLocks/>
          </p:cNvGrpSpPr>
          <p:nvPr/>
        </p:nvGrpSpPr>
        <p:grpSpPr bwMode="auto">
          <a:xfrm>
            <a:off x="3613150" y="3714750"/>
            <a:ext cx="750888" cy="665163"/>
            <a:chOff x="2856" y="1652"/>
            <a:chExt cx="228" cy="450"/>
          </a:xfrm>
        </p:grpSpPr>
        <p:sp>
          <p:nvSpPr>
            <p:cNvPr id="272513" name="Freeform 129"/>
            <p:cNvSpPr>
              <a:spLocks/>
            </p:cNvSpPr>
            <p:nvPr/>
          </p:nvSpPr>
          <p:spPr bwMode="auto">
            <a:xfrm>
              <a:off x="2856" y="1652"/>
              <a:ext cx="116" cy="450"/>
            </a:xfrm>
            <a:custGeom>
              <a:avLst/>
              <a:gdLst>
                <a:gd name="T0" fmla="*/ 0 w 216"/>
                <a:gd name="T1" fmla="*/ 1184 h 1184"/>
                <a:gd name="T2" fmla="*/ 4 w 216"/>
                <a:gd name="T3" fmla="*/ 1184 h 1184"/>
                <a:gd name="T4" fmla="*/ 10 w 216"/>
                <a:gd name="T5" fmla="*/ 1182 h 1184"/>
                <a:gd name="T6" fmla="*/ 14 w 216"/>
                <a:gd name="T7" fmla="*/ 1114 h 1184"/>
                <a:gd name="T8" fmla="*/ 20 w 216"/>
                <a:gd name="T9" fmla="*/ 1114 h 1184"/>
                <a:gd name="T10" fmla="*/ 26 w 216"/>
                <a:gd name="T11" fmla="*/ 1114 h 1184"/>
                <a:gd name="T12" fmla="*/ 30 w 216"/>
                <a:gd name="T13" fmla="*/ 1114 h 1184"/>
                <a:gd name="T14" fmla="*/ 36 w 216"/>
                <a:gd name="T15" fmla="*/ 1098 h 1184"/>
                <a:gd name="T16" fmla="*/ 42 w 216"/>
                <a:gd name="T17" fmla="*/ 1098 h 1184"/>
                <a:gd name="T18" fmla="*/ 46 w 216"/>
                <a:gd name="T19" fmla="*/ 1090 h 1184"/>
                <a:gd name="T20" fmla="*/ 52 w 216"/>
                <a:gd name="T21" fmla="*/ 1070 h 1184"/>
                <a:gd name="T22" fmla="*/ 58 w 216"/>
                <a:gd name="T23" fmla="*/ 1020 h 1184"/>
                <a:gd name="T24" fmla="*/ 62 w 216"/>
                <a:gd name="T25" fmla="*/ 602 h 1184"/>
                <a:gd name="T26" fmla="*/ 68 w 216"/>
                <a:gd name="T27" fmla="*/ 600 h 1184"/>
                <a:gd name="T28" fmla="*/ 74 w 216"/>
                <a:gd name="T29" fmla="*/ 550 h 1184"/>
                <a:gd name="T30" fmla="*/ 78 w 216"/>
                <a:gd name="T31" fmla="*/ 476 h 1184"/>
                <a:gd name="T32" fmla="*/ 84 w 216"/>
                <a:gd name="T33" fmla="*/ 446 h 1184"/>
                <a:gd name="T34" fmla="*/ 88 w 216"/>
                <a:gd name="T35" fmla="*/ 440 h 1184"/>
                <a:gd name="T36" fmla="*/ 94 w 216"/>
                <a:gd name="T37" fmla="*/ 440 h 1184"/>
                <a:gd name="T38" fmla="*/ 100 w 216"/>
                <a:gd name="T39" fmla="*/ 428 h 1184"/>
                <a:gd name="T40" fmla="*/ 104 w 216"/>
                <a:gd name="T41" fmla="*/ 418 h 1184"/>
                <a:gd name="T42" fmla="*/ 110 w 216"/>
                <a:gd name="T43" fmla="*/ 412 h 1184"/>
                <a:gd name="T44" fmla="*/ 116 w 216"/>
                <a:gd name="T45" fmla="*/ 412 h 1184"/>
                <a:gd name="T46" fmla="*/ 120 w 216"/>
                <a:gd name="T47" fmla="*/ 410 h 1184"/>
                <a:gd name="T48" fmla="*/ 126 w 216"/>
                <a:gd name="T49" fmla="*/ 394 h 1184"/>
                <a:gd name="T50" fmla="*/ 132 w 216"/>
                <a:gd name="T51" fmla="*/ 394 h 1184"/>
                <a:gd name="T52" fmla="*/ 136 w 216"/>
                <a:gd name="T53" fmla="*/ 398 h 1184"/>
                <a:gd name="T54" fmla="*/ 142 w 216"/>
                <a:gd name="T55" fmla="*/ 396 h 1184"/>
                <a:gd name="T56" fmla="*/ 148 w 216"/>
                <a:gd name="T57" fmla="*/ 280 h 1184"/>
                <a:gd name="T58" fmla="*/ 152 w 216"/>
                <a:gd name="T59" fmla="*/ 38 h 1184"/>
                <a:gd name="T60" fmla="*/ 158 w 216"/>
                <a:gd name="T61" fmla="*/ 34 h 1184"/>
                <a:gd name="T62" fmla="*/ 164 w 216"/>
                <a:gd name="T63" fmla="*/ 26 h 1184"/>
                <a:gd name="T64" fmla="*/ 168 w 216"/>
                <a:gd name="T65" fmla="*/ 18 h 1184"/>
                <a:gd name="T66" fmla="*/ 174 w 216"/>
                <a:gd name="T67" fmla="*/ 18 h 1184"/>
                <a:gd name="T68" fmla="*/ 178 w 216"/>
                <a:gd name="T69" fmla="*/ 12 h 1184"/>
                <a:gd name="T70" fmla="*/ 184 w 216"/>
                <a:gd name="T71" fmla="*/ 14 h 1184"/>
                <a:gd name="T72" fmla="*/ 190 w 216"/>
                <a:gd name="T73" fmla="*/ 20 h 1184"/>
                <a:gd name="T74" fmla="*/ 194 w 216"/>
                <a:gd name="T75" fmla="*/ 10 h 1184"/>
                <a:gd name="T76" fmla="*/ 200 w 216"/>
                <a:gd name="T77" fmla="*/ 8 h 1184"/>
                <a:gd name="T78" fmla="*/ 206 w 216"/>
                <a:gd name="T79" fmla="*/ 6 h 1184"/>
                <a:gd name="T80" fmla="*/ 210 w 216"/>
                <a:gd name="T81" fmla="*/ 4 h 1184"/>
                <a:gd name="T82" fmla="*/ 216 w 216"/>
                <a:gd name="T83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184">
                  <a:moveTo>
                    <a:pt x="0" y="1184"/>
                  </a:moveTo>
                  <a:lnTo>
                    <a:pt x="4" y="1184"/>
                  </a:lnTo>
                  <a:lnTo>
                    <a:pt x="10" y="1182"/>
                  </a:lnTo>
                  <a:lnTo>
                    <a:pt x="14" y="1114"/>
                  </a:lnTo>
                  <a:lnTo>
                    <a:pt x="20" y="1114"/>
                  </a:lnTo>
                  <a:lnTo>
                    <a:pt x="26" y="1114"/>
                  </a:lnTo>
                  <a:lnTo>
                    <a:pt x="30" y="1114"/>
                  </a:lnTo>
                  <a:lnTo>
                    <a:pt x="36" y="1098"/>
                  </a:lnTo>
                  <a:lnTo>
                    <a:pt x="42" y="1098"/>
                  </a:lnTo>
                  <a:lnTo>
                    <a:pt x="46" y="1090"/>
                  </a:lnTo>
                  <a:lnTo>
                    <a:pt x="52" y="1070"/>
                  </a:lnTo>
                  <a:lnTo>
                    <a:pt x="58" y="1020"/>
                  </a:lnTo>
                  <a:lnTo>
                    <a:pt x="62" y="602"/>
                  </a:lnTo>
                  <a:lnTo>
                    <a:pt x="68" y="600"/>
                  </a:lnTo>
                  <a:lnTo>
                    <a:pt x="74" y="550"/>
                  </a:lnTo>
                  <a:lnTo>
                    <a:pt x="78" y="476"/>
                  </a:lnTo>
                  <a:lnTo>
                    <a:pt x="84" y="446"/>
                  </a:lnTo>
                  <a:lnTo>
                    <a:pt x="88" y="440"/>
                  </a:lnTo>
                  <a:lnTo>
                    <a:pt x="94" y="440"/>
                  </a:lnTo>
                  <a:lnTo>
                    <a:pt x="100" y="428"/>
                  </a:lnTo>
                  <a:lnTo>
                    <a:pt x="104" y="418"/>
                  </a:lnTo>
                  <a:lnTo>
                    <a:pt x="110" y="412"/>
                  </a:lnTo>
                  <a:lnTo>
                    <a:pt x="116" y="412"/>
                  </a:lnTo>
                  <a:lnTo>
                    <a:pt x="120" y="410"/>
                  </a:lnTo>
                  <a:lnTo>
                    <a:pt x="126" y="394"/>
                  </a:lnTo>
                  <a:lnTo>
                    <a:pt x="132" y="394"/>
                  </a:lnTo>
                  <a:lnTo>
                    <a:pt x="136" y="398"/>
                  </a:lnTo>
                  <a:lnTo>
                    <a:pt x="142" y="396"/>
                  </a:lnTo>
                  <a:lnTo>
                    <a:pt x="148" y="280"/>
                  </a:lnTo>
                  <a:lnTo>
                    <a:pt x="152" y="38"/>
                  </a:lnTo>
                  <a:lnTo>
                    <a:pt x="158" y="34"/>
                  </a:lnTo>
                  <a:lnTo>
                    <a:pt x="164" y="26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8" y="12"/>
                  </a:lnTo>
                  <a:lnTo>
                    <a:pt x="184" y="14"/>
                  </a:lnTo>
                  <a:lnTo>
                    <a:pt x="190" y="2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6" y="6"/>
                  </a:lnTo>
                  <a:lnTo>
                    <a:pt x="210" y="4"/>
                  </a:lnTo>
                  <a:lnTo>
                    <a:pt x="216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14" name="Freeform 130"/>
            <p:cNvSpPr>
              <a:spLocks/>
            </p:cNvSpPr>
            <p:nvPr/>
          </p:nvSpPr>
          <p:spPr bwMode="auto">
            <a:xfrm>
              <a:off x="2972" y="1652"/>
              <a:ext cx="112" cy="196"/>
            </a:xfrm>
            <a:custGeom>
              <a:avLst/>
              <a:gdLst>
                <a:gd name="T0" fmla="*/ 0 w 212"/>
                <a:gd name="T1" fmla="*/ 0 h 518"/>
                <a:gd name="T2" fmla="*/ 6 w 212"/>
                <a:gd name="T3" fmla="*/ 6 h 518"/>
                <a:gd name="T4" fmla="*/ 10 w 212"/>
                <a:gd name="T5" fmla="*/ 14 h 518"/>
                <a:gd name="T6" fmla="*/ 16 w 212"/>
                <a:gd name="T7" fmla="*/ 18 h 518"/>
                <a:gd name="T8" fmla="*/ 22 w 212"/>
                <a:gd name="T9" fmla="*/ 26 h 518"/>
                <a:gd name="T10" fmla="*/ 26 w 212"/>
                <a:gd name="T11" fmla="*/ 24 h 518"/>
                <a:gd name="T12" fmla="*/ 32 w 212"/>
                <a:gd name="T13" fmla="*/ 26 h 518"/>
                <a:gd name="T14" fmla="*/ 36 w 212"/>
                <a:gd name="T15" fmla="*/ 64 h 518"/>
                <a:gd name="T16" fmla="*/ 42 w 212"/>
                <a:gd name="T17" fmla="*/ 64 h 518"/>
                <a:gd name="T18" fmla="*/ 48 w 212"/>
                <a:gd name="T19" fmla="*/ 46 h 518"/>
                <a:gd name="T20" fmla="*/ 52 w 212"/>
                <a:gd name="T21" fmla="*/ 52 h 518"/>
                <a:gd name="T22" fmla="*/ 58 w 212"/>
                <a:gd name="T23" fmla="*/ 54 h 518"/>
                <a:gd name="T24" fmla="*/ 64 w 212"/>
                <a:gd name="T25" fmla="*/ 72 h 518"/>
                <a:gd name="T26" fmla="*/ 68 w 212"/>
                <a:gd name="T27" fmla="*/ 84 h 518"/>
                <a:gd name="T28" fmla="*/ 74 w 212"/>
                <a:gd name="T29" fmla="*/ 92 h 518"/>
                <a:gd name="T30" fmla="*/ 80 w 212"/>
                <a:gd name="T31" fmla="*/ 92 h 518"/>
                <a:gd name="T32" fmla="*/ 84 w 212"/>
                <a:gd name="T33" fmla="*/ 126 h 518"/>
                <a:gd name="T34" fmla="*/ 90 w 212"/>
                <a:gd name="T35" fmla="*/ 126 h 518"/>
                <a:gd name="T36" fmla="*/ 96 w 212"/>
                <a:gd name="T37" fmla="*/ 116 h 518"/>
                <a:gd name="T38" fmla="*/ 100 w 212"/>
                <a:gd name="T39" fmla="*/ 118 h 518"/>
                <a:gd name="T40" fmla="*/ 106 w 212"/>
                <a:gd name="T41" fmla="*/ 116 h 518"/>
                <a:gd name="T42" fmla="*/ 112 w 212"/>
                <a:gd name="T43" fmla="*/ 122 h 518"/>
                <a:gd name="T44" fmla="*/ 116 w 212"/>
                <a:gd name="T45" fmla="*/ 118 h 518"/>
                <a:gd name="T46" fmla="*/ 122 w 212"/>
                <a:gd name="T47" fmla="*/ 116 h 518"/>
                <a:gd name="T48" fmla="*/ 126 w 212"/>
                <a:gd name="T49" fmla="*/ 114 h 518"/>
                <a:gd name="T50" fmla="*/ 132 w 212"/>
                <a:gd name="T51" fmla="*/ 112 h 518"/>
                <a:gd name="T52" fmla="*/ 138 w 212"/>
                <a:gd name="T53" fmla="*/ 106 h 518"/>
                <a:gd name="T54" fmla="*/ 142 w 212"/>
                <a:gd name="T55" fmla="*/ 168 h 518"/>
                <a:gd name="T56" fmla="*/ 148 w 212"/>
                <a:gd name="T57" fmla="*/ 180 h 518"/>
                <a:gd name="T58" fmla="*/ 154 w 212"/>
                <a:gd name="T59" fmla="*/ 190 h 518"/>
                <a:gd name="T60" fmla="*/ 158 w 212"/>
                <a:gd name="T61" fmla="*/ 184 h 518"/>
                <a:gd name="T62" fmla="*/ 164 w 212"/>
                <a:gd name="T63" fmla="*/ 186 h 518"/>
                <a:gd name="T64" fmla="*/ 170 w 212"/>
                <a:gd name="T65" fmla="*/ 204 h 518"/>
                <a:gd name="T66" fmla="*/ 174 w 212"/>
                <a:gd name="T67" fmla="*/ 174 h 518"/>
                <a:gd name="T68" fmla="*/ 180 w 212"/>
                <a:gd name="T69" fmla="*/ 172 h 518"/>
                <a:gd name="T70" fmla="*/ 186 w 212"/>
                <a:gd name="T71" fmla="*/ 166 h 518"/>
                <a:gd name="T72" fmla="*/ 190 w 212"/>
                <a:gd name="T73" fmla="*/ 168 h 518"/>
                <a:gd name="T74" fmla="*/ 196 w 212"/>
                <a:gd name="T75" fmla="*/ 186 h 518"/>
                <a:gd name="T76" fmla="*/ 200 w 212"/>
                <a:gd name="T77" fmla="*/ 206 h 518"/>
                <a:gd name="T78" fmla="*/ 206 w 212"/>
                <a:gd name="T79" fmla="*/ 206 h 518"/>
                <a:gd name="T80" fmla="*/ 212 w 212"/>
                <a:gd name="T81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2" h="518">
                  <a:moveTo>
                    <a:pt x="0" y="0"/>
                  </a:moveTo>
                  <a:lnTo>
                    <a:pt x="6" y="6"/>
                  </a:lnTo>
                  <a:lnTo>
                    <a:pt x="10" y="14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32" y="26"/>
                  </a:lnTo>
                  <a:lnTo>
                    <a:pt x="36" y="64"/>
                  </a:lnTo>
                  <a:lnTo>
                    <a:pt x="42" y="64"/>
                  </a:lnTo>
                  <a:lnTo>
                    <a:pt x="48" y="46"/>
                  </a:lnTo>
                  <a:lnTo>
                    <a:pt x="52" y="52"/>
                  </a:lnTo>
                  <a:lnTo>
                    <a:pt x="58" y="54"/>
                  </a:lnTo>
                  <a:lnTo>
                    <a:pt x="64" y="72"/>
                  </a:lnTo>
                  <a:lnTo>
                    <a:pt x="68" y="84"/>
                  </a:lnTo>
                  <a:lnTo>
                    <a:pt x="74" y="92"/>
                  </a:lnTo>
                  <a:lnTo>
                    <a:pt x="80" y="92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96" y="116"/>
                  </a:lnTo>
                  <a:lnTo>
                    <a:pt x="100" y="118"/>
                  </a:lnTo>
                  <a:lnTo>
                    <a:pt x="106" y="116"/>
                  </a:lnTo>
                  <a:lnTo>
                    <a:pt x="112" y="122"/>
                  </a:lnTo>
                  <a:lnTo>
                    <a:pt x="116" y="118"/>
                  </a:lnTo>
                  <a:lnTo>
                    <a:pt x="122" y="116"/>
                  </a:lnTo>
                  <a:lnTo>
                    <a:pt x="126" y="114"/>
                  </a:lnTo>
                  <a:lnTo>
                    <a:pt x="132" y="112"/>
                  </a:lnTo>
                  <a:lnTo>
                    <a:pt x="138" y="106"/>
                  </a:lnTo>
                  <a:lnTo>
                    <a:pt x="142" y="168"/>
                  </a:lnTo>
                  <a:lnTo>
                    <a:pt x="148" y="180"/>
                  </a:lnTo>
                  <a:lnTo>
                    <a:pt x="154" y="190"/>
                  </a:lnTo>
                  <a:lnTo>
                    <a:pt x="158" y="184"/>
                  </a:lnTo>
                  <a:lnTo>
                    <a:pt x="164" y="186"/>
                  </a:lnTo>
                  <a:lnTo>
                    <a:pt x="170" y="204"/>
                  </a:lnTo>
                  <a:lnTo>
                    <a:pt x="174" y="174"/>
                  </a:lnTo>
                  <a:lnTo>
                    <a:pt x="180" y="172"/>
                  </a:lnTo>
                  <a:lnTo>
                    <a:pt x="186" y="166"/>
                  </a:lnTo>
                  <a:lnTo>
                    <a:pt x="190" y="168"/>
                  </a:lnTo>
                  <a:lnTo>
                    <a:pt x="196" y="186"/>
                  </a:lnTo>
                  <a:lnTo>
                    <a:pt x="200" y="206"/>
                  </a:lnTo>
                  <a:lnTo>
                    <a:pt x="206" y="206"/>
                  </a:lnTo>
                  <a:lnTo>
                    <a:pt x="212" y="518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2515" name="Group 131"/>
          <p:cNvGrpSpPr>
            <a:grpSpLocks/>
          </p:cNvGrpSpPr>
          <p:nvPr/>
        </p:nvGrpSpPr>
        <p:grpSpPr bwMode="auto">
          <a:xfrm>
            <a:off x="1881188" y="3652838"/>
            <a:ext cx="1228725" cy="498475"/>
            <a:chOff x="1211" y="3717"/>
            <a:chExt cx="577" cy="314"/>
          </a:xfrm>
        </p:grpSpPr>
        <p:sp>
          <p:nvSpPr>
            <p:cNvPr id="272516" name="Freeform 132"/>
            <p:cNvSpPr>
              <a:spLocks/>
            </p:cNvSpPr>
            <p:nvPr/>
          </p:nvSpPr>
          <p:spPr bwMode="auto">
            <a:xfrm>
              <a:off x="1596" y="3717"/>
              <a:ext cx="192" cy="53"/>
            </a:xfrm>
            <a:custGeom>
              <a:avLst/>
              <a:gdLst>
                <a:gd name="T0" fmla="*/ 6 w 524"/>
                <a:gd name="T1" fmla="*/ 412 h 414"/>
                <a:gd name="T2" fmla="*/ 16 w 524"/>
                <a:gd name="T3" fmla="*/ 382 h 414"/>
                <a:gd name="T4" fmla="*/ 28 w 524"/>
                <a:gd name="T5" fmla="*/ 382 h 414"/>
                <a:gd name="T6" fmla="*/ 38 w 524"/>
                <a:gd name="T7" fmla="*/ 358 h 414"/>
                <a:gd name="T8" fmla="*/ 48 w 524"/>
                <a:gd name="T9" fmla="*/ 352 h 414"/>
                <a:gd name="T10" fmla="*/ 58 w 524"/>
                <a:gd name="T11" fmla="*/ 300 h 414"/>
                <a:gd name="T12" fmla="*/ 70 w 524"/>
                <a:gd name="T13" fmla="*/ 278 h 414"/>
                <a:gd name="T14" fmla="*/ 80 w 524"/>
                <a:gd name="T15" fmla="*/ 258 h 414"/>
                <a:gd name="T16" fmla="*/ 90 w 524"/>
                <a:gd name="T17" fmla="*/ 258 h 414"/>
                <a:gd name="T18" fmla="*/ 102 w 524"/>
                <a:gd name="T19" fmla="*/ 250 h 414"/>
                <a:gd name="T20" fmla="*/ 112 w 524"/>
                <a:gd name="T21" fmla="*/ 252 h 414"/>
                <a:gd name="T22" fmla="*/ 122 w 524"/>
                <a:gd name="T23" fmla="*/ 244 h 414"/>
                <a:gd name="T24" fmla="*/ 134 w 524"/>
                <a:gd name="T25" fmla="*/ 234 h 414"/>
                <a:gd name="T26" fmla="*/ 144 w 524"/>
                <a:gd name="T27" fmla="*/ 234 h 414"/>
                <a:gd name="T28" fmla="*/ 154 w 524"/>
                <a:gd name="T29" fmla="*/ 232 h 414"/>
                <a:gd name="T30" fmla="*/ 164 w 524"/>
                <a:gd name="T31" fmla="*/ 216 h 414"/>
                <a:gd name="T32" fmla="*/ 176 w 524"/>
                <a:gd name="T33" fmla="*/ 172 h 414"/>
                <a:gd name="T34" fmla="*/ 186 w 524"/>
                <a:gd name="T35" fmla="*/ 174 h 414"/>
                <a:gd name="T36" fmla="*/ 196 w 524"/>
                <a:gd name="T37" fmla="*/ 196 h 414"/>
                <a:gd name="T38" fmla="*/ 208 w 524"/>
                <a:gd name="T39" fmla="*/ 186 h 414"/>
                <a:gd name="T40" fmla="*/ 218 w 524"/>
                <a:gd name="T41" fmla="*/ 168 h 414"/>
                <a:gd name="T42" fmla="*/ 228 w 524"/>
                <a:gd name="T43" fmla="*/ 142 h 414"/>
                <a:gd name="T44" fmla="*/ 238 w 524"/>
                <a:gd name="T45" fmla="*/ 130 h 414"/>
                <a:gd name="T46" fmla="*/ 250 w 524"/>
                <a:gd name="T47" fmla="*/ 130 h 414"/>
                <a:gd name="T48" fmla="*/ 260 w 524"/>
                <a:gd name="T49" fmla="*/ 124 h 414"/>
                <a:gd name="T50" fmla="*/ 270 w 524"/>
                <a:gd name="T51" fmla="*/ 124 h 414"/>
                <a:gd name="T52" fmla="*/ 282 w 524"/>
                <a:gd name="T53" fmla="*/ 132 h 414"/>
                <a:gd name="T54" fmla="*/ 292 w 524"/>
                <a:gd name="T55" fmla="*/ 132 h 414"/>
                <a:gd name="T56" fmla="*/ 302 w 524"/>
                <a:gd name="T57" fmla="*/ 128 h 414"/>
                <a:gd name="T58" fmla="*/ 312 w 524"/>
                <a:gd name="T59" fmla="*/ 116 h 414"/>
                <a:gd name="T60" fmla="*/ 324 w 524"/>
                <a:gd name="T61" fmla="*/ 116 h 414"/>
                <a:gd name="T62" fmla="*/ 334 w 524"/>
                <a:gd name="T63" fmla="*/ 104 h 414"/>
                <a:gd name="T64" fmla="*/ 344 w 524"/>
                <a:gd name="T65" fmla="*/ 100 h 414"/>
                <a:gd name="T66" fmla="*/ 356 w 524"/>
                <a:gd name="T67" fmla="*/ 102 h 414"/>
                <a:gd name="T68" fmla="*/ 366 w 524"/>
                <a:gd name="T69" fmla="*/ 104 h 414"/>
                <a:gd name="T70" fmla="*/ 376 w 524"/>
                <a:gd name="T71" fmla="*/ 94 h 414"/>
                <a:gd name="T72" fmla="*/ 386 w 524"/>
                <a:gd name="T73" fmla="*/ 90 h 414"/>
                <a:gd name="T74" fmla="*/ 398 w 524"/>
                <a:gd name="T75" fmla="*/ 90 h 414"/>
                <a:gd name="T76" fmla="*/ 408 w 524"/>
                <a:gd name="T77" fmla="*/ 90 h 414"/>
                <a:gd name="T78" fmla="*/ 418 w 524"/>
                <a:gd name="T79" fmla="*/ 92 h 414"/>
                <a:gd name="T80" fmla="*/ 430 w 524"/>
                <a:gd name="T81" fmla="*/ 74 h 414"/>
                <a:gd name="T82" fmla="*/ 440 w 524"/>
                <a:gd name="T83" fmla="*/ 72 h 414"/>
                <a:gd name="T84" fmla="*/ 450 w 524"/>
                <a:gd name="T85" fmla="*/ 68 h 414"/>
                <a:gd name="T86" fmla="*/ 462 w 524"/>
                <a:gd name="T87" fmla="*/ 44 h 414"/>
                <a:gd name="T88" fmla="*/ 472 w 524"/>
                <a:gd name="T89" fmla="*/ 44 h 414"/>
                <a:gd name="T90" fmla="*/ 482 w 524"/>
                <a:gd name="T91" fmla="*/ 44 h 414"/>
                <a:gd name="T92" fmla="*/ 492 w 524"/>
                <a:gd name="T93" fmla="*/ 44 h 414"/>
                <a:gd name="T94" fmla="*/ 504 w 524"/>
                <a:gd name="T95" fmla="*/ 50 h 414"/>
                <a:gd name="T96" fmla="*/ 514 w 524"/>
                <a:gd name="T97" fmla="*/ 6 h 414"/>
                <a:gd name="T98" fmla="*/ 524 w 524"/>
                <a:gd name="T9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14">
                  <a:moveTo>
                    <a:pt x="0" y="414"/>
                  </a:moveTo>
                  <a:lnTo>
                    <a:pt x="6" y="412"/>
                  </a:lnTo>
                  <a:lnTo>
                    <a:pt x="12" y="384"/>
                  </a:lnTo>
                  <a:lnTo>
                    <a:pt x="16" y="382"/>
                  </a:lnTo>
                  <a:lnTo>
                    <a:pt x="22" y="380"/>
                  </a:lnTo>
                  <a:lnTo>
                    <a:pt x="28" y="382"/>
                  </a:lnTo>
                  <a:lnTo>
                    <a:pt x="32" y="376"/>
                  </a:lnTo>
                  <a:lnTo>
                    <a:pt x="38" y="358"/>
                  </a:lnTo>
                  <a:lnTo>
                    <a:pt x="44" y="354"/>
                  </a:lnTo>
                  <a:lnTo>
                    <a:pt x="48" y="352"/>
                  </a:lnTo>
                  <a:lnTo>
                    <a:pt x="54" y="294"/>
                  </a:lnTo>
                  <a:lnTo>
                    <a:pt x="58" y="300"/>
                  </a:lnTo>
                  <a:lnTo>
                    <a:pt x="64" y="282"/>
                  </a:lnTo>
                  <a:lnTo>
                    <a:pt x="70" y="278"/>
                  </a:lnTo>
                  <a:lnTo>
                    <a:pt x="74" y="278"/>
                  </a:lnTo>
                  <a:lnTo>
                    <a:pt x="80" y="258"/>
                  </a:lnTo>
                  <a:lnTo>
                    <a:pt x="86" y="250"/>
                  </a:lnTo>
                  <a:lnTo>
                    <a:pt x="90" y="258"/>
                  </a:lnTo>
                  <a:lnTo>
                    <a:pt x="96" y="250"/>
                  </a:lnTo>
                  <a:lnTo>
                    <a:pt x="102" y="250"/>
                  </a:lnTo>
                  <a:lnTo>
                    <a:pt x="106" y="250"/>
                  </a:lnTo>
                  <a:lnTo>
                    <a:pt x="112" y="252"/>
                  </a:lnTo>
                  <a:lnTo>
                    <a:pt x="118" y="254"/>
                  </a:lnTo>
                  <a:lnTo>
                    <a:pt x="122" y="244"/>
                  </a:lnTo>
                  <a:lnTo>
                    <a:pt x="128" y="244"/>
                  </a:lnTo>
                  <a:lnTo>
                    <a:pt x="134" y="234"/>
                  </a:lnTo>
                  <a:lnTo>
                    <a:pt x="138" y="234"/>
                  </a:lnTo>
                  <a:lnTo>
                    <a:pt x="144" y="234"/>
                  </a:lnTo>
                  <a:lnTo>
                    <a:pt x="148" y="232"/>
                  </a:lnTo>
                  <a:lnTo>
                    <a:pt x="154" y="232"/>
                  </a:lnTo>
                  <a:lnTo>
                    <a:pt x="160" y="216"/>
                  </a:lnTo>
                  <a:lnTo>
                    <a:pt x="164" y="216"/>
                  </a:lnTo>
                  <a:lnTo>
                    <a:pt x="170" y="170"/>
                  </a:lnTo>
                  <a:lnTo>
                    <a:pt x="176" y="172"/>
                  </a:lnTo>
                  <a:lnTo>
                    <a:pt x="180" y="178"/>
                  </a:lnTo>
                  <a:lnTo>
                    <a:pt x="186" y="174"/>
                  </a:lnTo>
                  <a:lnTo>
                    <a:pt x="192" y="180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08" y="186"/>
                  </a:lnTo>
                  <a:lnTo>
                    <a:pt x="212" y="182"/>
                  </a:lnTo>
                  <a:lnTo>
                    <a:pt x="218" y="168"/>
                  </a:lnTo>
                  <a:lnTo>
                    <a:pt x="222" y="154"/>
                  </a:lnTo>
                  <a:lnTo>
                    <a:pt x="228" y="142"/>
                  </a:lnTo>
                  <a:lnTo>
                    <a:pt x="234" y="130"/>
                  </a:lnTo>
                  <a:lnTo>
                    <a:pt x="238" y="130"/>
                  </a:lnTo>
                  <a:lnTo>
                    <a:pt x="244" y="130"/>
                  </a:lnTo>
                  <a:lnTo>
                    <a:pt x="250" y="130"/>
                  </a:lnTo>
                  <a:lnTo>
                    <a:pt x="254" y="130"/>
                  </a:lnTo>
                  <a:lnTo>
                    <a:pt x="260" y="124"/>
                  </a:lnTo>
                  <a:lnTo>
                    <a:pt x="266" y="124"/>
                  </a:lnTo>
                  <a:lnTo>
                    <a:pt x="270" y="124"/>
                  </a:lnTo>
                  <a:lnTo>
                    <a:pt x="276" y="130"/>
                  </a:lnTo>
                  <a:lnTo>
                    <a:pt x="282" y="132"/>
                  </a:lnTo>
                  <a:lnTo>
                    <a:pt x="286" y="132"/>
                  </a:lnTo>
                  <a:lnTo>
                    <a:pt x="292" y="132"/>
                  </a:lnTo>
                  <a:lnTo>
                    <a:pt x="298" y="132"/>
                  </a:lnTo>
                  <a:lnTo>
                    <a:pt x="302" y="128"/>
                  </a:lnTo>
                  <a:lnTo>
                    <a:pt x="308" y="124"/>
                  </a:lnTo>
                  <a:lnTo>
                    <a:pt x="312" y="116"/>
                  </a:lnTo>
                  <a:lnTo>
                    <a:pt x="318" y="116"/>
                  </a:lnTo>
                  <a:lnTo>
                    <a:pt x="324" y="116"/>
                  </a:lnTo>
                  <a:lnTo>
                    <a:pt x="328" y="116"/>
                  </a:lnTo>
                  <a:lnTo>
                    <a:pt x="334" y="104"/>
                  </a:lnTo>
                  <a:lnTo>
                    <a:pt x="340" y="104"/>
                  </a:lnTo>
                  <a:lnTo>
                    <a:pt x="344" y="100"/>
                  </a:lnTo>
                  <a:lnTo>
                    <a:pt x="350" y="100"/>
                  </a:lnTo>
                  <a:lnTo>
                    <a:pt x="356" y="102"/>
                  </a:lnTo>
                  <a:lnTo>
                    <a:pt x="360" y="100"/>
                  </a:lnTo>
                  <a:lnTo>
                    <a:pt x="366" y="104"/>
                  </a:lnTo>
                  <a:lnTo>
                    <a:pt x="372" y="104"/>
                  </a:lnTo>
                  <a:lnTo>
                    <a:pt x="376" y="94"/>
                  </a:lnTo>
                  <a:lnTo>
                    <a:pt x="382" y="94"/>
                  </a:lnTo>
                  <a:lnTo>
                    <a:pt x="386" y="90"/>
                  </a:lnTo>
                  <a:lnTo>
                    <a:pt x="392" y="90"/>
                  </a:lnTo>
                  <a:lnTo>
                    <a:pt x="398" y="90"/>
                  </a:lnTo>
                  <a:lnTo>
                    <a:pt x="402" y="90"/>
                  </a:lnTo>
                  <a:lnTo>
                    <a:pt x="408" y="90"/>
                  </a:lnTo>
                  <a:lnTo>
                    <a:pt x="414" y="92"/>
                  </a:lnTo>
                  <a:lnTo>
                    <a:pt x="418" y="92"/>
                  </a:lnTo>
                  <a:lnTo>
                    <a:pt x="424" y="90"/>
                  </a:lnTo>
                  <a:lnTo>
                    <a:pt x="430" y="74"/>
                  </a:lnTo>
                  <a:lnTo>
                    <a:pt x="434" y="74"/>
                  </a:lnTo>
                  <a:lnTo>
                    <a:pt x="440" y="72"/>
                  </a:lnTo>
                  <a:lnTo>
                    <a:pt x="446" y="72"/>
                  </a:lnTo>
                  <a:lnTo>
                    <a:pt x="450" y="68"/>
                  </a:lnTo>
                  <a:lnTo>
                    <a:pt x="456" y="46"/>
                  </a:lnTo>
                  <a:lnTo>
                    <a:pt x="462" y="44"/>
                  </a:lnTo>
                  <a:lnTo>
                    <a:pt x="466" y="44"/>
                  </a:lnTo>
                  <a:lnTo>
                    <a:pt x="472" y="44"/>
                  </a:lnTo>
                  <a:lnTo>
                    <a:pt x="476" y="44"/>
                  </a:lnTo>
                  <a:lnTo>
                    <a:pt x="482" y="44"/>
                  </a:lnTo>
                  <a:lnTo>
                    <a:pt x="488" y="44"/>
                  </a:lnTo>
                  <a:lnTo>
                    <a:pt x="492" y="44"/>
                  </a:lnTo>
                  <a:lnTo>
                    <a:pt x="498" y="46"/>
                  </a:lnTo>
                  <a:lnTo>
                    <a:pt x="504" y="50"/>
                  </a:lnTo>
                  <a:lnTo>
                    <a:pt x="508" y="24"/>
                  </a:lnTo>
                  <a:lnTo>
                    <a:pt x="514" y="6"/>
                  </a:lnTo>
                  <a:lnTo>
                    <a:pt x="520" y="4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17" name="Freeform 133"/>
            <p:cNvSpPr>
              <a:spLocks/>
            </p:cNvSpPr>
            <p:nvPr/>
          </p:nvSpPr>
          <p:spPr bwMode="auto">
            <a:xfrm>
              <a:off x="1403" y="3770"/>
              <a:ext cx="193" cy="198"/>
            </a:xfrm>
            <a:custGeom>
              <a:avLst/>
              <a:gdLst>
                <a:gd name="T0" fmla="*/ 6 w 524"/>
                <a:gd name="T1" fmla="*/ 1526 h 1560"/>
                <a:gd name="T2" fmla="*/ 16 w 524"/>
                <a:gd name="T3" fmla="*/ 1502 h 1560"/>
                <a:gd name="T4" fmla="*/ 28 w 524"/>
                <a:gd name="T5" fmla="*/ 1396 h 1560"/>
                <a:gd name="T6" fmla="*/ 38 w 524"/>
                <a:gd name="T7" fmla="*/ 1400 h 1560"/>
                <a:gd name="T8" fmla="*/ 48 w 524"/>
                <a:gd name="T9" fmla="*/ 1344 h 1560"/>
                <a:gd name="T10" fmla="*/ 60 w 524"/>
                <a:gd name="T11" fmla="*/ 1342 h 1560"/>
                <a:gd name="T12" fmla="*/ 70 w 524"/>
                <a:gd name="T13" fmla="*/ 1344 h 1560"/>
                <a:gd name="T14" fmla="*/ 80 w 524"/>
                <a:gd name="T15" fmla="*/ 1330 h 1560"/>
                <a:gd name="T16" fmla="*/ 90 w 524"/>
                <a:gd name="T17" fmla="*/ 1290 h 1560"/>
                <a:gd name="T18" fmla="*/ 102 w 524"/>
                <a:gd name="T19" fmla="*/ 1288 h 1560"/>
                <a:gd name="T20" fmla="*/ 112 w 524"/>
                <a:gd name="T21" fmla="*/ 1276 h 1560"/>
                <a:gd name="T22" fmla="*/ 122 w 524"/>
                <a:gd name="T23" fmla="*/ 1236 h 1560"/>
                <a:gd name="T24" fmla="*/ 134 w 524"/>
                <a:gd name="T25" fmla="*/ 1218 h 1560"/>
                <a:gd name="T26" fmla="*/ 144 w 524"/>
                <a:gd name="T27" fmla="*/ 1182 h 1560"/>
                <a:gd name="T28" fmla="*/ 154 w 524"/>
                <a:gd name="T29" fmla="*/ 1142 h 1560"/>
                <a:gd name="T30" fmla="*/ 164 w 524"/>
                <a:gd name="T31" fmla="*/ 1060 h 1560"/>
                <a:gd name="T32" fmla="*/ 176 w 524"/>
                <a:gd name="T33" fmla="*/ 1044 h 1560"/>
                <a:gd name="T34" fmla="*/ 186 w 524"/>
                <a:gd name="T35" fmla="*/ 994 h 1560"/>
                <a:gd name="T36" fmla="*/ 196 w 524"/>
                <a:gd name="T37" fmla="*/ 950 h 1560"/>
                <a:gd name="T38" fmla="*/ 208 w 524"/>
                <a:gd name="T39" fmla="*/ 898 h 1560"/>
                <a:gd name="T40" fmla="*/ 218 w 524"/>
                <a:gd name="T41" fmla="*/ 906 h 1560"/>
                <a:gd name="T42" fmla="*/ 228 w 524"/>
                <a:gd name="T43" fmla="*/ 894 h 1560"/>
                <a:gd name="T44" fmla="*/ 240 w 524"/>
                <a:gd name="T45" fmla="*/ 862 h 1560"/>
                <a:gd name="T46" fmla="*/ 250 w 524"/>
                <a:gd name="T47" fmla="*/ 726 h 1560"/>
                <a:gd name="T48" fmla="*/ 260 w 524"/>
                <a:gd name="T49" fmla="*/ 722 h 1560"/>
                <a:gd name="T50" fmla="*/ 270 w 524"/>
                <a:gd name="T51" fmla="*/ 716 h 1560"/>
                <a:gd name="T52" fmla="*/ 282 w 524"/>
                <a:gd name="T53" fmla="*/ 710 h 1560"/>
                <a:gd name="T54" fmla="*/ 292 w 524"/>
                <a:gd name="T55" fmla="*/ 686 h 1560"/>
                <a:gd name="T56" fmla="*/ 302 w 524"/>
                <a:gd name="T57" fmla="*/ 620 h 1560"/>
                <a:gd name="T58" fmla="*/ 314 w 524"/>
                <a:gd name="T59" fmla="*/ 568 h 1560"/>
                <a:gd name="T60" fmla="*/ 324 w 524"/>
                <a:gd name="T61" fmla="*/ 524 h 1560"/>
                <a:gd name="T62" fmla="*/ 334 w 524"/>
                <a:gd name="T63" fmla="*/ 492 h 1560"/>
                <a:gd name="T64" fmla="*/ 344 w 524"/>
                <a:gd name="T65" fmla="*/ 438 h 1560"/>
                <a:gd name="T66" fmla="*/ 356 w 524"/>
                <a:gd name="T67" fmla="*/ 424 h 1560"/>
                <a:gd name="T68" fmla="*/ 366 w 524"/>
                <a:gd name="T69" fmla="*/ 410 h 1560"/>
                <a:gd name="T70" fmla="*/ 376 w 524"/>
                <a:gd name="T71" fmla="*/ 416 h 1560"/>
                <a:gd name="T72" fmla="*/ 388 w 524"/>
                <a:gd name="T73" fmla="*/ 380 h 1560"/>
                <a:gd name="T74" fmla="*/ 398 w 524"/>
                <a:gd name="T75" fmla="*/ 314 h 1560"/>
                <a:gd name="T76" fmla="*/ 408 w 524"/>
                <a:gd name="T77" fmla="*/ 248 h 1560"/>
                <a:gd name="T78" fmla="*/ 418 w 524"/>
                <a:gd name="T79" fmla="*/ 242 h 1560"/>
                <a:gd name="T80" fmla="*/ 430 w 524"/>
                <a:gd name="T81" fmla="*/ 170 h 1560"/>
                <a:gd name="T82" fmla="*/ 440 w 524"/>
                <a:gd name="T83" fmla="*/ 126 h 1560"/>
                <a:gd name="T84" fmla="*/ 450 w 524"/>
                <a:gd name="T85" fmla="*/ 104 h 1560"/>
                <a:gd name="T86" fmla="*/ 462 w 524"/>
                <a:gd name="T87" fmla="*/ 106 h 1560"/>
                <a:gd name="T88" fmla="*/ 472 w 524"/>
                <a:gd name="T89" fmla="*/ 98 h 1560"/>
                <a:gd name="T90" fmla="*/ 482 w 524"/>
                <a:gd name="T91" fmla="*/ 94 h 1560"/>
                <a:gd name="T92" fmla="*/ 492 w 524"/>
                <a:gd name="T93" fmla="*/ 58 h 1560"/>
                <a:gd name="T94" fmla="*/ 504 w 524"/>
                <a:gd name="T95" fmla="*/ 50 h 1560"/>
                <a:gd name="T96" fmla="*/ 514 w 524"/>
                <a:gd name="T97" fmla="*/ 22 h 1560"/>
                <a:gd name="T98" fmla="*/ 524 w 524"/>
                <a:gd name="T99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560">
                  <a:moveTo>
                    <a:pt x="0" y="1560"/>
                  </a:moveTo>
                  <a:lnTo>
                    <a:pt x="6" y="1526"/>
                  </a:lnTo>
                  <a:lnTo>
                    <a:pt x="12" y="1526"/>
                  </a:lnTo>
                  <a:lnTo>
                    <a:pt x="16" y="1502"/>
                  </a:lnTo>
                  <a:lnTo>
                    <a:pt x="22" y="1492"/>
                  </a:lnTo>
                  <a:lnTo>
                    <a:pt x="28" y="1396"/>
                  </a:lnTo>
                  <a:lnTo>
                    <a:pt x="32" y="1398"/>
                  </a:lnTo>
                  <a:lnTo>
                    <a:pt x="38" y="1400"/>
                  </a:lnTo>
                  <a:lnTo>
                    <a:pt x="44" y="1350"/>
                  </a:lnTo>
                  <a:lnTo>
                    <a:pt x="48" y="1344"/>
                  </a:lnTo>
                  <a:lnTo>
                    <a:pt x="54" y="1346"/>
                  </a:lnTo>
                  <a:lnTo>
                    <a:pt x="60" y="1342"/>
                  </a:lnTo>
                  <a:lnTo>
                    <a:pt x="64" y="1346"/>
                  </a:lnTo>
                  <a:lnTo>
                    <a:pt x="70" y="1344"/>
                  </a:lnTo>
                  <a:lnTo>
                    <a:pt x="76" y="1342"/>
                  </a:lnTo>
                  <a:lnTo>
                    <a:pt x="80" y="1330"/>
                  </a:lnTo>
                  <a:lnTo>
                    <a:pt x="86" y="1300"/>
                  </a:lnTo>
                  <a:lnTo>
                    <a:pt x="90" y="1290"/>
                  </a:lnTo>
                  <a:lnTo>
                    <a:pt x="96" y="1290"/>
                  </a:lnTo>
                  <a:lnTo>
                    <a:pt x="102" y="1288"/>
                  </a:lnTo>
                  <a:lnTo>
                    <a:pt x="106" y="1282"/>
                  </a:lnTo>
                  <a:lnTo>
                    <a:pt x="112" y="1276"/>
                  </a:lnTo>
                  <a:lnTo>
                    <a:pt x="118" y="1270"/>
                  </a:lnTo>
                  <a:lnTo>
                    <a:pt x="122" y="1236"/>
                  </a:lnTo>
                  <a:lnTo>
                    <a:pt x="128" y="1222"/>
                  </a:lnTo>
                  <a:lnTo>
                    <a:pt x="134" y="1218"/>
                  </a:lnTo>
                  <a:lnTo>
                    <a:pt x="138" y="1216"/>
                  </a:lnTo>
                  <a:lnTo>
                    <a:pt x="144" y="1182"/>
                  </a:lnTo>
                  <a:lnTo>
                    <a:pt x="150" y="1178"/>
                  </a:lnTo>
                  <a:lnTo>
                    <a:pt x="154" y="1142"/>
                  </a:lnTo>
                  <a:lnTo>
                    <a:pt x="160" y="1068"/>
                  </a:lnTo>
                  <a:lnTo>
                    <a:pt x="164" y="1060"/>
                  </a:lnTo>
                  <a:lnTo>
                    <a:pt x="170" y="1060"/>
                  </a:lnTo>
                  <a:lnTo>
                    <a:pt x="176" y="1044"/>
                  </a:lnTo>
                  <a:lnTo>
                    <a:pt x="180" y="1022"/>
                  </a:lnTo>
                  <a:lnTo>
                    <a:pt x="186" y="994"/>
                  </a:lnTo>
                  <a:lnTo>
                    <a:pt x="192" y="1000"/>
                  </a:lnTo>
                  <a:lnTo>
                    <a:pt x="196" y="950"/>
                  </a:lnTo>
                  <a:lnTo>
                    <a:pt x="202" y="948"/>
                  </a:lnTo>
                  <a:lnTo>
                    <a:pt x="208" y="898"/>
                  </a:lnTo>
                  <a:lnTo>
                    <a:pt x="212" y="894"/>
                  </a:lnTo>
                  <a:lnTo>
                    <a:pt x="218" y="906"/>
                  </a:lnTo>
                  <a:lnTo>
                    <a:pt x="224" y="900"/>
                  </a:lnTo>
                  <a:lnTo>
                    <a:pt x="228" y="894"/>
                  </a:lnTo>
                  <a:lnTo>
                    <a:pt x="234" y="864"/>
                  </a:lnTo>
                  <a:lnTo>
                    <a:pt x="240" y="862"/>
                  </a:lnTo>
                  <a:lnTo>
                    <a:pt x="244" y="850"/>
                  </a:lnTo>
                  <a:lnTo>
                    <a:pt x="250" y="726"/>
                  </a:lnTo>
                  <a:lnTo>
                    <a:pt x="254" y="730"/>
                  </a:lnTo>
                  <a:lnTo>
                    <a:pt x="260" y="722"/>
                  </a:lnTo>
                  <a:lnTo>
                    <a:pt x="266" y="716"/>
                  </a:lnTo>
                  <a:lnTo>
                    <a:pt x="270" y="716"/>
                  </a:lnTo>
                  <a:lnTo>
                    <a:pt x="276" y="720"/>
                  </a:lnTo>
                  <a:lnTo>
                    <a:pt x="282" y="710"/>
                  </a:lnTo>
                  <a:lnTo>
                    <a:pt x="286" y="710"/>
                  </a:lnTo>
                  <a:lnTo>
                    <a:pt x="292" y="686"/>
                  </a:lnTo>
                  <a:lnTo>
                    <a:pt x="298" y="624"/>
                  </a:lnTo>
                  <a:lnTo>
                    <a:pt x="302" y="620"/>
                  </a:lnTo>
                  <a:lnTo>
                    <a:pt x="308" y="568"/>
                  </a:lnTo>
                  <a:lnTo>
                    <a:pt x="314" y="568"/>
                  </a:lnTo>
                  <a:lnTo>
                    <a:pt x="318" y="534"/>
                  </a:lnTo>
                  <a:lnTo>
                    <a:pt x="324" y="524"/>
                  </a:lnTo>
                  <a:lnTo>
                    <a:pt x="328" y="502"/>
                  </a:lnTo>
                  <a:lnTo>
                    <a:pt x="334" y="492"/>
                  </a:lnTo>
                  <a:lnTo>
                    <a:pt x="340" y="482"/>
                  </a:lnTo>
                  <a:lnTo>
                    <a:pt x="344" y="438"/>
                  </a:lnTo>
                  <a:lnTo>
                    <a:pt x="350" y="432"/>
                  </a:lnTo>
                  <a:lnTo>
                    <a:pt x="356" y="424"/>
                  </a:lnTo>
                  <a:lnTo>
                    <a:pt x="360" y="420"/>
                  </a:lnTo>
                  <a:lnTo>
                    <a:pt x="366" y="410"/>
                  </a:lnTo>
                  <a:lnTo>
                    <a:pt x="372" y="416"/>
                  </a:lnTo>
                  <a:lnTo>
                    <a:pt x="376" y="416"/>
                  </a:lnTo>
                  <a:lnTo>
                    <a:pt x="382" y="396"/>
                  </a:lnTo>
                  <a:lnTo>
                    <a:pt x="388" y="380"/>
                  </a:lnTo>
                  <a:lnTo>
                    <a:pt x="392" y="382"/>
                  </a:lnTo>
                  <a:lnTo>
                    <a:pt x="398" y="314"/>
                  </a:lnTo>
                  <a:lnTo>
                    <a:pt x="404" y="268"/>
                  </a:lnTo>
                  <a:lnTo>
                    <a:pt x="408" y="248"/>
                  </a:lnTo>
                  <a:lnTo>
                    <a:pt x="414" y="228"/>
                  </a:lnTo>
                  <a:lnTo>
                    <a:pt x="418" y="242"/>
                  </a:lnTo>
                  <a:lnTo>
                    <a:pt x="424" y="198"/>
                  </a:lnTo>
                  <a:lnTo>
                    <a:pt x="430" y="170"/>
                  </a:lnTo>
                  <a:lnTo>
                    <a:pt x="434" y="144"/>
                  </a:lnTo>
                  <a:lnTo>
                    <a:pt x="440" y="126"/>
                  </a:lnTo>
                  <a:lnTo>
                    <a:pt x="446" y="118"/>
                  </a:lnTo>
                  <a:lnTo>
                    <a:pt x="450" y="104"/>
                  </a:lnTo>
                  <a:lnTo>
                    <a:pt x="456" y="106"/>
                  </a:lnTo>
                  <a:lnTo>
                    <a:pt x="462" y="106"/>
                  </a:lnTo>
                  <a:lnTo>
                    <a:pt x="466" y="104"/>
                  </a:lnTo>
                  <a:lnTo>
                    <a:pt x="472" y="98"/>
                  </a:lnTo>
                  <a:lnTo>
                    <a:pt x="478" y="98"/>
                  </a:lnTo>
                  <a:lnTo>
                    <a:pt x="482" y="94"/>
                  </a:lnTo>
                  <a:lnTo>
                    <a:pt x="488" y="72"/>
                  </a:lnTo>
                  <a:lnTo>
                    <a:pt x="492" y="58"/>
                  </a:lnTo>
                  <a:lnTo>
                    <a:pt x="498" y="56"/>
                  </a:lnTo>
                  <a:lnTo>
                    <a:pt x="504" y="50"/>
                  </a:lnTo>
                  <a:lnTo>
                    <a:pt x="508" y="48"/>
                  </a:lnTo>
                  <a:lnTo>
                    <a:pt x="514" y="22"/>
                  </a:lnTo>
                  <a:lnTo>
                    <a:pt x="520" y="18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18" name="Freeform 134"/>
            <p:cNvSpPr>
              <a:spLocks/>
            </p:cNvSpPr>
            <p:nvPr/>
          </p:nvSpPr>
          <p:spPr bwMode="auto">
            <a:xfrm>
              <a:off x="1211" y="3963"/>
              <a:ext cx="192" cy="68"/>
            </a:xfrm>
            <a:custGeom>
              <a:avLst/>
              <a:gdLst>
                <a:gd name="T0" fmla="*/ 4 w 522"/>
                <a:gd name="T1" fmla="*/ 526 h 532"/>
                <a:gd name="T2" fmla="*/ 16 w 522"/>
                <a:gd name="T3" fmla="*/ 532 h 532"/>
                <a:gd name="T4" fmla="*/ 26 w 522"/>
                <a:gd name="T5" fmla="*/ 516 h 532"/>
                <a:gd name="T6" fmla="*/ 36 w 522"/>
                <a:gd name="T7" fmla="*/ 516 h 532"/>
                <a:gd name="T8" fmla="*/ 46 w 522"/>
                <a:gd name="T9" fmla="*/ 502 h 532"/>
                <a:gd name="T10" fmla="*/ 58 w 522"/>
                <a:gd name="T11" fmla="*/ 498 h 532"/>
                <a:gd name="T12" fmla="*/ 68 w 522"/>
                <a:gd name="T13" fmla="*/ 490 h 532"/>
                <a:gd name="T14" fmla="*/ 78 w 522"/>
                <a:gd name="T15" fmla="*/ 488 h 532"/>
                <a:gd name="T16" fmla="*/ 90 w 522"/>
                <a:gd name="T17" fmla="*/ 490 h 532"/>
                <a:gd name="T18" fmla="*/ 100 w 522"/>
                <a:gd name="T19" fmla="*/ 456 h 532"/>
                <a:gd name="T20" fmla="*/ 110 w 522"/>
                <a:gd name="T21" fmla="*/ 436 h 532"/>
                <a:gd name="T22" fmla="*/ 120 w 522"/>
                <a:gd name="T23" fmla="*/ 434 h 532"/>
                <a:gd name="T24" fmla="*/ 132 w 522"/>
                <a:gd name="T25" fmla="*/ 382 h 532"/>
                <a:gd name="T26" fmla="*/ 142 w 522"/>
                <a:gd name="T27" fmla="*/ 378 h 532"/>
                <a:gd name="T28" fmla="*/ 152 w 522"/>
                <a:gd name="T29" fmla="*/ 366 h 532"/>
                <a:gd name="T30" fmla="*/ 164 w 522"/>
                <a:gd name="T31" fmla="*/ 352 h 532"/>
                <a:gd name="T32" fmla="*/ 174 w 522"/>
                <a:gd name="T33" fmla="*/ 356 h 532"/>
                <a:gd name="T34" fmla="*/ 184 w 522"/>
                <a:gd name="T35" fmla="*/ 350 h 532"/>
                <a:gd name="T36" fmla="*/ 194 w 522"/>
                <a:gd name="T37" fmla="*/ 350 h 532"/>
                <a:gd name="T38" fmla="*/ 206 w 522"/>
                <a:gd name="T39" fmla="*/ 338 h 532"/>
                <a:gd name="T40" fmla="*/ 216 w 522"/>
                <a:gd name="T41" fmla="*/ 338 h 532"/>
                <a:gd name="T42" fmla="*/ 226 w 522"/>
                <a:gd name="T43" fmla="*/ 308 h 532"/>
                <a:gd name="T44" fmla="*/ 238 w 522"/>
                <a:gd name="T45" fmla="*/ 260 h 532"/>
                <a:gd name="T46" fmla="*/ 248 w 522"/>
                <a:gd name="T47" fmla="*/ 258 h 532"/>
                <a:gd name="T48" fmla="*/ 258 w 522"/>
                <a:gd name="T49" fmla="*/ 252 h 532"/>
                <a:gd name="T50" fmla="*/ 268 w 522"/>
                <a:gd name="T51" fmla="*/ 252 h 532"/>
                <a:gd name="T52" fmla="*/ 280 w 522"/>
                <a:gd name="T53" fmla="*/ 250 h 532"/>
                <a:gd name="T54" fmla="*/ 290 w 522"/>
                <a:gd name="T55" fmla="*/ 240 h 532"/>
                <a:gd name="T56" fmla="*/ 300 w 522"/>
                <a:gd name="T57" fmla="*/ 244 h 532"/>
                <a:gd name="T58" fmla="*/ 312 w 522"/>
                <a:gd name="T59" fmla="*/ 242 h 532"/>
                <a:gd name="T60" fmla="*/ 322 w 522"/>
                <a:gd name="T61" fmla="*/ 224 h 532"/>
                <a:gd name="T62" fmla="*/ 332 w 522"/>
                <a:gd name="T63" fmla="*/ 214 h 532"/>
                <a:gd name="T64" fmla="*/ 344 w 522"/>
                <a:gd name="T65" fmla="*/ 178 h 532"/>
                <a:gd name="T66" fmla="*/ 354 w 522"/>
                <a:gd name="T67" fmla="*/ 176 h 532"/>
                <a:gd name="T68" fmla="*/ 364 w 522"/>
                <a:gd name="T69" fmla="*/ 176 h 532"/>
                <a:gd name="T70" fmla="*/ 374 w 522"/>
                <a:gd name="T71" fmla="*/ 174 h 532"/>
                <a:gd name="T72" fmla="*/ 386 w 522"/>
                <a:gd name="T73" fmla="*/ 142 h 532"/>
                <a:gd name="T74" fmla="*/ 396 w 522"/>
                <a:gd name="T75" fmla="*/ 140 h 532"/>
                <a:gd name="T76" fmla="*/ 406 w 522"/>
                <a:gd name="T77" fmla="*/ 128 h 532"/>
                <a:gd name="T78" fmla="*/ 418 w 522"/>
                <a:gd name="T79" fmla="*/ 116 h 532"/>
                <a:gd name="T80" fmla="*/ 428 w 522"/>
                <a:gd name="T81" fmla="*/ 124 h 532"/>
                <a:gd name="T82" fmla="*/ 438 w 522"/>
                <a:gd name="T83" fmla="*/ 80 h 532"/>
                <a:gd name="T84" fmla="*/ 448 w 522"/>
                <a:gd name="T85" fmla="*/ 54 h 532"/>
                <a:gd name="T86" fmla="*/ 460 w 522"/>
                <a:gd name="T87" fmla="*/ 42 h 532"/>
                <a:gd name="T88" fmla="*/ 470 w 522"/>
                <a:gd name="T89" fmla="*/ 16 h 532"/>
                <a:gd name="T90" fmla="*/ 480 w 522"/>
                <a:gd name="T91" fmla="*/ 14 h 532"/>
                <a:gd name="T92" fmla="*/ 492 w 522"/>
                <a:gd name="T93" fmla="*/ 2 h 532"/>
                <a:gd name="T94" fmla="*/ 502 w 522"/>
                <a:gd name="T95" fmla="*/ 2 h 532"/>
                <a:gd name="T96" fmla="*/ 512 w 522"/>
                <a:gd name="T97" fmla="*/ 10 h 532"/>
                <a:gd name="T98" fmla="*/ 522 w 522"/>
                <a:gd name="T99" fmla="*/ 3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532">
                  <a:moveTo>
                    <a:pt x="0" y="526"/>
                  </a:moveTo>
                  <a:lnTo>
                    <a:pt x="4" y="526"/>
                  </a:lnTo>
                  <a:lnTo>
                    <a:pt x="10" y="524"/>
                  </a:lnTo>
                  <a:lnTo>
                    <a:pt x="16" y="532"/>
                  </a:lnTo>
                  <a:lnTo>
                    <a:pt x="20" y="518"/>
                  </a:lnTo>
                  <a:lnTo>
                    <a:pt x="26" y="516"/>
                  </a:lnTo>
                  <a:lnTo>
                    <a:pt x="30" y="516"/>
                  </a:lnTo>
                  <a:lnTo>
                    <a:pt x="36" y="516"/>
                  </a:lnTo>
                  <a:lnTo>
                    <a:pt x="42" y="504"/>
                  </a:lnTo>
                  <a:lnTo>
                    <a:pt x="46" y="502"/>
                  </a:lnTo>
                  <a:lnTo>
                    <a:pt x="52" y="498"/>
                  </a:lnTo>
                  <a:lnTo>
                    <a:pt x="58" y="498"/>
                  </a:lnTo>
                  <a:lnTo>
                    <a:pt x="62" y="498"/>
                  </a:lnTo>
                  <a:lnTo>
                    <a:pt x="68" y="490"/>
                  </a:lnTo>
                  <a:lnTo>
                    <a:pt x="74" y="492"/>
                  </a:lnTo>
                  <a:lnTo>
                    <a:pt x="78" y="488"/>
                  </a:lnTo>
                  <a:lnTo>
                    <a:pt x="84" y="490"/>
                  </a:lnTo>
                  <a:lnTo>
                    <a:pt x="90" y="490"/>
                  </a:lnTo>
                  <a:lnTo>
                    <a:pt x="94" y="478"/>
                  </a:lnTo>
                  <a:lnTo>
                    <a:pt x="100" y="456"/>
                  </a:lnTo>
                  <a:lnTo>
                    <a:pt x="104" y="436"/>
                  </a:lnTo>
                  <a:lnTo>
                    <a:pt x="110" y="436"/>
                  </a:lnTo>
                  <a:lnTo>
                    <a:pt x="116" y="434"/>
                  </a:lnTo>
                  <a:lnTo>
                    <a:pt x="120" y="434"/>
                  </a:lnTo>
                  <a:lnTo>
                    <a:pt x="126" y="404"/>
                  </a:lnTo>
                  <a:lnTo>
                    <a:pt x="132" y="382"/>
                  </a:lnTo>
                  <a:lnTo>
                    <a:pt x="136" y="388"/>
                  </a:lnTo>
                  <a:lnTo>
                    <a:pt x="142" y="378"/>
                  </a:lnTo>
                  <a:lnTo>
                    <a:pt x="148" y="366"/>
                  </a:lnTo>
                  <a:lnTo>
                    <a:pt x="152" y="366"/>
                  </a:lnTo>
                  <a:lnTo>
                    <a:pt x="158" y="358"/>
                  </a:lnTo>
                  <a:lnTo>
                    <a:pt x="164" y="352"/>
                  </a:lnTo>
                  <a:lnTo>
                    <a:pt x="168" y="360"/>
                  </a:lnTo>
                  <a:lnTo>
                    <a:pt x="174" y="356"/>
                  </a:lnTo>
                  <a:lnTo>
                    <a:pt x="180" y="354"/>
                  </a:lnTo>
                  <a:lnTo>
                    <a:pt x="184" y="350"/>
                  </a:lnTo>
                  <a:lnTo>
                    <a:pt x="190" y="350"/>
                  </a:lnTo>
                  <a:lnTo>
                    <a:pt x="194" y="350"/>
                  </a:lnTo>
                  <a:lnTo>
                    <a:pt x="200" y="348"/>
                  </a:lnTo>
                  <a:lnTo>
                    <a:pt x="206" y="338"/>
                  </a:lnTo>
                  <a:lnTo>
                    <a:pt x="210" y="338"/>
                  </a:lnTo>
                  <a:lnTo>
                    <a:pt x="216" y="338"/>
                  </a:lnTo>
                  <a:lnTo>
                    <a:pt x="222" y="310"/>
                  </a:lnTo>
                  <a:lnTo>
                    <a:pt x="226" y="308"/>
                  </a:lnTo>
                  <a:lnTo>
                    <a:pt x="232" y="268"/>
                  </a:lnTo>
                  <a:lnTo>
                    <a:pt x="238" y="260"/>
                  </a:lnTo>
                  <a:lnTo>
                    <a:pt x="242" y="258"/>
                  </a:lnTo>
                  <a:lnTo>
                    <a:pt x="248" y="258"/>
                  </a:lnTo>
                  <a:lnTo>
                    <a:pt x="254" y="258"/>
                  </a:lnTo>
                  <a:lnTo>
                    <a:pt x="258" y="252"/>
                  </a:lnTo>
                  <a:lnTo>
                    <a:pt x="264" y="254"/>
                  </a:lnTo>
                  <a:lnTo>
                    <a:pt x="268" y="252"/>
                  </a:lnTo>
                  <a:lnTo>
                    <a:pt x="274" y="250"/>
                  </a:lnTo>
                  <a:lnTo>
                    <a:pt x="280" y="250"/>
                  </a:lnTo>
                  <a:lnTo>
                    <a:pt x="284" y="240"/>
                  </a:lnTo>
                  <a:lnTo>
                    <a:pt x="290" y="240"/>
                  </a:lnTo>
                  <a:lnTo>
                    <a:pt x="296" y="242"/>
                  </a:lnTo>
                  <a:lnTo>
                    <a:pt x="300" y="244"/>
                  </a:lnTo>
                  <a:lnTo>
                    <a:pt x="306" y="242"/>
                  </a:lnTo>
                  <a:lnTo>
                    <a:pt x="312" y="242"/>
                  </a:lnTo>
                  <a:lnTo>
                    <a:pt x="316" y="240"/>
                  </a:lnTo>
                  <a:lnTo>
                    <a:pt x="322" y="224"/>
                  </a:lnTo>
                  <a:lnTo>
                    <a:pt x="328" y="220"/>
                  </a:lnTo>
                  <a:lnTo>
                    <a:pt x="332" y="214"/>
                  </a:lnTo>
                  <a:lnTo>
                    <a:pt x="338" y="214"/>
                  </a:lnTo>
                  <a:lnTo>
                    <a:pt x="344" y="178"/>
                  </a:lnTo>
                  <a:lnTo>
                    <a:pt x="348" y="178"/>
                  </a:lnTo>
                  <a:lnTo>
                    <a:pt x="354" y="176"/>
                  </a:lnTo>
                  <a:lnTo>
                    <a:pt x="358" y="176"/>
                  </a:lnTo>
                  <a:lnTo>
                    <a:pt x="364" y="176"/>
                  </a:lnTo>
                  <a:lnTo>
                    <a:pt x="370" y="174"/>
                  </a:lnTo>
                  <a:lnTo>
                    <a:pt x="374" y="174"/>
                  </a:lnTo>
                  <a:lnTo>
                    <a:pt x="380" y="168"/>
                  </a:lnTo>
                  <a:lnTo>
                    <a:pt x="386" y="142"/>
                  </a:lnTo>
                  <a:lnTo>
                    <a:pt x="390" y="140"/>
                  </a:lnTo>
                  <a:lnTo>
                    <a:pt x="396" y="140"/>
                  </a:lnTo>
                  <a:lnTo>
                    <a:pt x="402" y="122"/>
                  </a:lnTo>
                  <a:lnTo>
                    <a:pt x="406" y="128"/>
                  </a:lnTo>
                  <a:lnTo>
                    <a:pt x="412" y="116"/>
                  </a:lnTo>
                  <a:lnTo>
                    <a:pt x="418" y="116"/>
                  </a:lnTo>
                  <a:lnTo>
                    <a:pt x="422" y="118"/>
                  </a:lnTo>
                  <a:lnTo>
                    <a:pt x="428" y="124"/>
                  </a:lnTo>
                  <a:lnTo>
                    <a:pt x="434" y="118"/>
                  </a:lnTo>
                  <a:lnTo>
                    <a:pt x="438" y="80"/>
                  </a:lnTo>
                  <a:lnTo>
                    <a:pt x="444" y="78"/>
                  </a:lnTo>
                  <a:lnTo>
                    <a:pt x="448" y="54"/>
                  </a:lnTo>
                  <a:lnTo>
                    <a:pt x="454" y="60"/>
                  </a:lnTo>
                  <a:lnTo>
                    <a:pt x="460" y="42"/>
                  </a:lnTo>
                  <a:lnTo>
                    <a:pt x="464" y="38"/>
                  </a:lnTo>
                  <a:lnTo>
                    <a:pt x="470" y="16"/>
                  </a:lnTo>
                  <a:lnTo>
                    <a:pt x="476" y="10"/>
                  </a:lnTo>
                  <a:lnTo>
                    <a:pt x="480" y="14"/>
                  </a:lnTo>
                  <a:lnTo>
                    <a:pt x="486" y="6"/>
                  </a:lnTo>
                  <a:lnTo>
                    <a:pt x="492" y="2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8" y="4"/>
                  </a:lnTo>
                  <a:lnTo>
                    <a:pt x="512" y="10"/>
                  </a:lnTo>
                  <a:lnTo>
                    <a:pt x="518" y="32"/>
                  </a:lnTo>
                  <a:lnTo>
                    <a:pt x="522" y="38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2519" name="Group 135"/>
          <p:cNvGrpSpPr>
            <a:grpSpLocks/>
          </p:cNvGrpSpPr>
          <p:nvPr/>
        </p:nvGrpSpPr>
        <p:grpSpPr bwMode="auto">
          <a:xfrm>
            <a:off x="1141413" y="4152900"/>
            <a:ext cx="739775" cy="230188"/>
            <a:chOff x="731" y="3829"/>
            <a:chExt cx="557" cy="58"/>
          </a:xfrm>
        </p:grpSpPr>
        <p:sp>
          <p:nvSpPr>
            <p:cNvPr id="272520" name="Freeform 136"/>
            <p:cNvSpPr>
              <a:spLocks/>
            </p:cNvSpPr>
            <p:nvPr/>
          </p:nvSpPr>
          <p:spPr bwMode="auto">
            <a:xfrm>
              <a:off x="1090" y="3829"/>
              <a:ext cx="198" cy="39"/>
            </a:xfrm>
            <a:custGeom>
              <a:avLst/>
              <a:gdLst>
                <a:gd name="T0" fmla="*/ 4 w 524"/>
                <a:gd name="T1" fmla="*/ 192 h 192"/>
                <a:gd name="T2" fmla="*/ 16 w 524"/>
                <a:gd name="T3" fmla="*/ 188 h 192"/>
                <a:gd name="T4" fmla="*/ 26 w 524"/>
                <a:gd name="T5" fmla="*/ 188 h 192"/>
                <a:gd name="T6" fmla="*/ 36 w 524"/>
                <a:gd name="T7" fmla="*/ 188 h 192"/>
                <a:gd name="T8" fmla="*/ 46 w 524"/>
                <a:gd name="T9" fmla="*/ 182 h 192"/>
                <a:gd name="T10" fmla="*/ 58 w 524"/>
                <a:gd name="T11" fmla="*/ 176 h 192"/>
                <a:gd name="T12" fmla="*/ 68 w 524"/>
                <a:gd name="T13" fmla="*/ 164 h 192"/>
                <a:gd name="T14" fmla="*/ 78 w 524"/>
                <a:gd name="T15" fmla="*/ 160 h 192"/>
                <a:gd name="T16" fmla="*/ 90 w 524"/>
                <a:gd name="T17" fmla="*/ 156 h 192"/>
                <a:gd name="T18" fmla="*/ 100 w 524"/>
                <a:gd name="T19" fmla="*/ 152 h 192"/>
                <a:gd name="T20" fmla="*/ 110 w 524"/>
                <a:gd name="T21" fmla="*/ 146 h 192"/>
                <a:gd name="T22" fmla="*/ 122 w 524"/>
                <a:gd name="T23" fmla="*/ 144 h 192"/>
                <a:gd name="T24" fmla="*/ 132 w 524"/>
                <a:gd name="T25" fmla="*/ 140 h 192"/>
                <a:gd name="T26" fmla="*/ 142 w 524"/>
                <a:gd name="T27" fmla="*/ 140 h 192"/>
                <a:gd name="T28" fmla="*/ 152 w 524"/>
                <a:gd name="T29" fmla="*/ 146 h 192"/>
                <a:gd name="T30" fmla="*/ 164 w 524"/>
                <a:gd name="T31" fmla="*/ 144 h 192"/>
                <a:gd name="T32" fmla="*/ 174 w 524"/>
                <a:gd name="T33" fmla="*/ 140 h 192"/>
                <a:gd name="T34" fmla="*/ 184 w 524"/>
                <a:gd name="T35" fmla="*/ 144 h 192"/>
                <a:gd name="T36" fmla="*/ 196 w 524"/>
                <a:gd name="T37" fmla="*/ 140 h 192"/>
                <a:gd name="T38" fmla="*/ 206 w 524"/>
                <a:gd name="T39" fmla="*/ 134 h 192"/>
                <a:gd name="T40" fmla="*/ 216 w 524"/>
                <a:gd name="T41" fmla="*/ 136 h 192"/>
                <a:gd name="T42" fmla="*/ 226 w 524"/>
                <a:gd name="T43" fmla="*/ 136 h 192"/>
                <a:gd name="T44" fmla="*/ 238 w 524"/>
                <a:gd name="T45" fmla="*/ 134 h 192"/>
                <a:gd name="T46" fmla="*/ 248 w 524"/>
                <a:gd name="T47" fmla="*/ 126 h 192"/>
                <a:gd name="T48" fmla="*/ 258 w 524"/>
                <a:gd name="T49" fmla="*/ 122 h 192"/>
                <a:gd name="T50" fmla="*/ 270 w 524"/>
                <a:gd name="T51" fmla="*/ 120 h 192"/>
                <a:gd name="T52" fmla="*/ 280 w 524"/>
                <a:gd name="T53" fmla="*/ 120 h 192"/>
                <a:gd name="T54" fmla="*/ 290 w 524"/>
                <a:gd name="T55" fmla="*/ 122 h 192"/>
                <a:gd name="T56" fmla="*/ 300 w 524"/>
                <a:gd name="T57" fmla="*/ 112 h 192"/>
                <a:gd name="T58" fmla="*/ 312 w 524"/>
                <a:gd name="T59" fmla="*/ 114 h 192"/>
                <a:gd name="T60" fmla="*/ 322 w 524"/>
                <a:gd name="T61" fmla="*/ 110 h 192"/>
                <a:gd name="T62" fmla="*/ 332 w 524"/>
                <a:gd name="T63" fmla="*/ 104 h 192"/>
                <a:gd name="T64" fmla="*/ 344 w 524"/>
                <a:gd name="T65" fmla="*/ 78 h 192"/>
                <a:gd name="T66" fmla="*/ 354 w 524"/>
                <a:gd name="T67" fmla="*/ 72 h 192"/>
                <a:gd name="T68" fmla="*/ 364 w 524"/>
                <a:gd name="T69" fmla="*/ 72 h 192"/>
                <a:gd name="T70" fmla="*/ 376 w 524"/>
                <a:gd name="T71" fmla="*/ 76 h 192"/>
                <a:gd name="T72" fmla="*/ 386 w 524"/>
                <a:gd name="T73" fmla="*/ 74 h 192"/>
                <a:gd name="T74" fmla="*/ 396 w 524"/>
                <a:gd name="T75" fmla="*/ 70 h 192"/>
                <a:gd name="T76" fmla="*/ 406 w 524"/>
                <a:gd name="T77" fmla="*/ 68 h 192"/>
                <a:gd name="T78" fmla="*/ 418 w 524"/>
                <a:gd name="T79" fmla="*/ 66 h 192"/>
                <a:gd name="T80" fmla="*/ 428 w 524"/>
                <a:gd name="T81" fmla="*/ 58 h 192"/>
                <a:gd name="T82" fmla="*/ 438 w 524"/>
                <a:gd name="T83" fmla="*/ 42 h 192"/>
                <a:gd name="T84" fmla="*/ 450 w 524"/>
                <a:gd name="T85" fmla="*/ 40 h 192"/>
                <a:gd name="T86" fmla="*/ 460 w 524"/>
                <a:gd name="T87" fmla="*/ 26 h 192"/>
                <a:gd name="T88" fmla="*/ 470 w 524"/>
                <a:gd name="T89" fmla="*/ 30 h 192"/>
                <a:gd name="T90" fmla="*/ 480 w 524"/>
                <a:gd name="T91" fmla="*/ 26 h 192"/>
                <a:gd name="T92" fmla="*/ 492 w 524"/>
                <a:gd name="T93" fmla="*/ 26 h 192"/>
                <a:gd name="T94" fmla="*/ 502 w 524"/>
                <a:gd name="T95" fmla="*/ 20 h 192"/>
                <a:gd name="T96" fmla="*/ 512 w 524"/>
                <a:gd name="T97" fmla="*/ 8 h 192"/>
                <a:gd name="T98" fmla="*/ 524 w 524"/>
                <a:gd name="T9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92">
                  <a:moveTo>
                    <a:pt x="0" y="192"/>
                  </a:moveTo>
                  <a:lnTo>
                    <a:pt x="4" y="192"/>
                  </a:lnTo>
                  <a:lnTo>
                    <a:pt x="10" y="188"/>
                  </a:lnTo>
                  <a:lnTo>
                    <a:pt x="16" y="188"/>
                  </a:lnTo>
                  <a:lnTo>
                    <a:pt x="20" y="188"/>
                  </a:lnTo>
                  <a:lnTo>
                    <a:pt x="26" y="188"/>
                  </a:lnTo>
                  <a:lnTo>
                    <a:pt x="32" y="188"/>
                  </a:lnTo>
                  <a:lnTo>
                    <a:pt x="36" y="188"/>
                  </a:lnTo>
                  <a:lnTo>
                    <a:pt x="42" y="182"/>
                  </a:lnTo>
                  <a:lnTo>
                    <a:pt x="46" y="182"/>
                  </a:lnTo>
                  <a:lnTo>
                    <a:pt x="52" y="180"/>
                  </a:lnTo>
                  <a:lnTo>
                    <a:pt x="58" y="176"/>
                  </a:lnTo>
                  <a:lnTo>
                    <a:pt x="62" y="164"/>
                  </a:lnTo>
                  <a:lnTo>
                    <a:pt x="68" y="164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4" y="156"/>
                  </a:lnTo>
                  <a:lnTo>
                    <a:pt x="100" y="152"/>
                  </a:lnTo>
                  <a:lnTo>
                    <a:pt x="106" y="150"/>
                  </a:lnTo>
                  <a:lnTo>
                    <a:pt x="110" y="146"/>
                  </a:lnTo>
                  <a:lnTo>
                    <a:pt x="116" y="142"/>
                  </a:lnTo>
                  <a:lnTo>
                    <a:pt x="122" y="144"/>
                  </a:lnTo>
                  <a:lnTo>
                    <a:pt x="126" y="140"/>
                  </a:lnTo>
                  <a:lnTo>
                    <a:pt x="132" y="140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8" y="146"/>
                  </a:lnTo>
                  <a:lnTo>
                    <a:pt x="152" y="146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74" y="140"/>
                  </a:lnTo>
                  <a:lnTo>
                    <a:pt x="180" y="144"/>
                  </a:lnTo>
                  <a:lnTo>
                    <a:pt x="184" y="144"/>
                  </a:lnTo>
                  <a:lnTo>
                    <a:pt x="190" y="146"/>
                  </a:lnTo>
                  <a:lnTo>
                    <a:pt x="196" y="140"/>
                  </a:lnTo>
                  <a:lnTo>
                    <a:pt x="200" y="138"/>
                  </a:lnTo>
                  <a:lnTo>
                    <a:pt x="206" y="134"/>
                  </a:lnTo>
                  <a:lnTo>
                    <a:pt x="210" y="138"/>
                  </a:lnTo>
                  <a:lnTo>
                    <a:pt x="216" y="136"/>
                  </a:lnTo>
                  <a:lnTo>
                    <a:pt x="222" y="136"/>
                  </a:lnTo>
                  <a:lnTo>
                    <a:pt x="226" y="136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2" y="134"/>
                  </a:lnTo>
                  <a:lnTo>
                    <a:pt x="248" y="126"/>
                  </a:lnTo>
                  <a:lnTo>
                    <a:pt x="254" y="124"/>
                  </a:lnTo>
                  <a:lnTo>
                    <a:pt x="258" y="122"/>
                  </a:lnTo>
                  <a:lnTo>
                    <a:pt x="264" y="120"/>
                  </a:lnTo>
                  <a:lnTo>
                    <a:pt x="270" y="120"/>
                  </a:lnTo>
                  <a:lnTo>
                    <a:pt x="274" y="118"/>
                  </a:lnTo>
                  <a:lnTo>
                    <a:pt x="280" y="120"/>
                  </a:lnTo>
                  <a:lnTo>
                    <a:pt x="286" y="120"/>
                  </a:lnTo>
                  <a:lnTo>
                    <a:pt x="290" y="122"/>
                  </a:lnTo>
                  <a:lnTo>
                    <a:pt x="296" y="112"/>
                  </a:lnTo>
                  <a:lnTo>
                    <a:pt x="300" y="112"/>
                  </a:lnTo>
                  <a:lnTo>
                    <a:pt x="306" y="112"/>
                  </a:lnTo>
                  <a:lnTo>
                    <a:pt x="312" y="114"/>
                  </a:lnTo>
                  <a:lnTo>
                    <a:pt x="316" y="112"/>
                  </a:lnTo>
                  <a:lnTo>
                    <a:pt x="322" y="110"/>
                  </a:lnTo>
                  <a:lnTo>
                    <a:pt x="328" y="104"/>
                  </a:lnTo>
                  <a:lnTo>
                    <a:pt x="332" y="104"/>
                  </a:lnTo>
                  <a:lnTo>
                    <a:pt x="338" y="92"/>
                  </a:lnTo>
                  <a:lnTo>
                    <a:pt x="344" y="78"/>
                  </a:lnTo>
                  <a:lnTo>
                    <a:pt x="348" y="74"/>
                  </a:lnTo>
                  <a:lnTo>
                    <a:pt x="354" y="72"/>
                  </a:lnTo>
                  <a:lnTo>
                    <a:pt x="360" y="74"/>
                  </a:lnTo>
                  <a:lnTo>
                    <a:pt x="364" y="72"/>
                  </a:lnTo>
                  <a:lnTo>
                    <a:pt x="370" y="78"/>
                  </a:lnTo>
                  <a:lnTo>
                    <a:pt x="376" y="76"/>
                  </a:lnTo>
                  <a:lnTo>
                    <a:pt x="380" y="74"/>
                  </a:lnTo>
                  <a:lnTo>
                    <a:pt x="386" y="74"/>
                  </a:lnTo>
                  <a:lnTo>
                    <a:pt x="390" y="74"/>
                  </a:lnTo>
                  <a:lnTo>
                    <a:pt x="396" y="70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12" y="68"/>
                  </a:lnTo>
                  <a:lnTo>
                    <a:pt x="418" y="66"/>
                  </a:lnTo>
                  <a:lnTo>
                    <a:pt x="422" y="68"/>
                  </a:lnTo>
                  <a:lnTo>
                    <a:pt x="428" y="58"/>
                  </a:lnTo>
                  <a:lnTo>
                    <a:pt x="434" y="48"/>
                  </a:lnTo>
                  <a:lnTo>
                    <a:pt x="438" y="42"/>
                  </a:lnTo>
                  <a:lnTo>
                    <a:pt x="444" y="40"/>
                  </a:lnTo>
                  <a:lnTo>
                    <a:pt x="450" y="40"/>
                  </a:lnTo>
                  <a:lnTo>
                    <a:pt x="454" y="30"/>
                  </a:lnTo>
                  <a:lnTo>
                    <a:pt x="460" y="26"/>
                  </a:lnTo>
                  <a:lnTo>
                    <a:pt x="464" y="26"/>
                  </a:lnTo>
                  <a:lnTo>
                    <a:pt x="470" y="30"/>
                  </a:lnTo>
                  <a:lnTo>
                    <a:pt x="476" y="28"/>
                  </a:lnTo>
                  <a:lnTo>
                    <a:pt x="480" y="26"/>
                  </a:lnTo>
                  <a:lnTo>
                    <a:pt x="486" y="26"/>
                  </a:lnTo>
                  <a:lnTo>
                    <a:pt x="492" y="26"/>
                  </a:lnTo>
                  <a:lnTo>
                    <a:pt x="496" y="20"/>
                  </a:lnTo>
                  <a:lnTo>
                    <a:pt x="502" y="20"/>
                  </a:lnTo>
                  <a:lnTo>
                    <a:pt x="508" y="22"/>
                  </a:lnTo>
                  <a:lnTo>
                    <a:pt x="512" y="8"/>
                  </a:lnTo>
                  <a:lnTo>
                    <a:pt x="518" y="8"/>
                  </a:lnTo>
                  <a:lnTo>
                    <a:pt x="524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21" name="Freeform 137"/>
            <p:cNvSpPr>
              <a:spLocks/>
            </p:cNvSpPr>
            <p:nvPr/>
          </p:nvSpPr>
          <p:spPr bwMode="auto">
            <a:xfrm>
              <a:off x="893" y="3867"/>
              <a:ext cx="197" cy="9"/>
            </a:xfrm>
            <a:custGeom>
              <a:avLst/>
              <a:gdLst>
                <a:gd name="T0" fmla="*/ 4 w 524"/>
                <a:gd name="T1" fmla="*/ 30 h 42"/>
                <a:gd name="T2" fmla="*/ 16 w 524"/>
                <a:gd name="T3" fmla="*/ 30 h 42"/>
                <a:gd name="T4" fmla="*/ 26 w 524"/>
                <a:gd name="T5" fmla="*/ 32 h 42"/>
                <a:gd name="T6" fmla="*/ 36 w 524"/>
                <a:gd name="T7" fmla="*/ 18 h 42"/>
                <a:gd name="T8" fmla="*/ 48 w 524"/>
                <a:gd name="T9" fmla="*/ 18 h 42"/>
                <a:gd name="T10" fmla="*/ 58 w 524"/>
                <a:gd name="T11" fmla="*/ 20 h 42"/>
                <a:gd name="T12" fmla="*/ 68 w 524"/>
                <a:gd name="T13" fmla="*/ 26 h 42"/>
                <a:gd name="T14" fmla="*/ 78 w 524"/>
                <a:gd name="T15" fmla="*/ 28 h 42"/>
                <a:gd name="T16" fmla="*/ 90 w 524"/>
                <a:gd name="T17" fmla="*/ 42 h 42"/>
                <a:gd name="T18" fmla="*/ 100 w 524"/>
                <a:gd name="T19" fmla="*/ 36 h 42"/>
                <a:gd name="T20" fmla="*/ 110 w 524"/>
                <a:gd name="T21" fmla="*/ 40 h 42"/>
                <a:gd name="T22" fmla="*/ 122 w 524"/>
                <a:gd name="T23" fmla="*/ 42 h 42"/>
                <a:gd name="T24" fmla="*/ 132 w 524"/>
                <a:gd name="T25" fmla="*/ 36 h 42"/>
                <a:gd name="T26" fmla="*/ 142 w 524"/>
                <a:gd name="T27" fmla="*/ 34 h 42"/>
                <a:gd name="T28" fmla="*/ 152 w 524"/>
                <a:gd name="T29" fmla="*/ 34 h 42"/>
                <a:gd name="T30" fmla="*/ 164 w 524"/>
                <a:gd name="T31" fmla="*/ 26 h 42"/>
                <a:gd name="T32" fmla="*/ 174 w 524"/>
                <a:gd name="T33" fmla="*/ 30 h 42"/>
                <a:gd name="T34" fmla="*/ 184 w 524"/>
                <a:gd name="T35" fmla="*/ 28 h 42"/>
                <a:gd name="T36" fmla="*/ 196 w 524"/>
                <a:gd name="T37" fmla="*/ 30 h 42"/>
                <a:gd name="T38" fmla="*/ 206 w 524"/>
                <a:gd name="T39" fmla="*/ 18 h 42"/>
                <a:gd name="T40" fmla="*/ 216 w 524"/>
                <a:gd name="T41" fmla="*/ 14 h 42"/>
                <a:gd name="T42" fmla="*/ 228 w 524"/>
                <a:gd name="T43" fmla="*/ 14 h 42"/>
                <a:gd name="T44" fmla="*/ 238 w 524"/>
                <a:gd name="T45" fmla="*/ 10 h 42"/>
                <a:gd name="T46" fmla="*/ 248 w 524"/>
                <a:gd name="T47" fmla="*/ 8 h 42"/>
                <a:gd name="T48" fmla="*/ 258 w 524"/>
                <a:gd name="T49" fmla="*/ 0 h 42"/>
                <a:gd name="T50" fmla="*/ 270 w 524"/>
                <a:gd name="T51" fmla="*/ 0 h 42"/>
                <a:gd name="T52" fmla="*/ 280 w 524"/>
                <a:gd name="T53" fmla="*/ 4 h 42"/>
                <a:gd name="T54" fmla="*/ 290 w 524"/>
                <a:gd name="T55" fmla="*/ 10 h 42"/>
                <a:gd name="T56" fmla="*/ 302 w 524"/>
                <a:gd name="T57" fmla="*/ 10 h 42"/>
                <a:gd name="T58" fmla="*/ 312 w 524"/>
                <a:gd name="T59" fmla="*/ 0 h 42"/>
                <a:gd name="T60" fmla="*/ 322 w 524"/>
                <a:gd name="T61" fmla="*/ 4 h 42"/>
                <a:gd name="T62" fmla="*/ 332 w 524"/>
                <a:gd name="T63" fmla="*/ 4 h 42"/>
                <a:gd name="T64" fmla="*/ 344 w 524"/>
                <a:gd name="T65" fmla="*/ 4 h 42"/>
                <a:gd name="T66" fmla="*/ 354 w 524"/>
                <a:gd name="T67" fmla="*/ 2 h 42"/>
                <a:gd name="T68" fmla="*/ 364 w 524"/>
                <a:gd name="T69" fmla="*/ 10 h 42"/>
                <a:gd name="T70" fmla="*/ 376 w 524"/>
                <a:gd name="T71" fmla="*/ 16 h 42"/>
                <a:gd name="T72" fmla="*/ 386 w 524"/>
                <a:gd name="T73" fmla="*/ 14 h 42"/>
                <a:gd name="T74" fmla="*/ 396 w 524"/>
                <a:gd name="T75" fmla="*/ 14 h 42"/>
                <a:gd name="T76" fmla="*/ 406 w 524"/>
                <a:gd name="T77" fmla="*/ 12 h 42"/>
                <a:gd name="T78" fmla="*/ 418 w 524"/>
                <a:gd name="T79" fmla="*/ 12 h 42"/>
                <a:gd name="T80" fmla="*/ 428 w 524"/>
                <a:gd name="T81" fmla="*/ 12 h 42"/>
                <a:gd name="T82" fmla="*/ 438 w 524"/>
                <a:gd name="T83" fmla="*/ 14 h 42"/>
                <a:gd name="T84" fmla="*/ 450 w 524"/>
                <a:gd name="T85" fmla="*/ 18 h 42"/>
                <a:gd name="T86" fmla="*/ 460 w 524"/>
                <a:gd name="T87" fmla="*/ 18 h 42"/>
                <a:gd name="T88" fmla="*/ 470 w 524"/>
                <a:gd name="T89" fmla="*/ 18 h 42"/>
                <a:gd name="T90" fmla="*/ 482 w 524"/>
                <a:gd name="T91" fmla="*/ 18 h 42"/>
                <a:gd name="T92" fmla="*/ 492 w 524"/>
                <a:gd name="T93" fmla="*/ 8 h 42"/>
                <a:gd name="T94" fmla="*/ 502 w 524"/>
                <a:gd name="T95" fmla="*/ 10 h 42"/>
                <a:gd name="T96" fmla="*/ 512 w 524"/>
                <a:gd name="T97" fmla="*/ 6 h 42"/>
                <a:gd name="T98" fmla="*/ 524 w 524"/>
                <a:gd name="T9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42">
                  <a:moveTo>
                    <a:pt x="0" y="32"/>
                  </a:moveTo>
                  <a:lnTo>
                    <a:pt x="4" y="30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4" y="22"/>
                  </a:lnTo>
                  <a:lnTo>
                    <a:pt x="68" y="26"/>
                  </a:lnTo>
                  <a:lnTo>
                    <a:pt x="74" y="26"/>
                  </a:lnTo>
                  <a:lnTo>
                    <a:pt x="78" y="28"/>
                  </a:lnTo>
                  <a:lnTo>
                    <a:pt x="84" y="40"/>
                  </a:lnTo>
                  <a:lnTo>
                    <a:pt x="90" y="42"/>
                  </a:lnTo>
                  <a:lnTo>
                    <a:pt x="94" y="38"/>
                  </a:lnTo>
                  <a:lnTo>
                    <a:pt x="100" y="36"/>
                  </a:lnTo>
                  <a:lnTo>
                    <a:pt x="106" y="36"/>
                  </a:lnTo>
                  <a:lnTo>
                    <a:pt x="110" y="40"/>
                  </a:lnTo>
                  <a:lnTo>
                    <a:pt x="116" y="42"/>
                  </a:lnTo>
                  <a:lnTo>
                    <a:pt x="122" y="42"/>
                  </a:lnTo>
                  <a:lnTo>
                    <a:pt x="126" y="36"/>
                  </a:lnTo>
                  <a:lnTo>
                    <a:pt x="132" y="36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8" y="26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90" y="30"/>
                  </a:lnTo>
                  <a:lnTo>
                    <a:pt x="196" y="30"/>
                  </a:lnTo>
                  <a:lnTo>
                    <a:pt x="200" y="22"/>
                  </a:lnTo>
                  <a:lnTo>
                    <a:pt x="206" y="18"/>
                  </a:lnTo>
                  <a:lnTo>
                    <a:pt x="212" y="18"/>
                  </a:lnTo>
                  <a:lnTo>
                    <a:pt x="216" y="14"/>
                  </a:lnTo>
                  <a:lnTo>
                    <a:pt x="222" y="16"/>
                  </a:lnTo>
                  <a:lnTo>
                    <a:pt x="228" y="14"/>
                  </a:lnTo>
                  <a:lnTo>
                    <a:pt x="232" y="12"/>
                  </a:lnTo>
                  <a:lnTo>
                    <a:pt x="238" y="10"/>
                  </a:lnTo>
                  <a:lnTo>
                    <a:pt x="242" y="10"/>
                  </a:lnTo>
                  <a:lnTo>
                    <a:pt x="248" y="8"/>
                  </a:lnTo>
                  <a:lnTo>
                    <a:pt x="254" y="8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4" y="4"/>
                  </a:lnTo>
                  <a:lnTo>
                    <a:pt x="280" y="4"/>
                  </a:lnTo>
                  <a:lnTo>
                    <a:pt x="286" y="8"/>
                  </a:lnTo>
                  <a:lnTo>
                    <a:pt x="290" y="10"/>
                  </a:lnTo>
                  <a:lnTo>
                    <a:pt x="296" y="10"/>
                  </a:lnTo>
                  <a:lnTo>
                    <a:pt x="302" y="10"/>
                  </a:lnTo>
                  <a:lnTo>
                    <a:pt x="306" y="1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2" y="4"/>
                  </a:lnTo>
                  <a:lnTo>
                    <a:pt x="328" y="4"/>
                  </a:lnTo>
                  <a:lnTo>
                    <a:pt x="332" y="4"/>
                  </a:lnTo>
                  <a:lnTo>
                    <a:pt x="338" y="6"/>
                  </a:lnTo>
                  <a:lnTo>
                    <a:pt x="344" y="4"/>
                  </a:lnTo>
                  <a:lnTo>
                    <a:pt x="348" y="2"/>
                  </a:lnTo>
                  <a:lnTo>
                    <a:pt x="354" y="2"/>
                  </a:lnTo>
                  <a:lnTo>
                    <a:pt x="360" y="8"/>
                  </a:lnTo>
                  <a:lnTo>
                    <a:pt x="364" y="10"/>
                  </a:lnTo>
                  <a:lnTo>
                    <a:pt x="370" y="14"/>
                  </a:lnTo>
                  <a:lnTo>
                    <a:pt x="376" y="16"/>
                  </a:lnTo>
                  <a:lnTo>
                    <a:pt x="380" y="14"/>
                  </a:lnTo>
                  <a:lnTo>
                    <a:pt x="386" y="14"/>
                  </a:lnTo>
                  <a:lnTo>
                    <a:pt x="392" y="14"/>
                  </a:lnTo>
                  <a:lnTo>
                    <a:pt x="396" y="14"/>
                  </a:lnTo>
                  <a:lnTo>
                    <a:pt x="402" y="12"/>
                  </a:lnTo>
                  <a:lnTo>
                    <a:pt x="406" y="12"/>
                  </a:lnTo>
                  <a:lnTo>
                    <a:pt x="412" y="12"/>
                  </a:lnTo>
                  <a:lnTo>
                    <a:pt x="418" y="12"/>
                  </a:lnTo>
                  <a:lnTo>
                    <a:pt x="422" y="10"/>
                  </a:lnTo>
                  <a:lnTo>
                    <a:pt x="428" y="12"/>
                  </a:lnTo>
                  <a:lnTo>
                    <a:pt x="434" y="14"/>
                  </a:lnTo>
                  <a:lnTo>
                    <a:pt x="438" y="14"/>
                  </a:lnTo>
                  <a:lnTo>
                    <a:pt x="444" y="16"/>
                  </a:lnTo>
                  <a:lnTo>
                    <a:pt x="450" y="18"/>
                  </a:lnTo>
                  <a:lnTo>
                    <a:pt x="454" y="16"/>
                  </a:lnTo>
                  <a:lnTo>
                    <a:pt x="460" y="18"/>
                  </a:lnTo>
                  <a:lnTo>
                    <a:pt x="466" y="18"/>
                  </a:lnTo>
                  <a:lnTo>
                    <a:pt x="470" y="18"/>
                  </a:lnTo>
                  <a:lnTo>
                    <a:pt x="476" y="18"/>
                  </a:lnTo>
                  <a:lnTo>
                    <a:pt x="482" y="18"/>
                  </a:lnTo>
                  <a:lnTo>
                    <a:pt x="486" y="18"/>
                  </a:lnTo>
                  <a:lnTo>
                    <a:pt x="492" y="8"/>
                  </a:lnTo>
                  <a:lnTo>
                    <a:pt x="496" y="10"/>
                  </a:lnTo>
                  <a:lnTo>
                    <a:pt x="502" y="10"/>
                  </a:lnTo>
                  <a:lnTo>
                    <a:pt x="508" y="6"/>
                  </a:lnTo>
                  <a:lnTo>
                    <a:pt x="512" y="6"/>
                  </a:lnTo>
                  <a:lnTo>
                    <a:pt x="518" y="6"/>
                  </a:lnTo>
                  <a:lnTo>
                    <a:pt x="524" y="6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22" name="Freeform 138"/>
            <p:cNvSpPr>
              <a:spLocks/>
            </p:cNvSpPr>
            <p:nvPr/>
          </p:nvSpPr>
          <p:spPr bwMode="auto">
            <a:xfrm>
              <a:off x="731" y="3874"/>
              <a:ext cx="162" cy="13"/>
            </a:xfrm>
            <a:custGeom>
              <a:avLst/>
              <a:gdLst>
                <a:gd name="T0" fmla="*/ 4 w 428"/>
                <a:gd name="T1" fmla="*/ 64 h 66"/>
                <a:gd name="T2" fmla="*/ 14 w 428"/>
                <a:gd name="T3" fmla="*/ 54 h 66"/>
                <a:gd name="T4" fmla="*/ 26 w 428"/>
                <a:gd name="T5" fmla="*/ 50 h 66"/>
                <a:gd name="T6" fmla="*/ 36 w 428"/>
                <a:gd name="T7" fmla="*/ 44 h 66"/>
                <a:gd name="T8" fmla="*/ 46 w 428"/>
                <a:gd name="T9" fmla="*/ 24 h 66"/>
                <a:gd name="T10" fmla="*/ 58 w 428"/>
                <a:gd name="T11" fmla="*/ 16 h 66"/>
                <a:gd name="T12" fmla="*/ 68 w 428"/>
                <a:gd name="T13" fmla="*/ 16 h 66"/>
                <a:gd name="T14" fmla="*/ 78 w 428"/>
                <a:gd name="T15" fmla="*/ 62 h 66"/>
                <a:gd name="T16" fmla="*/ 88 w 428"/>
                <a:gd name="T17" fmla="*/ 18 h 66"/>
                <a:gd name="T18" fmla="*/ 100 w 428"/>
                <a:gd name="T19" fmla="*/ 30 h 66"/>
                <a:gd name="T20" fmla="*/ 110 w 428"/>
                <a:gd name="T21" fmla="*/ 40 h 66"/>
                <a:gd name="T22" fmla="*/ 120 w 428"/>
                <a:gd name="T23" fmla="*/ 46 h 66"/>
                <a:gd name="T24" fmla="*/ 132 w 428"/>
                <a:gd name="T25" fmla="*/ 34 h 66"/>
                <a:gd name="T26" fmla="*/ 142 w 428"/>
                <a:gd name="T27" fmla="*/ 42 h 66"/>
                <a:gd name="T28" fmla="*/ 152 w 428"/>
                <a:gd name="T29" fmla="*/ 42 h 66"/>
                <a:gd name="T30" fmla="*/ 164 w 428"/>
                <a:gd name="T31" fmla="*/ 62 h 66"/>
                <a:gd name="T32" fmla="*/ 174 w 428"/>
                <a:gd name="T33" fmla="*/ 66 h 66"/>
                <a:gd name="T34" fmla="*/ 184 w 428"/>
                <a:gd name="T35" fmla="*/ 58 h 66"/>
                <a:gd name="T36" fmla="*/ 194 w 428"/>
                <a:gd name="T37" fmla="*/ 54 h 66"/>
                <a:gd name="T38" fmla="*/ 206 w 428"/>
                <a:gd name="T39" fmla="*/ 50 h 66"/>
                <a:gd name="T40" fmla="*/ 216 w 428"/>
                <a:gd name="T41" fmla="*/ 48 h 66"/>
                <a:gd name="T42" fmla="*/ 226 w 428"/>
                <a:gd name="T43" fmla="*/ 48 h 66"/>
                <a:gd name="T44" fmla="*/ 238 w 428"/>
                <a:gd name="T45" fmla="*/ 44 h 66"/>
                <a:gd name="T46" fmla="*/ 248 w 428"/>
                <a:gd name="T47" fmla="*/ 40 h 66"/>
                <a:gd name="T48" fmla="*/ 258 w 428"/>
                <a:gd name="T49" fmla="*/ 42 h 66"/>
                <a:gd name="T50" fmla="*/ 268 w 428"/>
                <a:gd name="T51" fmla="*/ 42 h 66"/>
                <a:gd name="T52" fmla="*/ 280 w 428"/>
                <a:gd name="T53" fmla="*/ 26 h 66"/>
                <a:gd name="T54" fmla="*/ 290 w 428"/>
                <a:gd name="T55" fmla="*/ 26 h 66"/>
                <a:gd name="T56" fmla="*/ 300 w 428"/>
                <a:gd name="T57" fmla="*/ 34 h 66"/>
                <a:gd name="T58" fmla="*/ 312 w 428"/>
                <a:gd name="T59" fmla="*/ 24 h 66"/>
                <a:gd name="T60" fmla="*/ 322 w 428"/>
                <a:gd name="T61" fmla="*/ 14 h 66"/>
                <a:gd name="T62" fmla="*/ 332 w 428"/>
                <a:gd name="T63" fmla="*/ 14 h 66"/>
                <a:gd name="T64" fmla="*/ 342 w 428"/>
                <a:gd name="T65" fmla="*/ 20 h 66"/>
                <a:gd name="T66" fmla="*/ 354 w 428"/>
                <a:gd name="T67" fmla="*/ 18 h 66"/>
                <a:gd name="T68" fmla="*/ 364 w 428"/>
                <a:gd name="T69" fmla="*/ 18 h 66"/>
                <a:gd name="T70" fmla="*/ 374 w 428"/>
                <a:gd name="T71" fmla="*/ 16 h 66"/>
                <a:gd name="T72" fmla="*/ 386 w 428"/>
                <a:gd name="T73" fmla="*/ 18 h 66"/>
                <a:gd name="T74" fmla="*/ 396 w 428"/>
                <a:gd name="T75" fmla="*/ 12 h 66"/>
                <a:gd name="T76" fmla="*/ 406 w 428"/>
                <a:gd name="T77" fmla="*/ 10 h 66"/>
                <a:gd name="T78" fmla="*/ 416 w 428"/>
                <a:gd name="T79" fmla="*/ 8 h 66"/>
                <a:gd name="T80" fmla="*/ 428 w 428"/>
                <a:gd name="T8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66">
                  <a:moveTo>
                    <a:pt x="0" y="64"/>
                  </a:moveTo>
                  <a:lnTo>
                    <a:pt x="4" y="64"/>
                  </a:lnTo>
                  <a:lnTo>
                    <a:pt x="10" y="60"/>
                  </a:lnTo>
                  <a:lnTo>
                    <a:pt x="14" y="54"/>
                  </a:lnTo>
                  <a:lnTo>
                    <a:pt x="20" y="56"/>
                  </a:lnTo>
                  <a:lnTo>
                    <a:pt x="26" y="50"/>
                  </a:lnTo>
                  <a:lnTo>
                    <a:pt x="30" y="48"/>
                  </a:lnTo>
                  <a:lnTo>
                    <a:pt x="36" y="44"/>
                  </a:lnTo>
                  <a:lnTo>
                    <a:pt x="42" y="40"/>
                  </a:lnTo>
                  <a:lnTo>
                    <a:pt x="46" y="24"/>
                  </a:lnTo>
                  <a:lnTo>
                    <a:pt x="52" y="16"/>
                  </a:lnTo>
                  <a:lnTo>
                    <a:pt x="58" y="16"/>
                  </a:lnTo>
                  <a:lnTo>
                    <a:pt x="62" y="14"/>
                  </a:lnTo>
                  <a:lnTo>
                    <a:pt x="68" y="16"/>
                  </a:lnTo>
                  <a:lnTo>
                    <a:pt x="74" y="56"/>
                  </a:lnTo>
                  <a:lnTo>
                    <a:pt x="78" y="62"/>
                  </a:lnTo>
                  <a:lnTo>
                    <a:pt x="84" y="58"/>
                  </a:lnTo>
                  <a:lnTo>
                    <a:pt x="88" y="18"/>
                  </a:lnTo>
                  <a:lnTo>
                    <a:pt x="94" y="30"/>
                  </a:lnTo>
                  <a:lnTo>
                    <a:pt x="100" y="30"/>
                  </a:lnTo>
                  <a:lnTo>
                    <a:pt x="104" y="26"/>
                  </a:lnTo>
                  <a:lnTo>
                    <a:pt x="110" y="40"/>
                  </a:lnTo>
                  <a:lnTo>
                    <a:pt x="116" y="46"/>
                  </a:lnTo>
                  <a:lnTo>
                    <a:pt x="120" y="46"/>
                  </a:lnTo>
                  <a:lnTo>
                    <a:pt x="126" y="40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64" y="62"/>
                  </a:lnTo>
                  <a:lnTo>
                    <a:pt x="168" y="60"/>
                  </a:lnTo>
                  <a:lnTo>
                    <a:pt x="174" y="66"/>
                  </a:lnTo>
                  <a:lnTo>
                    <a:pt x="178" y="56"/>
                  </a:lnTo>
                  <a:lnTo>
                    <a:pt x="184" y="58"/>
                  </a:lnTo>
                  <a:lnTo>
                    <a:pt x="190" y="54"/>
                  </a:lnTo>
                  <a:lnTo>
                    <a:pt x="194" y="54"/>
                  </a:lnTo>
                  <a:lnTo>
                    <a:pt x="200" y="54"/>
                  </a:lnTo>
                  <a:lnTo>
                    <a:pt x="206" y="50"/>
                  </a:lnTo>
                  <a:lnTo>
                    <a:pt x="210" y="48"/>
                  </a:lnTo>
                  <a:lnTo>
                    <a:pt x="216" y="48"/>
                  </a:lnTo>
                  <a:lnTo>
                    <a:pt x="222" y="46"/>
                  </a:lnTo>
                  <a:lnTo>
                    <a:pt x="226" y="48"/>
                  </a:lnTo>
                  <a:lnTo>
                    <a:pt x="232" y="46"/>
                  </a:lnTo>
                  <a:lnTo>
                    <a:pt x="238" y="44"/>
                  </a:lnTo>
                  <a:lnTo>
                    <a:pt x="242" y="44"/>
                  </a:lnTo>
                  <a:lnTo>
                    <a:pt x="248" y="40"/>
                  </a:lnTo>
                  <a:lnTo>
                    <a:pt x="252" y="42"/>
                  </a:lnTo>
                  <a:lnTo>
                    <a:pt x="258" y="42"/>
                  </a:lnTo>
                  <a:lnTo>
                    <a:pt x="264" y="42"/>
                  </a:lnTo>
                  <a:lnTo>
                    <a:pt x="268" y="42"/>
                  </a:lnTo>
                  <a:lnTo>
                    <a:pt x="274" y="40"/>
                  </a:lnTo>
                  <a:lnTo>
                    <a:pt x="280" y="26"/>
                  </a:lnTo>
                  <a:lnTo>
                    <a:pt x="284" y="28"/>
                  </a:lnTo>
                  <a:lnTo>
                    <a:pt x="290" y="26"/>
                  </a:lnTo>
                  <a:lnTo>
                    <a:pt x="296" y="38"/>
                  </a:lnTo>
                  <a:lnTo>
                    <a:pt x="300" y="3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6" y="22"/>
                  </a:lnTo>
                  <a:lnTo>
                    <a:pt x="322" y="14"/>
                  </a:lnTo>
                  <a:lnTo>
                    <a:pt x="328" y="14"/>
                  </a:lnTo>
                  <a:lnTo>
                    <a:pt x="332" y="14"/>
                  </a:lnTo>
                  <a:lnTo>
                    <a:pt x="338" y="12"/>
                  </a:lnTo>
                  <a:lnTo>
                    <a:pt x="342" y="20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58" y="18"/>
                  </a:lnTo>
                  <a:lnTo>
                    <a:pt x="364" y="18"/>
                  </a:lnTo>
                  <a:lnTo>
                    <a:pt x="370" y="18"/>
                  </a:lnTo>
                  <a:lnTo>
                    <a:pt x="374" y="16"/>
                  </a:lnTo>
                  <a:lnTo>
                    <a:pt x="380" y="12"/>
                  </a:lnTo>
                  <a:lnTo>
                    <a:pt x="386" y="18"/>
                  </a:lnTo>
                  <a:lnTo>
                    <a:pt x="390" y="16"/>
                  </a:lnTo>
                  <a:lnTo>
                    <a:pt x="396" y="12"/>
                  </a:lnTo>
                  <a:lnTo>
                    <a:pt x="402" y="12"/>
                  </a:lnTo>
                  <a:lnTo>
                    <a:pt x="406" y="10"/>
                  </a:lnTo>
                  <a:lnTo>
                    <a:pt x="412" y="8"/>
                  </a:lnTo>
                  <a:lnTo>
                    <a:pt x="416" y="8"/>
                  </a:lnTo>
                  <a:lnTo>
                    <a:pt x="422" y="2"/>
                  </a:lnTo>
                  <a:lnTo>
                    <a:pt x="428" y="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2523" name="Line 139"/>
          <p:cNvSpPr>
            <a:spLocks noChangeShapeType="1"/>
          </p:cNvSpPr>
          <p:nvPr/>
        </p:nvSpPr>
        <p:spPr bwMode="auto">
          <a:xfrm>
            <a:off x="996950" y="4405313"/>
            <a:ext cx="2251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24" name="Rectangle 140"/>
          <p:cNvSpPr>
            <a:spLocks noChangeArrowheads="1"/>
          </p:cNvSpPr>
          <p:nvPr/>
        </p:nvSpPr>
        <p:spPr bwMode="auto">
          <a:xfrm>
            <a:off x="1131888" y="3484563"/>
            <a:ext cx="1993900" cy="1838325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25" name="Line 141"/>
          <p:cNvSpPr>
            <a:spLocks noChangeShapeType="1"/>
          </p:cNvSpPr>
          <p:nvPr/>
        </p:nvSpPr>
        <p:spPr bwMode="auto">
          <a:xfrm>
            <a:off x="1131888" y="5322888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26" name="Line 142"/>
          <p:cNvSpPr>
            <a:spLocks noChangeShapeType="1"/>
          </p:cNvSpPr>
          <p:nvPr/>
        </p:nvSpPr>
        <p:spPr bwMode="auto">
          <a:xfrm>
            <a:off x="1131888" y="3484563"/>
            <a:ext cx="19939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27" name="Line 143"/>
          <p:cNvSpPr>
            <a:spLocks noChangeShapeType="1"/>
          </p:cNvSpPr>
          <p:nvPr/>
        </p:nvSpPr>
        <p:spPr bwMode="auto">
          <a:xfrm flipV="1">
            <a:off x="11318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28" name="Line 144"/>
          <p:cNvSpPr>
            <a:spLocks noChangeShapeType="1"/>
          </p:cNvSpPr>
          <p:nvPr/>
        </p:nvSpPr>
        <p:spPr bwMode="auto">
          <a:xfrm flipV="1">
            <a:off x="31257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29" name="Line 145"/>
          <p:cNvSpPr>
            <a:spLocks noChangeShapeType="1"/>
          </p:cNvSpPr>
          <p:nvPr/>
        </p:nvSpPr>
        <p:spPr bwMode="auto">
          <a:xfrm>
            <a:off x="1131888" y="5322888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0" name="Line 146"/>
          <p:cNvSpPr>
            <a:spLocks noChangeShapeType="1"/>
          </p:cNvSpPr>
          <p:nvPr/>
        </p:nvSpPr>
        <p:spPr bwMode="auto">
          <a:xfrm flipV="1">
            <a:off x="11318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1" name="Line 147"/>
          <p:cNvSpPr>
            <a:spLocks noChangeShapeType="1"/>
          </p:cNvSpPr>
          <p:nvPr/>
        </p:nvSpPr>
        <p:spPr bwMode="auto">
          <a:xfrm flipV="1">
            <a:off x="1131888" y="5305425"/>
            <a:ext cx="1587" cy="174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2" name="Line 148"/>
          <p:cNvSpPr>
            <a:spLocks noChangeShapeType="1"/>
          </p:cNvSpPr>
          <p:nvPr/>
        </p:nvSpPr>
        <p:spPr bwMode="auto">
          <a:xfrm>
            <a:off x="1131888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3" name="Line 149"/>
          <p:cNvSpPr>
            <a:spLocks noChangeShapeType="1"/>
          </p:cNvSpPr>
          <p:nvPr/>
        </p:nvSpPr>
        <p:spPr bwMode="auto">
          <a:xfrm flipV="1">
            <a:off x="1720850" y="5305425"/>
            <a:ext cx="3175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4" name="Line 150"/>
          <p:cNvSpPr>
            <a:spLocks noChangeShapeType="1"/>
          </p:cNvSpPr>
          <p:nvPr/>
        </p:nvSpPr>
        <p:spPr bwMode="auto">
          <a:xfrm>
            <a:off x="1720850" y="3484563"/>
            <a:ext cx="3175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5" name="Line 151"/>
          <p:cNvSpPr>
            <a:spLocks noChangeShapeType="1"/>
          </p:cNvSpPr>
          <p:nvPr/>
        </p:nvSpPr>
        <p:spPr bwMode="auto">
          <a:xfrm flipV="1">
            <a:off x="2311400" y="5305425"/>
            <a:ext cx="1588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6" name="Line 152"/>
          <p:cNvSpPr>
            <a:spLocks noChangeShapeType="1"/>
          </p:cNvSpPr>
          <p:nvPr/>
        </p:nvSpPr>
        <p:spPr bwMode="auto">
          <a:xfrm>
            <a:off x="2311400" y="3484563"/>
            <a:ext cx="1588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7" name="Line 153"/>
          <p:cNvSpPr>
            <a:spLocks noChangeShapeType="1"/>
          </p:cNvSpPr>
          <p:nvPr/>
        </p:nvSpPr>
        <p:spPr bwMode="auto">
          <a:xfrm flipV="1">
            <a:off x="2900363" y="5305425"/>
            <a:ext cx="1587" cy="17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8" name="Line 154"/>
          <p:cNvSpPr>
            <a:spLocks noChangeShapeType="1"/>
          </p:cNvSpPr>
          <p:nvPr/>
        </p:nvSpPr>
        <p:spPr bwMode="auto">
          <a:xfrm>
            <a:off x="2900363" y="3484563"/>
            <a:ext cx="1587" cy="174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39" name="Line 155"/>
          <p:cNvSpPr>
            <a:spLocks noChangeShapeType="1"/>
          </p:cNvSpPr>
          <p:nvPr/>
        </p:nvSpPr>
        <p:spPr bwMode="auto">
          <a:xfrm>
            <a:off x="1131888" y="5322888"/>
            <a:ext cx="555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0" name="Line 156"/>
          <p:cNvSpPr>
            <a:spLocks noChangeShapeType="1"/>
          </p:cNvSpPr>
          <p:nvPr/>
        </p:nvSpPr>
        <p:spPr bwMode="auto">
          <a:xfrm flipH="1">
            <a:off x="3067050" y="5322888"/>
            <a:ext cx="5873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1" name="Line 157"/>
          <p:cNvSpPr>
            <a:spLocks noChangeShapeType="1"/>
          </p:cNvSpPr>
          <p:nvPr/>
        </p:nvSpPr>
        <p:spPr bwMode="auto">
          <a:xfrm>
            <a:off x="1131888" y="5137150"/>
            <a:ext cx="55562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2" name="Line 158"/>
          <p:cNvSpPr>
            <a:spLocks noChangeShapeType="1"/>
          </p:cNvSpPr>
          <p:nvPr/>
        </p:nvSpPr>
        <p:spPr bwMode="auto">
          <a:xfrm flipH="1">
            <a:off x="3067050" y="5137150"/>
            <a:ext cx="58738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3" name="Line 159"/>
          <p:cNvSpPr>
            <a:spLocks noChangeShapeType="1"/>
          </p:cNvSpPr>
          <p:nvPr/>
        </p:nvSpPr>
        <p:spPr bwMode="auto">
          <a:xfrm>
            <a:off x="1131888" y="4954588"/>
            <a:ext cx="55562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4" name="Line 160"/>
          <p:cNvSpPr>
            <a:spLocks noChangeShapeType="1"/>
          </p:cNvSpPr>
          <p:nvPr/>
        </p:nvSpPr>
        <p:spPr bwMode="auto">
          <a:xfrm flipH="1">
            <a:off x="3067050" y="4954588"/>
            <a:ext cx="58738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5" name="Line 161"/>
          <p:cNvSpPr>
            <a:spLocks noChangeShapeType="1"/>
          </p:cNvSpPr>
          <p:nvPr/>
        </p:nvSpPr>
        <p:spPr bwMode="auto">
          <a:xfrm>
            <a:off x="1131888" y="47704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6" name="Line 162"/>
          <p:cNvSpPr>
            <a:spLocks noChangeShapeType="1"/>
          </p:cNvSpPr>
          <p:nvPr/>
        </p:nvSpPr>
        <p:spPr bwMode="auto">
          <a:xfrm flipH="1">
            <a:off x="3067050" y="477043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7" name="Line 163"/>
          <p:cNvSpPr>
            <a:spLocks noChangeShapeType="1"/>
          </p:cNvSpPr>
          <p:nvPr/>
        </p:nvSpPr>
        <p:spPr bwMode="auto">
          <a:xfrm>
            <a:off x="1131888" y="458787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8" name="Line 164"/>
          <p:cNvSpPr>
            <a:spLocks noChangeShapeType="1"/>
          </p:cNvSpPr>
          <p:nvPr/>
        </p:nvSpPr>
        <p:spPr bwMode="auto">
          <a:xfrm flipH="1">
            <a:off x="3067050" y="4587875"/>
            <a:ext cx="587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49" name="Line 165"/>
          <p:cNvSpPr>
            <a:spLocks noChangeShapeType="1"/>
          </p:cNvSpPr>
          <p:nvPr/>
        </p:nvSpPr>
        <p:spPr bwMode="auto">
          <a:xfrm>
            <a:off x="1131888" y="44021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0" name="Line 166"/>
          <p:cNvSpPr>
            <a:spLocks noChangeShapeType="1"/>
          </p:cNvSpPr>
          <p:nvPr/>
        </p:nvSpPr>
        <p:spPr bwMode="auto">
          <a:xfrm flipH="1">
            <a:off x="3067050" y="440213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1" name="Line 167"/>
          <p:cNvSpPr>
            <a:spLocks noChangeShapeType="1"/>
          </p:cNvSpPr>
          <p:nvPr/>
        </p:nvSpPr>
        <p:spPr bwMode="auto">
          <a:xfrm>
            <a:off x="1131888" y="421798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2" name="Line 168"/>
          <p:cNvSpPr>
            <a:spLocks noChangeShapeType="1"/>
          </p:cNvSpPr>
          <p:nvPr/>
        </p:nvSpPr>
        <p:spPr bwMode="auto">
          <a:xfrm flipH="1">
            <a:off x="3067050" y="421798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3" name="Line 169"/>
          <p:cNvSpPr>
            <a:spLocks noChangeShapeType="1"/>
          </p:cNvSpPr>
          <p:nvPr/>
        </p:nvSpPr>
        <p:spPr bwMode="auto">
          <a:xfrm>
            <a:off x="1131888" y="4035425"/>
            <a:ext cx="555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4" name="Line 170"/>
          <p:cNvSpPr>
            <a:spLocks noChangeShapeType="1"/>
          </p:cNvSpPr>
          <p:nvPr/>
        </p:nvSpPr>
        <p:spPr bwMode="auto">
          <a:xfrm flipH="1">
            <a:off x="3067050" y="4035425"/>
            <a:ext cx="587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5" name="Line 171"/>
          <p:cNvSpPr>
            <a:spLocks noChangeShapeType="1"/>
          </p:cNvSpPr>
          <p:nvPr/>
        </p:nvSpPr>
        <p:spPr bwMode="auto">
          <a:xfrm>
            <a:off x="1131888" y="384968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6" name="Line 172"/>
          <p:cNvSpPr>
            <a:spLocks noChangeShapeType="1"/>
          </p:cNvSpPr>
          <p:nvPr/>
        </p:nvSpPr>
        <p:spPr bwMode="auto">
          <a:xfrm flipH="1">
            <a:off x="3067050" y="384968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7" name="Line 173"/>
          <p:cNvSpPr>
            <a:spLocks noChangeShapeType="1"/>
          </p:cNvSpPr>
          <p:nvPr/>
        </p:nvSpPr>
        <p:spPr bwMode="auto">
          <a:xfrm>
            <a:off x="1131888" y="3665538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8" name="Line 174"/>
          <p:cNvSpPr>
            <a:spLocks noChangeShapeType="1"/>
          </p:cNvSpPr>
          <p:nvPr/>
        </p:nvSpPr>
        <p:spPr bwMode="auto">
          <a:xfrm flipH="1">
            <a:off x="3067050" y="3665538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59" name="Line 175"/>
          <p:cNvSpPr>
            <a:spLocks noChangeShapeType="1"/>
          </p:cNvSpPr>
          <p:nvPr/>
        </p:nvSpPr>
        <p:spPr bwMode="auto">
          <a:xfrm>
            <a:off x="1131888" y="3484563"/>
            <a:ext cx="5556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60" name="Line 176"/>
          <p:cNvSpPr>
            <a:spLocks noChangeShapeType="1"/>
          </p:cNvSpPr>
          <p:nvPr/>
        </p:nvSpPr>
        <p:spPr bwMode="auto">
          <a:xfrm flipH="1">
            <a:off x="3067050" y="3484563"/>
            <a:ext cx="58738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61" name="Line 177"/>
          <p:cNvSpPr>
            <a:spLocks noChangeShapeType="1"/>
          </p:cNvSpPr>
          <p:nvPr/>
        </p:nvSpPr>
        <p:spPr bwMode="auto">
          <a:xfrm>
            <a:off x="1131888" y="5322888"/>
            <a:ext cx="199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62" name="Line 178"/>
          <p:cNvSpPr>
            <a:spLocks noChangeShapeType="1"/>
          </p:cNvSpPr>
          <p:nvPr/>
        </p:nvSpPr>
        <p:spPr bwMode="auto">
          <a:xfrm>
            <a:off x="1131888" y="3484563"/>
            <a:ext cx="19939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63" name="Line 179"/>
          <p:cNvSpPr>
            <a:spLocks noChangeShapeType="1"/>
          </p:cNvSpPr>
          <p:nvPr/>
        </p:nvSpPr>
        <p:spPr bwMode="auto">
          <a:xfrm flipV="1">
            <a:off x="11318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64" name="Line 180"/>
          <p:cNvSpPr>
            <a:spLocks noChangeShapeType="1"/>
          </p:cNvSpPr>
          <p:nvPr/>
        </p:nvSpPr>
        <p:spPr bwMode="auto">
          <a:xfrm flipV="1">
            <a:off x="3125788" y="3484563"/>
            <a:ext cx="1587" cy="1838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565" name="Text Box 181"/>
          <p:cNvSpPr txBox="1">
            <a:spLocks noChangeArrowheads="1"/>
          </p:cNvSpPr>
          <p:nvPr/>
        </p:nvSpPr>
        <p:spPr bwMode="auto">
          <a:xfrm>
            <a:off x="1593850" y="5341938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200</a:t>
            </a:r>
          </a:p>
        </p:txBody>
      </p:sp>
      <p:sp>
        <p:nvSpPr>
          <p:cNvPr id="272566" name="Text Box 182"/>
          <p:cNvSpPr txBox="1">
            <a:spLocks noChangeArrowheads="1"/>
          </p:cNvSpPr>
          <p:nvPr/>
        </p:nvSpPr>
        <p:spPr bwMode="auto">
          <a:xfrm>
            <a:off x="2185988" y="5341938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400</a:t>
            </a:r>
          </a:p>
        </p:txBody>
      </p:sp>
      <p:sp>
        <p:nvSpPr>
          <p:cNvPr id="272567" name="Text Box 183"/>
          <p:cNvSpPr txBox="1">
            <a:spLocks noChangeArrowheads="1"/>
          </p:cNvSpPr>
          <p:nvPr/>
        </p:nvSpPr>
        <p:spPr bwMode="auto">
          <a:xfrm>
            <a:off x="2774950" y="5341938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600</a:t>
            </a:r>
          </a:p>
        </p:txBody>
      </p:sp>
      <p:sp>
        <p:nvSpPr>
          <p:cNvPr id="272568" name="Text Box 184"/>
          <p:cNvSpPr txBox="1">
            <a:spLocks noChangeArrowheads="1"/>
          </p:cNvSpPr>
          <p:nvPr/>
        </p:nvSpPr>
        <p:spPr bwMode="auto">
          <a:xfrm>
            <a:off x="1004888" y="5341938"/>
            <a:ext cx="250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latin typeface="Tahoma" charset="0"/>
              </a:rPr>
              <a:t>0</a:t>
            </a:r>
          </a:p>
        </p:txBody>
      </p:sp>
      <p:sp>
        <p:nvSpPr>
          <p:cNvPr id="272569" name="Rectangle 185"/>
          <p:cNvSpPr>
            <a:spLocks noChangeArrowheads="1"/>
          </p:cNvSpPr>
          <p:nvPr/>
        </p:nvSpPr>
        <p:spPr bwMode="auto">
          <a:xfrm>
            <a:off x="1363663" y="5443538"/>
            <a:ext cx="153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charset="0"/>
              </a:rPr>
              <a:t>subspace dimension</a:t>
            </a:r>
          </a:p>
        </p:txBody>
      </p:sp>
      <p:sp>
        <p:nvSpPr>
          <p:cNvPr id="272570" name="Line 186"/>
          <p:cNvSpPr>
            <a:spLocks noChangeShapeType="1"/>
          </p:cNvSpPr>
          <p:nvPr/>
        </p:nvSpPr>
        <p:spPr bwMode="auto">
          <a:xfrm>
            <a:off x="4364038" y="3384550"/>
            <a:ext cx="0" cy="20097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2571" name="Line 187"/>
          <p:cNvSpPr>
            <a:spLocks noChangeShapeType="1"/>
          </p:cNvSpPr>
          <p:nvPr/>
        </p:nvSpPr>
        <p:spPr bwMode="auto">
          <a:xfrm>
            <a:off x="1890713" y="3394075"/>
            <a:ext cx="0" cy="20097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2572" name="Rectangle 188"/>
          <p:cNvSpPr>
            <a:spLocks noChangeArrowheads="1"/>
          </p:cNvSpPr>
          <p:nvPr/>
        </p:nvSpPr>
        <p:spPr bwMode="auto">
          <a:xfrm>
            <a:off x="1270000" y="3984625"/>
            <a:ext cx="3444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solidFill>
                  <a:schemeClr val="tx2"/>
                </a:solidFill>
                <a:latin typeface="Tahoma" charset="0"/>
              </a:rPr>
              <a:t>0.82</a:t>
            </a:r>
          </a:p>
        </p:txBody>
      </p:sp>
      <p:sp>
        <p:nvSpPr>
          <p:cNvPr id="272573" name="Rectangle 189"/>
          <p:cNvSpPr>
            <a:spLocks noChangeArrowheads="1"/>
          </p:cNvSpPr>
          <p:nvPr/>
        </p:nvSpPr>
        <p:spPr bwMode="auto">
          <a:xfrm>
            <a:off x="3919538" y="3929063"/>
            <a:ext cx="34448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solidFill>
                  <a:schemeClr val="tx2"/>
                </a:solidFill>
                <a:latin typeface="Tahoma" charset="0"/>
              </a:rPr>
              <a:t>0.69</a:t>
            </a:r>
          </a:p>
        </p:txBody>
      </p:sp>
      <p:sp>
        <p:nvSpPr>
          <p:cNvPr id="272574" name="Rectangle 190"/>
          <p:cNvSpPr>
            <a:spLocks noChangeArrowheads="1"/>
          </p:cNvSpPr>
          <p:nvPr/>
        </p:nvSpPr>
        <p:spPr bwMode="auto">
          <a:xfrm>
            <a:off x="6186488" y="3906838"/>
            <a:ext cx="34448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solidFill>
                  <a:schemeClr val="tx2"/>
                </a:solidFill>
                <a:latin typeface="Tahoma" charset="0"/>
              </a:rPr>
              <a:t>0.07</a:t>
            </a:r>
          </a:p>
        </p:txBody>
      </p:sp>
      <p:sp>
        <p:nvSpPr>
          <p:cNvPr id="272575" name="Line 191"/>
          <p:cNvSpPr>
            <a:spLocks noChangeShapeType="1"/>
          </p:cNvSpPr>
          <p:nvPr/>
        </p:nvSpPr>
        <p:spPr bwMode="auto">
          <a:xfrm flipV="1">
            <a:off x="627063" y="3352800"/>
            <a:ext cx="0" cy="2035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2576" name="Text Box 192"/>
          <p:cNvSpPr txBox="1">
            <a:spLocks noChangeArrowheads="1"/>
          </p:cNvSpPr>
          <p:nvPr/>
        </p:nvSpPr>
        <p:spPr bwMode="gray">
          <a:xfrm rot="16200000">
            <a:off x="-62706" y="4185444"/>
            <a:ext cx="13668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latin typeface="Tahoma" charset="0"/>
              </a:rPr>
              <a:t>expansion matrix entry</a:t>
            </a:r>
          </a:p>
        </p:txBody>
      </p:sp>
      <p:sp>
        <p:nvSpPr>
          <p:cNvPr id="272577" name="Rectangle 193"/>
          <p:cNvSpPr>
            <a:spLocks noChangeArrowheads="1"/>
          </p:cNvSpPr>
          <p:nvPr/>
        </p:nvSpPr>
        <p:spPr bwMode="auto">
          <a:xfrm>
            <a:off x="1290638" y="4511675"/>
            <a:ext cx="1622425" cy="67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rgbClr val="009900"/>
                </a:solidFill>
                <a:latin typeface="Tahoma" charset="0"/>
              </a:rPr>
              <a:t>Related terms</a:t>
            </a:r>
          </a:p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rgbClr val="009900"/>
                </a:solidFill>
                <a:latin typeface="Tahoma" charset="0"/>
              </a:rPr>
              <a:t>set entry to 1</a:t>
            </a:r>
          </a:p>
        </p:txBody>
      </p:sp>
      <p:sp>
        <p:nvSpPr>
          <p:cNvPr id="272578" name="Rectangle 194"/>
          <p:cNvSpPr>
            <a:spLocks noChangeArrowheads="1"/>
          </p:cNvSpPr>
          <p:nvPr/>
        </p:nvSpPr>
        <p:spPr bwMode="auto">
          <a:xfrm>
            <a:off x="3800475" y="4521200"/>
            <a:ext cx="1622425" cy="67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rgbClr val="009900"/>
                </a:solidFill>
                <a:latin typeface="Tahoma" charset="0"/>
              </a:rPr>
              <a:t>Related terms</a:t>
            </a:r>
          </a:p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rgbClr val="009900"/>
                </a:solidFill>
                <a:latin typeface="Tahoma" charset="0"/>
              </a:rPr>
              <a:t>set entry to 1</a:t>
            </a:r>
          </a:p>
        </p:txBody>
      </p:sp>
      <p:grpSp>
        <p:nvGrpSpPr>
          <p:cNvPr id="272579" name="Group 195"/>
          <p:cNvGrpSpPr>
            <a:grpSpLocks/>
          </p:cNvGrpSpPr>
          <p:nvPr/>
        </p:nvGrpSpPr>
        <p:grpSpPr bwMode="auto">
          <a:xfrm>
            <a:off x="6794500" y="3621088"/>
            <a:ext cx="1260475" cy="998537"/>
            <a:chOff x="1908" y="3517"/>
            <a:chExt cx="793" cy="271"/>
          </a:xfrm>
        </p:grpSpPr>
        <p:sp>
          <p:nvSpPr>
            <p:cNvPr id="272580" name="Freeform 196"/>
            <p:cNvSpPr>
              <a:spLocks/>
            </p:cNvSpPr>
            <p:nvPr/>
          </p:nvSpPr>
          <p:spPr bwMode="auto">
            <a:xfrm flipV="1">
              <a:off x="2503" y="3666"/>
              <a:ext cx="198" cy="96"/>
            </a:xfrm>
            <a:custGeom>
              <a:avLst/>
              <a:gdLst>
                <a:gd name="T0" fmla="*/ 6 w 524"/>
                <a:gd name="T1" fmla="*/ 838 h 912"/>
                <a:gd name="T2" fmla="*/ 16 w 524"/>
                <a:gd name="T3" fmla="*/ 704 h 912"/>
                <a:gd name="T4" fmla="*/ 26 w 524"/>
                <a:gd name="T5" fmla="*/ 446 h 912"/>
                <a:gd name="T6" fmla="*/ 38 w 524"/>
                <a:gd name="T7" fmla="*/ 686 h 912"/>
                <a:gd name="T8" fmla="*/ 48 w 524"/>
                <a:gd name="T9" fmla="*/ 538 h 912"/>
                <a:gd name="T10" fmla="*/ 58 w 524"/>
                <a:gd name="T11" fmla="*/ 402 h 912"/>
                <a:gd name="T12" fmla="*/ 70 w 524"/>
                <a:gd name="T13" fmla="*/ 296 h 912"/>
                <a:gd name="T14" fmla="*/ 80 w 524"/>
                <a:gd name="T15" fmla="*/ 236 h 912"/>
                <a:gd name="T16" fmla="*/ 90 w 524"/>
                <a:gd name="T17" fmla="*/ 492 h 912"/>
                <a:gd name="T18" fmla="*/ 102 w 524"/>
                <a:gd name="T19" fmla="*/ 458 h 912"/>
                <a:gd name="T20" fmla="*/ 112 w 524"/>
                <a:gd name="T21" fmla="*/ 238 h 912"/>
                <a:gd name="T22" fmla="*/ 122 w 524"/>
                <a:gd name="T23" fmla="*/ 16 h 912"/>
                <a:gd name="T24" fmla="*/ 132 w 524"/>
                <a:gd name="T25" fmla="*/ 184 h 912"/>
                <a:gd name="T26" fmla="*/ 144 w 524"/>
                <a:gd name="T27" fmla="*/ 152 h 912"/>
                <a:gd name="T28" fmla="*/ 154 w 524"/>
                <a:gd name="T29" fmla="*/ 100 h 912"/>
                <a:gd name="T30" fmla="*/ 164 w 524"/>
                <a:gd name="T31" fmla="*/ 206 h 912"/>
                <a:gd name="T32" fmla="*/ 176 w 524"/>
                <a:gd name="T33" fmla="*/ 158 h 912"/>
                <a:gd name="T34" fmla="*/ 186 w 524"/>
                <a:gd name="T35" fmla="*/ 136 h 912"/>
                <a:gd name="T36" fmla="*/ 196 w 524"/>
                <a:gd name="T37" fmla="*/ 152 h 912"/>
                <a:gd name="T38" fmla="*/ 206 w 524"/>
                <a:gd name="T39" fmla="*/ 152 h 912"/>
                <a:gd name="T40" fmla="*/ 218 w 524"/>
                <a:gd name="T41" fmla="*/ 202 h 912"/>
                <a:gd name="T42" fmla="*/ 228 w 524"/>
                <a:gd name="T43" fmla="*/ 194 h 912"/>
                <a:gd name="T44" fmla="*/ 238 w 524"/>
                <a:gd name="T45" fmla="*/ 54 h 912"/>
                <a:gd name="T46" fmla="*/ 250 w 524"/>
                <a:gd name="T47" fmla="*/ 0 h 912"/>
                <a:gd name="T48" fmla="*/ 260 w 524"/>
                <a:gd name="T49" fmla="*/ 22 h 912"/>
                <a:gd name="T50" fmla="*/ 270 w 524"/>
                <a:gd name="T51" fmla="*/ 124 h 912"/>
                <a:gd name="T52" fmla="*/ 280 w 524"/>
                <a:gd name="T53" fmla="*/ 300 h 912"/>
                <a:gd name="T54" fmla="*/ 292 w 524"/>
                <a:gd name="T55" fmla="*/ 326 h 912"/>
                <a:gd name="T56" fmla="*/ 302 w 524"/>
                <a:gd name="T57" fmla="*/ 340 h 912"/>
                <a:gd name="T58" fmla="*/ 312 w 524"/>
                <a:gd name="T59" fmla="*/ 370 h 912"/>
                <a:gd name="T60" fmla="*/ 324 w 524"/>
                <a:gd name="T61" fmla="*/ 382 h 912"/>
                <a:gd name="T62" fmla="*/ 334 w 524"/>
                <a:gd name="T63" fmla="*/ 340 h 912"/>
                <a:gd name="T64" fmla="*/ 344 w 524"/>
                <a:gd name="T65" fmla="*/ 370 h 912"/>
                <a:gd name="T66" fmla="*/ 356 w 524"/>
                <a:gd name="T67" fmla="*/ 420 h 912"/>
                <a:gd name="T68" fmla="*/ 366 w 524"/>
                <a:gd name="T69" fmla="*/ 378 h 912"/>
                <a:gd name="T70" fmla="*/ 376 w 524"/>
                <a:gd name="T71" fmla="*/ 394 h 912"/>
                <a:gd name="T72" fmla="*/ 386 w 524"/>
                <a:gd name="T73" fmla="*/ 412 h 912"/>
                <a:gd name="T74" fmla="*/ 398 w 524"/>
                <a:gd name="T75" fmla="*/ 426 h 912"/>
                <a:gd name="T76" fmla="*/ 408 w 524"/>
                <a:gd name="T77" fmla="*/ 436 h 912"/>
                <a:gd name="T78" fmla="*/ 418 w 524"/>
                <a:gd name="T79" fmla="*/ 430 h 912"/>
                <a:gd name="T80" fmla="*/ 430 w 524"/>
                <a:gd name="T81" fmla="*/ 410 h 912"/>
                <a:gd name="T82" fmla="*/ 440 w 524"/>
                <a:gd name="T83" fmla="*/ 414 h 912"/>
                <a:gd name="T84" fmla="*/ 450 w 524"/>
                <a:gd name="T85" fmla="*/ 416 h 912"/>
                <a:gd name="T86" fmla="*/ 460 w 524"/>
                <a:gd name="T87" fmla="*/ 418 h 912"/>
                <a:gd name="T88" fmla="*/ 472 w 524"/>
                <a:gd name="T89" fmla="*/ 422 h 912"/>
                <a:gd name="T90" fmla="*/ 482 w 524"/>
                <a:gd name="T91" fmla="*/ 376 h 912"/>
                <a:gd name="T92" fmla="*/ 492 w 524"/>
                <a:gd name="T93" fmla="*/ 376 h 912"/>
                <a:gd name="T94" fmla="*/ 504 w 524"/>
                <a:gd name="T95" fmla="*/ 430 h 912"/>
                <a:gd name="T96" fmla="*/ 514 w 524"/>
                <a:gd name="T97" fmla="*/ 544 h 912"/>
                <a:gd name="T98" fmla="*/ 524 w 524"/>
                <a:gd name="T99" fmla="*/ 546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12">
                  <a:moveTo>
                    <a:pt x="0" y="912"/>
                  </a:moveTo>
                  <a:lnTo>
                    <a:pt x="6" y="838"/>
                  </a:lnTo>
                  <a:lnTo>
                    <a:pt x="12" y="700"/>
                  </a:lnTo>
                  <a:lnTo>
                    <a:pt x="16" y="704"/>
                  </a:lnTo>
                  <a:lnTo>
                    <a:pt x="22" y="736"/>
                  </a:lnTo>
                  <a:lnTo>
                    <a:pt x="26" y="446"/>
                  </a:lnTo>
                  <a:lnTo>
                    <a:pt x="32" y="324"/>
                  </a:lnTo>
                  <a:lnTo>
                    <a:pt x="38" y="686"/>
                  </a:lnTo>
                  <a:lnTo>
                    <a:pt x="42" y="642"/>
                  </a:lnTo>
                  <a:lnTo>
                    <a:pt x="48" y="538"/>
                  </a:lnTo>
                  <a:lnTo>
                    <a:pt x="54" y="386"/>
                  </a:lnTo>
                  <a:lnTo>
                    <a:pt x="58" y="402"/>
                  </a:lnTo>
                  <a:lnTo>
                    <a:pt x="64" y="298"/>
                  </a:lnTo>
                  <a:lnTo>
                    <a:pt x="70" y="296"/>
                  </a:lnTo>
                  <a:lnTo>
                    <a:pt x="74" y="184"/>
                  </a:lnTo>
                  <a:lnTo>
                    <a:pt x="80" y="236"/>
                  </a:lnTo>
                  <a:lnTo>
                    <a:pt x="86" y="298"/>
                  </a:lnTo>
                  <a:lnTo>
                    <a:pt x="90" y="492"/>
                  </a:lnTo>
                  <a:lnTo>
                    <a:pt x="96" y="620"/>
                  </a:lnTo>
                  <a:lnTo>
                    <a:pt x="102" y="458"/>
                  </a:lnTo>
                  <a:lnTo>
                    <a:pt x="106" y="424"/>
                  </a:lnTo>
                  <a:lnTo>
                    <a:pt x="112" y="238"/>
                  </a:lnTo>
                  <a:lnTo>
                    <a:pt x="116" y="182"/>
                  </a:lnTo>
                  <a:lnTo>
                    <a:pt x="122" y="16"/>
                  </a:lnTo>
                  <a:lnTo>
                    <a:pt x="128" y="164"/>
                  </a:lnTo>
                  <a:lnTo>
                    <a:pt x="132" y="184"/>
                  </a:lnTo>
                  <a:lnTo>
                    <a:pt x="138" y="192"/>
                  </a:lnTo>
                  <a:lnTo>
                    <a:pt x="144" y="152"/>
                  </a:lnTo>
                  <a:lnTo>
                    <a:pt x="148" y="148"/>
                  </a:lnTo>
                  <a:lnTo>
                    <a:pt x="154" y="100"/>
                  </a:lnTo>
                  <a:lnTo>
                    <a:pt x="160" y="200"/>
                  </a:lnTo>
                  <a:lnTo>
                    <a:pt x="164" y="206"/>
                  </a:lnTo>
                  <a:lnTo>
                    <a:pt x="170" y="148"/>
                  </a:lnTo>
                  <a:lnTo>
                    <a:pt x="176" y="158"/>
                  </a:lnTo>
                  <a:lnTo>
                    <a:pt x="180" y="192"/>
                  </a:lnTo>
                  <a:lnTo>
                    <a:pt x="186" y="136"/>
                  </a:lnTo>
                  <a:lnTo>
                    <a:pt x="192" y="136"/>
                  </a:lnTo>
                  <a:lnTo>
                    <a:pt x="196" y="152"/>
                  </a:lnTo>
                  <a:lnTo>
                    <a:pt x="202" y="118"/>
                  </a:lnTo>
                  <a:lnTo>
                    <a:pt x="206" y="152"/>
                  </a:lnTo>
                  <a:lnTo>
                    <a:pt x="212" y="202"/>
                  </a:lnTo>
                  <a:lnTo>
                    <a:pt x="218" y="202"/>
                  </a:lnTo>
                  <a:lnTo>
                    <a:pt x="222" y="188"/>
                  </a:lnTo>
                  <a:lnTo>
                    <a:pt x="228" y="194"/>
                  </a:lnTo>
                  <a:lnTo>
                    <a:pt x="234" y="168"/>
                  </a:lnTo>
                  <a:lnTo>
                    <a:pt x="238" y="54"/>
                  </a:lnTo>
                  <a:lnTo>
                    <a:pt x="244" y="104"/>
                  </a:lnTo>
                  <a:lnTo>
                    <a:pt x="250" y="0"/>
                  </a:lnTo>
                  <a:lnTo>
                    <a:pt x="254" y="12"/>
                  </a:lnTo>
                  <a:lnTo>
                    <a:pt x="260" y="22"/>
                  </a:lnTo>
                  <a:lnTo>
                    <a:pt x="266" y="98"/>
                  </a:lnTo>
                  <a:lnTo>
                    <a:pt x="270" y="124"/>
                  </a:lnTo>
                  <a:lnTo>
                    <a:pt x="276" y="166"/>
                  </a:lnTo>
                  <a:lnTo>
                    <a:pt x="280" y="300"/>
                  </a:lnTo>
                  <a:lnTo>
                    <a:pt x="286" y="352"/>
                  </a:lnTo>
                  <a:lnTo>
                    <a:pt x="292" y="326"/>
                  </a:lnTo>
                  <a:lnTo>
                    <a:pt x="296" y="330"/>
                  </a:lnTo>
                  <a:lnTo>
                    <a:pt x="302" y="340"/>
                  </a:lnTo>
                  <a:lnTo>
                    <a:pt x="308" y="364"/>
                  </a:lnTo>
                  <a:lnTo>
                    <a:pt x="312" y="370"/>
                  </a:lnTo>
                  <a:lnTo>
                    <a:pt x="318" y="358"/>
                  </a:lnTo>
                  <a:lnTo>
                    <a:pt x="324" y="382"/>
                  </a:lnTo>
                  <a:lnTo>
                    <a:pt x="328" y="366"/>
                  </a:lnTo>
                  <a:lnTo>
                    <a:pt x="334" y="340"/>
                  </a:lnTo>
                  <a:lnTo>
                    <a:pt x="340" y="370"/>
                  </a:lnTo>
                  <a:lnTo>
                    <a:pt x="344" y="370"/>
                  </a:lnTo>
                  <a:lnTo>
                    <a:pt x="350" y="420"/>
                  </a:lnTo>
                  <a:lnTo>
                    <a:pt x="356" y="420"/>
                  </a:lnTo>
                  <a:lnTo>
                    <a:pt x="360" y="408"/>
                  </a:lnTo>
                  <a:lnTo>
                    <a:pt x="366" y="378"/>
                  </a:lnTo>
                  <a:lnTo>
                    <a:pt x="370" y="386"/>
                  </a:lnTo>
                  <a:lnTo>
                    <a:pt x="376" y="394"/>
                  </a:lnTo>
                  <a:lnTo>
                    <a:pt x="382" y="434"/>
                  </a:lnTo>
                  <a:lnTo>
                    <a:pt x="386" y="412"/>
                  </a:lnTo>
                  <a:lnTo>
                    <a:pt x="392" y="428"/>
                  </a:lnTo>
                  <a:lnTo>
                    <a:pt x="398" y="426"/>
                  </a:lnTo>
                  <a:lnTo>
                    <a:pt x="402" y="422"/>
                  </a:lnTo>
                  <a:lnTo>
                    <a:pt x="408" y="436"/>
                  </a:lnTo>
                  <a:lnTo>
                    <a:pt x="414" y="436"/>
                  </a:lnTo>
                  <a:lnTo>
                    <a:pt x="418" y="430"/>
                  </a:lnTo>
                  <a:lnTo>
                    <a:pt x="424" y="428"/>
                  </a:lnTo>
                  <a:lnTo>
                    <a:pt x="430" y="410"/>
                  </a:lnTo>
                  <a:lnTo>
                    <a:pt x="434" y="410"/>
                  </a:lnTo>
                  <a:lnTo>
                    <a:pt x="440" y="414"/>
                  </a:lnTo>
                  <a:lnTo>
                    <a:pt x="444" y="414"/>
                  </a:lnTo>
                  <a:lnTo>
                    <a:pt x="450" y="416"/>
                  </a:lnTo>
                  <a:lnTo>
                    <a:pt x="456" y="422"/>
                  </a:lnTo>
                  <a:lnTo>
                    <a:pt x="460" y="418"/>
                  </a:lnTo>
                  <a:lnTo>
                    <a:pt x="466" y="412"/>
                  </a:lnTo>
                  <a:lnTo>
                    <a:pt x="472" y="422"/>
                  </a:lnTo>
                  <a:lnTo>
                    <a:pt x="476" y="384"/>
                  </a:lnTo>
                  <a:lnTo>
                    <a:pt x="482" y="376"/>
                  </a:lnTo>
                  <a:lnTo>
                    <a:pt x="488" y="390"/>
                  </a:lnTo>
                  <a:lnTo>
                    <a:pt x="492" y="376"/>
                  </a:lnTo>
                  <a:lnTo>
                    <a:pt x="498" y="402"/>
                  </a:lnTo>
                  <a:lnTo>
                    <a:pt x="504" y="430"/>
                  </a:lnTo>
                  <a:lnTo>
                    <a:pt x="508" y="462"/>
                  </a:lnTo>
                  <a:lnTo>
                    <a:pt x="514" y="544"/>
                  </a:lnTo>
                  <a:lnTo>
                    <a:pt x="520" y="546"/>
                  </a:lnTo>
                  <a:lnTo>
                    <a:pt x="524" y="546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81" name="Freeform 197"/>
            <p:cNvSpPr>
              <a:spLocks/>
            </p:cNvSpPr>
            <p:nvPr/>
          </p:nvSpPr>
          <p:spPr bwMode="auto">
            <a:xfrm flipV="1">
              <a:off x="2304" y="3625"/>
              <a:ext cx="199" cy="72"/>
            </a:xfrm>
            <a:custGeom>
              <a:avLst/>
              <a:gdLst>
                <a:gd name="T0" fmla="*/ 6 w 524"/>
                <a:gd name="T1" fmla="*/ 96 h 690"/>
                <a:gd name="T2" fmla="*/ 16 w 524"/>
                <a:gd name="T3" fmla="*/ 114 h 690"/>
                <a:gd name="T4" fmla="*/ 28 w 524"/>
                <a:gd name="T5" fmla="*/ 218 h 690"/>
                <a:gd name="T6" fmla="*/ 38 w 524"/>
                <a:gd name="T7" fmla="*/ 248 h 690"/>
                <a:gd name="T8" fmla="*/ 48 w 524"/>
                <a:gd name="T9" fmla="*/ 68 h 690"/>
                <a:gd name="T10" fmla="*/ 58 w 524"/>
                <a:gd name="T11" fmla="*/ 210 h 690"/>
                <a:gd name="T12" fmla="*/ 70 w 524"/>
                <a:gd name="T13" fmla="*/ 136 h 690"/>
                <a:gd name="T14" fmla="*/ 80 w 524"/>
                <a:gd name="T15" fmla="*/ 208 h 690"/>
                <a:gd name="T16" fmla="*/ 90 w 524"/>
                <a:gd name="T17" fmla="*/ 240 h 690"/>
                <a:gd name="T18" fmla="*/ 102 w 524"/>
                <a:gd name="T19" fmla="*/ 384 h 690"/>
                <a:gd name="T20" fmla="*/ 112 w 524"/>
                <a:gd name="T21" fmla="*/ 476 h 690"/>
                <a:gd name="T22" fmla="*/ 122 w 524"/>
                <a:gd name="T23" fmla="*/ 256 h 690"/>
                <a:gd name="T24" fmla="*/ 134 w 524"/>
                <a:gd name="T25" fmla="*/ 156 h 690"/>
                <a:gd name="T26" fmla="*/ 144 w 524"/>
                <a:gd name="T27" fmla="*/ 252 h 690"/>
                <a:gd name="T28" fmla="*/ 154 w 524"/>
                <a:gd name="T29" fmla="*/ 234 h 690"/>
                <a:gd name="T30" fmla="*/ 164 w 524"/>
                <a:gd name="T31" fmla="*/ 240 h 690"/>
                <a:gd name="T32" fmla="*/ 176 w 524"/>
                <a:gd name="T33" fmla="*/ 380 h 690"/>
                <a:gd name="T34" fmla="*/ 186 w 524"/>
                <a:gd name="T35" fmla="*/ 218 h 690"/>
                <a:gd name="T36" fmla="*/ 196 w 524"/>
                <a:gd name="T37" fmla="*/ 262 h 690"/>
                <a:gd name="T38" fmla="*/ 208 w 524"/>
                <a:gd name="T39" fmla="*/ 106 h 690"/>
                <a:gd name="T40" fmla="*/ 218 w 524"/>
                <a:gd name="T41" fmla="*/ 172 h 690"/>
                <a:gd name="T42" fmla="*/ 228 w 524"/>
                <a:gd name="T43" fmla="*/ 176 h 690"/>
                <a:gd name="T44" fmla="*/ 238 w 524"/>
                <a:gd name="T45" fmla="*/ 74 h 690"/>
                <a:gd name="T46" fmla="*/ 250 w 524"/>
                <a:gd name="T47" fmla="*/ 78 h 690"/>
                <a:gd name="T48" fmla="*/ 260 w 524"/>
                <a:gd name="T49" fmla="*/ 94 h 690"/>
                <a:gd name="T50" fmla="*/ 270 w 524"/>
                <a:gd name="T51" fmla="*/ 12 h 690"/>
                <a:gd name="T52" fmla="*/ 282 w 524"/>
                <a:gd name="T53" fmla="*/ 122 h 690"/>
                <a:gd name="T54" fmla="*/ 292 w 524"/>
                <a:gd name="T55" fmla="*/ 148 h 690"/>
                <a:gd name="T56" fmla="*/ 302 w 524"/>
                <a:gd name="T57" fmla="*/ 322 h 690"/>
                <a:gd name="T58" fmla="*/ 312 w 524"/>
                <a:gd name="T59" fmla="*/ 218 h 690"/>
                <a:gd name="T60" fmla="*/ 324 w 524"/>
                <a:gd name="T61" fmla="*/ 368 h 690"/>
                <a:gd name="T62" fmla="*/ 334 w 524"/>
                <a:gd name="T63" fmla="*/ 372 h 690"/>
                <a:gd name="T64" fmla="*/ 344 w 524"/>
                <a:gd name="T65" fmla="*/ 522 h 690"/>
                <a:gd name="T66" fmla="*/ 356 w 524"/>
                <a:gd name="T67" fmla="*/ 676 h 690"/>
                <a:gd name="T68" fmla="*/ 366 w 524"/>
                <a:gd name="T69" fmla="*/ 686 h 690"/>
                <a:gd name="T70" fmla="*/ 376 w 524"/>
                <a:gd name="T71" fmla="*/ 660 h 690"/>
                <a:gd name="T72" fmla="*/ 386 w 524"/>
                <a:gd name="T73" fmla="*/ 690 h 690"/>
                <a:gd name="T74" fmla="*/ 398 w 524"/>
                <a:gd name="T75" fmla="*/ 588 h 690"/>
                <a:gd name="T76" fmla="*/ 408 w 524"/>
                <a:gd name="T77" fmla="*/ 648 h 690"/>
                <a:gd name="T78" fmla="*/ 418 w 524"/>
                <a:gd name="T79" fmla="*/ 578 h 690"/>
                <a:gd name="T80" fmla="*/ 430 w 524"/>
                <a:gd name="T81" fmla="*/ 336 h 690"/>
                <a:gd name="T82" fmla="*/ 440 w 524"/>
                <a:gd name="T83" fmla="*/ 388 h 690"/>
                <a:gd name="T84" fmla="*/ 450 w 524"/>
                <a:gd name="T85" fmla="*/ 454 h 690"/>
                <a:gd name="T86" fmla="*/ 462 w 524"/>
                <a:gd name="T87" fmla="*/ 548 h 690"/>
                <a:gd name="T88" fmla="*/ 472 w 524"/>
                <a:gd name="T89" fmla="*/ 610 h 690"/>
                <a:gd name="T90" fmla="*/ 482 w 524"/>
                <a:gd name="T91" fmla="*/ 664 h 690"/>
                <a:gd name="T92" fmla="*/ 492 w 524"/>
                <a:gd name="T93" fmla="*/ 662 h 690"/>
                <a:gd name="T94" fmla="*/ 504 w 524"/>
                <a:gd name="T95" fmla="*/ 570 h 690"/>
                <a:gd name="T96" fmla="*/ 514 w 524"/>
                <a:gd name="T97" fmla="*/ 328 h 690"/>
                <a:gd name="T98" fmla="*/ 524 w 524"/>
                <a:gd name="T99" fmla="*/ 29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690">
                  <a:moveTo>
                    <a:pt x="0" y="190"/>
                  </a:moveTo>
                  <a:lnTo>
                    <a:pt x="6" y="96"/>
                  </a:lnTo>
                  <a:lnTo>
                    <a:pt x="12" y="112"/>
                  </a:lnTo>
                  <a:lnTo>
                    <a:pt x="16" y="114"/>
                  </a:lnTo>
                  <a:lnTo>
                    <a:pt x="22" y="152"/>
                  </a:lnTo>
                  <a:lnTo>
                    <a:pt x="28" y="218"/>
                  </a:lnTo>
                  <a:lnTo>
                    <a:pt x="32" y="238"/>
                  </a:lnTo>
                  <a:lnTo>
                    <a:pt x="38" y="248"/>
                  </a:lnTo>
                  <a:lnTo>
                    <a:pt x="44" y="240"/>
                  </a:lnTo>
                  <a:lnTo>
                    <a:pt x="48" y="68"/>
                  </a:lnTo>
                  <a:lnTo>
                    <a:pt x="54" y="14"/>
                  </a:lnTo>
                  <a:lnTo>
                    <a:pt x="58" y="210"/>
                  </a:lnTo>
                  <a:lnTo>
                    <a:pt x="64" y="124"/>
                  </a:lnTo>
                  <a:lnTo>
                    <a:pt x="70" y="136"/>
                  </a:lnTo>
                  <a:lnTo>
                    <a:pt x="74" y="152"/>
                  </a:lnTo>
                  <a:lnTo>
                    <a:pt x="80" y="208"/>
                  </a:lnTo>
                  <a:lnTo>
                    <a:pt x="86" y="270"/>
                  </a:lnTo>
                  <a:lnTo>
                    <a:pt x="90" y="240"/>
                  </a:lnTo>
                  <a:lnTo>
                    <a:pt x="96" y="258"/>
                  </a:lnTo>
                  <a:lnTo>
                    <a:pt x="102" y="384"/>
                  </a:lnTo>
                  <a:lnTo>
                    <a:pt x="106" y="474"/>
                  </a:lnTo>
                  <a:lnTo>
                    <a:pt x="112" y="476"/>
                  </a:lnTo>
                  <a:lnTo>
                    <a:pt x="118" y="130"/>
                  </a:lnTo>
                  <a:lnTo>
                    <a:pt x="122" y="256"/>
                  </a:lnTo>
                  <a:lnTo>
                    <a:pt x="128" y="182"/>
                  </a:lnTo>
                  <a:lnTo>
                    <a:pt x="134" y="156"/>
                  </a:lnTo>
                  <a:lnTo>
                    <a:pt x="138" y="158"/>
                  </a:lnTo>
                  <a:lnTo>
                    <a:pt x="144" y="252"/>
                  </a:lnTo>
                  <a:lnTo>
                    <a:pt x="148" y="270"/>
                  </a:lnTo>
                  <a:lnTo>
                    <a:pt x="154" y="234"/>
                  </a:lnTo>
                  <a:lnTo>
                    <a:pt x="160" y="242"/>
                  </a:lnTo>
                  <a:lnTo>
                    <a:pt x="164" y="240"/>
                  </a:lnTo>
                  <a:lnTo>
                    <a:pt x="170" y="222"/>
                  </a:lnTo>
                  <a:lnTo>
                    <a:pt x="176" y="380"/>
                  </a:lnTo>
                  <a:lnTo>
                    <a:pt x="180" y="378"/>
                  </a:lnTo>
                  <a:lnTo>
                    <a:pt x="186" y="218"/>
                  </a:lnTo>
                  <a:lnTo>
                    <a:pt x="192" y="238"/>
                  </a:lnTo>
                  <a:lnTo>
                    <a:pt x="196" y="262"/>
                  </a:lnTo>
                  <a:lnTo>
                    <a:pt x="202" y="250"/>
                  </a:lnTo>
                  <a:lnTo>
                    <a:pt x="208" y="106"/>
                  </a:lnTo>
                  <a:lnTo>
                    <a:pt x="212" y="112"/>
                  </a:lnTo>
                  <a:lnTo>
                    <a:pt x="218" y="172"/>
                  </a:lnTo>
                  <a:lnTo>
                    <a:pt x="222" y="168"/>
                  </a:lnTo>
                  <a:lnTo>
                    <a:pt x="228" y="176"/>
                  </a:lnTo>
                  <a:lnTo>
                    <a:pt x="234" y="86"/>
                  </a:lnTo>
                  <a:lnTo>
                    <a:pt x="238" y="74"/>
                  </a:lnTo>
                  <a:lnTo>
                    <a:pt x="244" y="4"/>
                  </a:lnTo>
                  <a:lnTo>
                    <a:pt x="250" y="78"/>
                  </a:lnTo>
                  <a:lnTo>
                    <a:pt x="254" y="42"/>
                  </a:lnTo>
                  <a:lnTo>
                    <a:pt x="260" y="94"/>
                  </a:lnTo>
                  <a:lnTo>
                    <a:pt x="266" y="88"/>
                  </a:lnTo>
                  <a:lnTo>
                    <a:pt x="270" y="12"/>
                  </a:lnTo>
                  <a:lnTo>
                    <a:pt x="276" y="0"/>
                  </a:lnTo>
                  <a:lnTo>
                    <a:pt x="282" y="122"/>
                  </a:lnTo>
                  <a:lnTo>
                    <a:pt x="286" y="52"/>
                  </a:lnTo>
                  <a:lnTo>
                    <a:pt x="292" y="148"/>
                  </a:lnTo>
                  <a:lnTo>
                    <a:pt x="298" y="280"/>
                  </a:lnTo>
                  <a:lnTo>
                    <a:pt x="302" y="322"/>
                  </a:lnTo>
                  <a:lnTo>
                    <a:pt x="308" y="238"/>
                  </a:lnTo>
                  <a:lnTo>
                    <a:pt x="312" y="218"/>
                  </a:lnTo>
                  <a:lnTo>
                    <a:pt x="318" y="370"/>
                  </a:lnTo>
                  <a:lnTo>
                    <a:pt x="324" y="368"/>
                  </a:lnTo>
                  <a:lnTo>
                    <a:pt x="328" y="376"/>
                  </a:lnTo>
                  <a:lnTo>
                    <a:pt x="334" y="372"/>
                  </a:lnTo>
                  <a:lnTo>
                    <a:pt x="340" y="514"/>
                  </a:lnTo>
                  <a:lnTo>
                    <a:pt x="344" y="522"/>
                  </a:lnTo>
                  <a:lnTo>
                    <a:pt x="350" y="562"/>
                  </a:lnTo>
                  <a:lnTo>
                    <a:pt x="356" y="676"/>
                  </a:lnTo>
                  <a:lnTo>
                    <a:pt x="360" y="664"/>
                  </a:lnTo>
                  <a:lnTo>
                    <a:pt x="366" y="686"/>
                  </a:lnTo>
                  <a:lnTo>
                    <a:pt x="372" y="690"/>
                  </a:lnTo>
                  <a:lnTo>
                    <a:pt x="376" y="660"/>
                  </a:lnTo>
                  <a:lnTo>
                    <a:pt x="382" y="680"/>
                  </a:lnTo>
                  <a:lnTo>
                    <a:pt x="386" y="690"/>
                  </a:lnTo>
                  <a:lnTo>
                    <a:pt x="392" y="654"/>
                  </a:lnTo>
                  <a:lnTo>
                    <a:pt x="398" y="588"/>
                  </a:lnTo>
                  <a:lnTo>
                    <a:pt x="402" y="586"/>
                  </a:lnTo>
                  <a:lnTo>
                    <a:pt x="408" y="648"/>
                  </a:lnTo>
                  <a:lnTo>
                    <a:pt x="414" y="582"/>
                  </a:lnTo>
                  <a:lnTo>
                    <a:pt x="418" y="578"/>
                  </a:lnTo>
                  <a:lnTo>
                    <a:pt x="424" y="554"/>
                  </a:lnTo>
                  <a:lnTo>
                    <a:pt x="430" y="336"/>
                  </a:lnTo>
                  <a:lnTo>
                    <a:pt x="434" y="324"/>
                  </a:lnTo>
                  <a:lnTo>
                    <a:pt x="440" y="388"/>
                  </a:lnTo>
                  <a:lnTo>
                    <a:pt x="446" y="388"/>
                  </a:lnTo>
                  <a:lnTo>
                    <a:pt x="450" y="454"/>
                  </a:lnTo>
                  <a:lnTo>
                    <a:pt x="456" y="552"/>
                  </a:lnTo>
                  <a:lnTo>
                    <a:pt x="462" y="548"/>
                  </a:lnTo>
                  <a:lnTo>
                    <a:pt x="466" y="616"/>
                  </a:lnTo>
                  <a:lnTo>
                    <a:pt x="472" y="610"/>
                  </a:lnTo>
                  <a:lnTo>
                    <a:pt x="476" y="620"/>
                  </a:lnTo>
                  <a:lnTo>
                    <a:pt x="482" y="664"/>
                  </a:lnTo>
                  <a:lnTo>
                    <a:pt x="488" y="640"/>
                  </a:lnTo>
                  <a:lnTo>
                    <a:pt x="492" y="662"/>
                  </a:lnTo>
                  <a:lnTo>
                    <a:pt x="498" y="648"/>
                  </a:lnTo>
                  <a:lnTo>
                    <a:pt x="504" y="570"/>
                  </a:lnTo>
                  <a:lnTo>
                    <a:pt x="508" y="348"/>
                  </a:lnTo>
                  <a:lnTo>
                    <a:pt x="514" y="328"/>
                  </a:lnTo>
                  <a:lnTo>
                    <a:pt x="520" y="296"/>
                  </a:lnTo>
                  <a:lnTo>
                    <a:pt x="524" y="294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82" name="Freeform 198"/>
            <p:cNvSpPr>
              <a:spLocks/>
            </p:cNvSpPr>
            <p:nvPr/>
          </p:nvSpPr>
          <p:spPr bwMode="auto">
            <a:xfrm flipV="1">
              <a:off x="2106" y="3587"/>
              <a:ext cx="198" cy="201"/>
            </a:xfrm>
            <a:custGeom>
              <a:avLst/>
              <a:gdLst>
                <a:gd name="T0" fmla="*/ 6 w 524"/>
                <a:gd name="T1" fmla="*/ 1490 h 1906"/>
                <a:gd name="T2" fmla="*/ 16 w 524"/>
                <a:gd name="T3" fmla="*/ 1834 h 1906"/>
                <a:gd name="T4" fmla="*/ 28 w 524"/>
                <a:gd name="T5" fmla="*/ 1790 h 1906"/>
                <a:gd name="T6" fmla="*/ 38 w 524"/>
                <a:gd name="T7" fmla="*/ 1756 h 1906"/>
                <a:gd name="T8" fmla="*/ 48 w 524"/>
                <a:gd name="T9" fmla="*/ 1188 h 1906"/>
                <a:gd name="T10" fmla="*/ 60 w 524"/>
                <a:gd name="T11" fmla="*/ 1216 h 1906"/>
                <a:gd name="T12" fmla="*/ 70 w 524"/>
                <a:gd name="T13" fmla="*/ 1086 h 1906"/>
                <a:gd name="T14" fmla="*/ 80 w 524"/>
                <a:gd name="T15" fmla="*/ 1002 h 1906"/>
                <a:gd name="T16" fmla="*/ 90 w 524"/>
                <a:gd name="T17" fmla="*/ 828 h 1906"/>
                <a:gd name="T18" fmla="*/ 102 w 524"/>
                <a:gd name="T19" fmla="*/ 768 h 1906"/>
                <a:gd name="T20" fmla="*/ 112 w 524"/>
                <a:gd name="T21" fmla="*/ 752 h 1906"/>
                <a:gd name="T22" fmla="*/ 122 w 524"/>
                <a:gd name="T23" fmla="*/ 676 h 1906"/>
                <a:gd name="T24" fmla="*/ 134 w 524"/>
                <a:gd name="T25" fmla="*/ 782 h 1906"/>
                <a:gd name="T26" fmla="*/ 144 w 524"/>
                <a:gd name="T27" fmla="*/ 696 h 1906"/>
                <a:gd name="T28" fmla="*/ 154 w 524"/>
                <a:gd name="T29" fmla="*/ 0 h 1906"/>
                <a:gd name="T30" fmla="*/ 164 w 524"/>
                <a:gd name="T31" fmla="*/ 458 h 1906"/>
                <a:gd name="T32" fmla="*/ 176 w 524"/>
                <a:gd name="T33" fmla="*/ 536 h 1906"/>
                <a:gd name="T34" fmla="*/ 186 w 524"/>
                <a:gd name="T35" fmla="*/ 576 h 1906"/>
                <a:gd name="T36" fmla="*/ 196 w 524"/>
                <a:gd name="T37" fmla="*/ 702 h 1906"/>
                <a:gd name="T38" fmla="*/ 208 w 524"/>
                <a:gd name="T39" fmla="*/ 798 h 1906"/>
                <a:gd name="T40" fmla="*/ 218 w 524"/>
                <a:gd name="T41" fmla="*/ 740 h 1906"/>
                <a:gd name="T42" fmla="*/ 228 w 524"/>
                <a:gd name="T43" fmla="*/ 370 h 1906"/>
                <a:gd name="T44" fmla="*/ 240 w 524"/>
                <a:gd name="T45" fmla="*/ 318 h 1906"/>
                <a:gd name="T46" fmla="*/ 250 w 524"/>
                <a:gd name="T47" fmla="*/ 410 h 1906"/>
                <a:gd name="T48" fmla="*/ 260 w 524"/>
                <a:gd name="T49" fmla="*/ 396 h 1906"/>
                <a:gd name="T50" fmla="*/ 270 w 524"/>
                <a:gd name="T51" fmla="*/ 356 h 1906"/>
                <a:gd name="T52" fmla="*/ 282 w 524"/>
                <a:gd name="T53" fmla="*/ 360 h 1906"/>
                <a:gd name="T54" fmla="*/ 292 w 524"/>
                <a:gd name="T55" fmla="*/ 520 h 1906"/>
                <a:gd name="T56" fmla="*/ 302 w 524"/>
                <a:gd name="T57" fmla="*/ 406 h 1906"/>
                <a:gd name="T58" fmla="*/ 314 w 524"/>
                <a:gd name="T59" fmla="*/ 412 h 1906"/>
                <a:gd name="T60" fmla="*/ 324 w 524"/>
                <a:gd name="T61" fmla="*/ 160 h 1906"/>
                <a:gd name="T62" fmla="*/ 334 w 524"/>
                <a:gd name="T63" fmla="*/ 490 h 1906"/>
                <a:gd name="T64" fmla="*/ 344 w 524"/>
                <a:gd name="T65" fmla="*/ 510 h 1906"/>
                <a:gd name="T66" fmla="*/ 356 w 524"/>
                <a:gd name="T67" fmla="*/ 422 h 1906"/>
                <a:gd name="T68" fmla="*/ 366 w 524"/>
                <a:gd name="T69" fmla="*/ 474 h 1906"/>
                <a:gd name="T70" fmla="*/ 376 w 524"/>
                <a:gd name="T71" fmla="*/ 408 h 1906"/>
                <a:gd name="T72" fmla="*/ 388 w 524"/>
                <a:gd name="T73" fmla="*/ 374 h 1906"/>
                <a:gd name="T74" fmla="*/ 398 w 524"/>
                <a:gd name="T75" fmla="*/ 584 h 1906"/>
                <a:gd name="T76" fmla="*/ 408 w 524"/>
                <a:gd name="T77" fmla="*/ 598 h 1906"/>
                <a:gd name="T78" fmla="*/ 418 w 524"/>
                <a:gd name="T79" fmla="*/ 822 h 1906"/>
                <a:gd name="T80" fmla="*/ 430 w 524"/>
                <a:gd name="T81" fmla="*/ 814 h 1906"/>
                <a:gd name="T82" fmla="*/ 440 w 524"/>
                <a:gd name="T83" fmla="*/ 772 h 1906"/>
                <a:gd name="T84" fmla="*/ 450 w 524"/>
                <a:gd name="T85" fmla="*/ 612 h 1906"/>
                <a:gd name="T86" fmla="*/ 462 w 524"/>
                <a:gd name="T87" fmla="*/ 652 h 1906"/>
                <a:gd name="T88" fmla="*/ 472 w 524"/>
                <a:gd name="T89" fmla="*/ 748 h 1906"/>
                <a:gd name="T90" fmla="*/ 482 w 524"/>
                <a:gd name="T91" fmla="*/ 902 h 1906"/>
                <a:gd name="T92" fmla="*/ 492 w 524"/>
                <a:gd name="T93" fmla="*/ 878 h 1906"/>
                <a:gd name="T94" fmla="*/ 504 w 524"/>
                <a:gd name="T95" fmla="*/ 974 h 1906"/>
                <a:gd name="T96" fmla="*/ 514 w 524"/>
                <a:gd name="T97" fmla="*/ 1054 h 1906"/>
                <a:gd name="T98" fmla="*/ 524 w 524"/>
                <a:gd name="T99" fmla="*/ 105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906">
                  <a:moveTo>
                    <a:pt x="0" y="1346"/>
                  </a:moveTo>
                  <a:lnTo>
                    <a:pt x="6" y="1490"/>
                  </a:lnTo>
                  <a:lnTo>
                    <a:pt x="12" y="1462"/>
                  </a:lnTo>
                  <a:lnTo>
                    <a:pt x="16" y="1834"/>
                  </a:lnTo>
                  <a:lnTo>
                    <a:pt x="22" y="1906"/>
                  </a:lnTo>
                  <a:lnTo>
                    <a:pt x="28" y="1790"/>
                  </a:lnTo>
                  <a:lnTo>
                    <a:pt x="32" y="1620"/>
                  </a:lnTo>
                  <a:lnTo>
                    <a:pt x="38" y="1756"/>
                  </a:lnTo>
                  <a:lnTo>
                    <a:pt x="44" y="1414"/>
                  </a:lnTo>
                  <a:lnTo>
                    <a:pt x="48" y="1188"/>
                  </a:lnTo>
                  <a:lnTo>
                    <a:pt x="54" y="1072"/>
                  </a:lnTo>
                  <a:lnTo>
                    <a:pt x="60" y="1216"/>
                  </a:lnTo>
                  <a:lnTo>
                    <a:pt x="64" y="1164"/>
                  </a:lnTo>
                  <a:lnTo>
                    <a:pt x="70" y="1086"/>
                  </a:lnTo>
                  <a:lnTo>
                    <a:pt x="76" y="786"/>
                  </a:lnTo>
                  <a:lnTo>
                    <a:pt x="80" y="1002"/>
                  </a:lnTo>
                  <a:lnTo>
                    <a:pt x="86" y="988"/>
                  </a:lnTo>
                  <a:lnTo>
                    <a:pt x="90" y="828"/>
                  </a:lnTo>
                  <a:lnTo>
                    <a:pt x="96" y="824"/>
                  </a:lnTo>
                  <a:lnTo>
                    <a:pt x="102" y="768"/>
                  </a:lnTo>
                  <a:lnTo>
                    <a:pt x="106" y="742"/>
                  </a:lnTo>
                  <a:lnTo>
                    <a:pt x="112" y="752"/>
                  </a:lnTo>
                  <a:lnTo>
                    <a:pt x="118" y="726"/>
                  </a:lnTo>
                  <a:lnTo>
                    <a:pt x="122" y="676"/>
                  </a:lnTo>
                  <a:lnTo>
                    <a:pt x="128" y="774"/>
                  </a:lnTo>
                  <a:lnTo>
                    <a:pt x="134" y="782"/>
                  </a:lnTo>
                  <a:lnTo>
                    <a:pt x="138" y="524"/>
                  </a:lnTo>
                  <a:lnTo>
                    <a:pt x="144" y="696"/>
                  </a:lnTo>
                  <a:lnTo>
                    <a:pt x="150" y="218"/>
                  </a:lnTo>
                  <a:lnTo>
                    <a:pt x="154" y="0"/>
                  </a:lnTo>
                  <a:lnTo>
                    <a:pt x="160" y="174"/>
                  </a:lnTo>
                  <a:lnTo>
                    <a:pt x="164" y="458"/>
                  </a:lnTo>
                  <a:lnTo>
                    <a:pt x="170" y="442"/>
                  </a:lnTo>
                  <a:lnTo>
                    <a:pt x="176" y="536"/>
                  </a:lnTo>
                  <a:lnTo>
                    <a:pt x="180" y="622"/>
                  </a:lnTo>
                  <a:lnTo>
                    <a:pt x="186" y="576"/>
                  </a:lnTo>
                  <a:lnTo>
                    <a:pt x="192" y="608"/>
                  </a:lnTo>
                  <a:lnTo>
                    <a:pt x="196" y="702"/>
                  </a:lnTo>
                  <a:lnTo>
                    <a:pt x="202" y="728"/>
                  </a:lnTo>
                  <a:lnTo>
                    <a:pt x="208" y="798"/>
                  </a:lnTo>
                  <a:lnTo>
                    <a:pt x="212" y="914"/>
                  </a:lnTo>
                  <a:lnTo>
                    <a:pt x="218" y="740"/>
                  </a:lnTo>
                  <a:lnTo>
                    <a:pt x="224" y="914"/>
                  </a:lnTo>
                  <a:lnTo>
                    <a:pt x="228" y="370"/>
                  </a:lnTo>
                  <a:lnTo>
                    <a:pt x="234" y="362"/>
                  </a:lnTo>
                  <a:lnTo>
                    <a:pt x="240" y="318"/>
                  </a:lnTo>
                  <a:lnTo>
                    <a:pt x="244" y="456"/>
                  </a:lnTo>
                  <a:lnTo>
                    <a:pt x="250" y="410"/>
                  </a:lnTo>
                  <a:lnTo>
                    <a:pt x="254" y="400"/>
                  </a:lnTo>
                  <a:lnTo>
                    <a:pt x="260" y="396"/>
                  </a:lnTo>
                  <a:lnTo>
                    <a:pt x="266" y="356"/>
                  </a:lnTo>
                  <a:lnTo>
                    <a:pt x="270" y="356"/>
                  </a:lnTo>
                  <a:lnTo>
                    <a:pt x="276" y="354"/>
                  </a:lnTo>
                  <a:lnTo>
                    <a:pt x="282" y="360"/>
                  </a:lnTo>
                  <a:lnTo>
                    <a:pt x="286" y="428"/>
                  </a:lnTo>
                  <a:lnTo>
                    <a:pt x="292" y="520"/>
                  </a:lnTo>
                  <a:lnTo>
                    <a:pt x="298" y="354"/>
                  </a:lnTo>
                  <a:lnTo>
                    <a:pt x="302" y="406"/>
                  </a:lnTo>
                  <a:lnTo>
                    <a:pt x="308" y="576"/>
                  </a:lnTo>
                  <a:lnTo>
                    <a:pt x="314" y="412"/>
                  </a:lnTo>
                  <a:lnTo>
                    <a:pt x="318" y="586"/>
                  </a:lnTo>
                  <a:lnTo>
                    <a:pt x="324" y="160"/>
                  </a:lnTo>
                  <a:lnTo>
                    <a:pt x="328" y="156"/>
                  </a:lnTo>
                  <a:lnTo>
                    <a:pt x="334" y="490"/>
                  </a:lnTo>
                  <a:lnTo>
                    <a:pt x="340" y="516"/>
                  </a:lnTo>
                  <a:lnTo>
                    <a:pt x="344" y="510"/>
                  </a:lnTo>
                  <a:lnTo>
                    <a:pt x="350" y="512"/>
                  </a:lnTo>
                  <a:lnTo>
                    <a:pt x="356" y="422"/>
                  </a:lnTo>
                  <a:lnTo>
                    <a:pt x="360" y="412"/>
                  </a:lnTo>
                  <a:lnTo>
                    <a:pt x="366" y="474"/>
                  </a:lnTo>
                  <a:lnTo>
                    <a:pt x="372" y="458"/>
                  </a:lnTo>
                  <a:lnTo>
                    <a:pt x="376" y="408"/>
                  </a:lnTo>
                  <a:lnTo>
                    <a:pt x="382" y="400"/>
                  </a:lnTo>
                  <a:lnTo>
                    <a:pt x="388" y="374"/>
                  </a:lnTo>
                  <a:lnTo>
                    <a:pt x="392" y="490"/>
                  </a:lnTo>
                  <a:lnTo>
                    <a:pt x="398" y="584"/>
                  </a:lnTo>
                  <a:lnTo>
                    <a:pt x="404" y="562"/>
                  </a:lnTo>
                  <a:lnTo>
                    <a:pt x="408" y="598"/>
                  </a:lnTo>
                  <a:lnTo>
                    <a:pt x="414" y="652"/>
                  </a:lnTo>
                  <a:lnTo>
                    <a:pt x="418" y="822"/>
                  </a:lnTo>
                  <a:lnTo>
                    <a:pt x="424" y="816"/>
                  </a:lnTo>
                  <a:lnTo>
                    <a:pt x="430" y="814"/>
                  </a:lnTo>
                  <a:lnTo>
                    <a:pt x="434" y="854"/>
                  </a:lnTo>
                  <a:lnTo>
                    <a:pt x="440" y="772"/>
                  </a:lnTo>
                  <a:lnTo>
                    <a:pt x="446" y="716"/>
                  </a:lnTo>
                  <a:lnTo>
                    <a:pt x="450" y="612"/>
                  </a:lnTo>
                  <a:lnTo>
                    <a:pt x="456" y="666"/>
                  </a:lnTo>
                  <a:lnTo>
                    <a:pt x="462" y="652"/>
                  </a:lnTo>
                  <a:lnTo>
                    <a:pt x="466" y="624"/>
                  </a:lnTo>
                  <a:lnTo>
                    <a:pt x="472" y="748"/>
                  </a:lnTo>
                  <a:lnTo>
                    <a:pt x="478" y="752"/>
                  </a:lnTo>
                  <a:lnTo>
                    <a:pt x="482" y="902"/>
                  </a:lnTo>
                  <a:lnTo>
                    <a:pt x="488" y="904"/>
                  </a:lnTo>
                  <a:lnTo>
                    <a:pt x="492" y="878"/>
                  </a:lnTo>
                  <a:lnTo>
                    <a:pt x="498" y="900"/>
                  </a:lnTo>
                  <a:lnTo>
                    <a:pt x="504" y="974"/>
                  </a:lnTo>
                  <a:lnTo>
                    <a:pt x="508" y="1064"/>
                  </a:lnTo>
                  <a:lnTo>
                    <a:pt x="514" y="1054"/>
                  </a:lnTo>
                  <a:lnTo>
                    <a:pt x="520" y="1050"/>
                  </a:lnTo>
                  <a:lnTo>
                    <a:pt x="524" y="1050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83" name="Freeform 199"/>
            <p:cNvSpPr>
              <a:spLocks/>
            </p:cNvSpPr>
            <p:nvPr/>
          </p:nvSpPr>
          <p:spPr bwMode="auto">
            <a:xfrm flipV="1">
              <a:off x="1908" y="3517"/>
              <a:ext cx="198" cy="250"/>
            </a:xfrm>
            <a:custGeom>
              <a:avLst/>
              <a:gdLst>
                <a:gd name="T0" fmla="*/ 4 w 522"/>
                <a:gd name="T1" fmla="*/ 650 h 2376"/>
                <a:gd name="T2" fmla="*/ 16 w 522"/>
                <a:gd name="T3" fmla="*/ 614 h 2376"/>
                <a:gd name="T4" fmla="*/ 26 w 522"/>
                <a:gd name="T5" fmla="*/ 592 h 2376"/>
                <a:gd name="T6" fmla="*/ 36 w 522"/>
                <a:gd name="T7" fmla="*/ 498 h 2376"/>
                <a:gd name="T8" fmla="*/ 46 w 522"/>
                <a:gd name="T9" fmla="*/ 460 h 2376"/>
                <a:gd name="T10" fmla="*/ 58 w 522"/>
                <a:gd name="T11" fmla="*/ 388 h 2376"/>
                <a:gd name="T12" fmla="*/ 68 w 522"/>
                <a:gd name="T13" fmla="*/ 262 h 2376"/>
                <a:gd name="T14" fmla="*/ 78 w 522"/>
                <a:gd name="T15" fmla="*/ 406 h 2376"/>
                <a:gd name="T16" fmla="*/ 90 w 522"/>
                <a:gd name="T17" fmla="*/ 30 h 2376"/>
                <a:gd name="T18" fmla="*/ 100 w 522"/>
                <a:gd name="T19" fmla="*/ 504 h 2376"/>
                <a:gd name="T20" fmla="*/ 110 w 522"/>
                <a:gd name="T21" fmla="*/ 754 h 2376"/>
                <a:gd name="T22" fmla="*/ 120 w 522"/>
                <a:gd name="T23" fmla="*/ 664 h 2376"/>
                <a:gd name="T24" fmla="*/ 132 w 522"/>
                <a:gd name="T25" fmla="*/ 790 h 2376"/>
                <a:gd name="T26" fmla="*/ 142 w 522"/>
                <a:gd name="T27" fmla="*/ 694 h 2376"/>
                <a:gd name="T28" fmla="*/ 152 w 522"/>
                <a:gd name="T29" fmla="*/ 760 h 2376"/>
                <a:gd name="T30" fmla="*/ 164 w 522"/>
                <a:gd name="T31" fmla="*/ 882 h 2376"/>
                <a:gd name="T32" fmla="*/ 174 w 522"/>
                <a:gd name="T33" fmla="*/ 690 h 2376"/>
                <a:gd name="T34" fmla="*/ 184 w 522"/>
                <a:gd name="T35" fmla="*/ 710 h 2376"/>
                <a:gd name="T36" fmla="*/ 194 w 522"/>
                <a:gd name="T37" fmla="*/ 560 h 2376"/>
                <a:gd name="T38" fmla="*/ 206 w 522"/>
                <a:gd name="T39" fmla="*/ 704 h 2376"/>
                <a:gd name="T40" fmla="*/ 216 w 522"/>
                <a:gd name="T41" fmla="*/ 960 h 2376"/>
                <a:gd name="T42" fmla="*/ 226 w 522"/>
                <a:gd name="T43" fmla="*/ 774 h 2376"/>
                <a:gd name="T44" fmla="*/ 238 w 522"/>
                <a:gd name="T45" fmla="*/ 644 h 2376"/>
                <a:gd name="T46" fmla="*/ 248 w 522"/>
                <a:gd name="T47" fmla="*/ 514 h 2376"/>
                <a:gd name="T48" fmla="*/ 258 w 522"/>
                <a:gd name="T49" fmla="*/ 402 h 2376"/>
                <a:gd name="T50" fmla="*/ 268 w 522"/>
                <a:gd name="T51" fmla="*/ 466 h 2376"/>
                <a:gd name="T52" fmla="*/ 280 w 522"/>
                <a:gd name="T53" fmla="*/ 758 h 2376"/>
                <a:gd name="T54" fmla="*/ 290 w 522"/>
                <a:gd name="T55" fmla="*/ 932 h 2376"/>
                <a:gd name="T56" fmla="*/ 300 w 522"/>
                <a:gd name="T57" fmla="*/ 964 h 2376"/>
                <a:gd name="T58" fmla="*/ 312 w 522"/>
                <a:gd name="T59" fmla="*/ 1462 h 2376"/>
                <a:gd name="T60" fmla="*/ 322 w 522"/>
                <a:gd name="T61" fmla="*/ 1306 h 2376"/>
                <a:gd name="T62" fmla="*/ 332 w 522"/>
                <a:gd name="T63" fmla="*/ 1794 h 2376"/>
                <a:gd name="T64" fmla="*/ 344 w 522"/>
                <a:gd name="T65" fmla="*/ 1432 h 2376"/>
                <a:gd name="T66" fmla="*/ 354 w 522"/>
                <a:gd name="T67" fmla="*/ 900 h 2376"/>
                <a:gd name="T68" fmla="*/ 364 w 522"/>
                <a:gd name="T69" fmla="*/ 1032 h 2376"/>
                <a:gd name="T70" fmla="*/ 374 w 522"/>
                <a:gd name="T71" fmla="*/ 1426 h 2376"/>
                <a:gd name="T72" fmla="*/ 386 w 522"/>
                <a:gd name="T73" fmla="*/ 1210 h 2376"/>
                <a:gd name="T74" fmla="*/ 396 w 522"/>
                <a:gd name="T75" fmla="*/ 1104 h 2376"/>
                <a:gd name="T76" fmla="*/ 406 w 522"/>
                <a:gd name="T77" fmla="*/ 1544 h 2376"/>
                <a:gd name="T78" fmla="*/ 418 w 522"/>
                <a:gd name="T79" fmla="*/ 1296 h 2376"/>
                <a:gd name="T80" fmla="*/ 428 w 522"/>
                <a:gd name="T81" fmla="*/ 1250 h 2376"/>
                <a:gd name="T82" fmla="*/ 438 w 522"/>
                <a:gd name="T83" fmla="*/ 2168 h 2376"/>
                <a:gd name="T84" fmla="*/ 448 w 522"/>
                <a:gd name="T85" fmla="*/ 2332 h 2376"/>
                <a:gd name="T86" fmla="*/ 460 w 522"/>
                <a:gd name="T87" fmla="*/ 2258 h 2376"/>
                <a:gd name="T88" fmla="*/ 470 w 522"/>
                <a:gd name="T89" fmla="*/ 2342 h 2376"/>
                <a:gd name="T90" fmla="*/ 480 w 522"/>
                <a:gd name="T91" fmla="*/ 1994 h 2376"/>
                <a:gd name="T92" fmla="*/ 492 w 522"/>
                <a:gd name="T93" fmla="*/ 1880 h 2376"/>
                <a:gd name="T94" fmla="*/ 502 w 522"/>
                <a:gd name="T95" fmla="*/ 1480 h 2376"/>
                <a:gd name="T96" fmla="*/ 512 w 522"/>
                <a:gd name="T97" fmla="*/ 1506 h 2376"/>
                <a:gd name="T98" fmla="*/ 522 w 522"/>
                <a:gd name="T99" fmla="*/ 1152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2" h="2376">
                  <a:moveTo>
                    <a:pt x="0" y="692"/>
                  </a:moveTo>
                  <a:lnTo>
                    <a:pt x="4" y="650"/>
                  </a:lnTo>
                  <a:lnTo>
                    <a:pt x="10" y="640"/>
                  </a:lnTo>
                  <a:lnTo>
                    <a:pt x="16" y="614"/>
                  </a:lnTo>
                  <a:lnTo>
                    <a:pt x="20" y="634"/>
                  </a:lnTo>
                  <a:lnTo>
                    <a:pt x="26" y="592"/>
                  </a:lnTo>
                  <a:lnTo>
                    <a:pt x="30" y="508"/>
                  </a:lnTo>
                  <a:lnTo>
                    <a:pt x="36" y="498"/>
                  </a:lnTo>
                  <a:lnTo>
                    <a:pt x="42" y="636"/>
                  </a:lnTo>
                  <a:lnTo>
                    <a:pt x="46" y="460"/>
                  </a:lnTo>
                  <a:lnTo>
                    <a:pt x="52" y="388"/>
                  </a:lnTo>
                  <a:lnTo>
                    <a:pt x="58" y="388"/>
                  </a:lnTo>
                  <a:lnTo>
                    <a:pt x="62" y="262"/>
                  </a:lnTo>
                  <a:lnTo>
                    <a:pt x="68" y="262"/>
                  </a:lnTo>
                  <a:lnTo>
                    <a:pt x="74" y="330"/>
                  </a:lnTo>
                  <a:lnTo>
                    <a:pt x="78" y="406"/>
                  </a:lnTo>
                  <a:lnTo>
                    <a:pt x="84" y="14"/>
                  </a:lnTo>
                  <a:lnTo>
                    <a:pt x="90" y="30"/>
                  </a:lnTo>
                  <a:lnTo>
                    <a:pt x="94" y="0"/>
                  </a:lnTo>
                  <a:lnTo>
                    <a:pt x="100" y="504"/>
                  </a:lnTo>
                  <a:lnTo>
                    <a:pt x="104" y="848"/>
                  </a:lnTo>
                  <a:lnTo>
                    <a:pt x="110" y="754"/>
                  </a:lnTo>
                  <a:lnTo>
                    <a:pt x="116" y="728"/>
                  </a:lnTo>
                  <a:lnTo>
                    <a:pt x="120" y="664"/>
                  </a:lnTo>
                  <a:lnTo>
                    <a:pt x="126" y="816"/>
                  </a:lnTo>
                  <a:lnTo>
                    <a:pt x="132" y="790"/>
                  </a:lnTo>
                  <a:lnTo>
                    <a:pt x="136" y="854"/>
                  </a:lnTo>
                  <a:lnTo>
                    <a:pt x="142" y="694"/>
                  </a:lnTo>
                  <a:lnTo>
                    <a:pt x="148" y="674"/>
                  </a:lnTo>
                  <a:lnTo>
                    <a:pt x="152" y="760"/>
                  </a:lnTo>
                  <a:lnTo>
                    <a:pt x="158" y="910"/>
                  </a:lnTo>
                  <a:lnTo>
                    <a:pt x="164" y="882"/>
                  </a:lnTo>
                  <a:lnTo>
                    <a:pt x="168" y="888"/>
                  </a:lnTo>
                  <a:lnTo>
                    <a:pt x="174" y="690"/>
                  </a:lnTo>
                  <a:lnTo>
                    <a:pt x="180" y="704"/>
                  </a:lnTo>
                  <a:lnTo>
                    <a:pt x="184" y="710"/>
                  </a:lnTo>
                  <a:lnTo>
                    <a:pt x="190" y="708"/>
                  </a:lnTo>
                  <a:lnTo>
                    <a:pt x="194" y="560"/>
                  </a:lnTo>
                  <a:lnTo>
                    <a:pt x="200" y="758"/>
                  </a:lnTo>
                  <a:lnTo>
                    <a:pt x="206" y="704"/>
                  </a:lnTo>
                  <a:lnTo>
                    <a:pt x="210" y="1004"/>
                  </a:lnTo>
                  <a:lnTo>
                    <a:pt x="216" y="960"/>
                  </a:lnTo>
                  <a:lnTo>
                    <a:pt x="222" y="890"/>
                  </a:lnTo>
                  <a:lnTo>
                    <a:pt x="226" y="774"/>
                  </a:lnTo>
                  <a:lnTo>
                    <a:pt x="232" y="908"/>
                  </a:lnTo>
                  <a:lnTo>
                    <a:pt x="238" y="644"/>
                  </a:lnTo>
                  <a:lnTo>
                    <a:pt x="242" y="616"/>
                  </a:lnTo>
                  <a:lnTo>
                    <a:pt x="248" y="514"/>
                  </a:lnTo>
                  <a:lnTo>
                    <a:pt x="254" y="436"/>
                  </a:lnTo>
                  <a:lnTo>
                    <a:pt x="258" y="402"/>
                  </a:lnTo>
                  <a:lnTo>
                    <a:pt x="264" y="420"/>
                  </a:lnTo>
                  <a:lnTo>
                    <a:pt x="268" y="466"/>
                  </a:lnTo>
                  <a:lnTo>
                    <a:pt x="274" y="530"/>
                  </a:lnTo>
                  <a:lnTo>
                    <a:pt x="280" y="758"/>
                  </a:lnTo>
                  <a:lnTo>
                    <a:pt x="284" y="878"/>
                  </a:lnTo>
                  <a:lnTo>
                    <a:pt x="290" y="932"/>
                  </a:lnTo>
                  <a:lnTo>
                    <a:pt x="296" y="966"/>
                  </a:lnTo>
                  <a:lnTo>
                    <a:pt x="300" y="964"/>
                  </a:lnTo>
                  <a:lnTo>
                    <a:pt x="306" y="1004"/>
                  </a:lnTo>
                  <a:lnTo>
                    <a:pt x="312" y="1462"/>
                  </a:lnTo>
                  <a:lnTo>
                    <a:pt x="316" y="1376"/>
                  </a:lnTo>
                  <a:lnTo>
                    <a:pt x="322" y="1306"/>
                  </a:lnTo>
                  <a:lnTo>
                    <a:pt x="328" y="1918"/>
                  </a:lnTo>
                  <a:lnTo>
                    <a:pt x="332" y="1794"/>
                  </a:lnTo>
                  <a:lnTo>
                    <a:pt x="338" y="1876"/>
                  </a:lnTo>
                  <a:lnTo>
                    <a:pt x="344" y="1432"/>
                  </a:lnTo>
                  <a:lnTo>
                    <a:pt x="348" y="1452"/>
                  </a:lnTo>
                  <a:lnTo>
                    <a:pt x="354" y="900"/>
                  </a:lnTo>
                  <a:lnTo>
                    <a:pt x="358" y="1106"/>
                  </a:lnTo>
                  <a:lnTo>
                    <a:pt x="364" y="1032"/>
                  </a:lnTo>
                  <a:lnTo>
                    <a:pt x="370" y="1378"/>
                  </a:lnTo>
                  <a:lnTo>
                    <a:pt x="374" y="1426"/>
                  </a:lnTo>
                  <a:lnTo>
                    <a:pt x="380" y="1500"/>
                  </a:lnTo>
                  <a:lnTo>
                    <a:pt x="386" y="1210"/>
                  </a:lnTo>
                  <a:lnTo>
                    <a:pt x="390" y="1208"/>
                  </a:lnTo>
                  <a:lnTo>
                    <a:pt x="396" y="1104"/>
                  </a:lnTo>
                  <a:lnTo>
                    <a:pt x="402" y="1496"/>
                  </a:lnTo>
                  <a:lnTo>
                    <a:pt x="406" y="1544"/>
                  </a:lnTo>
                  <a:lnTo>
                    <a:pt x="412" y="1410"/>
                  </a:lnTo>
                  <a:lnTo>
                    <a:pt x="418" y="1296"/>
                  </a:lnTo>
                  <a:lnTo>
                    <a:pt x="422" y="1318"/>
                  </a:lnTo>
                  <a:lnTo>
                    <a:pt x="428" y="1250"/>
                  </a:lnTo>
                  <a:lnTo>
                    <a:pt x="434" y="1834"/>
                  </a:lnTo>
                  <a:lnTo>
                    <a:pt x="438" y="2168"/>
                  </a:lnTo>
                  <a:lnTo>
                    <a:pt x="444" y="2202"/>
                  </a:lnTo>
                  <a:lnTo>
                    <a:pt x="448" y="2332"/>
                  </a:lnTo>
                  <a:lnTo>
                    <a:pt x="454" y="2344"/>
                  </a:lnTo>
                  <a:lnTo>
                    <a:pt x="460" y="2258"/>
                  </a:lnTo>
                  <a:lnTo>
                    <a:pt x="464" y="2262"/>
                  </a:lnTo>
                  <a:lnTo>
                    <a:pt x="470" y="2342"/>
                  </a:lnTo>
                  <a:lnTo>
                    <a:pt x="476" y="2376"/>
                  </a:lnTo>
                  <a:lnTo>
                    <a:pt x="480" y="1994"/>
                  </a:lnTo>
                  <a:lnTo>
                    <a:pt x="486" y="1798"/>
                  </a:lnTo>
                  <a:lnTo>
                    <a:pt x="492" y="1880"/>
                  </a:lnTo>
                  <a:lnTo>
                    <a:pt x="496" y="1412"/>
                  </a:lnTo>
                  <a:lnTo>
                    <a:pt x="502" y="1480"/>
                  </a:lnTo>
                  <a:lnTo>
                    <a:pt x="508" y="1618"/>
                  </a:lnTo>
                  <a:lnTo>
                    <a:pt x="512" y="1506"/>
                  </a:lnTo>
                  <a:lnTo>
                    <a:pt x="518" y="1306"/>
                  </a:lnTo>
                  <a:lnTo>
                    <a:pt x="522" y="1152"/>
                  </a:lnTo>
                </a:path>
              </a:pathLst>
            </a:custGeom>
            <a:noFill/>
            <a:ln w="25400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2584" name="Group 200"/>
          <p:cNvGrpSpPr>
            <a:grpSpLocks/>
          </p:cNvGrpSpPr>
          <p:nvPr/>
        </p:nvGrpSpPr>
        <p:grpSpPr bwMode="auto">
          <a:xfrm>
            <a:off x="6038850" y="4133850"/>
            <a:ext cx="758825" cy="501650"/>
            <a:chOff x="559" y="3477"/>
            <a:chExt cx="559" cy="160"/>
          </a:xfrm>
        </p:grpSpPr>
        <p:sp>
          <p:nvSpPr>
            <p:cNvPr id="272585" name="Freeform 201"/>
            <p:cNvSpPr>
              <a:spLocks/>
            </p:cNvSpPr>
            <p:nvPr/>
          </p:nvSpPr>
          <p:spPr bwMode="auto">
            <a:xfrm flipV="1">
              <a:off x="920" y="3491"/>
              <a:ext cx="198" cy="146"/>
            </a:xfrm>
            <a:custGeom>
              <a:avLst/>
              <a:gdLst>
                <a:gd name="T0" fmla="*/ 4 w 524"/>
                <a:gd name="T1" fmla="*/ 1352 h 1390"/>
                <a:gd name="T2" fmla="*/ 16 w 524"/>
                <a:gd name="T3" fmla="*/ 1348 h 1390"/>
                <a:gd name="T4" fmla="*/ 26 w 524"/>
                <a:gd name="T5" fmla="*/ 1354 h 1390"/>
                <a:gd name="T6" fmla="*/ 36 w 524"/>
                <a:gd name="T7" fmla="*/ 1344 h 1390"/>
                <a:gd name="T8" fmla="*/ 46 w 524"/>
                <a:gd name="T9" fmla="*/ 1306 h 1390"/>
                <a:gd name="T10" fmla="*/ 58 w 524"/>
                <a:gd name="T11" fmla="*/ 1300 h 1390"/>
                <a:gd name="T12" fmla="*/ 68 w 524"/>
                <a:gd name="T13" fmla="*/ 1296 h 1390"/>
                <a:gd name="T14" fmla="*/ 78 w 524"/>
                <a:gd name="T15" fmla="*/ 1262 h 1390"/>
                <a:gd name="T16" fmla="*/ 90 w 524"/>
                <a:gd name="T17" fmla="*/ 1264 h 1390"/>
                <a:gd name="T18" fmla="*/ 100 w 524"/>
                <a:gd name="T19" fmla="*/ 1390 h 1390"/>
                <a:gd name="T20" fmla="*/ 110 w 524"/>
                <a:gd name="T21" fmla="*/ 1172 h 1390"/>
                <a:gd name="T22" fmla="*/ 122 w 524"/>
                <a:gd name="T23" fmla="*/ 1234 h 1390"/>
                <a:gd name="T24" fmla="*/ 132 w 524"/>
                <a:gd name="T25" fmla="*/ 1046 h 1390"/>
                <a:gd name="T26" fmla="*/ 142 w 524"/>
                <a:gd name="T27" fmla="*/ 1012 h 1390"/>
                <a:gd name="T28" fmla="*/ 152 w 524"/>
                <a:gd name="T29" fmla="*/ 968 h 1390"/>
                <a:gd name="T30" fmla="*/ 164 w 524"/>
                <a:gd name="T31" fmla="*/ 866 h 1390"/>
                <a:gd name="T32" fmla="*/ 174 w 524"/>
                <a:gd name="T33" fmla="*/ 724 h 1390"/>
                <a:gd name="T34" fmla="*/ 184 w 524"/>
                <a:gd name="T35" fmla="*/ 522 h 1390"/>
                <a:gd name="T36" fmla="*/ 196 w 524"/>
                <a:gd name="T37" fmla="*/ 392 h 1390"/>
                <a:gd name="T38" fmla="*/ 206 w 524"/>
                <a:gd name="T39" fmla="*/ 318 h 1390"/>
                <a:gd name="T40" fmla="*/ 216 w 524"/>
                <a:gd name="T41" fmla="*/ 160 h 1390"/>
                <a:gd name="T42" fmla="*/ 226 w 524"/>
                <a:gd name="T43" fmla="*/ 188 h 1390"/>
                <a:gd name="T44" fmla="*/ 238 w 524"/>
                <a:gd name="T45" fmla="*/ 180 h 1390"/>
                <a:gd name="T46" fmla="*/ 248 w 524"/>
                <a:gd name="T47" fmla="*/ 260 h 1390"/>
                <a:gd name="T48" fmla="*/ 258 w 524"/>
                <a:gd name="T49" fmla="*/ 274 h 1390"/>
                <a:gd name="T50" fmla="*/ 270 w 524"/>
                <a:gd name="T51" fmla="*/ 130 h 1390"/>
                <a:gd name="T52" fmla="*/ 280 w 524"/>
                <a:gd name="T53" fmla="*/ 182 h 1390"/>
                <a:gd name="T54" fmla="*/ 290 w 524"/>
                <a:gd name="T55" fmla="*/ 336 h 1390"/>
                <a:gd name="T56" fmla="*/ 300 w 524"/>
                <a:gd name="T57" fmla="*/ 346 h 1390"/>
                <a:gd name="T58" fmla="*/ 312 w 524"/>
                <a:gd name="T59" fmla="*/ 322 h 1390"/>
                <a:gd name="T60" fmla="*/ 322 w 524"/>
                <a:gd name="T61" fmla="*/ 202 h 1390"/>
                <a:gd name="T62" fmla="*/ 332 w 524"/>
                <a:gd name="T63" fmla="*/ 160 h 1390"/>
                <a:gd name="T64" fmla="*/ 344 w 524"/>
                <a:gd name="T65" fmla="*/ 154 h 1390"/>
                <a:gd name="T66" fmla="*/ 354 w 524"/>
                <a:gd name="T67" fmla="*/ 216 h 1390"/>
                <a:gd name="T68" fmla="*/ 364 w 524"/>
                <a:gd name="T69" fmla="*/ 218 h 1390"/>
                <a:gd name="T70" fmla="*/ 376 w 524"/>
                <a:gd name="T71" fmla="*/ 238 h 1390"/>
                <a:gd name="T72" fmla="*/ 386 w 524"/>
                <a:gd name="T73" fmla="*/ 180 h 1390"/>
                <a:gd name="T74" fmla="*/ 396 w 524"/>
                <a:gd name="T75" fmla="*/ 128 h 1390"/>
                <a:gd name="T76" fmla="*/ 406 w 524"/>
                <a:gd name="T77" fmla="*/ 0 h 1390"/>
                <a:gd name="T78" fmla="*/ 418 w 524"/>
                <a:gd name="T79" fmla="*/ 80 h 1390"/>
                <a:gd name="T80" fmla="*/ 428 w 524"/>
                <a:gd name="T81" fmla="*/ 386 h 1390"/>
                <a:gd name="T82" fmla="*/ 438 w 524"/>
                <a:gd name="T83" fmla="*/ 382 h 1390"/>
                <a:gd name="T84" fmla="*/ 450 w 524"/>
                <a:gd name="T85" fmla="*/ 398 h 1390"/>
                <a:gd name="T86" fmla="*/ 460 w 524"/>
                <a:gd name="T87" fmla="*/ 588 h 1390"/>
                <a:gd name="T88" fmla="*/ 470 w 524"/>
                <a:gd name="T89" fmla="*/ 1068 h 1390"/>
                <a:gd name="T90" fmla="*/ 480 w 524"/>
                <a:gd name="T91" fmla="*/ 1200 h 1390"/>
                <a:gd name="T92" fmla="*/ 492 w 524"/>
                <a:gd name="T93" fmla="*/ 1188 h 1390"/>
                <a:gd name="T94" fmla="*/ 502 w 524"/>
                <a:gd name="T95" fmla="*/ 1110 h 1390"/>
                <a:gd name="T96" fmla="*/ 512 w 524"/>
                <a:gd name="T97" fmla="*/ 1060 h 1390"/>
                <a:gd name="T98" fmla="*/ 524 w 524"/>
                <a:gd name="T99" fmla="*/ 1134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1390">
                  <a:moveTo>
                    <a:pt x="0" y="1350"/>
                  </a:moveTo>
                  <a:lnTo>
                    <a:pt x="4" y="1352"/>
                  </a:lnTo>
                  <a:lnTo>
                    <a:pt x="10" y="1358"/>
                  </a:lnTo>
                  <a:lnTo>
                    <a:pt x="16" y="1348"/>
                  </a:lnTo>
                  <a:lnTo>
                    <a:pt x="20" y="1354"/>
                  </a:lnTo>
                  <a:lnTo>
                    <a:pt x="26" y="1354"/>
                  </a:lnTo>
                  <a:lnTo>
                    <a:pt x="32" y="1350"/>
                  </a:lnTo>
                  <a:lnTo>
                    <a:pt x="36" y="1344"/>
                  </a:lnTo>
                  <a:lnTo>
                    <a:pt x="42" y="1346"/>
                  </a:lnTo>
                  <a:lnTo>
                    <a:pt x="46" y="1306"/>
                  </a:lnTo>
                  <a:lnTo>
                    <a:pt x="52" y="1304"/>
                  </a:lnTo>
                  <a:lnTo>
                    <a:pt x="58" y="1300"/>
                  </a:lnTo>
                  <a:lnTo>
                    <a:pt x="62" y="1296"/>
                  </a:lnTo>
                  <a:lnTo>
                    <a:pt x="68" y="1296"/>
                  </a:lnTo>
                  <a:lnTo>
                    <a:pt x="74" y="1268"/>
                  </a:lnTo>
                  <a:lnTo>
                    <a:pt x="78" y="1262"/>
                  </a:lnTo>
                  <a:lnTo>
                    <a:pt x="84" y="1264"/>
                  </a:lnTo>
                  <a:lnTo>
                    <a:pt x="90" y="1264"/>
                  </a:lnTo>
                  <a:lnTo>
                    <a:pt x="94" y="1262"/>
                  </a:lnTo>
                  <a:lnTo>
                    <a:pt x="100" y="1390"/>
                  </a:lnTo>
                  <a:lnTo>
                    <a:pt x="106" y="1200"/>
                  </a:lnTo>
                  <a:lnTo>
                    <a:pt x="110" y="1172"/>
                  </a:lnTo>
                  <a:lnTo>
                    <a:pt x="116" y="1168"/>
                  </a:lnTo>
                  <a:lnTo>
                    <a:pt x="122" y="1234"/>
                  </a:lnTo>
                  <a:lnTo>
                    <a:pt x="126" y="996"/>
                  </a:lnTo>
                  <a:lnTo>
                    <a:pt x="132" y="1046"/>
                  </a:lnTo>
                  <a:lnTo>
                    <a:pt x="136" y="1038"/>
                  </a:lnTo>
                  <a:lnTo>
                    <a:pt x="142" y="1012"/>
                  </a:lnTo>
                  <a:lnTo>
                    <a:pt x="148" y="1010"/>
                  </a:lnTo>
                  <a:lnTo>
                    <a:pt x="152" y="968"/>
                  </a:lnTo>
                  <a:lnTo>
                    <a:pt x="158" y="884"/>
                  </a:lnTo>
                  <a:lnTo>
                    <a:pt x="164" y="866"/>
                  </a:lnTo>
                  <a:lnTo>
                    <a:pt x="168" y="872"/>
                  </a:lnTo>
                  <a:lnTo>
                    <a:pt x="174" y="724"/>
                  </a:lnTo>
                  <a:lnTo>
                    <a:pt x="180" y="516"/>
                  </a:lnTo>
                  <a:lnTo>
                    <a:pt x="184" y="522"/>
                  </a:lnTo>
                  <a:lnTo>
                    <a:pt x="190" y="504"/>
                  </a:lnTo>
                  <a:lnTo>
                    <a:pt x="196" y="392"/>
                  </a:lnTo>
                  <a:lnTo>
                    <a:pt x="200" y="392"/>
                  </a:lnTo>
                  <a:lnTo>
                    <a:pt x="206" y="318"/>
                  </a:lnTo>
                  <a:lnTo>
                    <a:pt x="210" y="218"/>
                  </a:lnTo>
                  <a:lnTo>
                    <a:pt x="216" y="160"/>
                  </a:lnTo>
                  <a:lnTo>
                    <a:pt x="222" y="92"/>
                  </a:lnTo>
                  <a:lnTo>
                    <a:pt x="226" y="188"/>
                  </a:lnTo>
                  <a:lnTo>
                    <a:pt x="232" y="188"/>
                  </a:lnTo>
                  <a:lnTo>
                    <a:pt x="238" y="180"/>
                  </a:lnTo>
                  <a:lnTo>
                    <a:pt x="242" y="262"/>
                  </a:lnTo>
                  <a:lnTo>
                    <a:pt x="248" y="260"/>
                  </a:lnTo>
                  <a:lnTo>
                    <a:pt x="254" y="250"/>
                  </a:lnTo>
                  <a:lnTo>
                    <a:pt x="258" y="274"/>
                  </a:lnTo>
                  <a:lnTo>
                    <a:pt x="264" y="128"/>
                  </a:lnTo>
                  <a:lnTo>
                    <a:pt x="270" y="130"/>
                  </a:lnTo>
                  <a:lnTo>
                    <a:pt x="274" y="72"/>
                  </a:lnTo>
                  <a:lnTo>
                    <a:pt x="280" y="182"/>
                  </a:lnTo>
                  <a:lnTo>
                    <a:pt x="286" y="232"/>
                  </a:lnTo>
                  <a:lnTo>
                    <a:pt x="290" y="336"/>
                  </a:lnTo>
                  <a:lnTo>
                    <a:pt x="296" y="354"/>
                  </a:lnTo>
                  <a:lnTo>
                    <a:pt x="300" y="346"/>
                  </a:lnTo>
                  <a:lnTo>
                    <a:pt x="306" y="322"/>
                  </a:lnTo>
                  <a:lnTo>
                    <a:pt x="312" y="322"/>
                  </a:lnTo>
                  <a:lnTo>
                    <a:pt x="316" y="250"/>
                  </a:lnTo>
                  <a:lnTo>
                    <a:pt x="322" y="202"/>
                  </a:lnTo>
                  <a:lnTo>
                    <a:pt x="328" y="164"/>
                  </a:lnTo>
                  <a:lnTo>
                    <a:pt x="332" y="160"/>
                  </a:lnTo>
                  <a:lnTo>
                    <a:pt x="338" y="152"/>
                  </a:lnTo>
                  <a:lnTo>
                    <a:pt x="344" y="154"/>
                  </a:lnTo>
                  <a:lnTo>
                    <a:pt x="348" y="146"/>
                  </a:lnTo>
                  <a:lnTo>
                    <a:pt x="354" y="216"/>
                  </a:lnTo>
                  <a:lnTo>
                    <a:pt x="360" y="214"/>
                  </a:lnTo>
                  <a:lnTo>
                    <a:pt x="364" y="218"/>
                  </a:lnTo>
                  <a:lnTo>
                    <a:pt x="370" y="216"/>
                  </a:lnTo>
                  <a:lnTo>
                    <a:pt x="376" y="238"/>
                  </a:lnTo>
                  <a:lnTo>
                    <a:pt x="380" y="226"/>
                  </a:lnTo>
                  <a:lnTo>
                    <a:pt x="386" y="180"/>
                  </a:lnTo>
                  <a:lnTo>
                    <a:pt x="390" y="160"/>
                  </a:lnTo>
                  <a:lnTo>
                    <a:pt x="396" y="128"/>
                  </a:lnTo>
                  <a:lnTo>
                    <a:pt x="402" y="132"/>
                  </a:lnTo>
                  <a:lnTo>
                    <a:pt x="406" y="0"/>
                  </a:lnTo>
                  <a:lnTo>
                    <a:pt x="412" y="82"/>
                  </a:lnTo>
                  <a:lnTo>
                    <a:pt x="418" y="80"/>
                  </a:lnTo>
                  <a:lnTo>
                    <a:pt x="422" y="296"/>
                  </a:lnTo>
                  <a:lnTo>
                    <a:pt x="428" y="386"/>
                  </a:lnTo>
                  <a:lnTo>
                    <a:pt x="434" y="396"/>
                  </a:lnTo>
                  <a:lnTo>
                    <a:pt x="438" y="382"/>
                  </a:lnTo>
                  <a:lnTo>
                    <a:pt x="444" y="408"/>
                  </a:lnTo>
                  <a:lnTo>
                    <a:pt x="450" y="398"/>
                  </a:lnTo>
                  <a:lnTo>
                    <a:pt x="454" y="670"/>
                  </a:lnTo>
                  <a:lnTo>
                    <a:pt x="460" y="588"/>
                  </a:lnTo>
                  <a:lnTo>
                    <a:pt x="464" y="602"/>
                  </a:lnTo>
                  <a:lnTo>
                    <a:pt x="470" y="1068"/>
                  </a:lnTo>
                  <a:lnTo>
                    <a:pt x="476" y="1040"/>
                  </a:lnTo>
                  <a:lnTo>
                    <a:pt x="480" y="1200"/>
                  </a:lnTo>
                  <a:lnTo>
                    <a:pt x="486" y="1186"/>
                  </a:lnTo>
                  <a:lnTo>
                    <a:pt x="492" y="1188"/>
                  </a:lnTo>
                  <a:lnTo>
                    <a:pt x="496" y="1108"/>
                  </a:lnTo>
                  <a:lnTo>
                    <a:pt x="502" y="1110"/>
                  </a:lnTo>
                  <a:lnTo>
                    <a:pt x="508" y="1108"/>
                  </a:lnTo>
                  <a:lnTo>
                    <a:pt x="512" y="1060"/>
                  </a:lnTo>
                  <a:lnTo>
                    <a:pt x="518" y="1120"/>
                  </a:lnTo>
                  <a:lnTo>
                    <a:pt x="524" y="1134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86" name="Freeform 202"/>
            <p:cNvSpPr>
              <a:spLocks/>
            </p:cNvSpPr>
            <p:nvPr/>
          </p:nvSpPr>
          <p:spPr bwMode="auto">
            <a:xfrm flipV="1">
              <a:off x="721" y="3477"/>
              <a:ext cx="199" cy="99"/>
            </a:xfrm>
            <a:custGeom>
              <a:avLst/>
              <a:gdLst>
                <a:gd name="T0" fmla="*/ 4 w 524"/>
                <a:gd name="T1" fmla="*/ 38 h 936"/>
                <a:gd name="T2" fmla="*/ 16 w 524"/>
                <a:gd name="T3" fmla="*/ 2 h 936"/>
                <a:gd name="T4" fmla="*/ 26 w 524"/>
                <a:gd name="T5" fmla="*/ 16 h 936"/>
                <a:gd name="T6" fmla="*/ 36 w 524"/>
                <a:gd name="T7" fmla="*/ 44 h 936"/>
                <a:gd name="T8" fmla="*/ 48 w 524"/>
                <a:gd name="T9" fmla="*/ 48 h 936"/>
                <a:gd name="T10" fmla="*/ 58 w 524"/>
                <a:gd name="T11" fmla="*/ 50 h 936"/>
                <a:gd name="T12" fmla="*/ 68 w 524"/>
                <a:gd name="T13" fmla="*/ 62 h 936"/>
                <a:gd name="T14" fmla="*/ 78 w 524"/>
                <a:gd name="T15" fmla="*/ 166 h 936"/>
                <a:gd name="T16" fmla="*/ 90 w 524"/>
                <a:gd name="T17" fmla="*/ 168 h 936"/>
                <a:gd name="T18" fmla="*/ 100 w 524"/>
                <a:gd name="T19" fmla="*/ 174 h 936"/>
                <a:gd name="T20" fmla="*/ 110 w 524"/>
                <a:gd name="T21" fmla="*/ 226 h 936"/>
                <a:gd name="T22" fmla="*/ 122 w 524"/>
                <a:gd name="T23" fmla="*/ 226 h 936"/>
                <a:gd name="T24" fmla="*/ 132 w 524"/>
                <a:gd name="T25" fmla="*/ 228 h 936"/>
                <a:gd name="T26" fmla="*/ 142 w 524"/>
                <a:gd name="T27" fmla="*/ 232 h 936"/>
                <a:gd name="T28" fmla="*/ 152 w 524"/>
                <a:gd name="T29" fmla="*/ 224 h 936"/>
                <a:gd name="T30" fmla="*/ 164 w 524"/>
                <a:gd name="T31" fmla="*/ 196 h 936"/>
                <a:gd name="T32" fmla="*/ 174 w 524"/>
                <a:gd name="T33" fmla="*/ 198 h 936"/>
                <a:gd name="T34" fmla="*/ 184 w 524"/>
                <a:gd name="T35" fmla="*/ 188 h 936"/>
                <a:gd name="T36" fmla="*/ 196 w 524"/>
                <a:gd name="T37" fmla="*/ 114 h 936"/>
                <a:gd name="T38" fmla="*/ 206 w 524"/>
                <a:gd name="T39" fmla="*/ 74 h 936"/>
                <a:gd name="T40" fmla="*/ 216 w 524"/>
                <a:gd name="T41" fmla="*/ 66 h 936"/>
                <a:gd name="T42" fmla="*/ 228 w 524"/>
                <a:gd name="T43" fmla="*/ 62 h 936"/>
                <a:gd name="T44" fmla="*/ 238 w 524"/>
                <a:gd name="T45" fmla="*/ 82 h 936"/>
                <a:gd name="T46" fmla="*/ 248 w 524"/>
                <a:gd name="T47" fmla="*/ 184 h 936"/>
                <a:gd name="T48" fmla="*/ 258 w 524"/>
                <a:gd name="T49" fmla="*/ 162 h 936"/>
                <a:gd name="T50" fmla="*/ 270 w 524"/>
                <a:gd name="T51" fmla="*/ 222 h 936"/>
                <a:gd name="T52" fmla="*/ 280 w 524"/>
                <a:gd name="T53" fmla="*/ 314 h 936"/>
                <a:gd name="T54" fmla="*/ 290 w 524"/>
                <a:gd name="T55" fmla="*/ 352 h 936"/>
                <a:gd name="T56" fmla="*/ 302 w 524"/>
                <a:gd name="T57" fmla="*/ 572 h 936"/>
                <a:gd name="T58" fmla="*/ 312 w 524"/>
                <a:gd name="T59" fmla="*/ 648 h 936"/>
                <a:gd name="T60" fmla="*/ 322 w 524"/>
                <a:gd name="T61" fmla="*/ 692 h 936"/>
                <a:gd name="T62" fmla="*/ 332 w 524"/>
                <a:gd name="T63" fmla="*/ 698 h 936"/>
                <a:gd name="T64" fmla="*/ 344 w 524"/>
                <a:gd name="T65" fmla="*/ 678 h 936"/>
                <a:gd name="T66" fmla="*/ 354 w 524"/>
                <a:gd name="T67" fmla="*/ 702 h 936"/>
                <a:gd name="T68" fmla="*/ 364 w 524"/>
                <a:gd name="T69" fmla="*/ 718 h 936"/>
                <a:gd name="T70" fmla="*/ 376 w 524"/>
                <a:gd name="T71" fmla="*/ 720 h 936"/>
                <a:gd name="T72" fmla="*/ 386 w 524"/>
                <a:gd name="T73" fmla="*/ 726 h 936"/>
                <a:gd name="T74" fmla="*/ 396 w 524"/>
                <a:gd name="T75" fmla="*/ 694 h 936"/>
                <a:gd name="T76" fmla="*/ 406 w 524"/>
                <a:gd name="T77" fmla="*/ 704 h 936"/>
                <a:gd name="T78" fmla="*/ 418 w 524"/>
                <a:gd name="T79" fmla="*/ 804 h 936"/>
                <a:gd name="T80" fmla="*/ 428 w 524"/>
                <a:gd name="T81" fmla="*/ 814 h 936"/>
                <a:gd name="T82" fmla="*/ 438 w 524"/>
                <a:gd name="T83" fmla="*/ 790 h 936"/>
                <a:gd name="T84" fmla="*/ 450 w 524"/>
                <a:gd name="T85" fmla="*/ 714 h 936"/>
                <a:gd name="T86" fmla="*/ 460 w 524"/>
                <a:gd name="T87" fmla="*/ 780 h 936"/>
                <a:gd name="T88" fmla="*/ 470 w 524"/>
                <a:gd name="T89" fmla="*/ 868 h 936"/>
                <a:gd name="T90" fmla="*/ 482 w 524"/>
                <a:gd name="T91" fmla="*/ 704 h 936"/>
                <a:gd name="T92" fmla="*/ 492 w 524"/>
                <a:gd name="T93" fmla="*/ 826 h 936"/>
                <a:gd name="T94" fmla="*/ 502 w 524"/>
                <a:gd name="T95" fmla="*/ 864 h 936"/>
                <a:gd name="T96" fmla="*/ 512 w 524"/>
                <a:gd name="T97" fmla="*/ 936 h 936"/>
                <a:gd name="T98" fmla="*/ 524 w 524"/>
                <a:gd name="T99" fmla="*/ 77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4" h="936">
                  <a:moveTo>
                    <a:pt x="0" y="42"/>
                  </a:moveTo>
                  <a:lnTo>
                    <a:pt x="4" y="38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4"/>
                  </a:lnTo>
                  <a:lnTo>
                    <a:pt x="36" y="4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4" y="64"/>
                  </a:lnTo>
                  <a:lnTo>
                    <a:pt x="68" y="62"/>
                  </a:lnTo>
                  <a:lnTo>
                    <a:pt x="74" y="128"/>
                  </a:lnTo>
                  <a:lnTo>
                    <a:pt x="78" y="166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4" y="166"/>
                  </a:lnTo>
                  <a:lnTo>
                    <a:pt x="100" y="174"/>
                  </a:lnTo>
                  <a:lnTo>
                    <a:pt x="106" y="174"/>
                  </a:lnTo>
                  <a:lnTo>
                    <a:pt x="110" y="226"/>
                  </a:lnTo>
                  <a:lnTo>
                    <a:pt x="116" y="256"/>
                  </a:lnTo>
                  <a:lnTo>
                    <a:pt x="122" y="226"/>
                  </a:lnTo>
                  <a:lnTo>
                    <a:pt x="126" y="228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42" y="232"/>
                  </a:lnTo>
                  <a:lnTo>
                    <a:pt x="148" y="240"/>
                  </a:lnTo>
                  <a:lnTo>
                    <a:pt x="152" y="224"/>
                  </a:lnTo>
                  <a:lnTo>
                    <a:pt x="158" y="222"/>
                  </a:lnTo>
                  <a:lnTo>
                    <a:pt x="164" y="196"/>
                  </a:lnTo>
                  <a:lnTo>
                    <a:pt x="168" y="194"/>
                  </a:lnTo>
                  <a:lnTo>
                    <a:pt x="174" y="198"/>
                  </a:lnTo>
                  <a:lnTo>
                    <a:pt x="180" y="188"/>
                  </a:lnTo>
                  <a:lnTo>
                    <a:pt x="184" y="188"/>
                  </a:lnTo>
                  <a:lnTo>
                    <a:pt x="190" y="184"/>
                  </a:lnTo>
                  <a:lnTo>
                    <a:pt x="196" y="114"/>
                  </a:lnTo>
                  <a:lnTo>
                    <a:pt x="200" y="82"/>
                  </a:lnTo>
                  <a:lnTo>
                    <a:pt x="206" y="74"/>
                  </a:lnTo>
                  <a:lnTo>
                    <a:pt x="212" y="7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2"/>
                  </a:lnTo>
                  <a:lnTo>
                    <a:pt x="232" y="100"/>
                  </a:lnTo>
                  <a:lnTo>
                    <a:pt x="238" y="82"/>
                  </a:lnTo>
                  <a:lnTo>
                    <a:pt x="242" y="90"/>
                  </a:lnTo>
                  <a:lnTo>
                    <a:pt x="248" y="184"/>
                  </a:lnTo>
                  <a:lnTo>
                    <a:pt x="254" y="172"/>
                  </a:lnTo>
                  <a:lnTo>
                    <a:pt x="258" y="162"/>
                  </a:lnTo>
                  <a:lnTo>
                    <a:pt x="264" y="160"/>
                  </a:lnTo>
                  <a:lnTo>
                    <a:pt x="270" y="222"/>
                  </a:lnTo>
                  <a:lnTo>
                    <a:pt x="274" y="236"/>
                  </a:lnTo>
                  <a:lnTo>
                    <a:pt x="280" y="314"/>
                  </a:lnTo>
                  <a:lnTo>
                    <a:pt x="286" y="342"/>
                  </a:lnTo>
                  <a:lnTo>
                    <a:pt x="290" y="352"/>
                  </a:lnTo>
                  <a:lnTo>
                    <a:pt x="296" y="342"/>
                  </a:lnTo>
                  <a:lnTo>
                    <a:pt x="302" y="572"/>
                  </a:lnTo>
                  <a:lnTo>
                    <a:pt x="306" y="588"/>
                  </a:lnTo>
                  <a:lnTo>
                    <a:pt x="312" y="648"/>
                  </a:lnTo>
                  <a:lnTo>
                    <a:pt x="318" y="642"/>
                  </a:lnTo>
                  <a:lnTo>
                    <a:pt x="322" y="692"/>
                  </a:lnTo>
                  <a:lnTo>
                    <a:pt x="328" y="696"/>
                  </a:lnTo>
                  <a:lnTo>
                    <a:pt x="332" y="698"/>
                  </a:lnTo>
                  <a:lnTo>
                    <a:pt x="338" y="676"/>
                  </a:lnTo>
                  <a:lnTo>
                    <a:pt x="344" y="678"/>
                  </a:lnTo>
                  <a:lnTo>
                    <a:pt x="348" y="596"/>
                  </a:lnTo>
                  <a:lnTo>
                    <a:pt x="354" y="702"/>
                  </a:lnTo>
                  <a:lnTo>
                    <a:pt x="360" y="736"/>
                  </a:lnTo>
                  <a:lnTo>
                    <a:pt x="364" y="718"/>
                  </a:lnTo>
                  <a:lnTo>
                    <a:pt x="370" y="722"/>
                  </a:lnTo>
                  <a:lnTo>
                    <a:pt x="376" y="720"/>
                  </a:lnTo>
                  <a:lnTo>
                    <a:pt x="380" y="728"/>
                  </a:lnTo>
                  <a:lnTo>
                    <a:pt x="386" y="726"/>
                  </a:lnTo>
                  <a:lnTo>
                    <a:pt x="392" y="698"/>
                  </a:lnTo>
                  <a:lnTo>
                    <a:pt x="396" y="694"/>
                  </a:lnTo>
                  <a:lnTo>
                    <a:pt x="402" y="708"/>
                  </a:lnTo>
                  <a:lnTo>
                    <a:pt x="406" y="704"/>
                  </a:lnTo>
                  <a:lnTo>
                    <a:pt x="412" y="732"/>
                  </a:lnTo>
                  <a:lnTo>
                    <a:pt x="418" y="804"/>
                  </a:lnTo>
                  <a:lnTo>
                    <a:pt x="422" y="812"/>
                  </a:lnTo>
                  <a:lnTo>
                    <a:pt x="428" y="814"/>
                  </a:lnTo>
                  <a:lnTo>
                    <a:pt x="434" y="790"/>
                  </a:lnTo>
                  <a:lnTo>
                    <a:pt x="438" y="790"/>
                  </a:lnTo>
                  <a:lnTo>
                    <a:pt x="444" y="710"/>
                  </a:lnTo>
                  <a:lnTo>
                    <a:pt x="450" y="714"/>
                  </a:lnTo>
                  <a:lnTo>
                    <a:pt x="454" y="706"/>
                  </a:lnTo>
                  <a:lnTo>
                    <a:pt x="460" y="780"/>
                  </a:lnTo>
                  <a:lnTo>
                    <a:pt x="466" y="830"/>
                  </a:lnTo>
                  <a:lnTo>
                    <a:pt x="470" y="868"/>
                  </a:lnTo>
                  <a:lnTo>
                    <a:pt x="476" y="706"/>
                  </a:lnTo>
                  <a:lnTo>
                    <a:pt x="482" y="704"/>
                  </a:lnTo>
                  <a:lnTo>
                    <a:pt x="486" y="694"/>
                  </a:lnTo>
                  <a:lnTo>
                    <a:pt x="492" y="826"/>
                  </a:lnTo>
                  <a:lnTo>
                    <a:pt x="496" y="858"/>
                  </a:lnTo>
                  <a:lnTo>
                    <a:pt x="502" y="864"/>
                  </a:lnTo>
                  <a:lnTo>
                    <a:pt x="508" y="860"/>
                  </a:lnTo>
                  <a:lnTo>
                    <a:pt x="512" y="936"/>
                  </a:lnTo>
                  <a:lnTo>
                    <a:pt x="518" y="744"/>
                  </a:lnTo>
                  <a:lnTo>
                    <a:pt x="524" y="77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587" name="Freeform 203"/>
            <p:cNvSpPr>
              <a:spLocks/>
            </p:cNvSpPr>
            <p:nvPr/>
          </p:nvSpPr>
          <p:spPr bwMode="auto">
            <a:xfrm flipV="1">
              <a:off x="559" y="3556"/>
              <a:ext cx="162" cy="34"/>
            </a:xfrm>
            <a:custGeom>
              <a:avLst/>
              <a:gdLst>
                <a:gd name="T0" fmla="*/ 4 w 428"/>
                <a:gd name="T1" fmla="*/ 206 h 324"/>
                <a:gd name="T2" fmla="*/ 14 w 428"/>
                <a:gd name="T3" fmla="*/ 218 h 324"/>
                <a:gd name="T4" fmla="*/ 26 w 428"/>
                <a:gd name="T5" fmla="*/ 206 h 324"/>
                <a:gd name="T6" fmla="*/ 36 w 428"/>
                <a:gd name="T7" fmla="*/ 202 h 324"/>
                <a:gd name="T8" fmla="*/ 46 w 428"/>
                <a:gd name="T9" fmla="*/ 200 h 324"/>
                <a:gd name="T10" fmla="*/ 58 w 428"/>
                <a:gd name="T11" fmla="*/ 168 h 324"/>
                <a:gd name="T12" fmla="*/ 68 w 428"/>
                <a:gd name="T13" fmla="*/ 82 h 324"/>
                <a:gd name="T14" fmla="*/ 78 w 428"/>
                <a:gd name="T15" fmla="*/ 90 h 324"/>
                <a:gd name="T16" fmla="*/ 88 w 428"/>
                <a:gd name="T17" fmla="*/ 78 h 324"/>
                <a:gd name="T18" fmla="*/ 100 w 428"/>
                <a:gd name="T19" fmla="*/ 32 h 324"/>
                <a:gd name="T20" fmla="*/ 110 w 428"/>
                <a:gd name="T21" fmla="*/ 44 h 324"/>
                <a:gd name="T22" fmla="*/ 120 w 428"/>
                <a:gd name="T23" fmla="*/ 44 h 324"/>
                <a:gd name="T24" fmla="*/ 132 w 428"/>
                <a:gd name="T25" fmla="*/ 122 h 324"/>
                <a:gd name="T26" fmla="*/ 142 w 428"/>
                <a:gd name="T27" fmla="*/ 222 h 324"/>
                <a:gd name="T28" fmla="*/ 152 w 428"/>
                <a:gd name="T29" fmla="*/ 264 h 324"/>
                <a:gd name="T30" fmla="*/ 164 w 428"/>
                <a:gd name="T31" fmla="*/ 322 h 324"/>
                <a:gd name="T32" fmla="*/ 174 w 428"/>
                <a:gd name="T33" fmla="*/ 120 h 324"/>
                <a:gd name="T34" fmla="*/ 184 w 428"/>
                <a:gd name="T35" fmla="*/ 68 h 324"/>
                <a:gd name="T36" fmla="*/ 194 w 428"/>
                <a:gd name="T37" fmla="*/ 0 h 324"/>
                <a:gd name="T38" fmla="*/ 206 w 428"/>
                <a:gd name="T39" fmla="*/ 8 h 324"/>
                <a:gd name="T40" fmla="*/ 216 w 428"/>
                <a:gd name="T41" fmla="*/ 44 h 324"/>
                <a:gd name="T42" fmla="*/ 226 w 428"/>
                <a:gd name="T43" fmla="*/ 28 h 324"/>
                <a:gd name="T44" fmla="*/ 238 w 428"/>
                <a:gd name="T45" fmla="*/ 34 h 324"/>
                <a:gd name="T46" fmla="*/ 248 w 428"/>
                <a:gd name="T47" fmla="*/ 92 h 324"/>
                <a:gd name="T48" fmla="*/ 258 w 428"/>
                <a:gd name="T49" fmla="*/ 66 h 324"/>
                <a:gd name="T50" fmla="*/ 268 w 428"/>
                <a:gd name="T51" fmla="*/ 98 h 324"/>
                <a:gd name="T52" fmla="*/ 280 w 428"/>
                <a:gd name="T53" fmla="*/ 176 h 324"/>
                <a:gd name="T54" fmla="*/ 290 w 428"/>
                <a:gd name="T55" fmla="*/ 168 h 324"/>
                <a:gd name="T56" fmla="*/ 300 w 428"/>
                <a:gd name="T57" fmla="*/ 150 h 324"/>
                <a:gd name="T58" fmla="*/ 312 w 428"/>
                <a:gd name="T59" fmla="*/ 278 h 324"/>
                <a:gd name="T60" fmla="*/ 322 w 428"/>
                <a:gd name="T61" fmla="*/ 264 h 324"/>
                <a:gd name="T62" fmla="*/ 332 w 428"/>
                <a:gd name="T63" fmla="*/ 258 h 324"/>
                <a:gd name="T64" fmla="*/ 342 w 428"/>
                <a:gd name="T65" fmla="*/ 310 h 324"/>
                <a:gd name="T66" fmla="*/ 354 w 428"/>
                <a:gd name="T67" fmla="*/ 322 h 324"/>
                <a:gd name="T68" fmla="*/ 364 w 428"/>
                <a:gd name="T69" fmla="*/ 324 h 324"/>
                <a:gd name="T70" fmla="*/ 374 w 428"/>
                <a:gd name="T71" fmla="*/ 244 h 324"/>
                <a:gd name="T72" fmla="*/ 386 w 428"/>
                <a:gd name="T73" fmla="*/ 210 h 324"/>
                <a:gd name="T74" fmla="*/ 396 w 428"/>
                <a:gd name="T75" fmla="*/ 210 h 324"/>
                <a:gd name="T76" fmla="*/ 406 w 428"/>
                <a:gd name="T77" fmla="*/ 194 h 324"/>
                <a:gd name="T78" fmla="*/ 416 w 428"/>
                <a:gd name="T79" fmla="*/ 174 h 324"/>
                <a:gd name="T80" fmla="*/ 428 w 428"/>
                <a:gd name="T81" fmla="*/ 1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324">
                  <a:moveTo>
                    <a:pt x="0" y="206"/>
                  </a:moveTo>
                  <a:lnTo>
                    <a:pt x="4" y="206"/>
                  </a:lnTo>
                  <a:lnTo>
                    <a:pt x="10" y="206"/>
                  </a:lnTo>
                  <a:lnTo>
                    <a:pt x="14" y="218"/>
                  </a:lnTo>
                  <a:lnTo>
                    <a:pt x="20" y="202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36" y="202"/>
                  </a:lnTo>
                  <a:lnTo>
                    <a:pt x="42" y="202"/>
                  </a:lnTo>
                  <a:lnTo>
                    <a:pt x="46" y="200"/>
                  </a:lnTo>
                  <a:lnTo>
                    <a:pt x="52" y="206"/>
                  </a:lnTo>
                  <a:lnTo>
                    <a:pt x="58" y="168"/>
                  </a:lnTo>
                  <a:lnTo>
                    <a:pt x="62" y="152"/>
                  </a:lnTo>
                  <a:lnTo>
                    <a:pt x="68" y="82"/>
                  </a:lnTo>
                  <a:lnTo>
                    <a:pt x="74" y="96"/>
                  </a:lnTo>
                  <a:lnTo>
                    <a:pt x="78" y="90"/>
                  </a:lnTo>
                  <a:lnTo>
                    <a:pt x="84" y="92"/>
                  </a:lnTo>
                  <a:lnTo>
                    <a:pt x="88" y="78"/>
                  </a:lnTo>
                  <a:lnTo>
                    <a:pt x="94" y="70"/>
                  </a:lnTo>
                  <a:lnTo>
                    <a:pt x="100" y="32"/>
                  </a:lnTo>
                  <a:lnTo>
                    <a:pt x="104" y="38"/>
                  </a:lnTo>
                  <a:lnTo>
                    <a:pt x="110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6" y="14"/>
                  </a:lnTo>
                  <a:lnTo>
                    <a:pt x="132" y="122"/>
                  </a:lnTo>
                  <a:lnTo>
                    <a:pt x="136" y="152"/>
                  </a:lnTo>
                  <a:lnTo>
                    <a:pt x="142" y="222"/>
                  </a:lnTo>
                  <a:lnTo>
                    <a:pt x="148" y="218"/>
                  </a:lnTo>
                  <a:lnTo>
                    <a:pt x="152" y="264"/>
                  </a:lnTo>
                  <a:lnTo>
                    <a:pt x="158" y="254"/>
                  </a:lnTo>
                  <a:lnTo>
                    <a:pt x="164" y="322"/>
                  </a:lnTo>
                  <a:lnTo>
                    <a:pt x="168" y="324"/>
                  </a:lnTo>
                  <a:lnTo>
                    <a:pt x="174" y="120"/>
                  </a:lnTo>
                  <a:lnTo>
                    <a:pt x="178" y="62"/>
                  </a:lnTo>
                  <a:lnTo>
                    <a:pt x="184" y="68"/>
                  </a:lnTo>
                  <a:lnTo>
                    <a:pt x="190" y="68"/>
                  </a:lnTo>
                  <a:lnTo>
                    <a:pt x="194" y="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6" y="44"/>
                  </a:lnTo>
                  <a:lnTo>
                    <a:pt x="222" y="4"/>
                  </a:lnTo>
                  <a:lnTo>
                    <a:pt x="226" y="28"/>
                  </a:lnTo>
                  <a:lnTo>
                    <a:pt x="232" y="28"/>
                  </a:lnTo>
                  <a:lnTo>
                    <a:pt x="238" y="34"/>
                  </a:lnTo>
                  <a:lnTo>
                    <a:pt x="242" y="60"/>
                  </a:lnTo>
                  <a:lnTo>
                    <a:pt x="248" y="92"/>
                  </a:lnTo>
                  <a:lnTo>
                    <a:pt x="252" y="70"/>
                  </a:lnTo>
                  <a:lnTo>
                    <a:pt x="258" y="66"/>
                  </a:lnTo>
                  <a:lnTo>
                    <a:pt x="264" y="88"/>
                  </a:lnTo>
                  <a:lnTo>
                    <a:pt x="268" y="98"/>
                  </a:lnTo>
                  <a:lnTo>
                    <a:pt x="274" y="162"/>
                  </a:lnTo>
                  <a:lnTo>
                    <a:pt x="280" y="176"/>
                  </a:lnTo>
                  <a:lnTo>
                    <a:pt x="284" y="194"/>
                  </a:lnTo>
                  <a:lnTo>
                    <a:pt x="290" y="168"/>
                  </a:lnTo>
                  <a:lnTo>
                    <a:pt x="296" y="158"/>
                  </a:lnTo>
                  <a:lnTo>
                    <a:pt x="300" y="150"/>
                  </a:lnTo>
                  <a:lnTo>
                    <a:pt x="306" y="288"/>
                  </a:lnTo>
                  <a:lnTo>
                    <a:pt x="312" y="278"/>
                  </a:lnTo>
                  <a:lnTo>
                    <a:pt x="316" y="234"/>
                  </a:lnTo>
                  <a:lnTo>
                    <a:pt x="322" y="264"/>
                  </a:lnTo>
                  <a:lnTo>
                    <a:pt x="328" y="222"/>
                  </a:lnTo>
                  <a:lnTo>
                    <a:pt x="332" y="258"/>
                  </a:lnTo>
                  <a:lnTo>
                    <a:pt x="338" y="284"/>
                  </a:lnTo>
                  <a:lnTo>
                    <a:pt x="342" y="310"/>
                  </a:lnTo>
                  <a:lnTo>
                    <a:pt x="348" y="318"/>
                  </a:lnTo>
                  <a:lnTo>
                    <a:pt x="354" y="322"/>
                  </a:lnTo>
                  <a:lnTo>
                    <a:pt x="358" y="322"/>
                  </a:lnTo>
                  <a:lnTo>
                    <a:pt x="364" y="324"/>
                  </a:lnTo>
                  <a:lnTo>
                    <a:pt x="370" y="304"/>
                  </a:lnTo>
                  <a:lnTo>
                    <a:pt x="374" y="244"/>
                  </a:lnTo>
                  <a:lnTo>
                    <a:pt x="380" y="244"/>
                  </a:lnTo>
                  <a:lnTo>
                    <a:pt x="386" y="210"/>
                  </a:lnTo>
                  <a:lnTo>
                    <a:pt x="390" y="216"/>
                  </a:lnTo>
                  <a:lnTo>
                    <a:pt x="396" y="210"/>
                  </a:lnTo>
                  <a:lnTo>
                    <a:pt x="402" y="180"/>
                  </a:lnTo>
                  <a:lnTo>
                    <a:pt x="406" y="194"/>
                  </a:lnTo>
                  <a:lnTo>
                    <a:pt x="412" y="172"/>
                  </a:lnTo>
                  <a:lnTo>
                    <a:pt x="416" y="174"/>
                  </a:lnTo>
                  <a:lnTo>
                    <a:pt x="422" y="182"/>
                  </a:lnTo>
                  <a:lnTo>
                    <a:pt x="428" y="178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2588" name="Line 204"/>
          <p:cNvSpPr>
            <a:spLocks noChangeShapeType="1"/>
          </p:cNvSpPr>
          <p:nvPr/>
        </p:nvSpPr>
        <p:spPr bwMode="auto">
          <a:xfrm>
            <a:off x="6813550" y="3413125"/>
            <a:ext cx="0" cy="19986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2589" name="Rectangle 205"/>
          <p:cNvSpPr>
            <a:spLocks noChangeArrowheads="1"/>
          </p:cNvSpPr>
          <p:nvPr/>
        </p:nvSpPr>
        <p:spPr bwMode="auto">
          <a:xfrm>
            <a:off x="1270000" y="3984625"/>
            <a:ext cx="3444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solidFill>
                  <a:srgbClr val="009900"/>
                </a:solidFill>
                <a:latin typeface="Tahoma" charset="0"/>
              </a:rPr>
              <a:t>0.82</a:t>
            </a:r>
          </a:p>
        </p:txBody>
      </p:sp>
      <p:sp>
        <p:nvSpPr>
          <p:cNvPr id="272590" name="Rectangle 206"/>
          <p:cNvSpPr>
            <a:spLocks noChangeArrowheads="1"/>
          </p:cNvSpPr>
          <p:nvPr/>
        </p:nvSpPr>
        <p:spPr bwMode="auto">
          <a:xfrm>
            <a:off x="3919538" y="3929063"/>
            <a:ext cx="34448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solidFill>
                  <a:srgbClr val="009900"/>
                </a:solidFill>
                <a:latin typeface="Tahoma" charset="0"/>
              </a:rPr>
              <a:t>0.69</a:t>
            </a:r>
          </a:p>
        </p:txBody>
      </p:sp>
      <p:sp>
        <p:nvSpPr>
          <p:cNvPr id="272591" name="Rectangle 207"/>
          <p:cNvSpPr>
            <a:spLocks noChangeArrowheads="1"/>
          </p:cNvSpPr>
          <p:nvPr/>
        </p:nvSpPr>
        <p:spPr bwMode="auto">
          <a:xfrm>
            <a:off x="6186488" y="3906838"/>
            <a:ext cx="34448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400">
                <a:solidFill>
                  <a:schemeClr val="hlink"/>
                </a:solidFill>
                <a:latin typeface="Tahoma" charset="0"/>
              </a:rPr>
              <a:t>0.07</a:t>
            </a:r>
          </a:p>
        </p:txBody>
      </p:sp>
      <p:sp>
        <p:nvSpPr>
          <p:cNvPr id="272592" name="Rectangle 208"/>
          <p:cNvSpPr>
            <a:spLocks noChangeArrowheads="1"/>
          </p:cNvSpPr>
          <p:nvPr/>
        </p:nvSpPr>
        <p:spPr bwMode="auto">
          <a:xfrm>
            <a:off x="6129338" y="4578350"/>
            <a:ext cx="1844675" cy="67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chemeClr val="hlink"/>
                </a:solidFill>
                <a:latin typeface="Tahoma" charset="0"/>
              </a:rPr>
              <a:t>Unrelated terms</a:t>
            </a:r>
          </a:p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>
                <a:solidFill>
                  <a:schemeClr val="hlink"/>
                </a:solidFill>
                <a:latin typeface="Tahoma" charset="0"/>
              </a:rPr>
              <a:t>set entry to 0</a:t>
            </a:r>
          </a:p>
        </p:txBody>
      </p:sp>
      <p:sp>
        <p:nvSpPr>
          <p:cNvPr id="272593" name="Text Box 209"/>
          <p:cNvSpPr txBox="1">
            <a:spLocks noChangeArrowheads="1"/>
          </p:cNvSpPr>
          <p:nvPr/>
        </p:nvSpPr>
        <p:spPr bwMode="auto">
          <a:xfrm>
            <a:off x="808038" y="4283075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000">
                <a:latin typeface="Tahoma" charset="0"/>
              </a:rPr>
              <a:t>0</a:t>
            </a:r>
          </a:p>
        </p:txBody>
      </p:sp>
      <p:sp>
        <p:nvSpPr>
          <p:cNvPr id="272594" name="Text Box 210"/>
          <p:cNvSpPr txBox="1">
            <a:spLocks noChangeArrowheads="1"/>
          </p:cNvSpPr>
          <p:nvPr/>
        </p:nvSpPr>
        <p:spPr bwMode="auto">
          <a:xfrm>
            <a:off x="549275" y="5951538"/>
            <a:ext cx="806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2000" b="1">
                <a:solidFill>
                  <a:srgbClr val="008000"/>
                </a:solidFill>
                <a:latin typeface="Tahoma" charset="0"/>
              </a:rPr>
              <a:t>Again, 0-1 classification, produces a sparse expansion matrix!</a:t>
            </a:r>
          </a:p>
        </p:txBody>
      </p:sp>
    </p:spTree>
    <p:extLst>
      <p:ext uri="{BB962C8B-B14F-4D97-AF65-F5344CB8AC3E}">
        <p14:creationId xmlns:p14="http://schemas.microsoft.com/office/powerpoint/2010/main" val="291702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12" grpId="0" build="p"/>
      <p:bldP spid="272570" grpId="0" animBg="1"/>
      <p:bldP spid="272571" grpId="0" animBg="1"/>
      <p:bldP spid="272572" grpId="0" animBg="1"/>
      <p:bldP spid="272573" grpId="0" animBg="1"/>
      <p:bldP spid="272574" grpId="0" animBg="1"/>
      <p:bldP spid="272577" grpId="0" animBg="1"/>
      <p:bldP spid="272578" grpId="0" animBg="1"/>
      <p:bldP spid="272588" grpId="0" animBg="1"/>
      <p:bldP spid="272589" grpId="0" animBg="1"/>
      <p:bldP spid="272589" grpId="1" animBg="1"/>
      <p:bldP spid="272590" grpId="0" animBg="1"/>
      <p:bldP spid="272590" grpId="1" animBg="1"/>
      <p:bldP spid="272591" grpId="0" animBg="1"/>
      <p:bldP spid="272591" grpId="1" animBg="1"/>
      <p:bldP spid="2725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Experimental results</a:t>
            </a:r>
          </a:p>
        </p:txBody>
      </p:sp>
      <p:graphicFrame>
        <p:nvGraphicFramePr>
          <p:cNvPr id="274492" name="Group 60"/>
          <p:cNvGraphicFramePr>
            <a:graphicFrameLocks noGrp="1"/>
          </p:cNvGraphicFramePr>
          <p:nvPr/>
        </p:nvGraphicFramePr>
        <p:xfrm>
          <a:off x="2268538" y="2314575"/>
          <a:ext cx="1382712" cy="3657600"/>
        </p:xfrm>
        <a:graphic>
          <a:graphicData uri="http://schemas.openxmlformats.org/drawingml/2006/table">
            <a:tbl>
              <a:tblPr/>
              <a:tblGrid>
                <a:gridCol w="138271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63.2%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62.8%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58.6%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59.1%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62.2%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64.9%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64.1%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4493" name="Group 61"/>
          <p:cNvGraphicFramePr>
            <a:graphicFrameLocks noGrp="1"/>
          </p:cNvGraphicFramePr>
          <p:nvPr/>
        </p:nvGraphicFramePr>
        <p:xfrm>
          <a:off x="347663" y="2314575"/>
          <a:ext cx="1382712" cy="3657600"/>
        </p:xfrm>
        <a:graphic>
          <a:graphicData uri="http://schemas.openxmlformats.org/drawingml/2006/table">
            <a:tbl>
              <a:tblPr/>
              <a:tblGrid>
                <a:gridCol w="138271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LSI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LSI-RN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CORR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IRR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TN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TM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4482" name="Text Box 50"/>
          <p:cNvSpPr txBox="1">
            <a:spLocks noChangeArrowheads="1"/>
          </p:cNvSpPr>
          <p:nvPr/>
        </p:nvSpPr>
        <p:spPr bwMode="auto">
          <a:xfrm>
            <a:off x="2273300" y="1587500"/>
            <a:ext cx="134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>
                <a:solidFill>
                  <a:schemeClr val="tx2"/>
                </a:solidFill>
              </a:rPr>
              <a:t>425 docs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3882 terms</a:t>
            </a:r>
          </a:p>
        </p:txBody>
      </p:sp>
      <p:sp>
        <p:nvSpPr>
          <p:cNvPr id="274483" name="Text Box 51"/>
          <p:cNvSpPr txBox="1">
            <a:spLocks noChangeArrowheads="1"/>
          </p:cNvSpPr>
          <p:nvPr/>
        </p:nvSpPr>
        <p:spPr bwMode="auto">
          <a:xfrm>
            <a:off x="798513" y="6238875"/>
            <a:ext cx="740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</a:rPr>
              <a:t>* the numbers for LSI, LSI-RN, CORR, IRR are for the best subspace dimension!</a:t>
            </a:r>
          </a:p>
        </p:txBody>
      </p:sp>
      <p:sp>
        <p:nvSpPr>
          <p:cNvPr id="274484" name="Rectangle 52"/>
          <p:cNvSpPr>
            <a:spLocks noChangeArrowheads="1"/>
          </p:cNvSpPr>
          <p:nvPr/>
        </p:nvSpPr>
        <p:spPr bwMode="auto">
          <a:xfrm>
            <a:off x="4014788" y="2824163"/>
            <a:ext cx="3792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/>
              <a:t>Baseline: cosine similarity in term space</a:t>
            </a:r>
          </a:p>
        </p:txBody>
      </p:sp>
      <p:sp>
        <p:nvSpPr>
          <p:cNvPr id="274485" name="Rectangle 53"/>
          <p:cNvSpPr>
            <a:spLocks noChangeArrowheads="1"/>
          </p:cNvSpPr>
          <p:nvPr/>
        </p:nvSpPr>
        <p:spPr bwMode="auto">
          <a:xfrm>
            <a:off x="4014788" y="3259138"/>
            <a:ext cx="428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/>
              <a:t>Latent Semantic Indexing  </a:t>
            </a:r>
            <a:r>
              <a:rPr lang="en-US" sz="1600">
                <a:solidFill>
                  <a:schemeClr val="tx2"/>
                </a:solidFill>
              </a:rPr>
              <a:t>Dumais et al. 1990</a:t>
            </a:r>
          </a:p>
        </p:txBody>
      </p:sp>
      <p:sp>
        <p:nvSpPr>
          <p:cNvPr id="274486" name="Rectangle 54"/>
          <p:cNvSpPr>
            <a:spLocks noChangeArrowheads="1"/>
          </p:cNvSpPr>
          <p:nvPr/>
        </p:nvSpPr>
        <p:spPr bwMode="auto">
          <a:xfrm>
            <a:off x="4014788" y="3697288"/>
            <a:ext cx="36528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/>
              <a:t>Term-normalized LSI  </a:t>
            </a:r>
            <a:r>
              <a:rPr lang="en-US" sz="1600">
                <a:solidFill>
                  <a:schemeClr val="tx2"/>
                </a:solidFill>
              </a:rPr>
              <a:t>Ding et al. 2001</a:t>
            </a:r>
          </a:p>
        </p:txBody>
      </p:sp>
      <p:sp>
        <p:nvSpPr>
          <p:cNvPr id="274487" name="Rectangle 55"/>
          <p:cNvSpPr>
            <a:spLocks noChangeArrowheads="1"/>
          </p:cNvSpPr>
          <p:nvPr/>
        </p:nvSpPr>
        <p:spPr bwMode="auto">
          <a:xfrm>
            <a:off x="4014788" y="4156075"/>
            <a:ext cx="3892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/>
              <a:t>Correlation-based LSI  </a:t>
            </a:r>
            <a:r>
              <a:rPr lang="en-US" sz="1600">
                <a:solidFill>
                  <a:schemeClr val="tx2"/>
                </a:solidFill>
              </a:rPr>
              <a:t>Dupret et al. 2001</a:t>
            </a:r>
          </a:p>
        </p:txBody>
      </p:sp>
      <p:sp>
        <p:nvSpPr>
          <p:cNvPr id="274488" name="Rectangle 56"/>
          <p:cNvSpPr>
            <a:spLocks noChangeArrowheads="1"/>
          </p:cNvSpPr>
          <p:nvPr/>
        </p:nvSpPr>
        <p:spPr bwMode="auto">
          <a:xfrm>
            <a:off x="4014788" y="4594225"/>
            <a:ext cx="4344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/>
              <a:t>Iterative Residual Rescaling  </a:t>
            </a:r>
            <a:r>
              <a:rPr lang="en-US" sz="1600">
                <a:solidFill>
                  <a:schemeClr val="tx2"/>
                </a:solidFill>
              </a:rPr>
              <a:t>Ando &amp; Lee 2001</a:t>
            </a:r>
          </a:p>
        </p:txBody>
      </p:sp>
      <p:sp>
        <p:nvSpPr>
          <p:cNvPr id="274489" name="Rectangle 57"/>
          <p:cNvSpPr>
            <a:spLocks noChangeArrowheads="1"/>
          </p:cNvSpPr>
          <p:nvPr/>
        </p:nvSpPr>
        <p:spPr bwMode="auto">
          <a:xfrm>
            <a:off x="4014788" y="5035550"/>
            <a:ext cx="1799691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non</a:t>
            </a:r>
            <a:r>
              <a:rPr lang="en-US" sz="1600" b="1" dirty="0">
                <a:solidFill>
                  <a:schemeClr val="tx2"/>
                </a:solidFill>
              </a:rPr>
              <a:t>-negativity test</a:t>
            </a:r>
          </a:p>
        </p:txBody>
      </p:sp>
      <p:sp>
        <p:nvSpPr>
          <p:cNvPr id="274490" name="Rectangle 58"/>
          <p:cNvSpPr>
            <a:spLocks noChangeArrowheads="1"/>
          </p:cNvSpPr>
          <p:nvPr/>
        </p:nvSpPr>
        <p:spPr bwMode="auto">
          <a:xfrm>
            <a:off x="4014788" y="5486400"/>
            <a:ext cx="1586191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smoothness </a:t>
            </a:r>
            <a:r>
              <a:rPr lang="en-US" sz="1600" b="1" dirty="0">
                <a:solidFill>
                  <a:schemeClr val="tx2"/>
                </a:solidFill>
              </a:rPr>
              <a:t>test</a:t>
            </a:r>
          </a:p>
        </p:txBody>
      </p:sp>
      <p:sp>
        <p:nvSpPr>
          <p:cNvPr id="274494" name="AutoShape 62"/>
          <p:cNvSpPr>
            <a:spLocks/>
          </p:cNvSpPr>
          <p:nvPr/>
        </p:nvSpPr>
        <p:spPr bwMode="auto">
          <a:xfrm>
            <a:off x="619125" y="1257300"/>
            <a:ext cx="1257300" cy="685800"/>
          </a:xfrm>
          <a:prstGeom prst="accentBorderCallout1">
            <a:avLst>
              <a:gd name="adj1" fmla="val 16667"/>
              <a:gd name="adj2" fmla="val 106060"/>
              <a:gd name="adj3" fmla="val 248611"/>
              <a:gd name="adj4" fmla="val 148486"/>
            </a:avLst>
          </a:prstGeom>
          <a:solidFill>
            <a:srgbClr val="CC99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Average precision</a:t>
            </a:r>
          </a:p>
        </p:txBody>
      </p:sp>
    </p:spTree>
    <p:extLst>
      <p:ext uri="{BB962C8B-B14F-4D97-AF65-F5344CB8AC3E}">
        <p14:creationId xmlns:p14="http://schemas.microsoft.com/office/powerpoint/2010/main" val="221996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Experimental results</a:t>
            </a:r>
          </a:p>
        </p:txBody>
      </p:sp>
      <p:graphicFrame>
        <p:nvGraphicFramePr>
          <p:cNvPr id="276575" name="Group 95"/>
          <p:cNvGraphicFramePr>
            <a:graphicFrameLocks noGrp="1"/>
          </p:cNvGraphicFramePr>
          <p:nvPr/>
        </p:nvGraphicFramePr>
        <p:xfrm>
          <a:off x="2268538" y="2314575"/>
          <a:ext cx="1382712" cy="3657600"/>
        </p:xfrm>
        <a:graphic>
          <a:graphicData uri="http://schemas.openxmlformats.org/drawingml/2006/table">
            <a:tbl>
              <a:tblPr/>
              <a:tblGrid>
                <a:gridCol w="138271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63.2%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62.8%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58.6%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59.1%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62.2%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64.9%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64.1%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585" name="Group 105"/>
          <p:cNvGraphicFramePr>
            <a:graphicFrameLocks noGrp="1"/>
          </p:cNvGraphicFramePr>
          <p:nvPr/>
        </p:nvGraphicFramePr>
        <p:xfrm>
          <a:off x="276225" y="2314575"/>
          <a:ext cx="1454150" cy="3657600"/>
        </p:xfrm>
        <a:graphic>
          <a:graphicData uri="http://schemas.openxmlformats.org/drawingml/2006/table">
            <a:tbl>
              <a:tblPr/>
              <a:tblGrid>
                <a:gridCol w="145415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LSI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LSI-RN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CORR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IRR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TN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TM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30" name="Text Box 50"/>
          <p:cNvSpPr txBox="1">
            <a:spLocks noChangeArrowheads="1"/>
          </p:cNvSpPr>
          <p:nvPr/>
        </p:nvSpPr>
        <p:spPr bwMode="auto">
          <a:xfrm>
            <a:off x="2273300" y="1587500"/>
            <a:ext cx="134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>
                <a:solidFill>
                  <a:schemeClr val="tx2"/>
                </a:solidFill>
              </a:rPr>
              <a:t>425 docs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3882 terms</a:t>
            </a:r>
          </a:p>
        </p:txBody>
      </p:sp>
      <p:graphicFrame>
        <p:nvGraphicFramePr>
          <p:cNvPr id="276577" name="Group 97"/>
          <p:cNvGraphicFramePr>
            <a:graphicFrameLocks noGrp="1"/>
          </p:cNvGraphicFramePr>
          <p:nvPr/>
        </p:nvGraphicFramePr>
        <p:xfrm>
          <a:off x="4329113" y="2319338"/>
          <a:ext cx="1395412" cy="3646488"/>
        </p:xfrm>
        <a:graphic>
          <a:graphicData uri="http://schemas.openxmlformats.org/drawingml/2006/table">
            <a:tbl>
              <a:tblPr/>
              <a:tblGrid>
                <a:gridCol w="139541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Reuters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36.2%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32.0%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37.0%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32.3%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——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41.9%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42.9%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51" name="Text Box 71"/>
          <p:cNvSpPr txBox="1">
            <a:spLocks noChangeArrowheads="1"/>
          </p:cNvSpPr>
          <p:nvPr/>
        </p:nvSpPr>
        <p:spPr bwMode="auto">
          <a:xfrm>
            <a:off x="4367213" y="1592263"/>
            <a:ext cx="1296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>
                <a:solidFill>
                  <a:schemeClr val="tx2"/>
                </a:solidFill>
              </a:rPr>
              <a:t>21578 docs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5701 terms</a:t>
            </a:r>
          </a:p>
        </p:txBody>
      </p:sp>
      <p:graphicFrame>
        <p:nvGraphicFramePr>
          <p:cNvPr id="276583" name="Group 103"/>
          <p:cNvGraphicFramePr>
            <a:graphicFrameLocks noGrp="1"/>
          </p:cNvGraphicFramePr>
          <p:nvPr/>
        </p:nvGraphicFramePr>
        <p:xfrm>
          <a:off x="6480175" y="2319338"/>
          <a:ext cx="1604963" cy="3646488"/>
        </p:xfrm>
        <a:graphic>
          <a:graphicData uri="http://schemas.openxmlformats.org/drawingml/2006/table">
            <a:tbl>
              <a:tblPr/>
              <a:tblGrid>
                <a:gridCol w="1604963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Ohsumed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13.2%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6.9%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13.0%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10.9%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——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14.4%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15.3%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72" name="Text Box 92"/>
          <p:cNvSpPr txBox="1">
            <a:spLocks noChangeArrowheads="1"/>
          </p:cNvSpPr>
          <p:nvPr/>
        </p:nvSpPr>
        <p:spPr bwMode="auto">
          <a:xfrm>
            <a:off x="6442075" y="1592263"/>
            <a:ext cx="1452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>
                <a:solidFill>
                  <a:schemeClr val="tx2"/>
                </a:solidFill>
              </a:rPr>
              <a:t>233445 docs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99117 terms</a:t>
            </a:r>
          </a:p>
        </p:txBody>
      </p:sp>
      <p:sp>
        <p:nvSpPr>
          <p:cNvPr id="276573" name="Text Box 93"/>
          <p:cNvSpPr txBox="1">
            <a:spLocks noChangeArrowheads="1"/>
          </p:cNvSpPr>
          <p:nvPr/>
        </p:nvSpPr>
        <p:spPr bwMode="auto">
          <a:xfrm>
            <a:off x="798513" y="6238875"/>
            <a:ext cx="740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>
                <a:solidFill>
                  <a:schemeClr val="tx2"/>
                </a:solidFill>
              </a:rPr>
              <a:t>* the numbers for LSI, LSI-RN, CORR, IRR are for the best subspace dimension!</a:t>
            </a:r>
          </a:p>
        </p:txBody>
      </p:sp>
      <p:sp>
        <p:nvSpPr>
          <p:cNvPr id="276586" name="AutoShape 106"/>
          <p:cNvSpPr>
            <a:spLocks/>
          </p:cNvSpPr>
          <p:nvPr/>
        </p:nvSpPr>
        <p:spPr bwMode="auto">
          <a:xfrm>
            <a:off x="619125" y="1257300"/>
            <a:ext cx="1257300" cy="685800"/>
          </a:xfrm>
          <a:prstGeom prst="accentBorderCallout1">
            <a:avLst>
              <a:gd name="adj1" fmla="val 16667"/>
              <a:gd name="adj2" fmla="val 106060"/>
              <a:gd name="adj3" fmla="val 248611"/>
              <a:gd name="adj4" fmla="val 148486"/>
            </a:avLst>
          </a:prstGeom>
          <a:solidFill>
            <a:srgbClr val="CC99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Average precision</a:t>
            </a:r>
          </a:p>
        </p:txBody>
      </p:sp>
    </p:spTree>
    <p:extLst>
      <p:ext uri="{BB962C8B-B14F-4D97-AF65-F5344CB8AC3E}">
        <p14:creationId xmlns:p14="http://schemas.microsoft.com/office/powerpoint/2010/main" val="289281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1" grpId="0" autoUpdateAnimBg="0"/>
      <p:bldP spid="2765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Asymmetric term-term relations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6275" y="1495425"/>
            <a:ext cx="4352925" cy="2990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/>
              <a:t>Related terms: </a:t>
            </a:r>
            <a:r>
              <a:rPr lang="en-US" sz="2000" b="1" i="1"/>
              <a:t>fruit – apple</a:t>
            </a:r>
          </a:p>
          <a:p>
            <a:pPr>
              <a:lnSpc>
                <a:spcPct val="90000"/>
              </a:lnSpc>
            </a:pPr>
            <a:r>
              <a:rPr lang="en-US" sz="2000"/>
              <a:t>Until some dimension </a:t>
            </a:r>
            <a:r>
              <a:rPr lang="en-US" sz="2000" i="1"/>
              <a:t>k</a:t>
            </a:r>
            <a:r>
              <a:rPr lang="ja-JP" altLang="en-US" sz="2000" i="1">
                <a:latin typeface="Arial"/>
              </a:rPr>
              <a:t>’</a:t>
            </a:r>
            <a:r>
              <a:rPr lang="en-US" sz="2000"/>
              <a:t> the curve </a:t>
            </a:r>
            <a:r>
              <a:rPr lang="en-US" sz="2000" b="1" i="1"/>
              <a:t>fruit – apple</a:t>
            </a:r>
            <a:r>
              <a:rPr lang="en-US" sz="2000"/>
              <a:t> is above the curve </a:t>
            </a:r>
            <a:r>
              <a:rPr lang="en-US" sz="2000" b="1" i="1"/>
              <a:t>apple - apple</a:t>
            </a:r>
          </a:p>
          <a:p>
            <a:pPr>
              <a:lnSpc>
                <a:spcPct val="90000"/>
              </a:lnSpc>
            </a:pPr>
            <a:r>
              <a:rPr lang="en-US" sz="2000"/>
              <a:t>Until dimension </a:t>
            </a:r>
            <a:r>
              <a:rPr lang="en-US" sz="2000" i="1"/>
              <a:t>k</a:t>
            </a:r>
            <a:r>
              <a:rPr lang="ja-JP" altLang="en-US" sz="2000" i="1">
                <a:latin typeface="Arial"/>
              </a:rPr>
              <a:t>’</a:t>
            </a:r>
            <a:r>
              <a:rPr lang="en-US" sz="2000"/>
              <a:t> </a:t>
            </a:r>
            <a:r>
              <a:rPr lang="en-US" sz="2000" b="1" i="1"/>
              <a:t>apple</a:t>
            </a:r>
            <a:r>
              <a:rPr lang="en-US" sz="2000"/>
              <a:t> is more related to </a:t>
            </a:r>
            <a:r>
              <a:rPr lang="en-US" sz="2000" b="1" i="1"/>
              <a:t>fruit</a:t>
            </a:r>
            <a:r>
              <a:rPr lang="en-US" sz="2000"/>
              <a:t> than to </a:t>
            </a:r>
            <a:r>
              <a:rPr lang="en-US" sz="2000" b="1" i="1"/>
              <a:t>apple </a:t>
            </a:r>
            <a:r>
              <a:rPr lang="en-US" sz="2000"/>
              <a:t>itself</a:t>
            </a:r>
          </a:p>
          <a:p>
            <a:pPr>
              <a:lnSpc>
                <a:spcPct val="90000"/>
              </a:lnSpc>
            </a:pPr>
            <a:r>
              <a:rPr lang="en-US" sz="2000"/>
              <a:t>Asymmetric relation: </a:t>
            </a:r>
            <a:r>
              <a:rPr lang="en-US" sz="2000" b="1" i="1"/>
              <a:t>fruit</a:t>
            </a:r>
            <a:r>
              <a:rPr lang="en-US" sz="2000" i="1"/>
              <a:t> </a:t>
            </a:r>
            <a:r>
              <a:rPr lang="en-US" sz="2000"/>
              <a:t>is more general than </a:t>
            </a:r>
            <a:r>
              <a:rPr lang="en-US" sz="2000" b="1" i="1"/>
              <a:t>apple</a:t>
            </a:r>
            <a:endParaRPr lang="en-US" sz="2400" b="1" i="1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H="1">
            <a:off x="742950" y="3914775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>
            <a:off x="766763" y="2565400"/>
            <a:ext cx="3071812" cy="1649413"/>
          </a:xfrm>
          <a:custGeom>
            <a:avLst/>
            <a:gdLst>
              <a:gd name="T0" fmla="*/ 32 w 1959"/>
              <a:gd name="T1" fmla="*/ 805 h 1039"/>
              <a:gd name="T2" fmla="*/ 94 w 1959"/>
              <a:gd name="T3" fmla="*/ 787 h 1039"/>
              <a:gd name="T4" fmla="*/ 147 w 1959"/>
              <a:gd name="T5" fmla="*/ 730 h 1039"/>
              <a:gd name="T6" fmla="*/ 187 w 1959"/>
              <a:gd name="T7" fmla="*/ 688 h 1039"/>
              <a:gd name="T8" fmla="*/ 230 w 1959"/>
              <a:gd name="T9" fmla="*/ 631 h 1039"/>
              <a:gd name="T10" fmla="*/ 281 w 1959"/>
              <a:gd name="T11" fmla="*/ 574 h 1039"/>
              <a:gd name="T12" fmla="*/ 337 w 1959"/>
              <a:gd name="T13" fmla="*/ 538 h 1039"/>
              <a:gd name="T14" fmla="*/ 401 w 1959"/>
              <a:gd name="T15" fmla="*/ 520 h 1039"/>
              <a:gd name="T16" fmla="*/ 481 w 1959"/>
              <a:gd name="T17" fmla="*/ 499 h 1039"/>
              <a:gd name="T18" fmla="*/ 532 w 1959"/>
              <a:gd name="T19" fmla="*/ 445 h 1039"/>
              <a:gd name="T20" fmla="*/ 604 w 1959"/>
              <a:gd name="T21" fmla="*/ 391 h 1039"/>
              <a:gd name="T22" fmla="*/ 636 w 1959"/>
              <a:gd name="T23" fmla="*/ 334 h 1039"/>
              <a:gd name="T24" fmla="*/ 700 w 1959"/>
              <a:gd name="T25" fmla="*/ 235 h 1039"/>
              <a:gd name="T26" fmla="*/ 741 w 1959"/>
              <a:gd name="T27" fmla="*/ 160 h 1039"/>
              <a:gd name="T28" fmla="*/ 786 w 1959"/>
              <a:gd name="T29" fmla="*/ 100 h 1039"/>
              <a:gd name="T30" fmla="*/ 845 w 1959"/>
              <a:gd name="T31" fmla="*/ 46 h 1039"/>
              <a:gd name="T32" fmla="*/ 911 w 1959"/>
              <a:gd name="T33" fmla="*/ 7 h 1039"/>
              <a:gd name="T34" fmla="*/ 965 w 1959"/>
              <a:gd name="T35" fmla="*/ 1 h 1039"/>
              <a:gd name="T36" fmla="*/ 1032 w 1959"/>
              <a:gd name="T37" fmla="*/ 4 h 1039"/>
              <a:gd name="T38" fmla="*/ 1101 w 1959"/>
              <a:gd name="T39" fmla="*/ 49 h 1039"/>
              <a:gd name="T40" fmla="*/ 1128 w 1959"/>
              <a:gd name="T41" fmla="*/ 91 h 1039"/>
              <a:gd name="T42" fmla="*/ 1192 w 1959"/>
              <a:gd name="T43" fmla="*/ 166 h 1039"/>
              <a:gd name="T44" fmla="*/ 1213 w 1959"/>
              <a:gd name="T45" fmla="*/ 244 h 1039"/>
              <a:gd name="T46" fmla="*/ 1256 w 1959"/>
              <a:gd name="T47" fmla="*/ 304 h 1039"/>
              <a:gd name="T48" fmla="*/ 1347 w 1959"/>
              <a:gd name="T49" fmla="*/ 418 h 1039"/>
              <a:gd name="T50" fmla="*/ 1371 w 1959"/>
              <a:gd name="T51" fmla="*/ 481 h 1039"/>
              <a:gd name="T52" fmla="*/ 1392 w 1959"/>
              <a:gd name="T53" fmla="*/ 532 h 1039"/>
              <a:gd name="T54" fmla="*/ 1430 w 1959"/>
              <a:gd name="T55" fmla="*/ 574 h 1039"/>
              <a:gd name="T56" fmla="*/ 1473 w 1959"/>
              <a:gd name="T57" fmla="*/ 649 h 1039"/>
              <a:gd name="T58" fmla="*/ 1521 w 1959"/>
              <a:gd name="T59" fmla="*/ 739 h 1039"/>
              <a:gd name="T60" fmla="*/ 1569 w 1959"/>
              <a:gd name="T61" fmla="*/ 805 h 1039"/>
              <a:gd name="T62" fmla="*/ 1598 w 1959"/>
              <a:gd name="T63" fmla="*/ 859 h 1039"/>
              <a:gd name="T64" fmla="*/ 1625 w 1959"/>
              <a:gd name="T65" fmla="*/ 892 h 1039"/>
              <a:gd name="T66" fmla="*/ 1662 w 1959"/>
              <a:gd name="T67" fmla="*/ 916 h 1039"/>
              <a:gd name="T68" fmla="*/ 1710 w 1959"/>
              <a:gd name="T69" fmla="*/ 1018 h 1039"/>
              <a:gd name="T70" fmla="*/ 1783 w 1959"/>
              <a:gd name="T71" fmla="*/ 1036 h 1039"/>
              <a:gd name="T72" fmla="*/ 1831 w 1959"/>
              <a:gd name="T73" fmla="*/ 1036 h 1039"/>
              <a:gd name="T74" fmla="*/ 1881 w 1959"/>
              <a:gd name="T75" fmla="*/ 1006 h 1039"/>
              <a:gd name="T76" fmla="*/ 1916 w 1959"/>
              <a:gd name="T77" fmla="*/ 955 h 1039"/>
              <a:gd name="T78" fmla="*/ 1948 w 1959"/>
              <a:gd name="T79" fmla="*/ 88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9" h="1039">
                <a:moveTo>
                  <a:pt x="0" y="841"/>
                </a:moveTo>
                <a:cubicBezTo>
                  <a:pt x="11" y="827"/>
                  <a:pt x="22" y="814"/>
                  <a:pt x="32" y="805"/>
                </a:cubicBezTo>
                <a:cubicBezTo>
                  <a:pt x="42" y="796"/>
                  <a:pt x="46" y="793"/>
                  <a:pt x="56" y="790"/>
                </a:cubicBezTo>
                <a:cubicBezTo>
                  <a:pt x="66" y="787"/>
                  <a:pt x="84" y="795"/>
                  <a:pt x="94" y="787"/>
                </a:cubicBezTo>
                <a:cubicBezTo>
                  <a:pt x="103" y="779"/>
                  <a:pt x="109" y="751"/>
                  <a:pt x="118" y="742"/>
                </a:cubicBezTo>
                <a:cubicBezTo>
                  <a:pt x="127" y="733"/>
                  <a:pt x="139" y="736"/>
                  <a:pt x="147" y="730"/>
                </a:cubicBezTo>
                <a:cubicBezTo>
                  <a:pt x="155" y="724"/>
                  <a:pt x="159" y="710"/>
                  <a:pt x="166" y="703"/>
                </a:cubicBezTo>
                <a:cubicBezTo>
                  <a:pt x="172" y="696"/>
                  <a:pt x="178" y="696"/>
                  <a:pt x="187" y="688"/>
                </a:cubicBezTo>
                <a:cubicBezTo>
                  <a:pt x="196" y="680"/>
                  <a:pt x="212" y="661"/>
                  <a:pt x="219" y="652"/>
                </a:cubicBezTo>
                <a:cubicBezTo>
                  <a:pt x="226" y="643"/>
                  <a:pt x="222" y="640"/>
                  <a:pt x="230" y="631"/>
                </a:cubicBezTo>
                <a:cubicBezTo>
                  <a:pt x="238" y="622"/>
                  <a:pt x="262" y="604"/>
                  <a:pt x="270" y="595"/>
                </a:cubicBezTo>
                <a:cubicBezTo>
                  <a:pt x="278" y="586"/>
                  <a:pt x="277" y="579"/>
                  <a:pt x="281" y="574"/>
                </a:cubicBezTo>
                <a:cubicBezTo>
                  <a:pt x="284" y="569"/>
                  <a:pt x="285" y="568"/>
                  <a:pt x="294" y="562"/>
                </a:cubicBezTo>
                <a:cubicBezTo>
                  <a:pt x="303" y="556"/>
                  <a:pt x="325" y="542"/>
                  <a:pt x="337" y="538"/>
                </a:cubicBezTo>
                <a:cubicBezTo>
                  <a:pt x="348" y="534"/>
                  <a:pt x="353" y="541"/>
                  <a:pt x="363" y="538"/>
                </a:cubicBezTo>
                <a:cubicBezTo>
                  <a:pt x="374" y="535"/>
                  <a:pt x="384" y="523"/>
                  <a:pt x="401" y="520"/>
                </a:cubicBezTo>
                <a:cubicBezTo>
                  <a:pt x="418" y="517"/>
                  <a:pt x="452" y="524"/>
                  <a:pt x="465" y="520"/>
                </a:cubicBezTo>
                <a:cubicBezTo>
                  <a:pt x="478" y="516"/>
                  <a:pt x="477" y="506"/>
                  <a:pt x="481" y="499"/>
                </a:cubicBezTo>
                <a:cubicBezTo>
                  <a:pt x="486" y="492"/>
                  <a:pt x="486" y="484"/>
                  <a:pt x="494" y="475"/>
                </a:cubicBezTo>
                <a:cubicBezTo>
                  <a:pt x="503" y="466"/>
                  <a:pt x="521" y="452"/>
                  <a:pt x="532" y="445"/>
                </a:cubicBezTo>
                <a:cubicBezTo>
                  <a:pt x="543" y="438"/>
                  <a:pt x="544" y="439"/>
                  <a:pt x="556" y="430"/>
                </a:cubicBezTo>
                <a:cubicBezTo>
                  <a:pt x="567" y="421"/>
                  <a:pt x="592" y="402"/>
                  <a:pt x="604" y="391"/>
                </a:cubicBezTo>
                <a:cubicBezTo>
                  <a:pt x="616" y="380"/>
                  <a:pt x="625" y="373"/>
                  <a:pt x="631" y="364"/>
                </a:cubicBezTo>
                <a:cubicBezTo>
                  <a:pt x="636" y="355"/>
                  <a:pt x="632" y="345"/>
                  <a:pt x="636" y="334"/>
                </a:cubicBezTo>
                <a:cubicBezTo>
                  <a:pt x="641" y="323"/>
                  <a:pt x="649" y="312"/>
                  <a:pt x="660" y="295"/>
                </a:cubicBezTo>
                <a:cubicBezTo>
                  <a:pt x="671" y="278"/>
                  <a:pt x="690" y="250"/>
                  <a:pt x="700" y="235"/>
                </a:cubicBezTo>
                <a:cubicBezTo>
                  <a:pt x="710" y="220"/>
                  <a:pt x="715" y="218"/>
                  <a:pt x="722" y="205"/>
                </a:cubicBezTo>
                <a:cubicBezTo>
                  <a:pt x="729" y="192"/>
                  <a:pt x="735" y="172"/>
                  <a:pt x="741" y="160"/>
                </a:cubicBezTo>
                <a:cubicBezTo>
                  <a:pt x="747" y="148"/>
                  <a:pt x="752" y="143"/>
                  <a:pt x="759" y="133"/>
                </a:cubicBezTo>
                <a:cubicBezTo>
                  <a:pt x="766" y="123"/>
                  <a:pt x="775" y="110"/>
                  <a:pt x="786" y="100"/>
                </a:cubicBezTo>
                <a:cubicBezTo>
                  <a:pt x="796" y="90"/>
                  <a:pt x="813" y="79"/>
                  <a:pt x="823" y="70"/>
                </a:cubicBezTo>
                <a:cubicBezTo>
                  <a:pt x="833" y="61"/>
                  <a:pt x="837" y="54"/>
                  <a:pt x="845" y="46"/>
                </a:cubicBezTo>
                <a:cubicBezTo>
                  <a:pt x="853" y="38"/>
                  <a:pt x="858" y="28"/>
                  <a:pt x="869" y="22"/>
                </a:cubicBezTo>
                <a:cubicBezTo>
                  <a:pt x="879" y="16"/>
                  <a:pt x="901" y="10"/>
                  <a:pt x="911" y="7"/>
                </a:cubicBezTo>
                <a:cubicBezTo>
                  <a:pt x="922" y="4"/>
                  <a:pt x="924" y="2"/>
                  <a:pt x="933" y="1"/>
                </a:cubicBezTo>
                <a:cubicBezTo>
                  <a:pt x="942" y="0"/>
                  <a:pt x="953" y="0"/>
                  <a:pt x="965" y="1"/>
                </a:cubicBezTo>
                <a:cubicBezTo>
                  <a:pt x="976" y="2"/>
                  <a:pt x="992" y="4"/>
                  <a:pt x="1002" y="4"/>
                </a:cubicBezTo>
                <a:cubicBezTo>
                  <a:pt x="1013" y="4"/>
                  <a:pt x="1022" y="0"/>
                  <a:pt x="1032" y="4"/>
                </a:cubicBezTo>
                <a:cubicBezTo>
                  <a:pt x="1041" y="8"/>
                  <a:pt x="1052" y="21"/>
                  <a:pt x="1064" y="28"/>
                </a:cubicBezTo>
                <a:cubicBezTo>
                  <a:pt x="1075" y="35"/>
                  <a:pt x="1092" y="43"/>
                  <a:pt x="1101" y="49"/>
                </a:cubicBezTo>
                <a:cubicBezTo>
                  <a:pt x="1110" y="55"/>
                  <a:pt x="1115" y="57"/>
                  <a:pt x="1120" y="64"/>
                </a:cubicBezTo>
                <a:cubicBezTo>
                  <a:pt x="1124" y="71"/>
                  <a:pt x="1121" y="80"/>
                  <a:pt x="1128" y="91"/>
                </a:cubicBezTo>
                <a:cubicBezTo>
                  <a:pt x="1135" y="102"/>
                  <a:pt x="1152" y="120"/>
                  <a:pt x="1163" y="133"/>
                </a:cubicBezTo>
                <a:cubicBezTo>
                  <a:pt x="1173" y="146"/>
                  <a:pt x="1186" y="154"/>
                  <a:pt x="1192" y="166"/>
                </a:cubicBezTo>
                <a:cubicBezTo>
                  <a:pt x="1198" y="178"/>
                  <a:pt x="1196" y="195"/>
                  <a:pt x="1200" y="208"/>
                </a:cubicBezTo>
                <a:cubicBezTo>
                  <a:pt x="1204" y="221"/>
                  <a:pt x="1207" y="234"/>
                  <a:pt x="1213" y="244"/>
                </a:cubicBezTo>
                <a:cubicBezTo>
                  <a:pt x="1220" y="254"/>
                  <a:pt x="1228" y="261"/>
                  <a:pt x="1235" y="271"/>
                </a:cubicBezTo>
                <a:cubicBezTo>
                  <a:pt x="1242" y="281"/>
                  <a:pt x="1241" y="286"/>
                  <a:pt x="1256" y="304"/>
                </a:cubicBezTo>
                <a:cubicBezTo>
                  <a:pt x="1271" y="322"/>
                  <a:pt x="1310" y="363"/>
                  <a:pt x="1326" y="382"/>
                </a:cubicBezTo>
                <a:cubicBezTo>
                  <a:pt x="1341" y="401"/>
                  <a:pt x="1342" y="408"/>
                  <a:pt x="1347" y="418"/>
                </a:cubicBezTo>
                <a:cubicBezTo>
                  <a:pt x="1352" y="428"/>
                  <a:pt x="1353" y="434"/>
                  <a:pt x="1358" y="445"/>
                </a:cubicBezTo>
                <a:cubicBezTo>
                  <a:pt x="1362" y="456"/>
                  <a:pt x="1367" y="471"/>
                  <a:pt x="1371" y="481"/>
                </a:cubicBezTo>
                <a:cubicBezTo>
                  <a:pt x="1375" y="491"/>
                  <a:pt x="1378" y="497"/>
                  <a:pt x="1382" y="505"/>
                </a:cubicBezTo>
                <a:cubicBezTo>
                  <a:pt x="1385" y="513"/>
                  <a:pt x="1388" y="524"/>
                  <a:pt x="1392" y="532"/>
                </a:cubicBezTo>
                <a:cubicBezTo>
                  <a:pt x="1397" y="540"/>
                  <a:pt x="1402" y="546"/>
                  <a:pt x="1408" y="553"/>
                </a:cubicBezTo>
                <a:cubicBezTo>
                  <a:pt x="1415" y="560"/>
                  <a:pt x="1423" y="565"/>
                  <a:pt x="1430" y="574"/>
                </a:cubicBezTo>
                <a:cubicBezTo>
                  <a:pt x="1437" y="583"/>
                  <a:pt x="1447" y="595"/>
                  <a:pt x="1454" y="607"/>
                </a:cubicBezTo>
                <a:cubicBezTo>
                  <a:pt x="1461" y="619"/>
                  <a:pt x="1465" y="636"/>
                  <a:pt x="1473" y="649"/>
                </a:cubicBezTo>
                <a:cubicBezTo>
                  <a:pt x="1480" y="662"/>
                  <a:pt x="1486" y="673"/>
                  <a:pt x="1494" y="688"/>
                </a:cubicBezTo>
                <a:cubicBezTo>
                  <a:pt x="1502" y="703"/>
                  <a:pt x="1511" y="722"/>
                  <a:pt x="1521" y="739"/>
                </a:cubicBezTo>
                <a:cubicBezTo>
                  <a:pt x="1530" y="756"/>
                  <a:pt x="1545" y="779"/>
                  <a:pt x="1553" y="790"/>
                </a:cubicBezTo>
                <a:cubicBezTo>
                  <a:pt x="1561" y="801"/>
                  <a:pt x="1563" y="797"/>
                  <a:pt x="1569" y="805"/>
                </a:cubicBezTo>
                <a:cubicBezTo>
                  <a:pt x="1575" y="813"/>
                  <a:pt x="1585" y="832"/>
                  <a:pt x="1590" y="841"/>
                </a:cubicBezTo>
                <a:cubicBezTo>
                  <a:pt x="1596" y="850"/>
                  <a:pt x="1596" y="853"/>
                  <a:pt x="1598" y="859"/>
                </a:cubicBezTo>
                <a:cubicBezTo>
                  <a:pt x="1600" y="865"/>
                  <a:pt x="1599" y="872"/>
                  <a:pt x="1604" y="877"/>
                </a:cubicBezTo>
                <a:cubicBezTo>
                  <a:pt x="1608" y="882"/>
                  <a:pt x="1619" y="888"/>
                  <a:pt x="1625" y="892"/>
                </a:cubicBezTo>
                <a:cubicBezTo>
                  <a:pt x="1631" y="896"/>
                  <a:pt x="1637" y="900"/>
                  <a:pt x="1644" y="904"/>
                </a:cubicBezTo>
                <a:cubicBezTo>
                  <a:pt x="1650" y="908"/>
                  <a:pt x="1656" y="906"/>
                  <a:pt x="1662" y="916"/>
                </a:cubicBezTo>
                <a:cubicBezTo>
                  <a:pt x="1669" y="926"/>
                  <a:pt x="1670" y="950"/>
                  <a:pt x="1678" y="967"/>
                </a:cubicBezTo>
                <a:cubicBezTo>
                  <a:pt x="1686" y="984"/>
                  <a:pt x="1698" y="1007"/>
                  <a:pt x="1710" y="1018"/>
                </a:cubicBezTo>
                <a:cubicBezTo>
                  <a:pt x="1723" y="1029"/>
                  <a:pt x="1742" y="1033"/>
                  <a:pt x="1753" y="1036"/>
                </a:cubicBezTo>
                <a:cubicBezTo>
                  <a:pt x="1765" y="1039"/>
                  <a:pt x="1775" y="1036"/>
                  <a:pt x="1783" y="1036"/>
                </a:cubicBezTo>
                <a:cubicBezTo>
                  <a:pt x="1791" y="1036"/>
                  <a:pt x="1793" y="1036"/>
                  <a:pt x="1801" y="1036"/>
                </a:cubicBezTo>
                <a:cubicBezTo>
                  <a:pt x="1809" y="1036"/>
                  <a:pt x="1821" y="1036"/>
                  <a:pt x="1831" y="1036"/>
                </a:cubicBezTo>
                <a:cubicBezTo>
                  <a:pt x="1841" y="1036"/>
                  <a:pt x="1852" y="1038"/>
                  <a:pt x="1860" y="1033"/>
                </a:cubicBezTo>
                <a:cubicBezTo>
                  <a:pt x="1868" y="1028"/>
                  <a:pt x="1873" y="1016"/>
                  <a:pt x="1881" y="1006"/>
                </a:cubicBezTo>
                <a:cubicBezTo>
                  <a:pt x="1890" y="996"/>
                  <a:pt x="1903" y="981"/>
                  <a:pt x="1908" y="973"/>
                </a:cubicBezTo>
                <a:cubicBezTo>
                  <a:pt x="1914" y="965"/>
                  <a:pt x="1913" y="965"/>
                  <a:pt x="1916" y="955"/>
                </a:cubicBezTo>
                <a:cubicBezTo>
                  <a:pt x="1920" y="945"/>
                  <a:pt x="1927" y="926"/>
                  <a:pt x="1932" y="913"/>
                </a:cubicBezTo>
                <a:cubicBezTo>
                  <a:pt x="1938" y="900"/>
                  <a:pt x="1944" y="890"/>
                  <a:pt x="1948" y="880"/>
                </a:cubicBezTo>
                <a:cubicBezTo>
                  <a:pt x="1953" y="870"/>
                  <a:pt x="1957" y="858"/>
                  <a:pt x="1959" y="853"/>
                </a:cubicBezTo>
              </a:path>
            </a:pathLst>
          </a:custGeom>
          <a:noFill/>
          <a:ln w="2540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Freeform 17"/>
          <p:cNvSpPr>
            <a:spLocks/>
          </p:cNvSpPr>
          <p:nvPr/>
        </p:nvSpPr>
        <p:spPr bwMode="auto">
          <a:xfrm>
            <a:off x="752475" y="1966913"/>
            <a:ext cx="3071813" cy="1938337"/>
          </a:xfrm>
          <a:custGeom>
            <a:avLst/>
            <a:gdLst>
              <a:gd name="T0" fmla="*/ 0 w 1971"/>
              <a:gd name="T1" fmla="*/ 1221 h 1221"/>
              <a:gd name="T2" fmla="*/ 51 w 1971"/>
              <a:gd name="T3" fmla="*/ 1206 h 1221"/>
              <a:gd name="T4" fmla="*/ 81 w 1971"/>
              <a:gd name="T5" fmla="*/ 1203 h 1221"/>
              <a:gd name="T6" fmla="*/ 123 w 1971"/>
              <a:gd name="T7" fmla="*/ 1194 h 1221"/>
              <a:gd name="T8" fmla="*/ 150 w 1971"/>
              <a:gd name="T9" fmla="*/ 1182 h 1221"/>
              <a:gd name="T10" fmla="*/ 171 w 1971"/>
              <a:gd name="T11" fmla="*/ 1161 h 1221"/>
              <a:gd name="T12" fmla="*/ 201 w 1971"/>
              <a:gd name="T13" fmla="*/ 1149 h 1221"/>
              <a:gd name="T14" fmla="*/ 231 w 1971"/>
              <a:gd name="T15" fmla="*/ 1146 h 1221"/>
              <a:gd name="T16" fmla="*/ 270 w 1971"/>
              <a:gd name="T17" fmla="*/ 1146 h 1221"/>
              <a:gd name="T18" fmla="*/ 315 w 1971"/>
              <a:gd name="T19" fmla="*/ 1146 h 1221"/>
              <a:gd name="T20" fmla="*/ 348 w 1971"/>
              <a:gd name="T21" fmla="*/ 1128 h 1221"/>
              <a:gd name="T22" fmla="*/ 402 w 1971"/>
              <a:gd name="T23" fmla="*/ 1101 h 1221"/>
              <a:gd name="T24" fmla="*/ 426 w 1971"/>
              <a:gd name="T25" fmla="*/ 1077 h 1221"/>
              <a:gd name="T26" fmla="*/ 459 w 1971"/>
              <a:gd name="T27" fmla="*/ 1047 h 1221"/>
              <a:gd name="T28" fmla="*/ 504 w 1971"/>
              <a:gd name="T29" fmla="*/ 1023 h 1221"/>
              <a:gd name="T30" fmla="*/ 552 w 1971"/>
              <a:gd name="T31" fmla="*/ 996 h 1221"/>
              <a:gd name="T32" fmla="*/ 612 w 1971"/>
              <a:gd name="T33" fmla="*/ 966 h 1221"/>
              <a:gd name="T34" fmla="*/ 630 w 1971"/>
              <a:gd name="T35" fmla="*/ 936 h 1221"/>
              <a:gd name="T36" fmla="*/ 666 w 1971"/>
              <a:gd name="T37" fmla="*/ 900 h 1221"/>
              <a:gd name="T38" fmla="*/ 735 w 1971"/>
              <a:gd name="T39" fmla="*/ 846 h 1221"/>
              <a:gd name="T40" fmla="*/ 756 w 1971"/>
              <a:gd name="T41" fmla="*/ 825 h 1221"/>
              <a:gd name="T42" fmla="*/ 771 w 1971"/>
              <a:gd name="T43" fmla="*/ 798 h 1221"/>
              <a:gd name="T44" fmla="*/ 870 w 1971"/>
              <a:gd name="T45" fmla="*/ 744 h 1221"/>
              <a:gd name="T46" fmla="*/ 879 w 1971"/>
              <a:gd name="T47" fmla="*/ 726 h 1221"/>
              <a:gd name="T48" fmla="*/ 921 w 1971"/>
              <a:gd name="T49" fmla="*/ 705 h 1221"/>
              <a:gd name="T50" fmla="*/ 942 w 1971"/>
              <a:gd name="T51" fmla="*/ 672 h 1221"/>
              <a:gd name="T52" fmla="*/ 993 w 1971"/>
              <a:gd name="T53" fmla="*/ 657 h 1221"/>
              <a:gd name="T54" fmla="*/ 1032 w 1971"/>
              <a:gd name="T55" fmla="*/ 651 h 1221"/>
              <a:gd name="T56" fmla="*/ 1095 w 1971"/>
              <a:gd name="T57" fmla="*/ 648 h 1221"/>
              <a:gd name="T58" fmla="*/ 1152 w 1971"/>
              <a:gd name="T59" fmla="*/ 654 h 1221"/>
              <a:gd name="T60" fmla="*/ 1173 w 1971"/>
              <a:gd name="T61" fmla="*/ 654 h 1221"/>
              <a:gd name="T62" fmla="*/ 1320 w 1971"/>
              <a:gd name="T63" fmla="*/ 612 h 1221"/>
              <a:gd name="T64" fmla="*/ 1407 w 1971"/>
              <a:gd name="T65" fmla="*/ 591 h 1221"/>
              <a:gd name="T66" fmla="*/ 1431 w 1971"/>
              <a:gd name="T67" fmla="*/ 567 h 1221"/>
              <a:gd name="T68" fmla="*/ 1497 w 1971"/>
              <a:gd name="T69" fmla="*/ 546 h 1221"/>
              <a:gd name="T70" fmla="*/ 1533 w 1971"/>
              <a:gd name="T71" fmla="*/ 519 h 1221"/>
              <a:gd name="T72" fmla="*/ 1593 w 1971"/>
              <a:gd name="T73" fmla="*/ 501 h 1221"/>
              <a:gd name="T74" fmla="*/ 1629 w 1971"/>
              <a:gd name="T75" fmla="*/ 471 h 1221"/>
              <a:gd name="T76" fmla="*/ 1686 w 1971"/>
              <a:gd name="T77" fmla="*/ 420 h 1221"/>
              <a:gd name="T78" fmla="*/ 1740 w 1971"/>
              <a:gd name="T79" fmla="*/ 372 h 1221"/>
              <a:gd name="T80" fmla="*/ 1767 w 1971"/>
              <a:gd name="T81" fmla="*/ 312 h 1221"/>
              <a:gd name="T82" fmla="*/ 1791 w 1971"/>
              <a:gd name="T83" fmla="*/ 276 h 1221"/>
              <a:gd name="T84" fmla="*/ 1815 w 1971"/>
              <a:gd name="T85" fmla="*/ 213 h 1221"/>
              <a:gd name="T86" fmla="*/ 1857 w 1971"/>
              <a:gd name="T87" fmla="*/ 174 h 1221"/>
              <a:gd name="T88" fmla="*/ 1893 w 1971"/>
              <a:gd name="T89" fmla="*/ 138 h 1221"/>
              <a:gd name="T90" fmla="*/ 1893 w 1971"/>
              <a:gd name="T91" fmla="*/ 108 h 1221"/>
              <a:gd name="T92" fmla="*/ 1914 w 1971"/>
              <a:gd name="T93" fmla="*/ 75 h 1221"/>
              <a:gd name="T94" fmla="*/ 1920 w 1971"/>
              <a:gd name="T95" fmla="*/ 57 h 1221"/>
              <a:gd name="T96" fmla="*/ 1938 w 1971"/>
              <a:gd name="T97" fmla="*/ 39 h 1221"/>
              <a:gd name="T98" fmla="*/ 1953 w 1971"/>
              <a:gd name="T99" fmla="*/ 9 h 1221"/>
              <a:gd name="T100" fmla="*/ 1971 w 1971"/>
              <a:gd name="T101" fmla="*/ 0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71" h="1221">
                <a:moveTo>
                  <a:pt x="0" y="1221"/>
                </a:moveTo>
                <a:cubicBezTo>
                  <a:pt x="19" y="1215"/>
                  <a:pt x="38" y="1209"/>
                  <a:pt x="51" y="1206"/>
                </a:cubicBezTo>
                <a:cubicBezTo>
                  <a:pt x="64" y="1203"/>
                  <a:pt x="69" y="1205"/>
                  <a:pt x="81" y="1203"/>
                </a:cubicBezTo>
                <a:cubicBezTo>
                  <a:pt x="93" y="1201"/>
                  <a:pt x="112" y="1197"/>
                  <a:pt x="123" y="1194"/>
                </a:cubicBezTo>
                <a:cubicBezTo>
                  <a:pt x="134" y="1191"/>
                  <a:pt x="142" y="1187"/>
                  <a:pt x="150" y="1182"/>
                </a:cubicBezTo>
                <a:cubicBezTo>
                  <a:pt x="158" y="1177"/>
                  <a:pt x="162" y="1167"/>
                  <a:pt x="171" y="1161"/>
                </a:cubicBezTo>
                <a:cubicBezTo>
                  <a:pt x="180" y="1155"/>
                  <a:pt x="191" y="1152"/>
                  <a:pt x="201" y="1149"/>
                </a:cubicBezTo>
                <a:cubicBezTo>
                  <a:pt x="211" y="1146"/>
                  <a:pt x="220" y="1146"/>
                  <a:pt x="231" y="1146"/>
                </a:cubicBezTo>
                <a:cubicBezTo>
                  <a:pt x="242" y="1146"/>
                  <a:pt x="256" y="1146"/>
                  <a:pt x="270" y="1146"/>
                </a:cubicBezTo>
                <a:cubicBezTo>
                  <a:pt x="284" y="1146"/>
                  <a:pt x="302" y="1149"/>
                  <a:pt x="315" y="1146"/>
                </a:cubicBezTo>
                <a:cubicBezTo>
                  <a:pt x="328" y="1143"/>
                  <a:pt x="334" y="1135"/>
                  <a:pt x="348" y="1128"/>
                </a:cubicBezTo>
                <a:cubicBezTo>
                  <a:pt x="362" y="1121"/>
                  <a:pt x="389" y="1110"/>
                  <a:pt x="402" y="1101"/>
                </a:cubicBezTo>
                <a:cubicBezTo>
                  <a:pt x="415" y="1092"/>
                  <a:pt x="416" y="1086"/>
                  <a:pt x="426" y="1077"/>
                </a:cubicBezTo>
                <a:cubicBezTo>
                  <a:pt x="436" y="1068"/>
                  <a:pt x="446" y="1056"/>
                  <a:pt x="459" y="1047"/>
                </a:cubicBezTo>
                <a:cubicBezTo>
                  <a:pt x="472" y="1038"/>
                  <a:pt x="488" y="1031"/>
                  <a:pt x="504" y="1023"/>
                </a:cubicBezTo>
                <a:cubicBezTo>
                  <a:pt x="520" y="1015"/>
                  <a:pt x="534" y="1005"/>
                  <a:pt x="552" y="996"/>
                </a:cubicBezTo>
                <a:cubicBezTo>
                  <a:pt x="570" y="987"/>
                  <a:pt x="599" y="976"/>
                  <a:pt x="612" y="966"/>
                </a:cubicBezTo>
                <a:cubicBezTo>
                  <a:pt x="625" y="956"/>
                  <a:pt x="621" y="947"/>
                  <a:pt x="630" y="936"/>
                </a:cubicBezTo>
                <a:cubicBezTo>
                  <a:pt x="639" y="925"/>
                  <a:pt x="648" y="915"/>
                  <a:pt x="666" y="900"/>
                </a:cubicBezTo>
                <a:cubicBezTo>
                  <a:pt x="684" y="885"/>
                  <a:pt x="720" y="858"/>
                  <a:pt x="735" y="846"/>
                </a:cubicBezTo>
                <a:cubicBezTo>
                  <a:pt x="750" y="834"/>
                  <a:pt x="750" y="833"/>
                  <a:pt x="756" y="825"/>
                </a:cubicBezTo>
                <a:cubicBezTo>
                  <a:pt x="762" y="817"/>
                  <a:pt x="752" y="811"/>
                  <a:pt x="771" y="798"/>
                </a:cubicBezTo>
                <a:cubicBezTo>
                  <a:pt x="790" y="785"/>
                  <a:pt x="852" y="756"/>
                  <a:pt x="870" y="744"/>
                </a:cubicBezTo>
                <a:cubicBezTo>
                  <a:pt x="888" y="732"/>
                  <a:pt x="871" y="732"/>
                  <a:pt x="879" y="726"/>
                </a:cubicBezTo>
                <a:cubicBezTo>
                  <a:pt x="887" y="720"/>
                  <a:pt x="911" y="714"/>
                  <a:pt x="921" y="705"/>
                </a:cubicBezTo>
                <a:cubicBezTo>
                  <a:pt x="931" y="696"/>
                  <a:pt x="930" y="680"/>
                  <a:pt x="942" y="672"/>
                </a:cubicBezTo>
                <a:cubicBezTo>
                  <a:pt x="954" y="664"/>
                  <a:pt x="978" y="661"/>
                  <a:pt x="993" y="657"/>
                </a:cubicBezTo>
                <a:cubicBezTo>
                  <a:pt x="1008" y="653"/>
                  <a:pt x="1015" y="653"/>
                  <a:pt x="1032" y="651"/>
                </a:cubicBezTo>
                <a:cubicBezTo>
                  <a:pt x="1049" y="649"/>
                  <a:pt x="1075" y="647"/>
                  <a:pt x="1095" y="648"/>
                </a:cubicBezTo>
                <a:cubicBezTo>
                  <a:pt x="1115" y="649"/>
                  <a:pt x="1139" y="653"/>
                  <a:pt x="1152" y="654"/>
                </a:cubicBezTo>
                <a:cubicBezTo>
                  <a:pt x="1165" y="655"/>
                  <a:pt x="1145" y="661"/>
                  <a:pt x="1173" y="654"/>
                </a:cubicBezTo>
                <a:cubicBezTo>
                  <a:pt x="1201" y="647"/>
                  <a:pt x="1281" y="623"/>
                  <a:pt x="1320" y="612"/>
                </a:cubicBezTo>
                <a:cubicBezTo>
                  <a:pt x="1359" y="601"/>
                  <a:pt x="1389" y="598"/>
                  <a:pt x="1407" y="591"/>
                </a:cubicBezTo>
                <a:cubicBezTo>
                  <a:pt x="1425" y="584"/>
                  <a:pt x="1416" y="574"/>
                  <a:pt x="1431" y="567"/>
                </a:cubicBezTo>
                <a:cubicBezTo>
                  <a:pt x="1446" y="560"/>
                  <a:pt x="1480" y="554"/>
                  <a:pt x="1497" y="546"/>
                </a:cubicBezTo>
                <a:cubicBezTo>
                  <a:pt x="1514" y="538"/>
                  <a:pt x="1517" y="526"/>
                  <a:pt x="1533" y="519"/>
                </a:cubicBezTo>
                <a:cubicBezTo>
                  <a:pt x="1549" y="512"/>
                  <a:pt x="1577" y="509"/>
                  <a:pt x="1593" y="501"/>
                </a:cubicBezTo>
                <a:cubicBezTo>
                  <a:pt x="1609" y="493"/>
                  <a:pt x="1614" y="485"/>
                  <a:pt x="1629" y="471"/>
                </a:cubicBezTo>
                <a:cubicBezTo>
                  <a:pt x="1644" y="457"/>
                  <a:pt x="1667" y="437"/>
                  <a:pt x="1686" y="420"/>
                </a:cubicBezTo>
                <a:cubicBezTo>
                  <a:pt x="1705" y="403"/>
                  <a:pt x="1726" y="390"/>
                  <a:pt x="1740" y="372"/>
                </a:cubicBezTo>
                <a:cubicBezTo>
                  <a:pt x="1754" y="354"/>
                  <a:pt x="1759" y="328"/>
                  <a:pt x="1767" y="312"/>
                </a:cubicBezTo>
                <a:cubicBezTo>
                  <a:pt x="1775" y="296"/>
                  <a:pt x="1783" y="292"/>
                  <a:pt x="1791" y="276"/>
                </a:cubicBezTo>
                <a:cubicBezTo>
                  <a:pt x="1799" y="260"/>
                  <a:pt x="1804" y="230"/>
                  <a:pt x="1815" y="213"/>
                </a:cubicBezTo>
                <a:cubicBezTo>
                  <a:pt x="1826" y="196"/>
                  <a:pt x="1844" y="186"/>
                  <a:pt x="1857" y="174"/>
                </a:cubicBezTo>
                <a:cubicBezTo>
                  <a:pt x="1870" y="162"/>
                  <a:pt x="1887" y="149"/>
                  <a:pt x="1893" y="138"/>
                </a:cubicBezTo>
                <a:cubicBezTo>
                  <a:pt x="1899" y="127"/>
                  <a:pt x="1890" y="118"/>
                  <a:pt x="1893" y="108"/>
                </a:cubicBezTo>
                <a:cubicBezTo>
                  <a:pt x="1896" y="98"/>
                  <a:pt x="1910" y="83"/>
                  <a:pt x="1914" y="75"/>
                </a:cubicBezTo>
                <a:cubicBezTo>
                  <a:pt x="1918" y="67"/>
                  <a:pt x="1916" y="63"/>
                  <a:pt x="1920" y="57"/>
                </a:cubicBezTo>
                <a:cubicBezTo>
                  <a:pt x="1924" y="51"/>
                  <a:pt x="1933" y="47"/>
                  <a:pt x="1938" y="39"/>
                </a:cubicBezTo>
                <a:cubicBezTo>
                  <a:pt x="1943" y="31"/>
                  <a:pt x="1948" y="15"/>
                  <a:pt x="1953" y="9"/>
                </a:cubicBezTo>
                <a:cubicBezTo>
                  <a:pt x="1958" y="3"/>
                  <a:pt x="1964" y="1"/>
                  <a:pt x="1971" y="0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Freeform 19"/>
          <p:cNvSpPr>
            <a:spLocks/>
          </p:cNvSpPr>
          <p:nvPr/>
        </p:nvSpPr>
        <p:spPr bwMode="auto">
          <a:xfrm>
            <a:off x="752475" y="1962150"/>
            <a:ext cx="3062288" cy="1943100"/>
          </a:xfrm>
          <a:custGeom>
            <a:avLst/>
            <a:gdLst>
              <a:gd name="T0" fmla="*/ 0 w 1971"/>
              <a:gd name="T1" fmla="*/ 1224 h 1224"/>
              <a:gd name="T2" fmla="*/ 30 w 1971"/>
              <a:gd name="T3" fmla="*/ 1176 h 1224"/>
              <a:gd name="T4" fmla="*/ 45 w 1971"/>
              <a:gd name="T5" fmla="*/ 1143 h 1224"/>
              <a:gd name="T6" fmla="*/ 66 w 1971"/>
              <a:gd name="T7" fmla="*/ 1131 h 1224"/>
              <a:gd name="T8" fmla="*/ 90 w 1971"/>
              <a:gd name="T9" fmla="*/ 1110 h 1224"/>
              <a:gd name="T10" fmla="*/ 99 w 1971"/>
              <a:gd name="T11" fmla="*/ 1092 h 1224"/>
              <a:gd name="T12" fmla="*/ 114 w 1971"/>
              <a:gd name="T13" fmla="*/ 1068 h 1224"/>
              <a:gd name="T14" fmla="*/ 126 w 1971"/>
              <a:gd name="T15" fmla="*/ 1032 h 1224"/>
              <a:gd name="T16" fmla="*/ 147 w 1971"/>
              <a:gd name="T17" fmla="*/ 1011 h 1224"/>
              <a:gd name="T18" fmla="*/ 153 w 1971"/>
              <a:gd name="T19" fmla="*/ 984 h 1224"/>
              <a:gd name="T20" fmla="*/ 159 w 1971"/>
              <a:gd name="T21" fmla="*/ 948 h 1224"/>
              <a:gd name="T22" fmla="*/ 171 w 1971"/>
              <a:gd name="T23" fmla="*/ 921 h 1224"/>
              <a:gd name="T24" fmla="*/ 192 w 1971"/>
              <a:gd name="T25" fmla="*/ 903 h 1224"/>
              <a:gd name="T26" fmla="*/ 234 w 1971"/>
              <a:gd name="T27" fmla="*/ 882 h 1224"/>
              <a:gd name="T28" fmla="*/ 261 w 1971"/>
              <a:gd name="T29" fmla="*/ 867 h 1224"/>
              <a:gd name="T30" fmla="*/ 276 w 1971"/>
              <a:gd name="T31" fmla="*/ 840 h 1224"/>
              <a:gd name="T32" fmla="*/ 297 w 1971"/>
              <a:gd name="T33" fmla="*/ 825 h 1224"/>
              <a:gd name="T34" fmla="*/ 354 w 1971"/>
              <a:gd name="T35" fmla="*/ 804 h 1224"/>
              <a:gd name="T36" fmla="*/ 408 w 1971"/>
              <a:gd name="T37" fmla="*/ 762 h 1224"/>
              <a:gd name="T38" fmla="*/ 435 w 1971"/>
              <a:gd name="T39" fmla="*/ 744 h 1224"/>
              <a:gd name="T40" fmla="*/ 462 w 1971"/>
              <a:gd name="T41" fmla="*/ 711 h 1224"/>
              <a:gd name="T42" fmla="*/ 510 w 1971"/>
              <a:gd name="T43" fmla="*/ 636 h 1224"/>
              <a:gd name="T44" fmla="*/ 540 w 1971"/>
              <a:gd name="T45" fmla="*/ 603 h 1224"/>
              <a:gd name="T46" fmla="*/ 576 w 1971"/>
              <a:gd name="T47" fmla="*/ 570 h 1224"/>
              <a:gd name="T48" fmla="*/ 615 w 1971"/>
              <a:gd name="T49" fmla="*/ 531 h 1224"/>
              <a:gd name="T50" fmla="*/ 639 w 1971"/>
              <a:gd name="T51" fmla="*/ 483 h 1224"/>
              <a:gd name="T52" fmla="*/ 678 w 1971"/>
              <a:gd name="T53" fmla="*/ 447 h 1224"/>
              <a:gd name="T54" fmla="*/ 714 w 1971"/>
              <a:gd name="T55" fmla="*/ 426 h 1224"/>
              <a:gd name="T56" fmla="*/ 732 w 1971"/>
              <a:gd name="T57" fmla="*/ 369 h 1224"/>
              <a:gd name="T58" fmla="*/ 744 w 1971"/>
              <a:gd name="T59" fmla="*/ 336 h 1224"/>
              <a:gd name="T60" fmla="*/ 795 w 1971"/>
              <a:gd name="T61" fmla="*/ 276 h 1224"/>
              <a:gd name="T62" fmla="*/ 834 w 1971"/>
              <a:gd name="T63" fmla="*/ 249 h 1224"/>
              <a:gd name="T64" fmla="*/ 885 w 1971"/>
              <a:gd name="T65" fmla="*/ 219 h 1224"/>
              <a:gd name="T66" fmla="*/ 933 w 1971"/>
              <a:gd name="T67" fmla="*/ 183 h 1224"/>
              <a:gd name="T68" fmla="*/ 1002 w 1971"/>
              <a:gd name="T69" fmla="*/ 129 h 1224"/>
              <a:gd name="T70" fmla="*/ 1116 w 1971"/>
              <a:gd name="T71" fmla="*/ 96 h 1224"/>
              <a:gd name="T72" fmla="*/ 1188 w 1971"/>
              <a:gd name="T73" fmla="*/ 93 h 1224"/>
              <a:gd name="T74" fmla="*/ 1224 w 1971"/>
              <a:gd name="T75" fmla="*/ 93 h 1224"/>
              <a:gd name="T76" fmla="*/ 1356 w 1971"/>
              <a:gd name="T77" fmla="*/ 93 h 1224"/>
              <a:gd name="T78" fmla="*/ 1416 w 1971"/>
              <a:gd name="T79" fmla="*/ 93 h 1224"/>
              <a:gd name="T80" fmla="*/ 1581 w 1971"/>
              <a:gd name="T81" fmla="*/ 105 h 1224"/>
              <a:gd name="T82" fmla="*/ 1641 w 1971"/>
              <a:gd name="T83" fmla="*/ 87 h 1224"/>
              <a:gd name="T84" fmla="*/ 1701 w 1971"/>
              <a:gd name="T85" fmla="*/ 78 h 1224"/>
              <a:gd name="T86" fmla="*/ 1749 w 1971"/>
              <a:gd name="T87" fmla="*/ 75 h 1224"/>
              <a:gd name="T88" fmla="*/ 1788 w 1971"/>
              <a:gd name="T89" fmla="*/ 63 h 1224"/>
              <a:gd name="T90" fmla="*/ 1818 w 1971"/>
              <a:gd name="T91" fmla="*/ 60 h 1224"/>
              <a:gd name="T92" fmla="*/ 1845 w 1971"/>
              <a:gd name="T93" fmla="*/ 54 h 1224"/>
              <a:gd name="T94" fmla="*/ 1869 w 1971"/>
              <a:gd name="T95" fmla="*/ 51 h 1224"/>
              <a:gd name="T96" fmla="*/ 1893 w 1971"/>
              <a:gd name="T97" fmla="*/ 45 h 1224"/>
              <a:gd name="T98" fmla="*/ 1914 w 1971"/>
              <a:gd name="T99" fmla="*/ 39 h 1224"/>
              <a:gd name="T100" fmla="*/ 1971 w 1971"/>
              <a:gd name="T101" fmla="*/ 0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71" h="1224">
                <a:moveTo>
                  <a:pt x="0" y="1224"/>
                </a:moveTo>
                <a:cubicBezTo>
                  <a:pt x="11" y="1207"/>
                  <a:pt x="22" y="1190"/>
                  <a:pt x="30" y="1176"/>
                </a:cubicBezTo>
                <a:cubicBezTo>
                  <a:pt x="38" y="1162"/>
                  <a:pt x="39" y="1150"/>
                  <a:pt x="45" y="1143"/>
                </a:cubicBezTo>
                <a:cubicBezTo>
                  <a:pt x="51" y="1136"/>
                  <a:pt x="59" y="1136"/>
                  <a:pt x="66" y="1131"/>
                </a:cubicBezTo>
                <a:cubicBezTo>
                  <a:pt x="73" y="1126"/>
                  <a:pt x="85" y="1116"/>
                  <a:pt x="90" y="1110"/>
                </a:cubicBezTo>
                <a:cubicBezTo>
                  <a:pt x="95" y="1104"/>
                  <a:pt x="95" y="1099"/>
                  <a:pt x="99" y="1092"/>
                </a:cubicBezTo>
                <a:cubicBezTo>
                  <a:pt x="103" y="1085"/>
                  <a:pt x="110" y="1078"/>
                  <a:pt x="114" y="1068"/>
                </a:cubicBezTo>
                <a:cubicBezTo>
                  <a:pt x="118" y="1058"/>
                  <a:pt x="121" y="1041"/>
                  <a:pt x="126" y="1032"/>
                </a:cubicBezTo>
                <a:cubicBezTo>
                  <a:pt x="131" y="1023"/>
                  <a:pt x="143" y="1019"/>
                  <a:pt x="147" y="1011"/>
                </a:cubicBezTo>
                <a:cubicBezTo>
                  <a:pt x="151" y="1003"/>
                  <a:pt x="151" y="994"/>
                  <a:pt x="153" y="984"/>
                </a:cubicBezTo>
                <a:cubicBezTo>
                  <a:pt x="155" y="974"/>
                  <a:pt x="156" y="958"/>
                  <a:pt x="159" y="948"/>
                </a:cubicBezTo>
                <a:cubicBezTo>
                  <a:pt x="162" y="938"/>
                  <a:pt x="166" y="928"/>
                  <a:pt x="171" y="921"/>
                </a:cubicBezTo>
                <a:cubicBezTo>
                  <a:pt x="176" y="914"/>
                  <a:pt x="182" y="910"/>
                  <a:pt x="192" y="903"/>
                </a:cubicBezTo>
                <a:cubicBezTo>
                  <a:pt x="202" y="896"/>
                  <a:pt x="222" y="888"/>
                  <a:pt x="234" y="882"/>
                </a:cubicBezTo>
                <a:cubicBezTo>
                  <a:pt x="246" y="876"/>
                  <a:pt x="254" y="874"/>
                  <a:pt x="261" y="867"/>
                </a:cubicBezTo>
                <a:cubicBezTo>
                  <a:pt x="268" y="860"/>
                  <a:pt x="270" y="847"/>
                  <a:pt x="276" y="840"/>
                </a:cubicBezTo>
                <a:cubicBezTo>
                  <a:pt x="282" y="833"/>
                  <a:pt x="284" y="831"/>
                  <a:pt x="297" y="825"/>
                </a:cubicBezTo>
                <a:cubicBezTo>
                  <a:pt x="310" y="819"/>
                  <a:pt x="336" y="814"/>
                  <a:pt x="354" y="804"/>
                </a:cubicBezTo>
                <a:cubicBezTo>
                  <a:pt x="372" y="794"/>
                  <a:pt x="395" y="772"/>
                  <a:pt x="408" y="762"/>
                </a:cubicBezTo>
                <a:cubicBezTo>
                  <a:pt x="421" y="752"/>
                  <a:pt x="426" y="752"/>
                  <a:pt x="435" y="744"/>
                </a:cubicBezTo>
                <a:cubicBezTo>
                  <a:pt x="444" y="736"/>
                  <a:pt x="450" y="729"/>
                  <a:pt x="462" y="711"/>
                </a:cubicBezTo>
                <a:cubicBezTo>
                  <a:pt x="474" y="693"/>
                  <a:pt x="497" y="654"/>
                  <a:pt x="510" y="636"/>
                </a:cubicBezTo>
                <a:cubicBezTo>
                  <a:pt x="523" y="618"/>
                  <a:pt x="529" y="614"/>
                  <a:pt x="540" y="603"/>
                </a:cubicBezTo>
                <a:cubicBezTo>
                  <a:pt x="551" y="592"/>
                  <a:pt x="563" y="582"/>
                  <a:pt x="576" y="570"/>
                </a:cubicBezTo>
                <a:cubicBezTo>
                  <a:pt x="589" y="558"/>
                  <a:pt x="605" y="545"/>
                  <a:pt x="615" y="531"/>
                </a:cubicBezTo>
                <a:cubicBezTo>
                  <a:pt x="625" y="517"/>
                  <a:pt x="629" y="497"/>
                  <a:pt x="639" y="483"/>
                </a:cubicBezTo>
                <a:cubicBezTo>
                  <a:pt x="649" y="469"/>
                  <a:pt x="666" y="456"/>
                  <a:pt x="678" y="447"/>
                </a:cubicBezTo>
                <a:cubicBezTo>
                  <a:pt x="690" y="438"/>
                  <a:pt x="705" y="439"/>
                  <a:pt x="714" y="426"/>
                </a:cubicBezTo>
                <a:cubicBezTo>
                  <a:pt x="723" y="413"/>
                  <a:pt x="727" y="384"/>
                  <a:pt x="732" y="369"/>
                </a:cubicBezTo>
                <a:cubicBezTo>
                  <a:pt x="737" y="354"/>
                  <a:pt x="734" y="351"/>
                  <a:pt x="744" y="336"/>
                </a:cubicBezTo>
                <a:cubicBezTo>
                  <a:pt x="754" y="321"/>
                  <a:pt x="780" y="290"/>
                  <a:pt x="795" y="276"/>
                </a:cubicBezTo>
                <a:cubicBezTo>
                  <a:pt x="810" y="262"/>
                  <a:pt x="819" y="258"/>
                  <a:pt x="834" y="249"/>
                </a:cubicBezTo>
                <a:cubicBezTo>
                  <a:pt x="849" y="240"/>
                  <a:pt x="868" y="230"/>
                  <a:pt x="885" y="219"/>
                </a:cubicBezTo>
                <a:cubicBezTo>
                  <a:pt x="902" y="208"/>
                  <a:pt x="914" y="198"/>
                  <a:pt x="933" y="183"/>
                </a:cubicBezTo>
                <a:cubicBezTo>
                  <a:pt x="952" y="168"/>
                  <a:pt x="972" y="144"/>
                  <a:pt x="1002" y="129"/>
                </a:cubicBezTo>
                <a:cubicBezTo>
                  <a:pt x="1032" y="114"/>
                  <a:pt x="1085" y="102"/>
                  <a:pt x="1116" y="96"/>
                </a:cubicBezTo>
                <a:cubicBezTo>
                  <a:pt x="1147" y="90"/>
                  <a:pt x="1170" y="94"/>
                  <a:pt x="1188" y="93"/>
                </a:cubicBezTo>
                <a:cubicBezTo>
                  <a:pt x="1206" y="92"/>
                  <a:pt x="1196" y="93"/>
                  <a:pt x="1224" y="93"/>
                </a:cubicBezTo>
                <a:cubicBezTo>
                  <a:pt x="1252" y="93"/>
                  <a:pt x="1324" y="93"/>
                  <a:pt x="1356" y="93"/>
                </a:cubicBezTo>
                <a:cubicBezTo>
                  <a:pt x="1388" y="93"/>
                  <a:pt x="1379" y="91"/>
                  <a:pt x="1416" y="93"/>
                </a:cubicBezTo>
                <a:cubicBezTo>
                  <a:pt x="1453" y="95"/>
                  <a:pt x="1544" y="106"/>
                  <a:pt x="1581" y="105"/>
                </a:cubicBezTo>
                <a:cubicBezTo>
                  <a:pt x="1618" y="104"/>
                  <a:pt x="1621" y="91"/>
                  <a:pt x="1641" y="87"/>
                </a:cubicBezTo>
                <a:cubicBezTo>
                  <a:pt x="1661" y="83"/>
                  <a:pt x="1683" y="80"/>
                  <a:pt x="1701" y="78"/>
                </a:cubicBezTo>
                <a:cubicBezTo>
                  <a:pt x="1719" y="76"/>
                  <a:pt x="1735" y="77"/>
                  <a:pt x="1749" y="75"/>
                </a:cubicBezTo>
                <a:cubicBezTo>
                  <a:pt x="1763" y="73"/>
                  <a:pt x="1777" y="65"/>
                  <a:pt x="1788" y="63"/>
                </a:cubicBezTo>
                <a:cubicBezTo>
                  <a:pt x="1799" y="61"/>
                  <a:pt x="1809" y="61"/>
                  <a:pt x="1818" y="60"/>
                </a:cubicBezTo>
                <a:cubicBezTo>
                  <a:pt x="1827" y="59"/>
                  <a:pt x="1836" y="56"/>
                  <a:pt x="1845" y="54"/>
                </a:cubicBezTo>
                <a:cubicBezTo>
                  <a:pt x="1854" y="52"/>
                  <a:pt x="1861" y="52"/>
                  <a:pt x="1869" y="51"/>
                </a:cubicBezTo>
                <a:cubicBezTo>
                  <a:pt x="1877" y="50"/>
                  <a:pt x="1886" y="47"/>
                  <a:pt x="1893" y="45"/>
                </a:cubicBezTo>
                <a:cubicBezTo>
                  <a:pt x="1900" y="43"/>
                  <a:pt x="1901" y="46"/>
                  <a:pt x="1914" y="39"/>
                </a:cubicBezTo>
                <a:cubicBezTo>
                  <a:pt x="1927" y="32"/>
                  <a:pt x="1949" y="16"/>
                  <a:pt x="1971" y="0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Line 20"/>
          <p:cNvSpPr>
            <a:spLocks noChangeShapeType="1"/>
          </p:cNvSpPr>
          <p:nvPr/>
        </p:nvSpPr>
        <p:spPr bwMode="auto">
          <a:xfrm>
            <a:off x="742950" y="1724025"/>
            <a:ext cx="0" cy="276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447675" y="37052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2144713" y="39163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k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2994025" y="4232275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fruit - apple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1947863" y="1690688"/>
            <a:ext cx="140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fruit - fruit</a:t>
            </a:r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2730500" y="241617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apple - apple</a:t>
            </a:r>
          </a:p>
        </p:txBody>
      </p:sp>
      <p:sp>
        <p:nvSpPr>
          <p:cNvPr id="112983" name="Text Box 343"/>
          <p:cNvSpPr txBox="1">
            <a:spLocks noChangeArrowheads="1"/>
          </p:cNvSpPr>
          <p:nvPr/>
        </p:nvSpPr>
        <p:spPr bwMode="auto">
          <a:xfrm>
            <a:off x="742950" y="5381625"/>
            <a:ext cx="6486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 smtClean="0"/>
              <a:t>Bast</a:t>
            </a:r>
            <a:r>
              <a:rPr lang="en-US" i="1" dirty="0"/>
              <a:t>, </a:t>
            </a:r>
            <a:r>
              <a:rPr lang="en-US" i="1" dirty="0" err="1" smtClean="0"/>
              <a:t>Dupret</a:t>
            </a:r>
            <a:r>
              <a:rPr lang="en-US" i="1" dirty="0" smtClean="0"/>
              <a:t>, </a:t>
            </a:r>
            <a:r>
              <a:rPr lang="en-US" i="1" dirty="0" err="1" smtClean="0"/>
              <a:t>Majumdar</a:t>
            </a:r>
            <a:r>
              <a:rPr lang="en-US" i="1" dirty="0" smtClean="0"/>
              <a:t> &amp; </a:t>
            </a:r>
            <a:r>
              <a:rPr lang="en-US" i="1" dirty="0" err="1" smtClean="0"/>
              <a:t>Piwowarski</a:t>
            </a:r>
            <a:r>
              <a:rPr lang="en-US" i="1" dirty="0" smtClean="0"/>
              <a:t>, 2006</a:t>
            </a:r>
            <a:endParaRPr lang="en-US" i="1" dirty="0"/>
          </a:p>
        </p:txBody>
      </p:sp>
      <p:sp>
        <p:nvSpPr>
          <p:cNvPr id="112984" name="Line 344"/>
          <p:cNvSpPr>
            <a:spLocks noChangeShapeType="1"/>
          </p:cNvSpPr>
          <p:nvPr/>
        </p:nvSpPr>
        <p:spPr bwMode="auto">
          <a:xfrm>
            <a:off x="2667000" y="1609725"/>
            <a:ext cx="9525" cy="2295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7" grpId="0" animBg="1"/>
      <p:bldP spid="112659" grpId="0" animBg="1"/>
      <p:bldP spid="112665" grpId="0"/>
      <p:bldP spid="112666" grpId="0"/>
      <p:bldP spid="1129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08" name="Rectangle 5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Examples</a:t>
            </a:r>
          </a:p>
        </p:txBody>
      </p:sp>
      <p:graphicFrame>
        <p:nvGraphicFramePr>
          <p:cNvPr id="147639" name="Group 183"/>
          <p:cNvGraphicFramePr>
            <a:graphicFrameLocks noGrp="1"/>
          </p:cNvGraphicFramePr>
          <p:nvPr>
            <p:ph idx="1"/>
          </p:nvPr>
        </p:nvGraphicFramePr>
        <p:xfrm>
          <a:off x="428625" y="1300163"/>
          <a:ext cx="8448675" cy="5023805"/>
        </p:xfrm>
        <a:graphic>
          <a:graphicData uri="http://schemas.openxmlformats.org/drawingml/2006/table">
            <a:tbl>
              <a:tblPr/>
              <a:tblGrid>
                <a:gridCol w="1708150"/>
                <a:gridCol w="406400"/>
                <a:gridCol w="1531938"/>
                <a:gridCol w="1184275"/>
                <a:gridCol w="1674812"/>
                <a:gridCol w="436563"/>
                <a:gridCol w="1506537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More general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Less general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More general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Less general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Apple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Fruit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Opel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Space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Solar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Restaurant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Dish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India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Gandhi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Fashion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Trousers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Restaurant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Waiter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Metal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Zinc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Sweden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Stockholm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India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Delhi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Church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Priest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Opera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Vocal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Metal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Aluminum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Fashion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Silk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Saudi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Sultan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Fish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Shark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9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and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Book by Manning,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Schuetze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://nlp.stanford.edu/IR-book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Bast</a:t>
            </a:r>
            <a:r>
              <a:rPr lang="en-US" dirty="0" smtClean="0"/>
              <a:t> and Majumdar: Why spectral retrieval works. SIGIR 2005</a:t>
            </a:r>
          </a:p>
          <a:p>
            <a:pPr lvl="1"/>
            <a:r>
              <a:rPr lang="en-US" dirty="0" smtClean="0"/>
              <a:t>Some slides are adapted from the talk by Hannah </a:t>
            </a:r>
            <a:r>
              <a:rPr lang="en-US" dirty="0" err="1" smtClean="0"/>
              <a:t>Bast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V="1">
            <a:off x="827203" y="5697176"/>
            <a:ext cx="302653" cy="47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Synonyms in different dimensions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53660" y="1219271"/>
            <a:ext cx="3133140" cy="5137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u="sng" dirty="0" smtClean="0"/>
              <a:t>Synonyms</a:t>
            </a:r>
          </a:p>
          <a:p>
            <a:pPr marL="0" indent="0">
              <a:buNone/>
            </a:pPr>
            <a:r>
              <a:rPr lang="en-US" sz="2200" dirty="0" smtClean="0"/>
              <a:t>Car and automobiles are synonyms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But different dimensions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situation for terms belonging to similar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 can we map synonyms (similar concepts) to same dimensions automatically?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29856" y="3516827"/>
            <a:ext cx="0" cy="2180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129857" y="5697174"/>
            <a:ext cx="295835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13019" y="5731448"/>
            <a:ext cx="12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automobile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32618" y="3332161"/>
            <a:ext cx="8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29856" y="3892556"/>
            <a:ext cx="1" cy="180462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29856" y="4463665"/>
            <a:ext cx="1117156" cy="123351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29856" y="5697176"/>
            <a:ext cx="343101" cy="40360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42897" y="5916114"/>
            <a:ext cx="40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4479" y="3768696"/>
            <a:ext cx="32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9411" y="4043537"/>
            <a:ext cx="40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169680"/>
            <a:ext cx="8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39466"/>
              </p:ext>
            </p:extLst>
          </p:nvPr>
        </p:nvGraphicFramePr>
        <p:xfrm>
          <a:off x="425451" y="1219271"/>
          <a:ext cx="47752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726"/>
                <a:gridCol w="475782"/>
                <a:gridCol w="475782"/>
                <a:gridCol w="475782"/>
                <a:gridCol w="475782"/>
                <a:gridCol w="475782"/>
                <a:gridCol w="475782"/>
                <a:gridCol w="4757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car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automobile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engine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0.7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0.6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0.9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search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0.7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23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  <p:bldP spid="15" grpId="0"/>
      <p:bldP spid="24" grpId="0"/>
      <p:bldP spid="25" grpId="0"/>
      <p:bldP spid="2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algebra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1604145"/>
          </a:xfrm>
        </p:spPr>
        <p:txBody>
          <a:bodyPr/>
          <a:lstStyle/>
          <a:p>
            <a:r>
              <a:rPr lang="en-US" dirty="0" smtClean="0"/>
              <a:t>Rank of a matrix: number of linearly independent columns (or rows)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A </a:t>
            </a:r>
            <a:r>
              <a:rPr lang="en-US" dirty="0" smtClean="0"/>
              <a:t>is an </a:t>
            </a:r>
            <a:r>
              <a:rPr lang="en-US" i="1" dirty="0" smtClean="0"/>
              <a:t>m × n </a:t>
            </a:r>
            <a:r>
              <a:rPr lang="en-US" dirty="0" smtClean="0"/>
              <a:t>matrix, </a:t>
            </a:r>
            <a:r>
              <a:rPr lang="en-US" dirty="0" smtClean="0">
                <a:solidFill>
                  <a:srgbClr val="1F497D"/>
                </a:solidFill>
              </a:rPr>
              <a:t>rank(</a:t>
            </a:r>
            <a:r>
              <a:rPr lang="en-US" i="1" dirty="0" smtClean="0">
                <a:solidFill>
                  <a:srgbClr val="1F497D"/>
                </a:solidFill>
              </a:rPr>
              <a:t>A</a:t>
            </a:r>
            <a:r>
              <a:rPr lang="en-US" dirty="0" smtClean="0">
                <a:solidFill>
                  <a:srgbClr val="1F497D"/>
                </a:solidFill>
              </a:rPr>
              <a:t>) ≤ min(</a:t>
            </a:r>
            <a:r>
              <a:rPr lang="en-US" i="1" dirty="0" smtClean="0">
                <a:solidFill>
                  <a:srgbClr val="1F497D"/>
                </a:solidFill>
              </a:rPr>
              <a:t>m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  <a:r>
              <a:rPr lang="en-US" i="1" dirty="0" smtClean="0">
                <a:solidFill>
                  <a:srgbClr val="1F497D"/>
                </a:solidFill>
              </a:rPr>
              <a:t>n</a:t>
            </a:r>
            <a:r>
              <a:rPr lang="en-US" dirty="0" smtClean="0">
                <a:solidFill>
                  <a:srgbClr val="1F497D"/>
                </a:solidFill>
              </a:rPr>
              <a:t>)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16464"/>
              </p:ext>
            </p:extLst>
          </p:nvPr>
        </p:nvGraphicFramePr>
        <p:xfrm>
          <a:off x="1255023" y="3079604"/>
          <a:ext cx="638032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732"/>
                <a:gridCol w="1604732"/>
                <a:gridCol w="528476"/>
                <a:gridCol w="528476"/>
                <a:gridCol w="528476"/>
                <a:gridCol w="528476"/>
                <a:gridCol w="528476"/>
                <a:gridCol w="5284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sz="2000" i="0" baseline="-25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car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Rank of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automobile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= ?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engine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search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74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algebra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square matrix </a:t>
            </a:r>
            <a:r>
              <a:rPr lang="en-US" sz="2400" i="1" dirty="0" smtClean="0"/>
              <a:t>M </a:t>
            </a:r>
            <a:r>
              <a:rPr lang="en-US" sz="2400" dirty="0" smtClean="0"/>
              <a:t>is called orthogonal if its rows and columns are orthogonal unit vectors (orthonormal vectors)</a:t>
            </a:r>
          </a:p>
          <a:p>
            <a:pPr lvl="1"/>
            <a:r>
              <a:rPr lang="en-US" dirty="0" smtClean="0"/>
              <a:t>Each column (row) has norm 1</a:t>
            </a:r>
          </a:p>
          <a:p>
            <a:pPr lvl="1"/>
            <a:r>
              <a:rPr lang="en-US" dirty="0" smtClean="0"/>
              <a:t>Any two columns (rows) have dot product 0</a:t>
            </a:r>
          </a:p>
          <a:p>
            <a:endParaRPr lang="en-US" sz="2400" dirty="0" smtClean="0"/>
          </a:p>
          <a:p>
            <a:r>
              <a:rPr lang="en-US" sz="2400" dirty="0" smtClean="0"/>
              <a:t>For a square matrix </a:t>
            </a:r>
            <a:r>
              <a:rPr lang="en-US" sz="2400" i="1" dirty="0" smtClean="0"/>
              <a:t>M</a:t>
            </a:r>
            <a:r>
              <a:rPr lang="en-US" sz="2400" dirty="0" smtClean="0"/>
              <a:t>, if there is a vector </a:t>
            </a:r>
            <a:r>
              <a:rPr lang="en-US" sz="2400" i="1" dirty="0" smtClean="0"/>
              <a:t>v </a:t>
            </a:r>
            <a:r>
              <a:rPr lang="en-US" sz="2400" dirty="0" smtClean="0"/>
              <a:t>such that</a:t>
            </a:r>
          </a:p>
          <a:p>
            <a:pPr marL="0" indent="0" algn="ctr">
              <a:buNone/>
            </a:pPr>
            <a:r>
              <a:rPr lang="en-US" sz="2400" i="1" dirty="0" smtClean="0"/>
              <a:t>Av = </a:t>
            </a:r>
            <a:r>
              <a:rPr lang="en-US" sz="2400" i="1" dirty="0" err="1" smtClean="0"/>
              <a:t>λv</a:t>
            </a:r>
            <a:endParaRPr lang="en-US" sz="2400" i="1" dirty="0" smtClean="0"/>
          </a:p>
          <a:p>
            <a:pPr marL="400050" lvl="1" indent="0">
              <a:buNone/>
            </a:pPr>
            <a:r>
              <a:rPr lang="en-US" dirty="0" smtClean="0"/>
              <a:t>for some scalar </a:t>
            </a:r>
            <a:r>
              <a:rPr lang="en-US" i="1" dirty="0" err="1" smtClean="0"/>
              <a:t>λ</a:t>
            </a:r>
            <a:r>
              <a:rPr lang="en-US" dirty="0" smtClean="0"/>
              <a:t>, then </a:t>
            </a:r>
            <a:r>
              <a:rPr lang="en-US" i="1" dirty="0" smtClean="0"/>
              <a:t>v </a:t>
            </a:r>
            <a:r>
              <a:rPr lang="en-US" dirty="0" smtClean="0"/>
              <a:t>is called an eigenvector of </a:t>
            </a:r>
            <a:r>
              <a:rPr lang="en-US" i="1" dirty="0" smtClean="0"/>
              <a:t>A</a:t>
            </a:r>
          </a:p>
          <a:p>
            <a:pPr marL="400050" lvl="1" indent="0">
              <a:buNone/>
            </a:pPr>
            <a:r>
              <a:rPr lang="en-US" i="1" dirty="0" err="1" smtClean="0"/>
              <a:t>λ</a:t>
            </a:r>
            <a:r>
              <a:rPr lang="en-US" i="1" dirty="0" smtClean="0"/>
              <a:t> </a:t>
            </a:r>
            <a:r>
              <a:rPr lang="en-US" dirty="0" smtClean="0"/>
              <a:t>is the corresponding eigenvalue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2031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A </a:t>
            </a:r>
            <a:r>
              <a:rPr lang="en-US" dirty="0" smtClean="0"/>
              <a:t>is an </a:t>
            </a:r>
            <a:r>
              <a:rPr lang="en-US" i="1" dirty="0"/>
              <a:t>m × n </a:t>
            </a:r>
            <a:r>
              <a:rPr lang="en-US" dirty="0" smtClean="0"/>
              <a:t>matrix with rank </a:t>
            </a:r>
            <a:r>
              <a:rPr lang="en-US" i="1" dirty="0" smtClean="0"/>
              <a:t>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there exists a factorization of </a:t>
            </a:r>
            <a:r>
              <a:rPr lang="en-US" i="1" dirty="0" smtClean="0"/>
              <a:t>A </a:t>
            </a:r>
            <a:r>
              <a:rPr lang="en-US" dirty="0" smtClean="0"/>
              <a:t>as: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89901"/>
              </p:ext>
            </p:extLst>
          </p:nvPr>
        </p:nvGraphicFramePr>
        <p:xfrm>
          <a:off x="2778125" y="2270125"/>
          <a:ext cx="281781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3" imgW="901700" imgH="342900" progId="Equation.3">
                  <p:embed/>
                </p:oleObj>
              </mc:Choice>
              <mc:Fallback>
                <p:oleObj name="Equation" r:id="rId3" imgW="901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8125" y="2270125"/>
                        <a:ext cx="2817813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4273"/>
            <a:ext cx="8229600" cy="2837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i="1" dirty="0" smtClean="0"/>
              <a:t>U </a:t>
            </a:r>
            <a:r>
              <a:rPr lang="en-US" dirty="0" smtClean="0"/>
              <a:t>(</a:t>
            </a:r>
            <a:r>
              <a:rPr lang="en-US" i="1" dirty="0"/>
              <a:t>m × </a:t>
            </a:r>
            <a:r>
              <a:rPr lang="en-US" i="1" dirty="0" smtClean="0"/>
              <a:t>m</a:t>
            </a:r>
            <a:r>
              <a:rPr lang="en-US" dirty="0" smtClean="0"/>
              <a:t>) and </a:t>
            </a:r>
            <a:r>
              <a:rPr lang="en-US" i="1" dirty="0" smtClean="0"/>
              <a:t>V </a:t>
            </a:r>
            <a:r>
              <a:rPr lang="en-US" dirty="0" smtClean="0"/>
              <a:t>(</a:t>
            </a:r>
            <a:r>
              <a:rPr lang="en-US" i="1" dirty="0" smtClean="0"/>
              <a:t>n </a:t>
            </a:r>
            <a:r>
              <a:rPr lang="en-US" i="1" dirty="0"/>
              <a:t>× </a:t>
            </a:r>
            <a:r>
              <a:rPr lang="en-US" i="1" dirty="0" smtClean="0"/>
              <a:t>n</a:t>
            </a:r>
            <a:r>
              <a:rPr lang="en-US" dirty="0" smtClean="0"/>
              <a:t>) are orthogonal, and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/>
              <a:t>Σ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/>
              <a:t>m</a:t>
            </a:r>
            <a:r>
              <a:rPr lang="en-US" i="1" dirty="0" smtClean="0"/>
              <a:t> </a:t>
            </a:r>
            <a:r>
              <a:rPr lang="en-US" i="1" dirty="0"/>
              <a:t>× </a:t>
            </a:r>
            <a:r>
              <a:rPr lang="en-US" i="1" dirty="0" smtClean="0"/>
              <a:t>n</a:t>
            </a:r>
            <a:r>
              <a:rPr lang="en-US" dirty="0" smtClean="0"/>
              <a:t>) is a diagonal-like matrix</a:t>
            </a:r>
          </a:p>
          <a:p>
            <a:pPr marL="0" indent="0">
              <a:buNone/>
            </a:pPr>
            <a:r>
              <a:rPr lang="en-US" i="1" dirty="0" err="1" smtClean="0"/>
              <a:t>Σ</a:t>
            </a:r>
            <a:r>
              <a:rPr lang="en-US" i="1" dirty="0" smtClean="0"/>
              <a:t> = </a:t>
            </a:r>
            <a:r>
              <a:rPr lang="en-US" dirty="0" smtClean="0"/>
              <a:t>(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ij</a:t>
            </a:r>
            <a:r>
              <a:rPr lang="en-US" dirty="0" smtClean="0"/>
              <a:t>), where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ii</a:t>
            </a:r>
            <a:r>
              <a:rPr lang="en-US" i="1" dirty="0" smtClean="0"/>
              <a:t> =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i</a:t>
            </a:r>
            <a:r>
              <a:rPr lang="en-US" dirty="0" smtClean="0"/>
              <a:t>, for </a:t>
            </a:r>
            <a:r>
              <a:rPr lang="en-US" i="1" dirty="0" err="1" smtClean="0"/>
              <a:t>i</a:t>
            </a:r>
            <a:r>
              <a:rPr lang="en-US" i="1" dirty="0" smtClean="0"/>
              <a:t> = </a:t>
            </a:r>
            <a:r>
              <a:rPr lang="en-US" dirty="0" smtClean="0"/>
              <a:t>1, …, </a:t>
            </a:r>
            <a:r>
              <a:rPr lang="en-US" i="1" dirty="0" smtClean="0"/>
              <a:t>r </a:t>
            </a:r>
            <a:r>
              <a:rPr lang="en-US" dirty="0" smtClean="0"/>
              <a:t>are the singular values of </a:t>
            </a:r>
            <a:r>
              <a:rPr lang="en-US" i="1" dirty="0" smtClean="0"/>
              <a:t>A</a:t>
            </a:r>
            <a:r>
              <a:rPr lang="en-US" dirty="0" smtClean="0"/>
              <a:t>, all non-diagonal entries of </a:t>
            </a:r>
            <a:r>
              <a:rPr lang="en-US" i="1" dirty="0" err="1" smtClean="0"/>
              <a:t>Σ</a:t>
            </a:r>
            <a:r>
              <a:rPr lang="en-US" i="1" dirty="0" smtClean="0"/>
              <a:t> </a:t>
            </a:r>
            <a:r>
              <a:rPr lang="en-US" dirty="0" smtClean="0"/>
              <a:t>are zero</a:t>
            </a:r>
          </a:p>
          <a:p>
            <a:pPr marL="0" indent="0">
              <a:buNone/>
            </a:pPr>
            <a:r>
              <a:rPr lang="en-US" i="1" dirty="0" smtClean="0"/>
              <a:t>σ</a:t>
            </a:r>
            <a:r>
              <a:rPr lang="en-US" baseline="-25000" dirty="0" smtClean="0"/>
              <a:t>1</a:t>
            </a:r>
            <a:r>
              <a:rPr lang="en-US" i="1" dirty="0" smtClean="0"/>
              <a:t> ≥ σ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 </a:t>
            </a:r>
            <a:r>
              <a:rPr lang="en-US" i="1" dirty="0" smtClean="0"/>
              <a:t>≥ … </a:t>
            </a:r>
            <a:r>
              <a:rPr lang="en-US" i="1" dirty="0"/>
              <a:t>≥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r</a:t>
            </a:r>
            <a:r>
              <a:rPr lang="en-US" i="1" baseline="-25000" dirty="0" smtClean="0"/>
              <a:t> </a:t>
            </a:r>
            <a:r>
              <a:rPr lang="en-US" i="1" dirty="0" smtClean="0"/>
              <a:t>≥ </a:t>
            </a:r>
            <a:r>
              <a:rPr lang="en-US" dirty="0" smtClean="0"/>
              <a:t>0</a:t>
            </a:r>
          </a:p>
          <a:p>
            <a:pPr marL="0" indent="0">
              <a:buNone/>
            </a:pPr>
            <a:r>
              <a:rPr lang="en-US" dirty="0" smtClean="0"/>
              <a:t>Columns of </a:t>
            </a:r>
            <a:r>
              <a:rPr lang="en-US" i="1" dirty="0" smtClean="0"/>
              <a:t>U </a:t>
            </a:r>
            <a:r>
              <a:rPr lang="en-US" dirty="0" smtClean="0"/>
              <a:t>are the left singular vectors of </a:t>
            </a:r>
            <a:r>
              <a:rPr lang="en-US" i="1" dirty="0" smtClean="0"/>
              <a:t>A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736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481246"/>
              </p:ext>
            </p:extLst>
          </p:nvPr>
        </p:nvGraphicFramePr>
        <p:xfrm>
          <a:off x="2922959" y="924612"/>
          <a:ext cx="281781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Equation" r:id="rId3" imgW="901700" imgH="342900" progId="Equation.3">
                  <p:embed/>
                </p:oleObj>
              </mc:Choice>
              <mc:Fallback>
                <p:oleObj name="Equation" r:id="rId3" imgW="901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2959" y="924612"/>
                        <a:ext cx="2817813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68999"/>
              </p:ext>
            </p:extLst>
          </p:nvPr>
        </p:nvGraphicFramePr>
        <p:xfrm>
          <a:off x="5740772" y="2047613"/>
          <a:ext cx="2164932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76"/>
                <a:gridCol w="309276"/>
                <a:gridCol w="309276"/>
                <a:gridCol w="309276"/>
                <a:gridCol w="309276"/>
                <a:gridCol w="309276"/>
                <a:gridCol w="309276"/>
              </a:tblGrid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24164"/>
              </p:ext>
            </p:extLst>
          </p:nvPr>
        </p:nvGraphicFramePr>
        <p:xfrm>
          <a:off x="3114384" y="2047613"/>
          <a:ext cx="223892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14"/>
                <a:gridCol w="208280"/>
                <a:gridCol w="412925"/>
                <a:gridCol w="300550"/>
                <a:gridCol w="246066"/>
                <a:gridCol w="319847"/>
                <a:gridCol w="319847"/>
              </a:tblGrid>
              <a:tr h="3200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1600" i="1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σ</a:t>
                      </a:r>
                      <a:r>
                        <a:rPr kumimoji="0" lang="en-US" sz="18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r</a:t>
                      </a:r>
                      <a:endParaRPr lang="en-US" sz="3600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39832"/>
              </p:ext>
            </p:extLst>
          </p:nvPr>
        </p:nvGraphicFramePr>
        <p:xfrm>
          <a:off x="1006702" y="2047613"/>
          <a:ext cx="159923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847"/>
                <a:gridCol w="319847"/>
                <a:gridCol w="319847"/>
                <a:gridCol w="319847"/>
                <a:gridCol w="319847"/>
              </a:tblGrid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409155" y="2417358"/>
            <a:ext cx="378795" cy="3230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60826"/>
              </p:ext>
            </p:extLst>
          </p:nvPr>
        </p:nvGraphicFramePr>
        <p:xfrm>
          <a:off x="1646396" y="4610530"/>
          <a:ext cx="127938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847"/>
                <a:gridCol w="319847"/>
                <a:gridCol w="319847"/>
                <a:gridCol w="319847"/>
              </a:tblGrid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7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91397"/>
              </p:ext>
            </p:extLst>
          </p:nvPr>
        </p:nvGraphicFramePr>
        <p:xfrm>
          <a:off x="3136408" y="4610530"/>
          <a:ext cx="1097441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14"/>
                <a:gridCol w="309256"/>
                <a:gridCol w="356771"/>
              </a:tblGrid>
              <a:tr h="3200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1600" i="1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1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σ</a:t>
                      </a:r>
                      <a:r>
                        <a:rPr kumimoji="0" lang="en-US" sz="18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r</a:t>
                      </a:r>
                      <a:endParaRPr lang="en-US" sz="3600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pPr algn="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38660"/>
              </p:ext>
            </p:extLst>
          </p:nvPr>
        </p:nvGraphicFramePr>
        <p:xfrm>
          <a:off x="4388268" y="4615281"/>
          <a:ext cx="2164932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76"/>
                <a:gridCol w="309276"/>
                <a:gridCol w="309276"/>
                <a:gridCol w="309276"/>
                <a:gridCol w="309276"/>
                <a:gridCol w="309276"/>
                <a:gridCol w="309276"/>
              </a:tblGrid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476001" y="4975976"/>
            <a:ext cx="378795" cy="3230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5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</a:t>
            </a:r>
            <a:r>
              <a:rPr lang="en-US" dirty="0" err="1" smtClean="0"/>
              <a:t>digonalization</a:t>
            </a:r>
            <a:r>
              <a:rPr lang="en-US" dirty="0" smtClean="0"/>
              <a:t> for symmetric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2031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A </a:t>
            </a:r>
            <a:r>
              <a:rPr lang="en-US" dirty="0" smtClean="0"/>
              <a:t>is an </a:t>
            </a:r>
            <a:r>
              <a:rPr lang="en-US" i="1" dirty="0"/>
              <a:t>m × </a:t>
            </a:r>
            <a:r>
              <a:rPr lang="en-US" i="1" dirty="0" smtClean="0"/>
              <a:t>m </a:t>
            </a:r>
            <a:r>
              <a:rPr lang="en-US" dirty="0" smtClean="0"/>
              <a:t>matrix with rank </a:t>
            </a:r>
            <a:r>
              <a:rPr lang="en-US" i="1" dirty="0" smtClean="0"/>
              <a:t>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Consider </a:t>
            </a:r>
            <a:r>
              <a:rPr lang="en-US" i="1" dirty="0" smtClean="0"/>
              <a:t>C = AA</a:t>
            </a:r>
            <a:r>
              <a:rPr lang="en-US" i="1" baseline="30000" dirty="0" smtClean="0"/>
              <a:t>T</a:t>
            </a:r>
            <a:r>
              <a:rPr lang="en-US" dirty="0" smtClean="0"/>
              <a:t>. Then: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478291"/>
              </p:ext>
            </p:extLst>
          </p:nvPr>
        </p:nvGraphicFramePr>
        <p:xfrm>
          <a:off x="1507336" y="2305959"/>
          <a:ext cx="1667857" cy="79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9" name="Equation" r:id="rId3" imgW="723900" imgH="342900" progId="Equation.3">
                  <p:embed/>
                </p:oleObj>
              </mc:Choice>
              <mc:Fallback>
                <p:oleObj name="Equation" r:id="rId3" imgW="7239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7336" y="2305959"/>
                        <a:ext cx="1667857" cy="79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599524"/>
              </p:ext>
            </p:extLst>
          </p:nvPr>
        </p:nvGraphicFramePr>
        <p:xfrm>
          <a:off x="2208213" y="2974975"/>
          <a:ext cx="28876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0" name="Equation" r:id="rId5" imgW="1333500" imgH="482600" progId="Equation.3">
                  <p:embed/>
                </p:oleObj>
              </mc:Choice>
              <mc:Fallback>
                <p:oleObj name="Equation" r:id="rId5" imgW="1333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8213" y="2974975"/>
                        <a:ext cx="2887662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159329"/>
              </p:ext>
            </p:extLst>
          </p:nvPr>
        </p:nvGraphicFramePr>
        <p:xfrm>
          <a:off x="2138363" y="4097338"/>
          <a:ext cx="25590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1" name="Equation" r:id="rId7" imgW="1181100" imgH="342900" progId="Equation.3">
                  <p:embed/>
                </p:oleObj>
              </mc:Choice>
              <mc:Fallback>
                <p:oleObj name="Equation" r:id="rId7" imgW="1181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8363" y="4097338"/>
                        <a:ext cx="25590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62711"/>
              </p:ext>
            </p:extLst>
          </p:nvPr>
        </p:nvGraphicFramePr>
        <p:xfrm>
          <a:off x="2141538" y="4841875"/>
          <a:ext cx="18145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2" name="Equation" r:id="rId9" imgW="838200" imgH="342900" progId="Equation.3">
                  <p:embed/>
                </p:oleObj>
              </mc:Choice>
              <mc:Fallback>
                <p:oleObj name="Equation" r:id="rId9" imgW="838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41538" y="4841875"/>
                        <a:ext cx="181451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76738"/>
              </p:ext>
            </p:extLst>
          </p:nvPr>
        </p:nvGraphicFramePr>
        <p:xfrm>
          <a:off x="2127250" y="5673725"/>
          <a:ext cx="1485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3" name="Equation" r:id="rId11" imgW="685800" imgH="342900" progId="Equation.3">
                  <p:embed/>
                </p:oleObj>
              </mc:Choice>
              <mc:Fallback>
                <p:oleObj name="Equation" r:id="rId11" imgW="6858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7250" y="5673725"/>
                        <a:ext cx="14859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5"/>
          <p:cNvSpPr txBox="1">
            <a:spLocks/>
          </p:cNvSpPr>
          <p:nvPr/>
        </p:nvSpPr>
        <p:spPr>
          <a:xfrm>
            <a:off x="5336553" y="2305959"/>
            <a:ext cx="3472798" cy="40503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i="1" dirty="0" smtClean="0"/>
              <a:t>C </a:t>
            </a:r>
            <a:r>
              <a:rPr lang="en-US" sz="2200" dirty="0" smtClean="0"/>
              <a:t>has rank </a:t>
            </a:r>
            <a:r>
              <a:rPr lang="en-US" sz="2200" i="1" dirty="0" smtClean="0"/>
              <a:t>r</a:t>
            </a:r>
          </a:p>
          <a:p>
            <a:pPr marL="0" indent="0">
              <a:buFont typeface="Wingdings" charset="2"/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i="1" dirty="0" smtClean="0"/>
              <a:t>Σ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is a diagonal matrix with entries </a:t>
            </a:r>
            <a:r>
              <a:rPr lang="en-US" sz="2200" i="1" dirty="0" smtClean="0"/>
              <a:t>σ</a:t>
            </a:r>
            <a:r>
              <a:rPr lang="en-US" sz="2200" i="1" baseline="-25000" dirty="0" smtClean="0"/>
              <a:t>i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for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 = </a:t>
            </a:r>
            <a:r>
              <a:rPr lang="en-US" sz="2200" dirty="0" smtClean="0"/>
              <a:t>1, …, </a:t>
            </a:r>
            <a:r>
              <a:rPr lang="en-US" sz="2200" i="1" dirty="0" smtClean="0"/>
              <a:t>r</a:t>
            </a:r>
          </a:p>
          <a:p>
            <a:pPr marL="0" indent="0">
              <a:buFont typeface="Wingdings" charset="2"/>
              <a:buNone/>
            </a:pPr>
            <a:endParaRPr lang="en-US" sz="2200" dirty="0" smtClean="0"/>
          </a:p>
          <a:p>
            <a:pPr marL="0" indent="0">
              <a:buFont typeface="Wingdings" charset="2"/>
              <a:buNone/>
            </a:pPr>
            <a:r>
              <a:rPr lang="en-US" sz="2200" dirty="0" smtClean="0"/>
              <a:t>Columns of </a:t>
            </a:r>
            <a:r>
              <a:rPr lang="en-US" sz="2200" i="1" dirty="0" smtClean="0"/>
              <a:t>U </a:t>
            </a:r>
            <a:r>
              <a:rPr lang="en-US" sz="2200" dirty="0" smtClean="0"/>
              <a:t>are the eigenvectors of </a:t>
            </a:r>
            <a:r>
              <a:rPr lang="en-US" sz="2200" i="1" dirty="0" smtClean="0"/>
              <a:t>C</a:t>
            </a:r>
            <a:endParaRPr lang="en-US" sz="2200" dirty="0" smtClean="0"/>
          </a:p>
          <a:p>
            <a:pPr marL="0" indent="0">
              <a:buFont typeface="Wingdings" charset="2"/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i="1" dirty="0" smtClean="0"/>
              <a:t>σ</a:t>
            </a:r>
            <a:r>
              <a:rPr lang="en-US" sz="2200" i="1" baseline="-25000" dirty="0" smtClean="0"/>
              <a:t>i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are the corresponding eigenvalues of C</a:t>
            </a:r>
            <a:endParaRPr lang="en-US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347779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SVD of term – document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90858"/>
              </p:ext>
            </p:extLst>
          </p:nvPr>
        </p:nvGraphicFramePr>
        <p:xfrm>
          <a:off x="726647" y="1334312"/>
          <a:ext cx="2211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3" imgW="876300" imgH="241300" progId="Equation.3">
                  <p:embed/>
                </p:oleObj>
              </mc:Choice>
              <mc:Fallback>
                <p:oleObj name="Equation" r:id="rId3" imgW="876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647" y="1334312"/>
                        <a:ext cx="22113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Callout 1 (Border and Accent Bar) 5"/>
          <p:cNvSpPr/>
          <p:nvPr/>
        </p:nvSpPr>
        <p:spPr>
          <a:xfrm>
            <a:off x="3955065" y="1286658"/>
            <a:ext cx="4731735" cy="657254"/>
          </a:xfrm>
          <a:prstGeom prst="accentBorderCallout1">
            <a:avLst>
              <a:gd name="adj1" fmla="val 17055"/>
              <a:gd name="adj2" fmla="val -1976"/>
              <a:gd name="adj3" fmla="val 48093"/>
              <a:gd name="adj4" fmla="val -162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ocuments are vectors in the </a:t>
            </a:r>
            <a:r>
              <a:rPr lang="en-US" sz="2000" i="1" dirty="0" smtClean="0">
                <a:latin typeface="Times New Roman"/>
                <a:cs typeface="Times New Roman"/>
              </a:rPr>
              <a:t>m </a:t>
            </a:r>
            <a:r>
              <a:rPr lang="en-US" sz="2000" dirty="0" smtClean="0">
                <a:latin typeface="Times New Roman"/>
                <a:cs typeface="Times New Roman"/>
              </a:rPr>
              <a:t>dimensional term space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334" y="2350517"/>
            <a:ext cx="8107465" cy="2060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Times New Roman"/>
                <a:cs typeface="Times New Roman"/>
              </a:rPr>
              <a:t>But we would think there are less number of concepts associated with the collection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i="1" dirty="0" smtClean="0">
                <a:latin typeface="Times New Roman"/>
                <a:cs typeface="Times New Roman"/>
              </a:rPr>
              <a:t>m </a:t>
            </a:r>
            <a:r>
              <a:rPr lang="en-US" sz="2000" dirty="0" smtClean="0">
                <a:latin typeface="Times New Roman"/>
                <a:cs typeface="Times New Roman"/>
              </a:rPr>
              <a:t>terms, </a:t>
            </a:r>
            <a:r>
              <a:rPr lang="en-US" sz="2000" i="1" dirty="0" smtClean="0">
                <a:latin typeface="Times New Roman"/>
                <a:cs typeface="Times New Roman"/>
              </a:rPr>
              <a:t>k </a:t>
            </a:r>
            <a:r>
              <a:rPr lang="en-US" sz="2000" dirty="0" smtClean="0">
                <a:latin typeface="Times New Roman"/>
                <a:cs typeface="Times New Roman"/>
              </a:rPr>
              <a:t>concepts. </a:t>
            </a:r>
            <a:r>
              <a:rPr lang="en-US" sz="2000" i="1" dirty="0" smtClean="0">
                <a:latin typeface="Times New Roman"/>
                <a:cs typeface="Times New Roman"/>
              </a:rPr>
              <a:t>k &lt;&lt; m</a:t>
            </a:r>
          </a:p>
          <a:p>
            <a:endParaRPr lang="en-US" sz="2000" i="1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Ignore all but the first </a:t>
            </a:r>
            <a:r>
              <a:rPr lang="en-US" sz="2000" i="1" dirty="0" smtClean="0">
                <a:latin typeface="Times New Roman"/>
                <a:cs typeface="Times New Roman"/>
              </a:rPr>
              <a:t>k </a:t>
            </a:r>
            <a:r>
              <a:rPr lang="en-US" sz="2000" dirty="0" smtClean="0">
                <a:latin typeface="Times New Roman"/>
                <a:cs typeface="Times New Roman"/>
              </a:rPr>
              <a:t>singular values, singular vectors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18713"/>
              </p:ext>
            </p:extLst>
          </p:nvPr>
        </p:nvGraphicFramePr>
        <p:xfrm>
          <a:off x="1693437" y="4610530"/>
          <a:ext cx="123234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949"/>
                <a:gridCol w="278526"/>
                <a:gridCol w="322026"/>
                <a:gridCol w="319847"/>
              </a:tblGrid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07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61795"/>
              </p:ext>
            </p:extLst>
          </p:nvPr>
        </p:nvGraphicFramePr>
        <p:xfrm>
          <a:off x="3136408" y="4610530"/>
          <a:ext cx="1097441" cy="1432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14"/>
                <a:gridCol w="309256"/>
                <a:gridCol w="356771"/>
              </a:tblGrid>
              <a:tr h="3200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20070">
                <a:tc>
                  <a:txBody>
                    <a:bodyPr/>
                    <a:lstStyle/>
                    <a:p>
                      <a:pPr algn="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06980"/>
              </p:ext>
            </p:extLst>
          </p:nvPr>
        </p:nvGraphicFramePr>
        <p:xfrm>
          <a:off x="4388268" y="4615281"/>
          <a:ext cx="2164932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76"/>
                <a:gridCol w="309276"/>
                <a:gridCol w="309276"/>
                <a:gridCol w="309276"/>
                <a:gridCol w="309276"/>
                <a:gridCol w="309276"/>
                <a:gridCol w="309276"/>
              </a:tblGrid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2007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×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06092" y="5859587"/>
            <a:ext cx="228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rank approximation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3437" y="5024094"/>
            <a:ext cx="54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k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440" y="4610530"/>
            <a:ext cx="81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/>
                <a:cs typeface="Times New Roman"/>
              </a:rPr>
              <a:t>V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US" sz="2400" i="1" baseline="30000" dirty="0" err="1" smtClean="0">
                <a:latin typeface="Times New Roman"/>
                <a:cs typeface="Times New Roman"/>
              </a:rPr>
              <a:t>T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6408" y="4562411"/>
            <a:ext cx="54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/>
                <a:cs typeface="Times New Roman"/>
              </a:rPr>
              <a:t>Σ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k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62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9154</TotalTime>
  <Words>2179</Words>
  <Application>Microsoft Macintosh PowerPoint</Application>
  <PresentationFormat>On-screen Show (4:3)</PresentationFormat>
  <Paragraphs>809</Paragraphs>
  <Slides>29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Theme</vt:lpstr>
      <vt:lpstr>Equation</vt:lpstr>
      <vt:lpstr>Latent Semantic Indexing</vt:lpstr>
      <vt:lpstr>Vector space model</vt:lpstr>
      <vt:lpstr>Synonyms in different dimensions</vt:lpstr>
      <vt:lpstr>Linear algebra review</vt:lpstr>
      <vt:lpstr>Linear algebra review</vt:lpstr>
      <vt:lpstr>Singular value decomposition</vt:lpstr>
      <vt:lpstr>Singular value decomposition</vt:lpstr>
      <vt:lpstr>Matrix digonalization for symmetric matrix</vt:lpstr>
      <vt:lpstr>SVD of term – document matrix</vt:lpstr>
      <vt:lpstr>Low-rank approxmation</vt:lpstr>
      <vt:lpstr>Retrieval in the concept space </vt:lpstr>
      <vt:lpstr>How to find the optimal low-rank?</vt:lpstr>
      <vt:lpstr>How does LSI work?</vt:lpstr>
      <vt:lpstr>Spectral retrieval – general framework</vt:lpstr>
      <vt:lpstr>Spectral retrieval as document "expansion" </vt:lpstr>
      <vt:lpstr>Spectral retrieval as document "expansion" </vt:lpstr>
      <vt:lpstr>Spectral retrieval as document "expansion" </vt:lpstr>
      <vt:lpstr>Why document "expansion" </vt:lpstr>
      <vt:lpstr>Relatedness Curves</vt:lpstr>
      <vt:lpstr>Types of Relatedness Curves</vt:lpstr>
      <vt:lpstr>Curves for related terms</vt:lpstr>
      <vt:lpstr>Curves for unrelated terms</vt:lpstr>
      <vt:lpstr>TN: the non-negativity Test</vt:lpstr>
      <vt:lpstr>TS: the Smoothness Test</vt:lpstr>
      <vt:lpstr>Experimental results</vt:lpstr>
      <vt:lpstr>Experimental results</vt:lpstr>
      <vt:lpstr>Asymmetric term-term relations</vt:lpstr>
      <vt:lpstr>Examples</vt:lpstr>
      <vt:lpstr>Sources and Acknowledgements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Retrieval</dc:title>
  <dc:subject/>
  <dc:creator>Debapriyo Majumdar</dc:creator>
  <cp:keywords/>
  <dc:description/>
  <cp:lastModifiedBy>Debapriyo Majumdar</cp:lastModifiedBy>
  <cp:revision>805</cp:revision>
  <dcterms:created xsi:type="dcterms:W3CDTF">2014-08-02T12:52:59Z</dcterms:created>
  <dcterms:modified xsi:type="dcterms:W3CDTF">2015-03-09T08:11:14Z</dcterms:modified>
  <cp:category/>
</cp:coreProperties>
</file>