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305" r:id="rId3"/>
    <p:sldId id="306" r:id="rId4"/>
    <p:sldId id="307" r:id="rId5"/>
    <p:sldId id="309" r:id="rId6"/>
    <p:sldId id="312" r:id="rId7"/>
    <p:sldId id="313" r:id="rId8"/>
    <p:sldId id="308" r:id="rId9"/>
    <p:sldId id="315" r:id="rId10"/>
    <p:sldId id="316" r:id="rId11"/>
    <p:sldId id="317" r:id="rId12"/>
    <p:sldId id="318" r:id="rId13"/>
    <p:sldId id="319" r:id="rId14"/>
    <p:sldId id="323" r:id="rId15"/>
    <p:sldId id="324" r:id="rId16"/>
    <p:sldId id="325" r:id="rId17"/>
    <p:sldId id="326" r:id="rId18"/>
    <p:sldId id="328" r:id="rId19"/>
    <p:sldId id="329" r:id="rId20"/>
    <p:sldId id="331" r:id="rId21"/>
    <p:sldId id="330" r:id="rId22"/>
    <p:sldId id="304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7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27/01/15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27/01/15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27/01/15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27/01/15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27/01/15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27/01/15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27/01/15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27/01/15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27/01/15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27/01/15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27/01/15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27/01/15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27/01/15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27/01/15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ucenetutorial.com/" TargetMode="External"/><Relationship Id="rId4" Type="http://schemas.openxmlformats.org/officeDocument/2006/relationships/hyperlink" Target="http://lucene.apache.org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eb.stanford.edu/class/cs276/handouts/lecture-lucene.ppt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Introduction to </a:t>
            </a:r>
            <a:r>
              <a:rPr lang="en-US" sz="4400" dirty="0" err="1" smtClean="0"/>
              <a:t>Lucene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Debapriyo Majumdar</a:t>
            </a:r>
          </a:p>
          <a:p>
            <a:r>
              <a:rPr lang="en-US" sz="2000" dirty="0" smtClean="0"/>
              <a:t>Information Retrieval – Spring 2015</a:t>
            </a:r>
          </a:p>
          <a:p>
            <a:r>
              <a:rPr lang="en-US" sz="2000" dirty="0" smtClean="0"/>
              <a:t>Indian Statistical Institute Kolkata</a:t>
            </a:r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Analysis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“The quick brown fox jumped over the lazy dog”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WhitespaceAnalyzer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[The] [quick] [brown] [fox] [jumped] [over] [the] [lazy] [dog]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SimpleAnalyzer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[the] [quick] [brown] [fox] [jumped] [over] [the] [lazy] [dog]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StopAnalyzer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[quick] [brown] [fox] [jumped] [over] [lazy] [dog]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StandardAnalyzer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[quick] [brown] [fox] [jumped] [over] [lazy] [dog]</a:t>
            </a:r>
          </a:p>
          <a:p>
            <a:pPr marL="457200" lvl="1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2146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Analysis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“XY&amp;Z Corporation –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xyz@example.com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WhitespaceAnalyzer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[XY&amp;Z] [Corporation] [-] [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xyz@example.com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SimpleAnalyzer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[z] [corporation] [xyz] [example] [com]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StopAnalyzer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[z] [corporation] [xyz] [example] [com]</a:t>
            </a:r>
          </a:p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StandardAnalyzer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xy&amp;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[corporation] [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xyz@example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381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Searching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21487"/>
            <a:ext cx="8229600" cy="1204676"/>
          </a:xfrm>
        </p:spPr>
        <p:txBody>
          <a:bodyPr/>
          <a:lstStyle/>
          <a:p>
            <a:r>
              <a:rPr lang="en-US" dirty="0" err="1" smtClean="0"/>
              <a:t>IndexReader</a:t>
            </a:r>
            <a:r>
              <a:rPr lang="en-US" dirty="0" smtClean="0"/>
              <a:t> and </a:t>
            </a:r>
            <a:r>
              <a:rPr lang="en-US" dirty="0" err="1" smtClean="0"/>
              <a:t>IndexSearcher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2262" y="1154799"/>
            <a:ext cx="8154538" cy="34163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7F0055"/>
                </a:solidFill>
                <a:latin typeface="Courier"/>
                <a:cs typeface="Courier"/>
              </a:rPr>
              <a:t>int</a:t>
            </a:r>
            <a:r>
              <a:rPr lang="sk-SK" b="1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sk-SK" b="1" dirty="0">
                <a:solidFill>
                  <a:srgbClr val="6A3E3E"/>
                </a:solidFill>
                <a:latin typeface="Courier"/>
                <a:cs typeface="Courier"/>
              </a:rPr>
              <a:t>k</a:t>
            </a:r>
            <a:r>
              <a:rPr lang="sk-SK" b="1" dirty="0">
                <a:solidFill>
                  <a:srgbClr val="000000"/>
                </a:solidFill>
                <a:latin typeface="Courier"/>
                <a:cs typeface="Courier"/>
              </a:rPr>
              <a:t> = 10;</a:t>
            </a:r>
          </a:p>
          <a:p>
            <a:r>
              <a:rPr lang="sk-SK" dirty="0" smtClean="0">
                <a:solidFill>
                  <a:srgbClr val="000000"/>
                </a:solidFill>
                <a:latin typeface="Courier"/>
                <a:cs typeface="Courier"/>
              </a:rPr>
              <a:t>StandardAnalyzer </a:t>
            </a:r>
            <a:r>
              <a:rPr lang="sk-SK" dirty="0">
                <a:solidFill>
                  <a:srgbClr val="6A3E3E"/>
                </a:solidFill>
                <a:latin typeface="Courier"/>
                <a:cs typeface="Courier"/>
              </a:rPr>
              <a:t>analyzer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sk-SK" b="1" dirty="0">
                <a:solidFill>
                  <a:srgbClr val="7F0055"/>
                </a:solidFill>
                <a:latin typeface="Courier"/>
                <a:cs typeface="Courier"/>
              </a:rPr>
              <a:t>new</a:t>
            </a:r>
            <a:r>
              <a:rPr lang="sk-SK" b="1" dirty="0">
                <a:solidFill>
                  <a:srgbClr val="000000"/>
                </a:solidFill>
                <a:latin typeface="Courier"/>
                <a:cs typeface="Courier"/>
              </a:rPr>
              <a:t> StandardAnalyzer();</a:t>
            </a:r>
          </a:p>
          <a:p>
            <a:r>
              <a:rPr lang="sk-SK" dirty="0" smtClean="0">
                <a:solidFill>
                  <a:srgbClr val="000000"/>
                </a:solidFill>
                <a:latin typeface="Courier"/>
                <a:cs typeface="Courier"/>
              </a:rPr>
              <a:t>IndexReader </a:t>
            </a:r>
            <a:r>
              <a:rPr lang="sk-SK" dirty="0">
                <a:solidFill>
                  <a:srgbClr val="6A3E3E"/>
                </a:solidFill>
                <a:latin typeface="Courier"/>
                <a:cs typeface="Courier"/>
              </a:rPr>
              <a:t>reader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 = DirectoryReader.</a:t>
            </a:r>
            <a:r>
              <a:rPr lang="sk-SK" i="1" dirty="0">
                <a:solidFill>
                  <a:srgbClr val="000000"/>
                </a:solidFill>
                <a:latin typeface="Courier"/>
                <a:cs typeface="Courier"/>
              </a:rPr>
              <a:t>open(FSDirectory.open(</a:t>
            </a:r>
            <a:r>
              <a:rPr lang="sk-SK" b="1" i="1" dirty="0">
                <a:solidFill>
                  <a:srgbClr val="7F0055"/>
                </a:solidFill>
                <a:latin typeface="Courier"/>
                <a:cs typeface="Courier"/>
              </a:rPr>
              <a:t>new</a:t>
            </a:r>
            <a:r>
              <a:rPr lang="sk-SK" b="1" i="1" dirty="0">
                <a:solidFill>
                  <a:srgbClr val="000000"/>
                </a:solidFill>
                <a:latin typeface="Courier"/>
                <a:cs typeface="Courier"/>
              </a:rPr>
              <a:t> File(</a:t>
            </a:r>
          </a:p>
          <a:p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				</a:t>
            </a:r>
            <a:r>
              <a:rPr lang="sk-SK" dirty="0">
                <a:solidFill>
                  <a:srgbClr val="2A00FF"/>
                </a:solidFill>
                <a:latin typeface="Courier"/>
                <a:cs typeface="Courier"/>
              </a:rPr>
              <a:t>".//index"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)));</a:t>
            </a:r>
          </a:p>
          <a:p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		IndexSearcher </a:t>
            </a:r>
            <a:r>
              <a:rPr lang="sk-SK" dirty="0">
                <a:solidFill>
                  <a:srgbClr val="6A3E3E"/>
                </a:solidFill>
                <a:latin typeface="Courier"/>
                <a:cs typeface="Courier"/>
              </a:rPr>
              <a:t>searcher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sk-SK" b="1" dirty="0">
                <a:solidFill>
                  <a:srgbClr val="7F0055"/>
                </a:solidFill>
                <a:latin typeface="Courier"/>
                <a:cs typeface="Courier"/>
              </a:rPr>
              <a:t>new</a:t>
            </a:r>
            <a:r>
              <a:rPr lang="sk-SK" b="1" dirty="0">
                <a:solidFill>
                  <a:srgbClr val="000000"/>
                </a:solidFill>
                <a:latin typeface="Courier"/>
                <a:cs typeface="Courier"/>
              </a:rPr>
              <a:t> IndexSearcher(</a:t>
            </a:r>
            <a:r>
              <a:rPr lang="sk-SK" b="1" dirty="0">
                <a:solidFill>
                  <a:srgbClr val="6A3E3E"/>
                </a:solidFill>
                <a:latin typeface="Courier"/>
                <a:cs typeface="Courier"/>
              </a:rPr>
              <a:t>reader</a:t>
            </a:r>
            <a:r>
              <a:rPr lang="sk-SK" b="1" dirty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				</a:t>
            </a:r>
          </a:p>
          <a:p>
            <a:r>
              <a:rPr lang="sk-SK" dirty="0" smtClean="0">
                <a:solidFill>
                  <a:srgbClr val="000000"/>
                </a:solidFill>
                <a:latin typeface="Courier"/>
                <a:cs typeface="Courier"/>
              </a:rPr>
              <a:t>Query </a:t>
            </a:r>
            <a:r>
              <a:rPr lang="sk-SK" dirty="0">
                <a:solidFill>
                  <a:srgbClr val="6A3E3E"/>
                </a:solidFill>
                <a:latin typeface="Courier"/>
                <a:cs typeface="Courier"/>
              </a:rPr>
              <a:t>q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sk-SK" b="1" dirty="0">
                <a:solidFill>
                  <a:srgbClr val="7F0055"/>
                </a:solidFill>
                <a:latin typeface="Courier"/>
                <a:cs typeface="Courier"/>
              </a:rPr>
              <a:t>new</a:t>
            </a:r>
            <a:r>
              <a:rPr lang="sk-SK" b="1" dirty="0">
                <a:solidFill>
                  <a:srgbClr val="000000"/>
                </a:solidFill>
                <a:latin typeface="Courier"/>
                <a:cs typeface="Courier"/>
              </a:rPr>
              <a:t> QueryParser(</a:t>
            </a:r>
            <a:r>
              <a:rPr lang="sk-SK" b="1" dirty="0">
                <a:solidFill>
                  <a:srgbClr val="2A00FF"/>
                </a:solidFill>
                <a:latin typeface="Courier"/>
                <a:cs typeface="Courier"/>
              </a:rPr>
              <a:t>"Description"</a:t>
            </a:r>
            <a:r>
              <a:rPr lang="sk-SK" b="1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sk-SK" b="1" dirty="0">
                <a:solidFill>
                  <a:srgbClr val="6A3E3E"/>
                </a:solidFill>
                <a:latin typeface="Courier"/>
                <a:cs typeface="Courier"/>
              </a:rPr>
              <a:t>analyzer</a:t>
            </a:r>
            <a:r>
              <a:rPr lang="sk-SK" b="1" dirty="0">
                <a:solidFill>
                  <a:srgbClr val="000000"/>
                </a:solidFill>
                <a:latin typeface="Courier"/>
                <a:cs typeface="Courier"/>
              </a:rPr>
              <a:t>).parse(</a:t>
            </a:r>
            <a:r>
              <a:rPr lang="sk-SK" b="1" dirty="0">
                <a:solidFill>
                  <a:srgbClr val="6A3E3E"/>
                </a:solidFill>
                <a:latin typeface="Courier"/>
                <a:cs typeface="Courier"/>
              </a:rPr>
              <a:t>query</a:t>
            </a:r>
            <a:r>
              <a:rPr lang="sk-SK" b="1" dirty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		</a:t>
            </a:r>
          </a:p>
          <a:p>
            <a:r>
              <a:rPr lang="sk-SK" dirty="0" smtClean="0">
                <a:solidFill>
                  <a:srgbClr val="000000"/>
                </a:solidFill>
                <a:latin typeface="Courier"/>
                <a:cs typeface="Courier"/>
              </a:rPr>
              <a:t>TopDocs </a:t>
            </a:r>
            <a:r>
              <a:rPr lang="sk-SK" dirty="0">
                <a:solidFill>
                  <a:srgbClr val="6A3E3E"/>
                </a:solidFill>
                <a:latin typeface="Courier"/>
                <a:cs typeface="Courier"/>
              </a:rPr>
              <a:t>docs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sk-SK" dirty="0">
                <a:solidFill>
                  <a:srgbClr val="6A3E3E"/>
                </a:solidFill>
                <a:latin typeface="Courier"/>
                <a:cs typeface="Courier"/>
              </a:rPr>
              <a:t>searcher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.search(</a:t>
            </a:r>
            <a:r>
              <a:rPr lang="sk-SK" dirty="0">
                <a:solidFill>
                  <a:srgbClr val="6A3E3E"/>
                </a:solidFill>
                <a:latin typeface="Courier"/>
                <a:cs typeface="Courier"/>
              </a:rPr>
              <a:t>q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sk-SK" dirty="0">
                <a:solidFill>
                  <a:srgbClr val="6A3E3E"/>
                </a:solidFill>
                <a:latin typeface="Courier"/>
                <a:cs typeface="Courier"/>
              </a:rPr>
              <a:t>k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sk-SK" dirty="0" smtClean="0">
                <a:solidFill>
                  <a:srgbClr val="000000"/>
                </a:solidFill>
                <a:latin typeface="Courier"/>
                <a:cs typeface="Courier"/>
              </a:rPr>
              <a:t>ScoreDoc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[] </a:t>
            </a:r>
            <a:r>
              <a:rPr lang="sk-SK" dirty="0">
                <a:solidFill>
                  <a:srgbClr val="6A3E3E"/>
                </a:solidFill>
                <a:latin typeface="Courier"/>
                <a:cs typeface="Courier"/>
              </a:rPr>
              <a:t>hits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sk-SK" dirty="0">
                <a:solidFill>
                  <a:srgbClr val="6A3E3E"/>
                </a:solidFill>
                <a:latin typeface="Courier"/>
                <a:cs typeface="Courier"/>
              </a:rPr>
              <a:t>docs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.</a:t>
            </a:r>
            <a:r>
              <a:rPr lang="sk-SK" dirty="0">
                <a:solidFill>
                  <a:srgbClr val="0000C0"/>
                </a:solidFill>
                <a:latin typeface="Courier"/>
                <a:cs typeface="Courier"/>
              </a:rPr>
              <a:t>scoreDocs</a:t>
            </a:r>
            <a:r>
              <a:rPr lang="sk-SK" dirty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506676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alibri"/>
                <a:cs typeface="Calibri"/>
              </a:rPr>
              <a:t>Query and </a:t>
            </a:r>
            <a:r>
              <a:rPr lang="en-US" dirty="0" err="1" smtClean="0">
                <a:latin typeface="Calibri"/>
                <a:cs typeface="Calibri"/>
              </a:rPr>
              <a:t>QueryParser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636"/>
            <a:ext cx="8229600" cy="1722382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err="1" smtClean="0">
                <a:latin typeface="Courier"/>
                <a:cs typeface="Courier"/>
              </a:rPr>
              <a:t>QueryParser</a:t>
            </a:r>
            <a:r>
              <a:rPr lang="en-US" sz="2000" dirty="0" smtClean="0">
                <a:latin typeface="Courier"/>
                <a:cs typeface="Courier"/>
              </a:rPr>
              <a:t> parser = new </a:t>
            </a:r>
            <a:r>
              <a:rPr lang="en-US" sz="2000" b="1" dirty="0" err="1" smtClean="0">
                <a:latin typeface="Courier"/>
                <a:cs typeface="Courier"/>
              </a:rPr>
              <a:t>QueryParser</a:t>
            </a:r>
            <a:r>
              <a:rPr lang="en-US" sz="2000" dirty="0" smtClean="0">
                <a:latin typeface="Courier"/>
                <a:cs typeface="Courier"/>
              </a:rPr>
              <a:t>(Version.LUCENE_40, ”</a:t>
            </a:r>
            <a:r>
              <a:rPr lang="en-US" sz="2000" dirty="0" err="1" smtClean="0">
                <a:latin typeface="Courier"/>
                <a:cs typeface="Courier"/>
              </a:rPr>
              <a:t>LastName</a:t>
            </a:r>
            <a:r>
              <a:rPr lang="en-US" sz="2000" dirty="0" smtClean="0">
                <a:latin typeface="Courier"/>
                <a:cs typeface="Courier"/>
              </a:rPr>
              <a:t>”,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smtClean="0">
                <a:latin typeface="Courier"/>
                <a:cs typeface="Courier"/>
              </a:rPr>
              <a:t>new </a:t>
            </a:r>
            <a:r>
              <a:rPr lang="en-US" sz="2000" b="1" dirty="0" err="1" smtClean="0">
                <a:latin typeface="Courier"/>
                <a:cs typeface="Courier"/>
              </a:rPr>
              <a:t>StandardAnalyzer</a:t>
            </a:r>
            <a:r>
              <a:rPr lang="en-US" sz="2000" dirty="0" smtClean="0">
                <a:latin typeface="Courier"/>
                <a:cs typeface="Courier"/>
              </a:rPr>
              <a:t>());                                 </a:t>
            </a:r>
          </a:p>
          <a:p>
            <a:pPr marL="0" indent="0">
              <a:buNone/>
            </a:pPr>
            <a:r>
              <a:rPr lang="en-US" sz="2000" b="1" dirty="0" smtClean="0">
                <a:latin typeface="Courier"/>
                <a:cs typeface="Courier"/>
              </a:rPr>
              <a:t>Query</a:t>
            </a:r>
            <a:r>
              <a:rPr lang="en-US" sz="2000" dirty="0" smtClean="0">
                <a:latin typeface="Courier"/>
                <a:cs typeface="Courier"/>
              </a:rPr>
              <a:t> query = </a:t>
            </a:r>
            <a:r>
              <a:rPr lang="en-US" sz="2000" dirty="0" err="1" smtClean="0">
                <a:latin typeface="Courier"/>
                <a:cs typeface="Courier"/>
              </a:rPr>
              <a:t>parser.</a:t>
            </a:r>
            <a:r>
              <a:rPr lang="en-US" sz="2000" b="1" dirty="0" err="1" smtClean="0">
                <a:latin typeface="Courier"/>
                <a:cs typeface="Courier"/>
              </a:rPr>
              <a:t>parse</a:t>
            </a:r>
            <a:r>
              <a:rPr lang="en-US" sz="2000" dirty="0" smtClean="0">
                <a:latin typeface="Courier"/>
                <a:cs typeface="Courier"/>
              </a:rPr>
              <a:t>(q);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Content Placeholder 8"/>
          <p:cNvSpPr txBox="1">
            <a:spLocks/>
          </p:cNvSpPr>
          <p:nvPr/>
        </p:nvSpPr>
        <p:spPr>
          <a:xfrm>
            <a:off x="457200" y="3431009"/>
            <a:ext cx="8229600" cy="3011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/>
              <a:t>QueryParser</a:t>
            </a:r>
            <a:endParaRPr lang="en-US" dirty="0" smtClean="0"/>
          </a:p>
          <a:p>
            <a:pPr lvl="1"/>
            <a:r>
              <a:rPr lang="en-US" dirty="0" smtClean="0"/>
              <a:t>Need to parse the query in the same way the documents were indexed</a:t>
            </a:r>
          </a:p>
          <a:p>
            <a:pPr lvl="1"/>
            <a:r>
              <a:rPr lang="en-US" dirty="0" smtClean="0"/>
              <a:t>Tell the query which field should it use (field based search)</a:t>
            </a:r>
          </a:p>
          <a:p>
            <a:pPr lvl="1"/>
            <a:r>
              <a:rPr lang="en-US" dirty="0" smtClean="0"/>
              <a:t>Use the same analyzer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034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 smtClean="0">
                <a:latin typeface="Calibri"/>
                <a:cs typeface="Calibri"/>
              </a:rPr>
              <a:t>TopDocs</a:t>
            </a:r>
            <a:r>
              <a:rPr lang="en-US" sz="2800" dirty="0" smtClean="0">
                <a:latin typeface="Calibri"/>
                <a:cs typeface="Calibri"/>
              </a:rPr>
              <a:t> and </a:t>
            </a:r>
            <a:r>
              <a:rPr lang="en-US" sz="2800" dirty="0" err="1" smtClean="0">
                <a:latin typeface="Calibri"/>
                <a:cs typeface="Calibri"/>
              </a:rPr>
              <a:t>ScoreDoc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635"/>
            <a:ext cx="8229600" cy="1087351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>
                <a:latin typeface="Courier"/>
                <a:cs typeface="Courier"/>
              </a:rPr>
              <a:t>TopDocs</a:t>
            </a:r>
            <a:r>
              <a:rPr lang="en-US" sz="2000" dirty="0">
                <a:latin typeface="Courier"/>
                <a:cs typeface="Courier"/>
              </a:rPr>
              <a:t> docs = </a:t>
            </a:r>
            <a:r>
              <a:rPr lang="en-US" sz="2000" dirty="0" err="1">
                <a:latin typeface="Courier"/>
                <a:cs typeface="Courier"/>
              </a:rPr>
              <a:t>searcher.search</a:t>
            </a:r>
            <a:r>
              <a:rPr lang="en-US" sz="2000" dirty="0">
                <a:latin typeface="Courier"/>
                <a:cs typeface="Courier"/>
              </a:rPr>
              <a:t>(q, k);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ScoreDoc</a:t>
            </a:r>
            <a:r>
              <a:rPr lang="en-US" sz="2000" dirty="0">
                <a:latin typeface="Courier"/>
                <a:cs typeface="Courier"/>
              </a:rPr>
              <a:t>[] hits = </a:t>
            </a:r>
            <a:r>
              <a:rPr lang="en-US" sz="2000" dirty="0" err="1">
                <a:latin typeface="Courier"/>
                <a:cs typeface="Courier"/>
              </a:rPr>
              <a:t>docs.scoreDocs</a:t>
            </a:r>
            <a:r>
              <a:rPr lang="en-US" sz="2000" dirty="0">
                <a:latin typeface="Courier"/>
                <a:cs typeface="Courier"/>
              </a:rPr>
              <a:t>;</a:t>
            </a:r>
            <a:endParaRPr lang="en-US" sz="2000" dirty="0"/>
          </a:p>
        </p:txBody>
      </p:sp>
      <p:sp>
        <p:nvSpPr>
          <p:cNvPr id="4" name="Content Placeholder 8"/>
          <p:cNvSpPr txBox="1">
            <a:spLocks/>
          </p:cNvSpPr>
          <p:nvPr/>
        </p:nvSpPr>
        <p:spPr>
          <a:xfrm>
            <a:off x="457200" y="2526894"/>
            <a:ext cx="8229600" cy="16537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Search returns </a:t>
            </a:r>
            <a:r>
              <a:rPr lang="en-US" dirty="0" err="1" smtClean="0"/>
              <a:t>TopDocs</a:t>
            </a:r>
            <a:endParaRPr lang="en-US" dirty="0" smtClean="0"/>
          </a:p>
          <a:p>
            <a:pPr lvl="1"/>
            <a:r>
              <a:rPr lang="en-US" dirty="0" smtClean="0"/>
              <a:t>Reference to the top ranked documents returned by search</a:t>
            </a:r>
          </a:p>
          <a:p>
            <a:r>
              <a:rPr lang="en-US" dirty="0" err="1" smtClean="0"/>
              <a:t>TopDoc</a:t>
            </a:r>
            <a:r>
              <a:rPr lang="en-US" dirty="0" smtClean="0"/>
              <a:t> has </a:t>
            </a:r>
            <a:r>
              <a:rPr lang="en-US" dirty="0" err="1" smtClean="0"/>
              <a:t>ScoreDoc</a:t>
            </a:r>
            <a:r>
              <a:rPr lang="en-US" dirty="0" smtClean="0"/>
              <a:t>(s)</a:t>
            </a:r>
          </a:p>
          <a:p>
            <a:pPr lvl="1"/>
            <a:r>
              <a:rPr lang="en-US" dirty="0" smtClean="0"/>
              <a:t>Each </a:t>
            </a:r>
            <a:r>
              <a:rPr lang="en-US" dirty="0" err="1" smtClean="0"/>
              <a:t>ScoreDoc</a:t>
            </a:r>
            <a:r>
              <a:rPr lang="en-US" dirty="0" smtClean="0"/>
              <a:t> is a single document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9731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Calibri"/>
                <a:cs typeface="Calibri"/>
              </a:rPr>
              <a:t>Getting the results</a:t>
            </a: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635"/>
            <a:ext cx="8229600" cy="320412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Courier"/>
                <a:cs typeface="Courier"/>
              </a:rPr>
              <a:t>System.</a:t>
            </a:r>
            <a:r>
              <a:rPr lang="en-US" sz="2000" b="1" i="1" dirty="0" err="1">
                <a:solidFill>
                  <a:srgbClr val="0000C0"/>
                </a:solidFill>
                <a:latin typeface="Courier"/>
                <a:cs typeface="Courier"/>
              </a:rPr>
              <a:t>out</a:t>
            </a:r>
            <a:r>
              <a:rPr lang="en-US" sz="2000" b="1" i="1" dirty="0" err="1">
                <a:solidFill>
                  <a:srgbClr val="000000"/>
                </a:solidFill>
                <a:latin typeface="Courier"/>
                <a:cs typeface="Courier"/>
              </a:rPr>
              <a:t>.println</a:t>
            </a:r>
            <a:r>
              <a:rPr lang="en-US" sz="2000" b="1" i="1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000" b="1" i="1" dirty="0">
                <a:solidFill>
                  <a:srgbClr val="2A00FF"/>
                </a:solidFill>
                <a:latin typeface="Courier"/>
                <a:cs typeface="Courier"/>
              </a:rPr>
              <a:t>"Found "</a:t>
            </a:r>
            <a:r>
              <a:rPr lang="en-US" sz="2000" b="1" i="1" dirty="0">
                <a:solidFill>
                  <a:srgbClr val="000000"/>
                </a:solidFill>
                <a:latin typeface="Courier"/>
                <a:cs typeface="Courier"/>
              </a:rPr>
              <a:t> + </a:t>
            </a:r>
            <a:r>
              <a:rPr lang="en-US" sz="2000" b="1" i="1" dirty="0" err="1">
                <a:solidFill>
                  <a:srgbClr val="6A3E3E"/>
                </a:solidFill>
                <a:latin typeface="Courier"/>
                <a:cs typeface="Courier"/>
              </a:rPr>
              <a:t>hits</a:t>
            </a:r>
            <a:r>
              <a:rPr lang="en-US" sz="2000" b="1" i="1" dirty="0" err="1">
                <a:solidFill>
                  <a:srgbClr val="000000"/>
                </a:solidFill>
                <a:latin typeface="Courier"/>
                <a:cs typeface="Courier"/>
              </a:rPr>
              <a:t>.</a:t>
            </a:r>
            <a:r>
              <a:rPr lang="en-US" sz="2000" b="1" i="1" dirty="0" err="1">
                <a:solidFill>
                  <a:srgbClr val="0000C0"/>
                </a:solidFill>
                <a:latin typeface="Courier"/>
                <a:cs typeface="Courier"/>
              </a:rPr>
              <a:t>length</a:t>
            </a:r>
            <a:r>
              <a:rPr lang="en-US" sz="2000" b="1" i="1" dirty="0">
                <a:solidFill>
                  <a:srgbClr val="000000"/>
                </a:solidFill>
                <a:latin typeface="Courier"/>
                <a:cs typeface="Courier"/>
              </a:rPr>
              <a:t> + </a:t>
            </a:r>
            <a:r>
              <a:rPr lang="en-US" sz="2000" b="1" i="1" dirty="0">
                <a:solidFill>
                  <a:srgbClr val="2A00FF"/>
                </a:solidFill>
                <a:latin typeface="Courier"/>
                <a:cs typeface="Courier"/>
              </a:rPr>
              <a:t>" hits."</a:t>
            </a:r>
            <a:r>
              <a:rPr lang="en-US" sz="2000" b="1" i="1" dirty="0">
                <a:solidFill>
                  <a:srgbClr val="000000"/>
                </a:solidFill>
                <a:latin typeface="Courier"/>
                <a:cs typeface="Courier"/>
              </a:rPr>
              <a:t>)</a:t>
            </a:r>
            <a:r>
              <a:rPr lang="en-US" sz="2000" b="1" i="1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7F0055"/>
                </a:solidFill>
                <a:latin typeface="Courier"/>
                <a:cs typeface="Courier"/>
              </a:rPr>
              <a:t>for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en-US" sz="2000" b="1" dirty="0" err="1">
                <a:solidFill>
                  <a:srgbClr val="7F0055"/>
                </a:solidFill>
                <a:latin typeface="Courier"/>
                <a:cs typeface="Courier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b="1" dirty="0" err="1">
                <a:solidFill>
                  <a:srgbClr val="6A3E3E"/>
                </a:solidFill>
                <a:latin typeface="Courier"/>
                <a:cs typeface="Courier"/>
              </a:rPr>
              <a:t>i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=0;</a:t>
            </a:r>
            <a:r>
              <a:rPr lang="en-US" sz="2000" b="1" dirty="0">
                <a:solidFill>
                  <a:srgbClr val="6A3E3E"/>
                </a:solidFill>
                <a:latin typeface="Courier"/>
                <a:cs typeface="Courier"/>
              </a:rPr>
              <a:t>i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&lt;</a:t>
            </a:r>
            <a:r>
              <a:rPr lang="en-US" sz="2000" b="1" dirty="0" err="1">
                <a:solidFill>
                  <a:srgbClr val="6A3E3E"/>
                </a:solidFill>
                <a:latin typeface="Courier"/>
                <a:cs typeface="Courier"/>
              </a:rPr>
              <a:t>hits</a:t>
            </a:r>
            <a:r>
              <a:rPr lang="en-US" sz="2000" b="1" dirty="0" err="1">
                <a:solidFill>
                  <a:srgbClr val="000000"/>
                </a:solidFill>
                <a:latin typeface="Courier"/>
                <a:cs typeface="Courier"/>
              </a:rPr>
              <a:t>.</a:t>
            </a:r>
            <a:r>
              <a:rPr lang="en-US" sz="2000" b="1" dirty="0" err="1">
                <a:solidFill>
                  <a:srgbClr val="0000C0"/>
                </a:solidFill>
                <a:latin typeface="Courier"/>
                <a:cs typeface="Courier"/>
              </a:rPr>
              <a:t>length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;++</a:t>
            </a:r>
            <a:r>
              <a:rPr lang="en-US" sz="2000" b="1" dirty="0" err="1">
                <a:solidFill>
                  <a:srgbClr val="6A3E3E"/>
                </a:solidFill>
                <a:latin typeface="Courier"/>
                <a:cs typeface="Courier"/>
              </a:rPr>
              <a:t>i</a:t>
            </a:r>
            <a:r>
              <a:rPr lang="en-US" sz="2000" b="1" dirty="0">
                <a:solidFill>
                  <a:srgbClr val="000000"/>
                </a:solidFill>
                <a:latin typeface="Courier"/>
                <a:cs typeface="Courier"/>
              </a:rPr>
              <a:t>) {</a:t>
            </a:r>
          </a:p>
          <a:p>
            <a:pPr marL="0" indent="0">
              <a:buNone/>
            </a:pPr>
            <a:r>
              <a:rPr lang="fr-FR" sz="2000" dirty="0">
                <a:solidFill>
                  <a:srgbClr val="000000"/>
                </a:solidFill>
                <a:latin typeface="Courier"/>
                <a:cs typeface="Courier"/>
              </a:rPr>
              <a:t>	</a:t>
            </a:r>
            <a:r>
              <a:rPr lang="fr-FR" sz="2000" b="1" dirty="0" err="1" smtClean="0">
                <a:solidFill>
                  <a:srgbClr val="7F0055"/>
                </a:solidFill>
                <a:latin typeface="Courier"/>
                <a:cs typeface="Courier"/>
              </a:rPr>
              <a:t>int</a:t>
            </a:r>
            <a:r>
              <a:rPr lang="fr-FR" sz="2000" b="1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fr-FR" sz="2000" b="1" dirty="0" err="1">
                <a:solidFill>
                  <a:srgbClr val="6A3E3E"/>
                </a:solidFill>
                <a:latin typeface="Courier"/>
                <a:cs typeface="Courier"/>
              </a:rPr>
              <a:t>docId</a:t>
            </a:r>
            <a:r>
              <a:rPr lang="fr-FR" sz="2000" b="1" dirty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fr-FR" sz="2000" b="1" dirty="0">
                <a:solidFill>
                  <a:srgbClr val="6A3E3E"/>
                </a:solidFill>
                <a:latin typeface="Courier"/>
                <a:cs typeface="Courier"/>
              </a:rPr>
              <a:t>hits</a:t>
            </a:r>
            <a:r>
              <a:rPr lang="fr-FR" sz="2000" b="1" dirty="0">
                <a:solidFill>
                  <a:srgbClr val="000000"/>
                </a:solidFill>
                <a:latin typeface="Courier"/>
                <a:cs typeface="Courier"/>
              </a:rPr>
              <a:t>[</a:t>
            </a:r>
            <a:r>
              <a:rPr lang="fr-FR" sz="2000" b="1" dirty="0">
                <a:solidFill>
                  <a:srgbClr val="6A3E3E"/>
                </a:solidFill>
                <a:latin typeface="Courier"/>
                <a:cs typeface="Courier"/>
              </a:rPr>
              <a:t>i</a:t>
            </a:r>
            <a:r>
              <a:rPr lang="fr-FR" sz="2000" b="1" dirty="0">
                <a:solidFill>
                  <a:srgbClr val="000000"/>
                </a:solidFill>
                <a:latin typeface="Courier"/>
                <a:cs typeface="Courier"/>
              </a:rPr>
              <a:t>].</a:t>
            </a:r>
            <a:r>
              <a:rPr lang="fr-FR" sz="2000" b="1" dirty="0" smtClean="0">
                <a:solidFill>
                  <a:srgbClr val="0000C0"/>
                </a:solidFill>
                <a:latin typeface="Courier"/>
                <a:cs typeface="Courier"/>
              </a:rPr>
              <a:t>doc</a:t>
            </a:r>
            <a:r>
              <a:rPr lang="fr-FR" sz="2000" b="1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rgbClr val="000000"/>
                </a:solidFill>
                <a:latin typeface="Courier"/>
                <a:cs typeface="Courier"/>
              </a:rPr>
              <a:t>	Document </a:t>
            </a:r>
            <a:r>
              <a:rPr lang="fr-FR" sz="2000" dirty="0" smtClean="0">
                <a:solidFill>
                  <a:srgbClr val="6A3E3E"/>
                </a:solidFill>
                <a:latin typeface="Courier"/>
                <a:cs typeface="Courier"/>
              </a:rPr>
              <a:t>d</a:t>
            </a:r>
            <a:r>
              <a:rPr lang="fr-FR" sz="200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fr-FR" sz="2000" dirty="0" err="1" smtClean="0">
                <a:solidFill>
                  <a:srgbClr val="6A3E3E"/>
                </a:solidFill>
                <a:latin typeface="Courier"/>
                <a:cs typeface="Courier"/>
              </a:rPr>
              <a:t>searcher</a:t>
            </a:r>
            <a:r>
              <a:rPr lang="fr-FR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.doc</a:t>
            </a:r>
            <a:r>
              <a:rPr lang="fr-FR" sz="2000" dirty="0" smtClean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fr-FR" sz="2000" dirty="0" err="1" smtClean="0">
                <a:solidFill>
                  <a:srgbClr val="6A3E3E"/>
                </a:solidFill>
                <a:latin typeface="Courier"/>
                <a:cs typeface="Courier"/>
              </a:rPr>
              <a:t>docId</a:t>
            </a:r>
            <a:r>
              <a:rPr lang="fr-FR" sz="2000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de-DE" sz="2000" dirty="0">
                <a:solidFill>
                  <a:srgbClr val="000000"/>
                </a:solidFill>
                <a:latin typeface="Courier"/>
                <a:cs typeface="Courier"/>
              </a:rPr>
              <a:t>	</a:t>
            </a:r>
            <a:r>
              <a:rPr lang="de-DE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System.</a:t>
            </a:r>
            <a:r>
              <a:rPr lang="de-DE" sz="2000" b="1" i="1" dirty="0" err="1" smtClean="0">
                <a:solidFill>
                  <a:srgbClr val="0000C0"/>
                </a:solidFill>
                <a:latin typeface="Courier"/>
                <a:cs typeface="Courier"/>
              </a:rPr>
              <a:t>out</a:t>
            </a:r>
            <a:r>
              <a:rPr lang="de-DE" sz="2000" b="1" i="1" dirty="0" err="1" smtClean="0">
                <a:solidFill>
                  <a:srgbClr val="000000"/>
                </a:solidFill>
                <a:latin typeface="Courier"/>
                <a:cs typeface="Courier"/>
              </a:rPr>
              <a:t>.println</a:t>
            </a:r>
            <a:r>
              <a:rPr lang="de-DE" sz="2000" b="1" i="1" dirty="0">
                <a:solidFill>
                  <a:srgbClr val="000000"/>
                </a:solidFill>
                <a:latin typeface="Courier"/>
                <a:cs typeface="Courier"/>
              </a:rPr>
              <a:t>((</a:t>
            </a:r>
            <a:r>
              <a:rPr lang="de-DE" sz="2000" b="1" i="1" dirty="0">
                <a:solidFill>
                  <a:srgbClr val="6A3E3E"/>
                </a:solidFill>
                <a:latin typeface="Courier"/>
                <a:cs typeface="Courier"/>
              </a:rPr>
              <a:t>i</a:t>
            </a:r>
            <a:r>
              <a:rPr lang="de-DE" sz="2000" b="1" i="1" dirty="0">
                <a:solidFill>
                  <a:srgbClr val="000000"/>
                </a:solidFill>
                <a:latin typeface="Courier"/>
                <a:cs typeface="Courier"/>
              </a:rPr>
              <a:t> + 1) + </a:t>
            </a:r>
            <a:r>
              <a:rPr lang="de-DE" sz="2000" b="1" i="1" dirty="0">
                <a:solidFill>
                  <a:srgbClr val="2A00FF"/>
                </a:solidFill>
                <a:latin typeface="Courier"/>
                <a:cs typeface="Courier"/>
              </a:rPr>
              <a:t>". "</a:t>
            </a:r>
            <a:r>
              <a:rPr lang="de-DE" sz="2000" b="1" i="1" dirty="0">
                <a:solidFill>
                  <a:srgbClr val="000000"/>
                </a:solidFill>
                <a:latin typeface="Courier"/>
                <a:cs typeface="Courier"/>
              </a:rPr>
              <a:t> + </a:t>
            </a:r>
            <a:r>
              <a:rPr lang="de-DE" sz="2000" b="1" i="1" dirty="0" err="1">
                <a:solidFill>
                  <a:srgbClr val="6A3E3E"/>
                </a:solidFill>
                <a:latin typeface="Courier"/>
                <a:cs typeface="Courier"/>
              </a:rPr>
              <a:t>d</a:t>
            </a:r>
            <a:r>
              <a:rPr lang="de-DE" sz="2000" b="1" i="1" dirty="0" err="1">
                <a:solidFill>
                  <a:srgbClr val="000000"/>
                </a:solidFill>
                <a:latin typeface="Courier"/>
                <a:cs typeface="Courier"/>
              </a:rPr>
              <a:t>.get</a:t>
            </a:r>
            <a:r>
              <a:rPr lang="de-DE" sz="2000" b="1" i="1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de-DE" sz="2000" b="1" i="1" dirty="0">
                <a:solidFill>
                  <a:srgbClr val="2A00FF"/>
                </a:solidFill>
                <a:latin typeface="Courier"/>
                <a:cs typeface="Courier"/>
              </a:rPr>
              <a:t>"</a:t>
            </a:r>
            <a:r>
              <a:rPr lang="de-DE" sz="2000" b="1" i="1" dirty="0" err="1">
                <a:solidFill>
                  <a:srgbClr val="2A00FF"/>
                </a:solidFill>
                <a:latin typeface="Courier"/>
                <a:cs typeface="Courier"/>
              </a:rPr>
              <a:t>First_Name</a:t>
            </a:r>
            <a:r>
              <a:rPr lang="de-DE" sz="2000" b="1" i="1" dirty="0">
                <a:solidFill>
                  <a:srgbClr val="2A00FF"/>
                </a:solidFill>
                <a:latin typeface="Courier"/>
                <a:cs typeface="Courier"/>
              </a:rPr>
              <a:t>"</a:t>
            </a:r>
            <a:r>
              <a:rPr lang="de-DE" sz="2000" b="1" i="1" dirty="0">
                <a:solidFill>
                  <a:srgbClr val="000000"/>
                </a:solidFill>
                <a:latin typeface="Courier"/>
                <a:cs typeface="Courier"/>
              </a:rPr>
              <a:t>) + </a:t>
            </a:r>
            <a:r>
              <a:rPr lang="de-DE" sz="2000" b="1" i="1" dirty="0">
                <a:solidFill>
                  <a:srgbClr val="2A00FF"/>
                </a:solidFill>
                <a:latin typeface="Courier"/>
                <a:cs typeface="Courier"/>
              </a:rPr>
              <a:t>" "</a:t>
            </a:r>
            <a:r>
              <a:rPr lang="de-DE" sz="2000" b="1" i="1" dirty="0">
                <a:solidFill>
                  <a:srgbClr val="000000"/>
                </a:solidFill>
                <a:latin typeface="Courier"/>
                <a:cs typeface="Courier"/>
              </a:rPr>
              <a:t> + </a:t>
            </a:r>
            <a:r>
              <a:rPr lang="de-DE" sz="2000" b="1" i="1" dirty="0" err="1">
                <a:solidFill>
                  <a:srgbClr val="6A3E3E"/>
                </a:solidFill>
                <a:latin typeface="Courier"/>
                <a:cs typeface="Courier"/>
              </a:rPr>
              <a:t>d</a:t>
            </a:r>
            <a:r>
              <a:rPr lang="de-DE" sz="2000" b="1" i="1" dirty="0" err="1">
                <a:solidFill>
                  <a:srgbClr val="000000"/>
                </a:solidFill>
                <a:latin typeface="Courier"/>
                <a:cs typeface="Courier"/>
              </a:rPr>
              <a:t>.get</a:t>
            </a:r>
            <a:r>
              <a:rPr lang="de-DE" sz="2000" b="1" i="1" dirty="0">
                <a:solidFill>
                  <a:srgbClr val="000000"/>
                </a:solidFill>
                <a:latin typeface="Courier"/>
                <a:cs typeface="Courier"/>
              </a:rPr>
              <a:t>(</a:t>
            </a:r>
            <a:r>
              <a:rPr lang="de-DE" sz="2000" b="1" i="1" dirty="0">
                <a:solidFill>
                  <a:srgbClr val="2A00FF"/>
                </a:solidFill>
                <a:latin typeface="Courier"/>
                <a:cs typeface="Courier"/>
              </a:rPr>
              <a:t>"</a:t>
            </a:r>
            <a:r>
              <a:rPr lang="de-DE" sz="2000" b="1" i="1" dirty="0" err="1">
                <a:solidFill>
                  <a:srgbClr val="2A00FF"/>
                </a:solidFill>
                <a:latin typeface="Courier"/>
                <a:cs typeface="Courier"/>
              </a:rPr>
              <a:t>Last_Name</a:t>
            </a:r>
            <a:r>
              <a:rPr lang="de-DE" sz="2000" b="1" i="1" dirty="0">
                <a:solidFill>
                  <a:srgbClr val="2A00FF"/>
                </a:solidFill>
                <a:latin typeface="Courier"/>
                <a:cs typeface="Courier"/>
              </a:rPr>
              <a:t>"</a:t>
            </a:r>
            <a:r>
              <a:rPr lang="de-DE" sz="2000" b="1" i="1" dirty="0">
                <a:solidFill>
                  <a:srgbClr val="000000"/>
                </a:solidFill>
                <a:latin typeface="Courier"/>
                <a:cs typeface="Courier"/>
              </a:rPr>
              <a:t>))</a:t>
            </a:r>
            <a:r>
              <a:rPr lang="de-DE" sz="2000" b="1" i="1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pPr marL="0" indent="0">
              <a:buNone/>
            </a:pPr>
            <a:r>
              <a:rPr lang="de-DE" sz="20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  <a:endParaRPr lang="en-US" sz="2000" dirty="0">
              <a:latin typeface="Courier"/>
              <a:cs typeface="Courier"/>
            </a:endParaRPr>
          </a:p>
        </p:txBody>
      </p:sp>
      <p:sp>
        <p:nvSpPr>
          <p:cNvPr id="4" name="Content Placeholder 8"/>
          <p:cNvSpPr txBox="1">
            <a:spLocks/>
          </p:cNvSpPr>
          <p:nvPr/>
        </p:nvSpPr>
        <p:spPr>
          <a:xfrm>
            <a:off x="457200" y="4670122"/>
            <a:ext cx="8229600" cy="1653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Get the required fields from the documents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977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Adding/deleting </a:t>
            </a:r>
            <a:r>
              <a:rPr lang="en-US" dirty="0" smtClean="0">
                <a:latin typeface="Courier"/>
                <a:cs typeface="Courier"/>
              </a:rPr>
              <a:t>Document</a:t>
            </a:r>
            <a:r>
              <a:rPr lang="en-US" dirty="0" smtClean="0"/>
              <a:t>s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8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void </a:t>
            </a:r>
            <a:r>
              <a:rPr lang="en-US" sz="2400" dirty="0" err="1" smtClean="0">
                <a:latin typeface="Courier"/>
                <a:cs typeface="Courier"/>
              </a:rPr>
              <a:t>addDocument</a:t>
            </a:r>
            <a:r>
              <a:rPr lang="en-US" sz="2400" dirty="0" smtClean="0">
                <a:latin typeface="Courier"/>
                <a:cs typeface="Courier"/>
              </a:rPr>
              <a:t>(Document d);</a:t>
            </a:r>
            <a:endParaRPr lang="en-US" sz="24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400" dirty="0">
                <a:latin typeface="Courier"/>
                <a:cs typeface="Courier"/>
              </a:rPr>
              <a:t>v</a:t>
            </a:r>
            <a:r>
              <a:rPr lang="en-US" sz="2400" dirty="0" smtClean="0">
                <a:latin typeface="Courier"/>
                <a:cs typeface="Courier"/>
              </a:rPr>
              <a:t>oid </a:t>
            </a:r>
            <a:r>
              <a:rPr lang="en-US" sz="2400" dirty="0" err="1" smtClean="0">
                <a:latin typeface="Courier"/>
                <a:cs typeface="Courier"/>
              </a:rPr>
              <a:t>addDocument</a:t>
            </a:r>
            <a:r>
              <a:rPr lang="en-US" sz="2400" dirty="0" smtClean="0">
                <a:latin typeface="Courier"/>
                <a:cs typeface="Courier"/>
              </a:rPr>
              <a:t>(Document d, Analyzer a);</a:t>
            </a:r>
          </a:p>
          <a:p>
            <a:pPr marL="0" indent="0">
              <a:buNone/>
            </a:pPr>
            <a:endParaRPr lang="en-US" sz="24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400" dirty="0" smtClean="0">
                <a:cs typeface="Courier"/>
              </a:rPr>
              <a:t>Important: Need to ensure that </a:t>
            </a:r>
            <a:r>
              <a:rPr lang="en-US" sz="2400" dirty="0" smtClean="0">
                <a:latin typeface="Courier"/>
                <a:cs typeface="Courier"/>
              </a:rPr>
              <a:t>Analyzer</a:t>
            </a:r>
            <a:r>
              <a:rPr lang="en-US" sz="2400" dirty="0" smtClean="0">
                <a:cs typeface="Courier"/>
              </a:rPr>
              <a:t>s used at indexing time are consistent with </a:t>
            </a:r>
            <a:r>
              <a:rPr lang="en-US" sz="2400" dirty="0" smtClean="0">
                <a:latin typeface="Courier"/>
                <a:cs typeface="Courier"/>
              </a:rPr>
              <a:t>Analyzer</a:t>
            </a:r>
            <a:r>
              <a:rPr lang="en-US" sz="2400" dirty="0" smtClean="0">
                <a:cs typeface="Courier"/>
              </a:rPr>
              <a:t>s used at searching time</a:t>
            </a:r>
          </a:p>
          <a:p>
            <a:pPr marL="0" indent="0">
              <a:buNone/>
            </a:pPr>
            <a:endParaRPr lang="en-US" sz="2400" dirty="0">
              <a:cs typeface="Courier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// deletes docs containing term or matching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// query.  The term version is useful for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// deleting one document.</a:t>
            </a:r>
          </a:p>
          <a:p>
            <a:pPr marL="0" indent="0">
              <a:buNone/>
            </a:pPr>
            <a:r>
              <a:rPr lang="en-US" sz="2400" dirty="0" smtClean="0">
                <a:latin typeface="Courier"/>
                <a:cs typeface="Courier"/>
              </a:rPr>
              <a:t>void </a:t>
            </a:r>
            <a:r>
              <a:rPr lang="en-US" sz="2400" dirty="0" err="1" smtClean="0">
                <a:latin typeface="Courier"/>
                <a:cs typeface="Courier"/>
              </a:rPr>
              <a:t>deleteDocuments</a:t>
            </a:r>
            <a:r>
              <a:rPr lang="en-US" sz="2400" dirty="0" smtClean="0">
                <a:latin typeface="Courier"/>
                <a:cs typeface="Courier"/>
              </a:rPr>
              <a:t>(Term term);</a:t>
            </a:r>
          </a:p>
          <a:p>
            <a:pPr marL="0" indent="0">
              <a:buNone/>
            </a:pPr>
            <a:r>
              <a:rPr lang="en-US" sz="2400" dirty="0">
                <a:latin typeface="Courier"/>
                <a:cs typeface="Courier"/>
              </a:rPr>
              <a:t>v</a:t>
            </a:r>
            <a:r>
              <a:rPr lang="en-US" sz="2400" dirty="0" smtClean="0">
                <a:latin typeface="Courier"/>
                <a:cs typeface="Courier"/>
              </a:rPr>
              <a:t>oid </a:t>
            </a:r>
            <a:r>
              <a:rPr lang="en-US" sz="2400" dirty="0" err="1" smtClean="0">
                <a:latin typeface="Courier"/>
                <a:cs typeface="Courier"/>
              </a:rPr>
              <a:t>deleteDocuments</a:t>
            </a:r>
            <a:r>
              <a:rPr lang="en-US" sz="2400" dirty="0" smtClean="0">
                <a:latin typeface="Courier"/>
                <a:cs typeface="Courier"/>
              </a:rPr>
              <a:t>(Query query);   </a:t>
            </a:r>
            <a:endParaRPr lang="en-US" sz="24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1098951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Index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71237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Each Lucene index consists of one or more segments</a:t>
            </a:r>
          </a:p>
          <a:p>
            <a:pPr lvl="1"/>
            <a:r>
              <a:rPr lang="en-US" dirty="0" smtClean="0"/>
              <a:t>A segment is a standalone index for a subset of documents</a:t>
            </a:r>
          </a:p>
          <a:p>
            <a:pPr lvl="1"/>
            <a:r>
              <a:rPr lang="en-US" dirty="0" smtClean="0"/>
              <a:t>All segments are searched</a:t>
            </a:r>
          </a:p>
          <a:p>
            <a:pPr lvl="1"/>
            <a:r>
              <a:rPr lang="en-US" dirty="0" smtClean="0"/>
              <a:t>A segment is created whenever </a:t>
            </a:r>
            <a:r>
              <a:rPr lang="en-US" dirty="0" err="1" smtClean="0">
                <a:latin typeface="Courier"/>
                <a:cs typeface="Courier"/>
              </a:rPr>
              <a:t>IndexWriter</a:t>
            </a:r>
            <a:r>
              <a:rPr lang="en-US" dirty="0" smtClean="0"/>
              <a:t> flushes adds/deletes</a:t>
            </a:r>
          </a:p>
          <a:p>
            <a:r>
              <a:rPr lang="en-US" dirty="0" smtClean="0"/>
              <a:t>Periodically, </a:t>
            </a:r>
            <a:r>
              <a:rPr lang="en-US" dirty="0" err="1" smtClean="0">
                <a:latin typeface="Courier"/>
                <a:cs typeface="Courier"/>
              </a:rPr>
              <a:t>IndexWriter</a:t>
            </a:r>
            <a:r>
              <a:rPr lang="en-US" dirty="0" smtClean="0"/>
              <a:t> will merge a set of segments into a single segment</a:t>
            </a:r>
          </a:p>
          <a:p>
            <a:pPr lvl="1"/>
            <a:r>
              <a:rPr lang="en-US" dirty="0" smtClean="0"/>
              <a:t>Policy specified by a </a:t>
            </a:r>
            <a:r>
              <a:rPr lang="en-US" dirty="0" err="1" smtClean="0">
                <a:latin typeface="Courier"/>
                <a:cs typeface="Courier"/>
              </a:rPr>
              <a:t>MergePolicy</a:t>
            </a:r>
            <a:endParaRPr lang="en-US" dirty="0" smtClean="0">
              <a:latin typeface="Courier"/>
              <a:cs typeface="Courier"/>
            </a:endParaRPr>
          </a:p>
          <a:p>
            <a:pPr lvl="1"/>
            <a:r>
              <a:rPr lang="en-US" dirty="0"/>
              <a:t>Segments are grouped into levels</a:t>
            </a:r>
          </a:p>
          <a:p>
            <a:pPr lvl="1"/>
            <a:r>
              <a:rPr lang="en-US" dirty="0"/>
              <a:t>Segments within a group are roughly equal size (in log space)</a:t>
            </a:r>
          </a:p>
          <a:p>
            <a:pPr lvl="1"/>
            <a:r>
              <a:rPr lang="en-US" dirty="0"/>
              <a:t>Once a level has enough segments, they are merged into a segment at the next level </a:t>
            </a:r>
            <a:r>
              <a:rPr lang="en-US" dirty="0" smtClean="0"/>
              <a:t>up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cs typeface="Courier"/>
              </a:rPr>
              <a:t>Explicitly invoke </a:t>
            </a:r>
            <a:r>
              <a:rPr lang="en-US" dirty="0" smtClean="0">
                <a:latin typeface="Courier"/>
                <a:cs typeface="Courier"/>
              </a:rPr>
              <a:t>optimize()</a:t>
            </a:r>
            <a:r>
              <a:rPr lang="en-US" dirty="0" smtClean="0">
                <a:cs typeface="Courier"/>
              </a:rPr>
              <a:t> to merge segments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675486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Searching a changing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68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Directory </a:t>
            </a:r>
            <a:r>
              <a:rPr lang="en-US" sz="2000" dirty="0" err="1" smtClean="0">
                <a:latin typeface="Courier"/>
                <a:cs typeface="Courier"/>
              </a:rPr>
              <a:t>dir</a:t>
            </a:r>
            <a:r>
              <a:rPr lang="en-US" sz="2000" dirty="0" smtClean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FSDirectory.open</a:t>
            </a:r>
            <a:r>
              <a:rPr lang="en-US" sz="2000" dirty="0" smtClean="0">
                <a:latin typeface="Courier"/>
                <a:cs typeface="Courier"/>
              </a:rPr>
              <a:t>(...);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IndexReader</a:t>
            </a:r>
            <a:r>
              <a:rPr lang="en-US" sz="2000" dirty="0" smtClean="0">
                <a:latin typeface="Courier"/>
                <a:cs typeface="Courier"/>
              </a:rPr>
              <a:t> reader = </a:t>
            </a:r>
            <a:r>
              <a:rPr lang="en-US" sz="2000" dirty="0" err="1" smtClean="0">
                <a:latin typeface="Courier"/>
                <a:cs typeface="Courier"/>
              </a:rPr>
              <a:t>IndexReader.open</a:t>
            </a:r>
            <a:r>
              <a:rPr lang="en-US" sz="2000" dirty="0" smtClean="0">
                <a:latin typeface="Courier"/>
                <a:cs typeface="Courier"/>
              </a:rPr>
              <a:t>(</a:t>
            </a:r>
            <a:r>
              <a:rPr lang="en-US" sz="2000" dirty="0" err="1" smtClean="0">
                <a:latin typeface="Courier"/>
                <a:cs typeface="Courier"/>
              </a:rPr>
              <a:t>dir</a:t>
            </a:r>
            <a:r>
              <a:rPr lang="en-US" sz="2000" dirty="0" smtClean="0">
                <a:latin typeface="Courier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IndexSearcher</a:t>
            </a:r>
            <a:r>
              <a:rPr lang="en-US" sz="2000" dirty="0" smtClean="0">
                <a:latin typeface="Courier"/>
                <a:cs typeface="Courier"/>
              </a:rPr>
              <a:t> searcher = new </a:t>
            </a:r>
            <a:r>
              <a:rPr lang="en-US" sz="2000" dirty="0" err="1" smtClean="0">
                <a:latin typeface="Courier"/>
                <a:cs typeface="Courier"/>
              </a:rPr>
              <a:t>IndexSearcher</a:t>
            </a:r>
            <a:r>
              <a:rPr lang="en-US" sz="2000" dirty="0" smtClean="0">
                <a:latin typeface="Courier"/>
                <a:cs typeface="Courier"/>
              </a:rPr>
              <a:t>(reader);</a:t>
            </a:r>
          </a:p>
          <a:p>
            <a:pPr marL="0" indent="0">
              <a:buNone/>
            </a:pP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Above </a:t>
            </a:r>
            <a:r>
              <a:rPr lang="en-US" sz="2000" dirty="0" smtClean="0">
                <a:latin typeface="Courier"/>
                <a:cs typeface="Courier"/>
              </a:rPr>
              <a:t>reader</a:t>
            </a:r>
            <a:r>
              <a:rPr lang="en-US" sz="2000" dirty="0" smtClean="0">
                <a:cs typeface="Courier"/>
              </a:rPr>
              <a:t> does not reflect changes to the index unless you </a:t>
            </a:r>
            <a:r>
              <a:rPr lang="en-US" sz="2000" dirty="0" smtClean="0">
                <a:latin typeface="Courier"/>
                <a:cs typeface="Courier"/>
              </a:rPr>
              <a:t>reopen</a:t>
            </a:r>
            <a:r>
              <a:rPr lang="en-US" sz="2000" dirty="0" smtClean="0">
                <a:cs typeface="Courier"/>
              </a:rPr>
              <a:t> it.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Reopen</a:t>
            </a:r>
            <a:r>
              <a:rPr lang="en-US" sz="2000" dirty="0" smtClean="0">
                <a:cs typeface="Courier"/>
              </a:rPr>
              <a:t>ing is more resource efficient than </a:t>
            </a:r>
            <a:r>
              <a:rPr lang="en-US" sz="2000" dirty="0" smtClean="0">
                <a:latin typeface="Courier"/>
                <a:cs typeface="Courier"/>
              </a:rPr>
              <a:t>open</a:t>
            </a:r>
            <a:r>
              <a:rPr lang="en-US" sz="2000" dirty="0" smtClean="0">
                <a:cs typeface="Courier"/>
              </a:rPr>
              <a:t>ing a new </a:t>
            </a:r>
            <a:r>
              <a:rPr lang="en-US" sz="2000" dirty="0" err="1" smtClean="0">
                <a:latin typeface="Courier"/>
                <a:cs typeface="Courier"/>
              </a:rPr>
              <a:t>IndexReader</a:t>
            </a:r>
            <a:r>
              <a:rPr lang="en-US" sz="2000" dirty="0" smtClean="0">
                <a:cs typeface="Courier"/>
              </a:rPr>
              <a:t>.</a:t>
            </a:r>
          </a:p>
          <a:p>
            <a:pPr marL="0" indent="0">
              <a:buNone/>
            </a:pP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IndexReader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newReader</a:t>
            </a:r>
            <a:r>
              <a:rPr lang="en-US" sz="2000" dirty="0" smtClean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reader.reopen</a:t>
            </a:r>
            <a:r>
              <a:rPr lang="en-US" sz="2000" dirty="0" smtClean="0">
                <a:latin typeface="Courier"/>
                <a:cs typeface="Courier"/>
              </a:rPr>
              <a:t>();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If (reader != </a:t>
            </a:r>
            <a:r>
              <a:rPr lang="en-US" sz="2000" dirty="0" err="1" smtClean="0">
                <a:latin typeface="Courier"/>
                <a:cs typeface="Courier"/>
              </a:rPr>
              <a:t>newReader</a:t>
            </a:r>
            <a:r>
              <a:rPr lang="en-US" sz="2000" dirty="0" smtClean="0">
                <a:latin typeface="Courier"/>
                <a:cs typeface="Courier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err="1" smtClean="0">
                <a:latin typeface="Courier"/>
                <a:cs typeface="Courier"/>
              </a:rPr>
              <a:t>reader.close</a:t>
            </a:r>
            <a:r>
              <a:rPr lang="en-US" sz="2000" dirty="0" smtClean="0">
                <a:latin typeface="Courier"/>
                <a:cs typeface="Courier"/>
              </a:rPr>
              <a:t>();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smtClean="0">
                <a:latin typeface="Courier"/>
                <a:cs typeface="Courier"/>
              </a:rPr>
              <a:t>reader = </a:t>
            </a:r>
            <a:r>
              <a:rPr lang="en-US" sz="2000" dirty="0" err="1" smtClean="0">
                <a:latin typeface="Courier"/>
                <a:cs typeface="Courier"/>
              </a:rPr>
              <a:t>newReader</a:t>
            </a:r>
            <a:r>
              <a:rPr lang="en-US" sz="2000" dirty="0" smtClean="0">
                <a:latin typeface="Courier"/>
                <a:cs typeface="Courier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smtClean="0">
                <a:latin typeface="Courier"/>
                <a:cs typeface="Courier"/>
              </a:rPr>
              <a:t>searcher = new </a:t>
            </a:r>
            <a:r>
              <a:rPr lang="en-US" sz="2000" dirty="0" err="1" smtClean="0">
                <a:latin typeface="Courier"/>
                <a:cs typeface="Courier"/>
              </a:rPr>
              <a:t>IndexSearcher</a:t>
            </a:r>
            <a:r>
              <a:rPr lang="en-US" sz="2000" dirty="0" smtClean="0">
                <a:latin typeface="Courier"/>
                <a:cs typeface="Courier"/>
              </a:rPr>
              <a:t>(reader);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61248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Near-real-time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49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IndexWriter</a:t>
            </a:r>
            <a:r>
              <a:rPr lang="en-US" sz="2000" dirty="0" smtClean="0">
                <a:latin typeface="Courier"/>
                <a:cs typeface="Courier"/>
              </a:rPr>
              <a:t> writer = ...;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IndexReader</a:t>
            </a:r>
            <a:r>
              <a:rPr lang="en-US" sz="2000" dirty="0" smtClean="0">
                <a:latin typeface="Courier"/>
                <a:cs typeface="Courier"/>
              </a:rPr>
              <a:t> reader = </a:t>
            </a:r>
            <a:r>
              <a:rPr lang="en-US" sz="2000" dirty="0" err="1" smtClean="0">
                <a:latin typeface="Courier"/>
                <a:cs typeface="Courier"/>
              </a:rPr>
              <a:t>writer.getReader</a:t>
            </a:r>
            <a:r>
              <a:rPr lang="en-US" sz="2000" dirty="0" smtClean="0">
                <a:latin typeface="Courier"/>
                <a:cs typeface="Courier"/>
              </a:rPr>
              <a:t>();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IndexSearcher</a:t>
            </a:r>
            <a:r>
              <a:rPr lang="en-US" sz="2000" dirty="0" smtClean="0">
                <a:latin typeface="Courier"/>
                <a:cs typeface="Courier"/>
              </a:rPr>
              <a:t> searcher = new </a:t>
            </a:r>
            <a:r>
              <a:rPr lang="en-US" sz="2000" dirty="0" err="1" smtClean="0">
                <a:latin typeface="Courier"/>
                <a:cs typeface="Courier"/>
              </a:rPr>
              <a:t>IndexSearcher</a:t>
            </a:r>
            <a:r>
              <a:rPr lang="en-US" sz="2000" dirty="0" smtClean="0">
                <a:latin typeface="Courier"/>
                <a:cs typeface="Courier"/>
              </a:rPr>
              <a:t>(reader);</a:t>
            </a:r>
          </a:p>
          <a:p>
            <a:pPr marL="0" indent="0">
              <a:buNone/>
            </a:pP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cs typeface="Courier"/>
              </a:rPr>
              <a:t>// Now let us say there’s a change to the index using </a:t>
            </a:r>
            <a:r>
              <a:rPr lang="en-US" sz="2000" dirty="0" smtClean="0">
                <a:latin typeface="Courier"/>
                <a:cs typeface="Courier"/>
              </a:rPr>
              <a:t>writer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writer.addDocument</a:t>
            </a:r>
            <a:r>
              <a:rPr lang="en-US" sz="2000" dirty="0" smtClean="0">
                <a:latin typeface="Courier"/>
                <a:cs typeface="Courier"/>
              </a:rPr>
              <a:t>(</a:t>
            </a:r>
            <a:r>
              <a:rPr lang="en-US" sz="2000" dirty="0" err="1" smtClean="0">
                <a:latin typeface="Courier"/>
                <a:cs typeface="Courier"/>
              </a:rPr>
              <a:t>newDoc</a:t>
            </a:r>
            <a:r>
              <a:rPr lang="en-US" sz="2000" dirty="0" smtClean="0">
                <a:latin typeface="Courier"/>
                <a:cs typeface="Courier"/>
              </a:rPr>
              <a:t>);</a:t>
            </a:r>
            <a:endParaRPr lang="en-US" sz="2000" dirty="0">
              <a:latin typeface="Courier"/>
              <a:cs typeface="Courier"/>
            </a:endParaRPr>
          </a:p>
          <a:p>
            <a:pPr marL="0" indent="0">
              <a:buNone/>
            </a:pPr>
            <a:endParaRPr lang="en-US" sz="2000" dirty="0" smtClean="0"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// reopen() and </a:t>
            </a:r>
            <a:r>
              <a:rPr lang="en-US" sz="2000" dirty="0" err="1" smtClean="0">
                <a:latin typeface="Courier"/>
                <a:cs typeface="Courier"/>
              </a:rPr>
              <a:t>getReader</a:t>
            </a:r>
            <a:r>
              <a:rPr lang="en-US" sz="2000" dirty="0" smtClean="0">
                <a:latin typeface="Courier"/>
                <a:cs typeface="Courier"/>
              </a:rPr>
              <a:t>() force writer to flush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"/>
                <a:cs typeface="Courier"/>
              </a:rPr>
              <a:t>IndexReader</a:t>
            </a:r>
            <a:r>
              <a:rPr lang="en-US" sz="2000" dirty="0" smtClean="0">
                <a:latin typeface="Courier"/>
                <a:cs typeface="Courier"/>
              </a:rPr>
              <a:t> </a:t>
            </a:r>
            <a:r>
              <a:rPr lang="en-US" sz="2000" dirty="0" err="1" smtClean="0">
                <a:latin typeface="Courier"/>
                <a:cs typeface="Courier"/>
              </a:rPr>
              <a:t>newReader</a:t>
            </a:r>
            <a:r>
              <a:rPr lang="en-US" sz="2000" dirty="0" smtClean="0">
                <a:latin typeface="Courier"/>
                <a:cs typeface="Courier"/>
              </a:rPr>
              <a:t> = </a:t>
            </a:r>
            <a:r>
              <a:rPr lang="en-US" sz="2000" dirty="0" err="1" smtClean="0">
                <a:latin typeface="Courier"/>
                <a:cs typeface="Courier"/>
              </a:rPr>
              <a:t>reader.reopen</a:t>
            </a:r>
            <a:r>
              <a:rPr lang="en-US" sz="2000" dirty="0" smtClean="0">
                <a:latin typeface="Courier"/>
                <a:cs typeface="Courier"/>
              </a:rPr>
              <a:t>();</a:t>
            </a:r>
          </a:p>
          <a:p>
            <a:pPr marL="0" indent="0">
              <a:buNone/>
            </a:pPr>
            <a:r>
              <a:rPr lang="en-US" sz="2000" dirty="0" smtClean="0">
                <a:latin typeface="Courier"/>
                <a:cs typeface="Courier"/>
              </a:rPr>
              <a:t>if (reader != </a:t>
            </a:r>
            <a:r>
              <a:rPr lang="en-US" sz="2000" dirty="0" err="1" smtClean="0">
                <a:latin typeface="Courier"/>
                <a:cs typeface="Courier"/>
              </a:rPr>
              <a:t>newReader</a:t>
            </a:r>
            <a:r>
              <a:rPr lang="en-US" sz="2000" dirty="0" smtClean="0">
                <a:latin typeface="Courier"/>
                <a:cs typeface="Courier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err="1" smtClean="0">
                <a:latin typeface="Courier"/>
                <a:cs typeface="Courier"/>
              </a:rPr>
              <a:t>reader.close</a:t>
            </a:r>
            <a:r>
              <a:rPr lang="en-US" sz="2000" dirty="0" smtClean="0">
                <a:latin typeface="Courier"/>
                <a:cs typeface="Courier"/>
              </a:rPr>
              <a:t>();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smtClean="0">
                <a:latin typeface="Courier"/>
                <a:cs typeface="Courier"/>
              </a:rPr>
              <a:t>reader = </a:t>
            </a:r>
            <a:r>
              <a:rPr lang="en-US" sz="2000" dirty="0" err="1" smtClean="0">
                <a:latin typeface="Courier"/>
                <a:cs typeface="Courier"/>
              </a:rPr>
              <a:t>newReader</a:t>
            </a:r>
            <a:r>
              <a:rPr lang="en-US" sz="2000" dirty="0" smtClean="0">
                <a:latin typeface="Courier"/>
                <a:cs typeface="Courier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	</a:t>
            </a:r>
            <a:r>
              <a:rPr lang="en-US" sz="2000" dirty="0" smtClean="0">
                <a:latin typeface="Courier"/>
                <a:cs typeface="Courier"/>
              </a:rPr>
              <a:t>searcher = new </a:t>
            </a:r>
            <a:r>
              <a:rPr lang="en-US" sz="2000" dirty="0" err="1" smtClean="0">
                <a:latin typeface="Courier"/>
                <a:cs typeface="Courier"/>
              </a:rPr>
              <a:t>IndexSearcher</a:t>
            </a:r>
            <a:r>
              <a:rPr lang="en-US" sz="2000" dirty="0" smtClean="0">
                <a:latin typeface="Courier"/>
                <a:cs typeface="Courier"/>
              </a:rPr>
              <a:t>(reader);</a:t>
            </a:r>
          </a:p>
          <a:p>
            <a:pPr marL="0" indent="0">
              <a:buNone/>
            </a:pPr>
            <a:r>
              <a:rPr lang="en-US" sz="2000" dirty="0"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9923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Open source search engines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Academic</a:t>
            </a:r>
            <a:endParaRPr lang="en-US" dirty="0"/>
          </a:p>
          <a:p>
            <a:pPr lvl="1"/>
            <a:r>
              <a:rPr lang="en-US" dirty="0"/>
              <a:t>Terrier (Java, </a:t>
            </a:r>
            <a:r>
              <a:rPr lang="en-US" dirty="0" smtClean="0"/>
              <a:t>University of </a:t>
            </a:r>
            <a:r>
              <a:rPr lang="en-US" dirty="0"/>
              <a:t>Glasgow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Indri, Lemur </a:t>
            </a:r>
            <a:r>
              <a:rPr lang="en-US" dirty="0"/>
              <a:t>(C</a:t>
            </a:r>
            <a:r>
              <a:rPr lang="en-US" dirty="0" smtClean="0"/>
              <a:t>++, and Java too, UMass </a:t>
            </a:r>
            <a:r>
              <a:rPr lang="en-US" dirty="0"/>
              <a:t>&amp; CMU)</a:t>
            </a:r>
          </a:p>
          <a:p>
            <a:pPr lvl="1"/>
            <a:r>
              <a:rPr lang="en-US" dirty="0" err="1" smtClean="0"/>
              <a:t>Zettair</a:t>
            </a:r>
            <a:r>
              <a:rPr lang="en-US" dirty="0" smtClean="0"/>
              <a:t> (University of Melbourne)</a:t>
            </a:r>
            <a:endParaRPr lang="en-US" dirty="0"/>
          </a:p>
          <a:p>
            <a:r>
              <a:rPr lang="en-US" dirty="0" smtClean="0"/>
              <a:t>Apache project (non-academic)</a:t>
            </a:r>
            <a:endParaRPr lang="en-US" dirty="0"/>
          </a:p>
          <a:p>
            <a:pPr lvl="1"/>
            <a:r>
              <a:rPr lang="en-US" b="1" dirty="0" err="1" smtClean="0"/>
              <a:t>Lucene</a:t>
            </a:r>
            <a:endParaRPr lang="en-US" dirty="0" smtClean="0"/>
          </a:p>
          <a:p>
            <a:pPr lvl="1"/>
            <a:r>
              <a:rPr lang="en-US" dirty="0" smtClean="0"/>
              <a:t>Apache license, legally easier for commercial use</a:t>
            </a:r>
          </a:p>
          <a:p>
            <a:r>
              <a:rPr lang="en-US" dirty="0" err="1" smtClean="0"/>
              <a:t>Lucene</a:t>
            </a:r>
            <a:endParaRPr lang="en-US" dirty="0" smtClean="0"/>
          </a:p>
          <a:p>
            <a:pPr lvl="1"/>
            <a:r>
              <a:rPr lang="en-US" dirty="0" smtClean="0"/>
              <a:t>Java search engine library, with many features</a:t>
            </a:r>
          </a:p>
          <a:p>
            <a:pPr lvl="1"/>
            <a:r>
              <a:rPr lang="en-US" dirty="0" smtClean="0"/>
              <a:t>Ports/integration to other languages available (C/C++, C#, Python, Ruby, … ) </a:t>
            </a:r>
          </a:p>
          <a:p>
            <a:pPr lvl="1"/>
            <a:r>
              <a:rPr lang="en-US" dirty="0" smtClean="0"/>
              <a:t>Other projects on top of </a:t>
            </a:r>
            <a:r>
              <a:rPr lang="en-US" dirty="0" err="1" smtClean="0"/>
              <a:t>Lucene</a:t>
            </a:r>
            <a:r>
              <a:rPr lang="en-US" dirty="0" smtClean="0"/>
              <a:t>: </a:t>
            </a:r>
            <a:r>
              <a:rPr lang="en-US" dirty="0" err="1" smtClean="0"/>
              <a:t>Solr</a:t>
            </a:r>
            <a:r>
              <a:rPr lang="en-US" dirty="0"/>
              <a:t> </a:t>
            </a:r>
            <a:r>
              <a:rPr lang="en-US" dirty="0" smtClean="0"/>
              <a:t>and others</a:t>
            </a:r>
          </a:p>
          <a:p>
            <a:pPr lvl="1"/>
            <a:r>
              <a:rPr lang="en-US" dirty="0" smtClean="0"/>
              <a:t>Used by: LinkedIn, Twitter, </a:t>
            </a:r>
            <a:r>
              <a:rPr lang="en-US" dirty="0" err="1" smtClean="0"/>
              <a:t>CiteSeer</a:t>
            </a:r>
            <a:r>
              <a:rPr lang="en-US" dirty="0" smtClean="0"/>
              <a:t>, …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66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Calibri"/>
                <a:cs typeface="Calibri"/>
              </a:rPr>
              <a:t>Query Syntax</a:t>
            </a:r>
            <a:endParaRPr lang="en-US" dirty="0">
              <a:latin typeface="Calibri"/>
              <a:cs typeface="Calibri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151587"/>
              </p:ext>
            </p:extLst>
          </p:nvPr>
        </p:nvGraphicFramePr>
        <p:xfrm>
          <a:off x="457200" y="1171744"/>
          <a:ext cx="82296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9340"/>
                <a:gridCol w="53002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Quer</a:t>
                      </a:r>
                      <a:r>
                        <a:rPr lang="en-US" baseline="0" dirty="0" smtClean="0"/>
                        <a:t>y expression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Document matches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if…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java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the term </a:t>
                      </a:r>
                      <a:r>
                        <a:rPr lang="en-US" i="1" dirty="0" smtClean="0"/>
                        <a:t>java</a:t>
                      </a:r>
                      <a:r>
                        <a:rPr lang="en-US" dirty="0" smtClean="0"/>
                        <a:t> in the default field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java </a:t>
                      </a:r>
                      <a:r>
                        <a:rPr lang="en-US" dirty="0" err="1" smtClean="0"/>
                        <a:t>junit</a:t>
                      </a:r>
                      <a:r>
                        <a:rPr lang="en-US" dirty="0" smtClean="0"/>
                        <a:t/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java OR </a:t>
                      </a:r>
                      <a:r>
                        <a:rPr lang="en-US" dirty="0" err="1" smtClean="0"/>
                        <a:t>junit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the term </a:t>
                      </a:r>
                      <a:r>
                        <a:rPr lang="en-US" i="1" dirty="0" smtClean="0"/>
                        <a:t>java</a:t>
                      </a:r>
                      <a:r>
                        <a:rPr lang="en-US" dirty="0" smtClean="0"/>
                        <a:t> or </a:t>
                      </a:r>
                      <a:r>
                        <a:rPr lang="en-US" i="1" dirty="0" err="1" smtClean="0"/>
                        <a:t>junit</a:t>
                      </a:r>
                      <a:r>
                        <a:rPr lang="en-US" dirty="0" smtClean="0"/>
                        <a:t> or both in the default field (</a:t>
                      </a:r>
                      <a:r>
                        <a:rPr lang="en-US" i="1" dirty="0" smtClean="0"/>
                        <a:t>the default operator </a:t>
                      </a:r>
                      <a:r>
                        <a:rPr lang="en-US" i="1" baseline="0" dirty="0" smtClean="0"/>
                        <a:t>can be changed to </a:t>
                      </a:r>
                      <a:r>
                        <a:rPr lang="en-US" i="0" baseline="0" dirty="0" smtClean="0"/>
                        <a:t>AND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+java +</a:t>
                      </a:r>
                      <a:r>
                        <a:rPr lang="en-US" dirty="0" err="1" smtClean="0"/>
                        <a:t>junit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java AND </a:t>
                      </a:r>
                      <a:r>
                        <a:rPr lang="en-US" dirty="0" err="1" smtClean="0"/>
                        <a:t>junit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both </a:t>
                      </a:r>
                      <a:r>
                        <a:rPr lang="en-US" i="1" dirty="0" smtClean="0"/>
                        <a:t>java</a:t>
                      </a:r>
                      <a:r>
                        <a:rPr lang="en-US" i="0" dirty="0" smtClean="0"/>
                        <a:t> and </a:t>
                      </a:r>
                      <a:r>
                        <a:rPr lang="en-US" i="1" dirty="0" err="1" smtClean="0"/>
                        <a:t>junit</a:t>
                      </a:r>
                      <a:r>
                        <a:rPr lang="en-US" i="0" dirty="0" smtClean="0"/>
                        <a:t> in the default field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title:ant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the term </a:t>
                      </a:r>
                      <a:r>
                        <a:rPr lang="en-US" i="1" dirty="0" smtClean="0"/>
                        <a:t>ant</a:t>
                      </a:r>
                      <a:r>
                        <a:rPr lang="en-US" i="0" dirty="0" smtClean="0"/>
                        <a:t> in the title field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title:extreme</a:t>
                      </a:r>
                      <a:r>
                        <a:rPr lang="en-US" baseline="0" dirty="0" smtClean="0"/>
                        <a:t> –</a:t>
                      </a:r>
                      <a:r>
                        <a:rPr lang="en-US" baseline="0" dirty="0" err="1" smtClean="0"/>
                        <a:t>subject:sports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Contains </a:t>
                      </a:r>
                      <a:r>
                        <a:rPr lang="en-US" i="1" dirty="0" smtClean="0"/>
                        <a:t>extreme</a:t>
                      </a:r>
                      <a:r>
                        <a:rPr lang="en-US" i="0" baseline="0" dirty="0" smtClean="0"/>
                        <a:t> in the title and not </a:t>
                      </a:r>
                      <a:r>
                        <a:rPr lang="en-US" i="1" baseline="0" dirty="0" smtClean="0"/>
                        <a:t>sports</a:t>
                      </a:r>
                      <a:r>
                        <a:rPr lang="en-US" i="0" baseline="0" dirty="0" smtClean="0"/>
                        <a:t> in subject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(agile OR extreme) AND java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Boolean</a:t>
                      </a:r>
                      <a:r>
                        <a:rPr lang="en-US" baseline="0" dirty="0" smtClean="0"/>
                        <a:t> expression matches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title:”</a:t>
                      </a:r>
                      <a:r>
                        <a:rPr lang="en-US" dirty="0" err="1" smtClean="0"/>
                        <a:t>junit</a:t>
                      </a:r>
                      <a:r>
                        <a:rPr lang="en-US" dirty="0" smtClean="0"/>
                        <a:t> in action”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Phrase matches in title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title:”</a:t>
                      </a:r>
                      <a:r>
                        <a:rPr lang="en-US" dirty="0" err="1" smtClean="0"/>
                        <a:t>junit</a:t>
                      </a:r>
                      <a:r>
                        <a:rPr lang="en-US" dirty="0" smtClean="0"/>
                        <a:t> action”~5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Proximity matches (within 5) in title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java*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Wildcard</a:t>
                      </a:r>
                      <a:r>
                        <a:rPr lang="en-US" baseline="0" dirty="0" smtClean="0"/>
                        <a:t> matches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java~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Fuzzy matches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lastmodified</a:t>
                      </a:r>
                      <a:r>
                        <a:rPr lang="en-US" dirty="0" smtClean="0"/>
                        <a:t>:[1/1/09 TO 12/31/09]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Range matches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995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Programmatically constructed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TermQuery</a:t>
            </a:r>
            <a:r>
              <a:rPr lang="en-US" dirty="0" smtClean="0"/>
              <a:t>, </a:t>
            </a:r>
            <a:r>
              <a:rPr lang="en-US" dirty="0" err="1" smtClean="0"/>
              <a:t>TermRangeQuery</a:t>
            </a:r>
            <a:endParaRPr lang="en-US" dirty="0" smtClean="0"/>
          </a:p>
          <a:p>
            <a:r>
              <a:rPr lang="en-US" dirty="0" err="1" smtClean="0"/>
              <a:t>NumericRangeQuery</a:t>
            </a:r>
            <a:endParaRPr lang="en-US" dirty="0" smtClean="0"/>
          </a:p>
          <a:p>
            <a:r>
              <a:rPr lang="en-US" dirty="0" err="1" smtClean="0"/>
              <a:t>PrefixQuery</a:t>
            </a:r>
            <a:endParaRPr lang="en-US" dirty="0" smtClean="0"/>
          </a:p>
          <a:p>
            <a:r>
              <a:rPr lang="en-US" dirty="0" err="1" smtClean="0"/>
              <a:t>BooleanQuery</a:t>
            </a:r>
            <a:endParaRPr lang="en-US" dirty="0" smtClean="0"/>
          </a:p>
          <a:p>
            <a:r>
              <a:rPr lang="en-US" dirty="0" err="1" smtClean="0"/>
              <a:t>PhraseQuery</a:t>
            </a:r>
            <a:r>
              <a:rPr lang="en-US" dirty="0" smtClean="0"/>
              <a:t>, </a:t>
            </a:r>
            <a:r>
              <a:rPr lang="en-US" dirty="0" err="1" smtClean="0"/>
              <a:t>WildcardQuery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9677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 and 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Slides by Manning and </a:t>
            </a:r>
            <a:r>
              <a:rPr lang="en-US" dirty="0" err="1" smtClean="0"/>
              <a:t>Nayak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http://web.stanford.edu/class/cs276/handouts/lecture-lucene.pptx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Lucene</a:t>
            </a:r>
            <a:r>
              <a:rPr lang="en-US" dirty="0" smtClean="0"/>
              <a:t> tutorial website: </a:t>
            </a:r>
            <a:r>
              <a:rPr lang="en-US" dirty="0" smtClean="0">
                <a:hlinkClick r:id="rId3"/>
              </a:rPr>
              <a:t>http://www.lucenetutorial.com</a:t>
            </a:r>
            <a:endParaRPr lang="en-US" dirty="0" smtClean="0"/>
          </a:p>
          <a:p>
            <a:r>
              <a:rPr lang="en-US" dirty="0" smtClean="0"/>
              <a:t>Apache </a:t>
            </a:r>
            <a:r>
              <a:rPr lang="en-US" dirty="0" err="1" smtClean="0"/>
              <a:t>lucene</a:t>
            </a:r>
            <a:r>
              <a:rPr lang="en-US" dirty="0" smtClean="0"/>
              <a:t>: </a:t>
            </a:r>
            <a:r>
              <a:rPr lang="en-US" dirty="0" smtClean="0">
                <a:hlinkClick r:id="rId4"/>
              </a:rPr>
              <a:t>http://lucene.apache.org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10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Lucene</a:t>
            </a:r>
            <a:r>
              <a:rPr lang="en-US" dirty="0" smtClean="0"/>
              <a:t>: overview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696036" y="3125337"/>
            <a:ext cx="1514901" cy="79157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Lucene</a:t>
            </a:r>
            <a:r>
              <a:rPr lang="en-US" sz="2000" dirty="0" smtClean="0"/>
              <a:t> document</a:t>
            </a:r>
            <a:endParaRPr lang="en-US" sz="2000" dirty="0"/>
          </a:p>
        </p:txBody>
      </p:sp>
      <p:sp>
        <p:nvSpPr>
          <p:cNvPr id="6" name="Flowchart: Multidocument 5"/>
          <p:cNvSpPr/>
          <p:nvPr/>
        </p:nvSpPr>
        <p:spPr>
          <a:xfrm>
            <a:off x="696036" y="1637731"/>
            <a:ext cx="1596787" cy="968991"/>
          </a:xfrm>
          <a:prstGeom prst="flowChartMultidocumen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Documents</a:t>
            </a:r>
            <a:endParaRPr lang="en-US" sz="2000" dirty="0"/>
          </a:p>
        </p:txBody>
      </p:sp>
      <p:sp>
        <p:nvSpPr>
          <p:cNvPr id="7" name="Rounded Rectangle 6"/>
          <p:cNvSpPr/>
          <p:nvPr/>
        </p:nvSpPr>
        <p:spPr>
          <a:xfrm>
            <a:off x="696036" y="4819936"/>
            <a:ext cx="1514901" cy="7915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Tokens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3814549" y="4819936"/>
            <a:ext cx="1514901" cy="7915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Index and dictionary</a:t>
            </a:r>
            <a:endParaRPr lang="en-US" sz="2000" dirty="0"/>
          </a:p>
        </p:txBody>
      </p:sp>
      <p:sp>
        <p:nvSpPr>
          <p:cNvPr id="9" name="Rounded Rectangle 8"/>
          <p:cNvSpPr/>
          <p:nvPr/>
        </p:nvSpPr>
        <p:spPr>
          <a:xfrm>
            <a:off x="3820236" y="3125337"/>
            <a:ext cx="1514901" cy="7915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/>
              <a:t>Lucene</a:t>
            </a:r>
            <a:r>
              <a:rPr lang="en-US" sz="2000" dirty="0" smtClean="0"/>
              <a:t> query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3820235" y="1726441"/>
            <a:ext cx="1514901" cy="79157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Text query</a:t>
            </a:r>
            <a:endParaRPr lang="en-US" sz="2000" dirty="0"/>
          </a:p>
        </p:txBody>
      </p:sp>
      <p:sp>
        <p:nvSpPr>
          <p:cNvPr id="11" name="Rounded Rectangle 10"/>
          <p:cNvSpPr/>
          <p:nvPr/>
        </p:nvSpPr>
        <p:spPr>
          <a:xfrm>
            <a:off x="6862549" y="4835858"/>
            <a:ext cx="1514901" cy="7915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Search results</a:t>
            </a:r>
            <a:endParaRPr lang="en-US" sz="2000" dirty="0"/>
          </a:p>
        </p:txBody>
      </p:sp>
      <p:sp>
        <p:nvSpPr>
          <p:cNvPr id="12" name="Rounded Rectangle 11"/>
          <p:cNvSpPr/>
          <p:nvPr/>
        </p:nvSpPr>
        <p:spPr>
          <a:xfrm>
            <a:off x="6862549" y="3125337"/>
            <a:ext cx="1514901" cy="79157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/>
              <a:t>R</a:t>
            </a:r>
            <a:r>
              <a:rPr lang="en-US" sz="2000" dirty="0" smtClean="0"/>
              <a:t>esults display</a:t>
            </a:r>
            <a:endParaRPr lang="en-US" sz="2000" dirty="0"/>
          </a:p>
        </p:txBody>
      </p:sp>
      <p:cxnSp>
        <p:nvCxnSpPr>
          <p:cNvPr id="14" name="Straight Arrow Connector 13"/>
          <p:cNvCxnSpPr>
            <a:endCxn id="5" idx="0"/>
          </p:cNvCxnSpPr>
          <p:nvPr/>
        </p:nvCxnSpPr>
        <p:spPr>
          <a:xfrm>
            <a:off x="1453486" y="2518011"/>
            <a:ext cx="1" cy="60732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2"/>
            <a:endCxn id="7" idx="0"/>
          </p:cNvCxnSpPr>
          <p:nvPr/>
        </p:nvCxnSpPr>
        <p:spPr>
          <a:xfrm>
            <a:off x="1453487" y="3916907"/>
            <a:ext cx="0" cy="9030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3"/>
            <a:endCxn id="8" idx="1"/>
          </p:cNvCxnSpPr>
          <p:nvPr/>
        </p:nvCxnSpPr>
        <p:spPr>
          <a:xfrm>
            <a:off x="2210937" y="5215721"/>
            <a:ext cx="160361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3"/>
            <a:endCxn id="11" idx="1"/>
          </p:cNvCxnSpPr>
          <p:nvPr/>
        </p:nvCxnSpPr>
        <p:spPr>
          <a:xfrm>
            <a:off x="5329450" y="5215721"/>
            <a:ext cx="1533099" cy="159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9" idx="2"/>
            <a:endCxn id="8" idx="0"/>
          </p:cNvCxnSpPr>
          <p:nvPr/>
        </p:nvCxnSpPr>
        <p:spPr>
          <a:xfrm flipH="1">
            <a:off x="4572000" y="3916907"/>
            <a:ext cx="5687" cy="9030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2"/>
            <a:endCxn id="9" idx="0"/>
          </p:cNvCxnSpPr>
          <p:nvPr/>
        </p:nvCxnSpPr>
        <p:spPr>
          <a:xfrm>
            <a:off x="4577686" y="2518011"/>
            <a:ext cx="1" cy="60732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11" idx="0"/>
            <a:endCxn id="12" idx="2"/>
          </p:cNvCxnSpPr>
          <p:nvPr/>
        </p:nvCxnSpPr>
        <p:spPr>
          <a:xfrm flipV="1">
            <a:off x="7620000" y="3916907"/>
            <a:ext cx="0" cy="91895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405714" y="2470242"/>
            <a:ext cx="18936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User: document building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1596788" y="3976272"/>
            <a:ext cx="1241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Lucene</a:t>
            </a:r>
            <a:r>
              <a:rPr lang="en-US" sz="2000" dirty="0" smtClean="0"/>
              <a:t>: Analyzing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>
            <a:off x="2427027" y="5189787"/>
            <a:ext cx="1241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Lucene</a:t>
            </a:r>
            <a:r>
              <a:rPr lang="en-US" sz="2000" dirty="0" smtClean="0"/>
              <a:t>: Indexing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4534470" y="3989219"/>
            <a:ext cx="1241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Lucene</a:t>
            </a:r>
            <a:r>
              <a:rPr lang="en-US" sz="2000" dirty="0" smtClean="0"/>
              <a:t>: Analyzing</a:t>
            </a:r>
            <a:endParaRPr lang="en-US" sz="2000" dirty="0"/>
          </a:p>
        </p:txBody>
      </p:sp>
      <p:sp>
        <p:nvSpPr>
          <p:cNvPr id="39" name="TextBox 38"/>
          <p:cNvSpPr txBox="1"/>
          <p:nvPr/>
        </p:nvSpPr>
        <p:spPr>
          <a:xfrm>
            <a:off x="5505165" y="5189787"/>
            <a:ext cx="1241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Lucene</a:t>
            </a:r>
            <a:r>
              <a:rPr lang="en-US" sz="2000" dirty="0" smtClean="0"/>
              <a:t>: Searching</a:t>
            </a:r>
            <a:endParaRPr lang="en-US" sz="2000" dirty="0"/>
          </a:p>
        </p:txBody>
      </p:sp>
      <p:sp>
        <p:nvSpPr>
          <p:cNvPr id="40" name="TextBox 39"/>
          <p:cNvSpPr txBox="1"/>
          <p:nvPr/>
        </p:nvSpPr>
        <p:spPr>
          <a:xfrm>
            <a:off x="7576787" y="4102160"/>
            <a:ext cx="17446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User: reading search results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4541294" y="2507088"/>
            <a:ext cx="15848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User: query building</a:t>
            </a:r>
            <a:endParaRPr lang="en-US" sz="2000" dirty="0"/>
          </a:p>
        </p:txBody>
      </p:sp>
      <p:sp>
        <p:nvSpPr>
          <p:cNvPr id="42" name="Rounded Rectangle 41"/>
          <p:cNvSpPr/>
          <p:nvPr/>
        </p:nvSpPr>
        <p:spPr>
          <a:xfrm>
            <a:off x="6862548" y="1723000"/>
            <a:ext cx="1514901" cy="79157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UI</a:t>
            </a:r>
            <a:endParaRPr lang="en-US" sz="2000" dirty="0"/>
          </a:p>
        </p:txBody>
      </p:sp>
      <p:cxnSp>
        <p:nvCxnSpPr>
          <p:cNvPr id="43" name="Straight Arrow Connector 42"/>
          <p:cNvCxnSpPr>
            <a:stCxn id="12" idx="0"/>
            <a:endCxn id="42" idx="2"/>
          </p:cNvCxnSpPr>
          <p:nvPr/>
        </p:nvCxnSpPr>
        <p:spPr>
          <a:xfrm flipH="1" flipV="1">
            <a:off x="7619999" y="2514570"/>
            <a:ext cx="1" cy="6107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619998" y="2616272"/>
            <a:ext cx="12419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User</a:t>
            </a:r>
            <a:endParaRPr lang="en-US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3128748" y="6156295"/>
            <a:ext cx="29973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User = Programmer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3271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 animBg="1"/>
      <p:bldP spid="46" grpId="0"/>
      <p:bldP spid="4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Lucene</a:t>
            </a:r>
            <a:r>
              <a:rPr lang="en-US" dirty="0"/>
              <a:t> d</a:t>
            </a:r>
            <a:r>
              <a:rPr lang="en-US" dirty="0" smtClean="0"/>
              <a:t>ocument 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 panose="05000000000000000000" pitchFamily="2" charset="2"/>
              </a:rPr>
              <a:t>A document is a collection of Fields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Document: CV of a student, several fields</a:t>
            </a:r>
          </a:p>
          <a:p>
            <a:pPr lvl="1"/>
            <a:r>
              <a:rPr lang="en-US" dirty="0" err="1" smtClean="0">
                <a:sym typeface="Wingdings" panose="05000000000000000000" pitchFamily="2" charset="2"/>
              </a:rPr>
              <a:t>Last_Name</a:t>
            </a:r>
            <a:r>
              <a:rPr lang="en-US" dirty="0" smtClean="0">
                <a:sym typeface="Wingdings" panose="05000000000000000000" pitchFamily="2" charset="2"/>
              </a:rPr>
              <a:t>: Banerjee</a:t>
            </a:r>
          </a:p>
          <a:p>
            <a:pPr lvl="1"/>
            <a:r>
              <a:rPr lang="en-US" dirty="0" err="1" smtClean="0">
                <a:sym typeface="Wingdings" panose="05000000000000000000" pitchFamily="2" charset="2"/>
              </a:rPr>
              <a:t>First_Name</a:t>
            </a:r>
            <a:r>
              <a:rPr lang="en-US" dirty="0" smtClean="0">
                <a:sym typeface="Wingdings" panose="05000000000000000000" pitchFamily="2" charset="2"/>
              </a:rPr>
              <a:t>: </a:t>
            </a:r>
            <a:r>
              <a:rPr lang="en-US" dirty="0" err="1" smtClean="0">
                <a:sym typeface="Wingdings" panose="05000000000000000000" pitchFamily="2" charset="2"/>
              </a:rPr>
              <a:t>Arkadeep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Age: 24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Gender: M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Institute: ISI Kolkata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Location: Kolkata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Description: </a:t>
            </a:r>
            <a:r>
              <a:rPr lang="en-US" dirty="0" err="1" smtClean="0">
                <a:sym typeface="Wingdings" panose="05000000000000000000" pitchFamily="2" charset="2"/>
              </a:rPr>
              <a:t>Arkadeep</a:t>
            </a:r>
            <a:r>
              <a:rPr lang="en-US" dirty="0" smtClean="0">
                <a:sym typeface="Wingdings" panose="05000000000000000000" pitchFamily="2" charset="2"/>
              </a:rPr>
              <a:t> is a highly motivated student who simply loves challenge. He is …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A field can be a text, a number, a range</a:t>
            </a:r>
          </a:p>
          <a:p>
            <a:endParaRPr lang="en-US" dirty="0" smtClean="0">
              <a:sym typeface="Wingdings" panose="05000000000000000000" pitchFamily="2" charset="2"/>
            </a:endParaRPr>
          </a:p>
          <a:p>
            <a:pPr lvl="1"/>
            <a:endParaRPr lang="en-US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586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Building document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6035" y="1419367"/>
            <a:ext cx="7806519" cy="313932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Courier"/>
                <a:cs typeface="Courier"/>
              </a:rPr>
              <a:t>import </a:t>
            </a:r>
            <a:r>
              <a:rPr lang="en-US" dirty="0" err="1">
                <a:latin typeface="Courier"/>
                <a:cs typeface="Courier"/>
              </a:rPr>
              <a:t>org.apache.lucene.document.</a:t>
            </a:r>
            <a:r>
              <a:rPr lang="en-US" b="1" dirty="0" err="1">
                <a:latin typeface="Courier"/>
                <a:cs typeface="Courier"/>
              </a:rPr>
              <a:t>Document</a:t>
            </a:r>
            <a:r>
              <a:rPr lang="en-US" dirty="0">
                <a:latin typeface="Courier"/>
                <a:cs typeface="Courier"/>
              </a:rPr>
              <a:t>;</a:t>
            </a:r>
          </a:p>
          <a:p>
            <a:r>
              <a:rPr lang="en-US" dirty="0">
                <a:latin typeface="Courier"/>
                <a:cs typeface="Courier"/>
              </a:rPr>
              <a:t>import </a:t>
            </a:r>
            <a:r>
              <a:rPr lang="en-US" dirty="0" err="1">
                <a:latin typeface="Courier"/>
                <a:cs typeface="Courier"/>
              </a:rPr>
              <a:t>org.apache.lucene.document.</a:t>
            </a:r>
            <a:r>
              <a:rPr lang="en-US" b="1" dirty="0" err="1">
                <a:latin typeface="Courier"/>
                <a:cs typeface="Courier"/>
              </a:rPr>
              <a:t>Field</a:t>
            </a:r>
            <a:r>
              <a:rPr lang="en-US" dirty="0" smtClean="0">
                <a:latin typeface="Courier"/>
                <a:cs typeface="Courier"/>
              </a:rPr>
              <a:t>;</a:t>
            </a:r>
            <a:endParaRPr lang="en-US" b="1" dirty="0" smtClean="0">
              <a:latin typeface="Courier"/>
              <a:cs typeface="Courier"/>
            </a:endParaRPr>
          </a:p>
          <a:p>
            <a:endParaRPr lang="en-US" b="1" dirty="0" smtClean="0">
              <a:latin typeface="Courier"/>
              <a:cs typeface="Courier"/>
            </a:endParaRPr>
          </a:p>
          <a:p>
            <a:r>
              <a:rPr lang="en-US" b="1" dirty="0" smtClean="0">
                <a:latin typeface="Courier"/>
                <a:cs typeface="Courier"/>
              </a:rPr>
              <a:t>…</a:t>
            </a:r>
          </a:p>
          <a:p>
            <a:r>
              <a:rPr lang="en-US" b="1" dirty="0" smtClean="0">
                <a:latin typeface="Courier"/>
                <a:cs typeface="Courier"/>
              </a:rPr>
              <a:t>…</a:t>
            </a:r>
          </a:p>
          <a:p>
            <a:endParaRPr lang="en-US" b="1" dirty="0">
              <a:latin typeface="Courier"/>
              <a:cs typeface="Courier"/>
            </a:endParaRPr>
          </a:p>
          <a:p>
            <a:r>
              <a:rPr lang="en-US" b="1" dirty="0" smtClean="0">
                <a:latin typeface="Courier"/>
                <a:cs typeface="Courier"/>
              </a:rPr>
              <a:t>Document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>
                <a:latin typeface="Courier"/>
                <a:cs typeface="Courier"/>
              </a:rPr>
              <a:t>doc = new </a:t>
            </a:r>
            <a:r>
              <a:rPr lang="en-US" b="1" dirty="0">
                <a:latin typeface="Courier"/>
                <a:cs typeface="Courier"/>
              </a:rPr>
              <a:t>Document</a:t>
            </a:r>
            <a:r>
              <a:rPr lang="en-US" dirty="0">
                <a:latin typeface="Courier"/>
                <a:cs typeface="Courier"/>
              </a:rPr>
              <a:t>();</a:t>
            </a:r>
          </a:p>
          <a:p>
            <a:r>
              <a:rPr lang="en-US" dirty="0" err="1" smtClean="0">
                <a:latin typeface="Courier"/>
                <a:cs typeface="Courier"/>
              </a:rPr>
              <a:t>doc.</a:t>
            </a:r>
            <a:r>
              <a:rPr lang="en-US" b="1" dirty="0" err="1" smtClean="0">
                <a:latin typeface="Courier"/>
                <a:cs typeface="Courier"/>
              </a:rPr>
              <a:t>add</a:t>
            </a:r>
            <a:r>
              <a:rPr lang="en-US" dirty="0" smtClean="0">
                <a:latin typeface="Courier"/>
                <a:cs typeface="Courier"/>
              </a:rPr>
              <a:t>(new </a:t>
            </a:r>
            <a:r>
              <a:rPr lang="en-US" b="1" dirty="0" err="1" smtClean="0">
                <a:latin typeface="Courier"/>
                <a:cs typeface="Courier"/>
              </a:rPr>
              <a:t>StringField</a:t>
            </a:r>
            <a:r>
              <a:rPr lang="en-US" dirty="0" smtClean="0">
                <a:latin typeface="Courier"/>
                <a:cs typeface="Courier"/>
              </a:rPr>
              <a:t>(“</a:t>
            </a:r>
            <a:r>
              <a:rPr lang="en-US" dirty="0" err="1" smtClean="0">
                <a:latin typeface="Courier"/>
                <a:cs typeface="Courier"/>
              </a:rPr>
              <a:t>Last_Name”,”Banerjee</a:t>
            </a:r>
            <a:r>
              <a:rPr lang="en-US" dirty="0" smtClean="0">
                <a:latin typeface="Courier"/>
                <a:cs typeface="Courier"/>
              </a:rPr>
              <a:t>”, …));</a:t>
            </a:r>
          </a:p>
          <a:p>
            <a:r>
              <a:rPr lang="en-US" dirty="0" err="1">
                <a:latin typeface="Courier"/>
                <a:cs typeface="Courier"/>
              </a:rPr>
              <a:t>doc.</a:t>
            </a:r>
            <a:r>
              <a:rPr lang="en-US" b="1" dirty="0" err="1">
                <a:latin typeface="Courier"/>
                <a:cs typeface="Courier"/>
              </a:rPr>
              <a:t>add</a:t>
            </a:r>
            <a:r>
              <a:rPr lang="en-US" dirty="0">
                <a:latin typeface="Courier"/>
                <a:cs typeface="Courier"/>
              </a:rPr>
              <a:t>(new </a:t>
            </a:r>
            <a:r>
              <a:rPr lang="en-US" b="1" dirty="0" err="1">
                <a:latin typeface="Courier"/>
                <a:cs typeface="Courier"/>
              </a:rPr>
              <a:t>StringField</a:t>
            </a:r>
            <a:r>
              <a:rPr lang="en-US" dirty="0" smtClean="0">
                <a:latin typeface="Courier"/>
                <a:cs typeface="Courier"/>
              </a:rPr>
              <a:t>(“First_Name”,”</a:t>
            </a:r>
            <a:r>
              <a:rPr lang="en-US" dirty="0" err="1" smtClean="0">
                <a:latin typeface="Courier"/>
                <a:cs typeface="Courier"/>
              </a:rPr>
              <a:t>Arkadeep</a:t>
            </a:r>
            <a:r>
              <a:rPr lang="en-US" dirty="0" smtClean="0">
                <a:latin typeface="Courier"/>
                <a:cs typeface="Courier"/>
              </a:rPr>
              <a:t>”, …));</a:t>
            </a:r>
            <a:endParaRPr lang="en-US" dirty="0">
              <a:latin typeface="Courier"/>
              <a:cs typeface="Courier"/>
            </a:endParaRPr>
          </a:p>
          <a:p>
            <a:r>
              <a:rPr lang="en-US" dirty="0" err="1">
                <a:latin typeface="Courier"/>
                <a:cs typeface="Courier"/>
              </a:rPr>
              <a:t>doc.</a:t>
            </a:r>
            <a:r>
              <a:rPr lang="en-US" b="1" dirty="0" err="1">
                <a:latin typeface="Courier"/>
                <a:cs typeface="Courier"/>
              </a:rPr>
              <a:t>add</a:t>
            </a:r>
            <a:r>
              <a:rPr lang="en-US" dirty="0">
                <a:latin typeface="Courier"/>
                <a:cs typeface="Courier"/>
              </a:rPr>
              <a:t>(new </a:t>
            </a:r>
            <a:r>
              <a:rPr lang="en-US" b="1" dirty="0" err="1" smtClean="0">
                <a:latin typeface="Courier"/>
                <a:cs typeface="Courier"/>
              </a:rPr>
              <a:t>IntField</a:t>
            </a:r>
            <a:r>
              <a:rPr lang="en-US" dirty="0" smtClean="0">
                <a:latin typeface="Courier"/>
                <a:cs typeface="Courier"/>
              </a:rPr>
              <a:t>(“Age”,24, …);</a:t>
            </a:r>
            <a:endParaRPr lang="en-US" dirty="0">
              <a:latin typeface="Courier"/>
              <a:cs typeface="Courier"/>
            </a:endParaRPr>
          </a:p>
          <a:p>
            <a:r>
              <a:rPr lang="en-US" dirty="0" err="1" smtClean="0">
                <a:latin typeface="Courier"/>
                <a:cs typeface="Courier"/>
              </a:rPr>
              <a:t>doc.</a:t>
            </a:r>
            <a:r>
              <a:rPr lang="en-US" b="1" dirty="0" err="1" smtClean="0">
                <a:latin typeface="Courier"/>
                <a:cs typeface="Courier"/>
              </a:rPr>
              <a:t>add</a:t>
            </a:r>
            <a:r>
              <a:rPr lang="en-US" dirty="0" smtClean="0">
                <a:latin typeface="Courier"/>
                <a:cs typeface="Courier"/>
              </a:rPr>
              <a:t>(new </a:t>
            </a:r>
            <a:r>
              <a:rPr lang="en-US" b="1" dirty="0" err="1" smtClean="0">
                <a:latin typeface="Courier"/>
                <a:cs typeface="Courier"/>
              </a:rPr>
              <a:t>TextField</a:t>
            </a:r>
            <a:r>
              <a:rPr lang="en-US" dirty="0" smtClean="0">
                <a:latin typeface="Courier"/>
                <a:cs typeface="Courier"/>
              </a:rPr>
              <a:t>(“</a:t>
            </a:r>
            <a:r>
              <a:rPr lang="en-US" dirty="0" err="1" smtClean="0">
                <a:latin typeface="Courier"/>
                <a:cs typeface="Courier"/>
              </a:rPr>
              <a:t>Description”,description</a:t>
            </a:r>
            <a:r>
              <a:rPr lang="en-US" dirty="0" smtClean="0">
                <a:latin typeface="Courier"/>
                <a:cs typeface="Courier"/>
              </a:rPr>
              <a:t>, …)); 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33266" y="5227093"/>
            <a:ext cx="5404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Now, let’s understand the fields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04343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Building document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half" idx="2"/>
          </p:nvPr>
        </p:nvSpPr>
        <p:spPr>
          <a:xfrm>
            <a:off x="696036" y="3611739"/>
            <a:ext cx="3801353" cy="2038152"/>
          </a:xfrm>
        </p:spPr>
        <p:txBody>
          <a:bodyPr>
            <a:noAutofit/>
          </a:bodyPr>
          <a:lstStyle/>
          <a:p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Field.Store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: Don’t store the field value in the index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YES : Store the field value in the index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497389" y="3611738"/>
            <a:ext cx="4189412" cy="2268340"/>
          </a:xfrm>
        </p:spPr>
        <p:txBody>
          <a:bodyPr>
            <a:noAutofit/>
          </a:bodyPr>
          <a:lstStyle/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Field.Index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ANALYZED : Tokenize with an Analyzer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NOT_ANALYZED : Do not tokenize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: Do not index this field</a:t>
            </a:r>
          </a:p>
          <a:p>
            <a:pPr lvl="1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options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95270" y="1569492"/>
            <a:ext cx="8214718" cy="14773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b="1" dirty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new </a:t>
            </a:r>
            <a:r>
              <a:rPr lang="en-US" b="1" dirty="0" err="1" smtClean="0">
                <a:latin typeface="Courier"/>
                <a:cs typeface="Courier"/>
              </a:rPr>
              <a:t>StringField</a:t>
            </a:r>
            <a:r>
              <a:rPr lang="en-US" dirty="0" smtClean="0">
                <a:latin typeface="Courier"/>
                <a:cs typeface="Courier"/>
              </a:rPr>
              <a:t>(“Last_Name”,”Banerjee”,</a:t>
            </a:r>
            <a:r>
              <a:rPr lang="en-US" dirty="0" err="1" smtClean="0">
                <a:latin typeface="Courier"/>
                <a:cs typeface="Courier"/>
              </a:rPr>
              <a:t>Field.Store.Yes</a:t>
            </a:r>
            <a:r>
              <a:rPr lang="en-US" dirty="0" smtClean="0">
                <a:latin typeface="Courier"/>
                <a:cs typeface="Courier"/>
              </a:rPr>
              <a:t>));</a:t>
            </a:r>
          </a:p>
          <a:p>
            <a:r>
              <a:rPr lang="en-US" dirty="0" smtClean="0">
                <a:latin typeface="Courier"/>
                <a:cs typeface="Courier"/>
              </a:rPr>
              <a:t>new </a:t>
            </a:r>
            <a:r>
              <a:rPr lang="en-US" b="1" dirty="0" err="1">
                <a:latin typeface="Courier"/>
                <a:cs typeface="Courier"/>
              </a:rPr>
              <a:t>StringField</a:t>
            </a:r>
            <a:r>
              <a:rPr lang="en-US" dirty="0" smtClean="0">
                <a:latin typeface="Courier"/>
                <a:cs typeface="Courier"/>
              </a:rPr>
              <a:t>(“First_Name”,”</a:t>
            </a:r>
            <a:r>
              <a:rPr lang="en-US" dirty="0" err="1" smtClean="0">
                <a:latin typeface="Courier"/>
                <a:cs typeface="Courier"/>
              </a:rPr>
              <a:t>Arkadeep</a:t>
            </a:r>
            <a:r>
              <a:rPr lang="en-US" dirty="0" smtClean="0">
                <a:latin typeface="Courier"/>
                <a:cs typeface="Courier"/>
              </a:rPr>
              <a:t>”,</a:t>
            </a:r>
            <a:r>
              <a:rPr lang="en-US" dirty="0" err="1" smtClean="0">
                <a:latin typeface="Courier"/>
                <a:cs typeface="Courier"/>
              </a:rPr>
              <a:t>Field.Store.Yes</a:t>
            </a:r>
            <a:r>
              <a:rPr lang="en-US" dirty="0" smtClean="0">
                <a:latin typeface="Courier"/>
                <a:cs typeface="Courier"/>
              </a:rPr>
              <a:t>));</a:t>
            </a:r>
            <a:endParaRPr lang="en-US" dirty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new </a:t>
            </a:r>
            <a:r>
              <a:rPr lang="en-US" b="1" dirty="0" err="1" smtClean="0">
                <a:latin typeface="Courier"/>
                <a:cs typeface="Courier"/>
              </a:rPr>
              <a:t>NumericField</a:t>
            </a:r>
            <a:r>
              <a:rPr lang="en-US" dirty="0" smtClean="0">
                <a:latin typeface="Courier"/>
                <a:cs typeface="Courier"/>
              </a:rPr>
              <a:t>(“Age”,24,Field.Store.Yes);</a:t>
            </a:r>
            <a:endParaRPr lang="en-US" dirty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new </a:t>
            </a:r>
            <a:r>
              <a:rPr lang="en-US" b="1" dirty="0" err="1" smtClean="0">
                <a:latin typeface="Courier"/>
                <a:cs typeface="Courier"/>
              </a:rPr>
              <a:t>TextField</a:t>
            </a:r>
            <a:r>
              <a:rPr lang="en-US" dirty="0" smtClean="0">
                <a:latin typeface="Courier"/>
                <a:cs typeface="Courier"/>
              </a:rPr>
              <a:t>(“Description”,</a:t>
            </a:r>
            <a:r>
              <a:rPr lang="en-US" dirty="0" err="1" smtClean="0">
                <a:latin typeface="Courier"/>
                <a:cs typeface="Courier"/>
              </a:rPr>
              <a:t>desc</a:t>
            </a:r>
            <a:r>
              <a:rPr lang="en-US" dirty="0" smtClean="0">
                <a:latin typeface="Courier"/>
                <a:cs typeface="Courier"/>
              </a:rPr>
              <a:t>, </a:t>
            </a:r>
            <a:r>
              <a:rPr lang="en-US" dirty="0" err="1" smtClean="0">
                <a:latin typeface="Courier"/>
                <a:cs typeface="Courier"/>
              </a:rPr>
              <a:t>Field.Store.No</a:t>
            </a:r>
            <a:r>
              <a:rPr lang="en-US" dirty="0" smtClean="0">
                <a:latin typeface="Courier"/>
                <a:cs typeface="Courier"/>
              </a:rPr>
              <a:t>)); 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742381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Indexing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02608" y="4793680"/>
            <a:ext cx="8229600" cy="1745232"/>
          </a:xfrm>
        </p:spPr>
        <p:txBody>
          <a:bodyPr/>
          <a:lstStyle/>
          <a:p>
            <a:r>
              <a:rPr lang="en-US" dirty="0" err="1" smtClean="0"/>
              <a:t>IndexWriter</a:t>
            </a:r>
            <a:r>
              <a:rPr lang="en-US" dirty="0" smtClean="0"/>
              <a:t>: primary class for indexing</a:t>
            </a:r>
          </a:p>
          <a:p>
            <a:pPr lvl="1"/>
            <a:r>
              <a:rPr lang="en-US" dirty="0" smtClean="0"/>
              <a:t>Stores the index in a directory</a:t>
            </a:r>
          </a:p>
          <a:p>
            <a:pPr lvl="1"/>
            <a:r>
              <a:rPr lang="en-US" dirty="0" err="1" smtClean="0"/>
              <a:t>RAMDirectory</a:t>
            </a:r>
            <a:r>
              <a:rPr lang="en-US" dirty="0" smtClean="0"/>
              <a:t> also possible (in memory)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32262" y="1154799"/>
            <a:ext cx="8154538" cy="313932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"/>
              </a:rPr>
              <a:t>StandardAnalyzer</a:t>
            </a:r>
            <a:r>
              <a:rPr lang="en-US" dirty="0">
                <a:latin typeface="Courier"/>
              </a:rPr>
              <a:t> </a:t>
            </a:r>
            <a:r>
              <a:rPr lang="en-US" dirty="0" smtClean="0">
                <a:latin typeface="Courier"/>
              </a:rPr>
              <a:t>analyzer</a:t>
            </a:r>
            <a:r>
              <a:rPr lang="en-US" dirty="0">
                <a:latin typeface="Courier"/>
              </a:rPr>
              <a:t> = new </a:t>
            </a:r>
            <a:r>
              <a:rPr lang="en-US" dirty="0" err="1">
                <a:latin typeface="Courier"/>
              </a:rPr>
              <a:t>StandardAnalyzer</a:t>
            </a:r>
            <a:r>
              <a:rPr lang="en-US" dirty="0" smtClean="0">
                <a:latin typeface="Courier"/>
              </a:rPr>
              <a:t>()</a:t>
            </a:r>
            <a:r>
              <a:rPr lang="en-US" dirty="0">
                <a:latin typeface="Courier"/>
              </a:rPr>
              <a:t>;</a:t>
            </a:r>
            <a:br>
              <a:rPr lang="en-US" dirty="0">
                <a:latin typeface="Courier"/>
              </a:rPr>
            </a:br>
            <a:r>
              <a:rPr lang="en-US" dirty="0" err="1" smtClean="0">
                <a:latin typeface="Courier"/>
              </a:rPr>
              <a:t>FSDirectory</a:t>
            </a:r>
            <a:r>
              <a:rPr lang="en-US" dirty="0" smtClean="0">
                <a:latin typeface="Courier"/>
              </a:rPr>
              <a:t> </a:t>
            </a:r>
            <a:r>
              <a:rPr lang="en-US" dirty="0" err="1" smtClean="0">
                <a:latin typeface="Courier"/>
              </a:rPr>
              <a:t>dir</a:t>
            </a:r>
            <a:r>
              <a:rPr lang="en-US" dirty="0" smtClean="0">
                <a:latin typeface="Courier"/>
              </a:rPr>
              <a:t> = </a:t>
            </a:r>
            <a:r>
              <a:rPr lang="en-US" dirty="0" err="1" smtClean="0">
                <a:latin typeface="Courier"/>
              </a:rPr>
              <a:t>FSDirectory.open</a:t>
            </a:r>
            <a:r>
              <a:rPr lang="en-US" dirty="0" smtClean="0">
                <a:latin typeface="Courier"/>
              </a:rPr>
              <a:t>(new File(“</a:t>
            </a:r>
            <a:r>
              <a:rPr lang="en-US" dirty="0" err="1" smtClean="0">
                <a:latin typeface="Courier"/>
              </a:rPr>
              <a:t>directory_path</a:t>
            </a:r>
            <a:r>
              <a:rPr lang="en-US" dirty="0" smtClean="0">
                <a:latin typeface="Courier"/>
              </a:rPr>
              <a:t>”));</a:t>
            </a:r>
          </a:p>
          <a:p>
            <a:r>
              <a:rPr lang="en-US" dirty="0" smtClean="0">
                <a:latin typeface="Courier"/>
              </a:rPr>
              <a:t/>
            </a:r>
            <a:br>
              <a:rPr lang="en-US" dirty="0" smtClean="0">
                <a:latin typeface="Courier"/>
              </a:rPr>
            </a:br>
            <a:r>
              <a:rPr lang="en-US" dirty="0" err="1" smtClean="0">
                <a:latin typeface="Courier"/>
              </a:rPr>
              <a:t>IndexWriterConfig</a:t>
            </a:r>
            <a:r>
              <a:rPr lang="en-US" dirty="0" smtClean="0">
                <a:latin typeface="Courier"/>
              </a:rPr>
              <a:t> </a:t>
            </a:r>
            <a:r>
              <a:rPr lang="en-US" dirty="0" err="1" smtClean="0">
                <a:latin typeface="Courier"/>
              </a:rPr>
              <a:t>config</a:t>
            </a:r>
            <a:r>
              <a:rPr lang="en-US" dirty="0" smtClean="0">
                <a:latin typeface="Courier"/>
              </a:rPr>
              <a:t> = new </a:t>
            </a:r>
            <a:r>
              <a:rPr lang="en-US" dirty="0" err="1" smtClean="0">
                <a:latin typeface="Courier"/>
              </a:rPr>
              <a:t>IndexWriterConfig</a:t>
            </a:r>
            <a:r>
              <a:rPr lang="en-US" dirty="0" smtClean="0">
                <a:latin typeface="Courier"/>
              </a:rPr>
              <a:t>(Version.LUCENE_40, analyzer);</a:t>
            </a:r>
          </a:p>
          <a:p>
            <a:r>
              <a:rPr lang="en-US" dirty="0">
                <a:latin typeface="Courier"/>
              </a:rPr>
              <a:t/>
            </a:r>
            <a:br>
              <a:rPr lang="en-US" dirty="0">
                <a:latin typeface="Courier"/>
              </a:rPr>
            </a:br>
            <a:r>
              <a:rPr lang="en-US" dirty="0" err="1">
                <a:latin typeface="Courier"/>
              </a:rPr>
              <a:t>IndexWriter</a:t>
            </a:r>
            <a:r>
              <a:rPr lang="en-US" dirty="0">
                <a:latin typeface="Courier"/>
              </a:rPr>
              <a:t> w = new </a:t>
            </a:r>
            <a:r>
              <a:rPr lang="en-US" dirty="0" err="1">
                <a:latin typeface="Courier"/>
              </a:rPr>
              <a:t>IndexWriter</a:t>
            </a:r>
            <a:r>
              <a:rPr lang="en-US" dirty="0">
                <a:latin typeface="Courier"/>
              </a:rPr>
              <a:t>(</a:t>
            </a:r>
            <a:r>
              <a:rPr lang="en-US" dirty="0" smtClean="0">
                <a:latin typeface="Courier"/>
              </a:rPr>
              <a:t>index, </a:t>
            </a:r>
            <a:r>
              <a:rPr lang="en-US" dirty="0" err="1">
                <a:latin typeface="Courier"/>
              </a:rPr>
              <a:t>config</a:t>
            </a:r>
            <a:r>
              <a:rPr lang="en-US" dirty="0">
                <a:latin typeface="Courier"/>
              </a:rPr>
              <a:t>);</a:t>
            </a:r>
            <a:br>
              <a:rPr lang="en-US" dirty="0">
                <a:latin typeface="Courier"/>
              </a:rPr>
            </a:br>
            <a:r>
              <a:rPr lang="en-US" dirty="0" err="1" smtClean="0">
                <a:latin typeface="Courier"/>
              </a:rPr>
              <a:t>w.addDocument</a:t>
            </a:r>
            <a:r>
              <a:rPr lang="en-US" dirty="0" smtClean="0">
                <a:latin typeface="Courier"/>
              </a:rPr>
              <a:t>(document);</a:t>
            </a:r>
          </a:p>
          <a:p>
            <a:r>
              <a:rPr lang="en-US" dirty="0" err="1" smtClean="0">
                <a:latin typeface="Courier"/>
              </a:rPr>
              <a:t>w.close</a:t>
            </a:r>
            <a:r>
              <a:rPr lang="en-US" dirty="0">
                <a:latin typeface="Courier"/>
              </a:rPr>
              <a:t>();</a:t>
            </a:r>
            <a:endParaRPr lang="en-US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3161564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Lucene</a:t>
            </a:r>
            <a:r>
              <a:rPr lang="en-US" dirty="0"/>
              <a:t> d</a:t>
            </a:r>
            <a:r>
              <a:rPr lang="en-US" dirty="0" smtClean="0"/>
              <a:t>ocument building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 panose="05000000000000000000" pitchFamily="2" charset="2"/>
              </a:rPr>
              <a:t>A document is a collection of Fields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Document: CV of a student, several fields</a:t>
            </a:r>
          </a:p>
          <a:p>
            <a:pPr lvl="1"/>
            <a:r>
              <a:rPr lang="en-US" dirty="0" err="1" smtClean="0">
                <a:sym typeface="Wingdings" panose="05000000000000000000" pitchFamily="2" charset="2"/>
              </a:rPr>
              <a:t>Last_Name</a:t>
            </a:r>
            <a:r>
              <a:rPr lang="en-US" dirty="0" smtClean="0">
                <a:sym typeface="Wingdings" panose="05000000000000000000" pitchFamily="2" charset="2"/>
              </a:rPr>
              <a:t>: Banerjee</a:t>
            </a:r>
          </a:p>
          <a:p>
            <a:pPr lvl="1"/>
            <a:r>
              <a:rPr lang="en-US" dirty="0" err="1" smtClean="0">
                <a:sym typeface="Wingdings" panose="05000000000000000000" pitchFamily="2" charset="2"/>
              </a:rPr>
              <a:t>First_Name</a:t>
            </a:r>
            <a:r>
              <a:rPr lang="en-US" dirty="0" smtClean="0">
                <a:sym typeface="Wingdings" panose="05000000000000000000" pitchFamily="2" charset="2"/>
              </a:rPr>
              <a:t>: </a:t>
            </a:r>
            <a:r>
              <a:rPr lang="en-US" dirty="0" err="1" smtClean="0">
                <a:sym typeface="Wingdings" panose="05000000000000000000" pitchFamily="2" charset="2"/>
              </a:rPr>
              <a:t>Arkadeep</a:t>
            </a:r>
            <a:endParaRPr lang="en-US" dirty="0" smtClean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Age: 24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Gender: M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Institute: ISI Kolkata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Location: Kolkata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Description: </a:t>
            </a:r>
            <a:r>
              <a:rPr lang="en-US" dirty="0" err="1" smtClean="0">
                <a:sym typeface="Wingdings" panose="05000000000000000000" pitchFamily="2" charset="2"/>
              </a:rPr>
              <a:t>Arkadeep</a:t>
            </a:r>
            <a:r>
              <a:rPr lang="en-US" dirty="0" smtClean="0">
                <a:sym typeface="Wingdings" panose="05000000000000000000" pitchFamily="2" charset="2"/>
              </a:rPr>
              <a:t> is a highly motivated student who simply loves challenge. He is … 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A field can be a text, a number, a range</a:t>
            </a:r>
          </a:p>
          <a:p>
            <a:endParaRPr lang="en-US" dirty="0" smtClean="0">
              <a:sym typeface="Wingdings" panose="05000000000000000000" pitchFamily="2" charset="2"/>
            </a:endParaRPr>
          </a:p>
          <a:p>
            <a:pPr lvl="1"/>
            <a:endParaRPr lang="en-US" dirty="0" smtClean="0">
              <a:sym typeface="Wingdings" panose="05000000000000000000" pitchFamily="2" charset="2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sp>
        <p:nvSpPr>
          <p:cNvPr id="5" name="Rounded Rectangular Callout 4"/>
          <p:cNvSpPr/>
          <p:nvPr/>
        </p:nvSpPr>
        <p:spPr>
          <a:xfrm>
            <a:off x="5363569" y="2415654"/>
            <a:ext cx="3152633" cy="1665027"/>
          </a:xfrm>
          <a:prstGeom prst="wedgeRoundRectCallout">
            <a:avLst>
              <a:gd name="adj1" fmla="val -59722"/>
              <a:gd name="adj2" fmla="val 77254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What would we like to search with? </a:t>
            </a:r>
            <a:endParaRPr lang="en-US" sz="2400" dirty="0"/>
          </a:p>
        </p:txBody>
      </p:sp>
      <p:sp>
        <p:nvSpPr>
          <p:cNvPr id="6" name="Rounded Rectangle 5"/>
          <p:cNvSpPr/>
          <p:nvPr/>
        </p:nvSpPr>
        <p:spPr>
          <a:xfrm>
            <a:off x="1241946" y="2142699"/>
            <a:ext cx="2934269" cy="914400"/>
          </a:xfrm>
          <a:prstGeom prst="roundRect">
            <a:avLst/>
          </a:prstGeom>
          <a:solidFill>
            <a:schemeClr val="accent1">
              <a:alpha val="2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363569" y="4790364"/>
            <a:ext cx="2256431" cy="436730"/>
          </a:xfrm>
          <a:prstGeom prst="roundRect">
            <a:avLst/>
          </a:prstGeom>
          <a:solidFill>
            <a:schemeClr val="accent1">
              <a:alpha val="2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948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cs typeface="Courier"/>
              </a:rPr>
              <a:t>Lucene</a:t>
            </a:r>
            <a:r>
              <a:rPr lang="en-US" dirty="0" smtClean="0">
                <a:cs typeface="Courier"/>
              </a:rPr>
              <a:t> Analyzer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Tokenizes the text in the Fields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Common Analyzers</a:t>
            </a:r>
          </a:p>
          <a:p>
            <a:pPr lvl="1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WhitespaceAnalyzer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Splits tokens on whitespace</a:t>
            </a:r>
          </a:p>
          <a:p>
            <a:pPr lvl="1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SimpleAnalyzer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Splits tokens on non-letters, and then lowercases</a:t>
            </a:r>
          </a:p>
          <a:p>
            <a:pPr lvl="1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StopAnalyzer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Same as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SimpleAnalyzer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but also removes stop words</a:t>
            </a:r>
          </a:p>
          <a:p>
            <a:pPr lvl="1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StandardAnalyzer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sophisticated analyzer that knows about certain token types, lowercases, removes stop words, ...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5589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9223</TotalTime>
  <Words>1402</Words>
  <Application>Microsoft Macintosh PowerPoint</Application>
  <PresentationFormat>On-screen Show (4:3)</PresentationFormat>
  <Paragraphs>254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Theme</vt:lpstr>
      <vt:lpstr>Introduction to Lucene</vt:lpstr>
      <vt:lpstr>Open source search engines</vt:lpstr>
      <vt:lpstr>Lucene: overview</vt:lpstr>
      <vt:lpstr>Lucene document building</vt:lpstr>
      <vt:lpstr>Building document</vt:lpstr>
      <vt:lpstr>Building document</vt:lpstr>
      <vt:lpstr>Indexing</vt:lpstr>
      <vt:lpstr>Lucene document building</vt:lpstr>
      <vt:lpstr>Lucene Analyzer</vt:lpstr>
      <vt:lpstr>Analysis example</vt:lpstr>
      <vt:lpstr>Analysis example 2</vt:lpstr>
      <vt:lpstr>Searching</vt:lpstr>
      <vt:lpstr>Query and QueryParser</vt:lpstr>
      <vt:lpstr>TopDocs and ScoreDoc</vt:lpstr>
      <vt:lpstr>Getting the results</vt:lpstr>
      <vt:lpstr>Adding/deleting Documents</vt:lpstr>
      <vt:lpstr>Index format</vt:lpstr>
      <vt:lpstr>Searching a changing index</vt:lpstr>
      <vt:lpstr>Near-real-time search</vt:lpstr>
      <vt:lpstr>Query Syntax</vt:lpstr>
      <vt:lpstr>Programmatically constructed queries</vt:lpstr>
      <vt:lpstr>Source and acknowledgements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Retrieval</dc:title>
  <dc:subject/>
  <dc:creator>Debapriyo Majumdar</dc:creator>
  <cp:keywords/>
  <dc:description/>
  <cp:lastModifiedBy>Debapriyo Majumdar</cp:lastModifiedBy>
  <cp:revision>754</cp:revision>
  <dcterms:created xsi:type="dcterms:W3CDTF">2014-08-02T12:52:59Z</dcterms:created>
  <dcterms:modified xsi:type="dcterms:W3CDTF">2015-01-27T07:54:29Z</dcterms:modified>
  <cp:category/>
</cp:coreProperties>
</file>