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Microsoft_Equation1.bin" ContentType="application/vnd.openxmlformats-officedocument.oleObject"/>
  <Override PartName="/ppt/embeddings/oleObject1.bin" ContentType="application/vnd.openxmlformats-officedocument.oleObject"/>
  <Override PartName="/ppt/embeddings/Microsoft_Equation2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1" r:id="rId6"/>
    <p:sldId id="271" r:id="rId7"/>
    <p:sldId id="262" r:id="rId8"/>
    <p:sldId id="269" r:id="rId9"/>
    <p:sldId id="270" r:id="rId10"/>
    <p:sldId id="268" r:id="rId11"/>
    <p:sldId id="272" r:id="rId12"/>
    <p:sldId id="273" r:id="rId13"/>
    <p:sldId id="264" r:id="rId14"/>
    <p:sldId id="274" r:id="rId15"/>
    <p:sldId id="265" r:id="rId16"/>
    <p:sldId id="275" r:id="rId17"/>
    <p:sldId id="266" r:id="rId18"/>
    <p:sldId id="276" r:id="rId19"/>
    <p:sldId id="277" r:id="rId20"/>
    <p:sldId id="279" r:id="rId21"/>
    <p:sldId id="281" r:id="rId22"/>
    <p:sldId id="280" r:id="rId23"/>
    <p:sldId id="282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59E54-AE6E-F549-B9AE-618A7B46237A}" type="datetimeFigureOut">
              <a:rPr lang="en-US" smtClean="0"/>
              <a:t>13/01/15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55C02-97D2-4641-A637-652E7F0AF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6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E47CD-8708-F948-A779-36F32D6EDB11}" type="datetimeFigureOut">
              <a:rPr lang="en-US" smtClean="0"/>
              <a:t>13/01/15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83283-9BD9-774E-AC54-847D0E689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715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1. Some number of Map tasks each are given one or more chunks from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distributed file system. These Map tasks turn the chunk into a sequence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key-value  pairs. The way key-value pairs are produced from the input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is determined by the code written by the user for the Map function.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The key-value pairs from each Map task are collected by a master con-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troller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and sorted by key. The keys are divided among all the Reduce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tasks, so all key-value pairs with the same key wind up at the same Reduce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The Reduce tasks work on one key at a time, and combine all the values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 with that key in some way. The manner of combination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values is determined by the code written by the user for the Reduce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3283-9BD9-774E-AC54-847D0E689E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3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1. Some number of Map tasks each are given one or more chunks from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distributed file system. These Map tasks turn the chunk into a sequence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key-value  pairs. The way key-value pairs are produced from the input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is determined by the code written by the user for the Map function.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The key-value pairs from each Map task are collected by a master con-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troller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and sorted by key. The keys are divided among all the Reduce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tasks, so all key-value pairs with the same key wind up at the same Reduce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The Reduce tasks work on one key at a time, and combine all the values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 with that key in some way. The manner of combination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values is determined by the code written by the user for the Reduce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3283-9BD9-774E-AC54-847D0E689E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30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1. Some number of Map tasks each are given one or more chunks from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distributed file system. These Map tasks turn the chunk into a sequence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key-value  pairs. The way key-value pairs are produced from the input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is determined by the code written by the user for the Map function.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The key-value pairs from each Map task are collected by a master con-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troller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and sorted by key. The keys are divided among all the Reduce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tasks, so all key-value pairs with the same key wind up at the same Reduce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The Reduce tasks work on one key at a time, and combine all the values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 with that key in some way. The manner of combination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values is determined by the code written by the user for the Reduce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3283-9BD9-774E-AC54-847D0E689E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30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5E7-49D5-D046-9E95-5A98DCFF66AD}" type="datetime1">
              <a:rPr lang="en-IN" smtClean="0"/>
              <a:t>13/01/15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7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3D5B-8024-954C-9EA8-0A7D038CF304}" type="datetime1">
              <a:rPr lang="en-IN" smtClean="0"/>
              <a:t>13/01/15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8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F1D5-B673-8D48-876A-20B8696F1D6B}" type="datetime1">
              <a:rPr lang="en-IN" smtClean="0"/>
              <a:t>13/01/15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4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96CB-72EA-C14A-99A4-0AE763786797}" type="datetime1">
              <a:rPr lang="en-IN" smtClean="0"/>
              <a:t>13/01/15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68610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03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D054-2180-0A45-94DC-E612A04EB82D}" type="datetime1">
              <a:rPr lang="en-IN" smtClean="0"/>
              <a:t>13/01/15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0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8588-9415-9A4B-9D5E-C9A176907F28}" type="datetime1">
              <a:rPr lang="en-IN" smtClean="0"/>
              <a:t>13/01/15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2033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67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850E-73E0-E946-A230-0CD1BDA80A3B}" type="datetime1">
              <a:rPr lang="en-IN" smtClean="0"/>
              <a:t>13/01/15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2033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13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C485-E25D-3B43-B39B-C89965CA511E}" type="datetime1">
              <a:rPr lang="en-IN" smtClean="0"/>
              <a:t>13/01/15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2033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90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7EA1D-7703-234E-ADEE-4827FB423E92}" type="datetime1">
              <a:rPr lang="en-IN" smtClean="0"/>
              <a:t>13/01/15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4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17A2-7B26-604C-95A5-58E88579DA5E}" type="datetime1">
              <a:rPr lang="en-IN" smtClean="0"/>
              <a:t>13/01/15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58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0A24-4995-7C46-9EE4-9D497BA71EBA}" type="datetime1">
              <a:rPr lang="en-IN" smtClean="0"/>
              <a:t>13/01/15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1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9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2850"/>
            <a:ext cx="8229600" cy="5023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31159-C5F6-B841-9353-B0C0E75B39D3}" type="datetime1">
              <a:rPr lang="en-IN" smtClean="0"/>
              <a:t>13/01/15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9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>
              <a:lumMod val="75000"/>
            </a:schemeClr>
          </a:solidFill>
          <a:latin typeface="+mj-lt"/>
          <a:ea typeface="+mj-ea"/>
          <a:cs typeface="Athelas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glennklockwood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8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37369"/>
            <a:ext cx="7772400" cy="2063082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MapReduce</a:t>
            </a:r>
            <a:r>
              <a:rPr lang="en-US" sz="4400" dirty="0" smtClean="0"/>
              <a:t> and </a:t>
            </a:r>
            <a:r>
              <a:rPr lang="en-US" sz="4400" dirty="0" err="1" smtClean="0"/>
              <a:t>Hadoop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Debapriyo Majumdar</a:t>
            </a:r>
          </a:p>
          <a:p>
            <a:r>
              <a:rPr lang="en-US" sz="2400" dirty="0" smtClean="0"/>
              <a:t>Data Mining – Fall 2014</a:t>
            </a:r>
          </a:p>
          <a:p>
            <a:r>
              <a:rPr lang="en-US" sz="2400" dirty="0" smtClean="0"/>
              <a:t>Indian Statistical Institute Kolkata</a:t>
            </a:r>
          </a:p>
          <a:p>
            <a:endParaRPr lang="en-US" sz="2400" dirty="0" smtClean="0"/>
          </a:p>
          <a:p>
            <a:r>
              <a:rPr lang="en-US" sz="2000" dirty="0" smtClean="0"/>
              <a:t>November 10, 2014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7100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HDFS: an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1" y="1217566"/>
            <a:ext cx="8260080" cy="439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51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MapReduce</a:t>
            </a:r>
            <a:r>
              <a:rPr lang="en-US" dirty="0" smtClean="0"/>
              <a:t>: </a:t>
            </a:r>
            <a:r>
              <a:rPr lang="en-US" dirty="0" err="1" smtClean="0"/>
              <a:t>JobTracker</a:t>
            </a:r>
            <a:r>
              <a:rPr lang="en-US" dirty="0" smtClean="0"/>
              <a:t> and </a:t>
            </a:r>
            <a:r>
              <a:rPr lang="en-US" dirty="0" err="1" smtClean="0"/>
              <a:t>TaskTracker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" y="1170322"/>
            <a:ext cx="7660640" cy="360719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8480" y="4777516"/>
            <a:ext cx="8148320" cy="1765524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JobClient</a:t>
            </a:r>
            <a:r>
              <a:rPr lang="en-US" dirty="0" smtClean="0"/>
              <a:t> </a:t>
            </a:r>
            <a:r>
              <a:rPr lang="en-US" dirty="0"/>
              <a:t>submits job to </a:t>
            </a:r>
            <a:r>
              <a:rPr lang="en-US" dirty="0" err="1"/>
              <a:t>JobTracker</a:t>
            </a:r>
            <a:r>
              <a:rPr lang="en-US" dirty="0"/>
              <a:t>; Binary copied into HDFS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JobTracker</a:t>
            </a:r>
            <a:r>
              <a:rPr lang="en-US" dirty="0" smtClean="0"/>
              <a:t> </a:t>
            </a:r>
            <a:r>
              <a:rPr lang="en-US" dirty="0"/>
              <a:t>talks to </a:t>
            </a:r>
            <a:r>
              <a:rPr lang="en-US" dirty="0" err="1"/>
              <a:t>Namenode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JobTracker</a:t>
            </a:r>
            <a:r>
              <a:rPr lang="en-US" dirty="0" smtClean="0"/>
              <a:t> </a:t>
            </a:r>
            <a:r>
              <a:rPr lang="en-US" dirty="0"/>
              <a:t>creates execution 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JobTracker</a:t>
            </a:r>
            <a:r>
              <a:rPr lang="en-US" dirty="0" smtClean="0"/>
              <a:t> </a:t>
            </a:r>
            <a:r>
              <a:rPr lang="en-US" dirty="0"/>
              <a:t>submits work to </a:t>
            </a:r>
            <a:r>
              <a:rPr lang="en-US" dirty="0" err="1"/>
              <a:t>TaskTrackers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TaskTrackers</a:t>
            </a:r>
            <a:r>
              <a:rPr lang="en-US" dirty="0" smtClean="0"/>
              <a:t> </a:t>
            </a:r>
            <a:r>
              <a:rPr lang="en-US" dirty="0"/>
              <a:t>report progress via heartbeat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JobTracker</a:t>
            </a:r>
            <a:r>
              <a:rPr lang="en-US" dirty="0" smtClean="0"/>
              <a:t> </a:t>
            </a:r>
            <a:r>
              <a:rPr lang="en-US" dirty="0"/>
              <a:t>updates status</a:t>
            </a:r>
          </a:p>
        </p:txBody>
      </p:sp>
    </p:spTree>
    <p:extLst>
      <p:ext uri="{BB962C8B-B14F-4D97-AF65-F5344CB8AC3E}">
        <p14:creationId xmlns:p14="http://schemas.microsoft.com/office/powerpoint/2010/main" val="1034774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Map, Shuffle and Reduce: internal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360" y="4348480"/>
            <a:ext cx="7965440" cy="177768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Splits </a:t>
            </a:r>
            <a:r>
              <a:rPr lang="en-US" dirty="0"/>
              <a:t>data up to send it to the mapper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Transforms </a:t>
            </a:r>
            <a:r>
              <a:rPr lang="en-US" dirty="0"/>
              <a:t>splits into key/value pairs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</a:t>
            </a:r>
            <a:r>
              <a:rPr lang="en-US" dirty="0"/>
              <a:t>Key-Value)  with same key  sent to the same reducer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Aggregates </a:t>
            </a:r>
            <a:r>
              <a:rPr lang="en-US" dirty="0"/>
              <a:t>key/value pairs based on user-defined code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Determines </a:t>
            </a:r>
            <a:r>
              <a:rPr lang="en-US" dirty="0"/>
              <a:t>how the result are saved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" y="1325880"/>
            <a:ext cx="7975600" cy="289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98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master fails</a:t>
            </a:r>
          </a:p>
          <a:p>
            <a:pPr lvl="1"/>
            <a:r>
              <a:rPr lang="en-US" dirty="0" err="1" smtClean="0"/>
              <a:t>MapReduce</a:t>
            </a:r>
            <a:r>
              <a:rPr lang="en-US" dirty="0" smtClean="0"/>
              <a:t> would fail, have to restart the entire job</a:t>
            </a:r>
          </a:p>
          <a:p>
            <a:r>
              <a:rPr lang="en-US" dirty="0" smtClean="0"/>
              <a:t>A map worker node fails</a:t>
            </a:r>
          </a:p>
          <a:p>
            <a:pPr lvl="1"/>
            <a:r>
              <a:rPr lang="en-US" dirty="0" smtClean="0"/>
              <a:t>Master detects (periodic ping would timeout)</a:t>
            </a:r>
          </a:p>
          <a:p>
            <a:pPr lvl="1"/>
            <a:r>
              <a:rPr lang="en-US" dirty="0" smtClean="0"/>
              <a:t>All the map tasks for this node have to be restarted</a:t>
            </a:r>
          </a:p>
          <a:p>
            <a:pPr lvl="2"/>
            <a:r>
              <a:rPr lang="en-US" dirty="0" smtClean="0"/>
              <a:t>Even if the map tasks were done, the output </a:t>
            </a:r>
            <a:r>
              <a:rPr lang="en-US" i="1" dirty="0" smtClean="0"/>
              <a:t>were</a:t>
            </a:r>
            <a:r>
              <a:rPr lang="en-US" dirty="0" smtClean="0"/>
              <a:t> at the node</a:t>
            </a:r>
          </a:p>
          <a:p>
            <a:r>
              <a:rPr lang="en-US" dirty="0" smtClean="0"/>
              <a:t>A reduce worker fails</a:t>
            </a:r>
          </a:p>
          <a:p>
            <a:pPr lvl="1"/>
            <a:r>
              <a:rPr lang="en-US" dirty="0" smtClean="0"/>
              <a:t>Master sets the status of its currently executing reduce tasks  to idle</a:t>
            </a:r>
          </a:p>
          <a:p>
            <a:pPr lvl="1"/>
            <a:r>
              <a:rPr lang="en-US" dirty="0" smtClean="0"/>
              <a:t>Reschedule these tasks on another reduce worker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algorithms using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60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Matrix – Vector Multiplication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1"/>
            <a:ext cx="8229600" cy="100026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Multiply </a:t>
            </a:r>
            <a:r>
              <a:rPr lang="en-US" sz="2400" i="1" dirty="0" smtClean="0"/>
              <a:t>M </a:t>
            </a:r>
            <a:r>
              <a:rPr lang="en-US" sz="2400" dirty="0" smtClean="0"/>
              <a:t>= (</a:t>
            </a:r>
            <a:r>
              <a:rPr lang="en-US" sz="2400" i="1" dirty="0" err="1" smtClean="0"/>
              <a:t>m</a:t>
            </a:r>
            <a:r>
              <a:rPr lang="en-US" sz="2400" i="1" baseline="-25000" dirty="0" err="1" smtClean="0"/>
              <a:t>ij</a:t>
            </a:r>
            <a:r>
              <a:rPr lang="en-US" sz="2400" dirty="0"/>
              <a:t>)</a:t>
            </a:r>
            <a:r>
              <a:rPr lang="en-US" sz="2400" i="1" dirty="0" smtClean="0"/>
              <a:t> </a:t>
            </a:r>
            <a:r>
              <a:rPr lang="en-US" sz="2400" dirty="0" smtClean="0"/>
              <a:t>(an </a:t>
            </a:r>
            <a:r>
              <a:rPr lang="en-US" sz="2400" i="1" dirty="0" smtClean="0"/>
              <a:t>n × n </a:t>
            </a:r>
            <a:r>
              <a:rPr lang="en-US" sz="2400" dirty="0" smtClean="0"/>
              <a:t>matrix) and </a:t>
            </a:r>
            <a:r>
              <a:rPr lang="en-US" sz="2400" i="1" dirty="0" smtClean="0"/>
              <a:t>v = </a:t>
            </a:r>
            <a:r>
              <a:rPr lang="en-US" sz="2400" dirty="0" smtClean="0"/>
              <a:t>(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)</a:t>
            </a:r>
            <a:r>
              <a:rPr lang="en-US" sz="2400" i="1" dirty="0" smtClean="0"/>
              <a:t> </a:t>
            </a:r>
            <a:r>
              <a:rPr lang="en-US" sz="2400" dirty="0" smtClean="0"/>
              <a:t>(an </a:t>
            </a:r>
            <a:r>
              <a:rPr lang="en-US" sz="2400" i="1" dirty="0" smtClean="0"/>
              <a:t>n</a:t>
            </a:r>
            <a:r>
              <a:rPr lang="en-US" sz="2400" dirty="0"/>
              <a:t>-</a:t>
            </a:r>
            <a:r>
              <a:rPr lang="en-US" sz="2400" dirty="0" smtClean="0"/>
              <a:t>vector) </a:t>
            </a:r>
          </a:p>
          <a:p>
            <a:r>
              <a:rPr lang="en-US" sz="2400" dirty="0" smtClean="0"/>
              <a:t>If </a:t>
            </a:r>
            <a:r>
              <a:rPr lang="en-US" sz="2400" i="1" dirty="0" smtClean="0"/>
              <a:t>n = </a:t>
            </a:r>
            <a:r>
              <a:rPr lang="en-US" sz="2400" dirty="0" smtClean="0"/>
              <a:t>1000, no need of </a:t>
            </a:r>
            <a:r>
              <a:rPr lang="en-US" sz="2400" dirty="0" err="1" smtClean="0"/>
              <a:t>MapReduce</a:t>
            </a:r>
            <a:r>
              <a:rPr lang="en-US" sz="2400" dirty="0" smtClean="0"/>
              <a:t>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876530"/>
            <a:ext cx="8229600" cy="2442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Case 1: Large </a:t>
            </a:r>
            <a:r>
              <a:rPr lang="en-US" sz="2400" i="1" dirty="0" smtClean="0"/>
              <a:t>n</a:t>
            </a:r>
            <a:r>
              <a:rPr lang="en-US" sz="2400" dirty="0" smtClean="0"/>
              <a:t>, </a:t>
            </a:r>
            <a:r>
              <a:rPr lang="en-US" sz="2400" i="1" dirty="0" smtClean="0"/>
              <a:t>M </a:t>
            </a:r>
            <a:r>
              <a:rPr lang="en-US" sz="2400" dirty="0" smtClean="0"/>
              <a:t>does not fit into main memory, but </a:t>
            </a:r>
            <a:r>
              <a:rPr lang="en-US" sz="2400" i="1" dirty="0" smtClean="0"/>
              <a:t>v </a:t>
            </a:r>
            <a:r>
              <a:rPr lang="en-US" sz="2400" dirty="0" smtClean="0"/>
              <a:t>does</a:t>
            </a:r>
          </a:p>
          <a:p>
            <a:r>
              <a:rPr lang="en-US" sz="2400" dirty="0" smtClean="0"/>
              <a:t>Since </a:t>
            </a:r>
            <a:r>
              <a:rPr lang="en-US" sz="2400" i="1" dirty="0" smtClean="0"/>
              <a:t>v </a:t>
            </a:r>
            <a:r>
              <a:rPr lang="en-US" sz="2400" dirty="0" smtClean="0"/>
              <a:t>fits into main memory, </a:t>
            </a:r>
            <a:r>
              <a:rPr lang="en-US" sz="2400" i="1" dirty="0" smtClean="0"/>
              <a:t>v </a:t>
            </a:r>
            <a:r>
              <a:rPr lang="en-US" sz="2400" dirty="0" smtClean="0"/>
              <a:t>is available to every map task</a:t>
            </a:r>
          </a:p>
          <a:p>
            <a:r>
              <a:rPr lang="en-US" sz="2400" i="1" dirty="0" smtClean="0"/>
              <a:t>Map:</a:t>
            </a:r>
            <a:r>
              <a:rPr lang="en-US" sz="2400" dirty="0" smtClean="0"/>
              <a:t> for each matrix element </a:t>
            </a:r>
            <a:r>
              <a:rPr lang="en-US" sz="2400" i="1" dirty="0" err="1" smtClean="0"/>
              <a:t>m</a:t>
            </a:r>
            <a:r>
              <a:rPr lang="en-US" sz="2400" i="1" baseline="-25000" dirty="0" err="1" smtClean="0"/>
              <a:t>ij</a:t>
            </a:r>
            <a:r>
              <a:rPr lang="en-US" sz="2400" dirty="0" smtClean="0"/>
              <a:t>, emit key value pair (</a:t>
            </a:r>
            <a:r>
              <a:rPr lang="en-US" sz="2400" i="1" dirty="0" err="1" smtClean="0"/>
              <a:t>i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m</a:t>
            </a:r>
            <a:r>
              <a:rPr lang="en-US" sz="2400" i="1" baseline="-25000" dirty="0" err="1" smtClean="0"/>
              <a:t>ij</a:t>
            </a:r>
            <a:r>
              <a:rPr lang="en-US" sz="2400" i="1" dirty="0" err="1" smtClean="0"/>
              <a:t>v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)</a:t>
            </a:r>
          </a:p>
          <a:p>
            <a:r>
              <a:rPr lang="en-US" sz="2400" i="1" dirty="0" smtClean="0"/>
              <a:t>Shuffle and sort:</a:t>
            </a:r>
            <a:r>
              <a:rPr lang="en-US" sz="2400" dirty="0" smtClean="0"/>
              <a:t> groups all </a:t>
            </a:r>
            <a:r>
              <a:rPr lang="en-US" sz="2400" i="1" dirty="0" err="1" smtClean="0"/>
              <a:t>m</a:t>
            </a:r>
            <a:r>
              <a:rPr lang="en-US" sz="2400" i="1" baseline="-25000" dirty="0" err="1" smtClean="0"/>
              <a:t>ij</a:t>
            </a:r>
            <a:r>
              <a:rPr lang="en-US" sz="2400" i="1" dirty="0" err="1" smtClean="0"/>
              <a:t>v</a:t>
            </a:r>
            <a:r>
              <a:rPr lang="en-US" sz="2400" i="1" baseline="-25000" dirty="0" err="1" smtClean="0"/>
              <a:t>j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values together for the same </a:t>
            </a:r>
            <a:r>
              <a:rPr lang="en-US" sz="2400" i="1" dirty="0"/>
              <a:t>i</a:t>
            </a:r>
            <a:endParaRPr lang="en-US" sz="2400" dirty="0" smtClean="0"/>
          </a:p>
          <a:p>
            <a:r>
              <a:rPr lang="en-US" sz="2400" dirty="0" smtClean="0"/>
              <a:t>Reduce: sum </a:t>
            </a:r>
            <a:r>
              <a:rPr lang="en-US" sz="2400" i="1" dirty="0" err="1" smtClean="0"/>
              <a:t>m</a:t>
            </a:r>
            <a:r>
              <a:rPr lang="en-US" sz="2400" i="1" baseline="-25000" dirty="0" err="1" smtClean="0"/>
              <a:t>ij</a:t>
            </a:r>
            <a:r>
              <a:rPr lang="en-US" sz="2400" i="1" dirty="0" err="1" smtClean="0"/>
              <a:t>v</a:t>
            </a:r>
            <a:r>
              <a:rPr lang="en-US" sz="2400" i="1" baseline="-25000" dirty="0" err="1" smtClean="0"/>
              <a:t>j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for all </a:t>
            </a:r>
            <a:r>
              <a:rPr lang="en-US" sz="2400" i="1" dirty="0" smtClean="0"/>
              <a:t>j</a:t>
            </a:r>
            <a:r>
              <a:rPr lang="en-US" sz="2400" dirty="0" smtClean="0"/>
              <a:t> for the same 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 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920843"/>
              </p:ext>
            </p:extLst>
          </p:nvPr>
        </p:nvGraphicFramePr>
        <p:xfrm>
          <a:off x="908050" y="2114550"/>
          <a:ext cx="1385888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" name="Equation" r:id="rId3" imgW="762000" imgH="711200" progId="Equation.3">
                  <p:embed/>
                </p:oleObj>
              </mc:Choice>
              <mc:Fallback>
                <p:oleObj name="Equation" r:id="rId3" imgW="762000" imgH="71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8050" y="2114550"/>
                        <a:ext cx="1385888" cy="1292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712720" y="2103120"/>
            <a:ext cx="1798320" cy="1656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latin typeface="Times New Roman"/>
                <a:cs typeface="Times New Roman"/>
              </a:rPr>
              <a:t>M</a:t>
            </a:r>
          </a:p>
        </p:txBody>
      </p:sp>
      <p:sp>
        <p:nvSpPr>
          <p:cNvPr id="8" name="Rectangle 7"/>
          <p:cNvSpPr/>
          <p:nvPr/>
        </p:nvSpPr>
        <p:spPr>
          <a:xfrm>
            <a:off x="4663440" y="2103120"/>
            <a:ext cx="294640" cy="1656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Times New Roman"/>
                <a:cs typeface="Times New Roman"/>
              </a:rPr>
              <a:t>v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12720" y="2377440"/>
            <a:ext cx="179832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10480" y="2103120"/>
            <a:ext cx="0" cy="1656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03600" y="2042160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n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0480" y="2712720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n</a:t>
            </a:r>
            <a:endParaRPr lang="en-US" i="1" dirty="0">
              <a:latin typeface="Times New Roman"/>
              <a:cs typeface="Times New Roman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371794"/>
              </p:ext>
            </p:extLst>
          </p:nvPr>
        </p:nvGraphicFramePr>
        <p:xfrm>
          <a:off x="5811838" y="2705100"/>
          <a:ext cx="94773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" name="Equation" r:id="rId5" imgW="520700" imgH="228600" progId="Equation.3">
                  <p:embed/>
                </p:oleObj>
              </mc:Choice>
              <mc:Fallback>
                <p:oleObj name="Equation" r:id="rId5" imgW="520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11838" y="2705100"/>
                        <a:ext cx="947737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7075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Matrix – Vector Multiplication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1"/>
            <a:ext cx="8229600" cy="100026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Multiply </a:t>
            </a:r>
            <a:r>
              <a:rPr lang="en-US" sz="2400" i="1" dirty="0" smtClean="0"/>
              <a:t>M </a:t>
            </a:r>
            <a:r>
              <a:rPr lang="en-US" sz="2400" dirty="0" smtClean="0"/>
              <a:t>= (</a:t>
            </a:r>
            <a:r>
              <a:rPr lang="en-US" sz="2400" i="1" dirty="0" err="1" smtClean="0"/>
              <a:t>m</a:t>
            </a:r>
            <a:r>
              <a:rPr lang="en-US" sz="2400" i="1" baseline="-25000" dirty="0" err="1" smtClean="0"/>
              <a:t>ij</a:t>
            </a:r>
            <a:r>
              <a:rPr lang="en-US" sz="2400" dirty="0"/>
              <a:t>)</a:t>
            </a:r>
            <a:r>
              <a:rPr lang="en-US" sz="2400" i="1" dirty="0" smtClean="0"/>
              <a:t> </a:t>
            </a:r>
            <a:r>
              <a:rPr lang="en-US" sz="2400" dirty="0" smtClean="0"/>
              <a:t>(an </a:t>
            </a:r>
            <a:r>
              <a:rPr lang="en-US" sz="2400" i="1" dirty="0" smtClean="0"/>
              <a:t>n × n </a:t>
            </a:r>
            <a:r>
              <a:rPr lang="en-US" sz="2400" dirty="0" smtClean="0"/>
              <a:t>matrix) and </a:t>
            </a:r>
            <a:r>
              <a:rPr lang="en-US" sz="2400" i="1" dirty="0" smtClean="0"/>
              <a:t>v = </a:t>
            </a:r>
            <a:r>
              <a:rPr lang="en-US" sz="2400" dirty="0" smtClean="0"/>
              <a:t>(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)</a:t>
            </a:r>
            <a:r>
              <a:rPr lang="en-US" sz="2400" i="1" dirty="0" smtClean="0"/>
              <a:t> </a:t>
            </a:r>
            <a:r>
              <a:rPr lang="en-US" sz="2400" dirty="0" smtClean="0"/>
              <a:t>(an </a:t>
            </a:r>
            <a:r>
              <a:rPr lang="en-US" sz="2400" i="1" dirty="0" smtClean="0"/>
              <a:t>n</a:t>
            </a:r>
            <a:r>
              <a:rPr lang="en-US" sz="2400" dirty="0"/>
              <a:t>-</a:t>
            </a:r>
            <a:r>
              <a:rPr lang="en-US" sz="2400" dirty="0" smtClean="0"/>
              <a:t>vector) </a:t>
            </a:r>
          </a:p>
          <a:p>
            <a:r>
              <a:rPr lang="en-US" sz="2400" dirty="0" smtClean="0"/>
              <a:t>If </a:t>
            </a:r>
            <a:r>
              <a:rPr lang="en-US" sz="2400" i="1" dirty="0" smtClean="0"/>
              <a:t>n = </a:t>
            </a:r>
            <a:r>
              <a:rPr lang="en-US" sz="2400" dirty="0" smtClean="0"/>
              <a:t>1000, no need of </a:t>
            </a:r>
            <a:r>
              <a:rPr lang="en-US" sz="2400" dirty="0" err="1" smtClean="0"/>
              <a:t>MapReduce</a:t>
            </a:r>
            <a:r>
              <a:rPr lang="en-US" sz="2400" dirty="0" smtClean="0"/>
              <a:t>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16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033520"/>
            <a:ext cx="8229600" cy="2308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Case 2: Very large </a:t>
            </a:r>
            <a:r>
              <a:rPr lang="en-US" sz="2400" i="1" dirty="0" smtClean="0"/>
              <a:t>n</a:t>
            </a:r>
            <a:r>
              <a:rPr lang="en-US" sz="2400" dirty="0" smtClean="0"/>
              <a:t>, even </a:t>
            </a:r>
            <a:r>
              <a:rPr lang="en-US" sz="2400" i="1" dirty="0"/>
              <a:t>v</a:t>
            </a:r>
            <a:r>
              <a:rPr lang="en-US" sz="2400" i="1" dirty="0" smtClean="0"/>
              <a:t> </a:t>
            </a:r>
            <a:r>
              <a:rPr lang="en-US" sz="2400" dirty="0" smtClean="0"/>
              <a:t>does not fit into main memory</a:t>
            </a:r>
          </a:p>
          <a:p>
            <a:r>
              <a:rPr lang="en-US" sz="2400" dirty="0" smtClean="0"/>
              <a:t>For every map, many accesses to disk (for parts of </a:t>
            </a:r>
            <a:r>
              <a:rPr lang="en-US" sz="2400" i="1" dirty="0" smtClean="0"/>
              <a:t>v</a:t>
            </a:r>
            <a:r>
              <a:rPr lang="en-US" sz="2400" dirty="0" smtClean="0"/>
              <a:t>) required!</a:t>
            </a:r>
          </a:p>
          <a:p>
            <a:r>
              <a:rPr lang="en-US" sz="2400" dirty="0" smtClean="0"/>
              <a:t>Solution:</a:t>
            </a:r>
          </a:p>
          <a:p>
            <a:pPr lvl="1"/>
            <a:r>
              <a:rPr lang="en-US" sz="2000" b="1" dirty="0" smtClean="0"/>
              <a:t>How much of </a:t>
            </a:r>
            <a:r>
              <a:rPr lang="en-US" sz="2000" b="1" i="1" dirty="0" smtClean="0"/>
              <a:t>v </a:t>
            </a:r>
            <a:r>
              <a:rPr lang="en-US" sz="2000" b="1" dirty="0" smtClean="0"/>
              <a:t>will fit in?</a:t>
            </a:r>
          </a:p>
          <a:p>
            <a:pPr lvl="1"/>
            <a:r>
              <a:rPr lang="en-US" sz="2000" dirty="0" smtClean="0"/>
              <a:t>Partition </a:t>
            </a:r>
            <a:r>
              <a:rPr lang="en-US" sz="2000" i="1" dirty="0" smtClean="0"/>
              <a:t>v </a:t>
            </a:r>
            <a:r>
              <a:rPr lang="en-US" sz="2000" dirty="0" smtClean="0"/>
              <a:t>and </a:t>
            </a:r>
            <a:r>
              <a:rPr lang="en-US" sz="2000" i="1" dirty="0" smtClean="0"/>
              <a:t>rows </a:t>
            </a:r>
            <a:r>
              <a:rPr lang="en-US" sz="2000" dirty="0" smtClean="0"/>
              <a:t>of </a:t>
            </a:r>
            <a:r>
              <a:rPr lang="en-US" sz="2000" i="1" dirty="0" smtClean="0"/>
              <a:t>M </a:t>
            </a:r>
            <a:r>
              <a:rPr lang="en-US" sz="2000" dirty="0" smtClean="0"/>
              <a:t>so that each partition of </a:t>
            </a:r>
            <a:r>
              <a:rPr lang="en-US" sz="2000" i="1" dirty="0" smtClean="0"/>
              <a:t>v </a:t>
            </a:r>
            <a:r>
              <a:rPr lang="en-US" sz="2000" dirty="0" smtClean="0"/>
              <a:t>fits into memory</a:t>
            </a:r>
          </a:p>
          <a:p>
            <a:pPr lvl="1"/>
            <a:r>
              <a:rPr lang="en-US" sz="2000" dirty="0"/>
              <a:t>T</a:t>
            </a:r>
            <a:r>
              <a:rPr lang="en-US" sz="2000" dirty="0" smtClean="0"/>
              <a:t>ake dot product of one partition of </a:t>
            </a:r>
            <a:r>
              <a:rPr lang="en-US" sz="2000" i="1" dirty="0" smtClean="0"/>
              <a:t>v </a:t>
            </a:r>
            <a:r>
              <a:rPr lang="en-US" sz="2000" dirty="0" smtClean="0"/>
              <a:t>and the corresponding partition of </a:t>
            </a:r>
            <a:r>
              <a:rPr lang="en-US" sz="2000" i="1" dirty="0" smtClean="0"/>
              <a:t>M</a:t>
            </a:r>
          </a:p>
          <a:p>
            <a:pPr lvl="1"/>
            <a:r>
              <a:rPr lang="en-US" sz="2000" i="1" dirty="0" smtClean="0"/>
              <a:t>Map </a:t>
            </a:r>
            <a:r>
              <a:rPr lang="en-US" sz="2000" dirty="0" smtClean="0"/>
              <a:t>and </a:t>
            </a:r>
            <a:r>
              <a:rPr lang="en-US" sz="2000" i="1" dirty="0" smtClean="0"/>
              <a:t>reduce </a:t>
            </a:r>
            <a:r>
              <a:rPr lang="en-US" sz="2000" dirty="0" smtClean="0"/>
              <a:t>same as before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958392"/>
              </p:ext>
            </p:extLst>
          </p:nvPr>
        </p:nvGraphicFramePr>
        <p:xfrm>
          <a:off x="908050" y="2114550"/>
          <a:ext cx="1385888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9" name="Equation" r:id="rId3" imgW="762000" imgH="711200" progId="Equation.3">
                  <p:embed/>
                </p:oleObj>
              </mc:Choice>
              <mc:Fallback>
                <p:oleObj name="Equation" r:id="rId3" imgW="762000" imgH="71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8050" y="2114550"/>
                        <a:ext cx="1385888" cy="1292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712720" y="2103120"/>
            <a:ext cx="1798320" cy="1656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i="1" dirty="0"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63440" y="2103120"/>
            <a:ext cx="294640" cy="1656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i="1" dirty="0">
              <a:latin typeface="Times New Roman"/>
              <a:cs typeface="Times New Roman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712720" y="2377440"/>
            <a:ext cx="179832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110480" y="2103120"/>
            <a:ext cx="0" cy="1656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369428"/>
              </p:ext>
            </p:extLst>
          </p:nvPr>
        </p:nvGraphicFramePr>
        <p:xfrm>
          <a:off x="5811838" y="2705100"/>
          <a:ext cx="94773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0" name="Equation" r:id="rId5" imgW="520700" imgH="228600" progId="Equation.3">
                  <p:embed/>
                </p:oleObj>
              </mc:Choice>
              <mc:Fallback>
                <p:oleObj name="Equation" r:id="rId5" imgW="520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11838" y="2705100"/>
                        <a:ext cx="947737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ounded Rectangular Callout 18"/>
          <p:cNvSpPr/>
          <p:nvPr/>
        </p:nvSpPr>
        <p:spPr>
          <a:xfrm>
            <a:off x="5547360" y="3121025"/>
            <a:ext cx="3139440" cy="782320"/>
          </a:xfrm>
          <a:prstGeom prst="wedgeRoundRectCallout">
            <a:avLst>
              <a:gd name="adj1" fmla="val -63498"/>
              <a:gd name="adj2" fmla="val -24538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whole chunk does not fit in main memory anymore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262880" y="2103120"/>
            <a:ext cx="0" cy="4368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ounded Rectangular Callout 21"/>
          <p:cNvSpPr/>
          <p:nvPr/>
        </p:nvSpPr>
        <p:spPr>
          <a:xfrm>
            <a:off x="5699760" y="1757680"/>
            <a:ext cx="2987040" cy="782320"/>
          </a:xfrm>
          <a:prstGeom prst="wedgeRoundRectCallout">
            <a:avLst>
              <a:gd name="adj1" fmla="val -63822"/>
              <a:gd name="adj2" fmla="val 18319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much will fit into main memory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663440" y="2540000"/>
            <a:ext cx="59944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712720" y="2540000"/>
            <a:ext cx="4368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63440" y="2939812"/>
            <a:ext cx="29464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63440" y="3357880"/>
            <a:ext cx="294640" cy="508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159760" y="2103120"/>
            <a:ext cx="0" cy="165608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616960" y="2129011"/>
            <a:ext cx="0" cy="165608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084320" y="2129011"/>
            <a:ext cx="0" cy="165608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593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Relational </a:t>
            </a:r>
            <a:r>
              <a:rPr lang="en-US" dirty="0" smtClean="0"/>
              <a:t>Algebra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17600"/>
            <a:ext cx="4038600" cy="5008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Relation </a:t>
            </a:r>
            <a:r>
              <a:rPr lang="en-US" sz="2400" i="1" dirty="0" smtClean="0"/>
              <a:t>R</a:t>
            </a:r>
            <a:r>
              <a:rPr lang="en-US" sz="2400" dirty="0" smtClean="0"/>
              <a:t>(</a:t>
            </a:r>
            <a:r>
              <a:rPr lang="en-US" sz="2400" i="1" dirty="0" smtClean="0"/>
              <a:t>A</a:t>
            </a:r>
            <a:r>
              <a:rPr lang="en-US" sz="2400" i="1" baseline="-25000" dirty="0" smtClean="0"/>
              <a:t>1</a:t>
            </a:r>
            <a:r>
              <a:rPr lang="en-US" sz="2400" dirty="0" smtClean="0"/>
              <a:t>,</a:t>
            </a:r>
            <a:r>
              <a:rPr lang="en-US" sz="2400" i="1" dirty="0"/>
              <a:t> </a:t>
            </a:r>
            <a:r>
              <a:rPr lang="en-US" sz="2400" i="1" dirty="0" smtClean="0"/>
              <a:t>A</a:t>
            </a:r>
            <a:r>
              <a:rPr lang="en-US" sz="2400" i="1" baseline="-25000" dirty="0" smtClean="0"/>
              <a:t>3</a:t>
            </a:r>
            <a:r>
              <a:rPr lang="en-US" sz="2400" dirty="0" smtClean="0"/>
              <a:t>,</a:t>
            </a:r>
            <a:r>
              <a:rPr lang="en-US" sz="2400" i="1" dirty="0" smtClean="0"/>
              <a:t> …</a:t>
            </a:r>
            <a:r>
              <a:rPr lang="en-US" sz="2400" dirty="0" smtClean="0"/>
              <a:t>,</a:t>
            </a:r>
            <a:r>
              <a:rPr lang="en-US" sz="2400" i="1" dirty="0" smtClean="0"/>
              <a:t> A</a:t>
            </a:r>
            <a:r>
              <a:rPr lang="en-US" sz="2400" i="1" baseline="-25000" dirty="0"/>
              <a:t>n</a:t>
            </a:r>
            <a:r>
              <a:rPr lang="en-US" sz="2400" dirty="0" smtClean="0"/>
              <a:t>) is a relation with attributes </a:t>
            </a:r>
            <a:r>
              <a:rPr lang="en-US" sz="2400" i="1" dirty="0" smtClean="0"/>
              <a:t>A</a:t>
            </a:r>
            <a:r>
              <a:rPr lang="en-US" sz="2400" i="1" baseline="-25000" dirty="0" smtClean="0"/>
              <a:t>i</a:t>
            </a:r>
          </a:p>
          <a:p>
            <a:r>
              <a:rPr lang="en-US" sz="2400" dirty="0" smtClean="0"/>
              <a:t>Schema: set of attributes</a:t>
            </a:r>
          </a:p>
          <a:p>
            <a:r>
              <a:rPr lang="en-US" sz="2400" dirty="0" smtClean="0"/>
              <a:t>Selection on condition </a:t>
            </a:r>
            <a:r>
              <a:rPr lang="en-US" sz="2400" i="1" dirty="0" smtClean="0"/>
              <a:t>C</a:t>
            </a:r>
            <a:r>
              <a:rPr lang="en-US" sz="2400" dirty="0" smtClean="0"/>
              <a:t>: apply </a:t>
            </a:r>
            <a:r>
              <a:rPr lang="en-US" sz="2400" i="1" dirty="0" smtClean="0"/>
              <a:t>C </a:t>
            </a:r>
            <a:r>
              <a:rPr lang="en-US" sz="2400" dirty="0" smtClean="0"/>
              <a:t>on each tuple in </a:t>
            </a:r>
            <a:r>
              <a:rPr lang="en-US" sz="2400" i="1" dirty="0" smtClean="0"/>
              <a:t>R</a:t>
            </a:r>
            <a:r>
              <a:rPr lang="en-US" sz="2400" dirty="0" smtClean="0"/>
              <a:t>, output only those which satisfy </a:t>
            </a:r>
            <a:r>
              <a:rPr lang="en-US" sz="2400" i="1" dirty="0" smtClean="0"/>
              <a:t>C</a:t>
            </a:r>
          </a:p>
          <a:p>
            <a:r>
              <a:rPr lang="en-US" sz="2400" dirty="0" smtClean="0"/>
              <a:t>Projection on a subset </a:t>
            </a:r>
            <a:r>
              <a:rPr lang="en-US" sz="2400" i="1" dirty="0" smtClean="0"/>
              <a:t>S </a:t>
            </a:r>
            <a:r>
              <a:rPr lang="en-US" sz="2400" dirty="0" smtClean="0"/>
              <a:t>of attributes: output the components for the attributes in </a:t>
            </a:r>
            <a:r>
              <a:rPr lang="en-US" sz="2400" i="1" dirty="0" smtClean="0"/>
              <a:t>S</a:t>
            </a:r>
            <a:endParaRPr lang="en-US" sz="2400" dirty="0" smtClean="0"/>
          </a:p>
          <a:p>
            <a:r>
              <a:rPr lang="en-US" sz="2400" dirty="0" smtClean="0"/>
              <a:t>Union, Intersection, Join… </a:t>
            </a:r>
            <a:endParaRPr lang="en-US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80912285"/>
              </p:ext>
            </p:extLst>
          </p:nvPr>
        </p:nvGraphicFramePr>
        <p:xfrm>
          <a:off x="4648200" y="1117600"/>
          <a:ext cx="403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650"/>
                <a:gridCol w="1009650"/>
                <a:gridCol w="1009650"/>
                <a:gridCol w="10096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Attr</a:t>
                      </a:r>
                      <a:r>
                        <a:rPr lang="en-US" i="1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Attr</a:t>
                      </a:r>
                      <a:r>
                        <a:rPr lang="en-US" i="1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i="1" dirty="0" smtClean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Attr</a:t>
                      </a:r>
                      <a:r>
                        <a:rPr lang="en-US" i="1" baseline="-25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i="1" dirty="0" smtClean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Attr</a:t>
                      </a:r>
                      <a:r>
                        <a:rPr lang="en-US" i="1" baseline="-2500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lang="en-US" i="1" dirty="0" smtClean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xyz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abc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true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abc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xyz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true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xyz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def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false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bcd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def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true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787830"/>
              </p:ext>
            </p:extLst>
          </p:nvPr>
        </p:nvGraphicFramePr>
        <p:xfrm>
          <a:off x="5156200" y="4003040"/>
          <a:ext cx="33172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620"/>
                <a:gridCol w="16586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URL1</a:t>
                      </a:r>
                      <a:endParaRPr lang="en-US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URL2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url1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url2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url2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url1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url3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url5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url1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url3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56200" y="3535680"/>
            <a:ext cx="331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Links between URLs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431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Selection using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02850"/>
            <a:ext cx="5537200" cy="50233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Trivial</a:t>
            </a:r>
          </a:p>
          <a:p>
            <a:r>
              <a:rPr lang="en-US" sz="2400" dirty="0" smtClean="0"/>
              <a:t>Map: For </a:t>
            </a:r>
            <a:r>
              <a:rPr lang="en-US" sz="2400" dirty="0"/>
              <a:t>each tuple </a:t>
            </a:r>
            <a:r>
              <a:rPr lang="en-US" sz="2400" i="1" dirty="0"/>
              <a:t>t</a:t>
            </a:r>
            <a:r>
              <a:rPr lang="en-US" sz="2400" dirty="0"/>
              <a:t> in </a:t>
            </a:r>
            <a:r>
              <a:rPr lang="en-US" sz="2400" i="1" dirty="0"/>
              <a:t>R</a:t>
            </a:r>
            <a:r>
              <a:rPr lang="en-US" sz="2400" dirty="0"/>
              <a:t>, test if </a:t>
            </a:r>
            <a:r>
              <a:rPr lang="en-US" sz="2400" i="1" dirty="0" smtClean="0"/>
              <a:t>t</a:t>
            </a:r>
            <a:r>
              <a:rPr lang="en-US" sz="2400" dirty="0" smtClean="0"/>
              <a:t> </a:t>
            </a:r>
            <a:r>
              <a:rPr lang="en-US" sz="2400" dirty="0"/>
              <a:t>satisfies C. If so, </a:t>
            </a:r>
            <a:r>
              <a:rPr lang="en-US" sz="2400" dirty="0" smtClean="0"/>
              <a:t>produce the </a:t>
            </a:r>
            <a:r>
              <a:rPr lang="en-US" sz="2400" dirty="0"/>
              <a:t>key-value pair (</a:t>
            </a:r>
            <a:r>
              <a:rPr lang="en-US" sz="2400" i="1" dirty="0"/>
              <a:t>t</a:t>
            </a:r>
            <a:r>
              <a:rPr lang="en-US" sz="2400" dirty="0"/>
              <a:t>, </a:t>
            </a:r>
            <a:r>
              <a:rPr lang="en-US" sz="2400" i="1" dirty="0"/>
              <a:t>t</a:t>
            </a:r>
            <a:r>
              <a:rPr lang="en-US" sz="2400" dirty="0"/>
              <a:t>). </a:t>
            </a:r>
            <a:endParaRPr lang="en-US" sz="2400" dirty="0" smtClean="0"/>
          </a:p>
          <a:p>
            <a:r>
              <a:rPr lang="en-US" sz="2400" dirty="0" smtClean="0"/>
              <a:t>Reduce: The identity function. </a:t>
            </a:r>
            <a:r>
              <a:rPr lang="en-US" sz="2400" dirty="0"/>
              <a:t>It simply </a:t>
            </a:r>
            <a:r>
              <a:rPr lang="en-US" sz="2400" dirty="0" smtClean="0"/>
              <a:t>passes each </a:t>
            </a:r>
            <a:r>
              <a:rPr lang="en-US" sz="2400" dirty="0"/>
              <a:t>key-value pair to the output.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3889539"/>
              </p:ext>
            </p:extLst>
          </p:nvPr>
        </p:nvGraphicFramePr>
        <p:xfrm>
          <a:off x="6360160" y="1691640"/>
          <a:ext cx="23266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320"/>
                <a:gridCol w="1163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URL1</a:t>
                      </a:r>
                      <a:endParaRPr lang="en-US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URL2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url1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url2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url2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url1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url3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url5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url1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url3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60160" y="1224280"/>
            <a:ext cx="232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Links between URLs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553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Union using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02850"/>
            <a:ext cx="5537200" cy="50233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Union of two relations </a:t>
            </a:r>
            <a:r>
              <a:rPr lang="en-US" sz="2400" i="1" dirty="0" smtClean="0"/>
              <a:t>R </a:t>
            </a:r>
            <a:r>
              <a:rPr lang="en-US" sz="2400" dirty="0" smtClean="0"/>
              <a:t>and </a:t>
            </a:r>
            <a:r>
              <a:rPr lang="en-US" sz="2400" i="1" dirty="0" smtClean="0"/>
              <a:t>S</a:t>
            </a:r>
            <a:endParaRPr lang="en-US" sz="2400" dirty="0" smtClean="0"/>
          </a:p>
          <a:p>
            <a:r>
              <a:rPr lang="en-US" sz="2400" dirty="0" smtClean="0"/>
              <a:t>Suppose </a:t>
            </a:r>
            <a:r>
              <a:rPr lang="en-US" sz="2400" i="1" dirty="0" smtClean="0"/>
              <a:t>R </a:t>
            </a:r>
            <a:r>
              <a:rPr lang="en-US" sz="2400" dirty="0" smtClean="0"/>
              <a:t>and </a:t>
            </a:r>
            <a:r>
              <a:rPr lang="en-US" sz="2400" i="1" dirty="0" smtClean="0"/>
              <a:t>S </a:t>
            </a:r>
            <a:r>
              <a:rPr lang="en-US" sz="2400" dirty="0" smtClean="0"/>
              <a:t>have the same schema</a:t>
            </a:r>
          </a:p>
          <a:p>
            <a:r>
              <a:rPr lang="en-US" sz="2400" dirty="0" smtClean="0"/>
              <a:t>Map tasks are generated from chunks of both </a:t>
            </a:r>
            <a:r>
              <a:rPr lang="en-US" sz="2400" i="1" dirty="0" smtClean="0"/>
              <a:t>R </a:t>
            </a:r>
            <a:r>
              <a:rPr lang="en-US" sz="2400" dirty="0" smtClean="0"/>
              <a:t>and </a:t>
            </a:r>
            <a:r>
              <a:rPr lang="en-US" sz="2400" i="1" dirty="0" smtClean="0"/>
              <a:t>S</a:t>
            </a:r>
            <a:endParaRPr lang="en-US" sz="2400" dirty="0" smtClean="0"/>
          </a:p>
          <a:p>
            <a:r>
              <a:rPr lang="en-US" sz="2400" dirty="0" smtClean="0"/>
              <a:t>Map: For </a:t>
            </a:r>
            <a:r>
              <a:rPr lang="en-US" sz="2400" dirty="0"/>
              <a:t>each tuple </a:t>
            </a:r>
            <a:r>
              <a:rPr lang="en-US" sz="2400" i="1" dirty="0" smtClean="0"/>
              <a:t>t</a:t>
            </a:r>
            <a:r>
              <a:rPr lang="en-US" sz="2400" dirty="0" smtClean="0"/>
              <a:t>, produce the </a:t>
            </a:r>
            <a:r>
              <a:rPr lang="en-US" sz="2400" dirty="0"/>
              <a:t>key-value pair (</a:t>
            </a:r>
            <a:r>
              <a:rPr lang="en-US" sz="2400" i="1" dirty="0"/>
              <a:t>t</a:t>
            </a:r>
            <a:r>
              <a:rPr lang="en-US" sz="2400" dirty="0"/>
              <a:t>, </a:t>
            </a:r>
            <a:r>
              <a:rPr lang="en-US" sz="2400" i="1" dirty="0"/>
              <a:t>t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Reduce: Only need to remove duplicates</a:t>
            </a:r>
          </a:p>
          <a:p>
            <a:pPr lvl="1"/>
            <a:r>
              <a:rPr lang="en-US" sz="2000" dirty="0" smtClean="0"/>
              <a:t>For all key </a:t>
            </a:r>
            <a:r>
              <a:rPr lang="en-US" sz="2000" i="1" dirty="0" smtClean="0"/>
              <a:t>t</a:t>
            </a:r>
            <a:r>
              <a:rPr lang="en-US" sz="2000" dirty="0" smtClean="0"/>
              <a:t>, there would be either one or two values</a:t>
            </a:r>
          </a:p>
          <a:p>
            <a:pPr lvl="1"/>
            <a:r>
              <a:rPr lang="en-US" sz="2000" dirty="0" smtClean="0"/>
              <a:t>Output </a:t>
            </a:r>
            <a:r>
              <a:rPr lang="en-US" sz="2000" dirty="0"/>
              <a:t>(</a:t>
            </a:r>
            <a:r>
              <a:rPr lang="en-US" sz="2000" i="1" dirty="0"/>
              <a:t>t</a:t>
            </a:r>
            <a:r>
              <a:rPr lang="en-US" sz="2000" dirty="0"/>
              <a:t>, </a:t>
            </a:r>
            <a:r>
              <a:rPr lang="en-US" sz="2000" i="1" dirty="0"/>
              <a:t>t</a:t>
            </a:r>
            <a:r>
              <a:rPr lang="en-US" sz="2000" dirty="0" smtClean="0"/>
              <a:t>) in either case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5720311"/>
              </p:ext>
            </p:extLst>
          </p:nvPr>
        </p:nvGraphicFramePr>
        <p:xfrm>
          <a:off x="6360160" y="1691640"/>
          <a:ext cx="23266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320"/>
                <a:gridCol w="1163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URL1</a:t>
                      </a:r>
                      <a:endParaRPr lang="en-US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URL2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url1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url2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url2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url1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url3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url5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url1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url3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60160" y="1224280"/>
            <a:ext cx="232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Links between URLs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03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keep the intro short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1"/>
            <a:ext cx="8229600" cy="98265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Modern data mining: process immense amount of data quickly</a:t>
            </a:r>
          </a:p>
          <a:p>
            <a:r>
              <a:rPr lang="en-US" sz="2400" dirty="0" smtClean="0"/>
              <a:t>Exploit parallelism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parallelism-tr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64" y="2213669"/>
            <a:ext cx="4751297" cy="1620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3191" y="2213669"/>
            <a:ext cx="323360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Traditional parallelism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Bring data to compute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7" name="Picture 6" descr="parallelism-m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52" y="4150160"/>
            <a:ext cx="4821209" cy="19812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05591" y="4451577"/>
            <a:ext cx="323360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/>
                <a:cs typeface="Times New Roman"/>
              </a:rPr>
              <a:t>MapReduce</a:t>
            </a:r>
            <a:endParaRPr lang="en-US" sz="2400" b="1" dirty="0" smtClean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Bring compute to data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764" y="6356350"/>
            <a:ext cx="750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Pictures courtesy: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Glenn K.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Lockwood,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glennklockwood.com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join using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02850"/>
            <a:ext cx="5537200" cy="502331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Join R(A,B) with S(B,C) on attribute B</a:t>
            </a:r>
          </a:p>
          <a:p>
            <a:r>
              <a:rPr lang="en-US" sz="2400" dirty="0" smtClean="0"/>
              <a:t>Map: </a:t>
            </a:r>
          </a:p>
          <a:p>
            <a:pPr lvl="1"/>
            <a:r>
              <a:rPr lang="en-US" sz="2200" dirty="0"/>
              <a:t>F</a:t>
            </a:r>
            <a:r>
              <a:rPr lang="en-US" sz="2200" dirty="0" smtClean="0"/>
              <a:t>or each tuple </a:t>
            </a:r>
            <a:r>
              <a:rPr lang="en-US" sz="2200" i="1" dirty="0" smtClean="0"/>
              <a:t>t = (</a:t>
            </a:r>
            <a:r>
              <a:rPr lang="en-US" sz="2200" i="1" dirty="0" err="1" smtClean="0"/>
              <a:t>a,b</a:t>
            </a:r>
            <a:r>
              <a:rPr lang="en-US" sz="2200" i="1" dirty="0" smtClean="0"/>
              <a:t>) </a:t>
            </a:r>
            <a:r>
              <a:rPr lang="en-US" sz="2200" dirty="0" smtClean="0"/>
              <a:t>of </a:t>
            </a:r>
            <a:r>
              <a:rPr lang="en-US" sz="2200" i="1" dirty="0" smtClean="0"/>
              <a:t>R, </a:t>
            </a:r>
            <a:r>
              <a:rPr lang="en-US" sz="2200" dirty="0" smtClean="0"/>
              <a:t>emit key value pair (</a:t>
            </a:r>
            <a:r>
              <a:rPr lang="en-US" sz="2200" i="1" dirty="0" smtClean="0"/>
              <a:t>b</a:t>
            </a:r>
            <a:r>
              <a:rPr lang="en-US" sz="2200" dirty="0" smtClean="0"/>
              <a:t>,(</a:t>
            </a:r>
            <a:r>
              <a:rPr lang="en-US" sz="2200" i="1" dirty="0" err="1" smtClean="0"/>
              <a:t>R</a:t>
            </a:r>
            <a:r>
              <a:rPr lang="en-US" sz="2200" dirty="0" err="1" smtClean="0"/>
              <a:t>,</a:t>
            </a:r>
            <a:r>
              <a:rPr lang="en-US" sz="2200" i="1" dirty="0" err="1" smtClean="0"/>
              <a:t>a</a:t>
            </a:r>
            <a:r>
              <a:rPr lang="en-US" sz="2200" dirty="0" smtClean="0"/>
              <a:t>))</a:t>
            </a:r>
          </a:p>
          <a:p>
            <a:pPr lvl="1"/>
            <a:r>
              <a:rPr lang="en-US" sz="2200" dirty="0"/>
              <a:t>For each tuple </a:t>
            </a:r>
            <a:r>
              <a:rPr lang="en-US" sz="2200" i="1" dirty="0"/>
              <a:t>t = </a:t>
            </a:r>
            <a:r>
              <a:rPr lang="en-US" sz="2200" i="1" dirty="0" smtClean="0"/>
              <a:t>(</a:t>
            </a:r>
            <a:r>
              <a:rPr lang="en-US" sz="2200" i="1" dirty="0" err="1" smtClean="0"/>
              <a:t>b,c</a:t>
            </a:r>
            <a:r>
              <a:rPr lang="en-US" sz="2200" i="1" dirty="0" smtClean="0"/>
              <a:t>) </a:t>
            </a:r>
            <a:r>
              <a:rPr lang="en-US" sz="2200" dirty="0"/>
              <a:t>of </a:t>
            </a:r>
            <a:r>
              <a:rPr lang="en-US" sz="2200" i="1" dirty="0" smtClean="0"/>
              <a:t>S, </a:t>
            </a:r>
            <a:r>
              <a:rPr lang="en-US" sz="2200" dirty="0"/>
              <a:t>emit key value pair </a:t>
            </a:r>
            <a:r>
              <a:rPr lang="en-US" sz="2200" dirty="0" smtClean="0"/>
              <a:t>(</a:t>
            </a:r>
            <a:r>
              <a:rPr lang="en-US" sz="2200" i="1" dirty="0" smtClean="0"/>
              <a:t>b</a:t>
            </a:r>
            <a:r>
              <a:rPr lang="en-US" sz="2200" dirty="0" smtClean="0"/>
              <a:t>,(</a:t>
            </a:r>
            <a:r>
              <a:rPr lang="en-US" sz="2200" i="1" dirty="0" err="1" smtClean="0"/>
              <a:t>S</a:t>
            </a:r>
            <a:r>
              <a:rPr lang="en-US" sz="2200" dirty="0" err="1" smtClean="0"/>
              <a:t>,</a:t>
            </a:r>
            <a:r>
              <a:rPr lang="en-US" sz="2200" i="1" dirty="0" err="1" smtClean="0"/>
              <a:t>c</a:t>
            </a:r>
            <a:r>
              <a:rPr lang="en-US" sz="2200" dirty="0" smtClean="0"/>
              <a:t>))</a:t>
            </a:r>
          </a:p>
          <a:p>
            <a:r>
              <a:rPr lang="en-US" sz="2400" dirty="0" smtClean="0"/>
              <a:t>Reduce:</a:t>
            </a:r>
          </a:p>
          <a:p>
            <a:pPr lvl="1"/>
            <a:r>
              <a:rPr lang="en-US" sz="2200" dirty="0" smtClean="0"/>
              <a:t>Each key </a:t>
            </a:r>
            <a:r>
              <a:rPr lang="en-US" sz="2200" i="1" dirty="0" smtClean="0"/>
              <a:t>b </a:t>
            </a:r>
            <a:r>
              <a:rPr lang="en-US" sz="2200" dirty="0" smtClean="0"/>
              <a:t>would be associated with a list of values that are of the form </a:t>
            </a:r>
            <a:r>
              <a:rPr lang="en-US" sz="2200" dirty="0"/>
              <a:t>(</a:t>
            </a:r>
            <a:r>
              <a:rPr lang="en-US" sz="2200" i="1" dirty="0" err="1"/>
              <a:t>R</a:t>
            </a:r>
            <a:r>
              <a:rPr lang="en-US" sz="2200" dirty="0" err="1"/>
              <a:t>,</a:t>
            </a:r>
            <a:r>
              <a:rPr lang="en-US" sz="2200" i="1" dirty="0" err="1"/>
              <a:t>a</a:t>
            </a:r>
            <a:r>
              <a:rPr lang="en-US" sz="2200" dirty="0" smtClean="0"/>
              <a:t>) or </a:t>
            </a:r>
            <a:r>
              <a:rPr lang="en-US" sz="2200" dirty="0"/>
              <a:t>(</a:t>
            </a:r>
            <a:r>
              <a:rPr lang="en-US" sz="2200" i="1" dirty="0" err="1"/>
              <a:t>S</a:t>
            </a:r>
            <a:r>
              <a:rPr lang="en-US" sz="2200" dirty="0" err="1"/>
              <a:t>,</a:t>
            </a:r>
            <a:r>
              <a:rPr lang="en-US" sz="2200" i="1" dirty="0" err="1"/>
              <a:t>c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smtClean="0"/>
              <a:t>Construct </a:t>
            </a:r>
            <a:r>
              <a:rPr lang="en-US" sz="2200" dirty="0"/>
              <a:t>all pairs consisting of </a:t>
            </a:r>
            <a:r>
              <a:rPr lang="en-US" sz="2200" dirty="0" smtClean="0"/>
              <a:t>one with </a:t>
            </a:r>
            <a:r>
              <a:rPr lang="en-US" sz="2200" dirty="0"/>
              <a:t>first component </a:t>
            </a:r>
            <a:r>
              <a:rPr lang="en-US" sz="2200" i="1" dirty="0"/>
              <a:t>R </a:t>
            </a:r>
            <a:r>
              <a:rPr lang="en-US" sz="2200" dirty="0"/>
              <a:t> and the other with first component </a:t>
            </a:r>
            <a:r>
              <a:rPr lang="en-US" sz="2200" i="1" dirty="0"/>
              <a:t>S</a:t>
            </a:r>
            <a:r>
              <a:rPr lang="en-US" sz="2200" dirty="0"/>
              <a:t> , say (</a:t>
            </a:r>
            <a:r>
              <a:rPr lang="en-US" sz="2200" i="1" dirty="0" err="1"/>
              <a:t>R</a:t>
            </a:r>
            <a:r>
              <a:rPr lang="en-US" sz="2200" i="1" dirty="0" err="1" smtClean="0"/>
              <a:t>,a</a:t>
            </a:r>
            <a:r>
              <a:rPr lang="en-US" sz="2200" i="1" dirty="0" smtClean="0"/>
              <a:t> </a:t>
            </a:r>
            <a:r>
              <a:rPr lang="en-US" sz="2200" dirty="0"/>
              <a:t>) </a:t>
            </a:r>
            <a:r>
              <a:rPr lang="en-US" sz="2200" dirty="0" smtClean="0"/>
              <a:t>and (</a:t>
            </a:r>
            <a:r>
              <a:rPr lang="en-US" sz="2200" i="1" dirty="0" err="1"/>
              <a:t>S</a:t>
            </a:r>
            <a:r>
              <a:rPr lang="en-US" sz="2200" i="1" dirty="0" err="1" smtClean="0"/>
              <a:t>,c</a:t>
            </a:r>
            <a:r>
              <a:rPr lang="en-US" sz="2200" i="1" dirty="0" smtClean="0"/>
              <a:t> </a:t>
            </a:r>
            <a:r>
              <a:rPr lang="en-US" sz="2200" dirty="0"/>
              <a:t>). The output from this key and value list is a sequence of key-value </a:t>
            </a:r>
            <a:r>
              <a:rPr lang="en-US" sz="2200" dirty="0" smtClean="0"/>
              <a:t>pairs</a:t>
            </a:r>
            <a:endParaRPr lang="en-US" sz="2200" dirty="0"/>
          </a:p>
          <a:p>
            <a:pPr lvl="1"/>
            <a:r>
              <a:rPr lang="en-US" sz="2200" dirty="0"/>
              <a:t>The key is irrelevant. Each value is one of the triples (</a:t>
            </a:r>
            <a:r>
              <a:rPr lang="en-US" sz="2200" i="1" dirty="0"/>
              <a:t>a, b, c </a:t>
            </a:r>
            <a:r>
              <a:rPr lang="en-US" sz="2200" dirty="0"/>
              <a:t>) such that (</a:t>
            </a:r>
            <a:r>
              <a:rPr lang="en-US" sz="2200" i="1" dirty="0" err="1"/>
              <a:t>R</a:t>
            </a:r>
            <a:r>
              <a:rPr lang="en-US" sz="2200" i="1" dirty="0" err="1" smtClean="0"/>
              <a:t>,a</a:t>
            </a:r>
            <a:r>
              <a:rPr lang="en-US" sz="2200" i="1" dirty="0" smtClean="0"/>
              <a:t> </a:t>
            </a:r>
            <a:r>
              <a:rPr lang="en-US" sz="2200" dirty="0" smtClean="0"/>
              <a:t>) and </a:t>
            </a:r>
            <a:r>
              <a:rPr lang="en-US" sz="2200" dirty="0"/>
              <a:t>(</a:t>
            </a:r>
            <a:r>
              <a:rPr lang="en-US" sz="2200" i="1" dirty="0" err="1"/>
              <a:t>S</a:t>
            </a:r>
            <a:r>
              <a:rPr lang="en-US" sz="2200" i="1" dirty="0" err="1" smtClean="0"/>
              <a:t>,c</a:t>
            </a:r>
            <a:r>
              <a:rPr lang="en-US" sz="2200" dirty="0" smtClean="0"/>
              <a:t>) </a:t>
            </a:r>
            <a:r>
              <a:rPr lang="en-US" sz="2200" dirty="0"/>
              <a:t>are on the input list of </a:t>
            </a:r>
            <a:r>
              <a:rPr lang="en-US" sz="2200" dirty="0" smtClean="0"/>
              <a:t>values</a:t>
            </a:r>
            <a:endParaRPr lang="en-US" sz="2200" dirty="0"/>
          </a:p>
          <a:p>
            <a:pPr lvl="1"/>
            <a:endParaRPr lang="en-US" sz="16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771209"/>
              </p:ext>
            </p:extLst>
          </p:nvPr>
        </p:nvGraphicFramePr>
        <p:xfrm>
          <a:off x="6360160" y="1691640"/>
          <a:ext cx="23266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320"/>
                <a:gridCol w="1163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A</a:t>
                      </a:r>
                      <a:endParaRPr lang="en-US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B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x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a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b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z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c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w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d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60160" y="1224280"/>
            <a:ext cx="232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772281"/>
              </p:ext>
            </p:extLst>
          </p:nvPr>
        </p:nvGraphicFramePr>
        <p:xfrm>
          <a:off x="6360160" y="4271963"/>
          <a:ext cx="23266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320"/>
                <a:gridCol w="1163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B</a:t>
                      </a:r>
                      <a:endParaRPr lang="en-US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a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c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d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g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7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360160" y="3877231"/>
            <a:ext cx="232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512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Grouping and Aggregation using </a:t>
            </a:r>
            <a:r>
              <a:rPr lang="en-US" sz="3200" dirty="0" err="1"/>
              <a:t>MapReduce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02850"/>
            <a:ext cx="5537200" cy="50233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Group and aggregate on a relation R(A,B) using aggregation function </a:t>
            </a:r>
            <a:r>
              <a:rPr lang="en-US" sz="2400" dirty="0" err="1" smtClean="0"/>
              <a:t>γ</a:t>
            </a:r>
            <a:r>
              <a:rPr lang="en-US" sz="2400" dirty="0" smtClean="0"/>
              <a:t>(B), </a:t>
            </a:r>
            <a:r>
              <a:rPr lang="en-US" sz="2400" smtClean="0"/>
              <a:t>group </a:t>
            </a:r>
            <a:r>
              <a:rPr lang="en-US" sz="2400" smtClean="0"/>
              <a:t>by A</a:t>
            </a:r>
            <a:endParaRPr lang="en-US" sz="2400" dirty="0" smtClean="0"/>
          </a:p>
          <a:p>
            <a:r>
              <a:rPr lang="en-US" sz="2400" dirty="0" smtClean="0"/>
              <a:t>Map: </a:t>
            </a:r>
          </a:p>
          <a:p>
            <a:pPr lvl="1"/>
            <a:r>
              <a:rPr lang="en-US" sz="2200" dirty="0"/>
              <a:t>F</a:t>
            </a:r>
            <a:r>
              <a:rPr lang="en-US" sz="2200" dirty="0" smtClean="0"/>
              <a:t>or each tuple </a:t>
            </a:r>
            <a:r>
              <a:rPr lang="en-US" sz="2200" i="1" dirty="0" smtClean="0"/>
              <a:t>t = (</a:t>
            </a:r>
            <a:r>
              <a:rPr lang="en-US" sz="2200" i="1" dirty="0" err="1" smtClean="0"/>
              <a:t>a,b</a:t>
            </a:r>
            <a:r>
              <a:rPr lang="en-US" sz="2200" i="1" dirty="0" smtClean="0"/>
              <a:t>) </a:t>
            </a:r>
            <a:r>
              <a:rPr lang="en-US" sz="2200" dirty="0" smtClean="0"/>
              <a:t>of </a:t>
            </a:r>
            <a:r>
              <a:rPr lang="en-US" sz="2200" i="1" dirty="0" smtClean="0"/>
              <a:t>R, </a:t>
            </a:r>
            <a:r>
              <a:rPr lang="en-US" sz="2200" dirty="0" smtClean="0"/>
              <a:t>emit key value pair (</a:t>
            </a:r>
            <a:r>
              <a:rPr lang="en-US" sz="2200" i="1" dirty="0" err="1" smtClean="0"/>
              <a:t>a,b</a:t>
            </a:r>
            <a:r>
              <a:rPr lang="en-US" sz="2200" dirty="0" smtClean="0"/>
              <a:t>)</a:t>
            </a:r>
          </a:p>
          <a:p>
            <a:r>
              <a:rPr lang="en-US" sz="2400" dirty="0" smtClean="0"/>
              <a:t>Reduce:</a:t>
            </a:r>
          </a:p>
          <a:p>
            <a:pPr lvl="1"/>
            <a:r>
              <a:rPr lang="en-US" sz="2200" dirty="0" smtClean="0"/>
              <a:t>For all group {(</a:t>
            </a:r>
            <a:r>
              <a:rPr lang="en-US" sz="2200" i="1" dirty="0" smtClean="0"/>
              <a:t>a</a:t>
            </a:r>
            <a:r>
              <a:rPr lang="en-US" sz="2200" dirty="0" smtClean="0"/>
              <a:t>,</a:t>
            </a:r>
            <a:r>
              <a:rPr lang="en-US" sz="2200" i="1" dirty="0" smtClean="0"/>
              <a:t>b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), …, </a:t>
            </a:r>
            <a:r>
              <a:rPr lang="en-US" sz="2200" dirty="0"/>
              <a:t>(</a:t>
            </a:r>
            <a:r>
              <a:rPr lang="en-US" sz="2200" i="1" dirty="0" err="1"/>
              <a:t>a</a:t>
            </a:r>
            <a:r>
              <a:rPr lang="en-US" sz="2200" dirty="0" err="1"/>
              <a:t>,</a:t>
            </a:r>
            <a:r>
              <a:rPr lang="en-US" sz="2200" i="1" dirty="0" err="1" smtClean="0"/>
              <a:t>b</a:t>
            </a:r>
            <a:r>
              <a:rPr lang="en-US" sz="2200" i="1" baseline="-25000" dirty="0" err="1"/>
              <a:t>m</a:t>
            </a:r>
            <a:r>
              <a:rPr lang="en-US" sz="2200" dirty="0" smtClean="0"/>
              <a:t>)} represented by a key </a:t>
            </a:r>
            <a:r>
              <a:rPr lang="en-US" sz="2200" i="1" dirty="0" smtClean="0"/>
              <a:t>a</a:t>
            </a:r>
            <a:r>
              <a:rPr lang="en-US" sz="2200" dirty="0" smtClean="0"/>
              <a:t>, apply </a:t>
            </a:r>
            <a:r>
              <a:rPr lang="en-US" sz="2000" dirty="0" err="1" smtClean="0"/>
              <a:t>γ</a:t>
            </a:r>
            <a:r>
              <a:rPr lang="en-US" sz="2000" dirty="0" smtClean="0"/>
              <a:t> to obtain </a:t>
            </a:r>
            <a:r>
              <a:rPr lang="en-US" sz="2000" i="1" dirty="0" err="1" smtClean="0"/>
              <a:t>b</a:t>
            </a:r>
            <a:r>
              <a:rPr lang="en-US" sz="2000" i="1" baseline="-25000" dirty="0" err="1" smtClean="0"/>
              <a:t>a</a:t>
            </a:r>
            <a:r>
              <a:rPr lang="en-US" sz="2000" dirty="0" smtClean="0"/>
              <a:t> =</a:t>
            </a:r>
            <a:r>
              <a:rPr lang="en-US" sz="2000" i="1" dirty="0" smtClean="0"/>
              <a:t> </a:t>
            </a:r>
            <a:r>
              <a:rPr lang="en-US" sz="2200" i="1" dirty="0" smtClean="0"/>
              <a:t>b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 + … + </a:t>
            </a:r>
            <a:r>
              <a:rPr lang="en-US" sz="2200" i="1" dirty="0" err="1" smtClean="0"/>
              <a:t>b</a:t>
            </a:r>
            <a:r>
              <a:rPr lang="en-US" sz="2200" i="1" baseline="-25000" dirty="0" err="1" smtClean="0"/>
              <a:t>m</a:t>
            </a:r>
            <a:endParaRPr lang="en-US" sz="2200" i="1" baseline="-25000" dirty="0" smtClean="0"/>
          </a:p>
          <a:p>
            <a:pPr lvl="1"/>
            <a:r>
              <a:rPr lang="en-US" sz="2200" dirty="0" smtClean="0"/>
              <a:t>Output </a:t>
            </a:r>
            <a:r>
              <a:rPr lang="en-US" sz="2200" dirty="0"/>
              <a:t>(</a:t>
            </a:r>
            <a:r>
              <a:rPr lang="en-US" sz="2200" i="1" dirty="0" err="1"/>
              <a:t>a</a:t>
            </a:r>
            <a:r>
              <a:rPr lang="en-US" sz="2200" dirty="0" err="1"/>
              <a:t>,</a:t>
            </a:r>
            <a:r>
              <a:rPr lang="en-US" sz="2200" i="1" dirty="0" err="1" smtClean="0"/>
              <a:t>b</a:t>
            </a:r>
            <a:r>
              <a:rPr lang="en-US" sz="2200" i="1" baseline="-25000" dirty="0" err="1" smtClean="0"/>
              <a:t>a</a:t>
            </a:r>
            <a:r>
              <a:rPr lang="en-US" sz="2200" dirty="0" smtClean="0"/>
              <a:t>)</a:t>
            </a:r>
            <a:endParaRPr lang="en-US" sz="2200" dirty="0"/>
          </a:p>
          <a:p>
            <a:pPr lvl="1"/>
            <a:endParaRPr lang="en-US" sz="16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4268879"/>
              </p:ext>
            </p:extLst>
          </p:nvPr>
        </p:nvGraphicFramePr>
        <p:xfrm>
          <a:off x="6360160" y="1478280"/>
          <a:ext cx="232664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320"/>
                <a:gridCol w="1163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A</a:t>
                      </a:r>
                      <a:endParaRPr lang="en-US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B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x</a:t>
                      </a:r>
                      <a:endParaRPr lang="en-US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lang="en-US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z</a:t>
                      </a:r>
                      <a:endParaRPr lang="en-US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z</a:t>
                      </a:r>
                      <a:endParaRPr lang="en-US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x</a:t>
                      </a:r>
                      <a:endParaRPr lang="en-US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60160" y="1051560"/>
            <a:ext cx="232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19520" y="3937000"/>
            <a:ext cx="24790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"/>
                <a:cs typeface="Courier"/>
              </a:rPr>
              <a:t>select A, sum(B) from R group by A;</a:t>
            </a:r>
            <a:endParaRPr lang="en-US" sz="1600" dirty="0">
              <a:latin typeface="Courier"/>
              <a:cs typeface="Courier"/>
            </a:endParaRPr>
          </a:p>
        </p:txBody>
      </p:sp>
      <p:graphicFrame>
        <p:nvGraphicFramePr>
          <p:cNvPr id="1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980415"/>
              </p:ext>
            </p:extLst>
          </p:nvPr>
        </p:nvGraphicFramePr>
        <p:xfrm>
          <a:off x="6360160" y="4841240"/>
          <a:ext cx="232664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320"/>
                <a:gridCol w="1163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A</a:t>
                      </a:r>
                      <a:endParaRPr lang="en-US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SUM(B)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x</a:t>
                      </a:r>
                      <a:endParaRPr lang="en-US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7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y</a:t>
                      </a:r>
                      <a:endParaRPr lang="en-US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z</a:t>
                      </a:r>
                      <a:endParaRPr lang="en-US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728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Matrix multiplication using </a:t>
            </a:r>
            <a:r>
              <a:rPr lang="en-US" sz="3200" dirty="0" err="1" smtClean="0"/>
              <a:t>MapReduce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8960" y="1239520"/>
            <a:ext cx="1960880" cy="1656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Times New Roman"/>
                <a:cs typeface="Times New Roman"/>
              </a:rPr>
              <a:t>A</a:t>
            </a:r>
          </a:p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i="1" dirty="0" smtClean="0">
                <a:latin typeface="Times New Roman"/>
                <a:cs typeface="Times New Roman"/>
              </a:rPr>
              <a:t>m × n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34640" y="1239520"/>
            <a:ext cx="163576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Times New Roman"/>
                <a:cs typeface="Times New Roman"/>
              </a:rPr>
              <a:t>B</a:t>
            </a:r>
          </a:p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i="1" dirty="0" smtClean="0">
                <a:latin typeface="Times New Roman"/>
                <a:cs typeface="Times New Roman"/>
              </a:rPr>
              <a:t>n </a:t>
            </a:r>
            <a:r>
              <a:rPr lang="en-US" sz="2000" i="1" dirty="0">
                <a:latin typeface="Times New Roman"/>
                <a:cs typeface="Times New Roman"/>
              </a:rPr>
              <a:t>× l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68960" y="1513840"/>
            <a:ext cx="19608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29280" y="1239520"/>
            <a:ext cx="0" cy="1981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22400" y="1178560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n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5280" y="1849120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n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3800" y="1239520"/>
            <a:ext cx="1635760" cy="1656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Times New Roman"/>
                <a:cs typeface="Times New Roman"/>
              </a:rPr>
              <a:t>C</a:t>
            </a:r>
          </a:p>
          <a:p>
            <a:pPr algn="ctr"/>
            <a:r>
              <a:rPr lang="en-US" sz="2000" dirty="0">
                <a:latin typeface="Times New Roman"/>
                <a:cs typeface="Times New Roman"/>
              </a:rPr>
              <a:t>(</a:t>
            </a:r>
            <a:r>
              <a:rPr lang="en-US" sz="2000" i="1" dirty="0">
                <a:latin typeface="Times New Roman"/>
                <a:cs typeface="Times New Roman"/>
              </a:rPr>
              <a:t>m × l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2160" y="174752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=</a:t>
            </a:r>
            <a:endParaRPr lang="en-US" sz="2400" dirty="0">
              <a:latin typeface="Times New Roman"/>
              <a:cs typeface="Times New Roman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83920" y="1239520"/>
            <a:ext cx="0" cy="1656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9440" y="1849120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m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834640" y="1500108"/>
            <a:ext cx="16357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88080" y="1174988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l</a:t>
            </a:r>
            <a:endParaRPr lang="en-US" i="1" dirty="0">
              <a:latin typeface="Times New Roman"/>
              <a:cs typeface="Times New Roman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003800" y="1561068"/>
            <a:ext cx="16357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857240" y="1235948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l</a:t>
            </a:r>
            <a:endParaRPr lang="en-US" i="1" dirty="0">
              <a:latin typeface="Times New Roman"/>
              <a:cs typeface="Times New Roman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344160" y="1256268"/>
            <a:ext cx="0" cy="1656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29200" y="1889760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m</a:t>
            </a:r>
          </a:p>
        </p:txBody>
      </p:sp>
      <p:graphicFrame>
        <p:nvGraphicFramePr>
          <p:cNvPr id="26" name="Content Placeholder 2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743901"/>
              </p:ext>
            </p:extLst>
          </p:nvPr>
        </p:nvGraphicFramePr>
        <p:xfrm>
          <a:off x="7009899" y="1528366"/>
          <a:ext cx="1676901" cy="1011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quation" r:id="rId3" imgW="800100" imgH="482600" progId="Equation.3">
                  <p:embed/>
                </p:oleObj>
              </mc:Choice>
              <mc:Fallback>
                <p:oleObj name="Equation" r:id="rId3" imgW="800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09899" y="1528366"/>
                        <a:ext cx="1676901" cy="1011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ontent Placeholder 2"/>
          <p:cNvSpPr txBox="1">
            <a:spLocks/>
          </p:cNvSpPr>
          <p:nvPr/>
        </p:nvSpPr>
        <p:spPr>
          <a:xfrm>
            <a:off x="457200" y="3484880"/>
            <a:ext cx="8229600" cy="28567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Think of a matrix as a relation with three attributes</a:t>
            </a:r>
          </a:p>
          <a:p>
            <a:r>
              <a:rPr lang="en-US" sz="2400" dirty="0" smtClean="0"/>
              <a:t>For example matrix </a:t>
            </a:r>
            <a:r>
              <a:rPr lang="en-US" sz="2400" i="1" dirty="0" smtClean="0"/>
              <a:t>A </a:t>
            </a:r>
            <a:r>
              <a:rPr lang="en-US" sz="2400" dirty="0" smtClean="0"/>
              <a:t>is represented by the relation </a:t>
            </a:r>
            <a:r>
              <a:rPr lang="en-US" sz="2400" i="1" dirty="0" smtClean="0"/>
              <a:t>A</a:t>
            </a:r>
            <a:r>
              <a:rPr lang="en-US" sz="2400" dirty="0" smtClean="0"/>
              <a:t>(</a:t>
            </a:r>
            <a:r>
              <a:rPr lang="en-US" sz="2400" i="1" dirty="0" smtClean="0"/>
              <a:t>I, J, V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For every non-zero entry (</a:t>
            </a:r>
            <a:r>
              <a:rPr lang="en-US" sz="2000" i="1" dirty="0" err="1" smtClean="0"/>
              <a:t>i</a:t>
            </a:r>
            <a:r>
              <a:rPr lang="en-US" sz="2000" i="1" dirty="0" smtClean="0"/>
              <a:t>, j, </a:t>
            </a:r>
            <a:r>
              <a:rPr lang="en-US" sz="2000" i="1" dirty="0" err="1" smtClean="0"/>
              <a:t>a</a:t>
            </a:r>
            <a:r>
              <a:rPr lang="en-US" sz="2000" i="1" baseline="-25000" dirty="0" err="1" smtClean="0"/>
              <a:t>ij</a:t>
            </a:r>
            <a:r>
              <a:rPr lang="en-US" sz="2000" dirty="0" smtClean="0"/>
              <a:t>), the row number is the value of </a:t>
            </a:r>
            <a:r>
              <a:rPr lang="en-US" sz="2000" i="1" dirty="0" smtClean="0"/>
              <a:t>I</a:t>
            </a:r>
            <a:r>
              <a:rPr lang="en-US" sz="2000" dirty="0" smtClean="0"/>
              <a:t>, column number is the value of </a:t>
            </a:r>
            <a:r>
              <a:rPr lang="en-US" sz="2000" i="1" dirty="0" smtClean="0"/>
              <a:t>J</a:t>
            </a:r>
            <a:r>
              <a:rPr lang="en-US" sz="2000" dirty="0" smtClean="0"/>
              <a:t>, the entry is the value in </a:t>
            </a:r>
            <a:r>
              <a:rPr lang="en-US" sz="2000" i="1" dirty="0" smtClean="0"/>
              <a:t>V</a:t>
            </a:r>
          </a:p>
          <a:p>
            <a:pPr lvl="1"/>
            <a:r>
              <a:rPr lang="en-US" sz="2000" dirty="0" smtClean="0"/>
              <a:t>Also advantage: usually most large matrices would be sparse, the relation would have less number of entries</a:t>
            </a:r>
          </a:p>
          <a:p>
            <a:r>
              <a:rPr lang="en-US" sz="2400" dirty="0" smtClean="0"/>
              <a:t>The product</a:t>
            </a:r>
            <a:r>
              <a:rPr lang="en-US" sz="2400" i="1" dirty="0" smtClean="0"/>
              <a:t> </a:t>
            </a:r>
            <a:r>
              <a:rPr lang="en-US" sz="2400" dirty="0" smtClean="0"/>
              <a:t>is ~ a natural join followed by a grouping with aggregation</a:t>
            </a:r>
          </a:p>
        </p:txBody>
      </p:sp>
    </p:spTree>
    <p:extLst>
      <p:ext uri="{BB962C8B-B14F-4D97-AF65-F5344CB8AC3E}">
        <p14:creationId xmlns:p14="http://schemas.microsoft.com/office/powerpoint/2010/main" val="867239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Matrix multiplication using </a:t>
            </a:r>
            <a:r>
              <a:rPr lang="en-US" sz="3200" dirty="0" err="1" smtClean="0"/>
              <a:t>MapReduce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8960" y="1239520"/>
            <a:ext cx="1960880" cy="1656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Times New Roman"/>
                <a:cs typeface="Times New Roman"/>
              </a:rPr>
              <a:t>A</a:t>
            </a:r>
          </a:p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i="1" dirty="0" smtClean="0">
                <a:latin typeface="Times New Roman"/>
                <a:cs typeface="Times New Roman"/>
              </a:rPr>
              <a:t>m × n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</a:p>
          <a:p>
            <a:pPr algn="ctr"/>
            <a:r>
              <a:rPr lang="en-US" sz="2000" dirty="0">
                <a:latin typeface="Times New Roman"/>
                <a:cs typeface="Times New Roman"/>
              </a:rPr>
              <a:t>(</a:t>
            </a:r>
            <a:r>
              <a:rPr lang="en-US" sz="2000" i="1" dirty="0" err="1">
                <a:latin typeface="Times New Roman"/>
                <a:cs typeface="Times New Roman"/>
              </a:rPr>
              <a:t>i</a:t>
            </a:r>
            <a:r>
              <a:rPr lang="en-US" sz="2000" i="1" dirty="0">
                <a:latin typeface="Times New Roman"/>
                <a:cs typeface="Times New Roman"/>
              </a:rPr>
              <a:t>, j, </a:t>
            </a:r>
            <a:r>
              <a:rPr lang="en-US" sz="2000" i="1" dirty="0" err="1">
                <a:latin typeface="Times New Roman"/>
                <a:cs typeface="Times New Roman"/>
              </a:rPr>
              <a:t>a</a:t>
            </a:r>
            <a:r>
              <a:rPr lang="en-US" sz="2000" i="1" baseline="-25000" dirty="0" err="1">
                <a:latin typeface="Times New Roman"/>
                <a:cs typeface="Times New Roman"/>
              </a:rPr>
              <a:t>ij</a:t>
            </a:r>
            <a:r>
              <a:rPr lang="en-US" sz="20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2834640" y="1239520"/>
            <a:ext cx="163576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Times New Roman"/>
                <a:cs typeface="Times New Roman"/>
              </a:rPr>
              <a:t>B</a:t>
            </a:r>
          </a:p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i="1" dirty="0" smtClean="0">
                <a:latin typeface="Times New Roman"/>
                <a:cs typeface="Times New Roman"/>
              </a:rPr>
              <a:t>n </a:t>
            </a:r>
            <a:r>
              <a:rPr lang="en-US" sz="2000" i="1" dirty="0">
                <a:latin typeface="Times New Roman"/>
                <a:cs typeface="Times New Roman"/>
              </a:rPr>
              <a:t>× l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</a:p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i="1" dirty="0" smtClean="0">
                <a:latin typeface="Times New Roman"/>
                <a:cs typeface="Times New Roman"/>
              </a:rPr>
              <a:t>j, k, </a:t>
            </a:r>
            <a:r>
              <a:rPr lang="en-US" sz="2000" i="1" dirty="0" err="1" smtClean="0">
                <a:latin typeface="Times New Roman"/>
                <a:cs typeface="Times New Roman"/>
              </a:rPr>
              <a:t>b</a:t>
            </a:r>
            <a:r>
              <a:rPr lang="en-US" sz="2000" i="1" baseline="-25000" dirty="0" err="1" smtClean="0">
                <a:latin typeface="Times New Roman"/>
                <a:cs typeface="Times New Roman"/>
              </a:rPr>
              <a:t>jk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68960" y="1513840"/>
            <a:ext cx="19608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29280" y="1239520"/>
            <a:ext cx="0" cy="1981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22400" y="1178560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n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5280" y="1849120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n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3800" y="1239520"/>
            <a:ext cx="1635760" cy="1656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Times New Roman"/>
                <a:cs typeface="Times New Roman"/>
              </a:rPr>
              <a:t>C</a:t>
            </a:r>
          </a:p>
          <a:p>
            <a:pPr algn="ctr"/>
            <a:r>
              <a:rPr lang="en-US" sz="2000" dirty="0">
                <a:latin typeface="Times New Roman"/>
                <a:cs typeface="Times New Roman"/>
              </a:rPr>
              <a:t>(</a:t>
            </a:r>
            <a:r>
              <a:rPr lang="en-US" sz="2000" i="1" dirty="0">
                <a:latin typeface="Times New Roman"/>
                <a:cs typeface="Times New Roman"/>
              </a:rPr>
              <a:t>m × l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2160" y="174752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=</a:t>
            </a:r>
            <a:endParaRPr lang="en-US" sz="2400" dirty="0">
              <a:latin typeface="Times New Roman"/>
              <a:cs typeface="Times New Roman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83920" y="1239520"/>
            <a:ext cx="0" cy="1656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9440" y="1849120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m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834640" y="1500108"/>
            <a:ext cx="16357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88080" y="1174988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l</a:t>
            </a:r>
            <a:endParaRPr lang="en-US" i="1" dirty="0">
              <a:latin typeface="Times New Roman"/>
              <a:cs typeface="Times New Roman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003800" y="1561068"/>
            <a:ext cx="16357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857240" y="1235948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l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344160" y="1256268"/>
            <a:ext cx="0" cy="1656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29200" y="1889760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m</a:t>
            </a:r>
          </a:p>
        </p:txBody>
      </p:sp>
      <p:graphicFrame>
        <p:nvGraphicFramePr>
          <p:cNvPr id="26" name="Content Placeholder 2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897015"/>
              </p:ext>
            </p:extLst>
          </p:nvPr>
        </p:nvGraphicFramePr>
        <p:xfrm>
          <a:off x="7009899" y="1528366"/>
          <a:ext cx="1676901" cy="1011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3" imgW="800100" imgH="482600" progId="Equation.3">
                  <p:embed/>
                </p:oleObj>
              </mc:Choice>
              <mc:Fallback>
                <p:oleObj name="Equation" r:id="rId3" imgW="800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09899" y="1528366"/>
                        <a:ext cx="1676901" cy="1011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ontent Placeholder 2"/>
          <p:cNvSpPr txBox="1">
            <a:spLocks/>
          </p:cNvSpPr>
          <p:nvPr/>
        </p:nvSpPr>
        <p:spPr>
          <a:xfrm>
            <a:off x="457200" y="3484880"/>
            <a:ext cx="8229600" cy="2856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Natural join of (</a:t>
            </a:r>
            <a:r>
              <a:rPr lang="en-US" sz="2400" i="1" dirty="0" smtClean="0"/>
              <a:t>I,J,V</a:t>
            </a:r>
            <a:r>
              <a:rPr lang="en-US" sz="2400" dirty="0" smtClean="0"/>
              <a:t>) and (</a:t>
            </a:r>
            <a:r>
              <a:rPr lang="en-US" sz="2400" i="1" dirty="0" smtClean="0"/>
              <a:t>J,K,W</a:t>
            </a:r>
            <a:r>
              <a:rPr lang="en-US" sz="2400" dirty="0" smtClean="0"/>
              <a:t>) </a:t>
            </a:r>
            <a:r>
              <a:rPr lang="en-US" sz="2400" dirty="0" smtClean="0">
                <a:sym typeface="Wingdings"/>
              </a:rPr>
              <a:t> tuples </a:t>
            </a:r>
            <a:r>
              <a:rPr lang="en-US" sz="2400" dirty="0" smtClean="0"/>
              <a:t>(</a:t>
            </a:r>
            <a:r>
              <a:rPr lang="en-US" sz="2400" i="1" dirty="0" err="1"/>
              <a:t>i</a:t>
            </a:r>
            <a:r>
              <a:rPr lang="en-US" sz="2400" i="1" dirty="0"/>
              <a:t>, j</a:t>
            </a:r>
            <a:r>
              <a:rPr lang="en-US" sz="2400" i="1" dirty="0" smtClean="0"/>
              <a:t>, k, </a:t>
            </a:r>
            <a:r>
              <a:rPr lang="en-US" sz="2400" i="1" dirty="0" err="1" smtClean="0"/>
              <a:t>a</a:t>
            </a:r>
            <a:r>
              <a:rPr lang="en-US" sz="2400" i="1" baseline="-25000" dirty="0" err="1" smtClean="0"/>
              <a:t>ij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b</a:t>
            </a:r>
            <a:r>
              <a:rPr lang="en-US" sz="2400" i="1" baseline="-25000" dirty="0" err="1" smtClean="0"/>
              <a:t>jk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Map: </a:t>
            </a:r>
          </a:p>
          <a:p>
            <a:pPr lvl="1"/>
            <a:r>
              <a:rPr lang="en-US" sz="2000" dirty="0" smtClean="0"/>
              <a:t>For every </a:t>
            </a:r>
            <a:r>
              <a:rPr lang="en-US" sz="2000" dirty="0"/>
              <a:t>(</a:t>
            </a:r>
            <a:r>
              <a:rPr lang="en-US" sz="2000" i="1" dirty="0" err="1"/>
              <a:t>i</a:t>
            </a:r>
            <a:r>
              <a:rPr lang="en-US" sz="2000" i="1" dirty="0"/>
              <a:t>, j, </a:t>
            </a:r>
            <a:r>
              <a:rPr lang="en-US" sz="2000" i="1" dirty="0" err="1"/>
              <a:t>a</a:t>
            </a:r>
            <a:r>
              <a:rPr lang="en-US" sz="2000" i="1" baseline="-25000" dirty="0" err="1"/>
              <a:t>ij</a:t>
            </a:r>
            <a:r>
              <a:rPr lang="en-US" sz="2000" dirty="0" smtClean="0"/>
              <a:t>), emit key value pair (</a:t>
            </a:r>
            <a:r>
              <a:rPr lang="en-US" sz="2000" i="1" dirty="0" smtClean="0"/>
              <a:t>j, </a:t>
            </a:r>
            <a:r>
              <a:rPr lang="en-US" sz="2000" dirty="0" smtClean="0"/>
              <a:t>(</a:t>
            </a:r>
            <a:r>
              <a:rPr lang="en-US" sz="2000" i="1" dirty="0" smtClean="0"/>
              <a:t>A, </a:t>
            </a:r>
            <a:r>
              <a:rPr lang="en-US" sz="2000" i="1" dirty="0" err="1" smtClean="0"/>
              <a:t>i</a:t>
            </a:r>
            <a:r>
              <a:rPr lang="en-US" sz="2000" i="1" dirty="0"/>
              <a:t>, </a:t>
            </a:r>
            <a:r>
              <a:rPr lang="en-US" sz="2000" i="1" dirty="0" err="1" smtClean="0"/>
              <a:t>a</a:t>
            </a:r>
            <a:r>
              <a:rPr lang="en-US" sz="2000" i="1" baseline="-25000" dirty="0" err="1" smtClean="0"/>
              <a:t>ij</a:t>
            </a:r>
            <a:r>
              <a:rPr lang="en-US" sz="2000" dirty="0" smtClean="0"/>
              <a:t>))</a:t>
            </a:r>
            <a:endParaRPr lang="en-US" sz="2000" dirty="0"/>
          </a:p>
          <a:p>
            <a:pPr lvl="1"/>
            <a:r>
              <a:rPr lang="en-US" sz="2000" dirty="0"/>
              <a:t>For every </a:t>
            </a:r>
            <a:r>
              <a:rPr lang="en-US" sz="2000" dirty="0" smtClean="0"/>
              <a:t>(</a:t>
            </a:r>
            <a:r>
              <a:rPr lang="en-US" sz="2000" i="1" dirty="0" smtClean="0"/>
              <a:t>j, k, </a:t>
            </a:r>
            <a:r>
              <a:rPr lang="en-US" sz="2000" i="1" dirty="0" err="1" smtClean="0"/>
              <a:t>b</a:t>
            </a:r>
            <a:r>
              <a:rPr lang="en-US" sz="2000" i="1" baseline="-25000" dirty="0" err="1" smtClean="0"/>
              <a:t>jk</a:t>
            </a:r>
            <a:r>
              <a:rPr lang="en-US" sz="2000" dirty="0" smtClean="0"/>
              <a:t>)</a:t>
            </a:r>
            <a:r>
              <a:rPr lang="en-US" sz="2000" dirty="0"/>
              <a:t>, emit key value pair (</a:t>
            </a:r>
            <a:r>
              <a:rPr lang="en-US" sz="2000" i="1" dirty="0"/>
              <a:t>j, </a:t>
            </a:r>
            <a:r>
              <a:rPr lang="en-US" sz="2000" dirty="0" smtClean="0"/>
              <a:t>(</a:t>
            </a:r>
            <a:r>
              <a:rPr lang="en-US" sz="2000" i="1" dirty="0" smtClean="0"/>
              <a:t>B, </a:t>
            </a:r>
            <a:r>
              <a:rPr lang="en-US" sz="2000" i="1" dirty="0"/>
              <a:t>k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b</a:t>
            </a:r>
            <a:r>
              <a:rPr lang="en-US" sz="2000" i="1" baseline="-25000" dirty="0" err="1" smtClean="0"/>
              <a:t>jk</a:t>
            </a:r>
            <a:r>
              <a:rPr lang="en-US" sz="2000" dirty="0" smtClean="0"/>
              <a:t>))</a:t>
            </a:r>
          </a:p>
          <a:p>
            <a:r>
              <a:rPr lang="en-US" sz="2400" dirty="0" smtClean="0"/>
              <a:t>Reduce: </a:t>
            </a:r>
          </a:p>
          <a:p>
            <a:pPr marL="457200" lvl="1" indent="0">
              <a:buNone/>
            </a:pPr>
            <a:r>
              <a:rPr lang="en-US" sz="2000" dirty="0" smtClean="0"/>
              <a:t>for each key </a:t>
            </a:r>
            <a:r>
              <a:rPr lang="en-US" sz="2000" i="1" dirty="0" smtClean="0"/>
              <a:t>j</a:t>
            </a:r>
          </a:p>
          <a:p>
            <a:pPr marL="857250" lvl="2" indent="0">
              <a:buNone/>
            </a:pPr>
            <a:r>
              <a:rPr lang="en-US" sz="2000" dirty="0" smtClean="0"/>
              <a:t>for each value </a:t>
            </a:r>
            <a:r>
              <a:rPr lang="en-US" sz="2000" dirty="0"/>
              <a:t>(</a:t>
            </a:r>
            <a:r>
              <a:rPr lang="en-US" sz="2000" i="1" dirty="0"/>
              <a:t>A, </a:t>
            </a:r>
            <a:r>
              <a:rPr lang="en-US" sz="2000" i="1" dirty="0" err="1"/>
              <a:t>i</a:t>
            </a:r>
            <a:r>
              <a:rPr lang="en-US" sz="2000" i="1" dirty="0"/>
              <a:t>, </a:t>
            </a:r>
            <a:r>
              <a:rPr lang="en-US" sz="2000" i="1" dirty="0" err="1"/>
              <a:t>a</a:t>
            </a:r>
            <a:r>
              <a:rPr lang="en-US" sz="2000" i="1" baseline="-25000" dirty="0" err="1"/>
              <a:t>ij</a:t>
            </a:r>
            <a:r>
              <a:rPr lang="en-US" sz="2000" dirty="0" smtClean="0"/>
              <a:t>) and </a:t>
            </a:r>
            <a:r>
              <a:rPr lang="en-US" sz="2000" dirty="0"/>
              <a:t>(</a:t>
            </a:r>
            <a:r>
              <a:rPr lang="en-US" sz="2000" i="1" dirty="0"/>
              <a:t>B, k, </a:t>
            </a:r>
            <a:r>
              <a:rPr lang="en-US" sz="2000" i="1" dirty="0" err="1"/>
              <a:t>b</a:t>
            </a:r>
            <a:r>
              <a:rPr lang="en-US" sz="2000" i="1" baseline="-25000" dirty="0" err="1"/>
              <a:t>jk</a:t>
            </a:r>
            <a:r>
              <a:rPr lang="en-US" sz="2000" dirty="0" smtClean="0"/>
              <a:t>)</a:t>
            </a:r>
          </a:p>
          <a:p>
            <a:pPr marL="1314450" lvl="3" indent="0">
              <a:buNone/>
            </a:pPr>
            <a:r>
              <a:rPr lang="en-US" dirty="0" smtClean="0"/>
              <a:t>produce a key value pair ((</a:t>
            </a:r>
            <a:r>
              <a:rPr lang="en-US" i="1" dirty="0" err="1" smtClean="0"/>
              <a:t>i,k</a:t>
            </a:r>
            <a:r>
              <a:rPr lang="en-US" dirty="0" smtClean="0"/>
              <a:t>),(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ij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jk</a:t>
            </a:r>
            <a:r>
              <a:rPr lang="en-US" dirty="0" smtClean="0"/>
              <a:t>))</a:t>
            </a:r>
            <a:endParaRPr lang="en-US" dirty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6692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Matrix multiplication using </a:t>
            </a:r>
            <a:r>
              <a:rPr lang="en-US" sz="3200" dirty="0" err="1" smtClean="0"/>
              <a:t>MapReduce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8960" y="1239520"/>
            <a:ext cx="1960880" cy="1656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Times New Roman"/>
                <a:cs typeface="Times New Roman"/>
              </a:rPr>
              <a:t>A</a:t>
            </a:r>
          </a:p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i="1" dirty="0" smtClean="0">
                <a:latin typeface="Times New Roman"/>
                <a:cs typeface="Times New Roman"/>
              </a:rPr>
              <a:t>m × n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</a:p>
          <a:p>
            <a:pPr algn="ctr"/>
            <a:r>
              <a:rPr lang="en-US" sz="2000" dirty="0">
                <a:latin typeface="Times New Roman"/>
                <a:cs typeface="Times New Roman"/>
              </a:rPr>
              <a:t>(</a:t>
            </a:r>
            <a:r>
              <a:rPr lang="en-US" sz="2000" i="1" dirty="0" err="1">
                <a:latin typeface="Times New Roman"/>
                <a:cs typeface="Times New Roman"/>
              </a:rPr>
              <a:t>i</a:t>
            </a:r>
            <a:r>
              <a:rPr lang="en-US" sz="2000" i="1" dirty="0">
                <a:latin typeface="Times New Roman"/>
                <a:cs typeface="Times New Roman"/>
              </a:rPr>
              <a:t>, j, </a:t>
            </a:r>
            <a:r>
              <a:rPr lang="en-US" sz="2000" i="1" dirty="0" err="1">
                <a:latin typeface="Times New Roman"/>
                <a:cs typeface="Times New Roman"/>
              </a:rPr>
              <a:t>a</a:t>
            </a:r>
            <a:r>
              <a:rPr lang="en-US" sz="2000" i="1" baseline="-25000" dirty="0" err="1">
                <a:latin typeface="Times New Roman"/>
                <a:cs typeface="Times New Roman"/>
              </a:rPr>
              <a:t>ij</a:t>
            </a:r>
            <a:r>
              <a:rPr lang="en-US" sz="20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2834640" y="1239520"/>
            <a:ext cx="163576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Times New Roman"/>
                <a:cs typeface="Times New Roman"/>
              </a:rPr>
              <a:t>B</a:t>
            </a:r>
          </a:p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i="1" dirty="0" smtClean="0">
                <a:latin typeface="Times New Roman"/>
                <a:cs typeface="Times New Roman"/>
              </a:rPr>
              <a:t>n </a:t>
            </a:r>
            <a:r>
              <a:rPr lang="en-US" sz="2000" i="1" dirty="0">
                <a:latin typeface="Times New Roman"/>
                <a:cs typeface="Times New Roman"/>
              </a:rPr>
              <a:t>× l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</a:p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i="1" dirty="0" smtClean="0">
                <a:latin typeface="Times New Roman"/>
                <a:cs typeface="Times New Roman"/>
              </a:rPr>
              <a:t>j, k, </a:t>
            </a:r>
            <a:r>
              <a:rPr lang="en-US" sz="2000" i="1" dirty="0" err="1" smtClean="0">
                <a:latin typeface="Times New Roman"/>
                <a:cs typeface="Times New Roman"/>
              </a:rPr>
              <a:t>b</a:t>
            </a:r>
            <a:r>
              <a:rPr lang="en-US" sz="2000" i="1" baseline="-25000" dirty="0" err="1" smtClean="0">
                <a:latin typeface="Times New Roman"/>
                <a:cs typeface="Times New Roman"/>
              </a:rPr>
              <a:t>jk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68960" y="1513840"/>
            <a:ext cx="19608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29280" y="1239520"/>
            <a:ext cx="0" cy="1981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22400" y="1178560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n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5280" y="1849120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n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3800" y="1239520"/>
            <a:ext cx="1635760" cy="1656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Times New Roman"/>
                <a:cs typeface="Times New Roman"/>
              </a:rPr>
              <a:t>C</a:t>
            </a:r>
          </a:p>
          <a:p>
            <a:pPr algn="ctr"/>
            <a:r>
              <a:rPr lang="en-US" sz="2000" dirty="0">
                <a:latin typeface="Times New Roman"/>
                <a:cs typeface="Times New Roman"/>
              </a:rPr>
              <a:t>(</a:t>
            </a:r>
            <a:r>
              <a:rPr lang="en-US" sz="2000" i="1" dirty="0">
                <a:latin typeface="Times New Roman"/>
                <a:cs typeface="Times New Roman"/>
              </a:rPr>
              <a:t>m × l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2160" y="174752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=</a:t>
            </a:r>
            <a:endParaRPr lang="en-US" sz="2400" dirty="0">
              <a:latin typeface="Times New Roman"/>
              <a:cs typeface="Times New Roman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83920" y="1239520"/>
            <a:ext cx="0" cy="1656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9440" y="1849120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m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834640" y="1500108"/>
            <a:ext cx="16357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88080" y="1174988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l</a:t>
            </a:r>
            <a:endParaRPr lang="en-US" i="1" dirty="0">
              <a:latin typeface="Times New Roman"/>
              <a:cs typeface="Times New Roman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003800" y="1561068"/>
            <a:ext cx="16357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857240" y="1235948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l</a:t>
            </a:r>
            <a:endParaRPr lang="en-US" i="1" dirty="0">
              <a:latin typeface="Times New Roman"/>
              <a:cs typeface="Times New Roman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344160" y="1256268"/>
            <a:ext cx="0" cy="1656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29200" y="1889760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m</a:t>
            </a:r>
          </a:p>
        </p:txBody>
      </p:sp>
      <p:graphicFrame>
        <p:nvGraphicFramePr>
          <p:cNvPr id="26" name="Content Placeholder 2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87177"/>
              </p:ext>
            </p:extLst>
          </p:nvPr>
        </p:nvGraphicFramePr>
        <p:xfrm>
          <a:off x="7009899" y="1528366"/>
          <a:ext cx="1676901" cy="1011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Equation" r:id="rId3" imgW="800100" imgH="482600" progId="Equation.3">
                  <p:embed/>
                </p:oleObj>
              </mc:Choice>
              <mc:Fallback>
                <p:oleObj name="Equation" r:id="rId3" imgW="800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09899" y="1528366"/>
                        <a:ext cx="1676901" cy="1011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ontent Placeholder 2"/>
          <p:cNvSpPr txBox="1">
            <a:spLocks/>
          </p:cNvSpPr>
          <p:nvPr/>
        </p:nvSpPr>
        <p:spPr>
          <a:xfrm>
            <a:off x="457200" y="3484880"/>
            <a:ext cx="8229600" cy="28567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3" indent="-342900">
              <a:buClr>
                <a:schemeClr val="tx2"/>
              </a:buClr>
              <a:buFont typeface="Wingdings" charset="2"/>
              <a:buChar char="§"/>
            </a:pPr>
            <a:r>
              <a:rPr lang="en-US" sz="2400" dirty="0" smtClean="0"/>
              <a:t>First </a:t>
            </a:r>
            <a:r>
              <a:rPr lang="en-US" sz="2400" dirty="0" err="1" smtClean="0"/>
              <a:t>MapReduce</a:t>
            </a:r>
            <a:r>
              <a:rPr lang="en-US" sz="2400" dirty="0" smtClean="0"/>
              <a:t> process has produced key value pairs </a:t>
            </a:r>
            <a:r>
              <a:rPr lang="en-US" dirty="0"/>
              <a:t>((</a:t>
            </a:r>
            <a:r>
              <a:rPr lang="en-US" i="1" dirty="0" err="1"/>
              <a:t>i,k</a:t>
            </a:r>
            <a:r>
              <a:rPr lang="en-US" dirty="0"/>
              <a:t>),(</a:t>
            </a:r>
            <a:r>
              <a:rPr lang="en-US" i="1" dirty="0" err="1"/>
              <a:t>a</a:t>
            </a:r>
            <a:r>
              <a:rPr lang="en-US" i="1" baseline="-25000" dirty="0" err="1"/>
              <a:t>ij</a:t>
            </a:r>
            <a:r>
              <a:rPr lang="en-US" i="1" dirty="0" err="1"/>
              <a:t>b</a:t>
            </a:r>
            <a:r>
              <a:rPr lang="en-US" i="1" baseline="-25000" dirty="0" err="1"/>
              <a:t>jk</a:t>
            </a:r>
            <a:r>
              <a:rPr lang="en-US" dirty="0"/>
              <a:t>)</a:t>
            </a:r>
            <a:r>
              <a:rPr lang="en-US" dirty="0" smtClean="0"/>
              <a:t>)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Another </a:t>
            </a:r>
            <a:r>
              <a:rPr lang="en-US" sz="2400" dirty="0" err="1" smtClean="0"/>
              <a:t>MapReduce</a:t>
            </a:r>
            <a:r>
              <a:rPr lang="en-US" sz="2400" dirty="0" smtClean="0"/>
              <a:t> process to group and aggregate</a:t>
            </a:r>
          </a:p>
          <a:p>
            <a:pPr marL="342900" lvl="3" indent="-342900">
              <a:buClr>
                <a:schemeClr val="tx2"/>
              </a:buClr>
              <a:buFont typeface="Wingdings" charset="2"/>
              <a:buChar char="§"/>
            </a:pPr>
            <a:r>
              <a:rPr lang="en-US" sz="2400" dirty="0" smtClean="0"/>
              <a:t>Map: identity, just emit the key value pair </a:t>
            </a:r>
            <a:r>
              <a:rPr lang="en-US" dirty="0"/>
              <a:t>((</a:t>
            </a:r>
            <a:r>
              <a:rPr lang="en-US" i="1" dirty="0" err="1"/>
              <a:t>i,k</a:t>
            </a:r>
            <a:r>
              <a:rPr lang="en-US" dirty="0"/>
              <a:t>),(</a:t>
            </a:r>
            <a:r>
              <a:rPr lang="en-US" i="1" dirty="0" err="1"/>
              <a:t>a</a:t>
            </a:r>
            <a:r>
              <a:rPr lang="en-US" i="1" baseline="-25000" dirty="0" err="1"/>
              <a:t>ij</a:t>
            </a:r>
            <a:r>
              <a:rPr lang="en-US" i="1" dirty="0" err="1"/>
              <a:t>b</a:t>
            </a:r>
            <a:r>
              <a:rPr lang="en-US" i="1" baseline="-25000" dirty="0" err="1"/>
              <a:t>jk</a:t>
            </a:r>
            <a:r>
              <a:rPr lang="en-US" dirty="0"/>
              <a:t>)</a:t>
            </a:r>
            <a:r>
              <a:rPr lang="en-US" dirty="0" smtClean="0"/>
              <a:t>)</a:t>
            </a:r>
            <a:endParaRPr lang="en-US" sz="2400" dirty="0" smtClean="0"/>
          </a:p>
          <a:p>
            <a:r>
              <a:rPr lang="en-US" sz="2400" dirty="0" smtClean="0"/>
              <a:t>Reduce: </a:t>
            </a:r>
          </a:p>
          <a:p>
            <a:pPr marL="457200" lvl="1" indent="0">
              <a:buNone/>
            </a:pPr>
            <a:r>
              <a:rPr lang="en-US" sz="2000" dirty="0" smtClean="0"/>
              <a:t>for each key </a:t>
            </a:r>
            <a:r>
              <a:rPr lang="en-US" sz="2000" dirty="0"/>
              <a:t>(</a:t>
            </a:r>
            <a:r>
              <a:rPr lang="en-US" sz="2000" i="1" dirty="0" err="1"/>
              <a:t>i,k</a:t>
            </a:r>
            <a:r>
              <a:rPr lang="en-US" sz="2000" dirty="0"/>
              <a:t>)</a:t>
            </a:r>
            <a:endParaRPr lang="en-US" sz="2000" i="1" dirty="0" smtClean="0"/>
          </a:p>
          <a:p>
            <a:pPr marL="857250" lvl="2" indent="0">
              <a:buNone/>
            </a:pPr>
            <a:r>
              <a:rPr lang="en-US" sz="2000" dirty="0" smtClean="0"/>
              <a:t>produce the sum of the all the values for the key: </a:t>
            </a:r>
            <a:endParaRPr lang="en-US" dirty="0"/>
          </a:p>
          <a:p>
            <a:pPr lvl="1"/>
            <a:endParaRPr lang="en-US" sz="2000" dirty="0" smtClean="0"/>
          </a:p>
        </p:txBody>
      </p:sp>
      <p:graphicFrame>
        <p:nvGraphicFramePr>
          <p:cNvPr id="28" name="Content Placeholder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446564"/>
              </p:ext>
            </p:extLst>
          </p:nvPr>
        </p:nvGraphicFramePr>
        <p:xfrm>
          <a:off x="6481579" y="5490766"/>
          <a:ext cx="1534661" cy="925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Equation" r:id="rId5" imgW="800100" imgH="482600" progId="Equation.3">
                  <p:embed/>
                </p:oleObj>
              </mc:Choice>
              <mc:Fallback>
                <p:oleObj name="Equation" r:id="rId5" imgW="800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81579" y="5490766"/>
                        <a:ext cx="1534661" cy="925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1529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9974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Matrix multiplication using </a:t>
            </a:r>
            <a:r>
              <a:rPr lang="en-US" sz="3200" dirty="0" err="1" smtClean="0"/>
              <a:t>MapReduce</a:t>
            </a:r>
            <a:r>
              <a:rPr lang="en-US" sz="3200" dirty="0" smtClean="0"/>
              <a:t>: Method 2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8960" y="1239520"/>
            <a:ext cx="1960880" cy="1656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Times New Roman"/>
                <a:cs typeface="Times New Roman"/>
              </a:rPr>
              <a:t>A</a:t>
            </a:r>
          </a:p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i="1" dirty="0" smtClean="0">
                <a:latin typeface="Times New Roman"/>
                <a:cs typeface="Times New Roman"/>
              </a:rPr>
              <a:t>m × n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</a:p>
          <a:p>
            <a:pPr algn="ctr"/>
            <a:r>
              <a:rPr lang="en-US" sz="2000" dirty="0">
                <a:latin typeface="Times New Roman"/>
                <a:cs typeface="Times New Roman"/>
              </a:rPr>
              <a:t>(</a:t>
            </a:r>
            <a:r>
              <a:rPr lang="en-US" sz="2000" i="1" dirty="0" err="1">
                <a:latin typeface="Times New Roman"/>
                <a:cs typeface="Times New Roman"/>
              </a:rPr>
              <a:t>i</a:t>
            </a:r>
            <a:r>
              <a:rPr lang="en-US" sz="2000" i="1" dirty="0">
                <a:latin typeface="Times New Roman"/>
                <a:cs typeface="Times New Roman"/>
              </a:rPr>
              <a:t>, j, </a:t>
            </a:r>
            <a:r>
              <a:rPr lang="en-US" sz="2000" i="1" dirty="0" err="1">
                <a:latin typeface="Times New Roman"/>
                <a:cs typeface="Times New Roman"/>
              </a:rPr>
              <a:t>a</a:t>
            </a:r>
            <a:r>
              <a:rPr lang="en-US" sz="2000" i="1" baseline="-25000" dirty="0" err="1">
                <a:latin typeface="Times New Roman"/>
                <a:cs typeface="Times New Roman"/>
              </a:rPr>
              <a:t>ij</a:t>
            </a:r>
            <a:r>
              <a:rPr lang="en-US" sz="20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2834640" y="1239520"/>
            <a:ext cx="163576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Times New Roman"/>
                <a:cs typeface="Times New Roman"/>
              </a:rPr>
              <a:t>B</a:t>
            </a:r>
          </a:p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i="1" dirty="0" smtClean="0">
                <a:latin typeface="Times New Roman"/>
                <a:cs typeface="Times New Roman"/>
              </a:rPr>
              <a:t>n × l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</a:p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i="1" dirty="0" smtClean="0">
                <a:latin typeface="Times New Roman"/>
                <a:cs typeface="Times New Roman"/>
              </a:rPr>
              <a:t>j, k, </a:t>
            </a:r>
            <a:r>
              <a:rPr lang="en-US" sz="2000" i="1" dirty="0" err="1" smtClean="0">
                <a:latin typeface="Times New Roman"/>
                <a:cs typeface="Times New Roman"/>
              </a:rPr>
              <a:t>b</a:t>
            </a:r>
            <a:r>
              <a:rPr lang="en-US" sz="2000" i="1" baseline="-25000" dirty="0" err="1" smtClean="0">
                <a:latin typeface="Times New Roman"/>
                <a:cs typeface="Times New Roman"/>
              </a:rPr>
              <a:t>jk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68960" y="1513840"/>
            <a:ext cx="19608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29280" y="1239520"/>
            <a:ext cx="0" cy="1981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22400" y="1178560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n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5280" y="1849120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n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3800" y="1239520"/>
            <a:ext cx="1635760" cy="1656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Times New Roman"/>
                <a:cs typeface="Times New Roman"/>
              </a:rPr>
              <a:t>C</a:t>
            </a:r>
          </a:p>
          <a:p>
            <a:pPr algn="ctr"/>
            <a:r>
              <a:rPr lang="en-US" sz="2000" dirty="0">
                <a:latin typeface="Times New Roman"/>
                <a:cs typeface="Times New Roman"/>
              </a:rPr>
              <a:t>(</a:t>
            </a:r>
            <a:r>
              <a:rPr lang="en-US" sz="2000" i="1" dirty="0">
                <a:latin typeface="Times New Roman"/>
                <a:cs typeface="Times New Roman"/>
              </a:rPr>
              <a:t>m × l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2160" y="174752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=</a:t>
            </a:r>
            <a:endParaRPr lang="en-US" sz="2400" dirty="0">
              <a:latin typeface="Times New Roman"/>
              <a:cs typeface="Times New Roman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83920" y="1239520"/>
            <a:ext cx="0" cy="1656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9440" y="1849120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m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834640" y="1500108"/>
            <a:ext cx="16357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88080" y="1174988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l</a:t>
            </a:r>
            <a:endParaRPr lang="en-US" i="1" dirty="0">
              <a:latin typeface="Times New Roman"/>
              <a:cs typeface="Times New Roman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003800" y="1561068"/>
            <a:ext cx="16357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857240" y="1235948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l</a:t>
            </a:r>
            <a:endParaRPr lang="en-US" i="1" dirty="0">
              <a:latin typeface="Times New Roman"/>
              <a:cs typeface="Times New Roman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344160" y="1256268"/>
            <a:ext cx="0" cy="1656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29200" y="1889760"/>
            <a:ext cx="2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m</a:t>
            </a:r>
          </a:p>
        </p:txBody>
      </p:sp>
      <p:graphicFrame>
        <p:nvGraphicFramePr>
          <p:cNvPr id="26" name="Content Placeholder 2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528282"/>
              </p:ext>
            </p:extLst>
          </p:nvPr>
        </p:nvGraphicFramePr>
        <p:xfrm>
          <a:off x="7009899" y="1528366"/>
          <a:ext cx="1676901" cy="1011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Equation" r:id="rId3" imgW="800100" imgH="482600" progId="Equation.3">
                  <p:embed/>
                </p:oleObj>
              </mc:Choice>
              <mc:Fallback>
                <p:oleObj name="Equation" r:id="rId3" imgW="800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09899" y="1528366"/>
                        <a:ext cx="1676901" cy="1011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ontent Placeholder 2"/>
          <p:cNvSpPr txBox="1">
            <a:spLocks/>
          </p:cNvSpPr>
          <p:nvPr/>
        </p:nvSpPr>
        <p:spPr>
          <a:xfrm>
            <a:off x="457200" y="3484880"/>
            <a:ext cx="8229600" cy="2856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 method with one </a:t>
            </a:r>
            <a:r>
              <a:rPr lang="en-US" sz="2400" dirty="0" err="1" smtClean="0"/>
              <a:t>MapReduce</a:t>
            </a:r>
            <a:r>
              <a:rPr lang="en-US" sz="2400" dirty="0" smtClean="0"/>
              <a:t> step</a:t>
            </a:r>
            <a:endParaRPr lang="en-US" sz="2400" dirty="0"/>
          </a:p>
          <a:p>
            <a:r>
              <a:rPr lang="en-US" sz="2400" dirty="0"/>
              <a:t>Map: </a:t>
            </a:r>
          </a:p>
          <a:p>
            <a:pPr lvl="1"/>
            <a:r>
              <a:rPr lang="en-US" sz="2000" dirty="0"/>
              <a:t>For every (</a:t>
            </a:r>
            <a:r>
              <a:rPr lang="en-US" sz="2000" i="1" dirty="0" err="1"/>
              <a:t>i</a:t>
            </a:r>
            <a:r>
              <a:rPr lang="en-US" sz="2000" i="1" dirty="0"/>
              <a:t>, j, </a:t>
            </a:r>
            <a:r>
              <a:rPr lang="en-US" sz="2000" i="1" dirty="0" err="1"/>
              <a:t>a</a:t>
            </a:r>
            <a:r>
              <a:rPr lang="en-US" sz="2000" i="1" baseline="-25000" dirty="0" err="1"/>
              <a:t>ij</a:t>
            </a:r>
            <a:r>
              <a:rPr lang="en-US" sz="2000" dirty="0"/>
              <a:t>), </a:t>
            </a:r>
            <a:r>
              <a:rPr lang="en-US" sz="2000" dirty="0" smtClean="0"/>
              <a:t>emit for all </a:t>
            </a:r>
            <a:r>
              <a:rPr lang="en-US" sz="2000" i="1" dirty="0" smtClean="0"/>
              <a:t>k </a:t>
            </a:r>
            <a:r>
              <a:rPr lang="en-US" sz="2000" dirty="0" smtClean="0"/>
              <a:t>= 1,…, </a:t>
            </a:r>
            <a:r>
              <a:rPr lang="en-US" sz="2000" i="1" dirty="0" smtClean="0"/>
              <a:t>l, </a:t>
            </a:r>
            <a:r>
              <a:rPr lang="en-US" sz="2000" dirty="0" smtClean="0"/>
              <a:t>the key value ((</a:t>
            </a:r>
            <a:r>
              <a:rPr lang="en-US" sz="2000" i="1" dirty="0" err="1" smtClean="0"/>
              <a:t>i,k</a:t>
            </a:r>
            <a:r>
              <a:rPr lang="en-US" sz="2000" dirty="0" smtClean="0"/>
              <a:t>)</a:t>
            </a:r>
            <a:r>
              <a:rPr lang="en-US" sz="2000" i="1" dirty="0" smtClean="0"/>
              <a:t>, </a:t>
            </a:r>
            <a:r>
              <a:rPr lang="en-US" sz="2000" dirty="0"/>
              <a:t>(</a:t>
            </a:r>
            <a:r>
              <a:rPr lang="en-US" sz="2000" i="1" dirty="0"/>
              <a:t>A, </a:t>
            </a:r>
            <a:r>
              <a:rPr lang="en-US" sz="2000" i="1" dirty="0" smtClean="0"/>
              <a:t>j, </a:t>
            </a:r>
            <a:r>
              <a:rPr lang="en-US" sz="2000" i="1" dirty="0" err="1"/>
              <a:t>a</a:t>
            </a:r>
            <a:r>
              <a:rPr lang="en-US" sz="2000" i="1" baseline="-25000" dirty="0" err="1"/>
              <a:t>ij</a:t>
            </a:r>
            <a:r>
              <a:rPr lang="en-US" sz="2000" dirty="0"/>
              <a:t>))</a:t>
            </a:r>
          </a:p>
          <a:p>
            <a:pPr lvl="1"/>
            <a:r>
              <a:rPr lang="en-US" sz="2000" dirty="0"/>
              <a:t>For every </a:t>
            </a:r>
            <a:r>
              <a:rPr lang="en-US" sz="2000" dirty="0" smtClean="0"/>
              <a:t>(</a:t>
            </a:r>
            <a:r>
              <a:rPr lang="en-US" sz="2000" i="1" dirty="0" smtClean="0"/>
              <a:t>j, k, </a:t>
            </a:r>
            <a:r>
              <a:rPr lang="en-US" sz="2000" i="1" dirty="0" err="1" smtClean="0"/>
              <a:t>b</a:t>
            </a:r>
            <a:r>
              <a:rPr lang="en-US" sz="2000" i="1" baseline="-25000" dirty="0" err="1" smtClean="0"/>
              <a:t>j</a:t>
            </a:r>
            <a:r>
              <a:rPr lang="en-US" sz="2000" i="1" baseline="-25000" dirty="0" err="1"/>
              <a:t>k</a:t>
            </a:r>
            <a:r>
              <a:rPr lang="en-US" sz="2000" dirty="0" smtClean="0"/>
              <a:t>)</a:t>
            </a:r>
            <a:r>
              <a:rPr lang="en-US" sz="2000" dirty="0"/>
              <a:t>, emit for all </a:t>
            </a:r>
            <a:r>
              <a:rPr lang="en-US" sz="2000" i="1" dirty="0" smtClean="0"/>
              <a:t>i </a:t>
            </a:r>
            <a:r>
              <a:rPr lang="en-US" sz="2000" dirty="0"/>
              <a:t>= 1</a:t>
            </a:r>
            <a:r>
              <a:rPr lang="en-US" sz="2000" dirty="0" smtClean="0"/>
              <a:t>,…, </a:t>
            </a:r>
            <a:r>
              <a:rPr lang="en-US" sz="2000" i="1" dirty="0" smtClean="0"/>
              <a:t>m, </a:t>
            </a:r>
            <a:r>
              <a:rPr lang="en-US" sz="2000" dirty="0"/>
              <a:t>the key value ((</a:t>
            </a:r>
            <a:r>
              <a:rPr lang="en-US" sz="2000" i="1" dirty="0" err="1"/>
              <a:t>i,k</a:t>
            </a:r>
            <a:r>
              <a:rPr lang="en-US" sz="2000" dirty="0"/>
              <a:t>)</a:t>
            </a:r>
            <a:r>
              <a:rPr lang="en-US" sz="2000" i="1" dirty="0"/>
              <a:t>, </a:t>
            </a:r>
            <a:r>
              <a:rPr lang="en-US" sz="2000" dirty="0" smtClean="0"/>
              <a:t>(</a:t>
            </a:r>
            <a:r>
              <a:rPr lang="en-US" sz="2000" i="1" dirty="0" smtClean="0"/>
              <a:t>B, j, </a:t>
            </a:r>
            <a:r>
              <a:rPr lang="en-US" sz="2000" i="1" dirty="0" err="1"/>
              <a:t>b</a:t>
            </a:r>
            <a:r>
              <a:rPr lang="en-US" sz="2000" i="1" baseline="-25000" dirty="0" err="1"/>
              <a:t>jk</a:t>
            </a:r>
            <a:r>
              <a:rPr lang="en-US" sz="2000" dirty="0" smtClean="0"/>
              <a:t>)</a:t>
            </a:r>
            <a:r>
              <a:rPr lang="en-US" sz="2000" dirty="0"/>
              <a:t>)</a:t>
            </a:r>
          </a:p>
          <a:p>
            <a:r>
              <a:rPr lang="en-US" sz="2400" dirty="0" smtClean="0"/>
              <a:t>Reduce</a:t>
            </a:r>
            <a:r>
              <a:rPr lang="en-US" sz="2400" dirty="0"/>
              <a:t>: </a:t>
            </a:r>
          </a:p>
          <a:p>
            <a:pPr marL="457200" lvl="1" indent="0">
              <a:buNone/>
            </a:pPr>
            <a:r>
              <a:rPr lang="en-US" sz="2000" dirty="0"/>
              <a:t>for each key (</a:t>
            </a:r>
            <a:r>
              <a:rPr lang="en-US" sz="2000" i="1" dirty="0" err="1"/>
              <a:t>i,k</a:t>
            </a:r>
            <a:r>
              <a:rPr lang="en-US" sz="2000" dirty="0"/>
              <a:t>)</a:t>
            </a:r>
            <a:endParaRPr lang="en-US" sz="2000" i="1" dirty="0"/>
          </a:p>
          <a:p>
            <a:pPr marL="857250" lvl="2" indent="0">
              <a:buNone/>
            </a:pPr>
            <a:r>
              <a:rPr lang="en-US" sz="2000" dirty="0" smtClean="0"/>
              <a:t>sort values </a:t>
            </a:r>
            <a:r>
              <a:rPr lang="en-US" sz="2000" dirty="0"/>
              <a:t>(</a:t>
            </a:r>
            <a:r>
              <a:rPr lang="en-US" sz="2000" i="1" dirty="0"/>
              <a:t>A, j, </a:t>
            </a:r>
            <a:r>
              <a:rPr lang="en-US" sz="2000" i="1" dirty="0" err="1"/>
              <a:t>a</a:t>
            </a:r>
            <a:r>
              <a:rPr lang="en-US" sz="2000" i="1" baseline="-25000" dirty="0" err="1"/>
              <a:t>ij</a:t>
            </a:r>
            <a:r>
              <a:rPr lang="en-US" sz="2000" dirty="0" smtClean="0"/>
              <a:t>) and </a:t>
            </a:r>
            <a:r>
              <a:rPr lang="en-US" sz="2000" dirty="0"/>
              <a:t>(</a:t>
            </a:r>
            <a:r>
              <a:rPr lang="en-US" sz="2000" i="1" dirty="0"/>
              <a:t>B, j, </a:t>
            </a:r>
            <a:r>
              <a:rPr lang="en-US" sz="2000" i="1" dirty="0" err="1"/>
              <a:t>b</a:t>
            </a:r>
            <a:r>
              <a:rPr lang="en-US" sz="2000" i="1" baseline="-25000" dirty="0" err="1"/>
              <a:t>jk</a:t>
            </a:r>
            <a:r>
              <a:rPr lang="en-US" sz="2000" dirty="0" smtClean="0"/>
              <a:t>) by </a:t>
            </a:r>
            <a:r>
              <a:rPr lang="en-US" sz="2000" i="1" dirty="0" smtClean="0"/>
              <a:t>j </a:t>
            </a:r>
            <a:r>
              <a:rPr lang="en-US" sz="2000" dirty="0" smtClean="0"/>
              <a:t>to group them by </a:t>
            </a:r>
            <a:r>
              <a:rPr lang="en-US" sz="2000" i="1" dirty="0" smtClean="0"/>
              <a:t>j</a:t>
            </a:r>
            <a:endParaRPr lang="en-US" sz="2000" dirty="0" smtClean="0"/>
          </a:p>
          <a:p>
            <a:pPr marL="857250" lvl="2" indent="0">
              <a:buNone/>
            </a:pPr>
            <a:r>
              <a:rPr lang="en-US" sz="2000" dirty="0" smtClean="0"/>
              <a:t>for each </a:t>
            </a:r>
            <a:r>
              <a:rPr lang="en-US" sz="2000" i="1" dirty="0" smtClean="0"/>
              <a:t>j </a:t>
            </a:r>
            <a:r>
              <a:rPr lang="en-US" sz="2000" dirty="0" smtClean="0"/>
              <a:t>multiply </a:t>
            </a:r>
            <a:r>
              <a:rPr lang="en-US" sz="2000" i="1" dirty="0" err="1" smtClean="0"/>
              <a:t>a</a:t>
            </a:r>
            <a:r>
              <a:rPr lang="en-US" sz="2000" i="1" baseline="-25000" dirty="0" err="1" smtClean="0"/>
              <a:t>ij</a:t>
            </a:r>
            <a:r>
              <a:rPr lang="en-US" sz="2000" i="1" baseline="-25000" dirty="0" smtClean="0"/>
              <a:t> </a:t>
            </a:r>
            <a:r>
              <a:rPr lang="en-US" sz="2000" dirty="0" smtClean="0"/>
              <a:t>and </a:t>
            </a:r>
            <a:r>
              <a:rPr lang="en-US" sz="2000" i="1" dirty="0" err="1" smtClean="0"/>
              <a:t>b</a:t>
            </a:r>
            <a:r>
              <a:rPr lang="en-US" sz="2000" i="1" baseline="-25000" dirty="0" err="1" smtClean="0"/>
              <a:t>jk</a:t>
            </a:r>
            <a:endParaRPr lang="en-US" sz="2000" i="1" baseline="-25000" dirty="0" smtClean="0"/>
          </a:p>
          <a:p>
            <a:pPr marL="857250" lvl="2" indent="0">
              <a:buNone/>
            </a:pPr>
            <a:r>
              <a:rPr lang="en-US" sz="2000" dirty="0" smtClean="0"/>
              <a:t>sum the products for the key </a:t>
            </a:r>
            <a:r>
              <a:rPr lang="en-US" dirty="0" smtClean="0"/>
              <a:t>(</a:t>
            </a:r>
            <a:r>
              <a:rPr lang="en-US" i="1" dirty="0" err="1"/>
              <a:t>i,k</a:t>
            </a:r>
            <a:r>
              <a:rPr lang="en-US" dirty="0" smtClean="0"/>
              <a:t>) to produce</a:t>
            </a:r>
            <a:endParaRPr lang="en-US" dirty="0"/>
          </a:p>
        </p:txBody>
      </p:sp>
      <p:graphicFrame>
        <p:nvGraphicFramePr>
          <p:cNvPr id="29" name="Content Placeholder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972628"/>
              </p:ext>
            </p:extLst>
          </p:nvPr>
        </p:nvGraphicFramePr>
        <p:xfrm>
          <a:off x="5872229" y="5633006"/>
          <a:ext cx="1534661" cy="925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Equation" r:id="rId5" imgW="800100" imgH="482600" progId="Equation.3">
                  <p:embed/>
                </p:oleObj>
              </mc:Choice>
              <mc:Fallback>
                <p:oleObj name="Equation" r:id="rId5" imgW="800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72229" y="5633006"/>
                        <a:ext cx="1534661" cy="925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ounded Rectangular Callout 29"/>
          <p:cNvSpPr/>
          <p:nvPr/>
        </p:nvSpPr>
        <p:spPr>
          <a:xfrm>
            <a:off x="7254239" y="4832270"/>
            <a:ext cx="1757429" cy="1182449"/>
          </a:xfrm>
          <a:prstGeom prst="wedgeRoundRectCallout">
            <a:avLst>
              <a:gd name="adj1" fmla="val -76217"/>
              <a:gd name="adj2" fmla="val -2198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May not fit in main memory. Expensive external sort!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157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References and 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Mining of</a:t>
            </a:r>
            <a:r>
              <a:rPr lang="en-US" sz="2400" dirty="0"/>
              <a:t> </a:t>
            </a:r>
            <a:r>
              <a:rPr lang="en-US" sz="2400" dirty="0" smtClean="0"/>
              <a:t>Massive</a:t>
            </a:r>
            <a:r>
              <a:rPr lang="en-US" sz="2400" dirty="0"/>
              <a:t> </a:t>
            </a:r>
            <a:r>
              <a:rPr lang="en-US" sz="2400" dirty="0" smtClean="0"/>
              <a:t>Datasets, by </a:t>
            </a:r>
            <a:r>
              <a:rPr lang="en-US" sz="2400" dirty="0" err="1" smtClean="0"/>
              <a:t>Leskovec</a:t>
            </a:r>
            <a:r>
              <a:rPr lang="en-US" sz="2400" dirty="0" smtClean="0"/>
              <a:t>, </a:t>
            </a:r>
            <a:r>
              <a:rPr lang="en-US" sz="2400" dirty="0" err="1" smtClean="0"/>
              <a:t>Rajaraman</a:t>
            </a:r>
            <a:r>
              <a:rPr lang="en-US" sz="2400" dirty="0" smtClean="0"/>
              <a:t> and Ullman, Chapter 2</a:t>
            </a:r>
          </a:p>
          <a:p>
            <a:r>
              <a:rPr lang="en-US" sz="2400" dirty="0" smtClean="0"/>
              <a:t>Slides by </a:t>
            </a:r>
            <a:r>
              <a:rPr lang="en-US" sz="2400" dirty="0" err="1" smtClean="0"/>
              <a:t>Dwaipayan</a:t>
            </a:r>
            <a:r>
              <a:rPr lang="en-US" sz="2400" dirty="0" smtClean="0"/>
              <a:t> Roy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37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MapReduce</a:t>
            </a:r>
            <a:r>
              <a:rPr lang="en-US" dirty="0" smtClean="0"/>
              <a:t> paradigm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45922" y="1911827"/>
            <a:ext cx="838953" cy="3424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45922" y="3121833"/>
            <a:ext cx="838953" cy="3424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45922" y="4357594"/>
            <a:ext cx="838953" cy="3424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45922" y="4785768"/>
            <a:ext cx="838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 chunks</a:t>
            </a:r>
            <a:endParaRPr lang="en-US" dirty="0"/>
          </a:p>
        </p:txBody>
      </p:sp>
      <p:cxnSp>
        <p:nvCxnSpPr>
          <p:cNvPr id="10" name="Straight Arrow Connector 9"/>
          <p:cNvCxnSpPr>
            <a:stCxn id="12" idx="3"/>
            <a:endCxn id="5" idx="1"/>
          </p:cNvCxnSpPr>
          <p:nvPr/>
        </p:nvCxnSpPr>
        <p:spPr>
          <a:xfrm flipV="1">
            <a:off x="1452155" y="2083040"/>
            <a:ext cx="593767" cy="12263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991271" y="1540949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3202" y="2212566"/>
            <a:ext cx="838953" cy="219372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3785" y="4453796"/>
            <a:ext cx="1070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</a:t>
            </a:r>
          </a:p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2" idx="3"/>
            <a:endCxn id="6" idx="1"/>
          </p:cNvCxnSpPr>
          <p:nvPr/>
        </p:nvCxnSpPr>
        <p:spPr>
          <a:xfrm flipV="1">
            <a:off x="1452155" y="3293046"/>
            <a:ext cx="593767" cy="163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3"/>
            <a:endCxn id="7" idx="1"/>
          </p:cNvCxnSpPr>
          <p:nvPr/>
        </p:nvCxnSpPr>
        <p:spPr>
          <a:xfrm>
            <a:off x="1452155" y="3309427"/>
            <a:ext cx="593767" cy="1219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991271" y="2065551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91271" y="2602430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991271" y="3132351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991271" y="3708165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991271" y="4214047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91271" y="4753063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685585" y="2406279"/>
            <a:ext cx="838953" cy="1826994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364390" y="2062012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364390" y="3127536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364390" y="3697729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364390" y="4214047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045922" y="3739559"/>
            <a:ext cx="838953" cy="3424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045922" y="2530600"/>
            <a:ext cx="838953" cy="3424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>
            <a:stCxn id="12" idx="3"/>
            <a:endCxn id="43" idx="1"/>
          </p:cNvCxnSpPr>
          <p:nvPr/>
        </p:nvCxnSpPr>
        <p:spPr>
          <a:xfrm>
            <a:off x="1452155" y="3309427"/>
            <a:ext cx="593767" cy="6013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2" idx="3"/>
            <a:endCxn id="44" idx="1"/>
          </p:cNvCxnSpPr>
          <p:nvPr/>
        </p:nvCxnSpPr>
        <p:spPr>
          <a:xfrm flipV="1">
            <a:off x="1452155" y="2701813"/>
            <a:ext cx="593767" cy="607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" idx="3"/>
            <a:endCxn id="68" idx="1"/>
          </p:cNvCxnSpPr>
          <p:nvPr/>
        </p:nvCxnSpPr>
        <p:spPr>
          <a:xfrm>
            <a:off x="2884875" y="2083040"/>
            <a:ext cx="515937" cy="5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400812" y="1917530"/>
            <a:ext cx="838953" cy="3424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3400812" y="3127536"/>
            <a:ext cx="838953" cy="3424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400812" y="4363297"/>
            <a:ext cx="838953" cy="3424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400812" y="3745262"/>
            <a:ext cx="838953" cy="3424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400812" y="2536303"/>
            <a:ext cx="838953" cy="3424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/>
          <p:cNvCxnSpPr>
            <a:stCxn id="44" idx="3"/>
            <a:endCxn id="72" idx="1"/>
          </p:cNvCxnSpPr>
          <p:nvPr/>
        </p:nvCxnSpPr>
        <p:spPr>
          <a:xfrm>
            <a:off x="2884875" y="2701813"/>
            <a:ext cx="515937" cy="5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" idx="3"/>
            <a:endCxn id="69" idx="1"/>
          </p:cNvCxnSpPr>
          <p:nvPr/>
        </p:nvCxnSpPr>
        <p:spPr>
          <a:xfrm>
            <a:off x="2884875" y="3293046"/>
            <a:ext cx="515937" cy="5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43" idx="3"/>
            <a:endCxn id="71" idx="1"/>
          </p:cNvCxnSpPr>
          <p:nvPr/>
        </p:nvCxnSpPr>
        <p:spPr>
          <a:xfrm>
            <a:off x="2884875" y="3910772"/>
            <a:ext cx="515937" cy="5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" idx="3"/>
            <a:endCxn id="70" idx="1"/>
          </p:cNvCxnSpPr>
          <p:nvPr/>
        </p:nvCxnSpPr>
        <p:spPr>
          <a:xfrm>
            <a:off x="2884875" y="4528807"/>
            <a:ext cx="515937" cy="5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064632" y="4738209"/>
            <a:ext cx="1542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Key,Value</a:t>
            </a:r>
            <a:r>
              <a:rPr lang="en-US" dirty="0" smtClean="0"/>
              <a:t>&gt; pairs</a:t>
            </a:r>
            <a:endParaRPr lang="en-US" dirty="0"/>
          </a:p>
        </p:txBody>
      </p:sp>
      <p:cxnSp>
        <p:nvCxnSpPr>
          <p:cNvPr id="89" name="Straight Arrow Connector 88"/>
          <p:cNvCxnSpPr>
            <a:stCxn id="68" idx="3"/>
            <a:endCxn id="26" idx="1"/>
          </p:cNvCxnSpPr>
          <p:nvPr/>
        </p:nvCxnSpPr>
        <p:spPr>
          <a:xfrm>
            <a:off x="4239765" y="2088743"/>
            <a:ext cx="751506" cy="7059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2" idx="3"/>
            <a:endCxn id="25" idx="1"/>
          </p:cNvCxnSpPr>
          <p:nvPr/>
        </p:nvCxnSpPr>
        <p:spPr>
          <a:xfrm flipV="1">
            <a:off x="4239765" y="2257791"/>
            <a:ext cx="751506" cy="449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69" idx="3"/>
            <a:endCxn id="28" idx="1"/>
          </p:cNvCxnSpPr>
          <p:nvPr/>
        </p:nvCxnSpPr>
        <p:spPr>
          <a:xfrm>
            <a:off x="4239765" y="3298749"/>
            <a:ext cx="751506" cy="601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71" idx="3"/>
            <a:endCxn id="27" idx="1"/>
          </p:cNvCxnSpPr>
          <p:nvPr/>
        </p:nvCxnSpPr>
        <p:spPr>
          <a:xfrm flipV="1">
            <a:off x="4239765" y="3324591"/>
            <a:ext cx="751506" cy="5918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70" idx="3"/>
            <a:endCxn id="26" idx="1"/>
          </p:cNvCxnSpPr>
          <p:nvPr/>
        </p:nvCxnSpPr>
        <p:spPr>
          <a:xfrm flipV="1">
            <a:off x="4239765" y="2794670"/>
            <a:ext cx="751506" cy="17398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70" idx="3"/>
            <a:endCxn id="30" idx="1"/>
          </p:cNvCxnSpPr>
          <p:nvPr/>
        </p:nvCxnSpPr>
        <p:spPr>
          <a:xfrm>
            <a:off x="4239765" y="4534510"/>
            <a:ext cx="751506" cy="4107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70" idx="3"/>
            <a:endCxn id="29" idx="1"/>
          </p:cNvCxnSpPr>
          <p:nvPr/>
        </p:nvCxnSpPr>
        <p:spPr>
          <a:xfrm flipV="1">
            <a:off x="4239765" y="4406287"/>
            <a:ext cx="751506" cy="1282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71" idx="3"/>
            <a:endCxn id="29" idx="1"/>
          </p:cNvCxnSpPr>
          <p:nvPr/>
        </p:nvCxnSpPr>
        <p:spPr>
          <a:xfrm>
            <a:off x="4239765" y="3916475"/>
            <a:ext cx="751506" cy="489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9" idx="3"/>
            <a:endCxn id="29" idx="1"/>
          </p:cNvCxnSpPr>
          <p:nvPr/>
        </p:nvCxnSpPr>
        <p:spPr>
          <a:xfrm>
            <a:off x="4239765" y="3298749"/>
            <a:ext cx="751506" cy="11075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69" idx="3"/>
            <a:endCxn id="26" idx="1"/>
          </p:cNvCxnSpPr>
          <p:nvPr/>
        </p:nvCxnSpPr>
        <p:spPr>
          <a:xfrm flipV="1">
            <a:off x="4239765" y="2794670"/>
            <a:ext cx="751506" cy="5040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72" idx="3"/>
            <a:endCxn id="27" idx="1"/>
          </p:cNvCxnSpPr>
          <p:nvPr/>
        </p:nvCxnSpPr>
        <p:spPr>
          <a:xfrm>
            <a:off x="4239765" y="2707516"/>
            <a:ext cx="751506" cy="617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68" idx="3"/>
            <a:endCxn id="11" idx="1"/>
          </p:cNvCxnSpPr>
          <p:nvPr/>
        </p:nvCxnSpPr>
        <p:spPr>
          <a:xfrm flipV="1">
            <a:off x="4239765" y="1733189"/>
            <a:ext cx="751506" cy="355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72" idx="3"/>
            <a:endCxn id="11" idx="1"/>
          </p:cNvCxnSpPr>
          <p:nvPr/>
        </p:nvCxnSpPr>
        <p:spPr>
          <a:xfrm flipV="1">
            <a:off x="4239765" y="1733189"/>
            <a:ext cx="751506" cy="9743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69" idx="3"/>
            <a:endCxn id="25" idx="1"/>
          </p:cNvCxnSpPr>
          <p:nvPr/>
        </p:nvCxnSpPr>
        <p:spPr>
          <a:xfrm flipV="1">
            <a:off x="4239765" y="2257791"/>
            <a:ext cx="751506" cy="10409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4607436" y="5213774"/>
            <a:ext cx="1542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Key,Value</a:t>
            </a:r>
            <a:r>
              <a:rPr lang="en-US" dirty="0" smtClean="0"/>
              <a:t>&gt; pairs grouped by keys</a:t>
            </a:r>
            <a:endParaRPr lang="en-US" dirty="0"/>
          </a:p>
        </p:txBody>
      </p:sp>
      <p:cxnSp>
        <p:nvCxnSpPr>
          <p:cNvPr id="133" name="Straight Arrow Connector 132"/>
          <p:cNvCxnSpPr>
            <a:stCxn id="11" idx="3"/>
            <a:endCxn id="163" idx="1"/>
          </p:cNvCxnSpPr>
          <p:nvPr/>
        </p:nvCxnSpPr>
        <p:spPr>
          <a:xfrm flipV="1">
            <a:off x="5830224" y="1725291"/>
            <a:ext cx="534166" cy="78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25" idx="3"/>
            <a:endCxn id="32" idx="1"/>
          </p:cNvCxnSpPr>
          <p:nvPr/>
        </p:nvCxnSpPr>
        <p:spPr>
          <a:xfrm flipV="1">
            <a:off x="5830224" y="2254252"/>
            <a:ext cx="534166" cy="35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26" idx="3"/>
            <a:endCxn id="161" idx="1"/>
          </p:cNvCxnSpPr>
          <p:nvPr/>
        </p:nvCxnSpPr>
        <p:spPr>
          <a:xfrm>
            <a:off x="5830224" y="2794670"/>
            <a:ext cx="53264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27" idx="3"/>
            <a:endCxn id="33" idx="1"/>
          </p:cNvCxnSpPr>
          <p:nvPr/>
        </p:nvCxnSpPr>
        <p:spPr>
          <a:xfrm flipV="1">
            <a:off x="5830224" y="3319776"/>
            <a:ext cx="534166" cy="4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28" idx="3"/>
            <a:endCxn id="34" idx="1"/>
          </p:cNvCxnSpPr>
          <p:nvPr/>
        </p:nvCxnSpPr>
        <p:spPr>
          <a:xfrm flipV="1">
            <a:off x="5830224" y="3889969"/>
            <a:ext cx="534166" cy="104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29" idx="3"/>
            <a:endCxn id="35" idx="1"/>
          </p:cNvCxnSpPr>
          <p:nvPr/>
        </p:nvCxnSpPr>
        <p:spPr>
          <a:xfrm>
            <a:off x="5830224" y="4406287"/>
            <a:ext cx="5341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30" idx="3"/>
            <a:endCxn id="162" idx="1"/>
          </p:cNvCxnSpPr>
          <p:nvPr/>
        </p:nvCxnSpPr>
        <p:spPr>
          <a:xfrm>
            <a:off x="5830224" y="4945303"/>
            <a:ext cx="5341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6362871" y="2602430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6364390" y="4753063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6364390" y="1533051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8"/>
          <p:cNvSpPr txBox="1"/>
          <p:nvPr/>
        </p:nvSpPr>
        <p:spPr>
          <a:xfrm>
            <a:off x="6310396" y="5213774"/>
            <a:ext cx="94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Output chunks</a:t>
            </a:r>
            <a:endParaRPr lang="en-US" dirty="0"/>
          </a:p>
        </p:txBody>
      </p:sp>
      <p:cxnSp>
        <p:nvCxnSpPr>
          <p:cNvPr id="180" name="Straight Arrow Connector 179"/>
          <p:cNvCxnSpPr>
            <a:stCxn id="33" idx="3"/>
            <a:endCxn id="31" idx="1"/>
          </p:cNvCxnSpPr>
          <p:nvPr/>
        </p:nvCxnSpPr>
        <p:spPr>
          <a:xfrm>
            <a:off x="7203343" y="3319776"/>
            <a:ext cx="4822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161" idx="3"/>
            <a:endCxn id="31" idx="1"/>
          </p:cNvCxnSpPr>
          <p:nvPr/>
        </p:nvCxnSpPr>
        <p:spPr>
          <a:xfrm>
            <a:off x="7201824" y="2794670"/>
            <a:ext cx="483761" cy="5251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32" idx="3"/>
            <a:endCxn id="31" idx="1"/>
          </p:cNvCxnSpPr>
          <p:nvPr/>
        </p:nvCxnSpPr>
        <p:spPr>
          <a:xfrm>
            <a:off x="7203343" y="2254252"/>
            <a:ext cx="482242" cy="10655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>
            <a:stCxn id="163" idx="3"/>
            <a:endCxn id="31" idx="1"/>
          </p:cNvCxnSpPr>
          <p:nvPr/>
        </p:nvCxnSpPr>
        <p:spPr>
          <a:xfrm>
            <a:off x="7203343" y="1725291"/>
            <a:ext cx="482242" cy="15944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34" idx="3"/>
            <a:endCxn id="31" idx="1"/>
          </p:cNvCxnSpPr>
          <p:nvPr/>
        </p:nvCxnSpPr>
        <p:spPr>
          <a:xfrm flipV="1">
            <a:off x="7203343" y="3319776"/>
            <a:ext cx="482242" cy="5701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35" idx="3"/>
            <a:endCxn id="31" idx="1"/>
          </p:cNvCxnSpPr>
          <p:nvPr/>
        </p:nvCxnSpPr>
        <p:spPr>
          <a:xfrm flipV="1">
            <a:off x="7203343" y="3319776"/>
            <a:ext cx="482242" cy="10865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stCxn id="162" idx="3"/>
            <a:endCxn id="31" idx="1"/>
          </p:cNvCxnSpPr>
          <p:nvPr/>
        </p:nvCxnSpPr>
        <p:spPr>
          <a:xfrm flipV="1">
            <a:off x="7203343" y="3319776"/>
            <a:ext cx="482242" cy="16255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TextBox 200"/>
          <p:cNvSpPr txBox="1"/>
          <p:nvPr/>
        </p:nvSpPr>
        <p:spPr>
          <a:xfrm>
            <a:off x="7626206" y="4263084"/>
            <a:ext cx="94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Final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utput</a:t>
            </a:r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1191443" y="1003821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Split</a:t>
            </a:r>
            <a:endParaRPr lang="en-US" dirty="0"/>
          </a:p>
        </p:txBody>
      </p:sp>
      <p:sp>
        <p:nvSpPr>
          <p:cNvPr id="203" name="Right Arrow 202"/>
          <p:cNvSpPr/>
          <p:nvPr/>
        </p:nvSpPr>
        <p:spPr>
          <a:xfrm>
            <a:off x="1452155" y="1373955"/>
            <a:ext cx="678384" cy="1922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TextBox 203"/>
          <p:cNvSpPr txBox="1"/>
          <p:nvPr/>
        </p:nvSpPr>
        <p:spPr>
          <a:xfrm>
            <a:off x="2529373" y="993325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205" name="Right Arrow 204"/>
          <p:cNvSpPr/>
          <p:nvPr/>
        </p:nvSpPr>
        <p:spPr>
          <a:xfrm>
            <a:off x="2790085" y="1363459"/>
            <a:ext cx="678384" cy="1922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TextBox 205"/>
          <p:cNvSpPr txBox="1"/>
          <p:nvPr/>
        </p:nvSpPr>
        <p:spPr>
          <a:xfrm>
            <a:off x="3715324" y="988737"/>
            <a:ext cx="170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Shuffle and sort</a:t>
            </a:r>
            <a:endParaRPr lang="en-US" dirty="0"/>
          </a:p>
        </p:txBody>
      </p:sp>
      <p:sp>
        <p:nvSpPr>
          <p:cNvPr id="207" name="Right Arrow 206"/>
          <p:cNvSpPr/>
          <p:nvPr/>
        </p:nvSpPr>
        <p:spPr>
          <a:xfrm>
            <a:off x="4223461" y="1352185"/>
            <a:ext cx="678384" cy="1922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TextBox 207"/>
          <p:cNvSpPr txBox="1"/>
          <p:nvPr/>
        </p:nvSpPr>
        <p:spPr>
          <a:xfrm>
            <a:off x="5482683" y="962639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Reduce</a:t>
            </a:r>
            <a:endParaRPr lang="en-US" dirty="0"/>
          </a:p>
        </p:txBody>
      </p:sp>
      <p:sp>
        <p:nvSpPr>
          <p:cNvPr id="209" name="Right Arrow 208"/>
          <p:cNvSpPr/>
          <p:nvPr/>
        </p:nvSpPr>
        <p:spPr>
          <a:xfrm>
            <a:off x="5743395" y="1332773"/>
            <a:ext cx="678384" cy="1922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209"/>
          <p:cNvSpPr txBox="1"/>
          <p:nvPr/>
        </p:nvSpPr>
        <p:spPr>
          <a:xfrm>
            <a:off x="6971186" y="931151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Final</a:t>
            </a:r>
            <a:endParaRPr lang="en-US" dirty="0"/>
          </a:p>
        </p:txBody>
      </p:sp>
      <p:sp>
        <p:nvSpPr>
          <p:cNvPr id="211" name="Right Arrow 210"/>
          <p:cNvSpPr/>
          <p:nvPr/>
        </p:nvSpPr>
        <p:spPr>
          <a:xfrm>
            <a:off x="7231898" y="1301285"/>
            <a:ext cx="678384" cy="1922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ounded Rectangular Callout 211"/>
          <p:cNvSpPr/>
          <p:nvPr/>
        </p:nvSpPr>
        <p:spPr>
          <a:xfrm>
            <a:off x="457200" y="5510542"/>
            <a:ext cx="1379471" cy="1210934"/>
          </a:xfrm>
          <a:prstGeom prst="wedgeRoundRectCallout">
            <a:avLst>
              <a:gd name="adj1" fmla="val -16601"/>
              <a:gd name="adj2" fmla="val -83301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May be already split in </a:t>
            </a:r>
            <a:r>
              <a:rPr lang="en-US" dirty="0" err="1" smtClean="0"/>
              <a:t>filesystem</a:t>
            </a:r>
            <a:endParaRPr lang="en-US" dirty="0"/>
          </a:p>
        </p:txBody>
      </p:sp>
      <p:sp>
        <p:nvSpPr>
          <p:cNvPr id="213" name="Rounded Rectangular Callout 212"/>
          <p:cNvSpPr/>
          <p:nvPr/>
        </p:nvSpPr>
        <p:spPr>
          <a:xfrm>
            <a:off x="7626206" y="5159099"/>
            <a:ext cx="1379471" cy="1210934"/>
          </a:xfrm>
          <a:prstGeom prst="wedgeRoundRectCallout">
            <a:avLst>
              <a:gd name="adj1" fmla="val -15079"/>
              <a:gd name="adj2" fmla="val -72033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May not need to combine</a:t>
            </a:r>
            <a:endParaRPr lang="en-US" dirty="0"/>
          </a:p>
        </p:txBody>
      </p:sp>
      <p:sp>
        <p:nvSpPr>
          <p:cNvPr id="214" name="Right Brace 213"/>
          <p:cNvSpPr/>
          <p:nvPr/>
        </p:nvSpPr>
        <p:spPr>
          <a:xfrm rot="5400000">
            <a:off x="4408011" y="3371601"/>
            <a:ext cx="535258" cy="553100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1910138" y="6317553"/>
            <a:ext cx="553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he user needs to write the </a:t>
            </a:r>
            <a:r>
              <a:rPr lang="en-US" b="1" dirty="0" smtClean="0"/>
              <a:t>map()</a:t>
            </a:r>
            <a:r>
              <a:rPr lang="en-US" dirty="0" smtClean="0"/>
              <a:t> and the </a:t>
            </a:r>
            <a:r>
              <a:rPr lang="en-US" b="1" dirty="0" smtClean="0"/>
              <a:t>reduce()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56971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1" grpId="0" animBg="1"/>
      <p:bldP spid="12" grpId="0" animBg="1"/>
      <p:bldP spid="13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3" grpId="0" animBg="1"/>
      <p:bldP spid="44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88" grpId="0"/>
      <p:bldP spid="132" grpId="0"/>
      <p:bldP spid="161" grpId="0" animBg="1"/>
      <p:bldP spid="162" grpId="0" animBg="1"/>
      <p:bldP spid="163" grpId="0" animBg="1"/>
      <p:bldP spid="179" grpId="0"/>
      <p:bldP spid="201" grpId="0"/>
      <p:bldP spid="202" grpId="0"/>
      <p:bldP spid="203" grpId="0" animBg="1"/>
      <p:bldP spid="204" grpId="0"/>
      <p:bldP spid="205" grpId="0" animBg="1"/>
      <p:bldP spid="206" grpId="0"/>
      <p:bldP spid="207" grpId="0" animBg="1"/>
      <p:bldP spid="208" grpId="0"/>
      <p:bldP spid="209" grpId="0" animBg="1"/>
      <p:bldP spid="210" grpId="0"/>
      <p:bldP spid="211" grpId="0" animBg="1"/>
      <p:bldP spid="212" grpId="0" animBg="1"/>
      <p:bldP spid="213" grpId="0" animBg="1"/>
      <p:bldP spid="214" grpId="0" animBg="1"/>
      <p:bldP spid="2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example: word frequency counting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45922" y="1911827"/>
            <a:ext cx="838953" cy="3424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45922" y="3121833"/>
            <a:ext cx="838953" cy="3424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45922" y="4357594"/>
            <a:ext cx="838953" cy="3424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45922" y="4785768"/>
            <a:ext cx="838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 chunks</a:t>
            </a:r>
            <a:endParaRPr lang="en-US" dirty="0"/>
          </a:p>
        </p:txBody>
      </p:sp>
      <p:cxnSp>
        <p:nvCxnSpPr>
          <p:cNvPr id="10" name="Straight Arrow Connector 9"/>
          <p:cNvCxnSpPr>
            <a:stCxn id="12" idx="3"/>
            <a:endCxn id="5" idx="1"/>
          </p:cNvCxnSpPr>
          <p:nvPr/>
        </p:nvCxnSpPr>
        <p:spPr>
          <a:xfrm flipV="1">
            <a:off x="1452155" y="2083040"/>
            <a:ext cx="593767" cy="12263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991271" y="1540949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3202" y="2212566"/>
            <a:ext cx="838953" cy="219372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3785" y="4453796"/>
            <a:ext cx="1070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</a:t>
            </a:r>
          </a:p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2" idx="3"/>
            <a:endCxn id="6" idx="1"/>
          </p:cNvCxnSpPr>
          <p:nvPr/>
        </p:nvCxnSpPr>
        <p:spPr>
          <a:xfrm flipV="1">
            <a:off x="1452155" y="3293046"/>
            <a:ext cx="593767" cy="163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3"/>
            <a:endCxn id="7" idx="1"/>
          </p:cNvCxnSpPr>
          <p:nvPr/>
        </p:nvCxnSpPr>
        <p:spPr>
          <a:xfrm>
            <a:off x="1452155" y="3309427"/>
            <a:ext cx="593767" cy="1219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991271" y="2065551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91271" y="2602430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991271" y="3132351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991271" y="3708165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991271" y="4214047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91271" y="4753063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685585" y="2406279"/>
            <a:ext cx="838953" cy="1826994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364390" y="2062012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364390" y="3127536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364390" y="3697729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364390" y="4214047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045922" y="3739559"/>
            <a:ext cx="838953" cy="3424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045922" y="2530600"/>
            <a:ext cx="838953" cy="3424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>
            <a:stCxn id="12" idx="3"/>
            <a:endCxn id="43" idx="1"/>
          </p:cNvCxnSpPr>
          <p:nvPr/>
        </p:nvCxnSpPr>
        <p:spPr>
          <a:xfrm>
            <a:off x="1452155" y="3309427"/>
            <a:ext cx="593767" cy="6013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2" idx="3"/>
            <a:endCxn id="44" idx="1"/>
          </p:cNvCxnSpPr>
          <p:nvPr/>
        </p:nvCxnSpPr>
        <p:spPr>
          <a:xfrm flipV="1">
            <a:off x="1452155" y="2701813"/>
            <a:ext cx="593767" cy="607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" idx="3"/>
            <a:endCxn id="68" idx="1"/>
          </p:cNvCxnSpPr>
          <p:nvPr/>
        </p:nvCxnSpPr>
        <p:spPr>
          <a:xfrm>
            <a:off x="2884875" y="2083040"/>
            <a:ext cx="515937" cy="5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400812" y="1917530"/>
            <a:ext cx="838953" cy="3424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3400812" y="3127536"/>
            <a:ext cx="838953" cy="3424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400812" y="4363297"/>
            <a:ext cx="838953" cy="3424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400812" y="3745262"/>
            <a:ext cx="838953" cy="3424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400812" y="2536303"/>
            <a:ext cx="838953" cy="3424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/>
          <p:cNvCxnSpPr>
            <a:stCxn id="44" idx="3"/>
            <a:endCxn id="72" idx="1"/>
          </p:cNvCxnSpPr>
          <p:nvPr/>
        </p:nvCxnSpPr>
        <p:spPr>
          <a:xfrm>
            <a:off x="2884875" y="2701813"/>
            <a:ext cx="515937" cy="5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" idx="3"/>
            <a:endCxn id="69" idx="1"/>
          </p:cNvCxnSpPr>
          <p:nvPr/>
        </p:nvCxnSpPr>
        <p:spPr>
          <a:xfrm>
            <a:off x="2884875" y="3293046"/>
            <a:ext cx="515937" cy="5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43" idx="3"/>
            <a:endCxn id="71" idx="1"/>
          </p:cNvCxnSpPr>
          <p:nvPr/>
        </p:nvCxnSpPr>
        <p:spPr>
          <a:xfrm>
            <a:off x="2884875" y="3910772"/>
            <a:ext cx="515937" cy="5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" idx="3"/>
            <a:endCxn id="70" idx="1"/>
          </p:cNvCxnSpPr>
          <p:nvPr/>
        </p:nvCxnSpPr>
        <p:spPr>
          <a:xfrm>
            <a:off x="2884875" y="4528807"/>
            <a:ext cx="515937" cy="5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064632" y="4738209"/>
            <a:ext cx="1542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Key,Value</a:t>
            </a:r>
            <a:r>
              <a:rPr lang="en-US" dirty="0" smtClean="0"/>
              <a:t>&gt; pairs</a:t>
            </a:r>
            <a:endParaRPr lang="en-US" dirty="0"/>
          </a:p>
        </p:txBody>
      </p:sp>
      <p:cxnSp>
        <p:nvCxnSpPr>
          <p:cNvPr id="89" name="Straight Arrow Connector 88"/>
          <p:cNvCxnSpPr>
            <a:stCxn id="68" idx="3"/>
            <a:endCxn id="26" idx="1"/>
          </p:cNvCxnSpPr>
          <p:nvPr/>
        </p:nvCxnSpPr>
        <p:spPr>
          <a:xfrm>
            <a:off x="4239765" y="2088743"/>
            <a:ext cx="751506" cy="7059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2" idx="3"/>
            <a:endCxn id="25" idx="1"/>
          </p:cNvCxnSpPr>
          <p:nvPr/>
        </p:nvCxnSpPr>
        <p:spPr>
          <a:xfrm flipV="1">
            <a:off x="4239765" y="2257791"/>
            <a:ext cx="751506" cy="449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69" idx="3"/>
            <a:endCxn id="28" idx="1"/>
          </p:cNvCxnSpPr>
          <p:nvPr/>
        </p:nvCxnSpPr>
        <p:spPr>
          <a:xfrm>
            <a:off x="4239765" y="3298749"/>
            <a:ext cx="751506" cy="601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71" idx="3"/>
            <a:endCxn id="27" idx="1"/>
          </p:cNvCxnSpPr>
          <p:nvPr/>
        </p:nvCxnSpPr>
        <p:spPr>
          <a:xfrm flipV="1">
            <a:off x="4239765" y="3324591"/>
            <a:ext cx="751506" cy="5918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70" idx="3"/>
            <a:endCxn id="26" idx="1"/>
          </p:cNvCxnSpPr>
          <p:nvPr/>
        </p:nvCxnSpPr>
        <p:spPr>
          <a:xfrm flipV="1">
            <a:off x="4239765" y="2794670"/>
            <a:ext cx="751506" cy="17398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70" idx="3"/>
            <a:endCxn id="30" idx="1"/>
          </p:cNvCxnSpPr>
          <p:nvPr/>
        </p:nvCxnSpPr>
        <p:spPr>
          <a:xfrm>
            <a:off x="4239765" y="4534510"/>
            <a:ext cx="751506" cy="4107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70" idx="3"/>
            <a:endCxn id="29" idx="1"/>
          </p:cNvCxnSpPr>
          <p:nvPr/>
        </p:nvCxnSpPr>
        <p:spPr>
          <a:xfrm flipV="1">
            <a:off x="4239765" y="4406287"/>
            <a:ext cx="751506" cy="1282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71" idx="3"/>
            <a:endCxn id="29" idx="1"/>
          </p:cNvCxnSpPr>
          <p:nvPr/>
        </p:nvCxnSpPr>
        <p:spPr>
          <a:xfrm>
            <a:off x="4239765" y="3916475"/>
            <a:ext cx="751506" cy="489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9" idx="3"/>
            <a:endCxn id="29" idx="1"/>
          </p:cNvCxnSpPr>
          <p:nvPr/>
        </p:nvCxnSpPr>
        <p:spPr>
          <a:xfrm>
            <a:off x="4239765" y="3298749"/>
            <a:ext cx="751506" cy="11075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69" idx="3"/>
            <a:endCxn id="26" idx="1"/>
          </p:cNvCxnSpPr>
          <p:nvPr/>
        </p:nvCxnSpPr>
        <p:spPr>
          <a:xfrm flipV="1">
            <a:off x="4239765" y="2794670"/>
            <a:ext cx="751506" cy="5040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72" idx="3"/>
            <a:endCxn id="27" idx="1"/>
          </p:cNvCxnSpPr>
          <p:nvPr/>
        </p:nvCxnSpPr>
        <p:spPr>
          <a:xfrm>
            <a:off x="4239765" y="2707516"/>
            <a:ext cx="751506" cy="617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68" idx="3"/>
            <a:endCxn id="11" idx="1"/>
          </p:cNvCxnSpPr>
          <p:nvPr/>
        </p:nvCxnSpPr>
        <p:spPr>
          <a:xfrm flipV="1">
            <a:off x="4239765" y="1733189"/>
            <a:ext cx="751506" cy="355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72" idx="3"/>
            <a:endCxn id="11" idx="1"/>
          </p:cNvCxnSpPr>
          <p:nvPr/>
        </p:nvCxnSpPr>
        <p:spPr>
          <a:xfrm flipV="1">
            <a:off x="4239765" y="1733189"/>
            <a:ext cx="751506" cy="9743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69" idx="3"/>
            <a:endCxn id="25" idx="1"/>
          </p:cNvCxnSpPr>
          <p:nvPr/>
        </p:nvCxnSpPr>
        <p:spPr>
          <a:xfrm flipV="1">
            <a:off x="4239765" y="2257791"/>
            <a:ext cx="751506" cy="10409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4607436" y="5213774"/>
            <a:ext cx="1542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Key,Value</a:t>
            </a:r>
            <a:r>
              <a:rPr lang="en-US" dirty="0" smtClean="0"/>
              <a:t>&gt; pairs grouped by keys</a:t>
            </a:r>
            <a:endParaRPr lang="en-US" dirty="0"/>
          </a:p>
        </p:txBody>
      </p:sp>
      <p:cxnSp>
        <p:nvCxnSpPr>
          <p:cNvPr id="133" name="Straight Arrow Connector 132"/>
          <p:cNvCxnSpPr>
            <a:stCxn id="11" idx="3"/>
            <a:endCxn id="163" idx="1"/>
          </p:cNvCxnSpPr>
          <p:nvPr/>
        </p:nvCxnSpPr>
        <p:spPr>
          <a:xfrm flipV="1">
            <a:off x="5830224" y="1725291"/>
            <a:ext cx="534166" cy="78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25" idx="3"/>
            <a:endCxn id="32" idx="1"/>
          </p:cNvCxnSpPr>
          <p:nvPr/>
        </p:nvCxnSpPr>
        <p:spPr>
          <a:xfrm flipV="1">
            <a:off x="5830224" y="2254252"/>
            <a:ext cx="534166" cy="35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26" idx="3"/>
            <a:endCxn id="161" idx="1"/>
          </p:cNvCxnSpPr>
          <p:nvPr/>
        </p:nvCxnSpPr>
        <p:spPr>
          <a:xfrm>
            <a:off x="5830224" y="2794670"/>
            <a:ext cx="53264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27" idx="3"/>
            <a:endCxn id="33" idx="1"/>
          </p:cNvCxnSpPr>
          <p:nvPr/>
        </p:nvCxnSpPr>
        <p:spPr>
          <a:xfrm flipV="1">
            <a:off x="5830224" y="3319776"/>
            <a:ext cx="534166" cy="4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28" idx="3"/>
            <a:endCxn id="34" idx="1"/>
          </p:cNvCxnSpPr>
          <p:nvPr/>
        </p:nvCxnSpPr>
        <p:spPr>
          <a:xfrm flipV="1">
            <a:off x="5830224" y="3889969"/>
            <a:ext cx="534166" cy="104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29" idx="3"/>
            <a:endCxn id="35" idx="1"/>
          </p:cNvCxnSpPr>
          <p:nvPr/>
        </p:nvCxnSpPr>
        <p:spPr>
          <a:xfrm>
            <a:off x="5830224" y="4406287"/>
            <a:ext cx="5341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30" idx="3"/>
            <a:endCxn id="162" idx="1"/>
          </p:cNvCxnSpPr>
          <p:nvPr/>
        </p:nvCxnSpPr>
        <p:spPr>
          <a:xfrm>
            <a:off x="5830224" y="4945303"/>
            <a:ext cx="5341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6362871" y="2602430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6364390" y="4753063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6364390" y="1533051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8"/>
          <p:cNvSpPr txBox="1"/>
          <p:nvPr/>
        </p:nvSpPr>
        <p:spPr>
          <a:xfrm>
            <a:off x="6310396" y="5213774"/>
            <a:ext cx="94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Output chunks</a:t>
            </a:r>
            <a:endParaRPr lang="en-US" dirty="0"/>
          </a:p>
        </p:txBody>
      </p:sp>
      <p:cxnSp>
        <p:nvCxnSpPr>
          <p:cNvPr id="180" name="Straight Arrow Connector 179"/>
          <p:cNvCxnSpPr>
            <a:stCxn id="33" idx="3"/>
            <a:endCxn id="31" idx="1"/>
          </p:cNvCxnSpPr>
          <p:nvPr/>
        </p:nvCxnSpPr>
        <p:spPr>
          <a:xfrm>
            <a:off x="7203343" y="3319776"/>
            <a:ext cx="4822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161" idx="3"/>
            <a:endCxn id="31" idx="1"/>
          </p:cNvCxnSpPr>
          <p:nvPr/>
        </p:nvCxnSpPr>
        <p:spPr>
          <a:xfrm>
            <a:off x="7201824" y="2794670"/>
            <a:ext cx="483761" cy="5251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32" idx="3"/>
            <a:endCxn id="31" idx="1"/>
          </p:cNvCxnSpPr>
          <p:nvPr/>
        </p:nvCxnSpPr>
        <p:spPr>
          <a:xfrm>
            <a:off x="7203343" y="2254252"/>
            <a:ext cx="482242" cy="10655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>
            <a:stCxn id="163" idx="3"/>
            <a:endCxn id="31" idx="1"/>
          </p:cNvCxnSpPr>
          <p:nvPr/>
        </p:nvCxnSpPr>
        <p:spPr>
          <a:xfrm>
            <a:off x="7203343" y="1725291"/>
            <a:ext cx="482242" cy="15944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34" idx="3"/>
            <a:endCxn id="31" idx="1"/>
          </p:cNvCxnSpPr>
          <p:nvPr/>
        </p:nvCxnSpPr>
        <p:spPr>
          <a:xfrm flipV="1">
            <a:off x="7203343" y="3319776"/>
            <a:ext cx="482242" cy="5701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35" idx="3"/>
            <a:endCxn id="31" idx="1"/>
          </p:cNvCxnSpPr>
          <p:nvPr/>
        </p:nvCxnSpPr>
        <p:spPr>
          <a:xfrm flipV="1">
            <a:off x="7203343" y="3319776"/>
            <a:ext cx="482242" cy="10865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stCxn id="162" idx="3"/>
            <a:endCxn id="31" idx="1"/>
          </p:cNvCxnSpPr>
          <p:nvPr/>
        </p:nvCxnSpPr>
        <p:spPr>
          <a:xfrm flipV="1">
            <a:off x="7203343" y="3319776"/>
            <a:ext cx="482242" cy="16255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TextBox 200"/>
          <p:cNvSpPr txBox="1"/>
          <p:nvPr/>
        </p:nvSpPr>
        <p:spPr>
          <a:xfrm>
            <a:off x="7626206" y="4263084"/>
            <a:ext cx="94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Final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utput</a:t>
            </a:r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1191443" y="1003821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Split</a:t>
            </a:r>
            <a:endParaRPr lang="en-US" dirty="0"/>
          </a:p>
        </p:txBody>
      </p:sp>
      <p:sp>
        <p:nvSpPr>
          <p:cNvPr id="203" name="Right Arrow 202"/>
          <p:cNvSpPr/>
          <p:nvPr/>
        </p:nvSpPr>
        <p:spPr>
          <a:xfrm>
            <a:off x="1452155" y="1373955"/>
            <a:ext cx="678384" cy="1922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TextBox 203"/>
          <p:cNvSpPr txBox="1"/>
          <p:nvPr/>
        </p:nvSpPr>
        <p:spPr>
          <a:xfrm>
            <a:off x="2529373" y="993325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205" name="Right Arrow 204"/>
          <p:cNvSpPr/>
          <p:nvPr/>
        </p:nvSpPr>
        <p:spPr>
          <a:xfrm>
            <a:off x="2790085" y="1363459"/>
            <a:ext cx="678384" cy="1922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TextBox 205"/>
          <p:cNvSpPr txBox="1"/>
          <p:nvPr/>
        </p:nvSpPr>
        <p:spPr>
          <a:xfrm>
            <a:off x="3715324" y="988737"/>
            <a:ext cx="170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Shuffle and sort</a:t>
            </a:r>
            <a:endParaRPr lang="en-US" dirty="0"/>
          </a:p>
        </p:txBody>
      </p:sp>
      <p:sp>
        <p:nvSpPr>
          <p:cNvPr id="207" name="Right Arrow 206"/>
          <p:cNvSpPr/>
          <p:nvPr/>
        </p:nvSpPr>
        <p:spPr>
          <a:xfrm>
            <a:off x="4223461" y="1352185"/>
            <a:ext cx="678384" cy="1922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TextBox 207"/>
          <p:cNvSpPr txBox="1"/>
          <p:nvPr/>
        </p:nvSpPr>
        <p:spPr>
          <a:xfrm>
            <a:off x="5482683" y="962639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Reduce</a:t>
            </a:r>
            <a:endParaRPr lang="en-US" dirty="0"/>
          </a:p>
        </p:txBody>
      </p:sp>
      <p:sp>
        <p:nvSpPr>
          <p:cNvPr id="209" name="Right Arrow 208"/>
          <p:cNvSpPr/>
          <p:nvPr/>
        </p:nvSpPr>
        <p:spPr>
          <a:xfrm>
            <a:off x="5743395" y="1332773"/>
            <a:ext cx="678384" cy="1922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209"/>
          <p:cNvSpPr txBox="1"/>
          <p:nvPr/>
        </p:nvSpPr>
        <p:spPr>
          <a:xfrm>
            <a:off x="6971186" y="931151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Final</a:t>
            </a:r>
            <a:endParaRPr lang="en-US" dirty="0"/>
          </a:p>
        </p:txBody>
      </p:sp>
      <p:sp>
        <p:nvSpPr>
          <p:cNvPr id="211" name="Right Arrow 210"/>
          <p:cNvSpPr/>
          <p:nvPr/>
        </p:nvSpPr>
        <p:spPr>
          <a:xfrm>
            <a:off x="7231898" y="1301285"/>
            <a:ext cx="678384" cy="1922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lded Corner 8"/>
          <p:cNvSpPr/>
          <p:nvPr/>
        </p:nvSpPr>
        <p:spPr>
          <a:xfrm>
            <a:off x="613202" y="5384540"/>
            <a:ext cx="2451430" cy="1336935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smtClean="0"/>
              <a:t>Problem: Given a collection of documents, count the number of times each word occurs in the collection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9122" y="3138416"/>
            <a:ext cx="209980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collection of </a:t>
            </a:r>
            <a:r>
              <a:rPr lang="en-US" sz="1600" b="1" dirty="0" err="1" smtClean="0"/>
              <a:t>documnts</a:t>
            </a:r>
            <a:endParaRPr lang="en-US" sz="1600" b="1" dirty="0"/>
          </a:p>
        </p:txBody>
      </p:sp>
      <p:sp>
        <p:nvSpPr>
          <p:cNvPr id="91" name="TextBox 90"/>
          <p:cNvSpPr txBox="1"/>
          <p:nvPr/>
        </p:nvSpPr>
        <p:spPr>
          <a:xfrm rot="16200000">
            <a:off x="1219138" y="3160993"/>
            <a:ext cx="253651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subcollections</a:t>
            </a:r>
            <a:r>
              <a:rPr lang="en-US" sz="1600" b="1" dirty="0" smtClean="0"/>
              <a:t> of </a:t>
            </a:r>
            <a:r>
              <a:rPr lang="en-US" sz="1600" b="1" dirty="0" err="1" smtClean="0"/>
              <a:t>documnts</a:t>
            </a:r>
            <a:endParaRPr lang="en-US" sz="1600" b="1" dirty="0"/>
          </a:p>
        </p:txBody>
      </p:sp>
      <p:sp>
        <p:nvSpPr>
          <p:cNvPr id="100" name="TextBox 99"/>
          <p:cNvSpPr txBox="1"/>
          <p:nvPr/>
        </p:nvSpPr>
        <p:spPr>
          <a:xfrm rot="16200000">
            <a:off x="2561052" y="3049768"/>
            <a:ext cx="2536512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map: for each word w, output pairs (w,1)</a:t>
            </a:r>
            <a:endParaRPr lang="en-US" sz="1600" b="1" dirty="0"/>
          </a:p>
        </p:txBody>
      </p:sp>
      <p:sp>
        <p:nvSpPr>
          <p:cNvPr id="102" name="TextBox 101"/>
          <p:cNvSpPr txBox="1"/>
          <p:nvPr/>
        </p:nvSpPr>
        <p:spPr>
          <a:xfrm rot="16200000">
            <a:off x="3809501" y="3046857"/>
            <a:ext cx="3212113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the pairs (w,1) for the same words are grouped together</a:t>
            </a:r>
            <a:endParaRPr lang="en-US" sz="1600" b="1" dirty="0"/>
          </a:p>
        </p:txBody>
      </p:sp>
      <p:sp>
        <p:nvSpPr>
          <p:cNvPr id="103" name="TextBox 102"/>
          <p:cNvSpPr txBox="1"/>
          <p:nvPr/>
        </p:nvSpPr>
        <p:spPr>
          <a:xfrm rot="16200000">
            <a:off x="5117129" y="3046858"/>
            <a:ext cx="3212113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reduce: count the number (n) of pairs for each w, make it (</a:t>
            </a:r>
            <a:r>
              <a:rPr lang="en-US" sz="1600" b="1" dirty="0" err="1" smtClean="0"/>
              <a:t>w,n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105" name="TextBox 104"/>
          <p:cNvSpPr txBox="1"/>
          <p:nvPr/>
        </p:nvSpPr>
        <p:spPr>
          <a:xfrm rot="16200000">
            <a:off x="7241528" y="2989420"/>
            <a:ext cx="1600352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output: (</a:t>
            </a:r>
            <a:r>
              <a:rPr lang="en-US" sz="1600" b="1" dirty="0" err="1" smtClean="0"/>
              <a:t>w,n</a:t>
            </a:r>
            <a:r>
              <a:rPr lang="en-US" sz="1600" b="1" dirty="0" smtClean="0"/>
              <a:t>) for each w</a:t>
            </a:r>
            <a:endParaRPr lang="en-US" sz="16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3171434" y="6136699"/>
            <a:ext cx="2044713" cy="5847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map: for each word w, </a:t>
            </a:r>
            <a:r>
              <a:rPr lang="en-US" sz="1600" b="1" dirty="0" smtClean="0"/>
              <a:t>emit</a:t>
            </a:r>
            <a:r>
              <a:rPr lang="en-US" sz="1600" dirty="0" smtClean="0"/>
              <a:t> pairs (w,1)</a:t>
            </a:r>
            <a:endParaRPr lang="en-US" sz="1600" dirty="0"/>
          </a:p>
        </p:txBody>
      </p:sp>
      <p:sp>
        <p:nvSpPr>
          <p:cNvPr id="108" name="TextBox 107"/>
          <p:cNvSpPr txBox="1"/>
          <p:nvPr/>
        </p:nvSpPr>
        <p:spPr>
          <a:xfrm>
            <a:off x="5309762" y="6136662"/>
            <a:ext cx="3117936" cy="5847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reduce: count the number (n) of pairs for each w, make it (</a:t>
            </a:r>
            <a:r>
              <a:rPr lang="en-US" sz="1600" dirty="0" err="1" smtClean="0"/>
              <a:t>w,n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12121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91" grpId="0" animBg="1"/>
      <p:bldP spid="100" grpId="0" animBg="1"/>
      <p:bldP spid="102" grpId="0" animBg="1"/>
      <p:bldP spid="103" grpId="0" animBg="1"/>
      <p:bldP spid="105" grpId="0" animBg="1"/>
      <p:bldP spid="106" grpId="0" animBg="1"/>
      <p:bldP spid="1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example: word frequency counting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45922" y="1827859"/>
            <a:ext cx="838953" cy="5235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apple orange peach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5922" y="3037865"/>
            <a:ext cx="838953" cy="5235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orange apple guava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45922" y="4273626"/>
            <a:ext cx="838953" cy="5235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peach fig peach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5922" y="4785768"/>
            <a:ext cx="838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 chunks</a:t>
            </a:r>
            <a:endParaRPr lang="en-US" dirty="0"/>
          </a:p>
        </p:txBody>
      </p:sp>
      <p:cxnSp>
        <p:nvCxnSpPr>
          <p:cNvPr id="10" name="Straight Arrow Connector 9"/>
          <p:cNvCxnSpPr>
            <a:stCxn id="12" idx="3"/>
            <a:endCxn id="5" idx="1"/>
          </p:cNvCxnSpPr>
          <p:nvPr/>
        </p:nvCxnSpPr>
        <p:spPr>
          <a:xfrm flipV="1">
            <a:off x="1452155" y="2089622"/>
            <a:ext cx="593767" cy="12198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991271" y="1540949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(apple,1)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(apple,1)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2212566"/>
            <a:ext cx="994955" cy="219372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apple orange peach</a:t>
            </a:r>
          </a:p>
          <a:p>
            <a:pPr algn="ctr"/>
            <a:endParaRPr lang="en-US" sz="1200" dirty="0" smtClean="0">
              <a:latin typeface="Times New Roman"/>
              <a:cs typeface="Times New Roman"/>
            </a:endParaRP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orange plum</a:t>
            </a:r>
          </a:p>
          <a:p>
            <a:pPr algn="ctr"/>
            <a:endParaRPr lang="en-US" sz="1200" dirty="0" smtClean="0">
              <a:latin typeface="Times New Roman"/>
              <a:cs typeface="Times New Roman"/>
            </a:endParaRP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orange apple guava</a:t>
            </a:r>
          </a:p>
          <a:p>
            <a:pPr algn="ctr"/>
            <a:endParaRPr lang="en-US" sz="1200" dirty="0" smtClean="0">
              <a:latin typeface="Times New Roman"/>
              <a:cs typeface="Times New Roman"/>
            </a:endParaRP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cherry fig</a:t>
            </a:r>
          </a:p>
          <a:p>
            <a:pPr algn="ctr"/>
            <a:endParaRPr lang="en-US" sz="1200" dirty="0" smtClean="0">
              <a:latin typeface="Times New Roman"/>
              <a:cs typeface="Times New Roman"/>
            </a:endParaRP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peach fig peach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3785" y="4453796"/>
            <a:ext cx="1070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</a:t>
            </a:r>
          </a:p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2" idx="3"/>
            <a:endCxn id="6" idx="1"/>
          </p:cNvCxnSpPr>
          <p:nvPr/>
        </p:nvCxnSpPr>
        <p:spPr>
          <a:xfrm flipV="1">
            <a:off x="1452155" y="3299628"/>
            <a:ext cx="593767" cy="97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3"/>
            <a:endCxn id="7" idx="1"/>
          </p:cNvCxnSpPr>
          <p:nvPr/>
        </p:nvCxnSpPr>
        <p:spPr>
          <a:xfrm>
            <a:off x="1452155" y="3309427"/>
            <a:ext cx="593767" cy="1225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991271" y="1992079"/>
            <a:ext cx="838953" cy="5368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(orange,1)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(orange,1)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(orange,1)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91271" y="2602430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(guava,1)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91271" y="3132351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(plum,1)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(plum,1)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91271" y="3708165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(cherry,1)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(cherry,1)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91271" y="4214047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(fig,1)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(fig,1)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91271" y="4690087"/>
            <a:ext cx="838953" cy="537057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(peach,1)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(peach,1)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(peach,1)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85585" y="2406279"/>
            <a:ext cx="838953" cy="1826994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(apple,2)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(orange,3)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(guava,1)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(plum,2)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(cherry,2)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(fig,2)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(peach,3)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64390" y="2062012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(orange,3)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364390" y="3127536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(plum,2)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364390" y="3697729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(cherry,2)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364390" y="4214047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(fig,2)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045922" y="3655591"/>
            <a:ext cx="838953" cy="5235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cherry fig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045922" y="2446632"/>
            <a:ext cx="838953" cy="5235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orange plum</a:t>
            </a:r>
            <a:endParaRPr lang="en-US" sz="1200" dirty="0">
              <a:latin typeface="Times New Roman"/>
              <a:cs typeface="Times New Roman"/>
            </a:endParaRPr>
          </a:p>
        </p:txBody>
      </p:sp>
      <p:cxnSp>
        <p:nvCxnSpPr>
          <p:cNvPr id="60" name="Straight Arrow Connector 59"/>
          <p:cNvCxnSpPr>
            <a:stCxn id="12" idx="3"/>
            <a:endCxn id="43" idx="1"/>
          </p:cNvCxnSpPr>
          <p:nvPr/>
        </p:nvCxnSpPr>
        <p:spPr>
          <a:xfrm>
            <a:off x="1452155" y="3309427"/>
            <a:ext cx="593767" cy="6079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2" idx="3"/>
            <a:endCxn id="44" idx="1"/>
          </p:cNvCxnSpPr>
          <p:nvPr/>
        </p:nvCxnSpPr>
        <p:spPr>
          <a:xfrm flipV="1">
            <a:off x="1452155" y="2708395"/>
            <a:ext cx="593767" cy="601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" idx="3"/>
            <a:endCxn id="68" idx="1"/>
          </p:cNvCxnSpPr>
          <p:nvPr/>
        </p:nvCxnSpPr>
        <p:spPr>
          <a:xfrm flipV="1">
            <a:off x="2884875" y="2089316"/>
            <a:ext cx="515937" cy="3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400812" y="1823066"/>
            <a:ext cx="838953" cy="5325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(apple,1)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(orange,1)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(peach,1)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400812" y="3033072"/>
            <a:ext cx="838953" cy="5325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(orange,1)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(apple,1)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(guava,1)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400812" y="4268833"/>
            <a:ext cx="838953" cy="5325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(peach,1)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(fig,1)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(peach,1)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400812" y="3650798"/>
            <a:ext cx="838953" cy="5325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(cherry,1)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(fig,1)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400812" y="2441839"/>
            <a:ext cx="838953" cy="5325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(orange,1)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(plum,1)</a:t>
            </a:r>
            <a:endParaRPr lang="en-US" sz="1200" dirty="0">
              <a:latin typeface="Times New Roman"/>
              <a:cs typeface="Times New Roman"/>
            </a:endParaRPr>
          </a:p>
        </p:txBody>
      </p:sp>
      <p:cxnSp>
        <p:nvCxnSpPr>
          <p:cNvPr id="75" name="Straight Arrow Connector 74"/>
          <p:cNvCxnSpPr>
            <a:stCxn id="44" idx="3"/>
            <a:endCxn id="72" idx="1"/>
          </p:cNvCxnSpPr>
          <p:nvPr/>
        </p:nvCxnSpPr>
        <p:spPr>
          <a:xfrm flipV="1">
            <a:off x="2884875" y="2708089"/>
            <a:ext cx="515937" cy="3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" idx="3"/>
            <a:endCxn id="69" idx="1"/>
          </p:cNvCxnSpPr>
          <p:nvPr/>
        </p:nvCxnSpPr>
        <p:spPr>
          <a:xfrm flipV="1">
            <a:off x="2884875" y="3299322"/>
            <a:ext cx="515937" cy="3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43" idx="3"/>
            <a:endCxn id="71" idx="1"/>
          </p:cNvCxnSpPr>
          <p:nvPr/>
        </p:nvCxnSpPr>
        <p:spPr>
          <a:xfrm flipV="1">
            <a:off x="2884875" y="3917048"/>
            <a:ext cx="515937" cy="3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" idx="3"/>
            <a:endCxn id="70" idx="1"/>
          </p:cNvCxnSpPr>
          <p:nvPr/>
        </p:nvCxnSpPr>
        <p:spPr>
          <a:xfrm flipV="1">
            <a:off x="2884875" y="4535083"/>
            <a:ext cx="515937" cy="3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064632" y="4738209"/>
            <a:ext cx="1542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Key,Value</a:t>
            </a:r>
            <a:r>
              <a:rPr lang="en-US" dirty="0" smtClean="0"/>
              <a:t>&gt; pairs</a:t>
            </a:r>
            <a:endParaRPr lang="en-US" dirty="0"/>
          </a:p>
        </p:txBody>
      </p:sp>
      <p:cxnSp>
        <p:nvCxnSpPr>
          <p:cNvPr id="89" name="Straight Arrow Connector 88"/>
          <p:cNvCxnSpPr>
            <a:stCxn id="68" idx="3"/>
            <a:endCxn id="25" idx="1"/>
          </p:cNvCxnSpPr>
          <p:nvPr/>
        </p:nvCxnSpPr>
        <p:spPr>
          <a:xfrm>
            <a:off x="4239765" y="2089316"/>
            <a:ext cx="751506" cy="1712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2" idx="3"/>
            <a:endCxn id="25" idx="1"/>
          </p:cNvCxnSpPr>
          <p:nvPr/>
        </p:nvCxnSpPr>
        <p:spPr>
          <a:xfrm flipV="1">
            <a:off x="4239765" y="2260519"/>
            <a:ext cx="751506" cy="447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69" idx="3"/>
            <a:endCxn id="26" idx="1"/>
          </p:cNvCxnSpPr>
          <p:nvPr/>
        </p:nvCxnSpPr>
        <p:spPr>
          <a:xfrm flipV="1">
            <a:off x="4239765" y="2794670"/>
            <a:ext cx="751506" cy="5046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71" idx="3"/>
            <a:endCxn id="28" idx="1"/>
          </p:cNvCxnSpPr>
          <p:nvPr/>
        </p:nvCxnSpPr>
        <p:spPr>
          <a:xfrm flipV="1">
            <a:off x="4239765" y="3900405"/>
            <a:ext cx="751506" cy="166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70" idx="3"/>
            <a:endCxn id="30" idx="1"/>
          </p:cNvCxnSpPr>
          <p:nvPr/>
        </p:nvCxnSpPr>
        <p:spPr>
          <a:xfrm>
            <a:off x="4239765" y="4535083"/>
            <a:ext cx="751506" cy="4235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70" idx="3"/>
            <a:endCxn id="29" idx="1"/>
          </p:cNvCxnSpPr>
          <p:nvPr/>
        </p:nvCxnSpPr>
        <p:spPr>
          <a:xfrm flipV="1">
            <a:off x="4239765" y="4406287"/>
            <a:ext cx="751506" cy="128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71" idx="3"/>
            <a:endCxn id="29" idx="1"/>
          </p:cNvCxnSpPr>
          <p:nvPr/>
        </p:nvCxnSpPr>
        <p:spPr>
          <a:xfrm>
            <a:off x="4239765" y="3917048"/>
            <a:ext cx="751506" cy="4892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69" idx="3"/>
            <a:endCxn id="11" idx="1"/>
          </p:cNvCxnSpPr>
          <p:nvPr/>
        </p:nvCxnSpPr>
        <p:spPr>
          <a:xfrm flipV="1">
            <a:off x="4239765" y="1733189"/>
            <a:ext cx="751506" cy="15661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72" idx="3"/>
            <a:endCxn id="27" idx="1"/>
          </p:cNvCxnSpPr>
          <p:nvPr/>
        </p:nvCxnSpPr>
        <p:spPr>
          <a:xfrm>
            <a:off x="4239765" y="2708089"/>
            <a:ext cx="751506" cy="6165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68" idx="3"/>
            <a:endCxn id="11" idx="1"/>
          </p:cNvCxnSpPr>
          <p:nvPr/>
        </p:nvCxnSpPr>
        <p:spPr>
          <a:xfrm flipV="1">
            <a:off x="4239765" y="1733189"/>
            <a:ext cx="751506" cy="3561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endCxn id="30" idx="1"/>
          </p:cNvCxnSpPr>
          <p:nvPr/>
        </p:nvCxnSpPr>
        <p:spPr>
          <a:xfrm>
            <a:off x="4239765" y="2026646"/>
            <a:ext cx="751506" cy="29319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69" idx="3"/>
            <a:endCxn id="25" idx="1"/>
          </p:cNvCxnSpPr>
          <p:nvPr/>
        </p:nvCxnSpPr>
        <p:spPr>
          <a:xfrm flipV="1">
            <a:off x="4239765" y="2260519"/>
            <a:ext cx="751506" cy="10388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4607436" y="5213774"/>
            <a:ext cx="1542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Key,Value</a:t>
            </a:r>
            <a:r>
              <a:rPr lang="en-US" dirty="0" smtClean="0"/>
              <a:t>&gt; pairs grouped by keys</a:t>
            </a:r>
            <a:endParaRPr lang="en-US" dirty="0"/>
          </a:p>
        </p:txBody>
      </p:sp>
      <p:cxnSp>
        <p:nvCxnSpPr>
          <p:cNvPr id="133" name="Straight Arrow Connector 132"/>
          <p:cNvCxnSpPr>
            <a:stCxn id="11" idx="3"/>
            <a:endCxn id="163" idx="1"/>
          </p:cNvCxnSpPr>
          <p:nvPr/>
        </p:nvCxnSpPr>
        <p:spPr>
          <a:xfrm flipV="1">
            <a:off x="5830224" y="1725291"/>
            <a:ext cx="534166" cy="78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25" idx="3"/>
            <a:endCxn id="32" idx="1"/>
          </p:cNvCxnSpPr>
          <p:nvPr/>
        </p:nvCxnSpPr>
        <p:spPr>
          <a:xfrm flipV="1">
            <a:off x="5830224" y="2254252"/>
            <a:ext cx="534166" cy="62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26" idx="3"/>
            <a:endCxn id="161" idx="1"/>
          </p:cNvCxnSpPr>
          <p:nvPr/>
        </p:nvCxnSpPr>
        <p:spPr>
          <a:xfrm>
            <a:off x="5830224" y="2794670"/>
            <a:ext cx="53264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27" idx="3"/>
            <a:endCxn id="33" idx="1"/>
          </p:cNvCxnSpPr>
          <p:nvPr/>
        </p:nvCxnSpPr>
        <p:spPr>
          <a:xfrm flipV="1">
            <a:off x="5830224" y="3319776"/>
            <a:ext cx="534166" cy="4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28" idx="3"/>
            <a:endCxn id="34" idx="1"/>
          </p:cNvCxnSpPr>
          <p:nvPr/>
        </p:nvCxnSpPr>
        <p:spPr>
          <a:xfrm flipV="1">
            <a:off x="5830224" y="3889969"/>
            <a:ext cx="534166" cy="104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29" idx="3"/>
            <a:endCxn id="35" idx="1"/>
          </p:cNvCxnSpPr>
          <p:nvPr/>
        </p:nvCxnSpPr>
        <p:spPr>
          <a:xfrm>
            <a:off x="5830224" y="4406287"/>
            <a:ext cx="5341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30" idx="3"/>
            <a:endCxn id="162" idx="1"/>
          </p:cNvCxnSpPr>
          <p:nvPr/>
        </p:nvCxnSpPr>
        <p:spPr>
          <a:xfrm flipV="1">
            <a:off x="5830224" y="4945303"/>
            <a:ext cx="534166" cy="133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6362871" y="2602430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(guava,1)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6364390" y="4753063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(peach,3)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6364390" y="1533051"/>
            <a:ext cx="838953" cy="38447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(apple,2)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6310396" y="5213774"/>
            <a:ext cx="94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Output chunks</a:t>
            </a:r>
            <a:endParaRPr lang="en-US" dirty="0"/>
          </a:p>
        </p:txBody>
      </p:sp>
      <p:cxnSp>
        <p:nvCxnSpPr>
          <p:cNvPr id="180" name="Straight Arrow Connector 179"/>
          <p:cNvCxnSpPr>
            <a:stCxn id="33" idx="3"/>
            <a:endCxn id="31" idx="1"/>
          </p:cNvCxnSpPr>
          <p:nvPr/>
        </p:nvCxnSpPr>
        <p:spPr>
          <a:xfrm>
            <a:off x="7203343" y="3319776"/>
            <a:ext cx="4822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161" idx="3"/>
            <a:endCxn id="31" idx="1"/>
          </p:cNvCxnSpPr>
          <p:nvPr/>
        </p:nvCxnSpPr>
        <p:spPr>
          <a:xfrm>
            <a:off x="7201824" y="2794670"/>
            <a:ext cx="483761" cy="5251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32" idx="3"/>
            <a:endCxn id="31" idx="1"/>
          </p:cNvCxnSpPr>
          <p:nvPr/>
        </p:nvCxnSpPr>
        <p:spPr>
          <a:xfrm>
            <a:off x="7203343" y="2254252"/>
            <a:ext cx="482242" cy="10655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>
            <a:stCxn id="163" idx="3"/>
            <a:endCxn id="31" idx="1"/>
          </p:cNvCxnSpPr>
          <p:nvPr/>
        </p:nvCxnSpPr>
        <p:spPr>
          <a:xfrm>
            <a:off x="7203343" y="1725291"/>
            <a:ext cx="482242" cy="15944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34" idx="3"/>
            <a:endCxn id="31" idx="1"/>
          </p:cNvCxnSpPr>
          <p:nvPr/>
        </p:nvCxnSpPr>
        <p:spPr>
          <a:xfrm flipV="1">
            <a:off x="7203343" y="3319776"/>
            <a:ext cx="482242" cy="5701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35" idx="3"/>
            <a:endCxn id="31" idx="1"/>
          </p:cNvCxnSpPr>
          <p:nvPr/>
        </p:nvCxnSpPr>
        <p:spPr>
          <a:xfrm flipV="1">
            <a:off x="7203343" y="3319776"/>
            <a:ext cx="482242" cy="10865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stCxn id="162" idx="3"/>
            <a:endCxn id="31" idx="1"/>
          </p:cNvCxnSpPr>
          <p:nvPr/>
        </p:nvCxnSpPr>
        <p:spPr>
          <a:xfrm flipV="1">
            <a:off x="7203343" y="3319776"/>
            <a:ext cx="482242" cy="16255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TextBox 200"/>
          <p:cNvSpPr txBox="1"/>
          <p:nvPr/>
        </p:nvSpPr>
        <p:spPr>
          <a:xfrm>
            <a:off x="7626206" y="4263084"/>
            <a:ext cx="94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Final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utput</a:t>
            </a:r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1191443" y="1003821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Split</a:t>
            </a:r>
            <a:endParaRPr lang="en-US" dirty="0"/>
          </a:p>
        </p:txBody>
      </p:sp>
      <p:sp>
        <p:nvSpPr>
          <p:cNvPr id="203" name="Right Arrow 202"/>
          <p:cNvSpPr/>
          <p:nvPr/>
        </p:nvSpPr>
        <p:spPr>
          <a:xfrm>
            <a:off x="1452155" y="1373955"/>
            <a:ext cx="678384" cy="1922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TextBox 203"/>
          <p:cNvSpPr txBox="1"/>
          <p:nvPr/>
        </p:nvSpPr>
        <p:spPr>
          <a:xfrm>
            <a:off x="2529373" y="993325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205" name="Right Arrow 204"/>
          <p:cNvSpPr/>
          <p:nvPr/>
        </p:nvSpPr>
        <p:spPr>
          <a:xfrm>
            <a:off x="2790085" y="1363459"/>
            <a:ext cx="678384" cy="1922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TextBox 205"/>
          <p:cNvSpPr txBox="1"/>
          <p:nvPr/>
        </p:nvSpPr>
        <p:spPr>
          <a:xfrm>
            <a:off x="3715324" y="988737"/>
            <a:ext cx="170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Shuffle and sort</a:t>
            </a:r>
            <a:endParaRPr lang="en-US" dirty="0"/>
          </a:p>
        </p:txBody>
      </p:sp>
      <p:sp>
        <p:nvSpPr>
          <p:cNvPr id="207" name="Right Arrow 206"/>
          <p:cNvSpPr/>
          <p:nvPr/>
        </p:nvSpPr>
        <p:spPr>
          <a:xfrm>
            <a:off x="4223461" y="1352185"/>
            <a:ext cx="678384" cy="1922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TextBox 207"/>
          <p:cNvSpPr txBox="1"/>
          <p:nvPr/>
        </p:nvSpPr>
        <p:spPr>
          <a:xfrm>
            <a:off x="5482683" y="962639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Reduce</a:t>
            </a:r>
            <a:endParaRPr lang="en-US" dirty="0"/>
          </a:p>
        </p:txBody>
      </p:sp>
      <p:sp>
        <p:nvSpPr>
          <p:cNvPr id="209" name="Right Arrow 208"/>
          <p:cNvSpPr/>
          <p:nvPr/>
        </p:nvSpPr>
        <p:spPr>
          <a:xfrm>
            <a:off x="5743395" y="1332773"/>
            <a:ext cx="678384" cy="1922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209"/>
          <p:cNvSpPr txBox="1"/>
          <p:nvPr/>
        </p:nvSpPr>
        <p:spPr>
          <a:xfrm>
            <a:off x="6971186" y="931151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Final</a:t>
            </a:r>
            <a:endParaRPr lang="en-US" dirty="0"/>
          </a:p>
        </p:txBody>
      </p:sp>
      <p:sp>
        <p:nvSpPr>
          <p:cNvPr id="211" name="Right Arrow 210"/>
          <p:cNvSpPr/>
          <p:nvPr/>
        </p:nvSpPr>
        <p:spPr>
          <a:xfrm>
            <a:off x="7231898" y="1301285"/>
            <a:ext cx="678384" cy="1922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olded Corner 129"/>
          <p:cNvSpPr/>
          <p:nvPr/>
        </p:nvSpPr>
        <p:spPr>
          <a:xfrm>
            <a:off x="613202" y="5384540"/>
            <a:ext cx="2451430" cy="1336935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smtClean="0"/>
              <a:t>Problem: Given a collection of documents, count the number of times each word occurs in the collection</a:t>
            </a:r>
            <a:endParaRPr lang="en-US" sz="1600" dirty="0"/>
          </a:p>
        </p:txBody>
      </p:sp>
      <p:sp>
        <p:nvSpPr>
          <p:cNvPr id="131" name="TextBox 130"/>
          <p:cNvSpPr txBox="1"/>
          <p:nvPr/>
        </p:nvSpPr>
        <p:spPr>
          <a:xfrm>
            <a:off x="3171434" y="6136699"/>
            <a:ext cx="2044713" cy="5847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map: for each word w, output pairs (w,1)</a:t>
            </a:r>
            <a:endParaRPr lang="en-US" sz="1600" dirty="0"/>
          </a:p>
        </p:txBody>
      </p:sp>
      <p:sp>
        <p:nvSpPr>
          <p:cNvPr id="134" name="TextBox 133"/>
          <p:cNvSpPr txBox="1"/>
          <p:nvPr/>
        </p:nvSpPr>
        <p:spPr>
          <a:xfrm>
            <a:off x="5309762" y="6136662"/>
            <a:ext cx="3117936" cy="5847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reduce: count the number (n) of pairs for each w, make it (</a:t>
            </a:r>
            <a:r>
              <a:rPr lang="en-US" sz="1600" dirty="0" err="1" smtClean="0"/>
              <a:t>w,n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1261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Apache </a:t>
            </a:r>
            <a:r>
              <a:rPr lang="en-US" dirty="0" err="1" smtClean="0"/>
              <a:t>Hadoop</a:t>
            </a:r>
            <a:endParaRPr lang="en-US" dirty="0" smtClean="0"/>
          </a:p>
          <a:p>
            <a:r>
              <a:rPr lang="en-US" dirty="0" smtClean="0"/>
              <a:t>An open source </a:t>
            </a:r>
            <a:r>
              <a:rPr lang="en-US" dirty="0" err="1" smtClean="0"/>
              <a:t>MapReduce</a:t>
            </a:r>
            <a:r>
              <a:rPr lang="en-US" dirty="0" smtClean="0"/>
              <a:t>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9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Hadoop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1"/>
            <a:ext cx="8229600" cy="2434392"/>
          </a:xfrm>
        </p:spPr>
        <p:txBody>
          <a:bodyPr/>
          <a:lstStyle/>
          <a:p>
            <a:r>
              <a:rPr lang="en-US" dirty="0" smtClean="0"/>
              <a:t>Two main components</a:t>
            </a:r>
          </a:p>
          <a:p>
            <a:pPr lvl="1"/>
            <a:r>
              <a:rPr lang="en-US" b="1" dirty="0" err="1" smtClean="0"/>
              <a:t>Hadoop</a:t>
            </a:r>
            <a:r>
              <a:rPr lang="en-US" b="1" dirty="0" smtClean="0"/>
              <a:t> Distributed File System </a:t>
            </a:r>
            <a:r>
              <a:rPr lang="en-US" dirty="0" smtClean="0"/>
              <a:t>(HDFS): to store data</a:t>
            </a:r>
          </a:p>
          <a:p>
            <a:pPr lvl="1"/>
            <a:r>
              <a:rPr lang="en-US" b="1" dirty="0" err="1" smtClean="0"/>
              <a:t>MapReduce</a:t>
            </a:r>
            <a:r>
              <a:rPr lang="en-US" b="1" dirty="0" smtClean="0"/>
              <a:t> engine</a:t>
            </a:r>
            <a:r>
              <a:rPr lang="en-US" dirty="0" smtClean="0"/>
              <a:t>: to process data</a:t>
            </a:r>
          </a:p>
          <a:p>
            <a:r>
              <a:rPr lang="en-US" dirty="0" smtClean="0"/>
              <a:t>Master – slave architecture using commodity servers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639" t="3260" r="2864" b="17524"/>
          <a:stretch/>
        </p:blipFill>
        <p:spPr>
          <a:xfrm>
            <a:off x="457200" y="3537243"/>
            <a:ext cx="4758346" cy="271414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365705" y="3537243"/>
            <a:ext cx="3321095" cy="27141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HDFS </a:t>
            </a:r>
          </a:p>
          <a:p>
            <a:pPr lvl="1"/>
            <a:r>
              <a:rPr lang="en-US" dirty="0" smtClean="0"/>
              <a:t>Master: </a:t>
            </a:r>
            <a:r>
              <a:rPr lang="en-US" dirty="0" err="1" smtClean="0"/>
              <a:t>Namenode</a:t>
            </a:r>
            <a:endParaRPr lang="en-US" dirty="0" smtClean="0"/>
          </a:p>
          <a:p>
            <a:pPr lvl="1"/>
            <a:r>
              <a:rPr lang="en-US" dirty="0" smtClean="0"/>
              <a:t>Slave: </a:t>
            </a:r>
            <a:r>
              <a:rPr lang="en-US" dirty="0" err="1" smtClean="0"/>
              <a:t>Datanode</a:t>
            </a:r>
            <a:endParaRPr lang="en-US" dirty="0" smtClean="0"/>
          </a:p>
          <a:p>
            <a:r>
              <a:rPr lang="en-US" dirty="0" err="1" smtClean="0"/>
              <a:t>MapReduce</a:t>
            </a:r>
            <a:endParaRPr lang="en-US" dirty="0" smtClean="0"/>
          </a:p>
          <a:p>
            <a:pPr lvl="1"/>
            <a:r>
              <a:rPr lang="en-US" dirty="0" smtClean="0"/>
              <a:t>Master: </a:t>
            </a:r>
            <a:r>
              <a:rPr lang="en-US" dirty="0" err="1" smtClean="0"/>
              <a:t>JobTracker</a:t>
            </a:r>
            <a:endParaRPr lang="en-US" dirty="0" smtClean="0"/>
          </a:p>
          <a:p>
            <a:pPr lvl="1"/>
            <a:r>
              <a:rPr lang="en-US" dirty="0" smtClean="0"/>
              <a:t>Slave: </a:t>
            </a:r>
            <a:r>
              <a:rPr lang="en-US" dirty="0" err="1" smtClean="0"/>
              <a:t>TaskTracker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3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4217" y="1826359"/>
            <a:ext cx="2812731" cy="333780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HDFS: Blocks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8</a:t>
            </a:fld>
            <a:endParaRPr lang="en-US"/>
          </a:p>
        </p:txBody>
      </p:sp>
      <p:sp>
        <p:nvSpPr>
          <p:cNvPr id="5" name="Folded Corner 4"/>
          <p:cNvSpPr/>
          <p:nvPr/>
        </p:nvSpPr>
        <p:spPr>
          <a:xfrm>
            <a:off x="566744" y="2529605"/>
            <a:ext cx="1784195" cy="1889328"/>
          </a:xfrm>
          <a:prstGeom prst="foldedCorner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Big File</a:t>
            </a:r>
            <a:endParaRPr lang="en-US" sz="2400" b="1" dirty="0"/>
          </a:p>
        </p:txBody>
      </p:sp>
      <p:sp>
        <p:nvSpPr>
          <p:cNvPr id="6" name="Folded Corner 5"/>
          <p:cNvSpPr/>
          <p:nvPr/>
        </p:nvSpPr>
        <p:spPr>
          <a:xfrm>
            <a:off x="3211550" y="1899831"/>
            <a:ext cx="965565" cy="839701"/>
          </a:xfrm>
          <a:prstGeom prst="foldedCorne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Block 1</a:t>
            </a:r>
            <a:endParaRPr lang="en-US" sz="2000" b="1" dirty="0"/>
          </a:p>
        </p:txBody>
      </p:sp>
      <p:sp>
        <p:nvSpPr>
          <p:cNvPr id="7" name="Folded Corner 6"/>
          <p:cNvSpPr/>
          <p:nvPr/>
        </p:nvSpPr>
        <p:spPr>
          <a:xfrm>
            <a:off x="4397516" y="1899831"/>
            <a:ext cx="965565" cy="839701"/>
          </a:xfrm>
          <a:prstGeom prst="foldedCorne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Block 2</a:t>
            </a:r>
            <a:endParaRPr lang="en-US" sz="2000" b="1" dirty="0"/>
          </a:p>
        </p:txBody>
      </p:sp>
      <p:sp>
        <p:nvSpPr>
          <p:cNvPr id="8" name="Folded Corner 7"/>
          <p:cNvSpPr/>
          <p:nvPr/>
        </p:nvSpPr>
        <p:spPr>
          <a:xfrm>
            <a:off x="4397516" y="3033429"/>
            <a:ext cx="965565" cy="839701"/>
          </a:xfrm>
          <a:prstGeom prst="foldedCorne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Block 4</a:t>
            </a:r>
            <a:endParaRPr lang="en-US" sz="2000" b="1" dirty="0"/>
          </a:p>
        </p:txBody>
      </p:sp>
      <p:sp>
        <p:nvSpPr>
          <p:cNvPr id="9" name="Folded Corner 8"/>
          <p:cNvSpPr/>
          <p:nvPr/>
        </p:nvSpPr>
        <p:spPr>
          <a:xfrm>
            <a:off x="3211550" y="3033428"/>
            <a:ext cx="965565" cy="839701"/>
          </a:xfrm>
          <a:prstGeom prst="foldedCorne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Block 3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6108244" y="1233516"/>
            <a:ext cx="2578556" cy="512283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234188" y="1301952"/>
            <a:ext cx="2350939" cy="11806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err="1" smtClean="0"/>
              <a:t>Datanode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17" name="Folded Corner 16"/>
          <p:cNvSpPr/>
          <p:nvPr/>
        </p:nvSpPr>
        <p:spPr>
          <a:xfrm>
            <a:off x="6458743" y="1674364"/>
            <a:ext cx="885177" cy="340924"/>
          </a:xfrm>
          <a:prstGeom prst="foldedCorne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Block 1</a:t>
            </a:r>
            <a:endParaRPr lang="en-US" b="1" dirty="0"/>
          </a:p>
        </p:txBody>
      </p:sp>
      <p:sp>
        <p:nvSpPr>
          <p:cNvPr id="18" name="Folded Corner 17"/>
          <p:cNvSpPr/>
          <p:nvPr/>
        </p:nvSpPr>
        <p:spPr>
          <a:xfrm>
            <a:off x="7507756" y="1674364"/>
            <a:ext cx="885177" cy="340924"/>
          </a:xfrm>
          <a:prstGeom prst="foldedCorne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Block 2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6234188" y="2569068"/>
            <a:ext cx="2350939" cy="11806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err="1" smtClean="0"/>
              <a:t>Datanode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234188" y="5086060"/>
            <a:ext cx="2350939" cy="11806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err="1" smtClean="0"/>
              <a:t>Datanode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234188" y="3833661"/>
            <a:ext cx="2350939" cy="11806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err="1" smtClean="0"/>
              <a:t>Datanode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26" name="Folded Corner 25"/>
          <p:cNvSpPr/>
          <p:nvPr/>
        </p:nvSpPr>
        <p:spPr>
          <a:xfrm>
            <a:off x="6458743" y="2088759"/>
            <a:ext cx="885177" cy="340924"/>
          </a:xfrm>
          <a:prstGeom prst="foldedCorne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Block 3</a:t>
            </a:r>
            <a:endParaRPr lang="en-US" b="1" dirty="0"/>
          </a:p>
        </p:txBody>
      </p:sp>
      <p:sp>
        <p:nvSpPr>
          <p:cNvPr id="31" name="Folded Corner 30"/>
          <p:cNvSpPr/>
          <p:nvPr/>
        </p:nvSpPr>
        <p:spPr>
          <a:xfrm>
            <a:off x="6458743" y="2928460"/>
            <a:ext cx="885177" cy="340924"/>
          </a:xfrm>
          <a:prstGeom prst="foldedCorne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Block 1</a:t>
            </a:r>
            <a:endParaRPr lang="en-US" b="1" dirty="0"/>
          </a:p>
        </p:txBody>
      </p:sp>
      <p:sp>
        <p:nvSpPr>
          <p:cNvPr id="32" name="Folded Corner 31"/>
          <p:cNvSpPr/>
          <p:nvPr/>
        </p:nvSpPr>
        <p:spPr>
          <a:xfrm>
            <a:off x="7507756" y="2928460"/>
            <a:ext cx="885177" cy="340924"/>
          </a:xfrm>
          <a:prstGeom prst="foldedCorne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Block 3</a:t>
            </a:r>
            <a:endParaRPr lang="en-US" b="1" dirty="0"/>
          </a:p>
        </p:txBody>
      </p:sp>
      <p:sp>
        <p:nvSpPr>
          <p:cNvPr id="33" name="Folded Corner 32"/>
          <p:cNvSpPr/>
          <p:nvPr/>
        </p:nvSpPr>
        <p:spPr>
          <a:xfrm>
            <a:off x="6458743" y="3342855"/>
            <a:ext cx="885177" cy="340924"/>
          </a:xfrm>
          <a:prstGeom prst="foldedCorne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Block 4</a:t>
            </a:r>
            <a:endParaRPr lang="en-US" b="1" dirty="0"/>
          </a:p>
        </p:txBody>
      </p:sp>
      <p:sp>
        <p:nvSpPr>
          <p:cNvPr id="34" name="Folded Corner 33"/>
          <p:cNvSpPr/>
          <p:nvPr/>
        </p:nvSpPr>
        <p:spPr>
          <a:xfrm>
            <a:off x="6458743" y="4182969"/>
            <a:ext cx="885177" cy="340924"/>
          </a:xfrm>
          <a:prstGeom prst="foldedCorne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Block 2</a:t>
            </a:r>
            <a:endParaRPr lang="en-US" b="1" dirty="0"/>
          </a:p>
        </p:txBody>
      </p:sp>
      <p:sp>
        <p:nvSpPr>
          <p:cNvPr id="35" name="Folded Corner 34"/>
          <p:cNvSpPr/>
          <p:nvPr/>
        </p:nvSpPr>
        <p:spPr>
          <a:xfrm>
            <a:off x="7507756" y="4182969"/>
            <a:ext cx="885177" cy="340924"/>
          </a:xfrm>
          <a:prstGeom prst="foldedCorne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Block 6</a:t>
            </a:r>
            <a:endParaRPr lang="en-US" b="1" dirty="0"/>
          </a:p>
        </p:txBody>
      </p:sp>
      <p:sp>
        <p:nvSpPr>
          <p:cNvPr id="36" name="Folded Corner 35"/>
          <p:cNvSpPr/>
          <p:nvPr/>
        </p:nvSpPr>
        <p:spPr>
          <a:xfrm>
            <a:off x="6458743" y="4597364"/>
            <a:ext cx="885177" cy="340924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Block 5</a:t>
            </a:r>
            <a:endParaRPr lang="en-US" b="1" dirty="0"/>
          </a:p>
        </p:txBody>
      </p:sp>
      <p:sp>
        <p:nvSpPr>
          <p:cNvPr id="37" name="Folded Corner 36"/>
          <p:cNvSpPr/>
          <p:nvPr/>
        </p:nvSpPr>
        <p:spPr>
          <a:xfrm>
            <a:off x="6458743" y="5463923"/>
            <a:ext cx="885177" cy="340924"/>
          </a:xfrm>
          <a:prstGeom prst="foldedCorne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Block 4</a:t>
            </a:r>
            <a:endParaRPr lang="en-US" b="1" dirty="0"/>
          </a:p>
        </p:txBody>
      </p:sp>
      <p:sp>
        <p:nvSpPr>
          <p:cNvPr id="38" name="Folded Corner 37"/>
          <p:cNvSpPr/>
          <p:nvPr/>
        </p:nvSpPr>
        <p:spPr>
          <a:xfrm>
            <a:off x="7507756" y="5463923"/>
            <a:ext cx="885177" cy="340924"/>
          </a:xfrm>
          <a:prstGeom prst="foldedCorne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Block 6</a:t>
            </a:r>
            <a:endParaRPr lang="en-US" b="1" dirty="0"/>
          </a:p>
        </p:txBody>
      </p:sp>
      <p:sp>
        <p:nvSpPr>
          <p:cNvPr id="39" name="Folded Corner 38"/>
          <p:cNvSpPr/>
          <p:nvPr/>
        </p:nvSpPr>
        <p:spPr>
          <a:xfrm>
            <a:off x="6458743" y="5878318"/>
            <a:ext cx="885177" cy="340924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Block 5</a:t>
            </a:r>
            <a:endParaRPr lang="en-US" b="1" dirty="0"/>
          </a:p>
        </p:txBody>
      </p:sp>
      <p:sp>
        <p:nvSpPr>
          <p:cNvPr id="40" name="Folded Corner 39"/>
          <p:cNvSpPr/>
          <p:nvPr/>
        </p:nvSpPr>
        <p:spPr>
          <a:xfrm>
            <a:off x="3232540" y="4198510"/>
            <a:ext cx="965565" cy="839701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Block 5</a:t>
            </a:r>
            <a:endParaRPr lang="en-US" sz="2000" b="1" dirty="0"/>
          </a:p>
        </p:txBody>
      </p:sp>
      <p:sp>
        <p:nvSpPr>
          <p:cNvPr id="41" name="Folded Corner 40"/>
          <p:cNvSpPr/>
          <p:nvPr/>
        </p:nvSpPr>
        <p:spPr>
          <a:xfrm>
            <a:off x="4397516" y="4198510"/>
            <a:ext cx="965565" cy="839701"/>
          </a:xfrm>
          <a:prstGeom prst="foldedCorne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Block 6</a:t>
            </a:r>
            <a:endParaRPr lang="en-US" sz="2000" b="1" dirty="0"/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566744" y="5248135"/>
            <a:ext cx="5090204" cy="147334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Runs on top of existing </a:t>
            </a:r>
            <a:r>
              <a:rPr lang="en-US" dirty="0" err="1" smtClean="0"/>
              <a:t>filesystem</a:t>
            </a:r>
            <a:endParaRPr lang="en-US" dirty="0" smtClean="0"/>
          </a:p>
          <a:p>
            <a:r>
              <a:rPr lang="en-US" dirty="0" smtClean="0"/>
              <a:t>Blocks are 64MB (128MB recommended)</a:t>
            </a:r>
          </a:p>
          <a:p>
            <a:r>
              <a:rPr lang="en-US" dirty="0" smtClean="0"/>
              <a:t>Single file can be &gt; any single disk</a:t>
            </a:r>
          </a:p>
          <a:p>
            <a:r>
              <a:rPr lang="en-US" dirty="0" smtClean="0"/>
              <a:t>POSIX based permissions</a:t>
            </a:r>
          </a:p>
          <a:p>
            <a:r>
              <a:rPr lang="en-US" dirty="0" smtClean="0"/>
              <a:t>Fault tolerant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89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  <p:bldP spid="7" grpId="0" animBg="1"/>
      <p:bldP spid="8" grpId="0" animBg="1"/>
      <p:bldP spid="9" grpId="0" animBg="1"/>
      <p:bldP spid="16" grpId="0" animBg="1"/>
      <p:bldP spid="21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HDFS: </a:t>
            </a:r>
            <a:r>
              <a:rPr lang="en-US" dirty="0" err="1" smtClean="0"/>
              <a:t>Namenode</a:t>
            </a:r>
            <a:r>
              <a:rPr lang="en-US" dirty="0" smtClean="0"/>
              <a:t> and </a:t>
            </a:r>
            <a:r>
              <a:rPr lang="en-US" dirty="0" err="1" smtClean="0"/>
              <a:t>Datanode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Namenode</a:t>
            </a:r>
            <a:endParaRPr lang="en-US" dirty="0"/>
          </a:p>
          <a:p>
            <a:pPr lvl="1"/>
            <a:r>
              <a:rPr lang="en-US" dirty="0" smtClean="0"/>
              <a:t>Only </a:t>
            </a:r>
            <a:r>
              <a:rPr lang="en-US" dirty="0"/>
              <a:t>one per </a:t>
            </a:r>
            <a:r>
              <a:rPr lang="en-US" dirty="0" err="1"/>
              <a:t>Hadoop</a:t>
            </a:r>
            <a:r>
              <a:rPr lang="en-US" dirty="0"/>
              <a:t> Cluster</a:t>
            </a:r>
          </a:p>
          <a:p>
            <a:pPr lvl="1"/>
            <a:r>
              <a:rPr lang="en-US" dirty="0"/>
              <a:t>Manages the </a:t>
            </a:r>
            <a:r>
              <a:rPr lang="en-US" dirty="0" err="1"/>
              <a:t>filesystem</a:t>
            </a:r>
            <a:r>
              <a:rPr lang="en-US" dirty="0"/>
              <a:t> namespace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filesystem</a:t>
            </a:r>
            <a:r>
              <a:rPr lang="en-US" dirty="0"/>
              <a:t> tree</a:t>
            </a:r>
          </a:p>
          <a:p>
            <a:pPr lvl="1"/>
            <a:r>
              <a:rPr lang="en-US" dirty="0"/>
              <a:t>An edit log</a:t>
            </a:r>
          </a:p>
          <a:p>
            <a:pPr lvl="1"/>
            <a:r>
              <a:rPr lang="en-US" dirty="0"/>
              <a:t>For each block </a:t>
            </a:r>
            <a:r>
              <a:rPr lang="en-US" dirty="0" smtClean="0"/>
              <a:t>block </a:t>
            </a:r>
            <a:r>
              <a:rPr lang="en-US" i="1" dirty="0" err="1"/>
              <a:t>i</a:t>
            </a:r>
            <a:r>
              <a:rPr lang="en-US" i="1" dirty="0"/>
              <a:t>,</a:t>
            </a:r>
            <a:r>
              <a:rPr lang="en-US" dirty="0"/>
              <a:t> the </a:t>
            </a:r>
            <a:r>
              <a:rPr lang="en-US" dirty="0" err="1"/>
              <a:t>datanode</a:t>
            </a:r>
            <a:r>
              <a:rPr lang="en-US" dirty="0"/>
              <a:t>(s) in which </a:t>
            </a:r>
            <a:r>
              <a:rPr lang="en-US" dirty="0" smtClean="0"/>
              <a:t>block </a:t>
            </a:r>
            <a:r>
              <a:rPr lang="en-US" i="1" dirty="0" err="1"/>
              <a:t>i</a:t>
            </a:r>
            <a:r>
              <a:rPr lang="en-US" dirty="0"/>
              <a:t> </a:t>
            </a:r>
            <a:r>
              <a:rPr lang="en-US" dirty="0" smtClean="0"/>
              <a:t>is saved</a:t>
            </a:r>
            <a:endParaRPr lang="en-US" dirty="0"/>
          </a:p>
          <a:p>
            <a:pPr lvl="1"/>
            <a:r>
              <a:rPr lang="en-US" dirty="0"/>
              <a:t>All the blocks residing in each </a:t>
            </a:r>
            <a:r>
              <a:rPr lang="en-US" dirty="0" err="1" smtClean="0"/>
              <a:t>datanode</a:t>
            </a:r>
            <a:endParaRPr lang="en-US" dirty="0" smtClean="0"/>
          </a:p>
          <a:p>
            <a:r>
              <a:rPr lang="en-US" dirty="0" smtClean="0"/>
              <a:t>Secondary </a:t>
            </a:r>
            <a:r>
              <a:rPr lang="en-US" dirty="0" err="1" smtClean="0"/>
              <a:t>Namenode</a:t>
            </a:r>
            <a:endParaRPr lang="en-US" dirty="0" smtClean="0"/>
          </a:p>
          <a:p>
            <a:pPr lvl="1"/>
            <a:r>
              <a:rPr lang="en-US" dirty="0" smtClean="0"/>
              <a:t>Backup </a:t>
            </a:r>
            <a:r>
              <a:rPr lang="en-US" dirty="0" err="1" smtClean="0"/>
              <a:t>namenode</a:t>
            </a:r>
            <a:endParaRPr lang="en-US" dirty="0" smtClean="0"/>
          </a:p>
          <a:p>
            <a:r>
              <a:rPr lang="en-US" dirty="0" err="1" smtClean="0"/>
              <a:t>Datanodes</a:t>
            </a:r>
            <a:endParaRPr lang="en-US" dirty="0" smtClean="0"/>
          </a:p>
          <a:p>
            <a:pPr lvl="1"/>
            <a:r>
              <a:rPr lang="en-US" dirty="0" smtClean="0"/>
              <a:t>Many </a:t>
            </a:r>
            <a:r>
              <a:rPr lang="en-US" dirty="0"/>
              <a:t>per </a:t>
            </a:r>
            <a:r>
              <a:rPr lang="en-US" dirty="0" err="1"/>
              <a:t>Hadoop</a:t>
            </a:r>
            <a:r>
              <a:rPr lang="en-US" dirty="0"/>
              <a:t> </a:t>
            </a:r>
            <a:r>
              <a:rPr lang="en-US" dirty="0" smtClean="0"/>
              <a:t>cluster</a:t>
            </a:r>
            <a:endParaRPr lang="en-US" dirty="0"/>
          </a:p>
          <a:p>
            <a:pPr lvl="1"/>
            <a:r>
              <a:rPr lang="en-US" dirty="0"/>
              <a:t>Controls block </a:t>
            </a:r>
            <a:r>
              <a:rPr lang="en-US" dirty="0" smtClean="0"/>
              <a:t>operations</a:t>
            </a:r>
            <a:endParaRPr lang="en-US" dirty="0"/>
          </a:p>
          <a:p>
            <a:pPr lvl="1"/>
            <a:r>
              <a:rPr lang="en-US" dirty="0"/>
              <a:t>Physically puts the block in the </a:t>
            </a:r>
            <a:r>
              <a:rPr lang="en-US" dirty="0" smtClean="0"/>
              <a:t>nodes</a:t>
            </a:r>
            <a:endParaRPr lang="en-US" dirty="0"/>
          </a:p>
          <a:p>
            <a:pPr lvl="1"/>
            <a:r>
              <a:rPr lang="en-US" dirty="0"/>
              <a:t>Do the physical </a:t>
            </a:r>
            <a:r>
              <a:rPr lang="en-US" dirty="0" smtClean="0"/>
              <a:t>replication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15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5938</TotalTime>
  <Words>2938</Words>
  <Application>Microsoft Macintosh PowerPoint</Application>
  <PresentationFormat>On-screen Show (4:3)</PresentationFormat>
  <Paragraphs>526</Paragraphs>
  <Slides>26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Default Theme</vt:lpstr>
      <vt:lpstr>Microsoft Equation</vt:lpstr>
      <vt:lpstr>Equation</vt:lpstr>
      <vt:lpstr>MapReduce and Hadoop</vt:lpstr>
      <vt:lpstr>Let’s keep the intro short</vt:lpstr>
      <vt:lpstr>The MapReduce paradigm</vt:lpstr>
      <vt:lpstr>An example: word frequency counting</vt:lpstr>
      <vt:lpstr>An example: word frequency counting</vt:lpstr>
      <vt:lpstr>Hadoop</vt:lpstr>
      <vt:lpstr>Hadoop</vt:lpstr>
      <vt:lpstr>HDFS: Blocks</vt:lpstr>
      <vt:lpstr>HDFS: Namenode and Datanode</vt:lpstr>
      <vt:lpstr>HDFS: an example</vt:lpstr>
      <vt:lpstr>MapReduce: JobTracker and TaskTracker</vt:lpstr>
      <vt:lpstr>Map, Shuffle and Reduce: internal steps</vt:lpstr>
      <vt:lpstr>Fault Tolerance</vt:lpstr>
      <vt:lpstr>using MapReduce</vt:lpstr>
      <vt:lpstr>Matrix – Vector Multiplication </vt:lpstr>
      <vt:lpstr>Matrix – Vector Multiplication </vt:lpstr>
      <vt:lpstr>Relational Algebra</vt:lpstr>
      <vt:lpstr>Selection using MapReduce</vt:lpstr>
      <vt:lpstr>Union using MapReduce</vt:lpstr>
      <vt:lpstr>Natural join using MapReduce</vt:lpstr>
      <vt:lpstr>Grouping and Aggregation using MapReduce</vt:lpstr>
      <vt:lpstr>Matrix multiplication using MapReduce</vt:lpstr>
      <vt:lpstr>Matrix multiplication using MapReduce</vt:lpstr>
      <vt:lpstr>Matrix multiplication using MapReduce</vt:lpstr>
      <vt:lpstr>Matrix multiplication using MapReduce: Method 2</vt:lpstr>
      <vt:lpstr>References and acknowledgements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Rule Mining</dc:title>
  <dc:creator>Debapriyo Majumdar</dc:creator>
  <cp:lastModifiedBy>Debapriyo Majumdar</cp:lastModifiedBy>
  <cp:revision>554</cp:revision>
  <dcterms:created xsi:type="dcterms:W3CDTF">2014-08-02T12:52:59Z</dcterms:created>
  <dcterms:modified xsi:type="dcterms:W3CDTF">2015-01-13T06:57:23Z</dcterms:modified>
</cp:coreProperties>
</file>