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5" r:id="rId19"/>
    <p:sldId id="277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5" d="100"/>
          <a:sy n="95" d="100"/>
        </p:scale>
        <p:origin x="-2840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59E54-AE6E-F549-B9AE-618A7B46237A}" type="datetimeFigureOut">
              <a:rPr lang="en-US" smtClean="0"/>
              <a:t>14/08/14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55C02-97D2-4641-A637-652E7F0AF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6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E47CD-8708-F948-A779-36F32D6EDB11}" type="datetimeFigureOut">
              <a:rPr lang="en-US" smtClean="0"/>
              <a:t>14/08/14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83283-9BD9-774E-AC54-847D0E689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715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5E7-49D5-D046-9E95-5A98DCFF66AD}" type="datetime1">
              <a:rPr lang="en-IN" smtClean="0"/>
              <a:t>14/08/14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7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3D5B-8024-954C-9EA8-0A7D038CF304}" type="datetime1">
              <a:rPr lang="en-IN" smtClean="0"/>
              <a:t>14/08/14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8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F1D5-B673-8D48-876A-20B8696F1D6B}" type="datetime1">
              <a:rPr lang="en-IN" smtClean="0"/>
              <a:t>14/08/14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4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96CB-72EA-C14A-99A4-0AE763786797}" type="datetime1">
              <a:rPr lang="en-IN" smtClean="0"/>
              <a:t>14/08/14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68610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03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D054-2180-0A45-94DC-E612A04EB82D}" type="datetime1">
              <a:rPr lang="en-IN" smtClean="0"/>
              <a:t>14/08/14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0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8588-9415-9A4B-9D5E-C9A176907F28}" type="datetime1">
              <a:rPr lang="en-IN" smtClean="0"/>
              <a:t>14/08/14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2033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67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850E-73E0-E946-A230-0CD1BDA80A3B}" type="datetime1">
              <a:rPr lang="en-IN" smtClean="0"/>
              <a:t>14/08/14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2033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13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C485-E25D-3B43-B39B-C89965CA511E}" type="datetime1">
              <a:rPr lang="en-IN" smtClean="0"/>
              <a:t>14/08/14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2033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90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EA1D-7703-234E-ADEE-4827FB423E92}" type="datetime1">
              <a:rPr lang="en-IN" smtClean="0"/>
              <a:t>14/08/14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4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17A2-7B26-604C-95A5-58E88579DA5E}" type="datetime1">
              <a:rPr lang="en-IN" smtClean="0"/>
              <a:t>14/08/14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58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0A24-4995-7C46-9EE4-9D497BA71EBA}" type="datetime1">
              <a:rPr lang="en-IN" smtClean="0"/>
              <a:t>14/08/14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1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9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2850"/>
            <a:ext cx="8229600" cy="5023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31159-C5F6-B841-9353-B0C0E75B39D3}" type="datetime1">
              <a:rPr lang="en-IN" smtClean="0"/>
              <a:t>14/08/14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9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>
              <a:lumMod val="75000"/>
            </a:schemeClr>
          </a:solidFill>
          <a:latin typeface="+mj-lt"/>
          <a:ea typeface="+mj-ea"/>
          <a:cs typeface="Athelas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1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25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2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image" Target="../media/image8.emf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6.e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2.e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1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37369"/>
            <a:ext cx="7772400" cy="206308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Naïve Bayes Classification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Debapriyo Majumdar</a:t>
            </a:r>
          </a:p>
          <a:p>
            <a:r>
              <a:rPr lang="en-US" sz="2400" dirty="0" smtClean="0"/>
              <a:t>Data Mining – Fall 2014</a:t>
            </a:r>
          </a:p>
          <a:p>
            <a:r>
              <a:rPr lang="en-US" sz="2400" dirty="0" smtClean="0"/>
              <a:t>Indian Statistical Institute Kolkata</a:t>
            </a:r>
          </a:p>
          <a:p>
            <a:endParaRPr lang="en-US" sz="2400" dirty="0" smtClean="0"/>
          </a:p>
          <a:p>
            <a:r>
              <a:rPr lang="en-US" sz="2000" dirty="0" smtClean="0"/>
              <a:t>August 14, 2014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7100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Multinomial Naïve Bayes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0"/>
            <a:ext cx="8229600" cy="56820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Probability of a document </a:t>
            </a:r>
            <a:r>
              <a:rPr lang="en-US" sz="2400" i="1" dirty="0" smtClean="0"/>
              <a:t>d </a:t>
            </a:r>
            <a:r>
              <a:rPr lang="en-US" sz="2400" dirty="0" smtClean="0"/>
              <a:t>being in class </a:t>
            </a:r>
            <a:r>
              <a:rPr lang="en-US" sz="2400" i="1" dirty="0" smtClean="0"/>
              <a:t>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603899"/>
              </p:ext>
            </p:extLst>
          </p:nvPr>
        </p:nvGraphicFramePr>
        <p:xfrm>
          <a:off x="2525713" y="1516063"/>
          <a:ext cx="40798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Equation" r:id="rId3" imgW="1689100" imgH="457200" progId="Equation.3">
                  <p:embed/>
                </p:oleObj>
              </mc:Choice>
              <mc:Fallback>
                <p:oleObj name="Equation" r:id="rId3" imgW="1689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25713" y="1516063"/>
                        <a:ext cx="4079875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620218"/>
            <a:ext cx="8229600" cy="3736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n-US" dirty="0" smtClean="0"/>
              <a:t>where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k</a:t>
            </a:r>
            <a:r>
              <a:rPr lang="en-US" dirty="0" err="1" smtClean="0"/>
              <a:t>|</a:t>
            </a:r>
            <a:r>
              <a:rPr lang="en-US" i="1" dirty="0" err="1" smtClean="0"/>
              <a:t>c</a:t>
            </a:r>
            <a:r>
              <a:rPr lang="en-US" dirty="0" smtClean="0"/>
              <a:t>) = probability of a term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 </a:t>
            </a:r>
            <a:r>
              <a:rPr lang="en-US" dirty="0" smtClean="0"/>
              <a:t>occurring in a document of class </a:t>
            </a:r>
            <a:r>
              <a:rPr lang="en-US" i="1" dirty="0" smtClean="0"/>
              <a:t>c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Intuitively: </a:t>
            </a:r>
          </a:p>
          <a:p>
            <a:pPr lvl="2" indent="-342900"/>
            <a:r>
              <a:rPr lang="en-US" sz="2400" i="1" dirty="0"/>
              <a:t>P</a:t>
            </a:r>
            <a:r>
              <a:rPr lang="en-US" sz="2400" dirty="0"/>
              <a:t>(</a:t>
            </a:r>
            <a:r>
              <a:rPr lang="en-US" sz="2400" i="1" dirty="0" err="1"/>
              <a:t>t</a:t>
            </a:r>
            <a:r>
              <a:rPr lang="en-US" sz="2400" i="1" baseline="-25000" dirty="0" err="1"/>
              <a:t>k</a:t>
            </a:r>
            <a:r>
              <a:rPr lang="en-US" sz="2400" dirty="0" err="1"/>
              <a:t>|</a:t>
            </a:r>
            <a:r>
              <a:rPr lang="en-US" sz="2400" i="1" dirty="0" err="1"/>
              <a:t>c</a:t>
            </a:r>
            <a:r>
              <a:rPr lang="en-US" sz="2400" dirty="0"/>
              <a:t>) </a:t>
            </a:r>
            <a:r>
              <a:rPr lang="en-US" sz="2400" dirty="0" smtClean="0"/>
              <a:t>~ how much evidence </a:t>
            </a:r>
            <a:r>
              <a:rPr lang="en-US" sz="2400" i="1" dirty="0" err="1" smtClean="0"/>
              <a:t>t</a:t>
            </a:r>
            <a:r>
              <a:rPr lang="en-US" sz="2400" i="1" baseline="-25000" dirty="0" err="1" smtClean="0"/>
              <a:t>k</a:t>
            </a:r>
            <a:r>
              <a:rPr lang="en-US" sz="2400" i="1" dirty="0" smtClean="0"/>
              <a:t> </a:t>
            </a:r>
            <a:r>
              <a:rPr lang="en-US" sz="2400" dirty="0" smtClean="0"/>
              <a:t>contributes to the class </a:t>
            </a:r>
            <a:r>
              <a:rPr lang="en-US" sz="2400" i="1" dirty="0" smtClean="0"/>
              <a:t>c</a:t>
            </a:r>
          </a:p>
          <a:p>
            <a:pPr lvl="2" indent="-342900"/>
            <a:r>
              <a:rPr lang="en-US" sz="2400" i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/>
              <a:t>c</a:t>
            </a:r>
            <a:r>
              <a:rPr lang="en-US" sz="2400" dirty="0" smtClean="0"/>
              <a:t>) ~ prior probability of a document being labeled by class </a:t>
            </a:r>
            <a:r>
              <a:rPr lang="en-US" sz="2400" i="1" dirty="0" smtClean="0"/>
              <a:t>c</a:t>
            </a:r>
          </a:p>
          <a:p>
            <a:pPr marL="40005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70927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Multinomial Naïve Bayes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expression</a:t>
            </a:r>
          </a:p>
          <a:p>
            <a:endParaRPr lang="en-US" dirty="0"/>
          </a:p>
          <a:p>
            <a:endParaRPr lang="en-US" dirty="0" smtClean="0"/>
          </a:p>
          <a:p>
            <a:pPr marL="400050" lvl="1" indent="0">
              <a:buNone/>
            </a:pPr>
            <a:r>
              <a:rPr lang="en-US" sz="2800" dirty="0" smtClean="0"/>
              <a:t>has many probabilities. </a:t>
            </a:r>
          </a:p>
          <a:p>
            <a:r>
              <a:rPr lang="en-US" dirty="0" smtClean="0"/>
              <a:t>May result a floating point </a:t>
            </a:r>
            <a:r>
              <a:rPr lang="en-US" i="1" dirty="0" smtClean="0"/>
              <a:t>underflow.</a:t>
            </a:r>
          </a:p>
          <a:p>
            <a:pPr lvl="1"/>
            <a:r>
              <a:rPr lang="en-US" dirty="0" smtClean="0"/>
              <a:t>Add logarithms of the probabilities instead of multiplying the original probability values</a:t>
            </a:r>
          </a:p>
          <a:p>
            <a:endParaRPr lang="en-US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545588"/>
              </p:ext>
            </p:extLst>
          </p:nvPr>
        </p:nvGraphicFramePr>
        <p:xfrm>
          <a:off x="2669172" y="1422818"/>
          <a:ext cx="2668588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" name="Equation" r:id="rId3" imgW="1104900" imgH="457200" progId="Equation.3">
                  <p:embed/>
                </p:oleObj>
              </mc:Choice>
              <mc:Fallback>
                <p:oleObj name="Equation" r:id="rId3" imgW="1104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9172" y="1422818"/>
                        <a:ext cx="2668588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ontent Placeholder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772930"/>
              </p:ext>
            </p:extLst>
          </p:nvPr>
        </p:nvGraphicFramePr>
        <p:xfrm>
          <a:off x="1616075" y="4691063"/>
          <a:ext cx="5888038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" name="Equation" r:id="rId5" imgW="2438400" imgH="495300" progId="Equation.3">
                  <p:embed/>
                </p:oleObj>
              </mc:Choice>
              <mc:Fallback>
                <p:oleObj name="Equation" r:id="rId5" imgW="24384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6075" y="4691063"/>
                        <a:ext cx="5888038" cy="1195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Callout 2 8"/>
          <p:cNvSpPr/>
          <p:nvPr/>
        </p:nvSpPr>
        <p:spPr>
          <a:xfrm>
            <a:off x="7007726" y="4097420"/>
            <a:ext cx="1973179" cy="78873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0805"/>
              <a:gd name="adj6" fmla="val -2510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Term weight of </a:t>
            </a:r>
            <a:r>
              <a:rPr lang="en-US" sz="2000" i="1" dirty="0" err="1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sz="2000" i="1" baseline="-25000" dirty="0" err="1" smtClean="0">
                <a:solidFill>
                  <a:schemeClr val="tx2">
                    <a:lumMod val="50000"/>
                  </a:schemeClr>
                </a:solidFill>
              </a:rPr>
              <a:t>k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in class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5789" y="6126163"/>
            <a:ext cx="5298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Todo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: estimating these probabilities</a:t>
            </a:r>
            <a:endParaRPr lang="en-US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12" name="Straight Arrow Connector 11"/>
          <p:cNvCxnSpPr>
            <a:stCxn id="3" idx="2"/>
          </p:cNvCxnSpPr>
          <p:nvPr/>
        </p:nvCxnSpPr>
        <p:spPr>
          <a:xfrm flipV="1">
            <a:off x="4572000" y="5521159"/>
            <a:ext cx="0" cy="605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352688" y="5521159"/>
            <a:ext cx="0" cy="605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98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Maximum Likelihood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0"/>
            <a:ext cx="8229600" cy="114304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Based on relative frequencies</a:t>
            </a:r>
          </a:p>
          <a:p>
            <a:r>
              <a:rPr lang="en-US" sz="2400" dirty="0" smtClean="0"/>
              <a:t>Class prior probability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339823"/>
              </p:ext>
            </p:extLst>
          </p:nvPr>
        </p:nvGraphicFramePr>
        <p:xfrm>
          <a:off x="3125623" y="1898338"/>
          <a:ext cx="1633535" cy="97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Equation" r:id="rId3" imgW="660400" imgH="393700" progId="Equation.3">
                  <p:embed/>
                </p:oleObj>
              </mc:Choice>
              <mc:Fallback>
                <p:oleObj name="Equation" r:id="rId3" imgW="660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5623" y="1898338"/>
                        <a:ext cx="1633535" cy="973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Callout 2 6"/>
          <p:cNvSpPr/>
          <p:nvPr/>
        </p:nvSpPr>
        <p:spPr>
          <a:xfrm>
            <a:off x="5775158" y="1236577"/>
            <a:ext cx="2911642" cy="72858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7614"/>
              <a:gd name="adj6" fmla="val -410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#of documents labeled as class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in training data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6021136" y="2324064"/>
            <a:ext cx="2665664" cy="78873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6398"/>
              <a:gd name="adj6" fmla="val -5211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total #of documents in training data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3112800"/>
            <a:ext cx="8229600" cy="3243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Estimate </a:t>
            </a:r>
            <a:r>
              <a:rPr lang="en-US" sz="2400" i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err="1" smtClean="0"/>
              <a:t>t</a:t>
            </a:r>
            <a:r>
              <a:rPr lang="en-US" sz="2400" dirty="0" err="1" smtClean="0"/>
              <a:t>|</a:t>
            </a:r>
            <a:r>
              <a:rPr lang="en-US" sz="2400" i="1" dirty="0" err="1" smtClean="0"/>
              <a:t>c</a:t>
            </a:r>
            <a:r>
              <a:rPr lang="en-US" sz="2400" dirty="0" smtClean="0"/>
              <a:t>) as the relative frequency of </a:t>
            </a:r>
            <a:r>
              <a:rPr lang="en-US" sz="2400" i="1" dirty="0" smtClean="0"/>
              <a:t>t </a:t>
            </a:r>
            <a:r>
              <a:rPr lang="en-US" sz="2400" dirty="0" smtClean="0"/>
              <a:t>occurring in documents labeled as class </a:t>
            </a:r>
            <a:r>
              <a:rPr lang="en-US" sz="2400" i="1" dirty="0" smtClean="0"/>
              <a:t>c</a:t>
            </a:r>
          </a:p>
          <a:p>
            <a:endParaRPr lang="en-US" sz="2400" i="1" dirty="0"/>
          </a:p>
          <a:p>
            <a:endParaRPr lang="en-US" sz="2400" i="1" dirty="0" smtClean="0"/>
          </a:p>
          <a:p>
            <a:endParaRPr lang="en-US" sz="2400" dirty="0" smtClean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013171"/>
              </p:ext>
            </p:extLst>
          </p:nvPr>
        </p:nvGraphicFramePr>
        <p:xfrm>
          <a:off x="2846513" y="3769905"/>
          <a:ext cx="2369856" cy="1336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Equation" r:id="rId5" imgW="990600" imgH="558800" progId="Equation.3">
                  <p:embed/>
                </p:oleObj>
              </mc:Choice>
              <mc:Fallback>
                <p:oleObj name="Equation" r:id="rId5" imgW="9906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46513" y="3769905"/>
                        <a:ext cx="2369856" cy="1336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Callout 2 10"/>
          <p:cNvSpPr/>
          <p:nvPr/>
        </p:nvSpPr>
        <p:spPr>
          <a:xfrm>
            <a:off x="5641474" y="4401518"/>
            <a:ext cx="3045327" cy="705229"/>
          </a:xfrm>
          <a:prstGeom prst="borderCallout2">
            <a:avLst>
              <a:gd name="adj1" fmla="val 73723"/>
              <a:gd name="adj2" fmla="val -2626"/>
              <a:gd name="adj3" fmla="val 1690"/>
              <a:gd name="adj4" fmla="val -2620"/>
              <a:gd name="adj5" fmla="val 2656"/>
              <a:gd name="adj6" fmla="val -1958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total #of occurrences of all terms in documents 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</a:rPr>
              <a:t>d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rgbClr val="1A1A1A"/>
                </a:solidFill>
              </a:rPr>
              <a:t>∈ </a:t>
            </a:r>
            <a:r>
              <a:rPr lang="en-US" sz="2000" i="1" dirty="0">
                <a:solidFill>
                  <a:srgbClr val="1A1A1A"/>
                </a:solidFill>
              </a:rPr>
              <a:t>c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6021136" y="3636210"/>
            <a:ext cx="2665664" cy="668422"/>
          </a:xfrm>
          <a:prstGeom prst="borderCallout2">
            <a:avLst>
              <a:gd name="adj1" fmla="val 18750"/>
              <a:gd name="adj2" fmla="val -2816"/>
              <a:gd name="adj3" fmla="val 18750"/>
              <a:gd name="adj4" fmla="val -16667"/>
              <a:gd name="adj5" fmla="val 51717"/>
              <a:gd name="adj6" fmla="val -42725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total #of occurrences of t in documents 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</a:rPr>
              <a:t>d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rgbClr val="1A1A1A"/>
                </a:solidFill>
              </a:rPr>
              <a:t>∈ </a:t>
            </a:r>
            <a:r>
              <a:rPr lang="en-US" sz="2000" i="1" dirty="0">
                <a:solidFill>
                  <a:srgbClr val="1A1A1A"/>
                </a:solidFill>
              </a:rPr>
              <a:t>c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62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Handling Rare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0"/>
            <a:ext cx="8229600" cy="2867571"/>
          </a:xfrm>
        </p:spPr>
        <p:txBody>
          <a:bodyPr/>
          <a:lstStyle/>
          <a:p>
            <a:r>
              <a:rPr lang="en-US" dirty="0"/>
              <a:t>What if: a term </a:t>
            </a:r>
            <a:r>
              <a:rPr lang="en-US" i="1" dirty="0"/>
              <a:t>t </a:t>
            </a:r>
            <a:r>
              <a:rPr lang="en-US" dirty="0"/>
              <a:t>did not occur in documents belonging to class </a:t>
            </a:r>
            <a:r>
              <a:rPr lang="en-US" i="1" dirty="0"/>
              <a:t>c </a:t>
            </a:r>
            <a:r>
              <a:rPr lang="en-US" dirty="0"/>
              <a:t>in the training data?</a:t>
            </a:r>
          </a:p>
          <a:p>
            <a:pPr lvl="1"/>
            <a:r>
              <a:rPr lang="en-US" dirty="0" smtClean="0"/>
              <a:t>Quite common. Terms are sparse in documents. </a:t>
            </a:r>
          </a:p>
          <a:p>
            <a:r>
              <a:rPr lang="en-US" dirty="0" smtClean="0"/>
              <a:t>Problem: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 err="1"/>
              <a:t>t</a:t>
            </a:r>
            <a:r>
              <a:rPr lang="en-US" dirty="0" err="1"/>
              <a:t>|</a:t>
            </a:r>
            <a:r>
              <a:rPr lang="en-US" i="1" dirty="0" err="1"/>
              <a:t>c</a:t>
            </a:r>
            <a:r>
              <a:rPr lang="en-US" dirty="0" smtClean="0"/>
              <a:t>) becomes zero, the whole expression becomes zero</a:t>
            </a:r>
          </a:p>
          <a:p>
            <a:r>
              <a:rPr lang="en-US" dirty="0" smtClean="0"/>
              <a:t>Use </a:t>
            </a:r>
            <a:r>
              <a:rPr lang="en-US" i="1" dirty="0" smtClean="0"/>
              <a:t>add-one </a:t>
            </a:r>
            <a:r>
              <a:rPr lang="en-US" dirty="0" smtClean="0"/>
              <a:t>or </a:t>
            </a:r>
            <a:r>
              <a:rPr lang="en-US" i="1" dirty="0" smtClean="0"/>
              <a:t>Laplace smoothing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596017"/>
              </p:ext>
            </p:extLst>
          </p:nvPr>
        </p:nvGraphicFramePr>
        <p:xfrm>
          <a:off x="1951038" y="4086225"/>
          <a:ext cx="5257800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3" imgW="2197100" imgH="673100" progId="Equation.3">
                  <p:embed/>
                </p:oleObj>
              </mc:Choice>
              <mc:Fallback>
                <p:oleObj name="Equation" r:id="rId3" imgW="2197100" imgH="673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1038" y="4086225"/>
                        <a:ext cx="5257800" cy="160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6806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76421" y="2299368"/>
            <a:ext cx="1430422" cy="14437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Indian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Delhi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Indian</a:t>
            </a:r>
          </a:p>
        </p:txBody>
      </p:sp>
      <p:sp>
        <p:nvSpPr>
          <p:cNvPr id="6" name="Rectangle 5"/>
          <p:cNvSpPr/>
          <p:nvPr/>
        </p:nvSpPr>
        <p:spPr>
          <a:xfrm>
            <a:off x="2839453" y="2299368"/>
            <a:ext cx="1545389" cy="14437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Indian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Indian</a:t>
            </a:r>
          </a:p>
          <a:p>
            <a:pPr algn="ctr"/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Taj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Mahal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6864" y="2299368"/>
            <a:ext cx="1395662" cy="14437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Indian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Goa</a:t>
            </a:r>
          </a:p>
        </p:txBody>
      </p:sp>
      <p:sp>
        <p:nvSpPr>
          <p:cNvPr id="9" name="Rectangle 8"/>
          <p:cNvSpPr/>
          <p:nvPr/>
        </p:nvSpPr>
        <p:spPr>
          <a:xfrm>
            <a:off x="6296528" y="2299368"/>
            <a:ext cx="1395662" cy="14437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London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Indian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Embassy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90316" y="1644316"/>
            <a:ext cx="989263" cy="4277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India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3039979" y="1644316"/>
            <a:ext cx="989263" cy="4277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India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4850063" y="1644316"/>
            <a:ext cx="989263" cy="4277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India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6553200" y="1644316"/>
            <a:ext cx="989263" cy="4277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UK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3949033" y="4211053"/>
            <a:ext cx="1395662" cy="19785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Indian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Embassy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London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Indian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Indian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63937" y="5761790"/>
            <a:ext cx="1320800" cy="4277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Classify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50899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Bernoulli Naïve Bayes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1"/>
            <a:ext cx="8229600" cy="2065466"/>
          </a:xfrm>
        </p:spPr>
        <p:txBody>
          <a:bodyPr/>
          <a:lstStyle/>
          <a:p>
            <a:r>
              <a:rPr lang="en-US" dirty="0" smtClean="0"/>
              <a:t>Binary indicator of occurrence instead of frequency</a:t>
            </a:r>
          </a:p>
          <a:p>
            <a:r>
              <a:rPr lang="en-US" dirty="0" smtClean="0"/>
              <a:t>Estimate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 err="1"/>
              <a:t>t</a:t>
            </a:r>
            <a:r>
              <a:rPr lang="en-US" dirty="0" err="1"/>
              <a:t>|</a:t>
            </a:r>
            <a:r>
              <a:rPr lang="en-US" i="1" dirty="0" err="1"/>
              <a:t>c</a:t>
            </a:r>
            <a:r>
              <a:rPr lang="en-US" dirty="0" smtClean="0"/>
              <a:t>) as the </a:t>
            </a:r>
            <a:r>
              <a:rPr lang="en-US" i="1" dirty="0" smtClean="0"/>
              <a:t>fraction </a:t>
            </a:r>
            <a:r>
              <a:rPr lang="en-US" dirty="0" smtClean="0"/>
              <a:t>of documents in </a:t>
            </a:r>
            <a:r>
              <a:rPr lang="en-US" i="1" dirty="0" smtClean="0"/>
              <a:t>c </a:t>
            </a:r>
            <a:r>
              <a:rPr lang="en-US" dirty="0" smtClean="0"/>
              <a:t>containing the term </a:t>
            </a:r>
            <a:r>
              <a:rPr lang="en-US" i="1" dirty="0" smtClean="0"/>
              <a:t>t</a:t>
            </a:r>
          </a:p>
          <a:p>
            <a:r>
              <a:rPr lang="en-US" dirty="0" smtClean="0"/>
              <a:t>Models absence of terms explicitly: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Content Placeholder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034542"/>
              </p:ext>
            </p:extLst>
          </p:nvPr>
        </p:nvGraphicFramePr>
        <p:xfrm>
          <a:off x="1187450" y="3376613"/>
          <a:ext cx="676910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Equation" r:id="rId3" imgW="3238500" imgH="457200" progId="Equation.3">
                  <p:embed/>
                </p:oleObj>
              </mc:Choice>
              <mc:Fallback>
                <p:oleObj name="Equation" r:id="rId3" imgW="3238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450" y="3376613"/>
                        <a:ext cx="6769100" cy="957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Callout 2 5"/>
          <p:cNvSpPr/>
          <p:nvPr/>
        </p:nvSpPr>
        <p:spPr>
          <a:xfrm>
            <a:off x="1187450" y="4999787"/>
            <a:ext cx="2515603" cy="788737"/>
          </a:xfrm>
          <a:prstGeom prst="borderCallout2">
            <a:avLst>
              <a:gd name="adj1" fmla="val -13453"/>
              <a:gd name="adj2" fmla="val 3862"/>
              <a:gd name="adj3" fmla="val -13453"/>
              <a:gd name="adj4" fmla="val 27371"/>
              <a:gd name="adj5" fmla="val -114618"/>
              <a:gd name="adj6" fmla="val 42648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X</a:t>
            </a:r>
            <a:r>
              <a:rPr lang="en-US" sz="2000" baseline="-25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i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= 1 if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t</a:t>
            </a:r>
            <a:r>
              <a:rPr lang="en-US" sz="2000" baseline="-25000" dirty="0" err="1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i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is present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      0 otherwise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5925219" y="4999787"/>
            <a:ext cx="2208129" cy="788737"/>
          </a:xfrm>
          <a:prstGeom prst="borderCallout2">
            <a:avLst>
              <a:gd name="adj1" fmla="val -13453"/>
              <a:gd name="adj2" fmla="val 92253"/>
              <a:gd name="adj3" fmla="val -15148"/>
              <a:gd name="adj4" fmla="val 42506"/>
              <a:gd name="adj5" fmla="val -114618"/>
              <a:gd name="adj6" fmla="val 42648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Absence of terms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421" y="5788537"/>
            <a:ext cx="77804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Difference between Multinomial with frequencies truncated to 1, and Bernoulli Naïve Bayes?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85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76421" y="2299368"/>
            <a:ext cx="1430422" cy="14437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Indian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Delhi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Indian</a:t>
            </a:r>
          </a:p>
        </p:txBody>
      </p:sp>
      <p:sp>
        <p:nvSpPr>
          <p:cNvPr id="6" name="Rectangle 5"/>
          <p:cNvSpPr/>
          <p:nvPr/>
        </p:nvSpPr>
        <p:spPr>
          <a:xfrm>
            <a:off x="2839453" y="2299368"/>
            <a:ext cx="1545389" cy="14437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Indian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Indian</a:t>
            </a:r>
          </a:p>
          <a:p>
            <a:pPr algn="ctr"/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Taj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Mahal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6864" y="2299368"/>
            <a:ext cx="1395662" cy="14437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Indian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Goa</a:t>
            </a:r>
          </a:p>
        </p:txBody>
      </p:sp>
      <p:sp>
        <p:nvSpPr>
          <p:cNvPr id="9" name="Rectangle 8"/>
          <p:cNvSpPr/>
          <p:nvPr/>
        </p:nvSpPr>
        <p:spPr>
          <a:xfrm>
            <a:off x="6296528" y="2299368"/>
            <a:ext cx="1395662" cy="14437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London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Indian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Embassy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90316" y="1644316"/>
            <a:ext cx="989263" cy="4277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India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3039979" y="1644316"/>
            <a:ext cx="989263" cy="4277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India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4850063" y="1644316"/>
            <a:ext cx="989263" cy="4277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India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6553200" y="1644316"/>
            <a:ext cx="989263" cy="4277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UK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3949033" y="4211053"/>
            <a:ext cx="1395662" cy="19785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Indian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Embassy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London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Indian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Indian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63937" y="5761790"/>
            <a:ext cx="1320800" cy="4277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Classify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74590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Naïve </a:t>
            </a:r>
            <a:r>
              <a:rPr lang="en-US" dirty="0" smtClean="0"/>
              <a:t>Bayes as a Generative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0"/>
            <a:ext cx="8229600" cy="648413"/>
          </a:xfrm>
        </p:spPr>
        <p:txBody>
          <a:bodyPr/>
          <a:lstStyle/>
          <a:p>
            <a:r>
              <a:rPr lang="en-US" dirty="0" smtClean="0"/>
              <a:t>The probability model: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Content Placeholder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707768"/>
              </p:ext>
            </p:extLst>
          </p:nvPr>
        </p:nvGraphicFramePr>
        <p:xfrm>
          <a:off x="3072063" y="1763713"/>
          <a:ext cx="313213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Equation" r:id="rId3" imgW="1498600" imgH="419100" progId="Equation.3">
                  <p:embed/>
                </p:oleObj>
              </mc:Choice>
              <mc:Fallback>
                <p:oleObj name="Equation" r:id="rId3" imgW="14986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72063" y="1763713"/>
                        <a:ext cx="3132138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814803" y="2967789"/>
            <a:ext cx="4514519" cy="1989220"/>
            <a:chOff x="606925" y="2967789"/>
            <a:chExt cx="4514519" cy="1989220"/>
          </a:xfrm>
        </p:grpSpPr>
        <p:sp>
          <p:nvSpPr>
            <p:cNvPr id="7" name="Oval 6"/>
            <p:cNvSpPr/>
            <p:nvPr/>
          </p:nvSpPr>
          <p:spPr>
            <a:xfrm>
              <a:off x="1977188" y="2967789"/>
              <a:ext cx="1697789" cy="641685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UK</a:t>
              </a:r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06925" y="4315324"/>
              <a:ext cx="1370263" cy="641685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</a:t>
              </a:r>
              <a:r>
                <a:rPr lang="en-US" baseline="-25000" dirty="0" smtClean="0"/>
                <a:t>1</a:t>
              </a:r>
              <a:r>
                <a:rPr lang="en-US" dirty="0" smtClean="0"/>
                <a:t>=</a:t>
              </a:r>
            </a:p>
            <a:p>
              <a:pPr algn="ctr"/>
              <a:r>
                <a:rPr lang="en-US" dirty="0" smtClean="0"/>
                <a:t>London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089484" y="4315324"/>
              <a:ext cx="1439780" cy="641685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</a:t>
              </a:r>
              <a:r>
                <a:rPr lang="en-US" baseline="-25000" dirty="0" smtClean="0"/>
                <a:t>2</a:t>
              </a:r>
              <a:r>
                <a:rPr lang="en-US" dirty="0" smtClean="0"/>
                <a:t>=</a:t>
              </a:r>
              <a:endParaRPr lang="en-US" dirty="0"/>
            </a:p>
            <a:p>
              <a:pPr algn="ctr"/>
              <a:r>
                <a:rPr lang="en-US" dirty="0" smtClean="0"/>
                <a:t>India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3681664" y="4315324"/>
              <a:ext cx="1439780" cy="641685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dirty="0" smtClean="0">
                  <a:solidFill>
                    <a:prstClr val="black"/>
                  </a:solidFill>
                </a:rPr>
                <a:t>X</a:t>
              </a:r>
              <a:r>
                <a:rPr lang="en-US" baseline="-25000" dirty="0" smtClean="0">
                  <a:solidFill>
                    <a:prstClr val="black"/>
                  </a:solidFill>
                </a:rPr>
                <a:t>3</a:t>
              </a:r>
              <a:r>
                <a:rPr lang="en-US" dirty="0" smtClean="0">
                  <a:solidFill>
                    <a:prstClr val="black"/>
                  </a:solidFill>
                </a:rPr>
                <a:t>=</a:t>
              </a:r>
              <a:endParaRPr lang="en-US" dirty="0">
                <a:solidFill>
                  <a:prstClr val="black"/>
                </a:solidFill>
              </a:endParaRPr>
            </a:p>
            <a:p>
              <a:pPr lvl="0" algn="ctr"/>
              <a:r>
                <a:rPr lang="en-US" dirty="0" smtClean="0">
                  <a:solidFill>
                    <a:prstClr val="black"/>
                  </a:solidFill>
                </a:rPr>
                <a:t>Embassy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7" idx="4"/>
              <a:endCxn id="13" idx="0"/>
            </p:cNvCxnSpPr>
            <p:nvPr/>
          </p:nvCxnSpPr>
          <p:spPr>
            <a:xfrm>
              <a:off x="2826083" y="3609474"/>
              <a:ext cx="1575471" cy="7058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7" idx="4"/>
              <a:endCxn id="11" idx="0"/>
            </p:cNvCxnSpPr>
            <p:nvPr/>
          </p:nvCxnSpPr>
          <p:spPr>
            <a:xfrm flipH="1">
              <a:off x="2809374" y="3609474"/>
              <a:ext cx="16709" cy="7058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7" idx="4"/>
              <a:endCxn id="8" idx="0"/>
            </p:cNvCxnSpPr>
            <p:nvPr/>
          </p:nvCxnSpPr>
          <p:spPr>
            <a:xfrm flipH="1">
              <a:off x="1292057" y="3609474"/>
              <a:ext cx="1534026" cy="7058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607597" y="2567679"/>
            <a:ext cx="2219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Multinomial model</a:t>
            </a:r>
            <a:endParaRPr lang="en-US" sz="2000" dirty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457200" y="5025153"/>
            <a:ext cx="8229600" cy="107720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where 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is the random variable for position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in the document</a:t>
            </a:r>
          </a:p>
          <a:p>
            <a:pPr lvl="1" indent="-342900"/>
            <a:r>
              <a:rPr lang="en-US" dirty="0" smtClean="0"/>
              <a:t>Takes values as terms of the vocabulary</a:t>
            </a:r>
          </a:p>
          <a:p>
            <a:r>
              <a:rPr lang="en-US" dirty="0" smtClean="0"/>
              <a:t>Positional independence assumption </a:t>
            </a:r>
            <a:r>
              <a:rPr lang="en-US" dirty="0" smtClean="0">
                <a:sym typeface="Wingdings"/>
              </a:rPr>
              <a:t> Bag of words model</a:t>
            </a:r>
            <a:r>
              <a:rPr lang="en-US" dirty="0" smtClean="0"/>
              <a:t>: </a:t>
            </a:r>
            <a:endParaRPr lang="en-US" dirty="0"/>
          </a:p>
        </p:txBody>
      </p:sp>
      <p:graphicFrame>
        <p:nvGraphicFramePr>
          <p:cNvPr id="37" name="Content Placeholder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508722"/>
              </p:ext>
            </p:extLst>
          </p:nvPr>
        </p:nvGraphicFramePr>
        <p:xfrm>
          <a:off x="5527675" y="3398838"/>
          <a:ext cx="3186113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Equation" r:id="rId5" imgW="1524000" imgH="304800" progId="Equation.3">
                  <p:embed/>
                </p:oleObj>
              </mc:Choice>
              <mc:Fallback>
                <p:oleObj name="Equation" r:id="rId5" imgW="15240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27675" y="3398838"/>
                        <a:ext cx="3186113" cy="636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5628105" y="3970428"/>
            <a:ext cx="3058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Terms as they occur in </a:t>
            </a:r>
            <a:r>
              <a:rPr lang="en-US" sz="2400" i="1" dirty="0" smtClean="0">
                <a:latin typeface="Times New Roman"/>
                <a:cs typeface="Times New Roman"/>
              </a:rPr>
              <a:t>d</a:t>
            </a:r>
            <a:r>
              <a:rPr lang="en-US" sz="2400" dirty="0" smtClean="0">
                <a:latin typeface="Times New Roman"/>
                <a:cs typeface="Times New Roman"/>
              </a:rPr>
              <a:t>, exclude other terms</a:t>
            </a:r>
            <a:endParaRPr lang="en-US" sz="2400" dirty="0">
              <a:latin typeface="Times New Roman"/>
              <a:cs typeface="Times New Roman"/>
            </a:endParaRPr>
          </a:p>
        </p:txBody>
      </p:sp>
      <p:graphicFrame>
        <p:nvGraphicFramePr>
          <p:cNvPr id="39" name="Content Placeholder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842301"/>
              </p:ext>
            </p:extLst>
          </p:nvPr>
        </p:nvGraphicFramePr>
        <p:xfrm>
          <a:off x="2708275" y="5997575"/>
          <a:ext cx="342423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Equation" r:id="rId7" imgW="1638300" imgH="279400" progId="Equation.3">
                  <p:embed/>
                </p:oleObj>
              </mc:Choice>
              <mc:Fallback>
                <p:oleObj name="Equation" r:id="rId7" imgW="16383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08275" y="5997575"/>
                        <a:ext cx="3424238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372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Naïve </a:t>
            </a:r>
            <a:r>
              <a:rPr lang="en-US" dirty="0" smtClean="0"/>
              <a:t>Bayes as a Generative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0"/>
            <a:ext cx="8229600" cy="648413"/>
          </a:xfrm>
        </p:spPr>
        <p:txBody>
          <a:bodyPr/>
          <a:lstStyle/>
          <a:p>
            <a:r>
              <a:rPr lang="en-US" dirty="0" smtClean="0"/>
              <a:t>The probability model: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Content Placeholder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429537"/>
              </p:ext>
            </p:extLst>
          </p:nvPr>
        </p:nvGraphicFramePr>
        <p:xfrm>
          <a:off x="3072063" y="1763713"/>
          <a:ext cx="313213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Equation" r:id="rId3" imgW="1498600" imgH="419100" progId="Equation.3">
                  <p:embed/>
                </p:oleObj>
              </mc:Choice>
              <mc:Fallback>
                <p:oleObj name="Equation" r:id="rId3" imgW="14986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72063" y="1763713"/>
                        <a:ext cx="3132138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07597" y="2567679"/>
            <a:ext cx="2219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Bernoulli model</a:t>
            </a:r>
            <a:endParaRPr lang="en-US" sz="2000" dirty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457200" y="5279145"/>
            <a:ext cx="8229600" cy="8703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err="1" smtClean="0"/>
              <a:t>U</a:t>
            </a:r>
            <a:r>
              <a:rPr lang="en-US" i="1" baseline="-25000" dirty="0" err="1" smtClean="0"/>
              <a:t>i</a:t>
            </a:r>
            <a:r>
              <a:rPr lang="en-US" dirty="0" smtClean="0"/>
              <a:t>=1|</a:t>
            </a:r>
            <a:r>
              <a:rPr lang="en-US" i="1" dirty="0" smtClean="0"/>
              <a:t>c</a:t>
            </a:r>
            <a:r>
              <a:rPr lang="en-US" dirty="0" smtClean="0"/>
              <a:t>) is the probability that term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will occur in any position in a document of class </a:t>
            </a:r>
            <a:r>
              <a:rPr lang="en-US" i="1" dirty="0" smtClean="0"/>
              <a:t>c</a:t>
            </a:r>
            <a:endParaRPr lang="en-US" dirty="0"/>
          </a:p>
        </p:txBody>
      </p:sp>
      <p:graphicFrame>
        <p:nvGraphicFramePr>
          <p:cNvPr id="37" name="Content Placeholder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063963"/>
              </p:ext>
            </p:extLst>
          </p:nvPr>
        </p:nvGraphicFramePr>
        <p:xfrm>
          <a:off x="5500688" y="3438525"/>
          <a:ext cx="32385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Equation" r:id="rId5" imgW="1549400" imgH="266700" progId="Equation.3">
                  <p:embed/>
                </p:oleObj>
              </mc:Choice>
              <mc:Fallback>
                <p:oleObj name="Equation" r:id="rId5" imgW="15494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00688" y="3438525"/>
                        <a:ext cx="3238500" cy="55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553200" y="4184316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All terms in the vocabulary</a:t>
            </a:r>
            <a:endParaRPr lang="en-US" sz="2400" dirty="0">
              <a:latin typeface="Times New Roman"/>
              <a:cs typeface="Times New Roman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745286" y="2967789"/>
            <a:ext cx="4755402" cy="2193760"/>
            <a:chOff x="745286" y="2967789"/>
            <a:chExt cx="4755402" cy="2193760"/>
          </a:xfrm>
        </p:grpSpPr>
        <p:grpSp>
          <p:nvGrpSpPr>
            <p:cNvPr id="26" name="Group 25"/>
            <p:cNvGrpSpPr/>
            <p:nvPr/>
          </p:nvGrpSpPr>
          <p:grpSpPr>
            <a:xfrm>
              <a:off x="814803" y="2967789"/>
              <a:ext cx="4507832" cy="2193760"/>
              <a:chOff x="606925" y="2967789"/>
              <a:chExt cx="4507832" cy="219376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977188" y="2967789"/>
                <a:ext cx="1697789" cy="641685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UK</a:t>
                </a:r>
                <a:endParaRPr lang="en-US" sz="2400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06925" y="3670963"/>
                <a:ext cx="1370263" cy="513353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 smtClean="0"/>
                  <a:t>U</a:t>
                </a:r>
                <a:r>
                  <a:rPr lang="en-US" sz="1600" baseline="-25000" dirty="0" err="1" smtClean="0"/>
                  <a:t>london</a:t>
                </a:r>
                <a:r>
                  <a:rPr lang="en-US" sz="1600" dirty="0" smtClean="0"/>
                  <a:t>=1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509298" y="4650873"/>
                <a:ext cx="1109579" cy="510676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 smtClean="0"/>
                  <a:t>U</a:t>
                </a:r>
                <a:r>
                  <a:rPr lang="en-US" sz="1600" baseline="-25000" dirty="0" err="1" smtClean="0"/>
                  <a:t>India</a:t>
                </a:r>
                <a:r>
                  <a:rPr lang="en-US" sz="1600" dirty="0" smtClean="0"/>
                  <a:t>=</a:t>
                </a:r>
                <a:r>
                  <a:rPr lang="en-US" sz="1600" dirty="0"/>
                  <a:t>1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674977" y="3674895"/>
                <a:ext cx="1439780" cy="509421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 smtClean="0"/>
                  <a:t>U</a:t>
                </a:r>
                <a:r>
                  <a:rPr lang="en-US" sz="1600" baseline="-25000" dirty="0" err="1" smtClean="0"/>
                  <a:t>Embassy</a:t>
                </a:r>
                <a:r>
                  <a:rPr lang="en-US" sz="1600" dirty="0" smtClean="0"/>
                  <a:t>=</a:t>
                </a:r>
                <a:r>
                  <a:rPr lang="en-US" sz="1600" dirty="0"/>
                  <a:t>1</a:t>
                </a:r>
              </a:p>
            </p:txBody>
          </p:sp>
          <p:cxnSp>
            <p:nvCxnSpPr>
              <p:cNvPr id="15" name="Straight Arrow Connector 14"/>
              <p:cNvCxnSpPr>
                <a:stCxn id="7" idx="4"/>
                <a:endCxn id="13" idx="1"/>
              </p:cNvCxnSpPr>
              <p:nvPr/>
            </p:nvCxnSpPr>
            <p:spPr>
              <a:xfrm>
                <a:off x="2826083" y="3609474"/>
                <a:ext cx="1059745" cy="1400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7" idx="4"/>
                <a:endCxn id="11" idx="0"/>
              </p:cNvCxnSpPr>
              <p:nvPr/>
            </p:nvCxnSpPr>
            <p:spPr>
              <a:xfrm flipH="1">
                <a:off x="2064088" y="3609474"/>
                <a:ext cx="761995" cy="104139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7" idx="4"/>
                <a:endCxn id="8" idx="7"/>
              </p:cNvCxnSpPr>
              <p:nvPr/>
            </p:nvCxnSpPr>
            <p:spPr>
              <a:xfrm flipH="1">
                <a:off x="1776518" y="3609474"/>
                <a:ext cx="1049565" cy="13666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Oval 22"/>
            <p:cNvSpPr/>
            <p:nvPr/>
          </p:nvSpPr>
          <p:spPr>
            <a:xfrm>
              <a:off x="3863468" y="4280568"/>
              <a:ext cx="1637220" cy="491959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U</a:t>
              </a:r>
              <a:r>
                <a:rPr lang="en-US" baseline="-25000" dirty="0" err="1" smtClean="0"/>
                <a:t>TajMahal</a:t>
              </a:r>
              <a:r>
                <a:rPr lang="en-US" dirty="0" smtClean="0"/>
                <a:t>=0</a:t>
              </a:r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745286" y="4280568"/>
              <a:ext cx="1239110" cy="491959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U</a:t>
              </a:r>
              <a:r>
                <a:rPr lang="en-US" baseline="-25000" dirty="0" err="1" smtClean="0"/>
                <a:t>delhi</a:t>
              </a:r>
              <a:r>
                <a:rPr lang="en-US" dirty="0" smtClean="0"/>
                <a:t>=0</a:t>
              </a:r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2979155" y="4650873"/>
              <a:ext cx="1109579" cy="510676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/>
                <a:t>U</a:t>
              </a:r>
              <a:r>
                <a:rPr lang="en-US" sz="1600" baseline="-25000" dirty="0" err="1" smtClean="0"/>
                <a:t>goa</a:t>
              </a:r>
              <a:r>
                <a:rPr lang="en-US" sz="1600" dirty="0" smtClean="0"/>
                <a:t>=0</a:t>
              </a:r>
              <a:endParaRPr lang="en-US" sz="1600" dirty="0"/>
            </a:p>
          </p:txBody>
        </p:sp>
        <p:cxnSp>
          <p:nvCxnSpPr>
            <p:cNvPr id="38" name="Straight Arrow Connector 37"/>
            <p:cNvCxnSpPr>
              <a:stCxn id="7" idx="4"/>
              <a:endCxn id="35" idx="0"/>
            </p:cNvCxnSpPr>
            <p:nvPr/>
          </p:nvCxnSpPr>
          <p:spPr>
            <a:xfrm>
              <a:off x="3033961" y="3609474"/>
              <a:ext cx="499984" cy="10413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7" idx="4"/>
              <a:endCxn id="23" idx="1"/>
            </p:cNvCxnSpPr>
            <p:nvPr/>
          </p:nvCxnSpPr>
          <p:spPr>
            <a:xfrm>
              <a:off x="3033961" y="3609474"/>
              <a:ext cx="1069272" cy="7431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7" idx="4"/>
              <a:endCxn id="24" idx="7"/>
            </p:cNvCxnSpPr>
            <p:nvPr/>
          </p:nvCxnSpPr>
          <p:spPr>
            <a:xfrm flipH="1">
              <a:off x="1802933" y="3609474"/>
              <a:ext cx="1231028" cy="7431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2116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Multinomial </a:t>
            </a:r>
            <a:r>
              <a:rPr lang="en-US" dirty="0" err="1" smtClean="0"/>
              <a:t>vs</a:t>
            </a:r>
            <a:r>
              <a:rPr lang="en-US" dirty="0" smtClean="0"/>
              <a:t> Bernoulli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902385"/>
              </p:ext>
            </p:extLst>
          </p:nvPr>
        </p:nvGraphicFramePr>
        <p:xfrm>
          <a:off x="457200" y="1103313"/>
          <a:ext cx="8229600" cy="357563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743200"/>
                <a:gridCol w="2743200"/>
                <a:gridCol w="2743200"/>
              </a:tblGrid>
              <a:tr h="544118">
                <a:tc>
                  <a:txBody>
                    <a:bodyPr/>
                    <a:lstStyle/>
                    <a:p>
                      <a:endParaRPr lang="en-US" sz="2200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latin typeface="Times New Roman"/>
                          <a:cs typeface="Times New Roman"/>
                        </a:rPr>
                        <a:t>Multinomial</a:t>
                      </a:r>
                      <a:endParaRPr lang="en-US" sz="2200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latin typeface="Times New Roman"/>
                          <a:cs typeface="Times New Roman"/>
                        </a:rPr>
                        <a:t>Bernoulli</a:t>
                      </a:r>
                      <a:endParaRPr lang="en-US" sz="2200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971640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latin typeface="Times New Roman"/>
                          <a:cs typeface="Times New Roman"/>
                        </a:rPr>
                        <a:t>Event Model</a:t>
                      </a:r>
                      <a:endParaRPr lang="en-US" sz="2200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latin typeface="Times New Roman"/>
                          <a:cs typeface="Times New Roman"/>
                        </a:rPr>
                        <a:t>Generation</a:t>
                      </a:r>
                      <a:r>
                        <a:rPr lang="en-US" sz="2200" b="0" baseline="0" dirty="0" smtClean="0">
                          <a:latin typeface="Times New Roman"/>
                          <a:cs typeface="Times New Roman"/>
                        </a:rPr>
                        <a:t> of</a:t>
                      </a:r>
                      <a:r>
                        <a:rPr lang="en-US" sz="2200" b="0" dirty="0" smtClean="0">
                          <a:latin typeface="Times New Roman"/>
                          <a:cs typeface="Times New Roman"/>
                        </a:rPr>
                        <a:t> token</a:t>
                      </a:r>
                      <a:endParaRPr lang="en-US" sz="2200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latin typeface="Times New Roman"/>
                          <a:cs typeface="Times New Roman"/>
                        </a:rPr>
                        <a:t>Generation of</a:t>
                      </a:r>
                      <a:r>
                        <a:rPr lang="en-US" sz="2200" b="0" baseline="0" dirty="0" smtClean="0">
                          <a:latin typeface="Times New Roman"/>
                          <a:cs typeface="Times New Roman"/>
                        </a:rPr>
                        <a:t> document</a:t>
                      </a:r>
                      <a:endParaRPr lang="en-US" sz="2200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544118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latin typeface="Times New Roman"/>
                          <a:cs typeface="Times New Roman"/>
                        </a:rPr>
                        <a:t>Multiple</a:t>
                      </a:r>
                      <a:r>
                        <a:rPr lang="en-US" sz="2200" b="0" baseline="0" dirty="0" smtClean="0">
                          <a:latin typeface="Times New Roman"/>
                          <a:cs typeface="Times New Roman"/>
                        </a:rPr>
                        <a:t> occurrences</a:t>
                      </a:r>
                      <a:endParaRPr lang="en-US" sz="2200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latin typeface="Times New Roman"/>
                          <a:cs typeface="Times New Roman"/>
                        </a:rPr>
                        <a:t>Matters</a:t>
                      </a:r>
                      <a:endParaRPr lang="en-US" sz="2200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latin typeface="Times New Roman"/>
                          <a:cs typeface="Times New Roman"/>
                        </a:rPr>
                        <a:t>Does not matter</a:t>
                      </a:r>
                      <a:endParaRPr lang="en-US" sz="2200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971640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latin typeface="Times New Roman"/>
                          <a:cs typeface="Times New Roman"/>
                        </a:rPr>
                        <a:t>Length of documents</a:t>
                      </a:r>
                      <a:endParaRPr lang="en-US" sz="2200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latin typeface="Times New Roman"/>
                          <a:cs typeface="Times New Roman"/>
                        </a:rPr>
                        <a:t>Better</a:t>
                      </a:r>
                      <a:r>
                        <a:rPr lang="en-US" sz="2200" b="0" baseline="0" dirty="0" smtClean="0">
                          <a:latin typeface="Times New Roman"/>
                          <a:cs typeface="Times New Roman"/>
                        </a:rPr>
                        <a:t> for larger documents</a:t>
                      </a:r>
                      <a:endParaRPr lang="en-US" sz="2200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latin typeface="Times New Roman"/>
                          <a:cs typeface="Times New Roman"/>
                        </a:rPr>
                        <a:t>Better</a:t>
                      </a:r>
                      <a:r>
                        <a:rPr lang="en-US" sz="2200" b="0" baseline="0" dirty="0" smtClean="0">
                          <a:latin typeface="Times New Roman"/>
                          <a:cs typeface="Times New Roman"/>
                        </a:rPr>
                        <a:t> for shorter documents</a:t>
                      </a:r>
                      <a:endParaRPr lang="en-US" sz="2200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544118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latin typeface="Times New Roman"/>
                          <a:cs typeface="Times New Roman"/>
                        </a:rPr>
                        <a:t>#Features</a:t>
                      </a:r>
                      <a:endParaRPr lang="en-US" sz="2200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latin typeface="Times New Roman"/>
                          <a:cs typeface="Times New Roman"/>
                        </a:rPr>
                        <a:t>Can handle more</a:t>
                      </a:r>
                      <a:endParaRPr lang="en-US" sz="2200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latin typeface="Times New Roman"/>
                          <a:cs typeface="Times New Roman"/>
                        </a:rPr>
                        <a:t>Works best with fewer</a:t>
                      </a:r>
                      <a:endParaRPr lang="en-US" sz="2200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39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Bayes’ Theorem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89790"/>
            <a:ext cx="8229600" cy="1604210"/>
          </a:xfrm>
        </p:spPr>
        <p:txBody>
          <a:bodyPr>
            <a:normAutofit/>
          </a:bodyPr>
          <a:lstStyle/>
          <a:p>
            <a:r>
              <a:rPr lang="en-US" dirty="0" smtClean="0"/>
              <a:t>Thomas Bayes (1701-1761)</a:t>
            </a:r>
          </a:p>
          <a:p>
            <a:r>
              <a:rPr lang="en-US" dirty="0" smtClean="0"/>
              <a:t>Simple form of Bayes’ Theorem, for two random variables </a:t>
            </a:r>
            <a:r>
              <a:rPr lang="en-US" i="1" dirty="0" smtClean="0"/>
              <a:t>C</a:t>
            </a:r>
            <a:r>
              <a:rPr lang="en-US" dirty="0" smtClean="0"/>
              <a:t> and </a:t>
            </a:r>
            <a:r>
              <a:rPr lang="en-US" i="1" dirty="0" smtClean="0"/>
              <a:t>X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3" name="Content Placeholder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98891078"/>
              </p:ext>
            </p:extLst>
          </p:nvPr>
        </p:nvGraphicFramePr>
        <p:xfrm>
          <a:off x="2270125" y="3044825"/>
          <a:ext cx="34512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Equation" r:id="rId3" imgW="1651000" imgH="419100" progId="Equation.3">
                  <p:embed/>
                </p:oleObj>
              </mc:Choice>
              <mc:Fallback>
                <p:oleObj name="Equation" r:id="rId3" imgW="16510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0125" y="3044825"/>
                        <a:ext cx="3451225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2245885" y="4531883"/>
            <a:ext cx="1965158" cy="1778000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endParaRPr lang="en-US" sz="2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" name="Oval 8"/>
          <p:cNvSpPr/>
          <p:nvPr/>
        </p:nvSpPr>
        <p:spPr>
          <a:xfrm>
            <a:off x="3527915" y="4331357"/>
            <a:ext cx="2273969" cy="2090821"/>
          </a:xfrm>
          <a:prstGeom prst="ellipse">
            <a:avLst/>
          </a:prstGeom>
          <a:solidFill>
            <a:schemeClr val="accent1">
              <a:alpha val="3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endParaRPr lang="en-US" sz="28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6315240" y="2399631"/>
            <a:ext cx="1973179" cy="78873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3686"/>
              <a:gd name="adj6" fmla="val -5491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Class prior probability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Line Callout 2 10"/>
          <p:cNvSpPr/>
          <p:nvPr/>
        </p:nvSpPr>
        <p:spPr>
          <a:xfrm>
            <a:off x="6315241" y="3716404"/>
            <a:ext cx="1973179" cy="101601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35"/>
              <a:gd name="adj6" fmla="val -63701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Predictor prior probability or evidence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679283" y="3846262"/>
            <a:ext cx="1590842" cy="788737"/>
          </a:xfrm>
          <a:prstGeom prst="borderCallout2">
            <a:avLst>
              <a:gd name="adj1" fmla="val 25529"/>
              <a:gd name="adj2" fmla="val 105111"/>
              <a:gd name="adj3" fmla="val 25530"/>
              <a:gd name="adj4" fmla="val 115266"/>
              <a:gd name="adj5" fmla="val -29874"/>
              <a:gd name="adj6" fmla="val 11483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Posterior probability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Line Callout 2 12"/>
          <p:cNvSpPr/>
          <p:nvPr/>
        </p:nvSpPr>
        <p:spPr>
          <a:xfrm>
            <a:off x="655043" y="2794000"/>
            <a:ext cx="1590842" cy="788737"/>
          </a:xfrm>
          <a:prstGeom prst="borderCallout2">
            <a:avLst>
              <a:gd name="adj1" fmla="val 13665"/>
              <a:gd name="adj2" fmla="val 102590"/>
              <a:gd name="adj3" fmla="val 11971"/>
              <a:gd name="adj4" fmla="val 114426"/>
              <a:gd name="adj5" fmla="val 53177"/>
              <a:gd name="adj6" fmla="val 18962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Likelihood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21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 Naïve 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Text classification</a:t>
            </a:r>
          </a:p>
          <a:p>
            <a:pPr lvl="1"/>
            <a:r>
              <a:rPr lang="en-US" dirty="0" smtClean="0"/>
              <a:t>Spam filtering (email classification) [</a:t>
            </a:r>
            <a:r>
              <a:rPr lang="en-US" dirty="0" err="1" smtClean="0"/>
              <a:t>Sahami</a:t>
            </a:r>
            <a:r>
              <a:rPr lang="en-US" dirty="0" smtClean="0"/>
              <a:t> et al. 1998]</a:t>
            </a:r>
          </a:p>
          <a:p>
            <a:pPr lvl="1"/>
            <a:r>
              <a:rPr lang="en-US" dirty="0" smtClean="0"/>
              <a:t>Adapted by many commercial spam filters</a:t>
            </a:r>
          </a:p>
          <a:p>
            <a:pPr lvl="1"/>
            <a:r>
              <a:rPr lang="en-US" dirty="0" err="1" smtClean="0"/>
              <a:t>SpamAssassin</a:t>
            </a:r>
            <a:r>
              <a:rPr lang="en-US" dirty="0" smtClean="0"/>
              <a:t>, </a:t>
            </a:r>
            <a:r>
              <a:rPr lang="en-US" dirty="0" err="1" smtClean="0"/>
              <a:t>SpamBayes</a:t>
            </a:r>
            <a:r>
              <a:rPr lang="en-US" dirty="0" smtClean="0"/>
              <a:t>, CRM114, … </a:t>
            </a:r>
          </a:p>
          <a:p>
            <a:r>
              <a:rPr lang="en-US" dirty="0" smtClean="0"/>
              <a:t>Simple: the conditional independence assumption is very strong (naïve)</a:t>
            </a:r>
          </a:p>
          <a:p>
            <a:pPr lvl="1"/>
            <a:r>
              <a:rPr lang="en-US" dirty="0" smtClean="0"/>
              <a:t>Naïve Bayes may not estimate right in many cases, but ends up classifying correctly quite often</a:t>
            </a:r>
          </a:p>
          <a:p>
            <a:pPr lvl="1"/>
            <a:r>
              <a:rPr lang="en-US" dirty="0" smtClean="0"/>
              <a:t>It is difficult to understand the dependencies between features in real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16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Probability Model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02851"/>
            <a:ext cx="8229600" cy="1049466"/>
          </a:xfrm>
        </p:spPr>
        <p:txBody>
          <a:bodyPr/>
          <a:lstStyle/>
          <a:p>
            <a:r>
              <a:rPr lang="en-US" dirty="0" smtClean="0"/>
              <a:t>Probability model: for a </a:t>
            </a:r>
            <a:r>
              <a:rPr lang="en-US" i="1" dirty="0" smtClean="0"/>
              <a:t>target class variable C </a:t>
            </a:r>
            <a:r>
              <a:rPr lang="en-US" dirty="0" smtClean="0"/>
              <a:t>which is dependent over features 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,…,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9" name="Content Placeholder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693073"/>
              </p:ext>
            </p:extLst>
          </p:nvPr>
        </p:nvGraphicFramePr>
        <p:xfrm>
          <a:off x="1688841" y="2336871"/>
          <a:ext cx="5176837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" name="Equation" r:id="rId3" imgW="2476500" imgH="431800" progId="Equation.3">
                  <p:embed/>
                </p:oleObj>
              </mc:Choice>
              <mc:Fallback>
                <p:oleObj name="Equation" r:id="rId3" imgW="24765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8841" y="2336871"/>
                        <a:ext cx="5176837" cy="903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Callout 2 9"/>
          <p:cNvSpPr/>
          <p:nvPr/>
        </p:nvSpPr>
        <p:spPr>
          <a:xfrm>
            <a:off x="6403475" y="2971409"/>
            <a:ext cx="2283326" cy="823842"/>
          </a:xfrm>
          <a:prstGeom prst="borderCallout2">
            <a:avLst>
              <a:gd name="adj1" fmla="val 75544"/>
              <a:gd name="adj2" fmla="val -4820"/>
              <a:gd name="adj3" fmla="val 75544"/>
              <a:gd name="adj4" fmla="val -17253"/>
              <a:gd name="adj5" fmla="val 28221"/>
              <a:gd name="adj6" fmla="val -43209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The values of the features are given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1" name="Content Placeholder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403064"/>
              </p:ext>
            </p:extLst>
          </p:nvPr>
        </p:nvGraphicFramePr>
        <p:xfrm>
          <a:off x="2968625" y="5478463"/>
          <a:ext cx="2921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" name="Equation" r:id="rId5" imgW="1397000" imgH="215900" progId="Equation.3">
                  <p:embed/>
                </p:oleObj>
              </mc:Choice>
              <mc:Fallback>
                <p:oleObj name="Equation" r:id="rId5" imgW="1397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68625" y="5478463"/>
                        <a:ext cx="2921000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6"/>
          <p:cNvSpPr txBox="1">
            <a:spLocks/>
          </p:cNvSpPr>
          <p:nvPr/>
        </p:nvSpPr>
        <p:spPr>
          <a:xfrm>
            <a:off x="457201" y="3795251"/>
            <a:ext cx="8229600" cy="13248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 the denominator is effectively constant</a:t>
            </a:r>
          </a:p>
          <a:p>
            <a:r>
              <a:rPr lang="en-US" dirty="0" smtClean="0"/>
              <a:t>Goal: calculating probabilities for the possible values of </a:t>
            </a:r>
            <a:r>
              <a:rPr lang="en-US" i="1" dirty="0" smtClean="0"/>
              <a:t>C</a:t>
            </a:r>
          </a:p>
          <a:p>
            <a:r>
              <a:rPr lang="en-US" dirty="0" smtClean="0"/>
              <a:t>We are interested in the numerator: </a:t>
            </a:r>
          </a:p>
        </p:txBody>
      </p:sp>
    </p:spTree>
    <p:extLst>
      <p:ext uri="{BB962C8B-B14F-4D97-AF65-F5344CB8AC3E}">
        <p14:creationId xmlns:p14="http://schemas.microsoft.com/office/powerpoint/2010/main" val="24568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Probability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1"/>
            <a:ext cx="8229600" cy="995992"/>
          </a:xfrm>
        </p:spPr>
        <p:txBody>
          <a:bodyPr/>
          <a:lstStyle/>
          <a:p>
            <a:r>
              <a:rPr lang="en-US" dirty="0" smtClean="0"/>
              <a:t>The conditional probability is equivalent to the joint probability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Content Placeholder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335162"/>
              </p:ext>
            </p:extLst>
          </p:nvPr>
        </p:nvGraphicFramePr>
        <p:xfrm>
          <a:off x="1776413" y="2216150"/>
          <a:ext cx="50434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" name="Equation" r:id="rId3" imgW="2413000" imgH="215900" progId="Equation.3">
                  <p:embed/>
                </p:oleObj>
              </mc:Choice>
              <mc:Fallback>
                <p:oleObj name="Equation" r:id="rId3" imgW="2413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6413" y="2216150"/>
                        <a:ext cx="5043487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989113"/>
              </p:ext>
            </p:extLst>
          </p:nvPr>
        </p:nvGraphicFramePr>
        <p:xfrm>
          <a:off x="1424908" y="3569117"/>
          <a:ext cx="2921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" name="Equation" r:id="rId5" imgW="1397000" imgH="215900" progId="Equation.3">
                  <p:embed/>
                </p:oleObj>
              </mc:Choice>
              <mc:Fallback>
                <p:oleObj name="Equation" r:id="rId5" imgW="1397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24908" y="3569117"/>
                        <a:ext cx="2921000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2816598"/>
            <a:ext cx="8229600" cy="712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Applying the chain rule for join probability</a:t>
            </a:r>
            <a:endParaRPr lang="en-US" dirty="0"/>
          </a:p>
        </p:txBody>
      </p:sp>
      <p:graphicFrame>
        <p:nvGraphicFramePr>
          <p:cNvPr id="9" name="Content Placeholder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850246"/>
              </p:ext>
            </p:extLst>
          </p:nvPr>
        </p:nvGraphicFramePr>
        <p:xfrm>
          <a:off x="1184275" y="4478088"/>
          <a:ext cx="69818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" name="Equation" r:id="rId7" imgW="3340100" imgH="215900" progId="Equation.3">
                  <p:embed/>
                </p:oleObj>
              </mc:Choice>
              <mc:Fallback>
                <p:oleObj name="Equation" r:id="rId7" imgW="3340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84275" y="4478088"/>
                        <a:ext cx="6981825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ontent Placeholder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223554"/>
              </p:ext>
            </p:extLst>
          </p:nvPr>
        </p:nvGraphicFramePr>
        <p:xfrm>
          <a:off x="1184275" y="4027238"/>
          <a:ext cx="49641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" name="Equation" r:id="rId9" imgW="2374900" imgH="215900" progId="Equation.3">
                  <p:embed/>
                </p:oleObj>
              </mc:Choice>
              <mc:Fallback>
                <p:oleObj name="Equation" r:id="rId9" imgW="2374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84275" y="4027238"/>
                        <a:ext cx="4964112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762000" y="4949910"/>
            <a:ext cx="7924800" cy="71266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…</a:t>
            </a:r>
          </a:p>
          <a:p>
            <a:pPr marL="0" indent="0" algn="ctr">
              <a:buNone/>
            </a:pPr>
            <a:r>
              <a:rPr lang="en-US" dirty="0" smtClean="0"/>
              <a:t>…</a:t>
            </a:r>
            <a:endParaRPr lang="en-US" dirty="0"/>
          </a:p>
        </p:txBody>
      </p:sp>
      <p:graphicFrame>
        <p:nvGraphicFramePr>
          <p:cNvPr id="12" name="Content Placeholder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361414"/>
              </p:ext>
            </p:extLst>
          </p:nvPr>
        </p:nvGraphicFramePr>
        <p:xfrm>
          <a:off x="1184275" y="5662575"/>
          <a:ext cx="71945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4" name="Equation" r:id="rId11" imgW="3441700" imgH="215900" progId="Equation.3">
                  <p:embed/>
                </p:oleObj>
              </mc:Choice>
              <mc:Fallback>
                <p:oleObj name="Equation" r:id="rId11" imgW="3441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84275" y="5662575"/>
                        <a:ext cx="7194550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Content Placeholder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219324"/>
              </p:ext>
            </p:extLst>
          </p:nvPr>
        </p:nvGraphicFramePr>
        <p:xfrm>
          <a:off x="6148387" y="3393228"/>
          <a:ext cx="2711451" cy="351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5" name="Equation" r:id="rId13" imgW="1562100" imgH="203200" progId="Equation.3">
                  <p:embed/>
                </p:oleObj>
              </mc:Choice>
              <mc:Fallback>
                <p:oleObj name="Equation" r:id="rId13" imgW="1562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48387" y="3393228"/>
                        <a:ext cx="2711451" cy="351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6148387" y="3288632"/>
            <a:ext cx="2711451" cy="45637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14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Strong Independence </a:t>
            </a:r>
            <a:r>
              <a:rPr lang="en-US" dirty="0"/>
              <a:t>A</a:t>
            </a:r>
            <a:r>
              <a:rPr lang="en-US" dirty="0" smtClean="0"/>
              <a:t>ssumption (Naïve)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1"/>
            <a:ext cx="8229600" cy="1878308"/>
          </a:xfrm>
        </p:spPr>
        <p:txBody>
          <a:bodyPr/>
          <a:lstStyle/>
          <a:p>
            <a:r>
              <a:rPr lang="en-US" dirty="0" smtClean="0"/>
              <a:t>Assume the features 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 … ,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 </a:t>
            </a:r>
            <a:r>
              <a:rPr lang="en-US" dirty="0" smtClean="0"/>
              <a:t>are conditionally independent given </a:t>
            </a:r>
            <a:r>
              <a:rPr lang="en-US" i="1" dirty="0" smtClean="0"/>
              <a:t>C</a:t>
            </a:r>
            <a:endParaRPr lang="en-US" dirty="0" smtClean="0"/>
          </a:p>
          <a:p>
            <a:pPr lvl="1"/>
            <a:r>
              <a:rPr lang="en-US" dirty="0" smtClean="0"/>
              <a:t>Given </a:t>
            </a:r>
            <a:r>
              <a:rPr lang="en-US" i="1" dirty="0" smtClean="0"/>
              <a:t>C</a:t>
            </a:r>
            <a:r>
              <a:rPr lang="en-US" dirty="0" smtClean="0"/>
              <a:t>, occurrence of 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 does not influence the occurrence of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j</a:t>
            </a:r>
            <a:r>
              <a:rPr lang="en-US" dirty="0" smtClean="0"/>
              <a:t>, for </a:t>
            </a:r>
            <a:r>
              <a:rPr lang="en-US" i="1" dirty="0" err="1" smtClean="0"/>
              <a:t>i</a:t>
            </a:r>
            <a:r>
              <a:rPr lang="en-US" i="1" dirty="0" smtClean="0"/>
              <a:t> ≠ j.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Content Placeholder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087761"/>
              </p:ext>
            </p:extLst>
          </p:nvPr>
        </p:nvGraphicFramePr>
        <p:xfrm>
          <a:off x="2681288" y="3007644"/>
          <a:ext cx="305435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" name="Equation" r:id="rId3" imgW="1460500" imgH="228600" progId="Equation.3">
                  <p:embed/>
                </p:oleObj>
              </mc:Choice>
              <mc:Fallback>
                <p:oleObj name="Equation" r:id="rId3" imgW="1460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1288" y="3007644"/>
                        <a:ext cx="3054350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3568993"/>
            <a:ext cx="8229600" cy="642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Similarly, </a:t>
            </a:r>
          </a:p>
        </p:txBody>
      </p:sp>
      <p:graphicFrame>
        <p:nvGraphicFramePr>
          <p:cNvPr id="7" name="Content Placeholder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815839"/>
              </p:ext>
            </p:extLst>
          </p:nvPr>
        </p:nvGraphicFramePr>
        <p:xfrm>
          <a:off x="1911350" y="4215654"/>
          <a:ext cx="382428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" name="Equation" r:id="rId5" imgW="1828800" imgH="228600" progId="Equation.3">
                  <p:embed/>
                </p:oleObj>
              </mc:Choice>
              <mc:Fallback>
                <p:oleObj name="Equation" r:id="rId5" imgW="1828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11350" y="4215654"/>
                        <a:ext cx="3824288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ontent Placeholder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534053"/>
              </p:ext>
            </p:extLst>
          </p:nvPr>
        </p:nvGraphicFramePr>
        <p:xfrm>
          <a:off x="1303338" y="5301677"/>
          <a:ext cx="69564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" name="Equation" r:id="rId7" imgW="3327400" imgH="215900" progId="Equation.3">
                  <p:embed/>
                </p:oleObj>
              </mc:Choice>
              <mc:Fallback>
                <p:oleObj name="Equation" r:id="rId7" imgW="3327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03338" y="5301677"/>
                        <a:ext cx="6956425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4653387"/>
            <a:ext cx="8229600" cy="642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Hence:</a:t>
            </a:r>
          </a:p>
        </p:txBody>
      </p:sp>
      <p:graphicFrame>
        <p:nvGraphicFramePr>
          <p:cNvPr id="10" name="Content Placeholder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315825"/>
              </p:ext>
            </p:extLst>
          </p:nvPr>
        </p:nvGraphicFramePr>
        <p:xfrm>
          <a:off x="1069558" y="5852028"/>
          <a:ext cx="544353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" name="Equation" r:id="rId9" imgW="2603500" imgH="215900" progId="Equation.3">
                  <p:embed/>
                </p:oleObj>
              </mc:Choice>
              <mc:Fallback>
                <p:oleObj name="Equation" r:id="rId9" imgW="2603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69558" y="5852028"/>
                        <a:ext cx="5443538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4242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Naïve Bayes Probability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Content Placeholder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284746"/>
              </p:ext>
            </p:extLst>
          </p:nvPr>
        </p:nvGraphicFramePr>
        <p:xfrm>
          <a:off x="696913" y="2789238"/>
          <a:ext cx="7750175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Equation" r:id="rId3" imgW="3708400" imgH="431800" progId="Equation.3">
                  <p:embed/>
                </p:oleObj>
              </mc:Choice>
              <mc:Fallback>
                <p:oleObj name="Equation" r:id="rId3" imgW="37084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6913" y="2789238"/>
                        <a:ext cx="7750175" cy="903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Callout 2 5"/>
          <p:cNvSpPr/>
          <p:nvPr/>
        </p:nvSpPr>
        <p:spPr>
          <a:xfrm>
            <a:off x="6403475" y="3795251"/>
            <a:ext cx="2283326" cy="823842"/>
          </a:xfrm>
          <a:prstGeom prst="borderCallout2">
            <a:avLst>
              <a:gd name="adj1" fmla="val 75544"/>
              <a:gd name="adj2" fmla="val -4820"/>
              <a:gd name="adj3" fmla="val 75544"/>
              <a:gd name="adj4" fmla="val -17253"/>
              <a:gd name="adj5" fmla="val -10724"/>
              <a:gd name="adj6" fmla="val -32085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Known values: constant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1716506" y="3795251"/>
            <a:ext cx="2283326" cy="823842"/>
          </a:xfrm>
          <a:prstGeom prst="borderCallout2">
            <a:avLst>
              <a:gd name="adj1" fmla="val 75544"/>
              <a:gd name="adj2" fmla="val -4820"/>
              <a:gd name="adj3" fmla="val 75544"/>
              <a:gd name="adj4" fmla="val -17253"/>
              <a:gd name="adj5" fmla="val -39932"/>
              <a:gd name="adj6" fmla="val -33841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Class posterior probability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02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Classifier based on Naïve 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1"/>
            <a:ext cx="8229600" cy="1503992"/>
          </a:xfrm>
        </p:spPr>
        <p:txBody>
          <a:bodyPr/>
          <a:lstStyle/>
          <a:p>
            <a:r>
              <a:rPr lang="en-US" dirty="0" smtClean="0"/>
              <a:t>Decision rule: pick the hypothesis (value </a:t>
            </a:r>
            <a:r>
              <a:rPr lang="en-US" i="1" dirty="0" smtClean="0"/>
              <a:t>c</a:t>
            </a:r>
            <a:r>
              <a:rPr lang="en-US" dirty="0" smtClean="0"/>
              <a:t> of </a:t>
            </a:r>
            <a:r>
              <a:rPr lang="en-US" i="1" dirty="0" smtClean="0"/>
              <a:t>C</a:t>
            </a:r>
            <a:r>
              <a:rPr lang="en-US" dirty="0" smtClean="0"/>
              <a:t>) that has highest probability</a:t>
            </a:r>
          </a:p>
          <a:p>
            <a:pPr lvl="1"/>
            <a:r>
              <a:rPr lang="en-US" dirty="0" smtClean="0"/>
              <a:t>Maximum A-Posteriori (MAP) decision rule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Content Placeholder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305459"/>
              </p:ext>
            </p:extLst>
          </p:nvPr>
        </p:nvGraphicFramePr>
        <p:xfrm>
          <a:off x="1660525" y="2727325"/>
          <a:ext cx="5797550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Equation" r:id="rId3" imgW="2400300" imgH="482600" progId="Equation.3">
                  <p:embed/>
                </p:oleObj>
              </mc:Choice>
              <mc:Fallback>
                <p:oleObj name="Equation" r:id="rId3" imgW="24003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0525" y="2727325"/>
                        <a:ext cx="5797550" cy="116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Callout 2 7"/>
          <p:cNvSpPr/>
          <p:nvPr/>
        </p:nvSpPr>
        <p:spPr>
          <a:xfrm>
            <a:off x="4319169" y="4197684"/>
            <a:ext cx="1973179" cy="1390315"/>
          </a:xfrm>
          <a:prstGeom prst="borderCallout2">
            <a:avLst>
              <a:gd name="adj1" fmla="val -6250"/>
              <a:gd name="adj2" fmla="val 11315"/>
              <a:gd name="adj3" fmla="val -6250"/>
              <a:gd name="adj4" fmla="val 30758"/>
              <a:gd name="adj5" fmla="val -49366"/>
              <a:gd name="adj6" fmla="val 3047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Approximated from relative frequencies in the training set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Line Callout 2 8"/>
          <p:cNvSpPr/>
          <p:nvPr/>
        </p:nvSpPr>
        <p:spPr>
          <a:xfrm>
            <a:off x="655043" y="4197684"/>
            <a:ext cx="2125589" cy="1390315"/>
          </a:xfrm>
          <a:prstGeom prst="borderCallout2">
            <a:avLst>
              <a:gd name="adj1" fmla="val 25529"/>
              <a:gd name="adj2" fmla="val 105111"/>
              <a:gd name="adj3" fmla="val 25530"/>
              <a:gd name="adj4" fmla="val 115266"/>
              <a:gd name="adj5" fmla="val -43026"/>
              <a:gd name="adj6" fmla="val 122715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Approximated from frequency in the training set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Line Callout 2 10"/>
          <p:cNvSpPr/>
          <p:nvPr/>
        </p:nvSpPr>
        <p:spPr>
          <a:xfrm>
            <a:off x="6713621" y="4197684"/>
            <a:ext cx="1973179" cy="1390315"/>
          </a:xfrm>
          <a:prstGeom prst="borderCallout2">
            <a:avLst>
              <a:gd name="adj1" fmla="val -6249"/>
              <a:gd name="adj2" fmla="val 12669"/>
              <a:gd name="adj3" fmla="val -6250"/>
              <a:gd name="adj4" fmla="val -407"/>
              <a:gd name="adj5" fmla="val -49366"/>
              <a:gd name="adj6" fmla="val -3253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The values of features are known for the new observation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51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cap="none" dirty="0" smtClean="0">
                <a:cs typeface="Times New Roman"/>
              </a:rPr>
              <a:t>Text Classification with Naïve Bayes</a:t>
            </a:r>
            <a:endParaRPr lang="en-US" b="0" cap="none" dirty="0">
              <a:cs typeface="Times New Roman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Naïve Bayes</a:t>
            </a:r>
          </a:p>
          <a:p>
            <a:r>
              <a:rPr lang="en-US" dirty="0" smtClean="0"/>
              <a:t>Reference: The IR Book by </a:t>
            </a:r>
            <a:r>
              <a:rPr lang="en-US" dirty="0" err="1" smtClean="0"/>
              <a:t>Raghavan</a:t>
            </a:r>
            <a:r>
              <a:rPr lang="en-US" dirty="0" smtClean="0"/>
              <a:t> et al, Chapter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26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Text Classification Problem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of class labels / tags / categories: </a:t>
            </a:r>
            <a:r>
              <a:rPr lang="en-US" i="1" dirty="0" smtClean="0"/>
              <a:t>C</a:t>
            </a:r>
            <a:endParaRPr lang="en-US" dirty="0" smtClean="0"/>
          </a:p>
          <a:p>
            <a:r>
              <a:rPr lang="en-US" dirty="0" smtClean="0"/>
              <a:t>Training set: set </a:t>
            </a:r>
            <a:r>
              <a:rPr lang="en-US" i="1" dirty="0" smtClean="0"/>
              <a:t>D </a:t>
            </a:r>
            <a:r>
              <a:rPr lang="en-US" dirty="0" smtClean="0"/>
              <a:t>of documents with labels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&lt;</a:t>
            </a:r>
            <a:r>
              <a:rPr lang="en-US" i="1" dirty="0" err="1" smtClean="0"/>
              <a:t>d,c</a:t>
            </a:r>
            <a:r>
              <a:rPr lang="en-US" dirty="0" smtClean="0"/>
              <a:t>&gt; </a:t>
            </a:r>
            <a:r>
              <a:rPr lang="en-US" dirty="0" smtClean="0">
                <a:solidFill>
                  <a:srgbClr val="1A1A1A"/>
                </a:solidFill>
              </a:rPr>
              <a:t>∈ </a:t>
            </a:r>
            <a:r>
              <a:rPr lang="en-US" i="1" dirty="0" smtClean="0">
                <a:solidFill>
                  <a:srgbClr val="1A1A1A"/>
                </a:solidFill>
              </a:rPr>
              <a:t>D × C</a:t>
            </a:r>
          </a:p>
          <a:p>
            <a:r>
              <a:rPr lang="en-US" i="1" dirty="0" smtClean="0">
                <a:solidFill>
                  <a:srgbClr val="1A1A1A"/>
                </a:solidFill>
              </a:rPr>
              <a:t>Example: </a:t>
            </a:r>
            <a:r>
              <a:rPr lang="en-US" dirty="0" smtClean="0">
                <a:solidFill>
                  <a:srgbClr val="1A1A1A"/>
                </a:solidFill>
              </a:rPr>
              <a:t>a document, and a class label</a:t>
            </a:r>
            <a:endParaRPr lang="en-US" i="1" dirty="0" smtClean="0">
              <a:solidFill>
                <a:srgbClr val="1A1A1A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1A1A1A"/>
                </a:solidFill>
              </a:rPr>
              <a:t>    </a:t>
            </a:r>
            <a:r>
              <a:rPr lang="en-US" dirty="0" smtClean="0">
                <a:solidFill>
                  <a:srgbClr val="1A1A1A"/>
                </a:solidFill>
              </a:rPr>
              <a:t>&lt;Beijing joins the World Trade Organization, </a:t>
            </a:r>
            <a:r>
              <a:rPr lang="en-US" i="1" dirty="0" smtClean="0">
                <a:solidFill>
                  <a:srgbClr val="1A1A1A"/>
                </a:solidFill>
              </a:rPr>
              <a:t>China&gt;</a:t>
            </a:r>
          </a:p>
          <a:p>
            <a:r>
              <a:rPr lang="en-US" dirty="0" smtClean="0">
                <a:solidFill>
                  <a:srgbClr val="1A1A1A"/>
                </a:solidFill>
              </a:rPr>
              <a:t>Set of all terms: </a:t>
            </a:r>
            <a:r>
              <a:rPr lang="en-US" i="1" dirty="0" smtClean="0">
                <a:solidFill>
                  <a:srgbClr val="1A1A1A"/>
                </a:solidFill>
              </a:rPr>
              <a:t>V</a:t>
            </a:r>
            <a:endParaRPr lang="en-US" dirty="0" smtClean="0">
              <a:solidFill>
                <a:srgbClr val="1A1A1A"/>
              </a:solidFill>
            </a:endParaRPr>
          </a:p>
          <a:p>
            <a:r>
              <a:rPr lang="en-US" dirty="0" smtClean="0">
                <a:solidFill>
                  <a:srgbClr val="1A1A1A"/>
                </a:solidFill>
              </a:rPr>
              <a:t>Given </a:t>
            </a:r>
            <a:r>
              <a:rPr lang="en-US" i="1" dirty="0" smtClean="0">
                <a:solidFill>
                  <a:srgbClr val="1A1A1A"/>
                </a:solidFill>
              </a:rPr>
              <a:t>d</a:t>
            </a:r>
            <a:r>
              <a:rPr lang="en-US" dirty="0">
                <a:solidFill>
                  <a:srgbClr val="1A1A1A"/>
                </a:solidFill>
              </a:rPr>
              <a:t> </a:t>
            </a:r>
            <a:r>
              <a:rPr lang="en-US" dirty="0" smtClean="0">
                <a:solidFill>
                  <a:srgbClr val="1A1A1A"/>
                </a:solidFill>
              </a:rPr>
              <a:t>∈</a:t>
            </a:r>
            <a:r>
              <a:rPr lang="en-US" i="1" dirty="0" smtClean="0">
                <a:solidFill>
                  <a:srgbClr val="1A1A1A"/>
                </a:solidFill>
              </a:rPr>
              <a:t>D’</a:t>
            </a:r>
            <a:r>
              <a:rPr lang="en-US" dirty="0" smtClean="0">
                <a:solidFill>
                  <a:srgbClr val="1A1A1A"/>
                </a:solidFill>
              </a:rPr>
              <a:t>, </a:t>
            </a:r>
            <a:r>
              <a:rPr lang="en-US" dirty="0" smtClean="0">
                <a:solidFill>
                  <a:srgbClr val="1A1A1A"/>
                </a:solidFill>
              </a:rPr>
              <a:t>a set of new documents, the goal is to find a class of the document </a:t>
            </a:r>
            <a:r>
              <a:rPr lang="en-US" i="1" dirty="0" smtClean="0">
                <a:solidFill>
                  <a:srgbClr val="1A1A1A"/>
                </a:solidFill>
              </a:rPr>
              <a:t>c(d)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4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4004</TotalTime>
  <Words>869</Words>
  <Application>Microsoft Macintosh PowerPoint</Application>
  <PresentationFormat>On-screen Show (4:3)</PresentationFormat>
  <Paragraphs>201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Theme</vt:lpstr>
      <vt:lpstr>Equation</vt:lpstr>
      <vt:lpstr>Naïve Bayes Classification</vt:lpstr>
      <vt:lpstr>Bayes’ Theorem</vt:lpstr>
      <vt:lpstr>Probability Model</vt:lpstr>
      <vt:lpstr>Probability Model</vt:lpstr>
      <vt:lpstr>Strong Independence Assumption (Naïve)</vt:lpstr>
      <vt:lpstr>Naïve Bayes Probability Model</vt:lpstr>
      <vt:lpstr>Classifier based on Naïve Bayes</vt:lpstr>
      <vt:lpstr>Text Classification with Naïve Bayes</vt:lpstr>
      <vt:lpstr>The Text Classification Problem</vt:lpstr>
      <vt:lpstr>Multinomial Naïve Bayes Model</vt:lpstr>
      <vt:lpstr>Multinomial Naïve Bayes Model</vt:lpstr>
      <vt:lpstr>Maximum Likelihood Estimate</vt:lpstr>
      <vt:lpstr>Handling Rare Events</vt:lpstr>
      <vt:lpstr>Example</vt:lpstr>
      <vt:lpstr>Bernoulli Naïve Bayes Model</vt:lpstr>
      <vt:lpstr>Example</vt:lpstr>
      <vt:lpstr>Naïve Bayes as a Generative Model</vt:lpstr>
      <vt:lpstr>Naïve Bayes as a Generative Model</vt:lpstr>
      <vt:lpstr>Multinomial vs Bernoulli</vt:lpstr>
      <vt:lpstr>On Naïve Bayes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Rule Mining</dc:title>
  <dc:creator>Debapriyo Majumdar</dc:creator>
  <cp:lastModifiedBy>Debapriyo Majumdar</cp:lastModifiedBy>
  <cp:revision>340</cp:revision>
  <dcterms:created xsi:type="dcterms:W3CDTF">2014-08-02T12:52:59Z</dcterms:created>
  <dcterms:modified xsi:type="dcterms:W3CDTF">2014-08-14T11:39:12Z</dcterms:modified>
</cp:coreProperties>
</file>