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.xml" ContentType="application/vnd.openxmlformats-officedocument.presentationml.notesSlide+xml"/>
  <Override PartName="/ppt/embeddings/oleObject19.bin" ContentType="application/vnd.openxmlformats-officedocument.oleObject"/>
  <Override PartName="/ppt/notesSlides/notesSlide3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4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5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6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86" r:id="rId3"/>
    <p:sldId id="360" r:id="rId4"/>
    <p:sldId id="361" r:id="rId5"/>
    <p:sldId id="387" r:id="rId6"/>
    <p:sldId id="363" r:id="rId7"/>
    <p:sldId id="364" r:id="rId8"/>
    <p:sldId id="365" r:id="rId9"/>
    <p:sldId id="366" r:id="rId10"/>
    <p:sldId id="367" r:id="rId11"/>
    <p:sldId id="369" r:id="rId12"/>
    <p:sldId id="370" r:id="rId13"/>
    <p:sldId id="371" r:id="rId14"/>
    <p:sldId id="372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174" d="100"/>
          <a:sy n="174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1" Type="http://schemas.openxmlformats.org/officeDocument/2006/relationships/image" Target="../media/image29.emf"/><Relationship Id="rId2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9E54-AE6E-F549-B9AE-618A7B46237A}" type="datetimeFigureOut">
              <a:rPr lang="en-US" smtClean="0"/>
              <a:t>17/03/15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C02-97D2-4641-A637-652E7F0A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47CD-8708-F948-A779-36F32D6EDB11}" type="datetimeFigureOut">
              <a:rPr lang="en-US" smtClean="0"/>
              <a:t>17/03/15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283-9BD9-774E-AC54-847D0E68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EFCED-3E00-6C41-AA43-5732B9E1BFED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82625"/>
            <a:ext cx="4548188" cy="3411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1175"/>
            <a:ext cx="5029200" cy="4170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4E07-1FDD-2643-B922-C0CE5D003F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1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all terms in query into right</a:t>
            </a:r>
            <a:r>
              <a:rPr lang="en-US" baseline="0" dirty="0" smtClean="0"/>
              <a:t> product and then divide through by them in left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24E07-1FDD-2643-B922-C0CE5D003F5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8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F452A-31DE-EF45-9C2F-1BE6FF501E27}" type="slidenum">
              <a:rPr lang="en-US"/>
              <a:pPr/>
              <a:t>18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Used to say: </a:t>
            </a:r>
            <a:r>
              <a:rPr kumimoji="0" lang="en-US">
                <a:solidFill>
                  <a:schemeClr val="tx2"/>
                </a:solidFill>
              </a:rPr>
              <a:t>Linear Discriminant Function, because it is a linear function in terms of log probabilities, but maybe that</a:t>
            </a:r>
            <a:r>
              <a:rPr kumimoji="0" lang="ja-JP" altLang="en-US">
                <a:solidFill>
                  <a:schemeClr val="tx2"/>
                </a:solidFill>
                <a:latin typeface="Arial"/>
              </a:rPr>
              <a:t>’</a:t>
            </a:r>
            <a:r>
              <a:rPr kumimoji="0" lang="en-US">
                <a:solidFill>
                  <a:schemeClr val="tx2"/>
                </a:solidFill>
              </a:rPr>
              <a:t>s too far afield for here, and is better discussed later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F6C45-9900-F741-98B6-6B1AA105C003}" type="slidenum">
              <a:rPr lang="en-US"/>
              <a:pPr/>
              <a:t>19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Prabhakar wanted the add 0.5 explained.  Here or elsewhere?</a:t>
            </a:r>
          </a:p>
          <a:p>
            <a:r>
              <a:rPr kumimoji="0" lang="en-US"/>
              <a:t>Log odds ratio. Add 0.5 to every expression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9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15E0E-99C8-C94E-9BBA-E9B1795A3C03}" type="slidenum">
              <a:rPr lang="en-US"/>
              <a:pPr/>
              <a:t>22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explicit Bayesian smoothing with a prior</a:t>
            </a:r>
          </a:p>
        </p:txBody>
      </p:sp>
    </p:spTree>
    <p:extLst>
      <p:ext uri="{BB962C8B-B14F-4D97-AF65-F5344CB8AC3E}">
        <p14:creationId xmlns:p14="http://schemas.microsoft.com/office/powerpoint/2010/main" val="303931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DCA18-D75B-DD48-AB2B-85C6C829C4BA}" type="slidenum">
              <a:rPr lang="en-US"/>
              <a:pPr/>
              <a:t>26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82625"/>
            <a:ext cx="4548188" cy="3411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1175"/>
            <a:ext cx="5029200" cy="41703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8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5E7-49D5-D046-9E95-5A98DCFF66AD}" type="datetime1">
              <a:rPr lang="en-IN" smtClean="0"/>
              <a:t>17/03/15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D5B-8024-954C-9EA8-0A7D038CF304}" type="datetime1">
              <a:rPr lang="en-IN" smtClean="0"/>
              <a:t>17/03/15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1D5-B673-8D48-876A-20B8696F1D6B}" type="datetime1">
              <a:rPr lang="en-IN" smtClean="0"/>
              <a:t>17/03/15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6CB-72EA-C14A-99A4-0AE763786797}" type="datetime1">
              <a:rPr lang="en-IN" smtClean="0"/>
              <a:t>17/03/15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610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054-2180-0A45-94DC-E612A04EB82D}" type="datetime1">
              <a:rPr lang="en-IN" smtClean="0"/>
              <a:t>17/03/15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588-9415-9A4B-9D5E-C9A176907F28}" type="datetime1">
              <a:rPr lang="en-IN" smtClean="0"/>
              <a:t>17/03/15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850E-73E0-E946-A230-0CD1BDA80A3B}" type="datetime1">
              <a:rPr lang="en-IN" smtClean="0"/>
              <a:t>17/03/15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C485-E25D-3B43-B39B-C89965CA511E}" type="datetime1">
              <a:rPr lang="en-IN" smtClean="0"/>
              <a:t>17/03/15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A1D-7703-234E-ADEE-4827FB423E92}" type="datetime1">
              <a:rPr lang="en-IN" smtClean="0"/>
              <a:t>17/03/15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17A2-7B26-604C-95A5-58E88579DA5E}" type="datetime1">
              <a:rPr lang="en-IN" smtClean="0"/>
              <a:t>17/03/15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A24-4995-7C46-9EE4-9D497BA71EBA}" type="datetime1">
              <a:rPr lang="en-IN" smtClean="0"/>
              <a:t>17/03/15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850"/>
            <a:ext cx="8229600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159-C5F6-B841-9353-B0C0E75B39D3}" type="datetime1">
              <a:rPr lang="en-IN" smtClean="0"/>
              <a:t>17/03/15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Athela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6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2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29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1.w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3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acm.org/pubs/citations/journals/surveys/1998-30-4/p528-crestan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369"/>
            <a:ext cx="7772400" cy="199397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Probabilistic Models in IR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66322"/>
            <a:ext cx="7772400" cy="215486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Debapriyo Majumdar</a:t>
            </a:r>
          </a:p>
          <a:p>
            <a:r>
              <a:rPr lang="en-US" sz="2000" dirty="0" smtClean="0"/>
              <a:t>Information Retrieval – Spring 2015</a:t>
            </a:r>
          </a:p>
          <a:p>
            <a:r>
              <a:rPr lang="en-US" sz="2000" dirty="0" smtClean="0"/>
              <a:t>Indian Statistical Institute Kolkata</a:t>
            </a:r>
          </a:p>
          <a:p>
            <a:endParaRPr lang="en-US" sz="2000" dirty="0"/>
          </a:p>
          <a:p>
            <a:r>
              <a:rPr lang="en-US" sz="1700" dirty="0" smtClean="0">
                <a:solidFill>
                  <a:srgbClr val="000000"/>
                </a:solidFill>
              </a:rPr>
              <a:t>Using majority of the slides from </a:t>
            </a:r>
          </a:p>
          <a:p>
            <a:r>
              <a:rPr lang="en-US" sz="1700" dirty="0" smtClean="0">
                <a:solidFill>
                  <a:srgbClr val="000000"/>
                </a:solidFill>
                <a:latin typeface="Calibri" charset="0"/>
              </a:rPr>
              <a:t>Chris </a:t>
            </a:r>
            <a:r>
              <a:rPr lang="en-US" sz="1700" dirty="0">
                <a:solidFill>
                  <a:srgbClr val="000000"/>
                </a:solidFill>
                <a:latin typeface="Calibri" charset="0"/>
              </a:rPr>
              <a:t>Manning, </a:t>
            </a:r>
            <a:r>
              <a:rPr lang="en-US" sz="1700" dirty="0" err="1">
                <a:solidFill>
                  <a:srgbClr val="000000"/>
                </a:solidFill>
                <a:latin typeface="Calibri" charset="0"/>
              </a:rPr>
              <a:t>Pandu</a:t>
            </a:r>
            <a:r>
              <a:rPr lang="en-US" sz="17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Calibri" charset="0"/>
              </a:rPr>
              <a:t>Nayak</a:t>
            </a:r>
            <a:r>
              <a:rPr lang="en-US" sz="1700" dirty="0">
                <a:solidFill>
                  <a:srgbClr val="000000"/>
                </a:solidFill>
                <a:latin typeface="Calibri" charset="0"/>
              </a:rPr>
              <a:t> and </a:t>
            </a:r>
          </a:p>
          <a:p>
            <a:r>
              <a:rPr lang="en-US" sz="1700" dirty="0" err="1">
                <a:solidFill>
                  <a:srgbClr val="000000"/>
                </a:solidFill>
                <a:latin typeface="Calibri" charset="0"/>
              </a:rPr>
              <a:t>Prabhakar</a:t>
            </a:r>
            <a:r>
              <a:rPr lang="en-US" sz="17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alibri" charset="0"/>
              </a:rPr>
              <a:t>Raghavan</a:t>
            </a:r>
            <a:endParaRPr lang="en-US" sz="17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Retrieval Strategy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763" y="1199882"/>
            <a:ext cx="7772400" cy="52167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Estimating the probabilities: Binary </a:t>
            </a:r>
            <a:r>
              <a:rPr lang="en-US" sz="2400" dirty="0"/>
              <a:t>Independence </a:t>
            </a:r>
            <a:r>
              <a:rPr lang="en-US" sz="2400" dirty="0" smtClean="0"/>
              <a:t>Model </a:t>
            </a:r>
            <a:r>
              <a:rPr lang="en-US" sz="2400" dirty="0"/>
              <a:t>(</a:t>
            </a:r>
            <a:r>
              <a:rPr lang="en-US" sz="2400" dirty="0" smtClean="0"/>
              <a:t>BIM) – the </a:t>
            </a:r>
            <a:r>
              <a:rPr lang="en-US" sz="2400" dirty="0"/>
              <a:t>simplest model</a:t>
            </a:r>
          </a:p>
          <a:p>
            <a:r>
              <a:rPr lang="en-US" sz="2400" dirty="0" smtClean="0"/>
              <a:t>Questionable assumptions</a:t>
            </a:r>
            <a:endParaRPr lang="en-US" sz="2400" dirty="0"/>
          </a:p>
          <a:p>
            <a:pPr lvl="1"/>
            <a:r>
              <a:rPr lang="en-US" sz="2000" dirty="0" smtClean="0"/>
              <a:t>“Relevance” </a:t>
            </a:r>
            <a:r>
              <a:rPr lang="en-US" sz="2000" dirty="0"/>
              <a:t>of each document is independent of relevance of other documents.</a:t>
            </a:r>
          </a:p>
          <a:p>
            <a:pPr lvl="2"/>
            <a:r>
              <a:rPr lang="en-US" sz="2000" dirty="0" smtClean="0"/>
              <a:t>It is bad </a:t>
            </a:r>
            <a:r>
              <a:rPr lang="en-US" sz="2000" dirty="0"/>
              <a:t>to keep on returning duplicates</a:t>
            </a:r>
          </a:p>
          <a:p>
            <a:pPr lvl="1"/>
            <a:r>
              <a:rPr lang="en-US" sz="2000" dirty="0"/>
              <a:t>Boolean model of </a:t>
            </a:r>
            <a:r>
              <a:rPr lang="en-US" sz="2000" dirty="0" smtClean="0"/>
              <a:t>relevance</a:t>
            </a:r>
          </a:p>
          <a:p>
            <a:r>
              <a:rPr lang="en-US" sz="2400" dirty="0"/>
              <a:t>Estimate how terms contribute to relevance</a:t>
            </a:r>
          </a:p>
          <a:p>
            <a:pPr lvl="1"/>
            <a:r>
              <a:rPr lang="en-US" sz="2000" dirty="0" smtClean="0"/>
              <a:t>How </a:t>
            </a:r>
            <a:r>
              <a:rPr lang="en-US" sz="2000" dirty="0" err="1" smtClean="0"/>
              <a:t>tf</a:t>
            </a:r>
            <a:r>
              <a:rPr lang="en-US" sz="2000" dirty="0"/>
              <a:t>, </a:t>
            </a:r>
            <a:r>
              <a:rPr lang="en-US" sz="2000" dirty="0" err="1"/>
              <a:t>df</a:t>
            </a:r>
            <a:r>
              <a:rPr lang="en-US" sz="2000" dirty="0"/>
              <a:t>, </a:t>
            </a:r>
            <a:r>
              <a:rPr lang="en-US" sz="2000" dirty="0" smtClean="0"/>
              <a:t>document length </a:t>
            </a:r>
            <a:r>
              <a:rPr lang="en-US" sz="2000" dirty="0" err="1" smtClean="0"/>
              <a:t>etc</a:t>
            </a:r>
            <a:r>
              <a:rPr lang="en-US" sz="2000" dirty="0" smtClean="0"/>
              <a:t> </a:t>
            </a:r>
            <a:r>
              <a:rPr lang="en-US" sz="2000" dirty="0"/>
              <a:t>influence </a:t>
            </a:r>
            <a:r>
              <a:rPr lang="en-US" sz="2000" dirty="0" smtClean="0"/>
              <a:t>document </a:t>
            </a:r>
            <a:r>
              <a:rPr lang="en-US" sz="2000" dirty="0"/>
              <a:t>relevance? </a:t>
            </a:r>
          </a:p>
          <a:p>
            <a:r>
              <a:rPr lang="en-US" sz="2400" dirty="0" smtClean="0"/>
              <a:t>Combine </a:t>
            </a:r>
            <a:r>
              <a:rPr lang="en-US" sz="2400" dirty="0"/>
              <a:t>to find document relevance </a:t>
            </a:r>
            <a:r>
              <a:rPr lang="en-US" sz="2400" dirty="0" smtClean="0"/>
              <a:t>probability</a:t>
            </a:r>
            <a:endParaRPr lang="en-US" sz="2400" dirty="0"/>
          </a:p>
          <a:p>
            <a:r>
              <a:rPr lang="en-US" sz="2400" dirty="0"/>
              <a:t>Order documents by decreasing probability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984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Probabilistic Ranking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0772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Basic concept: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cs typeface="Arial" charset="0"/>
              </a:rPr>
              <a:t>“</a:t>
            </a:r>
            <a:r>
              <a:rPr lang="en-US" dirty="0" smtClean="0">
                <a:latin typeface="Arial" charset="0"/>
                <a:cs typeface="Arial" charset="0"/>
              </a:rPr>
              <a:t>For </a:t>
            </a:r>
            <a:r>
              <a:rPr lang="en-US" dirty="0">
                <a:latin typeface="Arial" charset="0"/>
                <a:cs typeface="Arial" charset="0"/>
              </a:rPr>
              <a:t>a given query, if we know some documents that are relevant, terms that occur in those documents should be given greater weighting in searching for other relevant documents.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charset="0"/>
                <a:cs typeface="Arial" charset="0"/>
              </a:rPr>
              <a:t>By making assumptions about the distribution of terms and applying Bayes Theorem, it is possible to derive weights theoretically</a:t>
            </a:r>
            <a:r>
              <a:rPr lang="en-US" dirty="0" smtClean="0">
                <a:latin typeface="Arial" charset="0"/>
                <a:cs typeface="Arial" charset="0"/>
              </a:rPr>
              <a:t>.”</a:t>
            </a:r>
            <a:endParaRPr lang="en-US" dirty="0">
              <a:latin typeface="Arial" charset="0"/>
              <a:cs typeface="Arial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i="1" dirty="0">
                <a:latin typeface="Arial" charset="0"/>
                <a:cs typeface="Arial" charset="0"/>
              </a:rPr>
              <a:t>Van </a:t>
            </a:r>
            <a:r>
              <a:rPr lang="en-US" i="1" dirty="0" err="1">
                <a:latin typeface="Arial" charset="0"/>
                <a:cs typeface="Arial" charset="0"/>
              </a:rPr>
              <a:t>Rijsbergen</a:t>
            </a:r>
            <a:endParaRPr lang="en-US" i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28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Independence Model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Traditionally used in conjunction with PRP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“Binary” </a:t>
            </a:r>
            <a:r>
              <a:rPr lang="en-US" sz="2200" dirty="0">
                <a:solidFill>
                  <a:schemeClr val="tx2"/>
                </a:solidFill>
              </a:rPr>
              <a:t>= Boolean</a:t>
            </a:r>
            <a:r>
              <a:rPr lang="en-US" sz="2200" dirty="0"/>
              <a:t>: documents are represented as binary incidence vectors of </a:t>
            </a:r>
            <a:r>
              <a:rPr lang="en-US" sz="2200" dirty="0" smtClean="0"/>
              <a:t>terms</a:t>
            </a:r>
          </a:p>
          <a:p>
            <a:pPr lvl="1"/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              if</a:t>
            </a:r>
            <a:r>
              <a:rPr lang="en-US" sz="2000" dirty="0" smtClean="0"/>
              <a:t> </a:t>
            </a:r>
            <a:r>
              <a:rPr lang="en-US" sz="2000" dirty="0"/>
              <a:t>term </a:t>
            </a:r>
            <a:r>
              <a:rPr lang="en-US" sz="2000" i="1" dirty="0" err="1"/>
              <a:t>i</a:t>
            </a:r>
            <a:r>
              <a:rPr lang="en-US" sz="2000" dirty="0"/>
              <a:t> is present in document </a:t>
            </a:r>
            <a:r>
              <a:rPr lang="en-US" sz="2000" i="1" dirty="0"/>
              <a:t>x</a:t>
            </a:r>
            <a:r>
              <a:rPr lang="en-US" sz="2000" dirty="0"/>
              <a:t>.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“Independence”:</a:t>
            </a:r>
            <a:r>
              <a:rPr lang="en-US" sz="2200" dirty="0" smtClean="0"/>
              <a:t> </a:t>
            </a:r>
            <a:r>
              <a:rPr lang="en-US" sz="2200" dirty="0"/>
              <a:t>terms occur in documents independently  </a:t>
            </a:r>
          </a:p>
          <a:p>
            <a:r>
              <a:rPr lang="en-US" sz="2200" dirty="0"/>
              <a:t>Different documents can be modeled as </a:t>
            </a:r>
            <a:r>
              <a:rPr lang="en-US" sz="2200" dirty="0" smtClean="0"/>
              <a:t>the same </a:t>
            </a:r>
            <a:r>
              <a:rPr lang="en-US" sz="2200" dirty="0"/>
              <a:t>vector</a:t>
            </a:r>
          </a:p>
          <a:p>
            <a:pPr marL="0" indent="0">
              <a:buNone/>
            </a:pPr>
            <a:endParaRPr lang="en-US" sz="2200" dirty="0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446240"/>
              </p:ext>
            </p:extLst>
          </p:nvPr>
        </p:nvGraphicFramePr>
        <p:xfrm>
          <a:off x="1447800" y="2199124"/>
          <a:ext cx="2340150" cy="5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9" name="Equation" r:id="rId3" imgW="901440" imgH="228600" progId="Equation.3">
                  <p:embed/>
                </p:oleObj>
              </mc:Choice>
              <mc:Fallback>
                <p:oleObj name="Equation" r:id="rId3" imgW="901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99124"/>
                        <a:ext cx="2340150" cy="59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633922"/>
              </p:ext>
            </p:extLst>
          </p:nvPr>
        </p:nvGraphicFramePr>
        <p:xfrm>
          <a:off x="1471869" y="2686069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0" name="Equation" r:id="rId5" imgW="368280" imgH="228600" progId="Equation.3">
                  <p:embed/>
                </p:oleObj>
              </mc:Choice>
              <mc:Fallback>
                <p:oleObj name="Equation" r:id="rId5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869" y="2686069"/>
                        <a:ext cx="838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26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786569" y="5707265"/>
            <a:ext cx="1295400" cy="711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202619" y="5673845"/>
            <a:ext cx="1798638" cy="7112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Binary Independence Model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2851"/>
            <a:ext cx="8229600" cy="30411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Query: </a:t>
            </a:r>
            <a:r>
              <a:rPr lang="en-US" sz="2400" dirty="0"/>
              <a:t>binary term incidence </a:t>
            </a:r>
            <a:r>
              <a:rPr lang="en-US" sz="2400" dirty="0" smtClean="0"/>
              <a:t>vector </a:t>
            </a:r>
            <a:r>
              <a:rPr lang="en-US" sz="2400" i="1" dirty="0" smtClean="0"/>
              <a:t>q</a:t>
            </a:r>
            <a:endParaRPr lang="en-US" sz="2400" dirty="0"/>
          </a:p>
          <a:p>
            <a:r>
              <a:rPr lang="en-US" sz="2400" dirty="0"/>
              <a:t>Given query </a:t>
            </a:r>
            <a:r>
              <a:rPr lang="en-US" sz="2400" i="1" dirty="0">
                <a:solidFill>
                  <a:schemeClr val="tx2"/>
                </a:solidFill>
              </a:rPr>
              <a:t>q</a:t>
            </a:r>
            <a:r>
              <a:rPr lang="en-US" sz="2400" dirty="0"/>
              <a:t>,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each document </a:t>
            </a:r>
            <a:r>
              <a:rPr lang="en-US" i="1" dirty="0" smtClean="0">
                <a:solidFill>
                  <a:schemeClr val="tx2"/>
                </a:solidFill>
              </a:rPr>
              <a:t>d</a:t>
            </a:r>
            <a:r>
              <a:rPr lang="en-US" dirty="0" smtClean="0"/>
              <a:t>, need to compute </a:t>
            </a:r>
            <a:r>
              <a:rPr lang="en-US" i="1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i="1" dirty="0" smtClean="0">
                <a:solidFill>
                  <a:schemeClr val="tx2"/>
                </a:solidFill>
              </a:rPr>
              <a:t>R </a:t>
            </a:r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i="1" dirty="0" smtClean="0">
                <a:solidFill>
                  <a:schemeClr val="tx2"/>
                </a:solidFill>
              </a:rPr>
              <a:t>q, d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i="1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eplace </a:t>
            </a:r>
            <a:r>
              <a:rPr lang="en-US" dirty="0"/>
              <a:t>with computing </a:t>
            </a:r>
            <a:r>
              <a:rPr lang="en-US" i="1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i="1" dirty="0" smtClean="0">
                <a:solidFill>
                  <a:schemeClr val="tx2"/>
                </a:solidFill>
              </a:rPr>
              <a:t>R </a:t>
            </a:r>
            <a:r>
              <a:rPr lang="en-US" dirty="0" smtClean="0">
                <a:solidFill>
                  <a:schemeClr val="tx2"/>
                </a:solidFill>
              </a:rPr>
              <a:t>| </a:t>
            </a:r>
            <a:r>
              <a:rPr lang="en-US" i="1" dirty="0" smtClean="0">
                <a:solidFill>
                  <a:schemeClr val="tx2"/>
                </a:solidFill>
              </a:rPr>
              <a:t>q, x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en-US" dirty="0"/>
              <a:t> where</a:t>
            </a:r>
            <a:r>
              <a:rPr lang="en-US" i="1" dirty="0">
                <a:solidFill>
                  <a:schemeClr val="tx2"/>
                </a:solidFill>
              </a:rPr>
              <a:t> x</a:t>
            </a:r>
            <a:r>
              <a:rPr lang="en-US" i="1" dirty="0"/>
              <a:t> </a:t>
            </a:r>
            <a:r>
              <a:rPr lang="en-US" dirty="0"/>
              <a:t>is binary term incidence vector representing </a:t>
            </a:r>
            <a:r>
              <a:rPr lang="en-US" i="1" dirty="0" smtClean="0">
                <a:solidFill>
                  <a:schemeClr val="tx2"/>
                </a:solidFill>
              </a:rPr>
              <a:t>d</a:t>
            </a:r>
            <a:endParaRPr lang="en-US" i="1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Interested only in </a:t>
            </a:r>
            <a:r>
              <a:rPr lang="en-US" dirty="0" smtClean="0"/>
              <a:t>ranking</a:t>
            </a:r>
            <a:endParaRPr lang="en-US" dirty="0"/>
          </a:p>
          <a:p>
            <a:r>
              <a:rPr lang="en-US" sz="2400" dirty="0">
                <a:solidFill>
                  <a:schemeClr val="tx2"/>
                </a:solidFill>
              </a:rPr>
              <a:t>U</a:t>
            </a:r>
            <a:r>
              <a:rPr lang="en-US" sz="2400" dirty="0" smtClean="0">
                <a:solidFill>
                  <a:schemeClr val="tx2"/>
                </a:solidFill>
              </a:rPr>
              <a:t>se </a:t>
            </a:r>
            <a:r>
              <a:rPr lang="en-US" sz="2400" dirty="0">
                <a:solidFill>
                  <a:schemeClr val="tx2"/>
                </a:solidFill>
              </a:rPr>
              <a:t>odds and </a:t>
            </a:r>
            <a:r>
              <a:rPr lang="en-US" sz="2400" dirty="0" smtClean="0">
                <a:solidFill>
                  <a:schemeClr val="tx2"/>
                </a:solidFill>
              </a:rPr>
              <a:t>Bayes’ </a:t>
            </a:r>
            <a:r>
              <a:rPr lang="en-US" sz="2400" dirty="0">
                <a:solidFill>
                  <a:schemeClr val="tx2"/>
                </a:solidFill>
              </a:rPr>
              <a:t>Rule: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47882"/>
              </p:ext>
            </p:extLst>
          </p:nvPr>
        </p:nvGraphicFramePr>
        <p:xfrm>
          <a:off x="1165225" y="4064378"/>
          <a:ext cx="6735763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4" name="Equation" r:id="rId3" imgW="3340100" imgH="800100" progId="Equation.3">
                  <p:embed/>
                </p:oleObj>
              </mc:Choice>
              <mc:Fallback>
                <p:oleObj name="Equation" r:id="rId3" imgW="33401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064378"/>
                        <a:ext cx="6735763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8"/>
          <p:cNvSpPr>
            <a:spLocks/>
          </p:cNvSpPr>
          <p:nvPr/>
        </p:nvSpPr>
        <p:spPr bwMode="auto">
          <a:xfrm>
            <a:off x="2308015" y="5607005"/>
            <a:ext cx="1752600" cy="711200"/>
          </a:xfrm>
          <a:prstGeom prst="borderCallout2">
            <a:avLst>
              <a:gd name="adj1" fmla="val 11250"/>
              <a:gd name="adj2" fmla="val 104347"/>
              <a:gd name="adj3" fmla="val 11250"/>
              <a:gd name="adj4" fmla="val 119204"/>
              <a:gd name="adj5" fmla="val 34989"/>
              <a:gd name="adj6" fmla="val 12999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</a:rPr>
              <a:t>Constant for a given query</a:t>
            </a:r>
            <a:endParaRPr lang="en-US" dirty="0">
              <a:latin typeface="Times New Roman" charset="0"/>
            </a:endParaRPr>
          </a:p>
        </p:txBody>
      </p:sp>
      <p:sp>
        <p:nvSpPr>
          <p:cNvPr id="7" name="AutoShape 12"/>
          <p:cNvSpPr>
            <a:spLocks/>
          </p:cNvSpPr>
          <p:nvPr/>
        </p:nvSpPr>
        <p:spPr bwMode="auto">
          <a:xfrm>
            <a:off x="6864350" y="6419805"/>
            <a:ext cx="2119313" cy="406400"/>
          </a:xfrm>
          <a:prstGeom prst="borderCallout2">
            <a:avLst>
              <a:gd name="adj1" fmla="val 28125"/>
              <a:gd name="adj2" fmla="val -3597"/>
              <a:gd name="adj3" fmla="val 28125"/>
              <a:gd name="adj4" fmla="val -11759"/>
              <a:gd name="adj5" fmla="val -635"/>
              <a:gd name="adj6" fmla="val -1692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</a:rPr>
              <a:t>Needs estimation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881162"/>
              </p:ext>
            </p:extLst>
          </p:nvPr>
        </p:nvGraphicFramePr>
        <p:xfrm>
          <a:off x="4416425" y="5616575"/>
          <a:ext cx="36115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5" name="Equation" r:id="rId5" imgW="1790700" imgH="431800" progId="Equation.3">
                  <p:embed/>
                </p:oleObj>
              </mc:Choice>
              <mc:Fallback>
                <p:oleObj name="Equation" r:id="rId5" imgW="179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5616575"/>
                        <a:ext cx="3611563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01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9811" grpId="0" uiExpand="1" build="p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Binary Independence Model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533819" y="1149343"/>
            <a:ext cx="3639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smtClean="0">
                <a:latin typeface="Times New Roman" charset="0"/>
              </a:rPr>
              <a:t>Using independence assumption:</a:t>
            </a:r>
            <a:endParaRPr lang="en-US" sz="2000" dirty="0">
              <a:latin typeface="Times New Roman" charset="0"/>
            </a:endParaRPr>
          </a:p>
        </p:txBody>
      </p:sp>
      <p:graphicFrame>
        <p:nvGraphicFramePr>
          <p:cNvPr id="120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538497"/>
              </p:ext>
            </p:extLst>
          </p:nvPr>
        </p:nvGraphicFramePr>
        <p:xfrm>
          <a:off x="851547" y="2467868"/>
          <a:ext cx="48879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" name="Equation" r:id="rId3" imgW="2413000" imgH="457200" progId="Equation.3">
                  <p:embed/>
                </p:oleObj>
              </mc:Choice>
              <mc:Fallback>
                <p:oleObj name="Equation" r:id="rId3" imgW="241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547" y="2467868"/>
                        <a:ext cx="48879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04498"/>
              </p:ext>
            </p:extLst>
          </p:nvPr>
        </p:nvGraphicFramePr>
        <p:xfrm>
          <a:off x="954906" y="1543943"/>
          <a:ext cx="42703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4" name="Equation" r:id="rId5" imgW="2108200" imgH="457200" progId="Equation.3">
                  <p:embed/>
                </p:oleObj>
              </mc:Choice>
              <mc:Fallback>
                <p:oleObj name="Equation" r:id="rId5" imgW="210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906" y="1543943"/>
                        <a:ext cx="42703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4120"/>
              </p:ext>
            </p:extLst>
          </p:nvPr>
        </p:nvGraphicFramePr>
        <p:xfrm>
          <a:off x="2128581" y="3695535"/>
          <a:ext cx="64579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5" name="Equation" r:id="rId7" imgW="3327400" imgH="482600" progId="Equation.3">
                  <p:embed/>
                </p:oleObj>
              </mc:Choice>
              <mc:Fallback>
                <p:oleObj name="Equation" r:id="rId7" imgW="3327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581" y="3695535"/>
                        <a:ext cx="645795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92149"/>
              </p:ext>
            </p:extLst>
          </p:nvPr>
        </p:nvGraphicFramePr>
        <p:xfrm>
          <a:off x="1512888" y="5446603"/>
          <a:ext cx="465931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6" name="Equation" r:id="rId9" imgW="2400300" imgH="571500" progId="Equation.3">
                  <p:embed/>
                </p:oleObj>
              </mc:Choice>
              <mc:Fallback>
                <p:oleObj name="Equation" r:id="rId9" imgW="24003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5446603"/>
                        <a:ext cx="4659312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6219" y="3424838"/>
            <a:ext cx="25968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Times New Roman" charset="0"/>
              </a:rPr>
              <a:t>Since </a:t>
            </a:r>
            <a:r>
              <a:rPr lang="en-US" sz="2000" i="1" dirty="0" smtClean="0">
                <a:latin typeface="Times New Roman" charset="0"/>
              </a:rPr>
              <a:t>x</a:t>
            </a:r>
            <a:r>
              <a:rPr lang="en-US" sz="2000" i="1" baseline="-25000" dirty="0" smtClean="0">
                <a:latin typeface="Times New Roman" charset="0"/>
              </a:rPr>
              <a:t>i</a:t>
            </a:r>
            <a:r>
              <a:rPr lang="en-US" sz="2000" i="1" dirty="0" smtClean="0">
                <a:latin typeface="Times New Roman" charset="0"/>
              </a:rPr>
              <a:t> </a:t>
            </a:r>
            <a:r>
              <a:rPr lang="en-US" sz="2000" dirty="0" smtClean="0">
                <a:latin typeface="Times New Roman" charset="0"/>
              </a:rPr>
              <a:t>is either 0 or 1: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91690" y="4847087"/>
            <a:ext cx="5264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Times New Roman" charset="0"/>
              </a:rPr>
              <a:t>Let</a:t>
            </a:r>
            <a:endParaRPr lang="en-US" sz="2000" dirty="0">
              <a:latin typeface="Times New Roman" charset="0"/>
            </a:endParaRP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16394"/>
              </p:ext>
            </p:extLst>
          </p:nvPr>
        </p:nvGraphicFramePr>
        <p:xfrm>
          <a:off x="1218121" y="4831710"/>
          <a:ext cx="28305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7" name="Equation" r:id="rId11" imgW="1371600" imgH="215900" progId="Equation.3">
                  <p:embed/>
                </p:oleObj>
              </mc:Choice>
              <mc:Fallback>
                <p:oleObj name="Equation" r:id="rId11" imgW="1371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121" y="4831710"/>
                        <a:ext cx="28305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33113"/>
              </p:ext>
            </p:extLst>
          </p:nvPr>
        </p:nvGraphicFramePr>
        <p:xfrm>
          <a:off x="4152900" y="4838783"/>
          <a:ext cx="28019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8" name="Equation" r:id="rId13" imgW="1358900" imgH="215900" progId="Equation.3">
                  <p:embed/>
                </p:oleObj>
              </mc:Choice>
              <mc:Fallback>
                <p:oleObj name="Equation" r:id="rId13" imgW="1358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4838783"/>
                        <a:ext cx="280193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33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it means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765627"/>
              </p:ext>
            </p:extLst>
          </p:nvPr>
        </p:nvGraphicFramePr>
        <p:xfrm>
          <a:off x="468341" y="3146171"/>
          <a:ext cx="8229600" cy="188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570"/>
                <a:gridCol w="1804847"/>
                <a:gridCol w="2038808"/>
                <a:gridCol w="2570375"/>
              </a:tblGrid>
              <a:tr h="629688"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imes New Roman"/>
                          <a:cs typeface="Times New Roman"/>
                        </a:rPr>
                        <a:t>in document</a:t>
                      </a:r>
                      <a:endParaRPr lang="en-US" sz="24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imes New Roman"/>
                          <a:cs typeface="Times New Roman"/>
                        </a:rPr>
                        <a:t>relevant (R=1)</a:t>
                      </a:r>
                      <a:endParaRPr lang="en-US" sz="24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imes New Roman"/>
                          <a:cs typeface="Times New Roman"/>
                        </a:rPr>
                        <a:t>not relevant</a:t>
                      </a:r>
                      <a:r>
                        <a:rPr lang="en-US" sz="2400" b="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0" dirty="0" smtClean="0">
                          <a:latin typeface="Times New Roman"/>
                          <a:cs typeface="Times New Roman"/>
                        </a:rPr>
                        <a:t>(R=0)</a:t>
                      </a:r>
                      <a:endParaRPr lang="en-US" sz="24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296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term present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2400" i="1" baseline="-2500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 = 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2400" i="1" baseline="-25000" dirty="0" smtClean="0">
                          <a:latin typeface="Times New Roman"/>
                          <a:cs typeface="Times New Roman"/>
                        </a:rPr>
                        <a:t>i</a:t>
                      </a:r>
                      <a:endParaRPr lang="en-US" sz="2400" i="1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i="1" baseline="-25000" dirty="0" err="1" smtClean="0">
                          <a:latin typeface="Times New Roman"/>
                          <a:cs typeface="Times New Roman"/>
                        </a:rPr>
                        <a:t>i</a:t>
                      </a:r>
                      <a:endParaRPr lang="en-US" sz="2400" i="1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296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term absent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2400" i="1" baseline="-2500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 = 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(1 –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i="1" baseline="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2400" i="1" baseline="-2500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(1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 – </a:t>
                      </a:r>
                      <a:r>
                        <a:rPr lang="en-US" sz="2400" i="1" baseline="0" dirty="0" err="1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sz="2400" i="1" baseline="-25000" dirty="0" err="1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665271"/>
              </p:ext>
            </p:extLst>
          </p:nvPr>
        </p:nvGraphicFramePr>
        <p:xfrm>
          <a:off x="1724569" y="1480799"/>
          <a:ext cx="497119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8" name="Equation" r:id="rId4" imgW="2400300" imgH="571500" progId="Equation.3">
                  <p:embed/>
                </p:oleObj>
              </mc:Choice>
              <mc:Fallback>
                <p:oleObj name="Equation" r:id="rId4" imgW="24003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569" y="1480799"/>
                        <a:ext cx="497119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516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5" name="Group 5"/>
          <p:cNvGrpSpPr>
            <a:grpSpLocks/>
          </p:cNvGrpSpPr>
          <p:nvPr/>
        </p:nvGrpSpPr>
        <p:grpSpPr bwMode="auto">
          <a:xfrm>
            <a:off x="1314212" y="1925964"/>
            <a:ext cx="3306763" cy="1030288"/>
            <a:chOff x="1277" y="1536"/>
            <a:chExt cx="2083" cy="649"/>
          </a:xfrm>
        </p:grpSpPr>
        <p:sp>
          <p:nvSpPr>
            <p:cNvPr id="122886" name="Oval 6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7" name="AutoShape 7"/>
            <p:cNvSpPr>
              <a:spLocks/>
            </p:cNvSpPr>
            <p:nvPr/>
          </p:nvSpPr>
          <p:spPr bwMode="auto">
            <a:xfrm>
              <a:off x="1277" y="1739"/>
              <a:ext cx="1267" cy="446"/>
            </a:xfrm>
            <a:prstGeom prst="borderCallout1">
              <a:avLst>
                <a:gd name="adj1" fmla="val 38813"/>
                <a:gd name="adj2" fmla="val 103483"/>
                <a:gd name="adj3" fmla="val -5045"/>
                <a:gd name="adj4" fmla="val 115892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charset="0"/>
                </a:rPr>
                <a:t>All </a:t>
              </a:r>
              <a:r>
                <a:rPr lang="en-US" sz="2000" dirty="0" smtClean="0">
                  <a:latin typeface="Times New Roman" charset="0"/>
                </a:rPr>
                <a:t>matching query </a:t>
              </a:r>
              <a:r>
                <a:rPr lang="en-US" sz="2000" dirty="0">
                  <a:latin typeface="Times New Roman" charset="0"/>
                </a:rPr>
                <a:t>terms</a:t>
              </a:r>
            </a:p>
          </p:txBody>
        </p:sp>
      </p:grpSp>
      <p:grpSp>
        <p:nvGrpSpPr>
          <p:cNvPr id="122888" name="Group 8"/>
          <p:cNvGrpSpPr>
            <a:grpSpLocks/>
          </p:cNvGrpSpPr>
          <p:nvPr/>
        </p:nvGrpSpPr>
        <p:grpSpPr bwMode="auto">
          <a:xfrm>
            <a:off x="4957410" y="2003944"/>
            <a:ext cx="3409950" cy="1165225"/>
            <a:chOff x="3600" y="1536"/>
            <a:chExt cx="2148" cy="734"/>
          </a:xfrm>
        </p:grpSpPr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>
              <a:off x="3600" y="1536"/>
              <a:ext cx="432" cy="336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AutoShape 10"/>
            <p:cNvSpPr>
              <a:spLocks/>
            </p:cNvSpPr>
            <p:nvPr/>
          </p:nvSpPr>
          <p:spPr bwMode="auto">
            <a:xfrm>
              <a:off x="4224" y="1824"/>
              <a:ext cx="1524" cy="446"/>
            </a:xfrm>
            <a:prstGeom prst="borderCallout2">
              <a:avLst>
                <a:gd name="adj1" fmla="val 67759"/>
                <a:gd name="adj2" fmla="val -4246"/>
                <a:gd name="adj3" fmla="val 66192"/>
                <a:gd name="adj4" fmla="val -11343"/>
                <a:gd name="adj5" fmla="val 15404"/>
                <a:gd name="adj6" fmla="val -24596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charset="0"/>
                </a:rPr>
                <a:t>Non-matching query </a:t>
              </a:r>
              <a:r>
                <a:rPr lang="en-US" sz="2000" dirty="0" smtClean="0">
                  <a:latin typeface="Times New Roman" charset="0"/>
                </a:rPr>
                <a:t>terms: </a:t>
              </a:r>
              <a:r>
                <a:rPr lang="en-US" sz="2000" b="1" dirty="0" smtClean="0">
                  <a:latin typeface="Times New Roman" charset="0"/>
                </a:rPr>
                <a:t>too many!!</a:t>
              </a:r>
              <a:endParaRPr lang="en-US" sz="2000" b="1" dirty="0">
                <a:latin typeface="Times New Roman" charset="0"/>
              </a:endParaRPr>
            </a:p>
          </p:txBody>
        </p:sp>
      </p:grpSp>
      <p:sp>
        <p:nvSpPr>
          <p:cNvPr id="122891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Binary Independence Model</a:t>
            </a:r>
          </a:p>
        </p:txBody>
      </p:sp>
      <p:grpSp>
        <p:nvGrpSpPr>
          <p:cNvPr id="122892" name="Group 12"/>
          <p:cNvGrpSpPr>
            <a:grpSpLocks/>
          </p:cNvGrpSpPr>
          <p:nvPr/>
        </p:nvGrpSpPr>
        <p:grpSpPr bwMode="auto">
          <a:xfrm>
            <a:off x="1115775" y="5426868"/>
            <a:ext cx="3505200" cy="728663"/>
            <a:chOff x="1152" y="1536"/>
            <a:chExt cx="2208" cy="459"/>
          </a:xfrm>
        </p:grpSpPr>
        <p:sp>
          <p:nvSpPr>
            <p:cNvPr id="122893" name="Oval 13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4" name="AutoShape 14"/>
            <p:cNvSpPr>
              <a:spLocks/>
            </p:cNvSpPr>
            <p:nvPr/>
          </p:nvSpPr>
          <p:spPr bwMode="auto">
            <a:xfrm>
              <a:off x="1152" y="1739"/>
              <a:ext cx="1392" cy="256"/>
            </a:xfrm>
            <a:prstGeom prst="borderCallout1">
              <a:avLst>
                <a:gd name="adj1" fmla="val 38813"/>
                <a:gd name="adj2" fmla="val 103987"/>
                <a:gd name="adj3" fmla="val -5045"/>
                <a:gd name="adj4" fmla="val 116396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charset="0"/>
                </a:rPr>
                <a:t>All matching terms</a:t>
              </a:r>
            </a:p>
          </p:txBody>
        </p:sp>
      </p:grpSp>
      <p:grpSp>
        <p:nvGrpSpPr>
          <p:cNvPr id="122895" name="Group 15"/>
          <p:cNvGrpSpPr>
            <a:grpSpLocks/>
          </p:cNvGrpSpPr>
          <p:nvPr/>
        </p:nvGrpSpPr>
        <p:grpSpPr bwMode="auto">
          <a:xfrm>
            <a:off x="5789045" y="5438951"/>
            <a:ext cx="3048000" cy="890588"/>
            <a:chOff x="3552" y="2736"/>
            <a:chExt cx="1920" cy="561"/>
          </a:xfrm>
        </p:grpSpPr>
        <p:sp>
          <p:nvSpPr>
            <p:cNvPr id="122896" name="Oval 16"/>
            <p:cNvSpPr>
              <a:spLocks noChangeArrowheads="1"/>
            </p:cNvSpPr>
            <p:nvPr/>
          </p:nvSpPr>
          <p:spPr bwMode="auto">
            <a:xfrm>
              <a:off x="3552" y="2736"/>
              <a:ext cx="48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7" name="AutoShape 17"/>
            <p:cNvSpPr>
              <a:spLocks/>
            </p:cNvSpPr>
            <p:nvPr/>
          </p:nvSpPr>
          <p:spPr bwMode="auto">
            <a:xfrm>
              <a:off x="4272" y="3041"/>
              <a:ext cx="1200" cy="256"/>
            </a:xfrm>
            <a:prstGeom prst="borderCallout2">
              <a:avLst>
                <a:gd name="adj1" fmla="val 28125"/>
                <a:gd name="adj2" fmla="val -4000"/>
                <a:gd name="adj3" fmla="val 28125"/>
                <a:gd name="adj4" fmla="val -12167"/>
                <a:gd name="adj5" fmla="val -23046"/>
                <a:gd name="adj6" fmla="val -3281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 smtClean="0">
                  <a:latin typeface="Times New Roman" charset="0"/>
                </a:rPr>
                <a:t>All </a:t>
              </a:r>
              <a:r>
                <a:rPr lang="en-US" sz="2000" dirty="0">
                  <a:latin typeface="Times New Roman" charset="0"/>
                </a:rPr>
                <a:t>query terms</a:t>
              </a:r>
            </a:p>
          </p:txBody>
        </p:sp>
      </p:grpSp>
      <p:graphicFrame>
        <p:nvGraphicFramePr>
          <p:cNvPr id="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552159"/>
              </p:ext>
            </p:extLst>
          </p:nvPr>
        </p:nvGraphicFramePr>
        <p:xfrm>
          <a:off x="642938" y="3228044"/>
          <a:ext cx="8129588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6" name="Equation" r:id="rId4" imgW="3352800" imgH="584200" progId="Equation.3">
                  <p:embed/>
                </p:oleObj>
              </mc:Choice>
              <mc:Fallback>
                <p:oleObj name="Equation" r:id="rId4" imgW="33528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228044"/>
                        <a:ext cx="8129588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44664"/>
              </p:ext>
            </p:extLst>
          </p:nvPr>
        </p:nvGraphicFramePr>
        <p:xfrm>
          <a:off x="642938" y="4638675"/>
          <a:ext cx="665003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7" name="Equation" r:id="rId6" imgW="2743200" imgH="457200" progId="Equation.3">
                  <p:embed/>
                </p:oleObj>
              </mc:Choice>
              <mc:Fallback>
                <p:oleObj name="Equation" r:id="rId6" imgW="2743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4638675"/>
                        <a:ext cx="665003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464094"/>
              </p:ext>
            </p:extLst>
          </p:nvPr>
        </p:nvGraphicFramePr>
        <p:xfrm>
          <a:off x="642938" y="1191360"/>
          <a:ext cx="5757862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8" name="Equation" r:id="rId8" imgW="2374900" imgH="546100" progId="Equation.3">
                  <p:embed/>
                </p:oleObj>
              </mc:Choice>
              <mc:Fallback>
                <p:oleObj name="Equation" r:id="rId8" imgW="23749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191360"/>
                        <a:ext cx="5757862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59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Binary Independence Model</a:t>
            </a:r>
          </a:p>
        </p:txBody>
      </p:sp>
      <p:grpSp>
        <p:nvGrpSpPr>
          <p:cNvPr id="123907" name="Group 3"/>
          <p:cNvGrpSpPr>
            <a:grpSpLocks/>
          </p:cNvGrpSpPr>
          <p:nvPr/>
        </p:nvGrpSpPr>
        <p:grpSpPr bwMode="auto">
          <a:xfrm>
            <a:off x="2628216" y="1628740"/>
            <a:ext cx="1905000" cy="2057400"/>
            <a:chOff x="1824" y="1440"/>
            <a:chExt cx="1200" cy="1296"/>
          </a:xfrm>
        </p:grpSpPr>
        <p:sp>
          <p:nvSpPr>
            <p:cNvPr id="123908" name="Rectangle 4"/>
            <p:cNvSpPr>
              <a:spLocks noChangeArrowheads="1"/>
            </p:cNvSpPr>
            <p:nvPr/>
          </p:nvSpPr>
          <p:spPr bwMode="auto">
            <a:xfrm>
              <a:off x="1920" y="1440"/>
              <a:ext cx="960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9" name="AutoShape 5"/>
            <p:cNvSpPr>
              <a:spLocks noChangeArrowheads="1"/>
            </p:cNvSpPr>
            <p:nvPr/>
          </p:nvSpPr>
          <p:spPr bwMode="auto">
            <a:xfrm>
              <a:off x="1824" y="2256"/>
              <a:ext cx="1200" cy="480"/>
            </a:xfrm>
            <a:prstGeom prst="flowChartTerminator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Constant for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each query</a:t>
              </a:r>
            </a:p>
          </p:txBody>
        </p:sp>
        <p:cxnSp>
          <p:nvCxnSpPr>
            <p:cNvPr id="123910" name="AutoShape 6"/>
            <p:cNvCxnSpPr>
              <a:cxnSpLocks noChangeShapeType="1"/>
              <a:stCxn id="123909" idx="1"/>
              <a:endCxn id="123908" idx="2"/>
            </p:cNvCxnSpPr>
            <p:nvPr/>
          </p:nvCxnSpPr>
          <p:spPr bwMode="auto">
            <a:xfrm rot="10800000" flipH="1">
              <a:off x="1824" y="1872"/>
              <a:ext cx="576" cy="624"/>
            </a:xfrm>
            <a:prstGeom prst="curvedConnector4">
              <a:avLst>
                <a:gd name="adj1" fmla="val -25000"/>
                <a:gd name="adj2" fmla="val 692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3911" name="Group 7"/>
          <p:cNvGrpSpPr>
            <a:grpSpLocks/>
          </p:cNvGrpSpPr>
          <p:nvPr/>
        </p:nvGrpSpPr>
        <p:grpSpPr bwMode="auto">
          <a:xfrm>
            <a:off x="4533216" y="1400141"/>
            <a:ext cx="3810000" cy="1893888"/>
            <a:chOff x="3024" y="1296"/>
            <a:chExt cx="2400" cy="1193"/>
          </a:xfrm>
        </p:grpSpPr>
        <p:sp>
          <p:nvSpPr>
            <p:cNvPr id="123912" name="Rectangle 8"/>
            <p:cNvSpPr>
              <a:spLocks noChangeArrowheads="1"/>
            </p:cNvSpPr>
            <p:nvPr/>
          </p:nvSpPr>
          <p:spPr bwMode="auto">
            <a:xfrm>
              <a:off x="4464" y="1296"/>
              <a:ext cx="960" cy="72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913" name="AutoShape 9"/>
            <p:cNvCxnSpPr>
              <a:cxnSpLocks noChangeShapeType="1"/>
              <a:stCxn id="123909" idx="3"/>
              <a:endCxn id="123912" idx="2"/>
            </p:cNvCxnSpPr>
            <p:nvPr/>
          </p:nvCxnSpPr>
          <p:spPr bwMode="auto">
            <a:xfrm flipV="1">
              <a:off x="3024" y="2016"/>
              <a:ext cx="1920" cy="47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3914" name="Group 10"/>
          <p:cNvGrpSpPr>
            <a:grpSpLocks/>
          </p:cNvGrpSpPr>
          <p:nvPr/>
        </p:nvGrpSpPr>
        <p:grpSpPr bwMode="auto">
          <a:xfrm>
            <a:off x="4076016" y="1400140"/>
            <a:ext cx="4038600" cy="3352800"/>
            <a:chOff x="2736" y="1296"/>
            <a:chExt cx="2544" cy="2112"/>
          </a:xfrm>
        </p:grpSpPr>
        <p:sp>
          <p:nvSpPr>
            <p:cNvPr id="123915" name="Rectangle 11"/>
            <p:cNvSpPr>
              <a:spLocks noChangeArrowheads="1"/>
            </p:cNvSpPr>
            <p:nvPr/>
          </p:nvSpPr>
          <p:spPr bwMode="auto">
            <a:xfrm>
              <a:off x="2928" y="1296"/>
              <a:ext cx="1440" cy="76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6" name="AutoShape 12"/>
            <p:cNvSpPr>
              <a:spLocks noChangeArrowheads="1"/>
            </p:cNvSpPr>
            <p:nvPr/>
          </p:nvSpPr>
          <p:spPr bwMode="auto">
            <a:xfrm>
              <a:off x="3600" y="2064"/>
              <a:ext cx="288" cy="624"/>
            </a:xfrm>
            <a:prstGeom prst="upDownArrow">
              <a:avLst>
                <a:gd name="adj1" fmla="val 50000"/>
                <a:gd name="adj2" fmla="val 4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AutoShape 13"/>
            <p:cNvSpPr>
              <a:spLocks noChangeArrowheads="1"/>
            </p:cNvSpPr>
            <p:nvPr/>
          </p:nvSpPr>
          <p:spPr bwMode="auto">
            <a:xfrm>
              <a:off x="2736" y="2688"/>
              <a:ext cx="2544" cy="720"/>
            </a:xfrm>
            <a:prstGeom prst="wave">
              <a:avLst>
                <a:gd name="adj1" fmla="val 9028"/>
                <a:gd name="adj2" fmla="val -2028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Only quantity to be estimated 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for rankings</a:t>
              </a:r>
            </a:p>
          </p:txBody>
        </p:sp>
      </p:grpSp>
      <p:graphicFrame>
        <p:nvGraphicFramePr>
          <p:cNvPr id="1239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21893"/>
              </p:ext>
            </p:extLst>
          </p:nvPr>
        </p:nvGraphicFramePr>
        <p:xfrm>
          <a:off x="723216" y="1323940"/>
          <a:ext cx="76231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9" name="Equation" r:id="rId3" imgW="2857320" imgH="444240" progId="Equation.3">
                  <p:embed/>
                </p:oleObj>
              </mc:Choice>
              <mc:Fallback>
                <p:oleObj name="Equation" r:id="rId3" imgW="2857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16" y="1323940"/>
                        <a:ext cx="76231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919" name="Group 15"/>
          <p:cNvGrpSpPr>
            <a:grpSpLocks/>
          </p:cNvGrpSpPr>
          <p:nvPr/>
        </p:nvGrpSpPr>
        <p:grpSpPr bwMode="auto">
          <a:xfrm>
            <a:off x="723216" y="4906660"/>
            <a:ext cx="6324600" cy="1425575"/>
            <a:chOff x="624" y="3168"/>
            <a:chExt cx="3984" cy="898"/>
          </a:xfrm>
        </p:grpSpPr>
        <p:sp>
          <p:nvSpPr>
            <p:cNvPr id="123920" name="Text Box 16"/>
            <p:cNvSpPr txBox="1">
              <a:spLocks noChangeArrowheads="1"/>
            </p:cNvSpPr>
            <p:nvPr/>
          </p:nvSpPr>
          <p:spPr bwMode="auto">
            <a:xfrm>
              <a:off x="624" y="3168"/>
              <a:ext cx="28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+mn-lt"/>
                </a:rPr>
                <a:t> </a:t>
              </a:r>
              <a:r>
                <a:rPr lang="en-US" sz="2400" dirty="0">
                  <a:latin typeface="Times New Roman"/>
                  <a:cs typeface="Times New Roman"/>
                </a:rPr>
                <a:t>Retrieval Status </a:t>
              </a:r>
              <a:r>
                <a:rPr lang="en-US" sz="2400" dirty="0" smtClean="0">
                  <a:latin typeface="Times New Roman"/>
                  <a:cs typeface="Times New Roman"/>
                </a:rPr>
                <a:t>Value (taking log):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123921" name="Object 17"/>
            <p:cNvGraphicFramePr>
              <a:graphicFrameLocks noChangeAspect="1"/>
            </p:cNvGraphicFramePr>
            <p:nvPr/>
          </p:nvGraphicFramePr>
          <p:xfrm>
            <a:off x="768" y="3456"/>
            <a:ext cx="3840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00" name="Equation" r:id="rId5" imgW="2781000" imgH="444240" progId="Equation.3">
                    <p:embed/>
                  </p:oleObj>
                </mc:Choice>
                <mc:Fallback>
                  <p:oleObj name="Equation" r:id="rId5" imgW="27810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456"/>
                          <a:ext cx="3840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7396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Binary Independence Model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57200" y="1212760"/>
            <a:ext cx="3616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Times New Roman"/>
                <a:cs typeface="Times New Roman"/>
              </a:rPr>
              <a:t>Only need to compute </a:t>
            </a:r>
            <a:r>
              <a:rPr lang="en-US" sz="2400" i="1" dirty="0" smtClean="0">
                <a:latin typeface="Times New Roman"/>
                <a:cs typeface="Times New Roman"/>
              </a:rPr>
              <a:t>RSV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517682"/>
              </p:ext>
            </p:extLst>
          </p:nvPr>
        </p:nvGraphicFramePr>
        <p:xfrm>
          <a:off x="1112982" y="1868821"/>
          <a:ext cx="6096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4" name="Equation" r:id="rId4" imgW="2781000" imgH="444240" progId="Equation.3">
                  <p:embed/>
                </p:oleObj>
              </mc:Choice>
              <mc:Fallback>
                <p:oleObj name="Equation" r:id="rId4" imgW="2781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982" y="1868821"/>
                        <a:ext cx="6096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312102"/>
              </p:ext>
            </p:extLst>
          </p:nvPr>
        </p:nvGraphicFramePr>
        <p:xfrm>
          <a:off x="1296708" y="3018660"/>
          <a:ext cx="19478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5" name="Equation" r:id="rId6" imgW="888840" imgH="368280" progId="Equation.3">
                  <p:embed/>
                </p:oleObj>
              </mc:Choice>
              <mc:Fallback>
                <p:oleObj name="Equation" r:id="rId6" imgW="8888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708" y="3018660"/>
                        <a:ext cx="194786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919144"/>
              </p:ext>
            </p:extLst>
          </p:nvPr>
        </p:nvGraphicFramePr>
        <p:xfrm>
          <a:off x="3593306" y="2833498"/>
          <a:ext cx="233838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6" name="Equation" r:id="rId8" imgW="1066680" imgH="431640" progId="Equation.3">
                  <p:embed/>
                </p:oleObj>
              </mc:Choice>
              <mc:Fallback>
                <p:oleObj name="Equation" r:id="rId8" imgW="1066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306" y="2833498"/>
                        <a:ext cx="2338388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1752600" y="4898385"/>
            <a:ext cx="6019800" cy="91440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400" dirty="0">
                <a:latin typeface="Times New Roman" charset="0"/>
              </a:rPr>
              <a:t>H</a:t>
            </a:r>
            <a:r>
              <a:rPr lang="en-US" sz="2400" dirty="0" smtClean="0">
                <a:latin typeface="Times New Roman" charset="0"/>
              </a:rPr>
              <a:t>ow to compute </a:t>
            </a:r>
            <a:r>
              <a:rPr lang="en-US" sz="2400" i="1" dirty="0" err="1" smtClean="0">
                <a:latin typeface="Times New Roman" charset="0"/>
              </a:rPr>
              <a:t>c</a:t>
            </a:r>
            <a:r>
              <a:rPr lang="en-US" i="1" baseline="-25000" dirty="0" err="1" smtClean="0">
                <a:latin typeface="Times New Roman" charset="0"/>
              </a:rPr>
              <a:t>i</a:t>
            </a:r>
            <a:r>
              <a:rPr lang="en-US" sz="2400" i="1" dirty="0" err="1" smtClean="0">
                <a:latin typeface="Arial"/>
              </a:rPr>
              <a:t>’</a:t>
            </a:r>
            <a:r>
              <a:rPr lang="en-US" sz="2400" i="1" dirty="0" err="1" smtClean="0">
                <a:latin typeface="Times New Roman" charset="0"/>
              </a:rPr>
              <a:t>s</a:t>
            </a:r>
            <a:r>
              <a:rPr lang="en-US" sz="2400" i="1" dirty="0" smtClean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from </a:t>
            </a:r>
            <a:r>
              <a:rPr lang="en-US" sz="2400" dirty="0" smtClean="0">
                <a:latin typeface="Times New Roman" charset="0"/>
              </a:rPr>
              <a:t>the </a:t>
            </a:r>
            <a:r>
              <a:rPr lang="en-US" sz="2400" dirty="0">
                <a:latin typeface="Times New Roman" charset="0"/>
              </a:rPr>
              <a:t>data 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7615" y="3971835"/>
            <a:ext cx="60654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i="1" dirty="0" smtClean="0">
                <a:latin typeface="Times New Roman"/>
                <a:cs typeface="Times New Roman"/>
              </a:rPr>
              <a:t>c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are log odds ratios</a:t>
            </a:r>
          </a:p>
          <a:p>
            <a:pPr eaLnBrk="0" hangingPunct="0"/>
            <a:r>
              <a:rPr lang="en-US" sz="2400" dirty="0" smtClean="0">
                <a:latin typeface="Times New Roman"/>
                <a:cs typeface="Times New Roman"/>
              </a:rPr>
              <a:t>They function as the term weights in this model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830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Binary Independence Model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457200" y="1114313"/>
            <a:ext cx="3929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/>
                <a:cs typeface="Times New Roman"/>
              </a:rPr>
              <a:t> Estimating RSV </a:t>
            </a:r>
            <a:r>
              <a:rPr lang="en-US" sz="2400" dirty="0" smtClean="0">
                <a:latin typeface="Times New Roman"/>
                <a:cs typeface="Times New Roman"/>
              </a:rPr>
              <a:t>coefficients</a:t>
            </a:r>
            <a:r>
              <a:rPr lang="en-US" sz="24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57200" y="1538964"/>
            <a:ext cx="7109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/>
                <a:cs typeface="Times New Roman"/>
              </a:rPr>
              <a:t> For each term </a:t>
            </a:r>
            <a:r>
              <a:rPr lang="en-US" sz="2400" i="1" dirty="0" err="1">
                <a:latin typeface="Times New Roman"/>
                <a:cs typeface="Times New Roman"/>
              </a:rPr>
              <a:t>i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look at this table of document counts:</a:t>
            </a:r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45235"/>
              </p:ext>
            </p:extLst>
          </p:nvPr>
        </p:nvGraphicFramePr>
        <p:xfrm>
          <a:off x="726281" y="2083937"/>
          <a:ext cx="6319837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9" name="Document" r:id="rId4" imgW="6375400" imgH="2362200" progId="Word.Document.8">
                  <p:embed/>
                </p:oleObj>
              </mc:Choice>
              <mc:Fallback>
                <p:oleObj name="Document" r:id="rId4" imgW="6375400" imgH="2362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" y="2083937"/>
                        <a:ext cx="6319837" cy="244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5958" name="Group 6"/>
          <p:cNvGrpSpPr>
            <a:grpSpLocks/>
          </p:cNvGrpSpPr>
          <p:nvPr/>
        </p:nvGrpSpPr>
        <p:grpSpPr bwMode="auto">
          <a:xfrm>
            <a:off x="838199" y="4527099"/>
            <a:ext cx="6096000" cy="1781175"/>
            <a:chOff x="720" y="3054"/>
            <a:chExt cx="3840" cy="1122"/>
          </a:xfrm>
        </p:grpSpPr>
        <p:graphicFrame>
          <p:nvGraphicFramePr>
            <p:cNvPr id="125959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1824" y="3054"/>
            <a:ext cx="624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10" name="Equation" r:id="rId6" imgW="457200" imgH="393480" progId="Equation.3">
                    <p:embed/>
                  </p:oleObj>
                </mc:Choice>
                <mc:Fallback>
                  <p:oleObj name="Equation" r:id="rId6" imgW="457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3054"/>
                          <a:ext cx="624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60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2640" y="3054"/>
            <a:ext cx="1008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11" name="Equation" r:id="rId8" imgW="774360" imgH="419040" progId="Equation.3">
                    <p:embed/>
                  </p:oleObj>
                </mc:Choice>
                <mc:Fallback>
                  <p:oleObj name="Equation" r:id="rId8" imgW="7743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3054"/>
                          <a:ext cx="1008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961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720" y="3582"/>
            <a:ext cx="3840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612" name="Equation" r:id="rId10" imgW="2781000" imgH="431640" progId="Equation.3">
                    <p:embed/>
                  </p:oleObj>
                </mc:Choice>
                <mc:Fallback>
                  <p:oleObj name="Equation" r:id="rId10" imgW="2781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582"/>
                          <a:ext cx="3840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962" name="Text Box 10"/>
            <p:cNvSpPr txBox="1">
              <a:spLocks noChangeArrowheads="1"/>
            </p:cNvSpPr>
            <p:nvPr/>
          </p:nvSpPr>
          <p:spPr bwMode="auto">
            <a:xfrm>
              <a:off x="768" y="3120"/>
              <a:ext cx="9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Times New Roman" charset="0"/>
                </a:rPr>
                <a:t> Estimates:</a:t>
              </a:r>
            </a:p>
          </p:txBody>
        </p:sp>
      </p:grpSp>
      <p:grpSp>
        <p:nvGrpSpPr>
          <p:cNvPr id="125963" name="Group 11"/>
          <p:cNvGrpSpPr>
            <a:grpSpLocks/>
          </p:cNvGrpSpPr>
          <p:nvPr/>
        </p:nvGrpSpPr>
        <p:grpSpPr bwMode="auto">
          <a:xfrm>
            <a:off x="6819899" y="5393878"/>
            <a:ext cx="1676400" cy="820738"/>
            <a:chOff x="4560" y="3659"/>
            <a:chExt cx="1056" cy="517"/>
          </a:xfrm>
        </p:grpSpPr>
        <p:sp>
          <p:nvSpPr>
            <p:cNvPr id="125964" name="Rectangle 12"/>
            <p:cNvSpPr>
              <a:spLocks noChangeArrowheads="1"/>
            </p:cNvSpPr>
            <p:nvPr/>
          </p:nvSpPr>
          <p:spPr bwMode="auto">
            <a:xfrm>
              <a:off x="4848" y="3659"/>
              <a:ext cx="768" cy="51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r>
                <a:rPr lang="en-US" sz="2000" dirty="0" smtClean="0">
                  <a:latin typeface="Times New Roman" charset="0"/>
                </a:rPr>
                <a:t>assume </a:t>
              </a:r>
              <a:r>
                <a:rPr lang="en-US" sz="2000" dirty="0">
                  <a:latin typeface="Times New Roman" charset="0"/>
                </a:rPr>
                <a:t>no</a:t>
              </a:r>
            </a:p>
            <a:p>
              <a:pPr eaLnBrk="0" hangingPunct="0"/>
              <a:r>
                <a:rPr lang="en-US" sz="2000" dirty="0">
                  <a:latin typeface="Times New Roman" charset="0"/>
                </a:rPr>
                <a:t>zero terms</a:t>
              </a:r>
              <a:r>
                <a:rPr lang="en-US" sz="2000" dirty="0" smtClean="0">
                  <a:latin typeface="Times New Roman" charset="0"/>
                </a:rPr>
                <a:t>.</a:t>
              </a:r>
              <a:endParaRPr lang="en-US" sz="2000" dirty="0">
                <a:latin typeface="Times New Roman" charset="0"/>
              </a:endParaRPr>
            </a:p>
          </p:txBody>
        </p:sp>
        <p:cxnSp>
          <p:nvCxnSpPr>
            <p:cNvPr id="125965" name="AutoShape 13"/>
            <p:cNvCxnSpPr>
              <a:cxnSpLocks noChangeShapeType="1"/>
              <a:stCxn id="125964" idx="1"/>
            </p:cNvCxnSpPr>
            <p:nvPr/>
          </p:nvCxnSpPr>
          <p:spPr bwMode="auto">
            <a:xfrm rot="10800000">
              <a:off x="4560" y="3801"/>
              <a:ext cx="288" cy="116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4837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H9004315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8" y="1087442"/>
            <a:ext cx="3095625" cy="309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probabilities?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3790259"/>
            <a:ext cx="2373313" cy="845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User needs some information</a:t>
            </a:r>
            <a:endParaRPr lang="en-US" sz="2000" dirty="0"/>
          </a:p>
        </p:txBody>
      </p:sp>
      <p:pic>
        <p:nvPicPr>
          <p:cNvPr id="3" name="Picture 2" descr="MH9102171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5519"/>
            <a:ext cx="2373312" cy="2373312"/>
          </a:xfrm>
          <a:prstGeom prst="rect">
            <a:avLst/>
          </a:prstGeom>
        </p:spPr>
      </p:pic>
      <p:pic>
        <p:nvPicPr>
          <p:cNvPr id="5" name="Picture 4" descr="MH9004226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1031877"/>
            <a:ext cx="3095625" cy="309562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591175" y="3704884"/>
            <a:ext cx="3095625" cy="845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000" dirty="0" smtClean="0"/>
              <a:t>Assumption: the required information is present somewhere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82912" y="2614083"/>
            <a:ext cx="4990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40807" y="2607733"/>
            <a:ext cx="4990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481917" y="3218080"/>
            <a:ext cx="16848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r>
              <a:rPr kumimoji="1" lang="en-US" altLang="ko-KR" b="1" dirty="0">
                <a:solidFill>
                  <a:schemeClr val="accent2"/>
                </a:solidFill>
                <a:latin typeface="Times New Roman" charset="0"/>
                <a:ea typeface="돋움체" charset="0"/>
                <a:cs typeface="돋움체" charset="0"/>
              </a:rPr>
              <a:t>How to match?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72197" y="1030749"/>
            <a:ext cx="39243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dirty="0" smtClean="0">
                <a:solidFill>
                  <a:schemeClr val="tx2"/>
                </a:solidFill>
              </a:rPr>
              <a:t>Document representation is uncertain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71286" y="1040336"/>
            <a:ext cx="4462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folHlink"/>
                </a:solidFill>
              </a:rPr>
              <a:t>Understanding of </a:t>
            </a:r>
            <a:r>
              <a:rPr lang="en-US" sz="2000" dirty="0">
                <a:solidFill>
                  <a:schemeClr val="folHlink"/>
                </a:solidFill>
              </a:rPr>
              <a:t>user need </a:t>
            </a:r>
            <a:r>
              <a:rPr lang="en-US" sz="2000" dirty="0" smtClean="0">
                <a:solidFill>
                  <a:schemeClr val="folHlink"/>
                </a:solidFill>
              </a:rPr>
              <a:t>is uncertain</a:t>
            </a:r>
            <a:endParaRPr lang="en-US" sz="2000" dirty="0">
              <a:solidFill>
                <a:schemeClr val="folHlink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31983" y="4647201"/>
            <a:ext cx="86645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atinLnBrk="1"/>
            <a:r>
              <a:rPr kumimoji="1" lang="en-US" altLang="ko-KR" sz="2400" dirty="0">
                <a:latin typeface="Times New Roman" panose="02020603050405020304" pitchFamily="18" charset="0"/>
                <a:ea typeface="돋움체" charset="0"/>
                <a:cs typeface="Times New Roman" panose="02020603050405020304" pitchFamily="18" charset="0"/>
              </a:rPr>
              <a:t>T</a:t>
            </a:r>
            <a:r>
              <a:rPr kumimoji="1" lang="en-US" altLang="ko-KR" sz="2400" dirty="0" smtClean="0">
                <a:latin typeface="Times New Roman" panose="02020603050405020304" pitchFamily="18" charset="0"/>
                <a:ea typeface="돋움체" charset="0"/>
                <a:cs typeface="Times New Roman" panose="02020603050405020304" pitchFamily="18" charset="0"/>
              </a:rPr>
              <a:t>raditional IR matching: by </a:t>
            </a:r>
            <a:r>
              <a:rPr kumimoji="1" lang="en-US" altLang="ko-KR" sz="2400" dirty="0">
                <a:latin typeface="Times New Roman" panose="02020603050405020304" pitchFamily="18" charset="0"/>
                <a:ea typeface="돋움체" charset="0"/>
                <a:cs typeface="Times New Roman" panose="02020603050405020304" pitchFamily="18" charset="0"/>
              </a:rPr>
              <a:t>semantically imprecise space of </a:t>
            </a:r>
            <a:r>
              <a:rPr kumimoji="1" lang="en-US" altLang="ko-KR" sz="2400" dirty="0" smtClean="0">
                <a:latin typeface="Times New Roman" panose="02020603050405020304" pitchFamily="18" charset="0"/>
                <a:ea typeface="돋움체" charset="0"/>
                <a:cs typeface="Times New Roman" panose="02020603050405020304" pitchFamily="18" charset="0"/>
              </a:rPr>
              <a:t>terms</a:t>
            </a:r>
            <a:endParaRPr kumimoji="1" lang="en-US" altLang="ko-KR" sz="2400" dirty="0">
              <a:latin typeface="Times New Roman" panose="02020603050405020304" pitchFamily="18" charset="0"/>
              <a:ea typeface="돋움체" charset="0"/>
              <a:cs typeface="Times New Roman" panose="02020603050405020304" pitchFamily="18" charset="0"/>
            </a:endParaRPr>
          </a:p>
          <a:p>
            <a:pPr latinLnBrk="1"/>
            <a:endParaRPr kumimoji="1"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kumimoji="1" lang="en-US" altLang="ko-KR" sz="2400" dirty="0" smtClean="0">
                <a:latin typeface="Times New Roman" panose="02020603050405020304" pitchFamily="18" charset="0"/>
                <a:ea typeface="돋움체" charset="0"/>
                <a:cs typeface="Times New Roman" panose="02020603050405020304" pitchFamily="18" charset="0"/>
              </a:rPr>
              <a:t>Probabilities: </a:t>
            </a:r>
            <a:r>
              <a:rPr kumimoji="1" lang="en-US" altLang="ko-KR" sz="2400" dirty="0">
                <a:latin typeface="Times New Roman" panose="02020603050405020304" pitchFamily="18" charset="0"/>
                <a:ea typeface="돋움체" charset="0"/>
                <a:cs typeface="Times New Roman" panose="02020603050405020304" pitchFamily="18" charset="0"/>
              </a:rPr>
              <a:t>principled foundation for uncertain </a:t>
            </a:r>
            <a:r>
              <a:rPr kumimoji="1" lang="en-US" altLang="ko-KR" sz="2400" dirty="0" smtClean="0">
                <a:latin typeface="Times New Roman" panose="02020603050405020304" pitchFamily="18" charset="0"/>
                <a:ea typeface="돋움체" charset="0"/>
                <a:cs typeface="Times New Roman" panose="02020603050405020304" pitchFamily="18" charset="0"/>
              </a:rPr>
              <a:t>reasoning</a:t>
            </a:r>
            <a:endParaRPr kumimoji="1" lang="en-US" altLang="ko-KR" sz="2400" dirty="0">
              <a:latin typeface="Times New Roman" panose="02020603050405020304" pitchFamily="18" charset="0"/>
              <a:ea typeface="돋움체" charset="0"/>
              <a:cs typeface="Times New Roman" panose="02020603050405020304" pitchFamily="18" charset="0"/>
            </a:endParaRPr>
          </a:p>
          <a:p>
            <a:pPr latinLnBrk="1"/>
            <a:endParaRPr kumimoji="1" lang="en-US" altLang="ko-KR" sz="2400" dirty="0" smtClean="0">
              <a:latin typeface="Times New Roman" panose="02020603050405020304" pitchFamily="18" charset="0"/>
              <a:ea typeface="돋움체" charset="0"/>
              <a:cs typeface="Times New Roman" panose="02020603050405020304" pitchFamily="18" charset="0"/>
            </a:endParaRPr>
          </a:p>
          <a:p>
            <a:pPr latinLnBrk="1"/>
            <a:r>
              <a:rPr kumimoji="1" lang="en-US" altLang="ko-KR" sz="2400" dirty="0" smtClean="0">
                <a:latin typeface="Times New Roman" panose="02020603050405020304" pitchFamily="18" charset="0"/>
                <a:ea typeface="돋움체" charset="0"/>
                <a:cs typeface="Times New Roman" panose="02020603050405020304" pitchFamily="18" charset="0"/>
              </a:rPr>
              <a:t>Goal: </a:t>
            </a:r>
            <a:r>
              <a:rPr kumimoji="1" lang="en-US" altLang="ko-KR" sz="2400" dirty="0">
                <a:latin typeface="Times New Roman" panose="02020603050405020304" pitchFamily="18" charset="0"/>
                <a:ea typeface="돋움체" charset="0"/>
                <a:cs typeface="Times New Roman" panose="02020603050405020304" pitchFamily="18" charset="0"/>
              </a:rPr>
              <a:t>use probabilities to quantify </a:t>
            </a:r>
            <a:r>
              <a:rPr kumimoji="1" lang="en-US" altLang="ko-KR" sz="2400" dirty="0" smtClean="0">
                <a:latin typeface="Times New Roman" panose="02020603050405020304" pitchFamily="18" charset="0"/>
                <a:ea typeface="돋움체" charset="0"/>
                <a:cs typeface="Times New Roman" panose="02020603050405020304" pitchFamily="18" charset="0"/>
              </a:rPr>
              <a:t>uncertainties</a:t>
            </a:r>
            <a:endParaRPr kumimoji="1" lang="en-US" altLang="ko-KR" sz="2400" dirty="0">
              <a:latin typeface="Times New Roman" panose="02020603050405020304" pitchFamily="18" charset="0"/>
              <a:ea typeface="돋움체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Estimation</a:t>
            </a: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082"/>
            <a:ext cx="7924800" cy="4876800"/>
          </a:xfrm>
        </p:spPr>
        <p:txBody>
          <a:bodyPr/>
          <a:lstStyle/>
          <a:p>
            <a:r>
              <a:rPr lang="en-US" dirty="0"/>
              <a:t>If non-relevant documents are approximated by the whole collection, then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(prob. of occurrence in non-relevant documents for query) </a:t>
            </a:r>
            <a:r>
              <a:rPr lang="en-US" i="1" dirty="0"/>
              <a:t>is n/N </a:t>
            </a:r>
            <a:r>
              <a:rPr lang="en-US" dirty="0" smtClean="0"/>
              <a:t>and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Object 17"/>
          <p:cNvGraphicFramePr>
            <a:graphicFrameLocks noChangeAspect="1"/>
          </p:cNvGraphicFramePr>
          <p:nvPr>
            <p:extLst/>
          </p:nvPr>
        </p:nvGraphicFramePr>
        <p:xfrm>
          <a:off x="914400" y="3810000"/>
          <a:ext cx="73215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0" name="Equation" r:id="rId3" imgW="3340100" imgH="431800" progId="Equation.3">
                  <p:embed/>
                </p:oleObj>
              </mc:Choice>
              <mc:Fallback>
                <p:oleObj name="Equation" r:id="rId3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73215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04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Estimation – key challenge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670" y="1159099"/>
            <a:ext cx="7817476" cy="5009881"/>
          </a:xfrm>
        </p:spPr>
        <p:txBody>
          <a:bodyPr/>
          <a:lstStyle/>
          <a:p>
            <a:r>
              <a:rPr lang="en-US" dirty="0" smtClean="0"/>
              <a:t>Estimating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</a:t>
            </a:r>
            <a:r>
              <a:rPr lang="en-US" dirty="0" smtClean="0"/>
              <a:t>(probability of occurrence in relevant documents) </a:t>
            </a:r>
            <a:r>
              <a:rPr lang="en-US" dirty="0" smtClean="0"/>
              <a:t>is a little difficult</a:t>
            </a:r>
            <a:endParaRPr lang="en-US" dirty="0" smtClean="0"/>
          </a:p>
          <a:p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can </a:t>
            </a:r>
            <a:r>
              <a:rPr lang="en-US" dirty="0"/>
              <a:t>be estimated in various ways:</a:t>
            </a:r>
          </a:p>
          <a:p>
            <a:pPr lvl="1"/>
            <a:r>
              <a:rPr lang="en-US" dirty="0"/>
              <a:t>from relevant documents if know some</a:t>
            </a:r>
          </a:p>
          <a:p>
            <a:pPr lvl="2"/>
            <a:r>
              <a:rPr lang="en-US" dirty="0"/>
              <a:t>Relevance weighting can be used in </a:t>
            </a:r>
            <a:r>
              <a:rPr lang="en-US" dirty="0" smtClean="0"/>
              <a:t>a feedback </a:t>
            </a:r>
            <a:r>
              <a:rPr lang="en-US" dirty="0"/>
              <a:t>loop</a:t>
            </a:r>
          </a:p>
          <a:p>
            <a:pPr lvl="1"/>
            <a:r>
              <a:rPr lang="en-US" dirty="0"/>
              <a:t>constant (Croft and Harper combination match) – then just get </a:t>
            </a:r>
            <a:r>
              <a:rPr lang="en-US" dirty="0" err="1"/>
              <a:t>idf</a:t>
            </a:r>
            <a:r>
              <a:rPr lang="en-US" dirty="0"/>
              <a:t> weighting of </a:t>
            </a:r>
            <a:r>
              <a:rPr lang="en-US" dirty="0" smtClean="0"/>
              <a:t>terms (with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=0.5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proportional to prob. of occurrence in collection</a:t>
            </a:r>
          </a:p>
          <a:p>
            <a:pPr lvl="2"/>
            <a:r>
              <a:rPr lang="en-US" dirty="0" err="1" smtClean="0"/>
              <a:t>Greiff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SIGIR </a:t>
            </a:r>
            <a:r>
              <a:rPr lang="en-US" dirty="0"/>
              <a:t>1998</a:t>
            </a:r>
            <a:r>
              <a:rPr lang="en-US" dirty="0" smtClean="0"/>
              <a:t>) argues for 1/3 + 2/3 </a:t>
            </a:r>
            <a:r>
              <a:rPr lang="en-US" dirty="0" err="1" smtClean="0"/>
              <a:t>df</a:t>
            </a:r>
            <a:r>
              <a:rPr lang="en-US" baseline="-25000" dirty="0" err="1" smtClean="0"/>
              <a:t>i</a:t>
            </a:r>
            <a:r>
              <a:rPr lang="en-US" dirty="0" smtClean="0"/>
              <a:t>/N</a:t>
            </a:r>
            <a:endParaRPr lang="en-US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562749"/>
              </p:ext>
            </p:extLst>
          </p:nvPr>
        </p:nvGraphicFramePr>
        <p:xfrm>
          <a:off x="2644775" y="4113480"/>
          <a:ext cx="2449513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4" name="Equation" r:id="rId3" imgW="1117600" imgH="457200" progId="Equation.3">
                  <p:embed/>
                </p:oleObj>
              </mc:Choice>
              <mc:Fallback>
                <p:oleObj name="Equation" r:id="rId3" imgW="111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113480"/>
                        <a:ext cx="2449513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81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Probabilistic Relevance Feedback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95300" indent="-495300">
              <a:buFont typeface="Wingdings" charset="0"/>
              <a:buAutoNum type="arabicPeriod"/>
            </a:pPr>
            <a:r>
              <a:rPr lang="en-US" sz="2400" dirty="0"/>
              <a:t>Guess a preliminary probabilistic description of </a:t>
            </a:r>
            <a:r>
              <a:rPr lang="en-US" sz="2400" i="1" dirty="0" smtClean="0"/>
              <a:t>R=</a:t>
            </a:r>
            <a:r>
              <a:rPr lang="en-US" sz="2400" dirty="0" smtClean="0"/>
              <a:t>1</a:t>
            </a:r>
            <a:r>
              <a:rPr lang="en-US" sz="2400" i="1" dirty="0" smtClean="0"/>
              <a:t> </a:t>
            </a:r>
            <a:r>
              <a:rPr lang="en-US" sz="2400" dirty="0" smtClean="0"/>
              <a:t>documents </a:t>
            </a:r>
            <a:r>
              <a:rPr lang="en-US" sz="2400" dirty="0"/>
              <a:t>and use it to retrieve a first set of </a:t>
            </a:r>
            <a:r>
              <a:rPr lang="en-US" sz="2400" dirty="0" smtClean="0"/>
              <a:t>documents</a:t>
            </a:r>
            <a:endParaRPr lang="en-US" sz="2400" dirty="0"/>
          </a:p>
          <a:p>
            <a:pPr marL="495300" indent="-495300">
              <a:buFont typeface="Wingdings" charset="0"/>
              <a:buAutoNum type="arabicPeriod"/>
            </a:pPr>
            <a:r>
              <a:rPr lang="en-US" sz="2400" dirty="0"/>
              <a:t>Interact with the user to refine the description: learn some definite </a:t>
            </a:r>
            <a:r>
              <a:rPr lang="en-US" sz="2400" dirty="0" smtClean="0"/>
              <a:t>members with </a:t>
            </a:r>
            <a:r>
              <a:rPr lang="en-US" sz="2400" i="1" dirty="0" smtClean="0"/>
              <a:t>R </a:t>
            </a:r>
            <a:r>
              <a:rPr lang="en-US" sz="2400" dirty="0" smtClean="0"/>
              <a:t>=</a:t>
            </a:r>
            <a:r>
              <a:rPr lang="en-US" sz="2400" dirty="0" smtClean="0"/>
              <a:t>1 </a:t>
            </a:r>
            <a:r>
              <a:rPr lang="en-US" sz="2400" dirty="0"/>
              <a:t>and </a:t>
            </a:r>
            <a:r>
              <a:rPr lang="en-US" sz="2400" i="1" dirty="0" smtClean="0"/>
              <a:t>R </a:t>
            </a:r>
            <a:r>
              <a:rPr lang="en-US" sz="2400" dirty="0" smtClean="0"/>
              <a:t>=</a:t>
            </a:r>
            <a:r>
              <a:rPr lang="en-US" sz="2400" dirty="0" smtClean="0"/>
              <a:t>0</a:t>
            </a:r>
            <a:endParaRPr lang="en-US" sz="2400" dirty="0"/>
          </a:p>
          <a:p>
            <a:pPr marL="495300" indent="-495300">
              <a:buFont typeface="Wingdings" charset="0"/>
              <a:buAutoNum type="arabicPeriod"/>
            </a:pPr>
            <a:r>
              <a:rPr lang="en-US" sz="2400" dirty="0" smtClean="0"/>
              <a:t>Re-estimate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 and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r>
              <a:rPr lang="en-US" sz="2400" dirty="0"/>
              <a:t> on the basis of these</a:t>
            </a:r>
          </a:p>
          <a:p>
            <a:pPr marL="914400" lvl="1" indent="-457200"/>
            <a:r>
              <a:rPr lang="en-US" sz="2000" dirty="0"/>
              <a:t>Or can combine new information with original guess (use Bayesian prior):</a:t>
            </a:r>
          </a:p>
          <a:p>
            <a:pPr marL="495300" indent="-495300"/>
            <a:endParaRPr lang="en-US" dirty="0"/>
          </a:p>
          <a:p>
            <a:pPr marL="495300" indent="-495300">
              <a:buFont typeface="Wingdings" charset="0"/>
              <a:buAutoNum type="arabicPeriod" startAt="4"/>
            </a:pPr>
            <a:endParaRPr lang="en-US" sz="2400" dirty="0" smtClean="0"/>
          </a:p>
          <a:p>
            <a:pPr marL="495300" indent="-495300">
              <a:buFont typeface="Wingdings" charset="0"/>
              <a:buAutoNum type="arabicPeriod" startAt="4"/>
            </a:pPr>
            <a:r>
              <a:rPr lang="en-US" sz="2400" dirty="0" smtClean="0"/>
              <a:t>Repeat</a:t>
            </a:r>
            <a:r>
              <a:rPr lang="en-US" sz="2400" dirty="0"/>
              <a:t>, thus generating a succession of approximations to </a:t>
            </a:r>
            <a:r>
              <a:rPr lang="en-US" sz="2400" dirty="0" smtClean="0"/>
              <a:t>relevant documents </a:t>
            </a:r>
            <a:endParaRPr lang="en-US" sz="2400" dirty="0"/>
          </a:p>
        </p:txBody>
      </p:sp>
      <p:graphicFrame>
        <p:nvGraphicFramePr>
          <p:cNvPr id="177158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07917051"/>
              </p:ext>
            </p:extLst>
          </p:nvPr>
        </p:nvGraphicFramePr>
        <p:xfrm>
          <a:off x="2869712" y="3821113"/>
          <a:ext cx="21859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8" name="Equation" r:id="rId4" imgW="1054100" imgH="406400" progId="Equation.3">
                  <p:embed/>
                </p:oleObj>
              </mc:Choice>
              <mc:Fallback>
                <p:oleObj name="Equation" r:id="rId4" imgW="1054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712" y="3821113"/>
                        <a:ext cx="218598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376864" y="3657600"/>
            <a:ext cx="3309936" cy="1219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/>
            <a:r>
              <a:rPr lang="el-GR" i="1" dirty="0" smtClean="0">
                <a:latin typeface="Times New Roman"/>
                <a:ea typeface="Arial Unicode MS" charset="0"/>
                <a:cs typeface="Times New Roman"/>
              </a:rPr>
              <a:t>κ</a:t>
            </a:r>
            <a:r>
              <a:rPr lang="en-US" i="1" dirty="0" smtClean="0">
                <a:latin typeface="Times New Roman"/>
                <a:ea typeface="Arial Unicode MS" charset="0"/>
                <a:cs typeface="Times New Roman"/>
              </a:rPr>
              <a:t> =</a:t>
            </a:r>
            <a:r>
              <a:rPr lang="en-US" dirty="0" smtClean="0">
                <a:latin typeface="Times New Roman"/>
                <a:ea typeface="Arial Unicode MS" charset="0"/>
                <a:cs typeface="Times New Roman"/>
              </a:rPr>
              <a:t> prior weight</a:t>
            </a:r>
          </a:p>
          <a:p>
            <a:pPr algn="ctr"/>
            <a:r>
              <a:rPr lang="en-US" i="1" dirty="0" smtClean="0">
                <a:latin typeface="Times New Roman"/>
                <a:ea typeface="Arial Unicode MS" charset="0"/>
                <a:cs typeface="Times New Roman"/>
              </a:rPr>
              <a:t>V</a:t>
            </a:r>
            <a:r>
              <a:rPr lang="en-US" i="1" baseline="-25000" dirty="0" smtClean="0">
                <a:latin typeface="Times New Roman"/>
                <a:ea typeface="Arial Unicode MS" charset="0"/>
                <a:cs typeface="Times New Roman"/>
              </a:rPr>
              <a:t>i </a:t>
            </a:r>
            <a:r>
              <a:rPr lang="en-US" dirty="0" smtClean="0">
                <a:latin typeface="Times New Roman"/>
                <a:ea typeface="Arial Unicode MS" charset="0"/>
                <a:cs typeface="Times New Roman"/>
              </a:rPr>
              <a:t>= {documents where </a:t>
            </a:r>
            <a:r>
              <a:rPr lang="en-US" i="1" dirty="0" smtClean="0">
                <a:latin typeface="Times New Roman"/>
                <a:ea typeface="Arial Unicode MS" charset="0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ea typeface="Arial Unicode MS" charset="0"/>
                <a:cs typeface="Times New Roman"/>
              </a:rPr>
              <a:t>i</a:t>
            </a:r>
            <a:r>
              <a:rPr lang="en-US" baseline="-25000" dirty="0" smtClean="0">
                <a:latin typeface="Times New Roman"/>
                <a:ea typeface="Arial Unicode MS" charset="0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Arial Unicode MS" charset="0"/>
                <a:cs typeface="Times New Roman"/>
              </a:rPr>
              <a:t>occurs}</a:t>
            </a:r>
            <a:r>
              <a:rPr lang="en-US" dirty="0" smtClean="0">
                <a:latin typeface="Times New Roman"/>
                <a:ea typeface="Arial Unicode MS" charset="0"/>
                <a:cs typeface="Times New Roman"/>
              </a:rPr>
              <a:t> </a:t>
            </a:r>
          </a:p>
          <a:p>
            <a:pPr algn="ctr"/>
            <a:r>
              <a:rPr lang="en-US" i="1" dirty="0" smtClean="0">
                <a:latin typeface="Times New Roman"/>
                <a:ea typeface="Arial Unicode MS" charset="0"/>
                <a:cs typeface="Times New Roman"/>
              </a:rPr>
              <a:t>V = </a:t>
            </a:r>
            <a:r>
              <a:rPr lang="en-US" dirty="0" smtClean="0">
                <a:latin typeface="Times New Roman"/>
                <a:ea typeface="Arial Unicode MS" charset="0"/>
                <a:cs typeface="Times New Roman"/>
              </a:rPr>
              <a:t>fixed size set of relevant documents in the model</a:t>
            </a:r>
            <a:endParaRPr lang="el-GR" i="1" dirty="0">
              <a:latin typeface="Times New Roman"/>
              <a:ea typeface="Arial Unicode MS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1512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build="p"/>
      <p:bldP spid="1771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52FF-E85F-9144-9E20-3DB9857D14FF}" type="slidenum">
              <a:rPr lang="en-US"/>
              <a:pPr/>
              <a:t>23</a:t>
            </a:fld>
            <a:endParaRPr lang="en-US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93617" cy="649974"/>
          </a:xfrm>
        </p:spPr>
        <p:txBody>
          <a:bodyPr>
            <a:noAutofit/>
          </a:bodyPr>
          <a:lstStyle/>
          <a:p>
            <a:r>
              <a:rPr lang="en-US" sz="2400" dirty="0"/>
              <a:t>Iteratively estimating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 and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/>
              <a:t> </a:t>
            </a:r>
            <a:r>
              <a:rPr lang="en-US" sz="2400" dirty="0" smtClean="0"/>
              <a:t>(= Pseudo-relevance feedback)</a:t>
            </a:r>
            <a:endParaRPr lang="en-US" sz="2400" i="1" baseline="-25000" dirty="0"/>
          </a:p>
        </p:txBody>
      </p:sp>
      <p:sp>
        <p:nvSpPr>
          <p:cNvPr id="1863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/>
              <a:t>Assume that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i="1" dirty="0" smtClean="0"/>
              <a:t>is </a:t>
            </a:r>
            <a:r>
              <a:rPr lang="en-US" sz="2400" dirty="0" smtClean="0"/>
              <a:t>constant </a:t>
            </a:r>
            <a:r>
              <a:rPr lang="en-US" sz="2400" dirty="0"/>
              <a:t>over all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/>
              <a:t> in </a:t>
            </a:r>
            <a:r>
              <a:rPr lang="en-US" sz="2400" dirty="0" smtClean="0"/>
              <a:t>query and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as before</a:t>
            </a:r>
            <a:endParaRPr lang="en-US" sz="2400" dirty="0"/>
          </a:p>
          <a:p>
            <a:pPr marL="914400" lvl="1" indent="-457200">
              <a:lnSpc>
                <a:spcPct val="90000"/>
              </a:lnSpc>
            </a:pP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= 0.5 (even odds) for any given doc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/>
              <a:t>Determine guess of relevant document set: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i="1" dirty="0"/>
              <a:t>V</a:t>
            </a:r>
            <a:r>
              <a:rPr lang="en-US" dirty="0"/>
              <a:t> is fixed size set of highest ranked documents on this </a:t>
            </a:r>
            <a:r>
              <a:rPr lang="en-US" dirty="0" smtClean="0"/>
              <a:t>model</a:t>
            </a:r>
            <a:endParaRPr lang="en-US" dirty="0"/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/>
              <a:t>We need to improve our guesses for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 and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r>
              <a:rPr lang="en-US" sz="2400" dirty="0"/>
              <a:t>, so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/>
              <a:t>Use distribution of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in docs in </a:t>
            </a:r>
            <a:r>
              <a:rPr lang="en-US" i="1" dirty="0"/>
              <a:t>V</a:t>
            </a:r>
            <a:r>
              <a:rPr lang="en-US" dirty="0"/>
              <a:t>. Let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be set of documents containing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 = |</a:t>
            </a:r>
            <a:r>
              <a:rPr lang="en-US" sz="2400" i="1" dirty="0"/>
              <a:t>V</a:t>
            </a:r>
            <a:r>
              <a:rPr lang="en-US" sz="2400" i="1" baseline="-25000" dirty="0"/>
              <a:t>i</a:t>
            </a:r>
            <a:r>
              <a:rPr lang="en-US" sz="2400" dirty="0"/>
              <a:t>| / |</a:t>
            </a:r>
            <a:r>
              <a:rPr lang="en-US" sz="2400" i="1" dirty="0"/>
              <a:t>V</a:t>
            </a:r>
            <a:r>
              <a:rPr lang="en-US" sz="2400" dirty="0"/>
              <a:t>|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/>
              <a:t>Assume if not retrieved then not relevant 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r>
              <a:rPr lang="en-US" sz="2400" dirty="0"/>
              <a:t>  = (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i</a:t>
            </a:r>
            <a:r>
              <a:rPr lang="en-US" sz="2400" dirty="0"/>
              <a:t> – |</a:t>
            </a:r>
            <a:r>
              <a:rPr lang="en-US" sz="2400" i="1" dirty="0"/>
              <a:t>V</a:t>
            </a:r>
            <a:r>
              <a:rPr lang="en-US" sz="2400" i="1" baseline="-25000" dirty="0"/>
              <a:t>i</a:t>
            </a:r>
            <a:r>
              <a:rPr lang="en-US" sz="2400" dirty="0"/>
              <a:t>|) / (</a:t>
            </a:r>
            <a:r>
              <a:rPr lang="en-US" sz="2400" i="1" dirty="0"/>
              <a:t>N</a:t>
            </a:r>
            <a:r>
              <a:rPr lang="en-US" sz="2400" dirty="0"/>
              <a:t> – |</a:t>
            </a:r>
            <a:r>
              <a:rPr lang="en-US" sz="2400" i="1" dirty="0"/>
              <a:t>V</a:t>
            </a:r>
            <a:r>
              <a:rPr lang="en-US" sz="2400" dirty="0"/>
              <a:t>|)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/>
              <a:t>Go to 2. until converges then return ranking</a:t>
            </a:r>
          </a:p>
        </p:txBody>
      </p:sp>
    </p:spTree>
    <p:extLst>
      <p:ext uri="{BB962C8B-B14F-4D97-AF65-F5344CB8AC3E}">
        <p14:creationId xmlns:p14="http://schemas.microsoft.com/office/powerpoint/2010/main" val="119849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PRP and </a:t>
            </a:r>
            <a:r>
              <a:rPr lang="en-US" dirty="0" smtClean="0"/>
              <a:t>BIM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9099"/>
            <a:ext cx="8458200" cy="5317901"/>
          </a:xfrm>
        </p:spPr>
        <p:txBody>
          <a:bodyPr/>
          <a:lstStyle/>
          <a:p>
            <a:r>
              <a:rPr lang="en-US" dirty="0"/>
              <a:t>Getting reasonable approximations of probabilities is possible.</a:t>
            </a:r>
          </a:p>
          <a:p>
            <a:r>
              <a:rPr lang="en-US" dirty="0"/>
              <a:t>Requires restrictive assumptions:</a:t>
            </a:r>
          </a:p>
          <a:p>
            <a:pPr lvl="1"/>
            <a:r>
              <a:rPr lang="en-US" b="1" i="1" dirty="0">
                <a:solidFill>
                  <a:schemeClr val="tx2"/>
                </a:solidFill>
              </a:rPr>
              <a:t>T</a:t>
            </a:r>
            <a:r>
              <a:rPr lang="en-US" b="1" i="1" dirty="0" smtClean="0">
                <a:solidFill>
                  <a:schemeClr val="tx2"/>
                </a:solidFill>
              </a:rPr>
              <a:t>erm </a:t>
            </a:r>
            <a:r>
              <a:rPr lang="en-US" b="1" i="1" dirty="0">
                <a:solidFill>
                  <a:schemeClr val="tx2"/>
                </a:solidFill>
              </a:rPr>
              <a:t>independence</a:t>
            </a:r>
          </a:p>
          <a:p>
            <a:pPr lvl="1"/>
            <a:r>
              <a:rPr lang="en-US" b="1" i="1" dirty="0">
                <a:solidFill>
                  <a:schemeClr val="tx2"/>
                </a:solidFill>
              </a:rPr>
              <a:t>T</a:t>
            </a:r>
            <a:r>
              <a:rPr lang="en-US" b="1" i="1" dirty="0" smtClean="0">
                <a:solidFill>
                  <a:schemeClr val="tx2"/>
                </a:solidFill>
              </a:rPr>
              <a:t>erms </a:t>
            </a:r>
            <a:r>
              <a:rPr lang="en-US" b="1" i="1" dirty="0">
                <a:solidFill>
                  <a:schemeClr val="tx2"/>
                </a:solidFill>
              </a:rPr>
              <a:t>not in query </a:t>
            </a:r>
            <a:r>
              <a:rPr lang="en-US" b="1" i="1" dirty="0" smtClean="0">
                <a:solidFill>
                  <a:schemeClr val="tx2"/>
                </a:solidFill>
              </a:rPr>
              <a:t>don’t </a:t>
            </a:r>
            <a:r>
              <a:rPr lang="en-US" b="1" i="1" dirty="0">
                <a:solidFill>
                  <a:schemeClr val="tx2"/>
                </a:solidFill>
              </a:rPr>
              <a:t>affect the outcome</a:t>
            </a:r>
          </a:p>
          <a:p>
            <a:pPr lvl="1"/>
            <a:r>
              <a:rPr lang="en-US" b="1" i="1" dirty="0">
                <a:solidFill>
                  <a:schemeClr val="tx2"/>
                </a:solidFill>
              </a:rPr>
              <a:t>B</a:t>
            </a:r>
            <a:r>
              <a:rPr lang="en-US" b="1" i="1" dirty="0" smtClean="0">
                <a:solidFill>
                  <a:schemeClr val="tx2"/>
                </a:solidFill>
              </a:rPr>
              <a:t>oolean </a:t>
            </a:r>
            <a:r>
              <a:rPr lang="en-US" b="1" i="1" dirty="0">
                <a:solidFill>
                  <a:schemeClr val="tx2"/>
                </a:solidFill>
              </a:rPr>
              <a:t>representation of documents/queries/relevance</a:t>
            </a:r>
          </a:p>
          <a:p>
            <a:pPr lvl="1"/>
            <a:r>
              <a:rPr lang="en-US" b="1" i="1" dirty="0">
                <a:solidFill>
                  <a:schemeClr val="tx2"/>
                </a:solidFill>
              </a:rPr>
              <a:t>D</a:t>
            </a:r>
            <a:r>
              <a:rPr lang="en-US" b="1" i="1" dirty="0" smtClean="0">
                <a:solidFill>
                  <a:schemeClr val="tx2"/>
                </a:solidFill>
              </a:rPr>
              <a:t>ocument </a:t>
            </a:r>
            <a:r>
              <a:rPr lang="en-US" b="1" i="1" dirty="0">
                <a:solidFill>
                  <a:schemeClr val="tx2"/>
                </a:solidFill>
              </a:rPr>
              <a:t>relevance values are independent</a:t>
            </a:r>
          </a:p>
          <a:p>
            <a:r>
              <a:rPr lang="en-US" sz="2200" dirty="0"/>
              <a:t>Some of these assumptions can be removed</a:t>
            </a:r>
          </a:p>
          <a:p>
            <a:r>
              <a:rPr lang="en-US" sz="2200" dirty="0"/>
              <a:t>Problem: either require partial relevance information or only can derive somewhat inferior term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2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Removing term independence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08656"/>
            <a:ext cx="4343400" cy="5408054"/>
          </a:xfrm>
        </p:spPr>
        <p:txBody>
          <a:bodyPr>
            <a:normAutofit/>
          </a:bodyPr>
          <a:lstStyle/>
          <a:p>
            <a:r>
              <a:rPr lang="en-US" sz="2400" dirty="0"/>
              <a:t>In general, index terms </a:t>
            </a:r>
            <a:r>
              <a:rPr lang="en-US" sz="2400" dirty="0" smtClean="0"/>
              <a:t>aren’t </a:t>
            </a:r>
            <a:r>
              <a:rPr lang="en-US" sz="2400" dirty="0"/>
              <a:t>independent</a:t>
            </a:r>
          </a:p>
          <a:p>
            <a:r>
              <a:rPr lang="en-US" sz="2400" dirty="0"/>
              <a:t>Dependencies can be complex</a:t>
            </a:r>
          </a:p>
          <a:p>
            <a:r>
              <a:rPr lang="en-US" sz="2400" dirty="0"/>
              <a:t>van </a:t>
            </a:r>
            <a:r>
              <a:rPr lang="en-US" sz="2400" dirty="0" err="1"/>
              <a:t>Rijsbergen</a:t>
            </a:r>
            <a:r>
              <a:rPr lang="en-US" sz="2400" dirty="0"/>
              <a:t> (1979) proposed model of simple tree dependencies</a:t>
            </a:r>
          </a:p>
          <a:p>
            <a:pPr lvl="1"/>
            <a:r>
              <a:rPr lang="en-US" sz="2000" dirty="0"/>
              <a:t>Exactly Friedman and </a:t>
            </a:r>
            <a:r>
              <a:rPr lang="en-US" sz="2000" dirty="0" err="1" smtClean="0"/>
              <a:t>Goldszmidt’s</a:t>
            </a:r>
            <a:r>
              <a:rPr lang="en-US" sz="2000" dirty="0" smtClean="0"/>
              <a:t> </a:t>
            </a:r>
            <a:r>
              <a:rPr lang="en-US" sz="2000" dirty="0"/>
              <a:t>Tree Augmented Naive  Bayes (AAAI 13, 1996)</a:t>
            </a:r>
          </a:p>
          <a:p>
            <a:r>
              <a:rPr lang="en-US" sz="2400" dirty="0"/>
              <a:t>Each term dependent on one other</a:t>
            </a:r>
          </a:p>
          <a:p>
            <a:r>
              <a:rPr lang="en-US" sz="2400" dirty="0"/>
              <a:t>In 1970s, estimation problems held back success of this model</a:t>
            </a: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38" y="1416676"/>
            <a:ext cx="4332888" cy="470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84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Resources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8366"/>
            <a:ext cx="79248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IR Book by Manning et al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</a:t>
            </a:r>
            <a:r>
              <a:rPr lang="en-US" sz="2000" dirty="0"/>
              <a:t>. E. Robertson and K. </a:t>
            </a:r>
            <a:r>
              <a:rPr lang="en-US" sz="2000" dirty="0" err="1"/>
              <a:t>Spärck</a:t>
            </a:r>
            <a:r>
              <a:rPr lang="en-US" sz="2000" dirty="0"/>
              <a:t> Jones. 1976. Relevance Weighting of Search Terms. </a:t>
            </a:r>
            <a:r>
              <a:rPr lang="en-US" sz="2000" i="1" dirty="0"/>
              <a:t>Journal of the American Society for Information Sciences </a:t>
            </a:r>
            <a:r>
              <a:rPr lang="en-US" sz="2000" dirty="0"/>
              <a:t>27(3): 129–146.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C. J. van </a:t>
            </a:r>
            <a:r>
              <a:rPr lang="en-US" sz="2000" dirty="0" err="1"/>
              <a:t>Rijsbergen</a:t>
            </a:r>
            <a:r>
              <a:rPr lang="en-US" sz="2000" dirty="0"/>
              <a:t>. 1979. </a:t>
            </a:r>
            <a:r>
              <a:rPr lang="en-US" sz="2000" i="1" dirty="0"/>
              <a:t>Information Retrieval.</a:t>
            </a:r>
            <a:r>
              <a:rPr lang="en-US" sz="2000" dirty="0"/>
              <a:t> 2nd ed. London: </a:t>
            </a:r>
            <a:r>
              <a:rPr lang="en-US" sz="2000" dirty="0" err="1"/>
              <a:t>Butterworths</a:t>
            </a:r>
            <a:r>
              <a:rPr lang="en-US" sz="2000" dirty="0"/>
              <a:t>, chapter 6.  [Most details of math] http://</a:t>
            </a:r>
            <a:r>
              <a:rPr lang="en-US" sz="2000" dirty="0" err="1"/>
              <a:t>www.dcs.gla.ac.uk</a:t>
            </a:r>
            <a:r>
              <a:rPr lang="en-US" sz="2000" dirty="0"/>
              <a:t>/Keith/</a:t>
            </a:r>
            <a:r>
              <a:rPr lang="en-US" sz="2000" dirty="0" err="1"/>
              <a:t>Preface.html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N. </a:t>
            </a:r>
            <a:r>
              <a:rPr lang="en-US" sz="2000" dirty="0" err="1"/>
              <a:t>Fuhr</a:t>
            </a:r>
            <a:r>
              <a:rPr lang="en-US" sz="2000" dirty="0"/>
              <a:t>. 1992. Probabilistic Models in Information Retrieval. </a:t>
            </a:r>
            <a:r>
              <a:rPr lang="en-US" sz="2000" i="1" dirty="0"/>
              <a:t>The Computer Journal</a:t>
            </a:r>
            <a:r>
              <a:rPr lang="en-US" sz="2000" dirty="0"/>
              <a:t>, 35(3),243–255.  [Easiest read, with BNs]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F. </a:t>
            </a:r>
            <a:r>
              <a:rPr lang="en-US" sz="2000" dirty="0" err="1"/>
              <a:t>Crestani</a:t>
            </a:r>
            <a:r>
              <a:rPr lang="en-US" sz="2000" dirty="0"/>
              <a:t>, M. </a:t>
            </a:r>
            <a:r>
              <a:rPr lang="en-US" sz="2000" dirty="0" err="1"/>
              <a:t>Lalmas</a:t>
            </a:r>
            <a:r>
              <a:rPr lang="en-US" sz="2000" dirty="0"/>
              <a:t>, C. J. van </a:t>
            </a:r>
            <a:r>
              <a:rPr lang="en-US" sz="2000" dirty="0" err="1"/>
              <a:t>Rijsbergen</a:t>
            </a:r>
            <a:r>
              <a:rPr lang="en-US" sz="2000" dirty="0"/>
              <a:t>, and I. Campbell. 1998. Is This Document Relevant? ... Probably: A Survey of Probabilistic Models in Information Retrieval. </a:t>
            </a:r>
            <a:r>
              <a:rPr lang="en-US" sz="2000" i="1" dirty="0"/>
              <a:t>ACM Computing Surveys</a:t>
            </a:r>
            <a:r>
              <a:rPr lang="en-US" sz="2000" dirty="0"/>
              <a:t> 30(4): 528–552</a:t>
            </a:r>
            <a:r>
              <a:rPr lang="en-US" sz="2000" dirty="0" smtClean="0"/>
              <a:t>.</a:t>
            </a:r>
          </a:p>
          <a:p>
            <a:pPr lvl="1">
              <a:lnSpc>
                <a:spcPct val="130000"/>
              </a:lnSpc>
            </a:pP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://www.acm.org/pubs/citations/journals/surveys/1998-30-4/p528-crestani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747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Probabilistic IR topics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5089"/>
            <a:ext cx="8077200" cy="5335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Classical probabilistic retrieval model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Probability ranking principle, etc.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Binary independence model (≈ Naïve Bayes text cat)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(Okapi) BM25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Bayesian networks for text retrieval</a:t>
            </a:r>
          </a:p>
          <a:p>
            <a:pPr>
              <a:lnSpc>
                <a:spcPct val="90000"/>
              </a:lnSpc>
            </a:pPr>
            <a:r>
              <a:rPr lang="en-US" dirty="0"/>
              <a:t>Language model approach to IR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important emphasis in recent work</a:t>
            </a:r>
          </a:p>
          <a:p>
            <a:pPr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dirty="0" smtClean="0"/>
              <a:t>Timeline: old, as well as currently hot in IR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Traditionally: neat ideas, but </a:t>
            </a:r>
            <a:r>
              <a:rPr lang="en-US" dirty="0" smtClean="0"/>
              <a:t>didn’t win </a:t>
            </a:r>
            <a:r>
              <a:rPr lang="en-US" dirty="0"/>
              <a:t>on </a:t>
            </a:r>
            <a:r>
              <a:rPr lang="en-US" dirty="0" smtClean="0"/>
              <a:t>performance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</a:t>
            </a:r>
            <a:r>
              <a:rPr lang="en-US" dirty="0"/>
              <a:t>may be different </a:t>
            </a:r>
            <a:r>
              <a:rPr lang="en-US" dirty="0" smtClean="0"/>
              <a:t>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9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document ranking problem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Collection </a:t>
            </a:r>
            <a:r>
              <a:rPr lang="en-US" i="1" dirty="0" smtClean="0"/>
              <a:t>D = </a:t>
            </a:r>
            <a:r>
              <a:rPr lang="en-US" dirty="0" smtClean="0"/>
              <a:t>{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, … , </a:t>
            </a:r>
            <a:r>
              <a:rPr lang="en-US" i="1" dirty="0" err="1" smtClean="0"/>
              <a:t>d</a:t>
            </a:r>
            <a:r>
              <a:rPr lang="en-US" i="1" baseline="-25000" dirty="0" err="1"/>
              <a:t>N</a:t>
            </a:r>
            <a:r>
              <a:rPr lang="en-US" dirty="0" smtClean="0"/>
              <a:t>}</a:t>
            </a:r>
            <a:endParaRPr lang="en-US" i="1" dirty="0" smtClean="0"/>
          </a:p>
          <a:p>
            <a:r>
              <a:rPr lang="en-US" dirty="0" smtClean="0"/>
              <a:t>Query: </a:t>
            </a:r>
            <a:r>
              <a:rPr lang="en-US" i="1" dirty="0" smtClean="0"/>
              <a:t>q</a:t>
            </a:r>
            <a:endParaRPr lang="en-US" dirty="0"/>
          </a:p>
          <a:p>
            <a:r>
              <a:rPr lang="en-US" dirty="0" smtClean="0"/>
              <a:t>Ranking: return a list of documents, in the order of relevance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Probabilistic idea of relevance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Given a document </a:t>
            </a: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a query </a:t>
            </a: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q,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is </a:t>
            </a: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relevant for </a:t>
            </a: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 </a:t>
            </a:r>
          </a:p>
          <a:p>
            <a:pPr marL="400050" lvl="1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Denote by </a:t>
            </a:r>
            <a:r>
              <a:rPr lang="en-US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 = 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 | </a:t>
            </a:r>
            <a:r>
              <a:rPr lang="en-US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d, q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marL="400050" lvl="1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Random variable </a:t>
            </a:r>
            <a:r>
              <a:rPr lang="en-US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 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 0 (not relevant) or 1 (relevant)</a:t>
            </a:r>
          </a:p>
          <a:p>
            <a:pPr marL="400050" lvl="1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Ranking: rank documents in the order of 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253463"/>
              </p:ext>
            </p:extLst>
          </p:nvPr>
        </p:nvGraphicFramePr>
        <p:xfrm>
          <a:off x="3420824" y="5623870"/>
          <a:ext cx="2297266" cy="565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3" imgW="876300" imgH="215900" progId="Equation.3">
                  <p:embed/>
                </p:oleObj>
              </mc:Choice>
              <mc:Fallback>
                <p:oleObj name="Equation" r:id="rId3" imgW="876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0824" y="5623870"/>
                        <a:ext cx="2297266" cy="565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46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2851"/>
            <a:ext cx="8229600" cy="4600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Bayes</a:t>
            </a:r>
            <a:r>
              <a:rPr lang="en-US" altLang="ja-JP" b="1" dirty="0"/>
              <a:t>’</a:t>
            </a:r>
            <a:r>
              <a:rPr lang="en-US" b="1" dirty="0"/>
              <a:t> </a:t>
            </a:r>
            <a:r>
              <a:rPr lang="en-US" b="1" dirty="0" smtClean="0"/>
              <a:t>Theorem</a:t>
            </a:r>
          </a:p>
          <a:p>
            <a:r>
              <a:rPr lang="en-US" dirty="0" smtClean="0"/>
              <a:t>For </a:t>
            </a:r>
            <a:r>
              <a:rPr lang="en-US" dirty="0"/>
              <a:t>events </a:t>
            </a:r>
            <a:r>
              <a:rPr lang="en-US" i="1" dirty="0" smtClean="0"/>
              <a:t>A </a:t>
            </a:r>
            <a:r>
              <a:rPr lang="en-US" dirty="0"/>
              <a:t>and </a:t>
            </a:r>
            <a:r>
              <a:rPr lang="en-US" i="1" dirty="0" smtClean="0"/>
              <a:t>B:</a:t>
            </a:r>
            <a:endParaRPr lang="en-US" dirty="0"/>
          </a:p>
          <a:p>
            <a:endParaRPr lang="en-US" dirty="0"/>
          </a:p>
          <a:p>
            <a:endParaRPr lang="en-US" sz="3200" dirty="0"/>
          </a:p>
          <a:p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Odds: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32427" y="2663113"/>
            <a:ext cx="2098675" cy="762000"/>
            <a:chOff x="6781800" y="3733800"/>
            <a:chExt cx="2098675" cy="76200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6781800" y="3886200"/>
              <a:ext cx="838200" cy="6096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0" name="Text Box 8"/>
            <p:cNvSpPr txBox="1">
              <a:spLocks noChangeArrowheads="1"/>
            </p:cNvSpPr>
            <p:nvPr/>
          </p:nvSpPr>
          <p:spPr bwMode="auto">
            <a:xfrm>
              <a:off x="8001000" y="3733800"/>
              <a:ext cx="879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5002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A000"/>
                  </a:solidFill>
                </a:rPr>
                <a:t>Prior</a:t>
              </a:r>
            </a:p>
          </p:txBody>
        </p:sp>
        <p:sp>
          <p:nvSpPr>
            <p:cNvPr id="110601" name="Line 9"/>
            <p:cNvSpPr>
              <a:spLocks noChangeShapeType="1"/>
            </p:cNvSpPr>
            <p:nvPr/>
          </p:nvSpPr>
          <p:spPr bwMode="auto">
            <a:xfrm flipH="1">
              <a:off x="7620000" y="3962400"/>
              <a:ext cx="381000" cy="152400"/>
            </a:xfrm>
            <a:prstGeom prst="line">
              <a:avLst/>
            </a:prstGeom>
            <a:noFill/>
            <a:ln w="28575">
              <a:solidFill>
                <a:srgbClr val="00A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083814"/>
              </p:ext>
            </p:extLst>
          </p:nvPr>
        </p:nvGraphicFramePr>
        <p:xfrm>
          <a:off x="1057430" y="2249347"/>
          <a:ext cx="7354733" cy="48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6" name="Equation" r:id="rId3" imgW="3086100" imgH="203200" progId="Equation.3">
                  <p:embed/>
                </p:oleObj>
              </mc:Choice>
              <mc:Fallback>
                <p:oleObj name="Equation" r:id="rId3" imgW="3086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430" y="2249347"/>
                        <a:ext cx="7354733" cy="482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review</a:t>
            </a:r>
            <a:endParaRPr lang="en-US" dirty="0"/>
          </a:p>
        </p:txBody>
      </p:sp>
      <p:graphicFrame>
        <p:nvGraphicFramePr>
          <p:cNvPr id="1105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476772"/>
              </p:ext>
            </p:extLst>
          </p:nvPr>
        </p:nvGraphicFramePr>
        <p:xfrm>
          <a:off x="2620963" y="5089800"/>
          <a:ext cx="3384052" cy="95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7" name="Equation" r:id="rId5" imgW="1485900" imgH="419100" progId="Equation.3">
                  <p:embed/>
                </p:oleObj>
              </mc:Choice>
              <mc:Fallback>
                <p:oleObj name="Equation" r:id="rId5" imgW="1485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089800"/>
                        <a:ext cx="3384052" cy="951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71190" y="3640690"/>
            <a:ext cx="1506538" cy="762000"/>
            <a:chOff x="228600" y="4648200"/>
            <a:chExt cx="1506538" cy="762000"/>
          </a:xfrm>
        </p:grpSpPr>
        <p:sp>
          <p:nvSpPr>
            <p:cNvPr id="110598" name="Text Box 6"/>
            <p:cNvSpPr txBox="1">
              <a:spLocks noChangeArrowheads="1"/>
            </p:cNvSpPr>
            <p:nvPr/>
          </p:nvSpPr>
          <p:spPr bwMode="auto">
            <a:xfrm>
              <a:off x="228600" y="4953000"/>
              <a:ext cx="15065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A5002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A000"/>
                  </a:solidFill>
                </a:rPr>
                <a:t>Posterior</a:t>
              </a:r>
            </a:p>
          </p:txBody>
        </p:sp>
        <p:sp>
          <p:nvSpPr>
            <p:cNvPr id="110599" name="Line 7"/>
            <p:cNvSpPr>
              <a:spLocks noChangeShapeType="1"/>
            </p:cNvSpPr>
            <p:nvPr/>
          </p:nvSpPr>
          <p:spPr bwMode="auto">
            <a:xfrm flipH="1" flipV="1">
              <a:off x="838200" y="4648200"/>
              <a:ext cx="152400" cy="381000"/>
            </a:xfrm>
            <a:prstGeom prst="line">
              <a:avLst/>
            </a:prstGeom>
            <a:noFill/>
            <a:ln w="28575">
              <a:solidFill>
                <a:srgbClr val="00A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839170"/>
              </p:ext>
            </p:extLst>
          </p:nvPr>
        </p:nvGraphicFramePr>
        <p:xfrm>
          <a:off x="1179513" y="3005138"/>
          <a:ext cx="733266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8" name="Equation" r:id="rId7" imgW="3390900" imgH="419100" progId="Equation.3">
                  <p:embed/>
                </p:oleObj>
              </mc:Choice>
              <mc:Fallback>
                <p:oleObj name="Equation" r:id="rId7" imgW="3390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79513" y="3005138"/>
                        <a:ext cx="7332662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82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1276"/>
            <a:ext cx="8382000" cy="990600"/>
          </a:xfrm>
        </p:spPr>
        <p:txBody>
          <a:bodyPr/>
          <a:lstStyle/>
          <a:p>
            <a:r>
              <a:rPr lang="en-US" dirty="0"/>
              <a:t>The Probability Ranking </a:t>
            </a:r>
            <a:r>
              <a:rPr lang="en-US" dirty="0" smtClean="0"/>
              <a:t>Principle (PRP)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7050" y="1102850"/>
            <a:ext cx="8129749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[1960s/1970s] S. Robertson, W.S. Cooper, M.E. </a:t>
            </a:r>
            <a:r>
              <a:rPr lang="en-US" sz="2400" dirty="0" err="1"/>
              <a:t>Maron</a:t>
            </a:r>
            <a:r>
              <a:rPr lang="en-US" sz="2400" dirty="0"/>
              <a:t>; van</a:t>
            </a:r>
            <a:r>
              <a:rPr lang="en-US" sz="2400" dirty="0">
                <a:cs typeface="Times New Roman" charset="0"/>
              </a:rPr>
              <a:t> </a:t>
            </a:r>
            <a:r>
              <a:rPr lang="en-US" sz="2400" dirty="0" err="1"/>
              <a:t>Rijsbergen</a:t>
            </a:r>
            <a:r>
              <a:rPr lang="en-US" sz="2400" dirty="0">
                <a:cs typeface="Times New Roman" charset="0"/>
              </a:rPr>
              <a:t> </a:t>
            </a:r>
            <a:r>
              <a:rPr lang="en-US" sz="2400" dirty="0"/>
              <a:t>(1979:113); Manning &amp; </a:t>
            </a:r>
            <a:r>
              <a:rPr lang="en-US" sz="2400" dirty="0" err="1"/>
              <a:t>Schütze</a:t>
            </a:r>
            <a:r>
              <a:rPr lang="en-US" sz="2400" dirty="0"/>
              <a:t> (1999:538)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Goal: overall effectiveness to be the best obtainable on the basis of the available data</a:t>
            </a:r>
          </a:p>
          <a:p>
            <a:r>
              <a:rPr lang="en-US" sz="2400" dirty="0" smtClean="0"/>
              <a:t>Approach: rank </a:t>
            </a:r>
            <a:r>
              <a:rPr lang="en-US" sz="2400" dirty="0"/>
              <a:t>the documents in the collection in order of decreasing probability of relevance to the user who submitted the </a:t>
            </a:r>
            <a:r>
              <a:rPr lang="en-US" sz="2400" dirty="0" smtClean="0"/>
              <a:t>request</a:t>
            </a:r>
          </a:p>
          <a:p>
            <a:pPr lvl="1"/>
            <a:r>
              <a:rPr lang="en-US" dirty="0" smtClean="0"/>
              <a:t>Assumption: the probabilities </a:t>
            </a:r>
            <a:r>
              <a:rPr lang="en-US" dirty="0"/>
              <a:t>are estimated as accurately as possible on the basis of whatever data have been made available to the system </a:t>
            </a:r>
            <a:endParaRPr lang="en-US" dirty="0" smtClean="0"/>
          </a:p>
          <a:p>
            <a:pPr>
              <a:buFont typeface="Wingdings" charset="0"/>
              <a:buNone/>
            </a:pPr>
            <a:endParaRPr lang="en-US" sz="2200" dirty="0"/>
          </a:p>
          <a:p>
            <a:pPr>
              <a:buFont typeface="Wingdings" charset="0"/>
              <a:buNone/>
            </a:pPr>
            <a:endParaRPr lang="en-US" sz="2200" dirty="0"/>
          </a:p>
          <a:p>
            <a:pPr lvl="2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5722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 Ranking </a:t>
            </a:r>
            <a:r>
              <a:rPr lang="en-US" dirty="0" smtClean="0"/>
              <a:t>Principle (PRP)</a:t>
            </a:r>
            <a:endParaRPr lang="en-US" dirty="0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457200" y="1219840"/>
            <a:ext cx="8229599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Times New Roman" charset="0"/>
              </a:rPr>
              <a:t>Goal: for every document </a:t>
            </a:r>
            <a:r>
              <a:rPr lang="en-US" sz="2400" i="1" dirty="0" smtClean="0">
                <a:latin typeface="Times New Roman" charset="0"/>
              </a:rPr>
              <a:t>d </a:t>
            </a:r>
            <a:r>
              <a:rPr lang="en-US" sz="2400" dirty="0" smtClean="0">
                <a:latin typeface="Times New Roman" charset="0"/>
              </a:rPr>
              <a:t>estimate </a:t>
            </a:r>
            <a:r>
              <a:rPr lang="en-US" sz="2400" i="1" dirty="0" smtClean="0">
                <a:latin typeface="Times New Roman" charset="0"/>
              </a:rPr>
              <a:t>P</a:t>
            </a:r>
            <a:r>
              <a:rPr lang="en-US" sz="2400" dirty="0" smtClean="0">
                <a:latin typeface="Times New Roman" charset="0"/>
              </a:rPr>
              <a:t>[</a:t>
            </a:r>
            <a:r>
              <a:rPr lang="en-US" sz="2400" i="1" dirty="0" smtClean="0">
                <a:latin typeface="Times New Roman" charset="0"/>
              </a:rPr>
              <a:t>d </a:t>
            </a:r>
            <a:r>
              <a:rPr lang="en-US" sz="2400" dirty="0" smtClean="0">
                <a:latin typeface="Times New Roman" charset="0"/>
              </a:rPr>
              <a:t>is relevant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to </a:t>
            </a:r>
            <a:r>
              <a:rPr lang="en-US" sz="2400" i="1" dirty="0" smtClean="0">
                <a:latin typeface="Times New Roman" charset="0"/>
              </a:rPr>
              <a:t>q</a:t>
            </a:r>
            <a:r>
              <a:rPr lang="en-US" sz="2400" dirty="0" smtClean="0">
                <a:latin typeface="Times New Roman" charset="0"/>
              </a:rPr>
              <a:t>]</a:t>
            </a:r>
          </a:p>
          <a:p>
            <a:pPr algn="ctr" eaLnBrk="0" hangingPunct="0"/>
            <a:endParaRPr lang="en-US" sz="2400" i="1" dirty="0" smtClean="0">
              <a:latin typeface="Times New Roman" charset="0"/>
            </a:endParaRPr>
          </a:p>
          <a:p>
            <a:pPr algn="ctr" eaLnBrk="0" hangingPunct="0"/>
            <a:r>
              <a:rPr lang="en-US" sz="2400" i="1" dirty="0" smtClean="0">
                <a:latin typeface="Times New Roman" charset="0"/>
              </a:rPr>
              <a:t>P</a:t>
            </a:r>
            <a:r>
              <a:rPr lang="en-US" sz="2400" dirty="0" smtClean="0">
                <a:latin typeface="Times New Roman" charset="0"/>
              </a:rPr>
              <a:t>(</a:t>
            </a:r>
            <a:r>
              <a:rPr lang="en-US" sz="2400" i="1" dirty="0" smtClean="0">
                <a:latin typeface="Times New Roman" charset="0"/>
              </a:rPr>
              <a:t>R = </a:t>
            </a:r>
            <a:r>
              <a:rPr lang="en-US" sz="2400" dirty="0" smtClean="0">
                <a:latin typeface="Times New Roman" charset="0"/>
              </a:rPr>
              <a:t>1 | </a:t>
            </a:r>
            <a:r>
              <a:rPr lang="en-US" sz="2400" i="1" dirty="0" smtClean="0">
                <a:latin typeface="Times New Roman" charset="0"/>
              </a:rPr>
              <a:t>d, q</a:t>
            </a:r>
            <a:r>
              <a:rPr lang="en-US" sz="2400" dirty="0" smtClean="0">
                <a:latin typeface="Times New Roman" charset="0"/>
              </a:rPr>
              <a:t>), or simply </a:t>
            </a:r>
            <a:r>
              <a:rPr lang="en-US" sz="2400" i="1" dirty="0">
                <a:latin typeface="Times New Roman" charset="0"/>
              </a:rPr>
              <a:t>P</a:t>
            </a:r>
            <a:r>
              <a:rPr lang="en-US" sz="2400" dirty="0">
                <a:latin typeface="Times New Roman" charset="0"/>
              </a:rPr>
              <a:t>(</a:t>
            </a:r>
            <a:r>
              <a:rPr lang="en-US" sz="2400" i="1" dirty="0">
                <a:latin typeface="Times New Roman" charset="0"/>
              </a:rPr>
              <a:t>R = </a:t>
            </a:r>
            <a:r>
              <a:rPr lang="en-US" sz="2400" dirty="0">
                <a:latin typeface="Times New Roman" charset="0"/>
              </a:rPr>
              <a:t>1 | </a:t>
            </a:r>
            <a:r>
              <a:rPr lang="en-US" sz="2400" i="1" dirty="0" smtClean="0">
                <a:latin typeface="Times New Roman" charset="0"/>
              </a:rPr>
              <a:t>d</a:t>
            </a:r>
            <a:r>
              <a:rPr lang="en-US" sz="2400" dirty="0" smtClean="0">
                <a:latin typeface="Times New Roman" charset="0"/>
              </a:rPr>
              <a:t>) </a:t>
            </a:r>
            <a:endParaRPr lang="en-US" sz="2400" dirty="0">
              <a:latin typeface="Times New Roman" charset="0"/>
            </a:endParaRPr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09892"/>
              </p:ext>
            </p:extLst>
          </p:nvPr>
        </p:nvGraphicFramePr>
        <p:xfrm>
          <a:off x="820738" y="3003550"/>
          <a:ext cx="40036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3" name="Equation" r:id="rId3" imgW="2057400" imgH="419100" progId="Equation.3">
                  <p:embed/>
                </p:oleObj>
              </mc:Choice>
              <mc:Fallback>
                <p:oleObj name="Equation" r:id="rId3" imgW="2057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3003550"/>
                        <a:ext cx="40036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924425" y="3977742"/>
            <a:ext cx="3962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P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 smtClean="0">
                <a:solidFill>
                  <a:schemeClr val="tx2"/>
                </a:solidFill>
                <a:latin typeface="Times New Roman" charset="0"/>
              </a:rPr>
              <a:t>d |R=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1)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, </a:t>
            </a:r>
            <a:r>
              <a:rPr lang="en-US" i="1" dirty="0" smtClean="0">
                <a:solidFill>
                  <a:schemeClr val="tx2"/>
                </a:solidFill>
                <a:latin typeface="Times New Roman" charset="0"/>
              </a:rPr>
              <a:t>P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i="1" dirty="0" smtClean="0">
                <a:solidFill>
                  <a:schemeClr val="tx2"/>
                </a:solidFill>
                <a:latin typeface="Times New Roman" charset="0"/>
              </a:rPr>
              <a:t>d |R=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</a:rPr>
              <a:t>0)</a:t>
            </a:r>
            <a:r>
              <a:rPr lang="en-US" i="1" dirty="0" smtClean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-</a:t>
            </a:r>
            <a:r>
              <a:rPr lang="en-US" dirty="0">
                <a:latin typeface="Times New Roman" charset="0"/>
              </a:rPr>
              <a:t> probability that if a relevant (</a:t>
            </a:r>
            <a:r>
              <a:rPr lang="en-US" dirty="0" smtClean="0">
                <a:latin typeface="Times New Roman" charset="0"/>
              </a:rPr>
              <a:t>not relevant) document </a:t>
            </a:r>
            <a:r>
              <a:rPr lang="en-US" dirty="0">
                <a:latin typeface="Times New Roman" charset="0"/>
              </a:rPr>
              <a:t>is retrieved, it is </a:t>
            </a:r>
            <a:r>
              <a:rPr lang="en-US" i="1" dirty="0">
                <a:latin typeface="Times New Roman" charset="0"/>
              </a:rPr>
              <a:t>d</a:t>
            </a:r>
            <a:endParaRPr lang="en-US" dirty="0">
              <a:latin typeface="Times New Roman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924425" y="2868106"/>
            <a:ext cx="376730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 New Roman" charset="0"/>
              </a:rPr>
              <a:t>P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 smtClean="0">
                <a:latin typeface="Times New Roman" charset="0"/>
              </a:rPr>
              <a:t>R=1)</a:t>
            </a:r>
            <a:r>
              <a:rPr lang="en-US" dirty="0" smtClean="0">
                <a:latin typeface="Times New Roman" charset="0"/>
              </a:rPr>
              <a:t>, </a:t>
            </a:r>
            <a:r>
              <a:rPr lang="en-US" i="1" dirty="0" smtClean="0">
                <a:latin typeface="Times New Roman" charset="0"/>
              </a:rPr>
              <a:t>P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i="1" dirty="0" smtClean="0">
                <a:latin typeface="Times New Roman" charset="0"/>
              </a:rPr>
              <a:t>=0</a:t>
            </a:r>
            <a:r>
              <a:rPr lang="en-US" dirty="0" smtClean="0">
                <a:latin typeface="Times New Roman" charset="0"/>
              </a:rPr>
              <a:t>) </a:t>
            </a:r>
            <a:r>
              <a:rPr lang="en-US" dirty="0">
                <a:latin typeface="Times New Roman" charset="0"/>
              </a:rPr>
              <a:t>- prior probability</a:t>
            </a:r>
          </a:p>
          <a:p>
            <a:pPr eaLnBrk="0" hangingPunct="0"/>
            <a:r>
              <a:rPr lang="en-US" dirty="0">
                <a:latin typeface="Times New Roman" charset="0"/>
              </a:rPr>
              <a:t>of retrieving a </a:t>
            </a:r>
            <a:r>
              <a:rPr lang="en-US" dirty="0" smtClean="0">
                <a:latin typeface="Times New Roman" charset="0"/>
              </a:rPr>
              <a:t>relevant or non-relevant</a:t>
            </a:r>
            <a:endParaRPr lang="en-US" dirty="0">
              <a:latin typeface="Times New Roman" charset="0"/>
            </a:endParaRPr>
          </a:p>
          <a:p>
            <a:pPr eaLnBrk="0" hangingPunct="0"/>
            <a:r>
              <a:rPr lang="en-US" dirty="0">
                <a:latin typeface="Times New Roman" charset="0"/>
              </a:rPr>
              <a:t>document</a:t>
            </a:r>
          </a:p>
        </p:txBody>
      </p:sp>
      <p:graphicFrame>
        <p:nvGraphicFramePr>
          <p:cNvPr id="1126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19800"/>
              </p:ext>
            </p:extLst>
          </p:nvPr>
        </p:nvGraphicFramePr>
        <p:xfrm>
          <a:off x="1031875" y="5165725"/>
          <a:ext cx="3810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4" name="Equation" r:id="rId5" imgW="1727200" imgH="203200" progId="Equation.3">
                  <p:embed/>
                </p:oleObj>
              </mc:Choice>
              <mc:Fallback>
                <p:oleObj name="Equation" r:id="rId5" imgW="1727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5165725"/>
                        <a:ext cx="38100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531917"/>
              </p:ext>
            </p:extLst>
          </p:nvPr>
        </p:nvGraphicFramePr>
        <p:xfrm>
          <a:off x="660400" y="4073525"/>
          <a:ext cx="41529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5" name="Equation" r:id="rId7" imgW="2133600" imgH="419100" progId="Equation.3">
                  <p:embed/>
                </p:oleObj>
              </mc:Choice>
              <mc:Fallback>
                <p:oleObj name="Equation" r:id="rId7" imgW="2133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073525"/>
                        <a:ext cx="41529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22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Probability Ranking Principle (PRP)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Simple case: no selection costs or other utility concerns that would differentially weight errors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PRP: </a:t>
            </a:r>
            <a:r>
              <a:rPr lang="en-US" dirty="0"/>
              <a:t>Rank all documents by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R=1</a:t>
            </a:r>
            <a:r>
              <a:rPr lang="en-US" dirty="0"/>
              <a:t>|</a:t>
            </a:r>
            <a:r>
              <a:rPr lang="en-US" i="1" dirty="0"/>
              <a:t>x</a:t>
            </a:r>
            <a:r>
              <a:rPr lang="en-US" dirty="0"/>
              <a:t>)</a:t>
            </a:r>
            <a:endParaRPr lang="en-US" i="1" dirty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1/0 loss: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Lose a point if you return a non relevant document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Gain a point if you return a relevant document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Theorem: Using </a:t>
            </a:r>
            <a:r>
              <a:rPr lang="en-US" dirty="0"/>
              <a:t>the PRP is optimal, in that it minimizes the loss (Bayes risk) under 1/0 loss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Provable if all probabilities correct, etc.  </a:t>
            </a:r>
            <a:r>
              <a:rPr lang="en-US" dirty="0">
                <a:solidFill>
                  <a:schemeClr val="folHlink"/>
                </a:solidFill>
              </a:rPr>
              <a:t>[e.g., Ripley 1996]</a:t>
            </a:r>
          </a:p>
        </p:txBody>
      </p:sp>
    </p:spTree>
    <p:extLst>
      <p:ext uri="{BB962C8B-B14F-4D97-AF65-F5344CB8AC3E}">
        <p14:creationId xmlns:p14="http://schemas.microsoft.com/office/powerpoint/2010/main" val="121044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 Ranking </a:t>
            </a:r>
            <a:r>
              <a:rPr lang="en-US" dirty="0" smtClean="0"/>
              <a:t>Principle (PRP)</a:t>
            </a:r>
            <a:endParaRPr lang="en-US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3088" y="1133340"/>
            <a:ext cx="8113712" cy="5272101"/>
          </a:xfrm>
        </p:spPr>
        <p:txBody>
          <a:bodyPr>
            <a:normAutofit/>
          </a:bodyPr>
          <a:lstStyle/>
          <a:p>
            <a:r>
              <a:rPr lang="en-US" dirty="0"/>
              <a:t>More complex case: retrieval </a:t>
            </a:r>
            <a:r>
              <a:rPr lang="en-US" dirty="0" smtClean="0"/>
              <a:t>costs.</a:t>
            </a:r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i="1" dirty="0"/>
              <a:t>d</a:t>
            </a:r>
            <a:r>
              <a:rPr lang="en-US" dirty="0"/>
              <a:t> be a document</a:t>
            </a:r>
          </a:p>
          <a:p>
            <a:pPr lvl="1"/>
            <a:r>
              <a:rPr lang="en-US" i="1" dirty="0" smtClean="0"/>
              <a:t>C</a:t>
            </a:r>
            <a:r>
              <a:rPr lang="en-US" dirty="0" smtClean="0"/>
              <a:t>: cost of not retrieving a </a:t>
            </a:r>
            <a:r>
              <a:rPr lang="en-US" u="sng" dirty="0"/>
              <a:t>relevant</a:t>
            </a:r>
            <a:r>
              <a:rPr lang="en-US" dirty="0"/>
              <a:t> document</a:t>
            </a:r>
          </a:p>
          <a:p>
            <a:pPr lvl="1"/>
            <a:r>
              <a:rPr lang="en-US" i="1" dirty="0" smtClean="0"/>
              <a:t>C’</a:t>
            </a:r>
            <a:r>
              <a:rPr lang="en-US" dirty="0" smtClean="0"/>
              <a:t>: cost of retrieving a </a:t>
            </a:r>
            <a:r>
              <a:rPr lang="en-US" u="sng" dirty="0" smtClean="0"/>
              <a:t>non</a:t>
            </a:r>
            <a:r>
              <a:rPr lang="en-US" u="sng" dirty="0"/>
              <a:t>-relevant</a:t>
            </a:r>
            <a:r>
              <a:rPr lang="en-US" dirty="0"/>
              <a:t> document</a:t>
            </a:r>
          </a:p>
          <a:p>
            <a:r>
              <a:rPr lang="en-US" dirty="0"/>
              <a:t>Probability Ranking Principle: if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 lvl="1">
              <a:buFont typeface="Wingdings" charset="0"/>
              <a:buNone/>
            </a:pPr>
            <a:r>
              <a:rPr lang="en-US" sz="2800" dirty="0"/>
              <a:t>for all </a:t>
            </a:r>
            <a:r>
              <a:rPr lang="en-US" sz="2800" i="1" dirty="0" smtClean="0"/>
              <a:t>d’ </a:t>
            </a:r>
            <a:r>
              <a:rPr lang="en-US" sz="2800" i="1" dirty="0"/>
              <a:t>not yet </a:t>
            </a:r>
            <a:r>
              <a:rPr lang="en-US" sz="2800" i="1" dirty="0" smtClean="0"/>
              <a:t>retrieved</a:t>
            </a:r>
            <a:endParaRPr lang="en-US" sz="2800" dirty="0"/>
          </a:p>
          <a:p>
            <a:pPr lvl="1">
              <a:buFont typeface="Wingdings" charset="0"/>
              <a:buNone/>
            </a:pPr>
            <a:r>
              <a:rPr lang="en-US" sz="2800" dirty="0"/>
              <a:t>T</a:t>
            </a:r>
            <a:r>
              <a:rPr lang="en-US" sz="2800" dirty="0" smtClean="0"/>
              <a:t>hen </a:t>
            </a:r>
            <a:r>
              <a:rPr lang="en-US" sz="2800" i="1" dirty="0"/>
              <a:t>d</a:t>
            </a:r>
            <a:r>
              <a:rPr lang="en-US" sz="2800" dirty="0"/>
              <a:t> is the next document </a:t>
            </a:r>
            <a:r>
              <a:rPr lang="en-US" sz="2800" dirty="0" smtClean="0"/>
              <a:t>to be </a:t>
            </a:r>
            <a:r>
              <a:rPr lang="en-US" sz="2800" dirty="0"/>
              <a:t>retrieved</a:t>
            </a:r>
          </a:p>
          <a:p>
            <a:endParaRPr lang="en-US" b="1" dirty="0" smtClean="0"/>
          </a:p>
          <a:p>
            <a:pPr marL="0" indent="0" algn="ctr">
              <a:buNone/>
            </a:pPr>
            <a:r>
              <a:rPr lang="en-US" i="1" dirty="0" smtClean="0"/>
              <a:t>We won’t </a:t>
            </a:r>
            <a:r>
              <a:rPr lang="en-US" i="1" dirty="0"/>
              <a:t>further consider </a:t>
            </a:r>
            <a:r>
              <a:rPr lang="en-US" i="1" dirty="0" smtClean="0"/>
              <a:t>cost/utility</a:t>
            </a:r>
            <a:endParaRPr lang="en-US" i="1" dirty="0"/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763337"/>
              </p:ext>
            </p:extLst>
          </p:nvPr>
        </p:nvGraphicFramePr>
        <p:xfrm>
          <a:off x="1114102" y="3521075"/>
          <a:ext cx="748379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4" name="Equation" r:id="rId3" imgW="4013200" imgH="203200" progId="Equation.3">
                  <p:embed/>
                </p:oleObj>
              </mc:Choice>
              <mc:Fallback>
                <p:oleObj name="Equation" r:id="rId3" imgW="4013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102" y="3521075"/>
                        <a:ext cx="748379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671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8727</TotalTime>
  <Words>1678</Words>
  <Application>Microsoft Macintosh PowerPoint</Application>
  <PresentationFormat>On-screen Show (4:3)</PresentationFormat>
  <Paragraphs>226</Paragraphs>
  <Slides>26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Default Theme</vt:lpstr>
      <vt:lpstr>Equation</vt:lpstr>
      <vt:lpstr>Document</vt:lpstr>
      <vt:lpstr>Microsoft Equation</vt:lpstr>
      <vt:lpstr>Probabilistic Models in IR</vt:lpstr>
      <vt:lpstr>Why probabilities?</vt:lpstr>
      <vt:lpstr>Probabilistic IR topics</vt:lpstr>
      <vt:lpstr>The document ranking problem</vt:lpstr>
      <vt:lpstr>Probability review</vt:lpstr>
      <vt:lpstr>The Probability Ranking Principle (PRP)</vt:lpstr>
      <vt:lpstr>Probability Ranking Principle (PRP)</vt:lpstr>
      <vt:lpstr>Probability Ranking Principle (PRP)</vt:lpstr>
      <vt:lpstr>Probability Ranking Principle (PRP)</vt:lpstr>
      <vt:lpstr>Probabilistic Retrieval Strategy</vt:lpstr>
      <vt:lpstr>Probabilistic Ranking</vt:lpstr>
      <vt:lpstr>Binary Independence Model</vt:lpstr>
      <vt:lpstr>Binary Independence Model</vt:lpstr>
      <vt:lpstr>Binary Independence Model</vt:lpstr>
      <vt:lpstr>What it means</vt:lpstr>
      <vt:lpstr>Binary Independence Model</vt:lpstr>
      <vt:lpstr>Binary Independence Model</vt:lpstr>
      <vt:lpstr>Binary Independence Model</vt:lpstr>
      <vt:lpstr>Binary Independence Model</vt:lpstr>
      <vt:lpstr>Estimation</vt:lpstr>
      <vt:lpstr>Estimation – key challenge</vt:lpstr>
      <vt:lpstr>Probabilistic Relevance Feedback</vt:lpstr>
      <vt:lpstr>Iteratively estimating pi and ri (= Pseudo-relevance feedback)</vt:lpstr>
      <vt:lpstr>PRP and BIM</vt:lpstr>
      <vt:lpstr>Removing term independence</vt:lpstr>
      <vt:lpstr>Resources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Retrieval</dc:title>
  <dc:subject/>
  <dc:creator>Debapriyo Majumdar</dc:creator>
  <cp:keywords/>
  <dc:description/>
  <cp:lastModifiedBy>Debapriyo Majumdar</cp:lastModifiedBy>
  <cp:revision>897</cp:revision>
  <dcterms:created xsi:type="dcterms:W3CDTF">2014-08-02T12:52:59Z</dcterms:created>
  <dcterms:modified xsi:type="dcterms:W3CDTF">2015-03-17T05:59:04Z</dcterms:modified>
  <cp:category/>
</cp:coreProperties>
</file>