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6" r:id="rId2"/>
    <p:sldId id="344" r:id="rId3"/>
    <p:sldId id="345" r:id="rId4"/>
    <p:sldId id="346" r:id="rId5"/>
    <p:sldId id="347" r:id="rId6"/>
    <p:sldId id="394" r:id="rId7"/>
    <p:sldId id="348" r:id="rId8"/>
    <p:sldId id="350" r:id="rId9"/>
    <p:sldId id="407" r:id="rId10"/>
    <p:sldId id="396" r:id="rId11"/>
    <p:sldId id="397" r:id="rId12"/>
    <p:sldId id="398" r:id="rId13"/>
    <p:sldId id="399" r:id="rId14"/>
    <p:sldId id="401" r:id="rId15"/>
    <p:sldId id="403" r:id="rId16"/>
    <p:sldId id="404" r:id="rId17"/>
    <p:sldId id="405" r:id="rId18"/>
    <p:sldId id="406" r:id="rId19"/>
    <p:sldId id="395" r:id="rId20"/>
    <p:sldId id="353" r:id="rId21"/>
    <p:sldId id="354" r:id="rId22"/>
    <p:sldId id="355" r:id="rId23"/>
    <p:sldId id="356" r:id="rId24"/>
    <p:sldId id="408" r:id="rId25"/>
    <p:sldId id="360" r:id="rId26"/>
    <p:sldId id="362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3" r:id="rId35"/>
    <p:sldId id="409" r:id="rId36"/>
    <p:sldId id="378" r:id="rId37"/>
    <p:sldId id="379" r:id="rId38"/>
    <p:sldId id="410" r:id="rId39"/>
    <p:sldId id="381" r:id="rId40"/>
    <p:sldId id="382" r:id="rId41"/>
    <p:sldId id="411" r:id="rId42"/>
    <p:sldId id="384" r:id="rId43"/>
    <p:sldId id="386" r:id="rId44"/>
    <p:sldId id="388" r:id="rId45"/>
    <p:sldId id="389" r:id="rId46"/>
    <p:sldId id="390" r:id="rId47"/>
    <p:sldId id="391" r:id="rId48"/>
    <p:sldId id="392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napToObjects="1">
      <p:cViewPr varScale="1">
        <p:scale>
          <a:sx n="181" d="100"/>
          <a:sy n="181" d="100"/>
        </p:scale>
        <p:origin x="-7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59E54-AE6E-F549-B9AE-618A7B46237A}" type="datetimeFigureOut">
              <a:rPr lang="en-US" smtClean="0"/>
              <a:t>13/03/15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55C02-97D2-4641-A637-652E7F0AF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E47CD-8708-F948-A779-36F32D6EDB11}" type="datetimeFigureOut">
              <a:rPr lang="en-US" smtClean="0"/>
              <a:t>13/03/15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83283-9BD9-774E-AC54-847D0E689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715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8F228-47A9-EA47-92CC-A6272FA8C734}" type="slidenum">
              <a:rPr lang="en-US"/>
              <a:pPr/>
              <a:t>2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0F98A-9BE9-9949-BB63-D58A4B7217F4}" type="slidenum">
              <a:rPr lang="en-US"/>
              <a:pPr/>
              <a:t>37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425583-8D82-384E-B1CF-89B6A5C46972}" type="slidenum">
              <a:rPr lang="en-US"/>
              <a:pPr/>
              <a:t>38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44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8F228-47A9-EA47-92CC-A6272FA8C734}" type="slidenum">
              <a:rPr lang="en-US"/>
              <a:pPr/>
              <a:t>7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425583-8D82-384E-B1CF-89B6A5C46972}" type="slidenum">
              <a:rPr lang="en-US"/>
              <a:pPr/>
              <a:t>20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425583-8D82-384E-B1CF-89B6A5C46972}" type="slidenum">
              <a:rPr lang="en-US"/>
              <a:pPr/>
              <a:t>24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0D5E96-B54A-6041-B07E-6C3027C838D6}" type="slidenum">
              <a:rPr lang="en-US"/>
              <a:pPr/>
              <a:t>25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21B976-2952-894B-84FF-39A0BAF6E1B0}" type="slidenum">
              <a:rPr lang="en-US"/>
              <a:pPr/>
              <a:t>28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21B976-2952-894B-84FF-39A0BAF6E1B0}" type="slidenum">
              <a:rPr lang="en-US"/>
              <a:pPr/>
              <a:t>29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425583-8D82-384E-B1CF-89B6A5C46972}" type="slidenum">
              <a:rPr lang="en-US"/>
              <a:pPr/>
              <a:t>35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1427E3-2CE7-DF4C-909C-74A3A9482931}" type="slidenum">
              <a:rPr lang="en-US"/>
              <a:pPr/>
              <a:t>36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5E7-49D5-D046-9E95-5A98DCFF66AD}" type="datetime1">
              <a:rPr lang="en-IN" smtClean="0"/>
              <a:t>13/03/15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7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3D5B-8024-954C-9EA8-0A7D038CF304}" type="datetime1">
              <a:rPr lang="en-IN" smtClean="0"/>
              <a:t>13/03/15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8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F1D5-B673-8D48-876A-20B8696F1D6B}" type="datetime1">
              <a:rPr lang="en-IN" smtClean="0"/>
              <a:t>13/03/15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4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96CB-72EA-C14A-99A4-0AE763786797}" type="datetime1">
              <a:rPr lang="en-IN" smtClean="0"/>
              <a:t>13/03/15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68610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03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D054-2180-0A45-94DC-E612A04EB82D}" type="datetime1">
              <a:rPr lang="en-IN" smtClean="0"/>
              <a:t>13/03/15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0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8588-9415-9A4B-9D5E-C9A176907F28}" type="datetime1">
              <a:rPr lang="en-IN" smtClean="0"/>
              <a:t>13/03/15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67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850E-73E0-E946-A230-0CD1BDA80A3B}" type="datetime1">
              <a:rPr lang="en-IN" smtClean="0"/>
              <a:t>13/03/15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13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C485-E25D-3B43-B39B-C89965CA511E}" type="datetime1">
              <a:rPr lang="en-IN" smtClean="0"/>
              <a:t>13/03/15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90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EA1D-7703-234E-ADEE-4827FB423E92}" type="datetime1">
              <a:rPr lang="en-IN" smtClean="0"/>
              <a:t>13/03/15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4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17A2-7B26-604C-95A5-58E88579DA5E}" type="datetime1">
              <a:rPr lang="en-IN" smtClean="0"/>
              <a:t>13/03/15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5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0A24-4995-7C46-9EE4-9D497BA71EBA}" type="datetime1">
              <a:rPr lang="en-IN" smtClean="0"/>
              <a:t>13/03/15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1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9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2850"/>
            <a:ext cx="8229600" cy="5023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31159-C5F6-B841-9353-B0C0E75B39D3}" type="datetime1">
              <a:rPr lang="en-IN" smtClean="0"/>
              <a:t>13/03/15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9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>
              <a:lumMod val="75000"/>
            </a:schemeClr>
          </a:solidFill>
          <a:latin typeface="+mj-lt"/>
          <a:ea typeface="+mj-ea"/>
          <a:cs typeface="Athelas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37369"/>
            <a:ext cx="7772400" cy="276167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Question Answering</a:t>
            </a:r>
            <a:endParaRPr lang="en-US" sz="1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68588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Debapriyo Majumdar</a:t>
            </a:r>
          </a:p>
          <a:p>
            <a:r>
              <a:rPr lang="en-US" sz="2000" dirty="0" smtClean="0"/>
              <a:t>Information Retrieval – Spring 2015</a:t>
            </a:r>
          </a:p>
          <a:p>
            <a:r>
              <a:rPr lang="en-US" sz="2000" dirty="0" smtClean="0"/>
              <a:t>Indian Statistical Institute Kolkata</a:t>
            </a:r>
          </a:p>
          <a:p>
            <a:endParaRPr lang="en-US" sz="2000" dirty="0"/>
          </a:p>
          <a:p>
            <a:r>
              <a:rPr lang="en-US" sz="1800" dirty="0">
                <a:solidFill>
                  <a:schemeClr val="tx1"/>
                </a:solidFill>
              </a:rPr>
              <a:t>A</a:t>
            </a:r>
            <a:r>
              <a:rPr lang="en-US" sz="1800" dirty="0" smtClean="0">
                <a:solidFill>
                  <a:schemeClr val="tx1"/>
                </a:solidFill>
              </a:rPr>
              <a:t>dapted from slides by Dan </a:t>
            </a:r>
            <a:r>
              <a:rPr lang="en-US" sz="1800" dirty="0" err="1" smtClean="0">
                <a:solidFill>
                  <a:schemeClr val="tx1"/>
                </a:solidFill>
              </a:rPr>
              <a:t>Jurafsky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smtClean="0">
                <a:solidFill>
                  <a:schemeClr val="tx1"/>
                </a:solidFill>
              </a:rPr>
              <a:t>Stanford) and Tao Yang (UCSB)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0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Georgia" charset="0"/>
              </a:rPr>
              <a:t>AskMSR: Shallow approach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>
                <a:latin typeface="Georgia" charset="0"/>
              </a:rPr>
              <a:t>In what year did Abraham Lincoln die?</a:t>
            </a:r>
          </a:p>
          <a:p>
            <a:r>
              <a:rPr lang="en-GB">
                <a:latin typeface="Georgia" charset="0"/>
              </a:rPr>
              <a:t>Ignore hard documents and find easy ones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2" r="2263" b="32401"/>
          <a:stretch>
            <a:fillRect/>
          </a:stretch>
        </p:blipFill>
        <p:spPr bwMode="auto">
          <a:xfrm>
            <a:off x="404008" y="2290762"/>
            <a:ext cx="6858000" cy="28305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4" t="30081" r="28912" b="34726"/>
          <a:stretch>
            <a:fillRect/>
          </a:stretch>
        </p:blipFill>
        <p:spPr bwMode="auto">
          <a:xfrm>
            <a:off x="280652" y="4075113"/>
            <a:ext cx="3200400" cy="27828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6" t="13542" r="28906" b="42708"/>
          <a:stretch>
            <a:fillRect/>
          </a:stretch>
        </p:blipFill>
        <p:spPr bwMode="auto">
          <a:xfrm>
            <a:off x="5638800" y="2786063"/>
            <a:ext cx="3276600" cy="25479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1" t="33333" r="27344" b="47917"/>
          <a:stretch>
            <a:fillRect/>
          </a:stretch>
        </p:blipFill>
        <p:spPr bwMode="auto">
          <a:xfrm>
            <a:off x="3657600" y="5121275"/>
            <a:ext cx="5029200" cy="1508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303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Georgia" charset="0"/>
              </a:rPr>
              <a:t>AskMSR: Details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9792" r="5469" b="38542"/>
          <a:stretch>
            <a:fillRect/>
          </a:stretch>
        </p:blipFill>
        <p:spPr bwMode="auto">
          <a:xfrm>
            <a:off x="757760" y="2711450"/>
            <a:ext cx="7079453" cy="250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789770" y="2085975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sz="3600" dirty="0">
                <a:latin typeface="Times New Roman" charset="0"/>
              </a:rPr>
              <a:t>1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469004" y="2064828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sz="3600" dirty="0">
                <a:latin typeface="Times New Roman" charset="0"/>
              </a:rPr>
              <a:t>2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8038537" y="3669919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sz="3600" dirty="0">
                <a:latin typeface="Times New Roman" charset="0"/>
              </a:rPr>
              <a:t>3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394763" y="5217507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sz="3600" dirty="0">
                <a:latin typeface="Times New Roman" charset="0"/>
              </a:rPr>
              <a:t>4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789770" y="5232204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sz="3600" dirty="0">
                <a:latin typeface="Times New Roman" charset="0"/>
              </a:rPr>
              <a:t>5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882900" y="3346450"/>
            <a:ext cx="30480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98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Georgia" charset="0"/>
              </a:rPr>
              <a:t>Step 1: Rewrite queries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Georgia" charset="0"/>
              </a:rPr>
              <a:t>Intuition: The user’s question is often syntactically quite close to sentences that contain the answer</a:t>
            </a:r>
          </a:p>
          <a:p>
            <a:pPr lvl="1"/>
            <a:r>
              <a:rPr lang="en-GB" dirty="0" smtClean="0">
                <a:latin typeface="Georgia" charset="0"/>
              </a:rPr>
              <a:t>Q: Where </a:t>
            </a:r>
            <a:r>
              <a:rPr lang="en-GB" u="sng" dirty="0">
                <a:latin typeface="Georgia" charset="0"/>
              </a:rPr>
              <a:t>is</a:t>
            </a:r>
            <a:r>
              <a:rPr lang="en-GB" dirty="0">
                <a:latin typeface="Georgia" charset="0"/>
              </a:rPr>
              <a:t> </a:t>
            </a:r>
            <a:r>
              <a:rPr lang="en-GB" u="sng" dirty="0">
                <a:latin typeface="Georgia" charset="0"/>
              </a:rPr>
              <a:t>the</a:t>
            </a:r>
            <a:r>
              <a:rPr lang="en-GB" dirty="0">
                <a:latin typeface="Georgia" charset="0"/>
              </a:rPr>
              <a:t> </a:t>
            </a:r>
            <a:r>
              <a:rPr lang="en-GB" u="sng" dirty="0">
                <a:latin typeface="Georgia" charset="0"/>
              </a:rPr>
              <a:t>Louvre</a:t>
            </a:r>
            <a:r>
              <a:rPr lang="en-GB" dirty="0">
                <a:latin typeface="Georgia" charset="0"/>
              </a:rPr>
              <a:t> </a:t>
            </a:r>
            <a:r>
              <a:rPr lang="en-GB" u="sng" dirty="0">
                <a:latin typeface="Georgia" charset="0"/>
              </a:rPr>
              <a:t>Museum</a:t>
            </a:r>
            <a:r>
              <a:rPr lang="en-GB" dirty="0">
                <a:latin typeface="Georgia" charset="0"/>
              </a:rPr>
              <a:t> </a:t>
            </a:r>
            <a:r>
              <a:rPr lang="en-GB" u="sng" dirty="0" smtClean="0">
                <a:latin typeface="Georgia" charset="0"/>
              </a:rPr>
              <a:t>located</a:t>
            </a:r>
            <a:r>
              <a:rPr lang="en-GB" dirty="0" smtClean="0">
                <a:latin typeface="Georgia" charset="0"/>
              </a:rPr>
              <a:t>? </a:t>
            </a:r>
          </a:p>
          <a:p>
            <a:pPr lvl="1"/>
            <a:r>
              <a:rPr lang="en-GB" dirty="0" smtClean="0">
                <a:latin typeface="Georgia" charset="0"/>
              </a:rPr>
              <a:t>Hope: there would be a sentence of the form:      </a:t>
            </a:r>
            <a:endParaRPr lang="en-GB" dirty="0">
              <a:latin typeface="Georgia" charset="0"/>
            </a:endParaRPr>
          </a:p>
          <a:p>
            <a:pPr marL="857250" lvl="2" indent="0">
              <a:buNone/>
            </a:pPr>
            <a:r>
              <a:rPr lang="en-GB" sz="2400" u="sng" dirty="0">
                <a:latin typeface="Georgia" charset="0"/>
              </a:rPr>
              <a:t>The</a:t>
            </a:r>
            <a:r>
              <a:rPr lang="en-GB" sz="2400" dirty="0">
                <a:latin typeface="Georgia" charset="0"/>
              </a:rPr>
              <a:t> </a:t>
            </a:r>
            <a:r>
              <a:rPr lang="en-GB" sz="2400" u="sng" dirty="0">
                <a:latin typeface="Georgia" charset="0"/>
              </a:rPr>
              <a:t>Louvre</a:t>
            </a:r>
            <a:r>
              <a:rPr lang="en-GB" sz="2400" dirty="0">
                <a:latin typeface="Georgia" charset="0"/>
              </a:rPr>
              <a:t> </a:t>
            </a:r>
            <a:r>
              <a:rPr lang="en-GB" sz="2400" u="sng" dirty="0">
                <a:latin typeface="Georgia" charset="0"/>
              </a:rPr>
              <a:t>Museum</a:t>
            </a:r>
            <a:r>
              <a:rPr lang="en-GB" sz="2400" dirty="0">
                <a:latin typeface="Georgia" charset="0"/>
              </a:rPr>
              <a:t> </a:t>
            </a:r>
            <a:r>
              <a:rPr lang="en-GB" sz="2400" u="sng" dirty="0">
                <a:latin typeface="Georgia" charset="0"/>
              </a:rPr>
              <a:t>is</a:t>
            </a:r>
            <a:r>
              <a:rPr lang="en-GB" sz="2400" dirty="0">
                <a:latin typeface="Georgia" charset="0"/>
              </a:rPr>
              <a:t> </a:t>
            </a:r>
            <a:r>
              <a:rPr lang="en-GB" sz="2400" u="sng" dirty="0">
                <a:latin typeface="Georgia" charset="0"/>
              </a:rPr>
              <a:t>located</a:t>
            </a:r>
            <a:r>
              <a:rPr lang="en-GB" sz="2400" dirty="0">
                <a:latin typeface="Georgia" charset="0"/>
              </a:rPr>
              <a:t> in </a:t>
            </a:r>
            <a:r>
              <a:rPr lang="en-GB" sz="2400" b="1" i="1" dirty="0" smtClean="0">
                <a:latin typeface="Georgia" charset="0"/>
              </a:rPr>
              <a:t>Paris.</a:t>
            </a:r>
            <a:endParaRPr lang="en-GB" sz="2400" b="1" i="1" dirty="0">
              <a:latin typeface="Georgia" charset="0"/>
            </a:endParaRPr>
          </a:p>
          <a:p>
            <a:pPr lvl="1"/>
            <a:endParaRPr lang="en-GB" b="1" i="1" dirty="0">
              <a:latin typeface="Georgia" charset="0"/>
            </a:endParaRPr>
          </a:p>
          <a:p>
            <a:pPr lvl="1"/>
            <a:r>
              <a:rPr lang="en-GB" dirty="0" smtClean="0">
                <a:latin typeface="Georgia" charset="0"/>
              </a:rPr>
              <a:t>Q: Who </a:t>
            </a:r>
            <a:r>
              <a:rPr lang="en-GB" u="sng" dirty="0">
                <a:latin typeface="Georgia" charset="0"/>
              </a:rPr>
              <a:t>created</a:t>
            </a:r>
            <a:r>
              <a:rPr lang="en-GB" dirty="0">
                <a:latin typeface="Georgia" charset="0"/>
              </a:rPr>
              <a:t> </a:t>
            </a:r>
            <a:r>
              <a:rPr lang="en-GB" u="sng" dirty="0">
                <a:latin typeface="Georgia" charset="0"/>
              </a:rPr>
              <a:t>the</a:t>
            </a:r>
            <a:r>
              <a:rPr lang="en-GB" dirty="0">
                <a:latin typeface="Georgia" charset="0"/>
              </a:rPr>
              <a:t> </a:t>
            </a:r>
            <a:r>
              <a:rPr lang="en-GB" u="sng" dirty="0">
                <a:latin typeface="Georgia" charset="0"/>
              </a:rPr>
              <a:t>character</a:t>
            </a:r>
            <a:r>
              <a:rPr lang="en-GB" dirty="0">
                <a:latin typeface="Georgia" charset="0"/>
              </a:rPr>
              <a:t> </a:t>
            </a:r>
            <a:r>
              <a:rPr lang="en-GB" u="sng" dirty="0">
                <a:latin typeface="Georgia" charset="0"/>
              </a:rPr>
              <a:t>of</a:t>
            </a:r>
            <a:r>
              <a:rPr lang="en-GB" dirty="0">
                <a:latin typeface="Georgia" charset="0"/>
              </a:rPr>
              <a:t> </a:t>
            </a:r>
            <a:r>
              <a:rPr lang="en-GB" u="sng" dirty="0">
                <a:latin typeface="Georgia" charset="0"/>
              </a:rPr>
              <a:t>Scrooge</a:t>
            </a:r>
            <a:r>
              <a:rPr lang="en-GB" dirty="0">
                <a:latin typeface="Georgia" charset="0"/>
              </a:rPr>
              <a:t>?</a:t>
            </a:r>
          </a:p>
          <a:p>
            <a:pPr lvl="1"/>
            <a:r>
              <a:rPr lang="en-GB" dirty="0">
                <a:latin typeface="Georgia" charset="0"/>
              </a:rPr>
              <a:t>Hope: there would be a sentence of the form:      </a:t>
            </a:r>
          </a:p>
          <a:p>
            <a:pPr marL="857250" lvl="2" indent="0">
              <a:buNone/>
            </a:pPr>
            <a:r>
              <a:rPr lang="en-GB" sz="2400" b="1" i="1" dirty="0">
                <a:latin typeface="Georgia" charset="0"/>
              </a:rPr>
              <a:t>Charles Dickens</a:t>
            </a:r>
            <a:r>
              <a:rPr lang="en-GB" sz="2400" dirty="0">
                <a:latin typeface="Georgia" charset="0"/>
              </a:rPr>
              <a:t> </a:t>
            </a:r>
            <a:r>
              <a:rPr lang="en-GB" sz="2400" u="sng" dirty="0">
                <a:latin typeface="Georgia" charset="0"/>
              </a:rPr>
              <a:t>created</a:t>
            </a:r>
            <a:r>
              <a:rPr lang="en-GB" sz="2400" dirty="0">
                <a:latin typeface="Georgia" charset="0"/>
              </a:rPr>
              <a:t> </a:t>
            </a:r>
            <a:r>
              <a:rPr lang="en-GB" sz="2400" u="sng" dirty="0">
                <a:latin typeface="Georgia" charset="0"/>
              </a:rPr>
              <a:t>the</a:t>
            </a:r>
            <a:r>
              <a:rPr lang="en-GB" sz="2400" dirty="0">
                <a:latin typeface="Georgia" charset="0"/>
              </a:rPr>
              <a:t> </a:t>
            </a:r>
            <a:r>
              <a:rPr lang="en-GB" sz="2400" u="sng" dirty="0">
                <a:latin typeface="Georgia" charset="0"/>
              </a:rPr>
              <a:t>character</a:t>
            </a:r>
            <a:r>
              <a:rPr lang="en-GB" sz="2400" dirty="0">
                <a:latin typeface="Georgia" charset="0"/>
              </a:rPr>
              <a:t> </a:t>
            </a:r>
            <a:r>
              <a:rPr lang="en-GB" sz="2400" u="sng" dirty="0">
                <a:latin typeface="Georgia" charset="0"/>
              </a:rPr>
              <a:t>of</a:t>
            </a:r>
            <a:r>
              <a:rPr lang="en-GB" sz="2400" dirty="0">
                <a:latin typeface="Georgia" charset="0"/>
              </a:rPr>
              <a:t> </a:t>
            </a:r>
            <a:r>
              <a:rPr lang="en-GB" sz="2400" u="sng" dirty="0">
                <a:latin typeface="Georgia" charset="0"/>
              </a:rPr>
              <a:t>Scrooge</a:t>
            </a:r>
            <a:r>
              <a:rPr lang="en-GB" sz="2400" dirty="0">
                <a:latin typeface="Georgia" charset="0"/>
              </a:rPr>
              <a:t>.</a:t>
            </a:r>
            <a:endParaRPr lang="en-GB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5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Georgia" charset="0"/>
              </a:rPr>
              <a:t>Query rewriting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GB" sz="1700" dirty="0">
                <a:latin typeface="Georgia" charset="0"/>
              </a:rPr>
              <a:t>Classify question </a:t>
            </a:r>
            <a:r>
              <a:rPr lang="en-GB" sz="1700" dirty="0" smtClean="0">
                <a:latin typeface="Georgia" charset="0"/>
              </a:rPr>
              <a:t>into </a:t>
            </a:r>
            <a:r>
              <a:rPr lang="en-GB" sz="1700" dirty="0">
                <a:latin typeface="Georgia" charset="0"/>
              </a:rPr>
              <a:t>categories</a:t>
            </a:r>
          </a:p>
          <a:p>
            <a:pPr marL="990600" lvl="1" indent="-533400">
              <a:lnSpc>
                <a:spcPct val="70000"/>
              </a:lnSpc>
            </a:pPr>
            <a:r>
              <a:rPr lang="en-GB" sz="1400" b="1" u="sng" dirty="0">
                <a:latin typeface="Georgia" charset="0"/>
              </a:rPr>
              <a:t>Who</a:t>
            </a:r>
            <a:r>
              <a:rPr lang="en-GB" sz="1400" dirty="0">
                <a:latin typeface="Georgia" charset="0"/>
              </a:rPr>
              <a:t> is/was/are/were…?</a:t>
            </a:r>
          </a:p>
          <a:p>
            <a:pPr marL="990600" lvl="1" indent="-533400">
              <a:lnSpc>
                <a:spcPct val="70000"/>
              </a:lnSpc>
            </a:pPr>
            <a:r>
              <a:rPr lang="en-GB" sz="1400" b="1" u="sng" dirty="0">
                <a:latin typeface="Georgia" charset="0"/>
              </a:rPr>
              <a:t>When</a:t>
            </a:r>
            <a:r>
              <a:rPr lang="en-GB" sz="1400" dirty="0">
                <a:latin typeface="Georgia" charset="0"/>
              </a:rPr>
              <a:t> is/did/will/are/were …?</a:t>
            </a:r>
          </a:p>
          <a:p>
            <a:pPr marL="990600" lvl="1" indent="-533400">
              <a:lnSpc>
                <a:spcPct val="70000"/>
              </a:lnSpc>
            </a:pPr>
            <a:r>
              <a:rPr lang="en-GB" sz="1400" b="1" u="sng" dirty="0">
                <a:latin typeface="Georgia" charset="0"/>
              </a:rPr>
              <a:t>Where</a:t>
            </a:r>
            <a:r>
              <a:rPr lang="en-GB" sz="1400" dirty="0">
                <a:latin typeface="Georgia" charset="0"/>
              </a:rPr>
              <a:t> is/are/were …</a:t>
            </a:r>
            <a:r>
              <a:rPr lang="en-GB" sz="1400" dirty="0" smtClean="0">
                <a:latin typeface="Georgia" charset="0"/>
              </a:rPr>
              <a:t>?</a:t>
            </a:r>
          </a:p>
          <a:p>
            <a:pPr marL="990600" lvl="1" indent="-533400">
              <a:lnSpc>
                <a:spcPct val="70000"/>
              </a:lnSpc>
            </a:pPr>
            <a:r>
              <a:rPr lang="en-GB" sz="1400" dirty="0" smtClean="0">
                <a:latin typeface="Georgia" charset="0"/>
              </a:rPr>
              <a:t>… </a:t>
            </a:r>
            <a:endParaRPr lang="en-GB" sz="1400" dirty="0">
              <a:latin typeface="Georgia" charset="0"/>
            </a:endParaRPr>
          </a:p>
          <a:p>
            <a:pPr marL="609600" indent="-609600">
              <a:lnSpc>
                <a:spcPct val="70000"/>
              </a:lnSpc>
              <a:buFontTx/>
              <a:buNone/>
            </a:pPr>
            <a:endParaRPr lang="en-GB" sz="1700" dirty="0" smtClean="0">
              <a:latin typeface="Georgia" charset="0"/>
            </a:endParaRPr>
          </a:p>
          <a:p>
            <a:pPr marL="609600" indent="-609600">
              <a:lnSpc>
                <a:spcPct val="70000"/>
              </a:lnSpc>
              <a:buFontTx/>
              <a:buNone/>
            </a:pPr>
            <a:r>
              <a:rPr lang="en-GB" sz="1700" dirty="0" smtClean="0">
                <a:latin typeface="Georgia" charset="0"/>
              </a:rPr>
              <a:t>a</a:t>
            </a:r>
            <a:r>
              <a:rPr lang="en-GB" sz="1700" dirty="0">
                <a:latin typeface="Georgia" charset="0"/>
              </a:rPr>
              <a:t>. </a:t>
            </a:r>
            <a:r>
              <a:rPr lang="en-GB" sz="1700" dirty="0" smtClean="0">
                <a:latin typeface="Georgia" charset="0"/>
              </a:rPr>
              <a:t>Category</a:t>
            </a:r>
            <a:r>
              <a:rPr lang="en-GB" sz="1700" dirty="0">
                <a:latin typeface="Georgia" charset="0"/>
              </a:rPr>
              <a:t>-specific transformation rules</a:t>
            </a:r>
          </a:p>
          <a:p>
            <a:pPr marL="609600" indent="-609600">
              <a:lnSpc>
                <a:spcPct val="70000"/>
              </a:lnSpc>
              <a:buFontTx/>
              <a:buNone/>
            </a:pPr>
            <a:r>
              <a:rPr lang="en-GB" sz="1700" dirty="0">
                <a:latin typeface="Georgia" charset="0"/>
              </a:rPr>
              <a:t>	</a:t>
            </a:r>
            <a:r>
              <a:rPr lang="en-GB" sz="1700" dirty="0" err="1">
                <a:latin typeface="Georgia" charset="0"/>
              </a:rPr>
              <a:t>eg</a:t>
            </a:r>
            <a:r>
              <a:rPr lang="en-GB" sz="1700" dirty="0">
                <a:latin typeface="Georgia" charset="0"/>
              </a:rPr>
              <a:t> “For Where questions, move ‘is’ to all possible locations”</a:t>
            </a:r>
          </a:p>
          <a:p>
            <a:pPr marL="609600" indent="-609600">
              <a:lnSpc>
                <a:spcPct val="70000"/>
              </a:lnSpc>
              <a:buFontTx/>
              <a:buNone/>
            </a:pPr>
            <a:r>
              <a:rPr lang="en-GB" sz="1700" dirty="0">
                <a:latin typeface="Georgia" charset="0"/>
              </a:rPr>
              <a:t>		“Where </a:t>
            </a:r>
            <a:r>
              <a:rPr lang="en-GB" sz="1700" u="sng" dirty="0">
                <a:latin typeface="Georgia" charset="0"/>
              </a:rPr>
              <a:t>is</a:t>
            </a:r>
            <a:r>
              <a:rPr lang="en-GB" sz="1700" dirty="0">
                <a:latin typeface="Georgia" charset="0"/>
              </a:rPr>
              <a:t> the Louvre Museum located”</a:t>
            </a:r>
          </a:p>
          <a:p>
            <a:pPr marL="609600" indent="-609600">
              <a:lnSpc>
                <a:spcPct val="70000"/>
              </a:lnSpc>
              <a:buFontTx/>
              <a:buNone/>
            </a:pPr>
            <a:r>
              <a:rPr lang="en-GB" sz="1700" dirty="0">
                <a:latin typeface="Georgia" charset="0"/>
              </a:rPr>
              <a:t>		    </a:t>
            </a:r>
            <a:r>
              <a:rPr lang="en-GB" sz="1700" dirty="0">
                <a:latin typeface="Georgia" charset="0"/>
                <a:sym typeface="Symbol" charset="0"/>
              </a:rPr>
              <a:t>	</a:t>
            </a:r>
            <a:r>
              <a:rPr lang="en-GB" sz="1700" dirty="0">
                <a:latin typeface="Georgia" charset="0"/>
              </a:rPr>
              <a:t>“</a:t>
            </a:r>
            <a:r>
              <a:rPr lang="en-GB" sz="1700" u="sng" dirty="0">
                <a:latin typeface="Georgia" charset="0"/>
              </a:rPr>
              <a:t>is</a:t>
            </a:r>
            <a:r>
              <a:rPr lang="en-GB" sz="1700" dirty="0">
                <a:latin typeface="Georgia" charset="0"/>
              </a:rPr>
              <a:t> the Louvre Museum located”</a:t>
            </a:r>
          </a:p>
          <a:p>
            <a:pPr marL="609600" indent="-609600">
              <a:lnSpc>
                <a:spcPct val="70000"/>
              </a:lnSpc>
              <a:buFontTx/>
              <a:buNone/>
            </a:pPr>
            <a:r>
              <a:rPr lang="en-GB" sz="1700" dirty="0">
                <a:latin typeface="Georgia" charset="0"/>
              </a:rPr>
              <a:t>		    </a:t>
            </a:r>
            <a:r>
              <a:rPr lang="en-GB" sz="1700" dirty="0">
                <a:latin typeface="Georgia" charset="0"/>
                <a:sym typeface="Symbol" charset="0"/>
              </a:rPr>
              <a:t></a:t>
            </a:r>
            <a:r>
              <a:rPr lang="en-GB" sz="1700" dirty="0">
                <a:latin typeface="Georgia" charset="0"/>
              </a:rPr>
              <a:t>	“the </a:t>
            </a:r>
            <a:r>
              <a:rPr lang="en-GB" sz="1700" u="sng" dirty="0">
                <a:latin typeface="Georgia" charset="0"/>
              </a:rPr>
              <a:t>is</a:t>
            </a:r>
            <a:r>
              <a:rPr lang="en-GB" sz="1700" dirty="0">
                <a:latin typeface="Georgia" charset="0"/>
              </a:rPr>
              <a:t> Louvre Museum located”</a:t>
            </a:r>
          </a:p>
          <a:p>
            <a:pPr marL="609600" indent="-609600">
              <a:lnSpc>
                <a:spcPct val="70000"/>
              </a:lnSpc>
              <a:buFontTx/>
              <a:buNone/>
            </a:pPr>
            <a:r>
              <a:rPr lang="en-GB" sz="1700" dirty="0">
                <a:latin typeface="Georgia" charset="0"/>
              </a:rPr>
              <a:t>		    </a:t>
            </a:r>
            <a:r>
              <a:rPr lang="en-GB" sz="1700" dirty="0">
                <a:latin typeface="Georgia" charset="0"/>
                <a:sym typeface="Symbol" charset="0"/>
              </a:rPr>
              <a:t></a:t>
            </a:r>
            <a:r>
              <a:rPr lang="en-GB" sz="1700" dirty="0">
                <a:latin typeface="Georgia" charset="0"/>
              </a:rPr>
              <a:t>	“the Louvre </a:t>
            </a:r>
            <a:r>
              <a:rPr lang="en-GB" sz="1700" u="sng" dirty="0">
                <a:latin typeface="Georgia" charset="0"/>
              </a:rPr>
              <a:t>is</a:t>
            </a:r>
            <a:r>
              <a:rPr lang="en-GB" sz="1700" dirty="0">
                <a:latin typeface="Georgia" charset="0"/>
              </a:rPr>
              <a:t> Museum located”</a:t>
            </a:r>
          </a:p>
          <a:p>
            <a:pPr marL="609600" indent="-609600">
              <a:lnSpc>
                <a:spcPct val="70000"/>
              </a:lnSpc>
              <a:buFontTx/>
              <a:buNone/>
            </a:pPr>
            <a:r>
              <a:rPr lang="en-GB" sz="1700" dirty="0">
                <a:latin typeface="Georgia" charset="0"/>
              </a:rPr>
              <a:t>		    </a:t>
            </a:r>
            <a:r>
              <a:rPr lang="en-GB" sz="1700" dirty="0">
                <a:latin typeface="Georgia" charset="0"/>
                <a:sym typeface="Symbol" charset="0"/>
              </a:rPr>
              <a:t></a:t>
            </a:r>
            <a:r>
              <a:rPr lang="en-GB" sz="1700" dirty="0">
                <a:latin typeface="Georgia" charset="0"/>
              </a:rPr>
              <a:t>	“the Louvre Museum </a:t>
            </a:r>
            <a:r>
              <a:rPr lang="en-GB" sz="1700" u="sng" dirty="0">
                <a:latin typeface="Georgia" charset="0"/>
              </a:rPr>
              <a:t>is</a:t>
            </a:r>
            <a:r>
              <a:rPr lang="en-GB" sz="1700" dirty="0">
                <a:latin typeface="Georgia" charset="0"/>
              </a:rPr>
              <a:t> located”</a:t>
            </a:r>
          </a:p>
          <a:p>
            <a:pPr marL="609600" indent="-609600">
              <a:lnSpc>
                <a:spcPct val="70000"/>
              </a:lnSpc>
              <a:buFontTx/>
              <a:buNone/>
            </a:pPr>
            <a:r>
              <a:rPr lang="en-GB" sz="1700" dirty="0">
                <a:latin typeface="Georgia" charset="0"/>
              </a:rPr>
              <a:t>		    </a:t>
            </a:r>
            <a:r>
              <a:rPr lang="en-GB" sz="1700" dirty="0">
                <a:latin typeface="Georgia" charset="0"/>
                <a:sym typeface="Symbol" charset="0"/>
              </a:rPr>
              <a:t></a:t>
            </a:r>
            <a:r>
              <a:rPr lang="en-GB" sz="1700" dirty="0">
                <a:latin typeface="Georgia" charset="0"/>
              </a:rPr>
              <a:t>	“the Louvre Museum located </a:t>
            </a:r>
            <a:r>
              <a:rPr lang="en-GB" sz="1700" u="sng" dirty="0">
                <a:latin typeface="Georgia" charset="0"/>
              </a:rPr>
              <a:t>is</a:t>
            </a:r>
            <a:r>
              <a:rPr lang="en-GB" sz="1700" dirty="0">
                <a:latin typeface="Georgia" charset="0"/>
              </a:rPr>
              <a:t>”	</a:t>
            </a:r>
          </a:p>
          <a:p>
            <a:pPr marL="609600" indent="-609600">
              <a:lnSpc>
                <a:spcPct val="70000"/>
              </a:lnSpc>
              <a:buFontTx/>
              <a:buNone/>
            </a:pPr>
            <a:endParaRPr lang="en-GB" sz="1700" dirty="0" smtClean="0">
              <a:latin typeface="Georgia" charset="0"/>
            </a:endParaRPr>
          </a:p>
          <a:p>
            <a:pPr marL="609600" indent="-609600">
              <a:lnSpc>
                <a:spcPct val="70000"/>
              </a:lnSpc>
              <a:buFontTx/>
              <a:buNone/>
            </a:pPr>
            <a:r>
              <a:rPr lang="en-GB" sz="1700" dirty="0" smtClean="0">
                <a:latin typeface="Georgia" charset="0"/>
              </a:rPr>
              <a:t>b</a:t>
            </a:r>
            <a:r>
              <a:rPr lang="en-GB" sz="1700" dirty="0">
                <a:latin typeface="Georgia" charset="0"/>
              </a:rPr>
              <a:t>. Expected answer “</a:t>
            </a:r>
            <a:r>
              <a:rPr lang="en-GB" sz="1700" dirty="0" err="1">
                <a:latin typeface="Georgia" charset="0"/>
              </a:rPr>
              <a:t>Datatype</a:t>
            </a:r>
            <a:r>
              <a:rPr lang="en-GB" sz="1700" dirty="0">
                <a:latin typeface="Georgia" charset="0"/>
              </a:rPr>
              <a:t>” (</a:t>
            </a:r>
            <a:r>
              <a:rPr lang="en-GB" sz="1700" dirty="0" err="1">
                <a:latin typeface="Georgia" charset="0"/>
              </a:rPr>
              <a:t>eg</a:t>
            </a:r>
            <a:r>
              <a:rPr lang="en-GB" sz="1700" dirty="0">
                <a:latin typeface="Georgia" charset="0"/>
              </a:rPr>
              <a:t>, Date, Person, Location, …)</a:t>
            </a:r>
          </a:p>
          <a:p>
            <a:pPr marL="609600" indent="-609600">
              <a:lnSpc>
                <a:spcPct val="70000"/>
              </a:lnSpc>
              <a:buFontTx/>
              <a:buNone/>
            </a:pPr>
            <a:r>
              <a:rPr lang="en-GB" sz="1700" dirty="0">
                <a:latin typeface="Georgia" charset="0"/>
              </a:rPr>
              <a:t>	</a:t>
            </a:r>
            <a:r>
              <a:rPr lang="en-GB" sz="1700" b="1" u="sng" dirty="0">
                <a:latin typeface="Georgia" charset="0"/>
              </a:rPr>
              <a:t>When</a:t>
            </a:r>
            <a:r>
              <a:rPr lang="en-GB" sz="1700" dirty="0">
                <a:latin typeface="Georgia" charset="0"/>
              </a:rPr>
              <a:t> was the French Revolution?  </a:t>
            </a:r>
            <a:r>
              <a:rPr lang="en-GB" sz="1700" dirty="0">
                <a:latin typeface="Georgia" charset="0"/>
                <a:sym typeface="Symbol" charset="0"/>
              </a:rPr>
              <a:t>  DATE</a:t>
            </a:r>
            <a:endParaRPr lang="en-GB" sz="1700" dirty="0">
              <a:latin typeface="Georgia" charset="0"/>
            </a:endParaRPr>
          </a:p>
          <a:p>
            <a:pPr marL="609600" indent="-609600">
              <a:lnSpc>
                <a:spcPct val="70000"/>
              </a:lnSpc>
              <a:buFontTx/>
              <a:buNone/>
            </a:pPr>
            <a:endParaRPr lang="en-GB" sz="1700" dirty="0">
              <a:latin typeface="Georgia" charset="0"/>
            </a:endParaRPr>
          </a:p>
          <a:p>
            <a:pPr marL="609600" indent="-609600">
              <a:lnSpc>
                <a:spcPct val="70000"/>
              </a:lnSpc>
            </a:pPr>
            <a:endParaRPr lang="en-GB" sz="1700" dirty="0" smtClean="0">
              <a:latin typeface="Georgia" charset="0"/>
            </a:endParaRPr>
          </a:p>
          <a:p>
            <a:pPr marL="609600" indent="-609600">
              <a:lnSpc>
                <a:spcPct val="70000"/>
              </a:lnSpc>
            </a:pPr>
            <a:r>
              <a:rPr lang="en-GB" sz="1700" dirty="0" smtClean="0">
                <a:latin typeface="Georgia" charset="0"/>
              </a:rPr>
              <a:t>Hand</a:t>
            </a:r>
            <a:r>
              <a:rPr lang="en-GB" sz="1700" dirty="0">
                <a:latin typeface="Georgia" charset="0"/>
              </a:rPr>
              <a:t>-crafted classification/rewrite/</a:t>
            </a:r>
            <a:r>
              <a:rPr lang="en-GB" sz="1700" dirty="0" err="1">
                <a:latin typeface="Georgia" charset="0"/>
              </a:rPr>
              <a:t>datatype</a:t>
            </a:r>
            <a:r>
              <a:rPr lang="en-GB" sz="1700" dirty="0">
                <a:latin typeface="Georgia" charset="0"/>
              </a:rPr>
              <a:t> rules</a:t>
            </a:r>
            <a:br>
              <a:rPr lang="en-GB" sz="1700" dirty="0">
                <a:latin typeface="Georgia" charset="0"/>
              </a:rPr>
            </a:br>
            <a:r>
              <a:rPr lang="en-GB" sz="1700" dirty="0">
                <a:latin typeface="Georgia" charset="0"/>
              </a:rPr>
              <a:t>(Could they be automatically learned?)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926329" y="2654697"/>
            <a:ext cx="2167149" cy="182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2000" dirty="0" smtClean="0">
                <a:latin typeface="Times New Roman" charset="0"/>
              </a:rPr>
              <a:t>Some of these are nonsense</a:t>
            </a:r>
            <a:r>
              <a:rPr lang="en-GB" sz="2000" dirty="0">
                <a:latin typeface="Times New Roman" charset="0"/>
              </a:rPr>
              <a:t>,</a:t>
            </a:r>
            <a:br>
              <a:rPr lang="en-GB" sz="2000" dirty="0">
                <a:latin typeface="Times New Roman" charset="0"/>
              </a:rPr>
            </a:br>
            <a:r>
              <a:rPr lang="en-GB" sz="2000" dirty="0">
                <a:latin typeface="Times New Roman" charset="0"/>
              </a:rPr>
              <a:t>but who</a:t>
            </a:r>
            <a:br>
              <a:rPr lang="en-GB" sz="2000" dirty="0">
                <a:latin typeface="Times New Roman" charset="0"/>
              </a:rPr>
            </a:br>
            <a:r>
              <a:rPr lang="en-GB" sz="2000" dirty="0">
                <a:latin typeface="Times New Roman" charset="0"/>
              </a:rPr>
              <a:t>cares?  It’s</a:t>
            </a:r>
          </a:p>
          <a:p>
            <a:pPr>
              <a:lnSpc>
                <a:spcPct val="80000"/>
              </a:lnSpc>
            </a:pPr>
            <a:r>
              <a:rPr lang="en-GB" sz="2000" dirty="0">
                <a:latin typeface="Times New Roman" charset="0"/>
              </a:rPr>
              <a:t>only a few</a:t>
            </a:r>
            <a:br>
              <a:rPr lang="en-GB" sz="2000" dirty="0">
                <a:latin typeface="Times New Roman" charset="0"/>
              </a:rPr>
            </a:br>
            <a:r>
              <a:rPr lang="en-GB" sz="2000" dirty="0">
                <a:latin typeface="Times New Roman" charset="0"/>
              </a:rPr>
              <a:t>more queries</a:t>
            </a:r>
            <a:br>
              <a:rPr lang="en-GB" sz="2000" dirty="0">
                <a:latin typeface="Times New Roman" charset="0"/>
              </a:rPr>
            </a:br>
            <a:r>
              <a:rPr lang="en-GB" sz="2000" dirty="0">
                <a:latin typeface="Times New Roman" charset="0"/>
              </a:rPr>
              <a:t>to Google.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H="1">
            <a:off x="5022823" y="2869341"/>
            <a:ext cx="1947438" cy="526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5022823" y="2976903"/>
            <a:ext cx="1947438" cy="6402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62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22532" grpId="0"/>
      <p:bldP spid="22533" grpId="0" animBg="1"/>
      <p:bldP spid="225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alibri"/>
                <a:cs typeface="Calibri"/>
              </a:rPr>
              <a:t>Step 2: Query search engine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Send all rewrites to a </a:t>
            </a:r>
            <a:r>
              <a:rPr lang="en-GB" sz="2400" dirty="0" smtClean="0"/>
              <a:t>(Web) </a:t>
            </a:r>
            <a:r>
              <a:rPr lang="en-GB" sz="2400" dirty="0"/>
              <a:t>search engine</a:t>
            </a:r>
          </a:p>
          <a:p>
            <a:r>
              <a:rPr lang="en-GB" sz="2400" dirty="0"/>
              <a:t>Retrieve top N answers </a:t>
            </a:r>
            <a:r>
              <a:rPr lang="en-GB" sz="2400" dirty="0" smtClean="0"/>
              <a:t>(may be 100)</a:t>
            </a:r>
            <a:endParaRPr lang="en-GB" sz="2400" dirty="0"/>
          </a:p>
          <a:p>
            <a:r>
              <a:rPr lang="en-GB" sz="2400" dirty="0"/>
              <a:t>For speed, rely just on search engine’s “snippets”, not the full text of the actual document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40080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Georgia" charset="0"/>
              </a:rPr>
              <a:t>Step 3: Mining </a:t>
            </a:r>
            <a:r>
              <a:rPr lang="en-GB" dirty="0">
                <a:latin typeface="Georgia" charset="0"/>
              </a:rPr>
              <a:t>N-Grams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 smtClean="0">
                <a:latin typeface="Georgia" charset="0"/>
              </a:rPr>
              <a:t>Enumerate </a:t>
            </a:r>
            <a:r>
              <a:rPr lang="en-GB" sz="2000" dirty="0">
                <a:latin typeface="Georgia" charset="0"/>
              </a:rPr>
              <a:t>all N-grams (N=1,2,3 say) in all retrieved snippets</a:t>
            </a:r>
          </a:p>
          <a:p>
            <a:pPr lvl="1"/>
            <a:r>
              <a:rPr lang="en-GB" sz="1800" dirty="0">
                <a:latin typeface="Georgia" charset="0"/>
              </a:rPr>
              <a:t>Use hash table and other fancy footwork to make this efficient</a:t>
            </a:r>
          </a:p>
          <a:p>
            <a:r>
              <a:rPr lang="en-GB" sz="2000" dirty="0">
                <a:latin typeface="Georgia" charset="0"/>
              </a:rPr>
              <a:t>Weight of an n-gram: occurrence count, each weighted by “reliability” (weight) of rewrite that fetched the document</a:t>
            </a:r>
          </a:p>
          <a:p>
            <a:r>
              <a:rPr lang="en-GB" sz="2000" dirty="0">
                <a:latin typeface="Georgia" charset="0"/>
              </a:rPr>
              <a:t>Example: “Who created the character of Scrooge?”</a:t>
            </a:r>
          </a:p>
          <a:p>
            <a:pPr lvl="1">
              <a:lnSpc>
                <a:spcPct val="70000"/>
              </a:lnSpc>
            </a:pPr>
            <a:r>
              <a:rPr lang="en-GB" sz="1800" dirty="0">
                <a:latin typeface="Georgia" charset="0"/>
              </a:rPr>
              <a:t>Dickens - 117</a:t>
            </a:r>
          </a:p>
          <a:p>
            <a:pPr lvl="1">
              <a:lnSpc>
                <a:spcPct val="70000"/>
              </a:lnSpc>
            </a:pPr>
            <a:r>
              <a:rPr lang="en-GB" sz="1800" dirty="0">
                <a:latin typeface="Georgia" charset="0"/>
              </a:rPr>
              <a:t>Christmas Carol - 78</a:t>
            </a:r>
          </a:p>
          <a:p>
            <a:pPr lvl="1">
              <a:lnSpc>
                <a:spcPct val="70000"/>
              </a:lnSpc>
            </a:pPr>
            <a:r>
              <a:rPr lang="en-GB" sz="1800" dirty="0">
                <a:latin typeface="Georgia" charset="0"/>
              </a:rPr>
              <a:t>Charles Dickens - 75</a:t>
            </a:r>
          </a:p>
          <a:p>
            <a:pPr lvl="1">
              <a:lnSpc>
                <a:spcPct val="70000"/>
              </a:lnSpc>
            </a:pPr>
            <a:r>
              <a:rPr lang="en-GB" sz="1800" dirty="0">
                <a:latin typeface="Georgia" charset="0"/>
              </a:rPr>
              <a:t>Disney - 72</a:t>
            </a:r>
          </a:p>
          <a:p>
            <a:pPr lvl="1">
              <a:lnSpc>
                <a:spcPct val="70000"/>
              </a:lnSpc>
            </a:pPr>
            <a:r>
              <a:rPr lang="en-GB" sz="1800" dirty="0">
                <a:latin typeface="Georgia" charset="0"/>
              </a:rPr>
              <a:t>Carl Banks - 54</a:t>
            </a:r>
          </a:p>
          <a:p>
            <a:pPr lvl="1">
              <a:lnSpc>
                <a:spcPct val="70000"/>
              </a:lnSpc>
            </a:pPr>
            <a:r>
              <a:rPr lang="en-GB" sz="1800" dirty="0">
                <a:latin typeface="Georgia" charset="0"/>
              </a:rPr>
              <a:t>A Christmas - 41</a:t>
            </a:r>
          </a:p>
          <a:p>
            <a:pPr lvl="1">
              <a:lnSpc>
                <a:spcPct val="70000"/>
              </a:lnSpc>
            </a:pPr>
            <a:r>
              <a:rPr lang="en-GB" sz="1800" dirty="0">
                <a:latin typeface="Georgia" charset="0"/>
              </a:rPr>
              <a:t>Christmas Carol - 45</a:t>
            </a:r>
          </a:p>
          <a:p>
            <a:pPr lvl="1">
              <a:lnSpc>
                <a:spcPct val="70000"/>
              </a:lnSpc>
            </a:pPr>
            <a:r>
              <a:rPr lang="en-GB" sz="1800" dirty="0">
                <a:latin typeface="Georgia" charset="0"/>
              </a:rPr>
              <a:t>Uncle - 31</a:t>
            </a:r>
            <a:endParaRPr lang="en-GB" sz="2400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49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Georgia" charset="0"/>
              </a:rPr>
              <a:t>Step 4: Filtering N-Grams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>
                <a:latin typeface="Georgia" charset="0"/>
              </a:rPr>
              <a:t>Each question type is associated with one or more “</a:t>
            </a:r>
            <a:r>
              <a:rPr lang="en-GB" sz="2000" b="1" dirty="0">
                <a:latin typeface="Georgia" charset="0"/>
              </a:rPr>
              <a:t>data-type filters</a:t>
            </a:r>
            <a:r>
              <a:rPr lang="en-GB" sz="2000" dirty="0">
                <a:latin typeface="Georgia" charset="0"/>
              </a:rPr>
              <a:t>” = regular expression</a:t>
            </a:r>
          </a:p>
          <a:p>
            <a:r>
              <a:rPr lang="en-GB" sz="2000" dirty="0">
                <a:latin typeface="Georgia" charset="0"/>
              </a:rPr>
              <a:t>When…</a:t>
            </a:r>
          </a:p>
          <a:p>
            <a:r>
              <a:rPr lang="en-GB" sz="2000" dirty="0">
                <a:latin typeface="Georgia" charset="0"/>
              </a:rPr>
              <a:t>Where…</a:t>
            </a:r>
          </a:p>
          <a:p>
            <a:r>
              <a:rPr lang="en-GB" sz="2000" dirty="0">
                <a:latin typeface="Georgia" charset="0"/>
              </a:rPr>
              <a:t>What …</a:t>
            </a:r>
          </a:p>
          <a:p>
            <a:r>
              <a:rPr lang="en-GB" sz="2000" dirty="0">
                <a:latin typeface="Georgia" charset="0"/>
              </a:rPr>
              <a:t>Who …</a:t>
            </a:r>
          </a:p>
          <a:p>
            <a:endParaRPr lang="en-GB" sz="1800" dirty="0">
              <a:latin typeface="Georgia" charset="0"/>
            </a:endParaRPr>
          </a:p>
          <a:p>
            <a:r>
              <a:rPr lang="en-GB" sz="1800" dirty="0">
                <a:latin typeface="Georgia" charset="0"/>
              </a:rPr>
              <a:t>Boost score of  n-grams that do match </a:t>
            </a:r>
            <a:r>
              <a:rPr lang="en-GB" sz="1800" dirty="0" err="1">
                <a:latin typeface="Georgia" charset="0"/>
              </a:rPr>
              <a:t>regexp</a:t>
            </a:r>
            <a:endParaRPr lang="en-GB" sz="1800" dirty="0">
              <a:latin typeface="Georgia" charset="0"/>
            </a:endParaRPr>
          </a:p>
          <a:p>
            <a:r>
              <a:rPr lang="en-GB" sz="1800" dirty="0">
                <a:latin typeface="Georgia" charset="0"/>
              </a:rPr>
              <a:t>Lower score of n-grams that don’t match </a:t>
            </a:r>
            <a:r>
              <a:rPr lang="en-GB" sz="1800" dirty="0" err="1">
                <a:latin typeface="Georgia" charset="0"/>
              </a:rPr>
              <a:t>regexp</a:t>
            </a:r>
            <a:endParaRPr lang="en-GB" sz="1800" dirty="0">
              <a:latin typeface="Georgia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549650" y="1816384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b="1">
                <a:latin typeface="Times New Roman" charset="0"/>
              </a:rPr>
              <a:t>Date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603822" y="2369021"/>
            <a:ext cx="133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b="1" dirty="0">
                <a:latin typeface="Times New Roman" charset="0"/>
              </a:rPr>
              <a:t>Location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702050" y="2806984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b="1" dirty="0">
                <a:latin typeface="Times New Roman" charset="0"/>
              </a:rPr>
              <a:t>Person</a:t>
            </a: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1936500" y="2044984"/>
            <a:ext cx="1536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1936500" y="2357629"/>
            <a:ext cx="1536950" cy="2105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V="1">
            <a:off x="1936500" y="2044984"/>
            <a:ext cx="1460750" cy="6985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V="1">
            <a:off x="1936500" y="3035584"/>
            <a:ext cx="1536950" cy="588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V="1">
            <a:off x="1936500" y="2654584"/>
            <a:ext cx="161315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03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/>
      <p:bldP spid="27652" grpId="0"/>
      <p:bldP spid="27653" grpId="0"/>
      <p:bldP spid="27654" grpId="0"/>
      <p:bldP spid="27655" grpId="0" animBg="1"/>
      <p:bldP spid="27656" grpId="0" animBg="1"/>
      <p:bldP spid="27657" grpId="0" animBg="1"/>
      <p:bldP spid="27658" grpId="0" animBg="1"/>
      <p:bldP spid="276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Georgia" charset="0"/>
              </a:rPr>
              <a:t>Step 5: Tiling the Answers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200400" y="2480263"/>
            <a:ext cx="15240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>
                <a:latin typeface="Times New Roman" charset="0"/>
              </a:rPr>
              <a:t>  Dickens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905000" y="1946863"/>
            <a:ext cx="28194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>
                <a:latin typeface="Times New Roman" charset="0"/>
              </a:rPr>
              <a:t>  Charles    Dickens 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219200" y="3032713"/>
            <a:ext cx="19050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>
                <a:latin typeface="Times New Roman" charset="0"/>
              </a:rPr>
              <a:t>  Mr Charles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09600" y="1259476"/>
            <a:ext cx="1030288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b="1" dirty="0">
                <a:latin typeface="Times New Roman" charset="0"/>
              </a:rPr>
              <a:t>Scores</a:t>
            </a:r>
          </a:p>
          <a:p>
            <a:pPr>
              <a:lnSpc>
                <a:spcPct val="90000"/>
              </a:lnSpc>
            </a:pPr>
            <a:endParaRPr lang="en-GB" b="1" dirty="0"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GB" b="1" dirty="0">
                <a:latin typeface="Times New Roman" charset="0"/>
              </a:rPr>
              <a:t>20</a:t>
            </a:r>
          </a:p>
          <a:p>
            <a:pPr>
              <a:lnSpc>
                <a:spcPct val="90000"/>
              </a:lnSpc>
            </a:pPr>
            <a:endParaRPr lang="en-GB" b="1" dirty="0"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GB" b="1" dirty="0">
                <a:latin typeface="Times New Roman" charset="0"/>
              </a:rPr>
              <a:t>15</a:t>
            </a:r>
          </a:p>
          <a:p>
            <a:pPr>
              <a:lnSpc>
                <a:spcPct val="90000"/>
              </a:lnSpc>
            </a:pPr>
            <a:endParaRPr lang="en-GB" b="1" dirty="0"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GB" b="1" dirty="0">
                <a:latin typeface="Times New Roman" charset="0"/>
              </a:rPr>
              <a:t>10</a:t>
            </a:r>
          </a:p>
        </p:txBody>
      </p:sp>
      <p:sp>
        <p:nvSpPr>
          <p:cNvPr id="28679" name="AutoShape 7"/>
          <p:cNvSpPr>
            <a:spLocks/>
          </p:cNvSpPr>
          <p:nvPr/>
        </p:nvSpPr>
        <p:spPr bwMode="auto">
          <a:xfrm>
            <a:off x="4953000" y="1705563"/>
            <a:ext cx="381000" cy="1905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GB" b="1">
                <a:latin typeface="Times New Roman" charset="0"/>
              </a:rPr>
              <a:t>     merged,	 discard</a:t>
            </a:r>
            <a:br>
              <a:rPr lang="en-GB" b="1">
                <a:latin typeface="Times New Roman" charset="0"/>
              </a:rPr>
            </a:br>
            <a:r>
              <a:rPr lang="en-GB" b="1">
                <a:latin typeface="Times New Roman" charset="0"/>
              </a:rPr>
              <a:t>		old n-grams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876800" y="3915363"/>
            <a:ext cx="33528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>
                <a:latin typeface="Times New Roman" charset="0"/>
              </a:rPr>
              <a:t>  Mr Charles  Dickens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505200" y="3915363"/>
            <a:ext cx="1292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b="1">
                <a:latin typeface="Times New Roman" charset="0"/>
              </a:rPr>
              <a:t>Score 45</a:t>
            </a: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5791200" y="3000963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304800" y="3839163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838200" y="4829763"/>
            <a:ext cx="1600200" cy="10668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>
                <a:latin typeface="Times New Roman" charset="0"/>
              </a:rPr>
              <a:t>N-Grams</a:t>
            </a: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V="1">
            <a:off x="2567968" y="5363163"/>
            <a:ext cx="345183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2514600" y="4871038"/>
            <a:ext cx="3481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>
                <a:latin typeface="Times New Roman" charset="0"/>
              </a:rPr>
              <a:t>tile highest-scoring n-gram</a:t>
            </a:r>
          </a:p>
        </p:txBody>
      </p:sp>
      <p:sp>
        <p:nvSpPr>
          <p:cNvPr id="28687" name="AutoShape 15"/>
          <p:cNvSpPr>
            <a:spLocks noChangeArrowheads="1"/>
          </p:cNvSpPr>
          <p:nvPr/>
        </p:nvSpPr>
        <p:spPr bwMode="auto">
          <a:xfrm>
            <a:off x="6096000" y="4829763"/>
            <a:ext cx="1600200" cy="10668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>
                <a:latin typeface="Times New Roman" charset="0"/>
              </a:rPr>
              <a:t>N-Grams</a:t>
            </a: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 flipH="1">
            <a:off x="2514600" y="5702888"/>
            <a:ext cx="3481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2498725" y="5820363"/>
            <a:ext cx="406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b="1">
                <a:latin typeface="Times New Roman" charset="0"/>
              </a:rPr>
              <a:t>Repeat, until no more overlap</a:t>
            </a:r>
          </a:p>
        </p:txBody>
      </p:sp>
    </p:spTree>
    <p:extLst>
      <p:ext uri="{BB962C8B-B14F-4D97-AF65-F5344CB8AC3E}">
        <p14:creationId xmlns:p14="http://schemas.microsoft.com/office/powerpoint/2010/main" val="241242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Georgia" charset="0"/>
              </a:rPr>
              <a:t>Results</a:t>
            </a:r>
            <a:endParaRPr lang="en-GB" sz="2000">
              <a:latin typeface="Georgia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Standard TREC contest test-bed:</a:t>
            </a:r>
            <a:br>
              <a:rPr lang="en-GB" dirty="0"/>
            </a:br>
            <a:r>
              <a:rPr lang="en-GB" dirty="0"/>
              <a:t>	~1M documents; 900 questions</a:t>
            </a:r>
          </a:p>
          <a:p>
            <a:r>
              <a:rPr lang="en-GB" dirty="0"/>
              <a:t>Technique doesn’t do too well (though would have placed in top 9 of ~30 participants!)</a:t>
            </a:r>
          </a:p>
          <a:p>
            <a:pPr lvl="1"/>
            <a:r>
              <a:rPr lang="en-GB" dirty="0"/>
              <a:t>MRR = 0.262 (</a:t>
            </a:r>
            <a:r>
              <a:rPr lang="en-GB" dirty="0" err="1"/>
              <a:t>ie</a:t>
            </a:r>
            <a:r>
              <a:rPr lang="en-GB" dirty="0"/>
              <a:t>, right answered ranked about #4-#5)</a:t>
            </a:r>
          </a:p>
          <a:p>
            <a:r>
              <a:rPr lang="en-GB" dirty="0"/>
              <a:t>Using the Web as a whole, not just TREC’s 1M documents…  MRR = 0.42 (</a:t>
            </a:r>
            <a:r>
              <a:rPr lang="en-GB" dirty="0" err="1"/>
              <a:t>ie</a:t>
            </a:r>
            <a:r>
              <a:rPr lang="en-GB" dirty="0"/>
              <a:t>, on average, right answer is ranked about #2-#3)</a:t>
            </a:r>
          </a:p>
          <a:p>
            <a:pPr lvl="1"/>
            <a:r>
              <a:rPr lang="en-GB" dirty="0"/>
              <a:t>Why?  Because it relies on the enormity of the Web!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97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and Knowledge Based QA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Modern QA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23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" y="6477000"/>
            <a:ext cx="609600" cy="381000"/>
          </a:xfrm>
          <a:prstGeom prst="rect">
            <a:avLst/>
          </a:prstGeom>
          <a:noFill/>
        </p:spPr>
        <p:txBody>
          <a:bodyPr/>
          <a:lstStyle/>
          <a:p>
            <a:fld id="{D1827057-38B1-854C-9CC5-6A900D02219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97" y="131378"/>
            <a:ext cx="8741103" cy="884621"/>
          </a:xfrm>
        </p:spPr>
        <p:txBody>
          <a:bodyPr/>
          <a:lstStyle/>
          <a:p>
            <a:r>
              <a:rPr lang="en-US" dirty="0"/>
              <a:t>Question Answering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10" y="1704505"/>
            <a:ext cx="7210769" cy="4813846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6799" y="1015999"/>
            <a:ext cx="7239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One of the oldest NLP tasks (punched card systems in 1961)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0922" y="1498600"/>
            <a:ext cx="3429000" cy="1016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Simmons, Klein,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McConlogue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. 1964. Indexing and Dependency Logic for Answering English Questions. American Documentation 15:30, 196-204</a:t>
            </a:r>
          </a:p>
        </p:txBody>
      </p:sp>
    </p:spTree>
    <p:extLst>
      <p:ext uri="{BB962C8B-B14F-4D97-AF65-F5344CB8AC3E}">
        <p14:creationId xmlns:p14="http://schemas.microsoft.com/office/powerpoint/2010/main" val="3510436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52400" y="6544487"/>
            <a:ext cx="457200" cy="304800"/>
          </a:xfrm>
          <a:prstGeom prst="rect">
            <a:avLst/>
          </a:prstGeom>
          <a:noFill/>
        </p:spPr>
        <p:txBody>
          <a:bodyPr/>
          <a:lstStyle/>
          <a:p>
            <a:fld id="{14F20C92-F6E7-2E42-B820-9D71ACB65FEF}" type="slidenum">
              <a:rPr lang="en-US" smtClean="0"/>
              <a:pPr/>
              <a:t>20</a:t>
            </a:fld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01801"/>
            <a:ext cx="8390361" cy="345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499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IR-based Factoid QA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8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IR-based Factoid QA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33443"/>
            <a:ext cx="8382000" cy="4775200"/>
          </a:xfrm>
        </p:spPr>
        <p:txBody>
          <a:bodyPr/>
          <a:lstStyle/>
          <a:p>
            <a:pPr eaLnBrk="1" hangingPunct="1"/>
            <a:r>
              <a:rPr lang="en-US" dirty="0"/>
              <a:t>QUESTION PROCESSING</a:t>
            </a:r>
          </a:p>
          <a:p>
            <a:pPr lvl="1"/>
            <a:r>
              <a:rPr lang="en-US" dirty="0" smtClean="0"/>
              <a:t>Detect question type, answer type, focus, relations</a:t>
            </a:r>
            <a:endParaRPr lang="en-US" dirty="0"/>
          </a:p>
          <a:p>
            <a:pPr lvl="1"/>
            <a:r>
              <a:rPr lang="en-US" dirty="0"/>
              <a:t>Formulate queries </a:t>
            </a:r>
            <a:r>
              <a:rPr lang="en-US" dirty="0" smtClean="0"/>
              <a:t>to send to a search engine</a:t>
            </a:r>
            <a:endParaRPr lang="en-US" dirty="0"/>
          </a:p>
          <a:p>
            <a:r>
              <a:rPr lang="en-US" dirty="0"/>
              <a:t>PASSAGE RETRIEVAL</a:t>
            </a:r>
          </a:p>
          <a:p>
            <a:pPr lvl="1"/>
            <a:r>
              <a:rPr lang="en-US" dirty="0"/>
              <a:t>Retrieve ranked </a:t>
            </a:r>
            <a:r>
              <a:rPr lang="en-US" dirty="0" smtClean="0"/>
              <a:t>documents</a:t>
            </a:r>
            <a:endParaRPr lang="en-US" dirty="0"/>
          </a:p>
          <a:p>
            <a:pPr lvl="1"/>
            <a:r>
              <a:rPr lang="en-US" dirty="0"/>
              <a:t>Break into suitable </a:t>
            </a:r>
            <a:r>
              <a:rPr lang="en-US" dirty="0" smtClean="0"/>
              <a:t>passages and </a:t>
            </a:r>
            <a:r>
              <a:rPr lang="en-US" dirty="0" err="1" smtClean="0"/>
              <a:t>rerank</a:t>
            </a:r>
            <a:endParaRPr lang="en-US" dirty="0"/>
          </a:p>
          <a:p>
            <a:r>
              <a:rPr lang="en-US" dirty="0"/>
              <a:t>ANSWER PROCESSING</a:t>
            </a:r>
          </a:p>
          <a:p>
            <a:pPr lvl="1"/>
            <a:r>
              <a:rPr lang="en-US" dirty="0" smtClean="0"/>
              <a:t>Extract candidate answers</a:t>
            </a:r>
            <a:endParaRPr lang="en-US" dirty="0"/>
          </a:p>
          <a:p>
            <a:pPr lvl="1"/>
            <a:r>
              <a:rPr lang="en-US" dirty="0"/>
              <a:t>Rank </a:t>
            </a:r>
            <a:r>
              <a:rPr lang="en-US" dirty="0" smtClean="0"/>
              <a:t>candidates </a:t>
            </a:r>
          </a:p>
          <a:p>
            <a:pPr lvl="2"/>
            <a:r>
              <a:rPr lang="en-US" sz="1800" dirty="0" smtClean="0"/>
              <a:t>using evidence from the text and external sources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74482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Knowledge-based approaches (</a:t>
            </a:r>
            <a:r>
              <a:rPr lang="en-US" dirty="0" err="1" smtClean="0"/>
              <a:t>Siri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4875"/>
            <a:ext cx="8534400" cy="5054600"/>
          </a:xfrm>
        </p:spPr>
        <p:txBody>
          <a:bodyPr/>
          <a:lstStyle/>
          <a:p>
            <a:r>
              <a:rPr lang="en-US" dirty="0" smtClean="0"/>
              <a:t>Build a semantic representation of the query</a:t>
            </a:r>
          </a:p>
          <a:p>
            <a:pPr lvl="1"/>
            <a:r>
              <a:rPr lang="en-US" dirty="0" smtClean="0"/>
              <a:t>Times, dates, locations, entities, numeric quantities</a:t>
            </a:r>
          </a:p>
          <a:p>
            <a:r>
              <a:rPr lang="en-US" dirty="0" smtClean="0"/>
              <a:t>Map from this semantics to query structured data  or resources</a:t>
            </a:r>
          </a:p>
          <a:p>
            <a:pPr lvl="1"/>
            <a:r>
              <a:rPr lang="en-US" dirty="0" smtClean="0"/>
              <a:t>Geospatial databases</a:t>
            </a:r>
          </a:p>
          <a:p>
            <a:pPr lvl="1"/>
            <a:r>
              <a:rPr lang="en-US" dirty="0" smtClean="0"/>
              <a:t>Ontologies (Wikipedia </a:t>
            </a:r>
            <a:r>
              <a:rPr lang="en-US" dirty="0" err="1" smtClean="0"/>
              <a:t>infoboxes</a:t>
            </a:r>
            <a:r>
              <a:rPr lang="en-US" dirty="0" smtClean="0"/>
              <a:t>, </a:t>
            </a:r>
            <a:r>
              <a:rPr lang="en-US" dirty="0" err="1" smtClean="0"/>
              <a:t>dbPedia</a:t>
            </a:r>
            <a:r>
              <a:rPr lang="en-US" dirty="0" smtClean="0"/>
              <a:t>, </a:t>
            </a:r>
            <a:r>
              <a:rPr lang="en-US" dirty="0" err="1" smtClean="0"/>
              <a:t>WordNet</a:t>
            </a:r>
            <a:r>
              <a:rPr lang="en-US" dirty="0" smtClean="0"/>
              <a:t>, </a:t>
            </a:r>
            <a:r>
              <a:rPr lang="en-US" dirty="0" err="1" smtClean="0"/>
              <a:t>Yago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Restaurant review sources and reservation services</a:t>
            </a:r>
          </a:p>
          <a:p>
            <a:pPr lvl="1"/>
            <a:r>
              <a:rPr lang="en-US" dirty="0" smtClean="0"/>
              <a:t>Scientific databases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4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Hybrid approaches (IBM Watson)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a shallow semantic representation of the query</a:t>
            </a:r>
          </a:p>
          <a:p>
            <a:r>
              <a:rPr lang="en-US" dirty="0" smtClean="0"/>
              <a:t>Generate answer candidates using IR methods</a:t>
            </a:r>
          </a:p>
          <a:p>
            <a:pPr lvl="1"/>
            <a:r>
              <a:rPr lang="en-US" dirty="0" smtClean="0"/>
              <a:t>Augmented with ontologies and semi-structured data</a:t>
            </a:r>
          </a:p>
          <a:p>
            <a:r>
              <a:rPr lang="en-US" dirty="0" smtClean="0"/>
              <a:t>Score each candidate using richer knowledge sources</a:t>
            </a:r>
          </a:p>
          <a:p>
            <a:pPr lvl="1"/>
            <a:r>
              <a:rPr lang="en-US" dirty="0" smtClean="0"/>
              <a:t>Geospatial databases</a:t>
            </a:r>
          </a:p>
          <a:p>
            <a:pPr lvl="1"/>
            <a:r>
              <a:rPr lang="en-US" dirty="0" smtClean="0"/>
              <a:t>Temporal reasoning</a:t>
            </a:r>
          </a:p>
          <a:p>
            <a:pPr lvl="1"/>
            <a:r>
              <a:rPr lang="en-US" dirty="0" smtClean="0"/>
              <a:t>Taxonomical classification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24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52400" y="6544487"/>
            <a:ext cx="457200" cy="304800"/>
          </a:xfrm>
          <a:prstGeom prst="rect">
            <a:avLst/>
          </a:prstGeom>
          <a:noFill/>
        </p:spPr>
        <p:txBody>
          <a:bodyPr/>
          <a:lstStyle/>
          <a:p>
            <a:fld id="{14F20C92-F6E7-2E42-B820-9D71ACB65FEF}" type="slidenum">
              <a:rPr lang="en-US" smtClean="0"/>
              <a:pPr/>
              <a:t>24</a:t>
            </a:fld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01801"/>
            <a:ext cx="8390361" cy="345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499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IR-based Factoid QA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1326082" y="2596199"/>
            <a:ext cx="1697946" cy="3185607"/>
          </a:xfrm>
          <a:prstGeom prst="ellipse">
            <a:avLst/>
          </a:prstGeom>
          <a:solidFill>
            <a:srgbClr val="FFFF00">
              <a:alpha val="17000"/>
            </a:srgbClr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14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Question processing: Extraction from the question</a:t>
            </a:r>
            <a:endParaRPr lang="en-US" sz="2800" dirty="0"/>
          </a:p>
        </p:txBody>
      </p:sp>
      <p:sp>
        <p:nvSpPr>
          <p:cNvPr id="297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9791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Answer Type Detection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Decide the </a:t>
            </a:r>
            <a:r>
              <a:rPr lang="en-US" sz="2200" b="1" dirty="0"/>
              <a:t>named entity type </a:t>
            </a:r>
            <a:r>
              <a:rPr lang="en-US" sz="2200" dirty="0"/>
              <a:t>(person, place) of the answer</a:t>
            </a:r>
            <a:endParaRPr lang="en-US" sz="2200" b="1" dirty="0"/>
          </a:p>
          <a:p>
            <a:pPr>
              <a:lnSpc>
                <a:spcPct val="90000"/>
              </a:lnSpc>
            </a:pPr>
            <a:r>
              <a:rPr lang="en-US" sz="2200" dirty="0"/>
              <a:t>Query Formulation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Choose </a:t>
            </a:r>
            <a:r>
              <a:rPr lang="en-US" sz="2200" b="1" dirty="0"/>
              <a:t>query keywords </a:t>
            </a:r>
            <a:r>
              <a:rPr lang="en-US" sz="2200" dirty="0"/>
              <a:t>for the IR system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Question Type classification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Is this a definition question, a math question, a list question?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Focus Detection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Find the question words that are replaced by the answer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Relation Extraction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Find relations between entities in the question</a:t>
            </a:r>
            <a:endParaRPr lang="en-US" sz="2200" dirty="0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148A8E31-5390-F747-B1DA-CC182341B44D}" type="slidenum">
              <a:rPr lang="en-US" smtClean="0"/>
              <a:pPr/>
              <a:t>25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5479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Answer Type </a:t>
            </a:r>
            <a:r>
              <a:rPr lang="en-US" dirty="0" smtClean="0"/>
              <a:t>Detection: Named Entities</a:t>
            </a:r>
            <a:endParaRPr lang="en-US" dirty="0"/>
          </a:p>
        </p:txBody>
      </p:sp>
      <p:sp>
        <p:nvSpPr>
          <p:cNvPr id="524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Who founded Virgin Airlines?</a:t>
            </a:r>
          </a:p>
          <a:p>
            <a:pPr lvl="1"/>
            <a:r>
              <a:rPr lang="en-US" dirty="0" smtClean="0"/>
              <a:t> PERSON </a:t>
            </a:r>
          </a:p>
          <a:p>
            <a:r>
              <a:rPr lang="en-US" sz="2400" dirty="0" smtClean="0"/>
              <a:t>What Canadian city has the largest population?</a:t>
            </a:r>
          </a:p>
          <a:p>
            <a:pPr lvl="1"/>
            <a:r>
              <a:rPr lang="en-US" dirty="0" smtClean="0"/>
              <a:t> CITY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2400" u="sng" dirty="0" smtClean="0"/>
              <a:t>Answer type taxonomy</a:t>
            </a:r>
          </a:p>
          <a:p>
            <a:r>
              <a:rPr lang="en-US" sz="2400" dirty="0" smtClean="0"/>
              <a:t>6 </a:t>
            </a:r>
            <a:r>
              <a:rPr lang="en-US" sz="2400" dirty="0"/>
              <a:t>coarse classes</a:t>
            </a:r>
          </a:p>
          <a:p>
            <a:pPr lvl="1"/>
            <a:r>
              <a:rPr lang="en-US" dirty="0"/>
              <a:t>ABBEVIATION, ENTITY, DESCRIPTION, HUMAN, LOCATION, NUMERIC</a:t>
            </a:r>
          </a:p>
          <a:p>
            <a:r>
              <a:rPr lang="en-US" sz="2400" dirty="0"/>
              <a:t>50 finer classes</a:t>
            </a:r>
          </a:p>
          <a:p>
            <a:pPr lvl="1"/>
            <a:r>
              <a:rPr lang="en-US" dirty="0"/>
              <a:t>LOCATION: city, country, mountain…</a:t>
            </a:r>
          </a:p>
          <a:p>
            <a:pPr lvl="1"/>
            <a:r>
              <a:rPr lang="en-US" dirty="0"/>
              <a:t>HUMAN: group, individual, title, description</a:t>
            </a:r>
          </a:p>
          <a:p>
            <a:pPr lvl="1"/>
            <a:r>
              <a:rPr lang="en-US" dirty="0"/>
              <a:t>ENTITY: animal, body, color, currency…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2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fld id="{932AE0EE-BE7F-164C-97AD-D4058D034480}" type="slidenum">
              <a:rPr lang="en-US"/>
              <a:pPr/>
              <a:t>27</a:t>
            </a:fld>
            <a:endParaRPr lang="en-US"/>
          </a:p>
        </p:txBody>
      </p:sp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of Li &amp; Roth’s Answer </a:t>
            </a:r>
            <a:r>
              <a:rPr lang="en-US" dirty="0"/>
              <a:t>Type </a:t>
            </a:r>
            <a:r>
              <a:rPr lang="en-US" dirty="0" smtClean="0"/>
              <a:t>Taxonomy</a:t>
            </a:r>
            <a:endParaRPr lang="es-ES" dirty="0"/>
          </a:p>
        </p:txBody>
      </p:sp>
      <p:pic>
        <p:nvPicPr>
          <p:cNvPr id="10" name="Picture 9" descr="answertyp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8" y="1125246"/>
            <a:ext cx="7239000" cy="507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10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28302" y="6553200"/>
            <a:ext cx="457200" cy="304800"/>
          </a:xfrm>
          <a:prstGeom prst="rect">
            <a:avLst/>
          </a:prstGeom>
          <a:noFill/>
        </p:spPr>
        <p:txBody>
          <a:bodyPr/>
          <a:lstStyle/>
          <a:p>
            <a:fld id="{BA2EE2C7-AF21-6C48-B594-8DA2B4529ABA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485502" y="103981"/>
            <a:ext cx="5867400" cy="868363"/>
          </a:xfrm>
        </p:spPr>
        <p:txBody>
          <a:bodyPr/>
          <a:lstStyle/>
          <a:p>
            <a:r>
              <a:rPr lang="en-US" dirty="0"/>
              <a:t>Answer Types</a:t>
            </a:r>
          </a:p>
        </p:txBody>
      </p:sp>
      <p:pic>
        <p:nvPicPr>
          <p:cNvPr id="2411524" name="Picture 4" descr="answer-typ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877" y="1098645"/>
            <a:ext cx="5935980" cy="5095917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393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" y="6553200"/>
            <a:ext cx="457200" cy="304800"/>
          </a:xfrm>
          <a:prstGeom prst="rect">
            <a:avLst/>
          </a:prstGeom>
          <a:noFill/>
        </p:spPr>
        <p:txBody>
          <a:bodyPr/>
          <a:lstStyle/>
          <a:p>
            <a:fld id="{BA2EE2C7-AF21-6C48-B594-8DA2B4529ABA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2048"/>
            <a:ext cx="6324600" cy="868363"/>
          </a:xfrm>
        </p:spPr>
        <p:txBody>
          <a:bodyPr/>
          <a:lstStyle/>
          <a:p>
            <a:r>
              <a:rPr lang="en-US" dirty="0"/>
              <a:t>More Answer Types</a:t>
            </a:r>
          </a:p>
        </p:txBody>
      </p:sp>
      <p:pic>
        <p:nvPicPr>
          <p:cNvPr id="2411524" name="Picture 4" descr="answer-types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1053179"/>
            <a:ext cx="6052566" cy="5177536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9298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 Answering: IBM’s </a:t>
            </a:r>
            <a:r>
              <a:rPr lang="en-US" dirty="0"/>
              <a:t>Watson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4973"/>
            <a:ext cx="8229600" cy="759372"/>
          </a:xfrm>
        </p:spPr>
        <p:txBody>
          <a:bodyPr/>
          <a:lstStyle/>
          <a:p>
            <a:r>
              <a:rPr lang="en-US" dirty="0" smtClean="0"/>
              <a:t>Won Jeopardy</a:t>
            </a:r>
            <a:r>
              <a:rPr lang="en-US" dirty="0"/>
              <a:t> </a:t>
            </a:r>
            <a:r>
              <a:rPr lang="en-US" dirty="0" smtClean="0"/>
              <a:t>on February 16</a:t>
            </a:r>
            <a:r>
              <a:rPr lang="en-US" dirty="0"/>
              <a:t>, 2011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7809-17FD-2840-9239-CDF5B11C5F8C}" type="slidenum">
              <a:rPr lang="en-US"/>
              <a:pPr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709448" y="2717801"/>
            <a:ext cx="4929352" cy="2397234"/>
          </a:xfrm>
          <a:prstGeom prst="rect">
            <a:avLst/>
          </a:prstGeom>
          <a:solidFill>
            <a:srgbClr val="0000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WILLIAM </a:t>
            </a:r>
            <a:r>
              <a:rPr lang="en-US" sz="2000" dirty="0" smtClean="0">
                <a:solidFill>
                  <a:schemeClr val="bg1"/>
                </a:solidFill>
              </a:rPr>
              <a:t>WILKINSON’S 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“AN ACCOUNT OF THE PRINCIPALITIES OF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WALLACHIA AND MOLDOVIA”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INSPIRED </a:t>
            </a:r>
            <a:r>
              <a:rPr lang="en-US" sz="2000" b="1" u="sng" dirty="0">
                <a:solidFill>
                  <a:srgbClr val="FFFF00"/>
                </a:solidFill>
              </a:rPr>
              <a:t>THIS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AUTHOR’S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MOST FAMOUS NOVEL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9000" y="3727847"/>
            <a:ext cx="1343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Bram Stoker</a:t>
            </a:r>
            <a:endParaRPr lang="en-US" dirty="0"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943600" y="3632200"/>
            <a:ext cx="1143000" cy="71120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39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611" y="147066"/>
            <a:ext cx="7467600" cy="787400"/>
          </a:xfrm>
        </p:spPr>
        <p:txBody>
          <a:bodyPr/>
          <a:lstStyle/>
          <a:p>
            <a:r>
              <a:rPr lang="en-US" dirty="0" smtClean="0"/>
              <a:t>Answer types in 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11" y="1137507"/>
            <a:ext cx="7696200" cy="4445000"/>
          </a:xfrm>
        </p:spPr>
        <p:txBody>
          <a:bodyPr/>
          <a:lstStyle/>
          <a:p>
            <a:r>
              <a:rPr lang="en-US" sz="2400" dirty="0"/>
              <a:t>2500 answer types in 20,000 Jeopardy question sample</a:t>
            </a:r>
          </a:p>
          <a:p>
            <a:r>
              <a:rPr lang="en-US" sz="2400" dirty="0"/>
              <a:t>The most frequent 200 answer types cover &lt; 50% of data</a:t>
            </a:r>
          </a:p>
          <a:p>
            <a:r>
              <a:rPr lang="en-US" sz="2400" dirty="0" smtClean="0"/>
              <a:t>The 40 </a:t>
            </a:r>
            <a:r>
              <a:rPr lang="en-US" sz="2400" dirty="0"/>
              <a:t>most frequent Jeopardy answer </a:t>
            </a:r>
            <a:r>
              <a:rPr lang="en-US" sz="2400" dirty="0" smtClean="0"/>
              <a:t>types</a:t>
            </a:r>
          </a:p>
          <a:p>
            <a:pPr marL="114300" indent="0">
              <a:buNone/>
            </a:pPr>
            <a:r>
              <a:rPr lang="en-US" sz="2000" dirty="0" smtClean="0"/>
              <a:t>he, country, city, man, film, state, she, author, group, here, company, president, capital, star, novel, character, woman, river, island, king, song, part, series, sport, singer, actor, play, team,  show, </a:t>
            </a:r>
            <a:r>
              <a:rPr lang="en-US" sz="2000" dirty="0" smtClean="0"/>
              <a:t>actress</a:t>
            </a:r>
            <a:r>
              <a:rPr lang="en-US" sz="2000" dirty="0" smtClean="0"/>
              <a:t>, animal, presidential, composer, musical, nation</a:t>
            </a:r>
            <a:r>
              <a:rPr lang="en-US" sz="2000" dirty="0" smtClean="0"/>
              <a:t>, book</a:t>
            </a:r>
            <a:r>
              <a:rPr lang="en-US" sz="2000" dirty="0" smtClean="0"/>
              <a:t>, title, leader,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7659" y="5470368"/>
            <a:ext cx="7391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>
                <a:latin typeface="+mn-lt"/>
              </a:rPr>
              <a:t>Ferrucci</a:t>
            </a:r>
            <a:r>
              <a:rPr lang="en-US" sz="1300" dirty="0">
                <a:latin typeface="+mn-lt"/>
              </a:rPr>
              <a:t> et al. 2010. Building Watson: An Overview of the </a:t>
            </a:r>
            <a:r>
              <a:rPr lang="en-US" sz="1300" dirty="0" err="1">
                <a:latin typeface="+mn-lt"/>
              </a:rPr>
              <a:t>DeepQA</a:t>
            </a:r>
            <a:r>
              <a:rPr lang="en-US" sz="1300" dirty="0">
                <a:latin typeface="+mn-lt"/>
              </a:rPr>
              <a:t> Project. AI Magazine. Fall 2010. 59-79</a:t>
            </a:r>
            <a:r>
              <a:rPr lang="en-US" sz="1300" dirty="0" smtClean="0">
                <a:latin typeface="+mn-lt"/>
              </a:rPr>
              <a:t>.</a:t>
            </a:r>
            <a:endParaRPr lang="en-US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0364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Answer Type Detection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43540"/>
            <a:ext cx="8534400" cy="3962400"/>
          </a:xfrm>
        </p:spPr>
        <p:txBody>
          <a:bodyPr/>
          <a:lstStyle/>
          <a:p>
            <a:r>
              <a:rPr lang="en-US" sz="3200" dirty="0" smtClean="0"/>
              <a:t>Hand</a:t>
            </a:r>
            <a:r>
              <a:rPr lang="en-US" sz="3200" dirty="0"/>
              <a:t>-written rules</a:t>
            </a:r>
          </a:p>
          <a:p>
            <a:r>
              <a:rPr lang="en-US" sz="3200" dirty="0"/>
              <a:t>Machine Learning</a:t>
            </a:r>
          </a:p>
          <a:p>
            <a:r>
              <a:rPr lang="en-US" sz="3200" dirty="0" smtClean="0"/>
              <a:t>Hybrids</a:t>
            </a:r>
            <a:endParaRPr lang="en-US" sz="3200" dirty="0">
              <a:solidFill>
                <a:srgbClr val="008000"/>
              </a:solidFill>
            </a:endParaRPr>
          </a:p>
          <a:p>
            <a:pPr lvl="1" eaLnBrk="1" hangingPunct="1"/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7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Answer </a:t>
            </a:r>
            <a:r>
              <a:rPr lang="en-US" dirty="0" smtClean="0"/>
              <a:t>Type </a:t>
            </a:r>
            <a:r>
              <a:rPr lang="en-US" dirty="0" smtClean="0"/>
              <a:t>Detection: Rules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15758"/>
            <a:ext cx="8229600" cy="4876800"/>
          </a:xfrm>
        </p:spPr>
        <p:txBody>
          <a:bodyPr/>
          <a:lstStyle/>
          <a:p>
            <a:r>
              <a:rPr lang="en-US" dirty="0" smtClean="0"/>
              <a:t>Regular </a:t>
            </a:r>
            <a:r>
              <a:rPr lang="en-US" dirty="0"/>
              <a:t>expression-based rules  can get some cases: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Who </a:t>
            </a:r>
            <a:r>
              <a:rPr lang="en-US" dirty="0">
                <a:solidFill>
                  <a:srgbClr val="0000FF"/>
                </a:solidFill>
              </a:rPr>
              <a:t>{</a:t>
            </a:r>
            <a:r>
              <a:rPr lang="en-US" dirty="0" err="1">
                <a:solidFill>
                  <a:srgbClr val="0000FF"/>
                </a:solidFill>
              </a:rPr>
              <a:t>is|was|are|were</a:t>
            </a:r>
            <a:r>
              <a:rPr lang="en-US" dirty="0">
                <a:solidFill>
                  <a:srgbClr val="0000FF"/>
                </a:solidFill>
              </a:rPr>
              <a:t>} PERSON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PERSON (YEAR – YEAR)</a:t>
            </a:r>
          </a:p>
          <a:p>
            <a:r>
              <a:rPr lang="en-US" dirty="0"/>
              <a:t>Other rules use the </a:t>
            </a:r>
            <a:r>
              <a:rPr lang="en-US" b="1" dirty="0">
                <a:solidFill>
                  <a:srgbClr val="0000FF"/>
                </a:solidFill>
              </a:rPr>
              <a:t>question headword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dirty="0" smtClean="0"/>
              <a:t> (the headword </a:t>
            </a:r>
            <a:r>
              <a:rPr lang="en-US" dirty="0"/>
              <a:t>of </a:t>
            </a:r>
            <a:r>
              <a:rPr lang="en-US" dirty="0" smtClean="0"/>
              <a:t>the first </a:t>
            </a:r>
            <a:r>
              <a:rPr lang="en-US" dirty="0"/>
              <a:t>noun phrase after </a:t>
            </a:r>
            <a:r>
              <a:rPr lang="en-US" dirty="0" smtClean="0"/>
              <a:t>the </a:t>
            </a:r>
            <a:r>
              <a:rPr lang="en-US" dirty="0" err="1" smtClean="0"/>
              <a:t>wh</a:t>
            </a:r>
            <a:r>
              <a:rPr lang="en-US" dirty="0"/>
              <a:t>-</a:t>
            </a:r>
            <a:r>
              <a:rPr lang="en-US" dirty="0" smtClean="0"/>
              <a:t>word)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r>
              <a:rPr lang="en-US" sz="2400" dirty="0" smtClean="0"/>
              <a:t>Which </a:t>
            </a:r>
            <a:r>
              <a:rPr lang="en-US" sz="2400" b="1" dirty="0" smtClean="0">
                <a:solidFill>
                  <a:srgbClr val="0000FF"/>
                </a:solidFill>
              </a:rPr>
              <a:t>city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/>
              <a:t>in China has the largest number of foreign financial companies?</a:t>
            </a:r>
          </a:p>
          <a:p>
            <a:pPr lvl="1"/>
            <a:r>
              <a:rPr lang="en-US" sz="2400" dirty="0" smtClean="0"/>
              <a:t>What is the state </a:t>
            </a:r>
            <a:r>
              <a:rPr lang="en-US" sz="2400" b="1" dirty="0" smtClean="0">
                <a:solidFill>
                  <a:srgbClr val="0000FF"/>
                </a:solidFill>
              </a:rPr>
              <a:t>flower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of California?</a:t>
            </a:r>
            <a:endParaRPr lang="en-US" sz="2400" dirty="0"/>
          </a:p>
          <a:p>
            <a:pPr lvl="1"/>
            <a:endParaRPr lang="en-US" dirty="0">
              <a:solidFill>
                <a:srgbClr val="008000"/>
              </a:solidFill>
            </a:endParaRPr>
          </a:p>
          <a:p>
            <a:pPr lvl="1" eaLnBrk="1" hangingPunct="1"/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9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Answer Type </a:t>
            </a:r>
            <a:r>
              <a:rPr lang="en-US" dirty="0" smtClean="0"/>
              <a:t>Detection: ML</a:t>
            </a:r>
            <a:endParaRPr lang="en-US" dirty="0"/>
          </a:p>
        </p:txBody>
      </p:sp>
      <p:sp>
        <p:nvSpPr>
          <p:cNvPr id="524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49241"/>
            <a:ext cx="8382000" cy="5153569"/>
          </a:xfrm>
        </p:spPr>
        <p:txBody>
          <a:bodyPr>
            <a:noAutofit/>
          </a:bodyPr>
          <a:lstStyle/>
          <a:p>
            <a:r>
              <a:rPr lang="en-US" sz="2200" dirty="0" smtClean="0"/>
              <a:t>Treat the </a:t>
            </a:r>
            <a:r>
              <a:rPr lang="en-US" sz="2200" dirty="0"/>
              <a:t>problem as machine learning classification </a:t>
            </a:r>
          </a:p>
          <a:p>
            <a:pPr lvl="1"/>
            <a:r>
              <a:rPr lang="en-US" sz="2200" b="1" dirty="0"/>
              <a:t>Define </a:t>
            </a:r>
            <a:r>
              <a:rPr lang="en-US" sz="2200" dirty="0"/>
              <a:t>a taxonomy of question types</a:t>
            </a:r>
          </a:p>
          <a:p>
            <a:pPr lvl="1"/>
            <a:r>
              <a:rPr lang="en-US" sz="2200" b="1" dirty="0"/>
              <a:t>Annotate </a:t>
            </a:r>
            <a:r>
              <a:rPr lang="en-US" sz="2200" dirty="0"/>
              <a:t>training data for each question type</a:t>
            </a:r>
          </a:p>
          <a:p>
            <a:pPr lvl="1"/>
            <a:r>
              <a:rPr lang="en-US" sz="2200" b="1" dirty="0"/>
              <a:t>Train </a:t>
            </a:r>
            <a:r>
              <a:rPr lang="en-US" sz="2200" dirty="0"/>
              <a:t>classifiers for each question class </a:t>
            </a:r>
            <a:r>
              <a:rPr lang="en-US" sz="2200" dirty="0" smtClean="0"/>
              <a:t>using </a:t>
            </a:r>
            <a:r>
              <a:rPr lang="en-US" sz="2200" dirty="0"/>
              <a:t>a rich set of features.</a:t>
            </a:r>
          </a:p>
          <a:p>
            <a:pPr lvl="2"/>
            <a:r>
              <a:rPr lang="en-US" dirty="0" smtClean="0"/>
              <a:t>features include those hand</a:t>
            </a:r>
            <a:r>
              <a:rPr lang="en-US" dirty="0"/>
              <a:t>-written rules</a:t>
            </a:r>
            <a:r>
              <a:rPr lang="en-US" dirty="0" smtClean="0"/>
              <a:t>!</a:t>
            </a:r>
          </a:p>
          <a:p>
            <a:r>
              <a:rPr lang="en-US" sz="2200" dirty="0" smtClean="0"/>
              <a:t>Features</a:t>
            </a:r>
          </a:p>
          <a:p>
            <a:pPr lvl="1"/>
            <a:r>
              <a:rPr lang="en-US" sz="2200" dirty="0" smtClean="0"/>
              <a:t>Question </a:t>
            </a:r>
            <a:r>
              <a:rPr lang="en-US" sz="2200" dirty="0"/>
              <a:t>words and phrases</a:t>
            </a:r>
          </a:p>
          <a:p>
            <a:pPr lvl="1"/>
            <a:r>
              <a:rPr lang="en-US" sz="2200" dirty="0"/>
              <a:t>Part-of-speech tags</a:t>
            </a:r>
          </a:p>
          <a:p>
            <a:pPr lvl="1"/>
            <a:r>
              <a:rPr lang="en-US" sz="2200" dirty="0"/>
              <a:t>Parse features (headwords)</a:t>
            </a:r>
          </a:p>
          <a:p>
            <a:pPr lvl="1"/>
            <a:r>
              <a:rPr lang="en-US" sz="2200" dirty="0"/>
              <a:t>Named Entities</a:t>
            </a:r>
          </a:p>
          <a:p>
            <a:pPr lvl="1"/>
            <a:r>
              <a:rPr lang="en-US" sz="2200" dirty="0"/>
              <a:t>Semantically related words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96D4CDF-956F-E242-9304-D6A65E22F39A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9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49713" y="0"/>
            <a:ext cx="8073326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Query formulation: keyword selection</a:t>
            </a:r>
            <a:endParaRPr lang="en-US" dirty="0"/>
          </a:p>
        </p:txBody>
      </p:sp>
      <p:sp>
        <p:nvSpPr>
          <p:cNvPr id="451587" name="Rectangle 3"/>
          <p:cNvSpPr>
            <a:spLocks noGrp="1" noChangeArrowheads="1"/>
          </p:cNvSpPr>
          <p:nvPr>
            <p:ph idx="1"/>
          </p:nvPr>
        </p:nvSpPr>
        <p:spPr>
          <a:xfrm>
            <a:off x="549712" y="1102850"/>
            <a:ext cx="8137087" cy="5023313"/>
          </a:xfrm>
        </p:spPr>
        <p:txBody>
          <a:bodyPr/>
          <a:lstStyle/>
          <a:p>
            <a:pPr marL="609600" indent="-609600">
              <a:buNone/>
            </a:pPr>
            <a:r>
              <a:rPr lang="en-US" sz="2000" dirty="0" smtClean="0"/>
              <a:t>1. Select </a:t>
            </a:r>
            <a:r>
              <a:rPr lang="en-US" sz="2000" dirty="0"/>
              <a:t>all non-stop words in </a:t>
            </a:r>
            <a:r>
              <a:rPr lang="en-US" sz="2000" dirty="0" smtClean="0"/>
              <a:t>quotations</a:t>
            </a:r>
            <a:endParaRPr lang="en-US" sz="2000" dirty="0"/>
          </a:p>
          <a:p>
            <a:pPr marL="609600" indent="-609600">
              <a:buNone/>
            </a:pPr>
            <a:r>
              <a:rPr lang="en-US" sz="2000" dirty="0" smtClean="0"/>
              <a:t>2. Select </a:t>
            </a:r>
            <a:r>
              <a:rPr lang="en-US" sz="2000" dirty="0"/>
              <a:t>all NNP words in recognized named </a:t>
            </a:r>
            <a:r>
              <a:rPr lang="en-US" sz="2000" dirty="0" smtClean="0"/>
              <a:t>entities</a:t>
            </a:r>
            <a:endParaRPr lang="en-US" sz="2000" dirty="0"/>
          </a:p>
          <a:p>
            <a:pPr marL="609600" indent="-609600">
              <a:buNone/>
            </a:pPr>
            <a:r>
              <a:rPr lang="en-US" sz="2000" dirty="0" smtClean="0"/>
              <a:t>3. Select </a:t>
            </a:r>
            <a:r>
              <a:rPr lang="en-US" sz="2000" dirty="0"/>
              <a:t>all complex </a:t>
            </a:r>
            <a:r>
              <a:rPr lang="en-US" sz="2000" dirty="0" err="1"/>
              <a:t>nominals</a:t>
            </a:r>
            <a:r>
              <a:rPr lang="en-US" sz="2000" dirty="0"/>
              <a:t> with their adjectival </a:t>
            </a:r>
            <a:r>
              <a:rPr lang="en-US" sz="2000" dirty="0" smtClean="0"/>
              <a:t>modifiers</a:t>
            </a:r>
            <a:endParaRPr lang="en-US" sz="2000" dirty="0"/>
          </a:p>
          <a:p>
            <a:pPr marL="609600" indent="-609600">
              <a:buNone/>
            </a:pPr>
            <a:r>
              <a:rPr lang="en-US" sz="2000" dirty="0" smtClean="0"/>
              <a:t>4. Select </a:t>
            </a:r>
            <a:r>
              <a:rPr lang="en-US" sz="2000" dirty="0"/>
              <a:t>all other complex </a:t>
            </a:r>
            <a:r>
              <a:rPr lang="en-US" sz="2000" dirty="0" err="1" smtClean="0"/>
              <a:t>nominals</a:t>
            </a:r>
            <a:endParaRPr lang="en-US" sz="2000" dirty="0"/>
          </a:p>
          <a:p>
            <a:pPr marL="609600" indent="-609600">
              <a:buNone/>
            </a:pPr>
            <a:r>
              <a:rPr lang="en-US" sz="2000" dirty="0" smtClean="0"/>
              <a:t>5. Select all nouns with their adjectival modifiers</a:t>
            </a:r>
            <a:endParaRPr lang="en-US" sz="2000" dirty="0"/>
          </a:p>
          <a:p>
            <a:pPr marL="609600" indent="-609600">
              <a:buNone/>
            </a:pPr>
            <a:r>
              <a:rPr lang="en-US" sz="2000" dirty="0" smtClean="0"/>
              <a:t>6. Select </a:t>
            </a:r>
            <a:r>
              <a:rPr lang="en-US" sz="2000" dirty="0"/>
              <a:t>all other </a:t>
            </a:r>
            <a:r>
              <a:rPr lang="en-US" sz="2000" dirty="0" smtClean="0"/>
              <a:t>nouns</a:t>
            </a:r>
            <a:endParaRPr lang="en-US" sz="2000" dirty="0"/>
          </a:p>
          <a:p>
            <a:pPr marL="609600" indent="-609600">
              <a:buNone/>
            </a:pPr>
            <a:r>
              <a:rPr lang="en-US" sz="2000" dirty="0" smtClean="0"/>
              <a:t>7. Select </a:t>
            </a:r>
            <a:r>
              <a:rPr lang="en-US" sz="2000" dirty="0"/>
              <a:t>all verbs </a:t>
            </a:r>
            <a:endParaRPr lang="en-US" sz="2000" dirty="0">
              <a:sym typeface="Wingdings" charset="2"/>
            </a:endParaRPr>
          </a:p>
          <a:p>
            <a:pPr marL="609600" indent="-609600">
              <a:buNone/>
            </a:pPr>
            <a:r>
              <a:rPr lang="en-US" sz="2000" dirty="0" smtClean="0">
                <a:sym typeface="Wingdings" charset="2"/>
              </a:rPr>
              <a:t>8. Select </a:t>
            </a:r>
            <a:r>
              <a:rPr lang="en-US" sz="2000" dirty="0">
                <a:sym typeface="Wingdings" charset="2"/>
              </a:rPr>
              <a:t>all adverbs </a:t>
            </a:r>
            <a:endParaRPr lang="en-US" sz="2000" dirty="0"/>
          </a:p>
          <a:p>
            <a:pPr marL="609600" indent="-609600">
              <a:buNone/>
            </a:pPr>
            <a:r>
              <a:rPr lang="en-US" sz="2000" dirty="0" smtClean="0"/>
              <a:t>9. Select </a:t>
            </a:r>
            <a:r>
              <a:rPr lang="en-US" sz="2000" dirty="0"/>
              <a:t>the QFW word </a:t>
            </a:r>
            <a:r>
              <a:rPr lang="en-US" sz="2000" dirty="0" smtClean="0"/>
              <a:t>(skipped </a:t>
            </a:r>
            <a:r>
              <a:rPr lang="en-US" sz="2000" dirty="0"/>
              <a:t>in all previous steps) </a:t>
            </a:r>
            <a:endParaRPr lang="en-US" sz="2000" dirty="0">
              <a:sym typeface="Wingdings" charset="2"/>
            </a:endParaRPr>
          </a:p>
          <a:p>
            <a:pPr marL="609600" indent="-609600">
              <a:buNone/>
            </a:pPr>
            <a:r>
              <a:rPr lang="en-US" sz="2000" dirty="0" smtClean="0">
                <a:sym typeface="Wingdings" charset="2"/>
              </a:rPr>
              <a:t>10. Select </a:t>
            </a:r>
            <a:r>
              <a:rPr lang="en-US" sz="2000" dirty="0">
                <a:sym typeface="Wingdings" charset="2"/>
              </a:rPr>
              <a:t>all other words </a:t>
            </a:r>
            <a:endParaRPr lang="en-US" sz="2000" dirty="0"/>
          </a:p>
          <a:p>
            <a:pPr marL="609600" indent="-609600">
              <a:buFont typeface="Wingdings" charset="2"/>
              <a:buAutoNum type="arabicPeriod"/>
            </a:pPr>
            <a:endParaRPr lang="en-US" sz="1800" dirty="0"/>
          </a:p>
          <a:p>
            <a:pPr marL="609600" indent="-609600">
              <a:buFont typeface="Wingdings" charset="2"/>
              <a:buAutoNum type="arabicPeriod"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306611" y="5961827"/>
            <a:ext cx="6316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Dan Moldovan, </a:t>
            </a:r>
            <a:r>
              <a:rPr lang="en-US" sz="1400" dirty="0" err="1">
                <a:latin typeface="+mn-lt"/>
              </a:rPr>
              <a:t>Sanda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Harabagiu</a:t>
            </a:r>
            <a:r>
              <a:rPr lang="en-US" sz="1400" dirty="0" smtClean="0">
                <a:latin typeface="+mn-lt"/>
              </a:rPr>
              <a:t>, Marius </a:t>
            </a:r>
            <a:r>
              <a:rPr lang="en-US" sz="1400" dirty="0" err="1">
                <a:latin typeface="+mn-lt"/>
              </a:rPr>
              <a:t>Paca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Rada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Mihalcea</a:t>
            </a:r>
            <a:r>
              <a:rPr lang="en-US" sz="1400" dirty="0">
                <a:latin typeface="+mn-lt"/>
              </a:rPr>
              <a:t>, Richard </a:t>
            </a:r>
            <a:r>
              <a:rPr lang="en-US" sz="1400" dirty="0" err="1">
                <a:latin typeface="+mn-lt"/>
              </a:rPr>
              <a:t>Goodrum</a:t>
            </a:r>
            <a:r>
              <a:rPr lang="en-US" sz="1400" dirty="0">
                <a:latin typeface="+mn-lt"/>
              </a:rPr>
              <a:t>, Roxana </a:t>
            </a:r>
            <a:r>
              <a:rPr lang="en-US" sz="1400" dirty="0" err="1">
                <a:latin typeface="+mn-lt"/>
              </a:rPr>
              <a:t>Girju</a:t>
            </a:r>
            <a:r>
              <a:rPr lang="en-US" sz="1400" dirty="0">
                <a:latin typeface="+mn-lt"/>
              </a:rPr>
              <a:t> and </a:t>
            </a:r>
            <a:r>
              <a:rPr lang="en-US" sz="1400" dirty="0" err="1">
                <a:latin typeface="+mn-lt"/>
              </a:rPr>
              <a:t>Vasile</a:t>
            </a:r>
            <a:r>
              <a:rPr lang="en-US" sz="1400" dirty="0">
                <a:latin typeface="+mn-lt"/>
              </a:rPr>
              <a:t> Rus. 1999</a:t>
            </a:r>
            <a:r>
              <a:rPr lang="en-US" sz="1400" dirty="0" smtClean="0">
                <a:latin typeface="+mn-lt"/>
              </a:rPr>
              <a:t>. Proceedings </a:t>
            </a:r>
            <a:r>
              <a:rPr lang="en-US" sz="1400" dirty="0">
                <a:latin typeface="+mn-lt"/>
              </a:rPr>
              <a:t>of TREC</a:t>
            </a:r>
            <a:r>
              <a:rPr lang="en-US" sz="1400" dirty="0" smtClean="0">
                <a:latin typeface="+mn-lt"/>
              </a:rPr>
              <a:t>-8.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6576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52400" y="6544487"/>
            <a:ext cx="457200" cy="304800"/>
          </a:xfrm>
          <a:prstGeom prst="rect">
            <a:avLst/>
          </a:prstGeom>
          <a:noFill/>
        </p:spPr>
        <p:txBody>
          <a:bodyPr/>
          <a:lstStyle/>
          <a:p>
            <a:fld id="{14F20C92-F6E7-2E42-B820-9D71ACB65FEF}" type="slidenum">
              <a:rPr lang="en-US" smtClean="0"/>
              <a:pPr/>
              <a:t>35</a:t>
            </a:fld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01801"/>
            <a:ext cx="8390361" cy="345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499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IR-based Factoid QA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2771439" y="2034859"/>
            <a:ext cx="5065773" cy="3185607"/>
          </a:xfrm>
          <a:prstGeom prst="ellipse">
            <a:avLst/>
          </a:prstGeom>
          <a:solidFill>
            <a:srgbClr val="FFFF00">
              <a:alpha val="17000"/>
            </a:srgbClr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7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52400" y="6477000"/>
            <a:ext cx="457200" cy="304800"/>
          </a:xfrm>
          <a:prstGeom prst="rect">
            <a:avLst/>
          </a:prstGeom>
          <a:noFill/>
        </p:spPr>
        <p:txBody>
          <a:bodyPr/>
          <a:lstStyle/>
          <a:p>
            <a:fld id="{59B5C6E1-3F52-9347-ABD6-289198E78C3C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Passage </a:t>
            </a:r>
            <a:r>
              <a:rPr lang="en-US" dirty="0" smtClean="0"/>
              <a:t>Retrieval</a:t>
            </a:r>
            <a:endParaRPr lang="en-US" dirty="0"/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272" y="1101724"/>
            <a:ext cx="8139528" cy="444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Intuition: the answer to a question </a:t>
            </a:r>
            <a:r>
              <a:rPr lang="en-US" sz="2400" dirty="0" smtClean="0"/>
              <a:t>is usually not the full document. Either a passage, or a part of it.</a:t>
            </a:r>
            <a:endParaRPr lang="en-US" sz="2400" dirty="0" smtClean="0"/>
          </a:p>
          <a:p>
            <a:r>
              <a:rPr lang="en-US" sz="2400" dirty="0" smtClean="0"/>
              <a:t>Step </a:t>
            </a:r>
            <a:r>
              <a:rPr lang="en-US" sz="2400" dirty="0" smtClean="0"/>
              <a:t>1: IR engine retrieves documents using query terms</a:t>
            </a:r>
          </a:p>
          <a:p>
            <a:r>
              <a:rPr lang="en-US" sz="2400" dirty="0" smtClean="0"/>
              <a:t>Step 2: Segment the documents into shorter units</a:t>
            </a:r>
            <a:endParaRPr lang="en-US" sz="2400" dirty="0"/>
          </a:p>
          <a:p>
            <a:pPr lvl="1"/>
            <a:r>
              <a:rPr lang="en-US" sz="2000" dirty="0" smtClean="0"/>
              <a:t>P</a:t>
            </a:r>
            <a:r>
              <a:rPr lang="en-US" sz="2000" dirty="0" smtClean="0"/>
              <a:t>aragraphs, … </a:t>
            </a:r>
            <a:endParaRPr lang="en-US" sz="2000" dirty="0"/>
          </a:p>
          <a:p>
            <a:r>
              <a:rPr lang="en-US" sz="2400" dirty="0"/>
              <a:t>Step </a:t>
            </a:r>
            <a:r>
              <a:rPr lang="en-US" sz="2400" dirty="0" smtClean="0"/>
              <a:t>3: </a:t>
            </a:r>
            <a:r>
              <a:rPr lang="en-US" sz="2400" dirty="0"/>
              <a:t>Passage ranking</a:t>
            </a:r>
          </a:p>
          <a:p>
            <a:pPr lvl="1"/>
            <a:r>
              <a:rPr lang="en-US" sz="2000" dirty="0"/>
              <a:t>Use answer type to help </a:t>
            </a:r>
            <a:r>
              <a:rPr lang="en-US" sz="2000" dirty="0" smtClean="0"/>
              <a:t>re-rank </a:t>
            </a:r>
            <a:r>
              <a:rPr lang="en-US" sz="2000" dirty="0"/>
              <a:t>passages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413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477269" y="0"/>
            <a:ext cx="7772400" cy="1143000"/>
          </a:xfrm>
        </p:spPr>
        <p:txBody>
          <a:bodyPr/>
          <a:lstStyle/>
          <a:p>
            <a:r>
              <a:rPr lang="en-US" dirty="0" smtClean="0"/>
              <a:t>Features for Passage </a:t>
            </a:r>
            <a:r>
              <a:rPr lang="en-US" dirty="0"/>
              <a:t>Ranking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2399" y="1143000"/>
            <a:ext cx="8077200" cy="4218672"/>
          </a:xfrm>
        </p:spPr>
        <p:txBody>
          <a:bodyPr>
            <a:normAutofit/>
          </a:bodyPr>
          <a:lstStyle/>
          <a:p>
            <a:r>
              <a:rPr lang="en-US" sz="2400" dirty="0"/>
              <a:t>Number of Named Entities of the right </a:t>
            </a:r>
            <a:r>
              <a:rPr lang="en-US" sz="2400" dirty="0" smtClean="0"/>
              <a:t>type in passage</a:t>
            </a:r>
            <a:endParaRPr lang="en-US" sz="2400" dirty="0"/>
          </a:p>
          <a:p>
            <a:r>
              <a:rPr lang="en-US" sz="2400" dirty="0"/>
              <a:t>Number of query </a:t>
            </a:r>
            <a:r>
              <a:rPr lang="en-US" sz="2400" dirty="0" smtClean="0"/>
              <a:t>words in passage</a:t>
            </a:r>
          </a:p>
          <a:p>
            <a:r>
              <a:rPr lang="en-US" sz="2400" dirty="0"/>
              <a:t>Number of question N-grams also in </a:t>
            </a:r>
            <a:r>
              <a:rPr lang="en-US" sz="2400" dirty="0" smtClean="0"/>
              <a:t>passage</a:t>
            </a:r>
            <a:endParaRPr lang="en-US" sz="2400" dirty="0"/>
          </a:p>
          <a:p>
            <a:r>
              <a:rPr lang="en-US" sz="2400" dirty="0" smtClean="0"/>
              <a:t>Proximity </a:t>
            </a:r>
            <a:r>
              <a:rPr lang="en-US" sz="2400" dirty="0"/>
              <a:t>of query keywords to each other in </a:t>
            </a:r>
            <a:r>
              <a:rPr lang="en-US" sz="2400" dirty="0" smtClean="0"/>
              <a:t>passage</a:t>
            </a:r>
          </a:p>
          <a:p>
            <a:r>
              <a:rPr lang="en-US" sz="2400" dirty="0"/>
              <a:t>Longest sequence of question </a:t>
            </a:r>
            <a:r>
              <a:rPr lang="en-US" sz="2400" dirty="0" smtClean="0"/>
              <a:t>words</a:t>
            </a:r>
          </a:p>
          <a:p>
            <a:r>
              <a:rPr lang="en-US" sz="2400" dirty="0" smtClean="0"/>
              <a:t>Rank </a:t>
            </a:r>
            <a:r>
              <a:rPr lang="en-US" sz="2400" dirty="0"/>
              <a:t>of the document </a:t>
            </a:r>
            <a:r>
              <a:rPr lang="en-US" sz="2400" dirty="0" smtClean="0"/>
              <a:t>containing passage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245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52400" y="6544487"/>
            <a:ext cx="457200" cy="304800"/>
          </a:xfrm>
          <a:prstGeom prst="rect">
            <a:avLst/>
          </a:prstGeom>
          <a:noFill/>
        </p:spPr>
        <p:txBody>
          <a:bodyPr/>
          <a:lstStyle/>
          <a:p>
            <a:fld id="{14F20C92-F6E7-2E42-B820-9D71ACB65FEF}" type="slidenum">
              <a:rPr lang="en-US" smtClean="0"/>
              <a:pPr/>
              <a:t>38</a:t>
            </a:fld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01801"/>
            <a:ext cx="8390361" cy="345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499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IR-based Factoid QA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7619708" y="2982120"/>
            <a:ext cx="1283983" cy="1999775"/>
          </a:xfrm>
          <a:prstGeom prst="ellipse">
            <a:avLst/>
          </a:prstGeom>
          <a:solidFill>
            <a:srgbClr val="FFFF00">
              <a:alpha val="17000"/>
            </a:srgbClr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83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Answer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Run an answer-type named-entity  tagger on the passages</a:t>
            </a:r>
          </a:p>
          <a:p>
            <a:pPr lvl="1"/>
            <a:r>
              <a:rPr lang="en-US" dirty="0" smtClean="0"/>
              <a:t>Each answer type requires a </a:t>
            </a:r>
            <a:r>
              <a:rPr lang="en-US" dirty="0"/>
              <a:t>named-entity tagger </a:t>
            </a:r>
            <a:r>
              <a:rPr lang="en-US" dirty="0" smtClean="0"/>
              <a:t>that detects it</a:t>
            </a:r>
            <a:endParaRPr lang="en-US" dirty="0"/>
          </a:p>
          <a:p>
            <a:pPr lvl="1"/>
            <a:r>
              <a:rPr lang="en-US" dirty="0"/>
              <a:t>If answer type is </a:t>
            </a:r>
            <a:r>
              <a:rPr lang="en-US" dirty="0" smtClean="0"/>
              <a:t>CITY, tagger has to tag CITY</a:t>
            </a:r>
          </a:p>
          <a:p>
            <a:pPr lvl="2"/>
            <a:r>
              <a:rPr lang="en-US" dirty="0" smtClean="0"/>
              <a:t>Can be full NER, simple regular expressions, or hybrid</a:t>
            </a:r>
          </a:p>
          <a:p>
            <a:r>
              <a:rPr lang="en-US" dirty="0" smtClean="0"/>
              <a:t>Return </a:t>
            </a:r>
            <a:r>
              <a:rPr lang="en-US" dirty="0"/>
              <a:t>the string </a:t>
            </a:r>
            <a:r>
              <a:rPr lang="en-US" dirty="0" smtClean="0"/>
              <a:t>with the right type</a:t>
            </a:r>
            <a:r>
              <a:rPr lang="en-US" dirty="0"/>
              <a:t>: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Who is the prime minister of India </a:t>
            </a:r>
            <a:r>
              <a:rPr lang="en-US" dirty="0" smtClean="0">
                <a:solidFill>
                  <a:srgbClr val="008000"/>
                </a:solidFill>
              </a:rPr>
              <a:t>(PERSON)</a:t>
            </a:r>
          </a:p>
          <a:p>
            <a:pPr marL="457200" lvl="1" indent="0">
              <a:buNone/>
            </a:pPr>
            <a:r>
              <a:rPr lang="en-US" sz="1600" b="1" dirty="0" err="1" smtClean="0">
                <a:solidFill>
                  <a:srgbClr val="008000"/>
                </a:solidFill>
                <a:latin typeface="Courier"/>
                <a:cs typeface="Courier"/>
              </a:rPr>
              <a:t>Manmohan</a:t>
            </a:r>
            <a:r>
              <a:rPr lang="en-US" sz="1600" b="1" dirty="0" smtClean="0">
                <a:solidFill>
                  <a:srgbClr val="008000"/>
                </a:solidFill>
                <a:latin typeface="Courier"/>
                <a:cs typeface="Courier"/>
              </a:rPr>
              <a:t> Singh</a:t>
            </a:r>
            <a:r>
              <a:rPr lang="en-US" sz="1600" dirty="0" smtClean="0">
                <a:latin typeface="Courier"/>
                <a:cs typeface="Courier"/>
              </a:rPr>
              <a:t>, Prime Minister of India, had told            left leaders that the deal would not be renegotiated</a:t>
            </a:r>
            <a:r>
              <a:rPr lang="en-US" sz="1800" dirty="0" smtClean="0">
                <a:latin typeface="Courier"/>
                <a:cs typeface="Courier"/>
              </a:rPr>
              <a:t>.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How tall is Mt. Everest?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00FF"/>
                </a:solidFill>
              </a:rPr>
              <a:t>LENGTH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sz="1600" dirty="0" smtClean="0">
                <a:latin typeface="Courier"/>
                <a:cs typeface="Courier"/>
              </a:rPr>
              <a:t>The official height of Mount Everest is </a:t>
            </a:r>
            <a:r>
              <a:rPr lang="en-US" sz="1600" b="1" dirty="0" smtClean="0">
                <a:solidFill>
                  <a:srgbClr val="0000FF"/>
                </a:solidFill>
                <a:latin typeface="Courier"/>
                <a:cs typeface="Courier"/>
              </a:rPr>
              <a:t>29035 feet</a:t>
            </a:r>
            <a:endParaRPr lang="en-US" sz="1600" b="1" dirty="0">
              <a:solidFill>
                <a:srgbClr val="0000FF"/>
              </a:solidFill>
              <a:latin typeface="Courier"/>
              <a:cs typeface="Courier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068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Apple’s </a:t>
            </a:r>
            <a:r>
              <a:rPr lang="en-US" dirty="0" err="1" smtClean="0"/>
              <a:t>Siri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siri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86" y="1153511"/>
            <a:ext cx="2567092" cy="513418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7654" y="1114973"/>
            <a:ext cx="4719145" cy="5172722"/>
          </a:xfrm>
        </p:spPr>
        <p:txBody>
          <a:bodyPr>
            <a:normAutofit/>
          </a:bodyPr>
          <a:lstStyle/>
          <a:p>
            <a:r>
              <a:rPr lang="en-US" dirty="0" smtClean="0"/>
              <a:t>A seemingly “limited” set of few possible questions</a:t>
            </a:r>
          </a:p>
          <a:p>
            <a:r>
              <a:rPr lang="en-US" dirty="0" smtClean="0"/>
              <a:t>Answers based on contextual parameters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50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67777" y="205581"/>
            <a:ext cx="7467600" cy="711200"/>
          </a:xfrm>
        </p:spPr>
        <p:txBody>
          <a:bodyPr/>
          <a:lstStyle/>
          <a:p>
            <a:pPr eaLnBrk="1" hangingPunct="1"/>
            <a:r>
              <a:rPr lang="en-US" dirty="0"/>
              <a:t>Ranking Candidate Answers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8158" y="1092200"/>
            <a:ext cx="8159963" cy="2540000"/>
          </a:xfrm>
        </p:spPr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But what if there are multiple candidate answers!</a:t>
            </a:r>
          </a:p>
          <a:p>
            <a:pPr marL="0" indent="0">
              <a:buNone/>
            </a:pPr>
            <a:r>
              <a:rPr lang="en-US" sz="900" dirty="0" smtClean="0">
                <a:latin typeface="Calibri"/>
                <a:cs typeface="Calibri"/>
              </a:rPr>
              <a:t> </a:t>
            </a:r>
            <a:endParaRPr lang="en-US" sz="9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kumimoji="1" lang="en-US" sz="2800" dirty="0" smtClean="0">
                <a:solidFill>
                  <a:srgbClr val="0000FF"/>
                </a:solidFill>
                <a:latin typeface="Courier"/>
                <a:cs typeface="Courier"/>
              </a:rPr>
              <a:t>Q</a:t>
            </a:r>
            <a:r>
              <a:rPr kumimoji="1" lang="en-US" sz="2800" dirty="0" smtClean="0">
                <a:solidFill>
                  <a:srgbClr val="0000FF"/>
                </a:solidFill>
                <a:latin typeface="Courier"/>
                <a:cs typeface="Courier"/>
              </a:rPr>
              <a:t>: Who </a:t>
            </a:r>
            <a:r>
              <a:rPr kumimoji="1" lang="en-US" sz="2800" dirty="0">
                <a:solidFill>
                  <a:srgbClr val="0000FF"/>
                </a:solidFill>
                <a:latin typeface="Courier"/>
                <a:cs typeface="Courier"/>
              </a:rPr>
              <a:t>was Queen Victoria’s second </a:t>
            </a:r>
            <a:r>
              <a:rPr kumimoji="1" lang="en-US" sz="2800" dirty="0" smtClean="0">
                <a:solidFill>
                  <a:srgbClr val="0000FF"/>
                </a:solidFill>
                <a:latin typeface="Courier"/>
                <a:cs typeface="Courier"/>
              </a:rPr>
              <a:t>son?</a:t>
            </a:r>
            <a:endParaRPr lang="en-US" sz="2800" dirty="0" smtClean="0">
              <a:solidFill>
                <a:srgbClr val="0000FF"/>
              </a:solidFill>
              <a:latin typeface="Courier"/>
              <a:cs typeface="Courier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Answer Type:  </a:t>
            </a:r>
            <a:r>
              <a:rPr lang="en-US" sz="2800" b="1" dirty="0" smtClean="0">
                <a:solidFill>
                  <a:srgbClr val="0000FF"/>
                </a:solidFill>
                <a:latin typeface="Calibri"/>
                <a:cs typeface="Calibri"/>
              </a:rPr>
              <a:t>Person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567777" y="3466591"/>
            <a:ext cx="676439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Calibri"/>
                <a:cs typeface="Calibri"/>
              </a:rPr>
              <a:t>Passage:</a:t>
            </a:r>
          </a:p>
          <a:p>
            <a:pPr marL="114300" indent="0">
              <a:buNone/>
            </a:pPr>
            <a:endParaRPr lang="en-US" sz="2200" dirty="0" smtClean="0">
              <a:latin typeface="Calibri"/>
              <a:cs typeface="Calibri"/>
            </a:endParaRPr>
          </a:p>
          <a:p>
            <a:pPr marL="114300" indent="0">
              <a:buNone/>
            </a:pPr>
            <a:r>
              <a:rPr lang="en-US" sz="2200" dirty="0" smtClean="0">
                <a:latin typeface="Calibri"/>
                <a:cs typeface="Calibri"/>
              </a:rPr>
              <a:t>The </a:t>
            </a:r>
            <a:r>
              <a:rPr lang="en-US" sz="2200" dirty="0" smtClean="0">
                <a:latin typeface="Calibri"/>
                <a:cs typeface="Calibri"/>
              </a:rPr>
              <a:t>Marie biscuit is named after Marie </a:t>
            </a:r>
            <a:r>
              <a:rPr lang="en-US" sz="2200" dirty="0" err="1" smtClean="0">
                <a:latin typeface="Calibri"/>
                <a:cs typeface="Calibri"/>
              </a:rPr>
              <a:t>Alexandrovna</a:t>
            </a:r>
            <a:r>
              <a:rPr lang="en-US" sz="2200" dirty="0" smtClean="0">
                <a:latin typeface="Calibri"/>
                <a:cs typeface="Calibri"/>
              </a:rPr>
              <a:t>, the daughter of Czar Alexander II of Russia and wife of Alfred, the second son of Queen Victoria and Prince Albert</a:t>
            </a:r>
            <a:endParaRPr lang="en-US"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517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67777" y="205581"/>
            <a:ext cx="7467600" cy="711200"/>
          </a:xfrm>
        </p:spPr>
        <p:txBody>
          <a:bodyPr/>
          <a:lstStyle/>
          <a:p>
            <a:pPr eaLnBrk="1" hangingPunct="1"/>
            <a:r>
              <a:rPr lang="en-US" dirty="0"/>
              <a:t>Ranking Candidate Answers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8158" y="1092200"/>
            <a:ext cx="8159963" cy="2540000"/>
          </a:xfrm>
        </p:spPr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But what if there are multiple candidate answers!</a:t>
            </a:r>
          </a:p>
          <a:p>
            <a:pPr marL="0" indent="0">
              <a:buNone/>
            </a:pPr>
            <a:r>
              <a:rPr lang="en-US" sz="900" dirty="0" smtClean="0">
                <a:latin typeface="Calibri"/>
                <a:cs typeface="Calibri"/>
              </a:rPr>
              <a:t> </a:t>
            </a:r>
            <a:endParaRPr lang="en-US" sz="9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kumimoji="1" lang="en-US" sz="2800" dirty="0" smtClean="0">
                <a:solidFill>
                  <a:srgbClr val="0000FF"/>
                </a:solidFill>
                <a:latin typeface="Courier"/>
                <a:cs typeface="Courier"/>
              </a:rPr>
              <a:t>Q</a:t>
            </a:r>
            <a:r>
              <a:rPr kumimoji="1" lang="en-US" sz="2800" dirty="0" smtClean="0">
                <a:solidFill>
                  <a:srgbClr val="0000FF"/>
                </a:solidFill>
                <a:latin typeface="Courier"/>
                <a:cs typeface="Courier"/>
              </a:rPr>
              <a:t>: Who </a:t>
            </a:r>
            <a:r>
              <a:rPr kumimoji="1" lang="en-US" sz="2800" dirty="0">
                <a:solidFill>
                  <a:srgbClr val="0000FF"/>
                </a:solidFill>
                <a:latin typeface="Courier"/>
                <a:cs typeface="Courier"/>
              </a:rPr>
              <a:t>was Queen Victoria’s second </a:t>
            </a:r>
            <a:r>
              <a:rPr kumimoji="1" lang="en-US" sz="2800" dirty="0" smtClean="0">
                <a:solidFill>
                  <a:srgbClr val="0000FF"/>
                </a:solidFill>
                <a:latin typeface="Courier"/>
                <a:cs typeface="Courier"/>
              </a:rPr>
              <a:t>son?</a:t>
            </a:r>
            <a:endParaRPr lang="en-US" sz="2800" dirty="0" smtClean="0">
              <a:solidFill>
                <a:srgbClr val="0000FF"/>
              </a:solidFill>
              <a:latin typeface="Courier"/>
              <a:cs typeface="Courier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Answer Type:  </a:t>
            </a:r>
            <a:r>
              <a:rPr lang="en-US" sz="2800" b="1" dirty="0" smtClean="0">
                <a:solidFill>
                  <a:srgbClr val="0000FF"/>
                </a:solidFill>
                <a:latin typeface="Calibri"/>
                <a:cs typeface="Calibri"/>
              </a:rPr>
              <a:t>Person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567777" y="3466591"/>
            <a:ext cx="676439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Calibri"/>
                <a:cs typeface="Calibri"/>
              </a:rPr>
              <a:t>Passage:</a:t>
            </a:r>
          </a:p>
          <a:p>
            <a:pPr marL="114300" indent="0">
              <a:buNone/>
            </a:pPr>
            <a:endParaRPr lang="en-US" sz="2200" dirty="0" smtClean="0">
              <a:latin typeface="Calibri"/>
              <a:cs typeface="Calibri"/>
            </a:endParaRPr>
          </a:p>
          <a:p>
            <a:pPr marL="114300" indent="0">
              <a:buNone/>
            </a:pPr>
            <a:r>
              <a:rPr lang="en-US" sz="2200" dirty="0" smtClean="0">
                <a:latin typeface="Calibri"/>
                <a:cs typeface="Calibri"/>
              </a:rPr>
              <a:t>The </a:t>
            </a:r>
            <a:r>
              <a:rPr lang="en-US" sz="2200" dirty="0" smtClean="0">
                <a:latin typeface="Calibri"/>
                <a:cs typeface="Calibri"/>
              </a:rPr>
              <a:t>Marie biscuit is named after </a:t>
            </a:r>
            <a:r>
              <a:rPr lang="en-US" sz="2200" u="sng" dirty="0" smtClean="0">
                <a:latin typeface="Calibri"/>
                <a:cs typeface="Calibri"/>
              </a:rPr>
              <a:t>Marie </a:t>
            </a:r>
            <a:r>
              <a:rPr lang="en-US" sz="2200" u="sng" dirty="0" err="1" smtClean="0">
                <a:latin typeface="Calibri"/>
                <a:cs typeface="Calibri"/>
              </a:rPr>
              <a:t>Alexandrovna</a:t>
            </a:r>
            <a:r>
              <a:rPr lang="en-US" sz="2200" dirty="0" smtClean="0">
                <a:latin typeface="Calibri"/>
                <a:cs typeface="Calibri"/>
              </a:rPr>
              <a:t>, the daughter of </a:t>
            </a:r>
            <a:r>
              <a:rPr lang="en-US" sz="2200" u="sng" dirty="0" smtClean="0">
                <a:latin typeface="Calibri"/>
                <a:cs typeface="Calibri"/>
              </a:rPr>
              <a:t>Czar Alexander II</a:t>
            </a:r>
            <a:r>
              <a:rPr lang="en-US" sz="2200" dirty="0" smtClean="0">
                <a:latin typeface="Calibri"/>
                <a:cs typeface="Calibri"/>
              </a:rPr>
              <a:t> of Russia and wife of </a:t>
            </a:r>
            <a:r>
              <a:rPr lang="en-US" sz="2200" u="sng" dirty="0" smtClean="0">
                <a:latin typeface="Calibri"/>
                <a:cs typeface="Calibri"/>
              </a:rPr>
              <a:t>Alfred</a:t>
            </a:r>
            <a:r>
              <a:rPr lang="en-US" sz="2200" dirty="0" smtClean="0">
                <a:latin typeface="Calibri"/>
                <a:cs typeface="Calibri"/>
              </a:rPr>
              <a:t>, the second son of </a:t>
            </a:r>
            <a:r>
              <a:rPr lang="en-US" sz="2200" u="sng" dirty="0" smtClean="0">
                <a:latin typeface="Calibri"/>
                <a:cs typeface="Calibri"/>
              </a:rPr>
              <a:t>Queen Victoria</a:t>
            </a:r>
            <a:r>
              <a:rPr lang="en-US" sz="2200" dirty="0" smtClean="0">
                <a:latin typeface="Calibri"/>
                <a:cs typeface="Calibri"/>
              </a:rPr>
              <a:t> and </a:t>
            </a:r>
            <a:r>
              <a:rPr lang="en-US" sz="2200" u="sng" dirty="0" smtClean="0">
                <a:latin typeface="Calibri"/>
                <a:cs typeface="Calibri"/>
              </a:rPr>
              <a:t>Prince Albert</a:t>
            </a:r>
            <a:endParaRPr lang="en-US" sz="22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6843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8501" y="143129"/>
            <a:ext cx="7467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Ranking candidate answers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8663" y="1133729"/>
            <a:ext cx="8403094" cy="477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Use Machine learning</a:t>
            </a:r>
          </a:p>
          <a:p>
            <a:pPr marL="0" indent="0">
              <a:buNone/>
            </a:pPr>
            <a:r>
              <a:rPr lang="en-US" sz="2400" dirty="0" smtClean="0"/>
              <a:t>Features for ranking candidate answers:</a:t>
            </a:r>
            <a:endParaRPr lang="en-US" sz="2000" b="1" dirty="0" smtClean="0"/>
          </a:p>
          <a:p>
            <a:pPr marL="685800" lvl="1"/>
            <a:r>
              <a:rPr lang="en-US" sz="1600" b="1" dirty="0" smtClean="0"/>
              <a:t>Answer </a:t>
            </a:r>
            <a:r>
              <a:rPr lang="en-US" sz="1600" b="1" dirty="0"/>
              <a:t>type match</a:t>
            </a:r>
            <a:r>
              <a:rPr lang="en-US" sz="1600" b="1" dirty="0" smtClean="0"/>
              <a:t>:  </a:t>
            </a:r>
            <a:r>
              <a:rPr lang="en-US" sz="1600" dirty="0" smtClean="0"/>
              <a:t>Candidate contains </a:t>
            </a:r>
            <a:r>
              <a:rPr lang="en-US" sz="1600" dirty="0"/>
              <a:t>a phrase with the correct answer </a:t>
            </a:r>
            <a:r>
              <a:rPr lang="en-US" sz="1600" dirty="0" smtClean="0"/>
              <a:t>type</a:t>
            </a:r>
            <a:endParaRPr lang="en-US" sz="1600" dirty="0"/>
          </a:p>
          <a:p>
            <a:pPr marL="685800" lvl="1"/>
            <a:r>
              <a:rPr lang="en-US" sz="1600" b="1" dirty="0" smtClean="0"/>
              <a:t>Pattern </a:t>
            </a:r>
            <a:r>
              <a:rPr lang="en-US" sz="1600" b="1" dirty="0"/>
              <a:t>match</a:t>
            </a:r>
            <a:r>
              <a:rPr lang="en-US" sz="1600" dirty="0" smtClean="0"/>
              <a:t>: Regular expression pattern matches the candidate.</a:t>
            </a:r>
            <a:endParaRPr lang="en-US" sz="1600" dirty="0"/>
          </a:p>
          <a:p>
            <a:pPr marL="685800" lvl="1"/>
            <a:r>
              <a:rPr lang="en-US" sz="1600" b="1" dirty="0" smtClean="0"/>
              <a:t>Question keywords</a:t>
            </a:r>
            <a:r>
              <a:rPr lang="en-US" sz="1600" dirty="0" smtClean="0"/>
              <a:t>: # of question </a:t>
            </a:r>
            <a:r>
              <a:rPr lang="en-US" sz="1600" dirty="0"/>
              <a:t>keywords </a:t>
            </a:r>
            <a:r>
              <a:rPr lang="en-US" sz="1600" dirty="0" smtClean="0"/>
              <a:t>in </a:t>
            </a:r>
            <a:r>
              <a:rPr lang="en-US" sz="1600" dirty="0"/>
              <a:t>the </a:t>
            </a:r>
            <a:r>
              <a:rPr lang="en-US" sz="1600" dirty="0" smtClean="0"/>
              <a:t>candidate.</a:t>
            </a:r>
            <a:endParaRPr lang="en-US" sz="1600" dirty="0"/>
          </a:p>
          <a:p>
            <a:pPr marL="685800" lvl="1"/>
            <a:r>
              <a:rPr lang="en-US" sz="1600" b="1" dirty="0" smtClean="0"/>
              <a:t>Keyword </a:t>
            </a:r>
            <a:r>
              <a:rPr lang="en-US" sz="1600" b="1" dirty="0"/>
              <a:t>distance</a:t>
            </a:r>
            <a:r>
              <a:rPr lang="en-US" sz="1600" dirty="0" smtClean="0"/>
              <a:t>: Distance in words between </a:t>
            </a:r>
            <a:r>
              <a:rPr lang="en-US" sz="1600" dirty="0"/>
              <a:t>the candidate </a:t>
            </a:r>
            <a:r>
              <a:rPr lang="en-US" sz="1600" dirty="0" smtClean="0"/>
              <a:t>and query </a:t>
            </a:r>
            <a:r>
              <a:rPr lang="en-US" sz="1600" dirty="0"/>
              <a:t>keywords </a:t>
            </a:r>
            <a:endParaRPr lang="en-US" sz="1600" dirty="0" smtClean="0"/>
          </a:p>
          <a:p>
            <a:pPr marL="685800" lvl="1"/>
            <a:r>
              <a:rPr lang="en-US" sz="1600" b="1" dirty="0" smtClean="0"/>
              <a:t>Novelty </a:t>
            </a:r>
            <a:r>
              <a:rPr lang="en-US" sz="1600" b="1" dirty="0"/>
              <a:t>factor</a:t>
            </a:r>
            <a:r>
              <a:rPr lang="en-US" sz="1600" dirty="0" smtClean="0"/>
              <a:t>: A word in </a:t>
            </a:r>
            <a:r>
              <a:rPr lang="en-US" sz="1600" dirty="0"/>
              <a:t>the candidate </a:t>
            </a:r>
            <a:r>
              <a:rPr lang="en-US" sz="1600" dirty="0" smtClean="0"/>
              <a:t>is not </a:t>
            </a:r>
            <a:r>
              <a:rPr lang="en-US" sz="1600" dirty="0"/>
              <a:t>in the query.</a:t>
            </a:r>
          </a:p>
          <a:p>
            <a:pPr marL="685800" lvl="1"/>
            <a:r>
              <a:rPr lang="en-US" sz="1600" b="1" dirty="0" smtClean="0"/>
              <a:t>Apposition </a:t>
            </a:r>
            <a:r>
              <a:rPr lang="en-US" sz="1600" b="1" dirty="0"/>
              <a:t>features</a:t>
            </a:r>
            <a:r>
              <a:rPr lang="en-US" sz="1600" dirty="0" smtClean="0"/>
              <a:t>: The candidate is </a:t>
            </a:r>
            <a:r>
              <a:rPr lang="en-US" sz="1600" dirty="0"/>
              <a:t>an </a:t>
            </a:r>
            <a:r>
              <a:rPr lang="en-US" sz="1600" dirty="0" smtClean="0"/>
              <a:t>appositive to question terms</a:t>
            </a:r>
          </a:p>
          <a:p>
            <a:pPr marL="685800" lvl="1"/>
            <a:r>
              <a:rPr lang="en-US" sz="1600" b="1" dirty="0" smtClean="0"/>
              <a:t>Punctuation </a:t>
            </a:r>
            <a:r>
              <a:rPr lang="en-US" sz="1600" b="1" dirty="0"/>
              <a:t>location</a:t>
            </a:r>
            <a:r>
              <a:rPr lang="en-US" sz="1600" dirty="0" smtClean="0"/>
              <a:t>: The candidate is </a:t>
            </a:r>
            <a:r>
              <a:rPr lang="en-US" sz="1600" dirty="0"/>
              <a:t>immediately followed </a:t>
            </a:r>
            <a:r>
              <a:rPr lang="en-US" sz="1600" dirty="0" smtClean="0"/>
              <a:t>by a                  comma</a:t>
            </a:r>
            <a:r>
              <a:rPr lang="en-US" sz="1600" dirty="0"/>
              <a:t>, period, </a:t>
            </a:r>
            <a:r>
              <a:rPr lang="en-US" sz="1600" dirty="0" smtClean="0"/>
              <a:t>quotation marks</a:t>
            </a:r>
            <a:r>
              <a:rPr lang="en-US" sz="1600" dirty="0"/>
              <a:t>, semicolon, or exclamation mark.</a:t>
            </a:r>
          </a:p>
          <a:p>
            <a:pPr marL="685800" lvl="1"/>
            <a:r>
              <a:rPr lang="en-US" sz="1600" b="1" dirty="0" smtClean="0"/>
              <a:t>Sequences </a:t>
            </a:r>
            <a:r>
              <a:rPr lang="en-US" sz="1600" b="1" dirty="0"/>
              <a:t>of question terms</a:t>
            </a:r>
            <a:r>
              <a:rPr lang="en-US" sz="1600" dirty="0" smtClean="0"/>
              <a:t>: </a:t>
            </a:r>
            <a:r>
              <a:rPr lang="en-US" sz="1600" dirty="0"/>
              <a:t>The length of the longest sequence </a:t>
            </a:r>
            <a:r>
              <a:rPr lang="en-US" sz="1600" dirty="0" smtClean="0"/>
              <a:t>                                 of </a:t>
            </a:r>
            <a:r>
              <a:rPr lang="en-US" sz="1600" dirty="0"/>
              <a:t>question </a:t>
            </a:r>
            <a:r>
              <a:rPr lang="en-US" sz="1600" dirty="0" smtClean="0"/>
              <a:t>terms that </a:t>
            </a:r>
            <a:r>
              <a:rPr lang="en-US" sz="1600" dirty="0"/>
              <a:t>occurs in the candidate answer.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9299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" y="6514249"/>
            <a:ext cx="457200" cy="304800"/>
          </a:xfrm>
          <a:prstGeom prst="rect">
            <a:avLst/>
          </a:prstGeom>
          <a:noFill/>
        </p:spPr>
        <p:txBody>
          <a:bodyPr/>
          <a:lstStyle/>
          <a:p>
            <a:fld id="{6293A94B-95F2-2E48-89F7-969BF792FCB3}" type="slidenum">
              <a:rPr lang="en-US" smtClean="0"/>
              <a:pPr/>
              <a:t>43</a:t>
            </a:fld>
            <a:endParaRPr lang="en-US" dirty="0" smtClean="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7632"/>
            <a:ext cx="7772400" cy="1143000"/>
          </a:xfrm>
        </p:spPr>
        <p:txBody>
          <a:bodyPr/>
          <a:lstStyle/>
          <a:p>
            <a:r>
              <a:rPr lang="en-US" dirty="0" smtClean="0"/>
              <a:t>Common Evaluation Metrics</a:t>
            </a:r>
            <a:endParaRPr lang="en-US" dirty="0"/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29792"/>
            <a:ext cx="8382000" cy="42672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Accuracy </a:t>
            </a:r>
            <a:r>
              <a:rPr lang="en-US" sz="2800" dirty="0" smtClean="0"/>
              <a:t>(does answer match gold-labeled answer?)</a:t>
            </a:r>
            <a:endParaRPr lang="en-US" sz="2800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Mean </a:t>
            </a:r>
            <a:r>
              <a:rPr lang="en-US" sz="2800" dirty="0">
                <a:solidFill>
                  <a:srgbClr val="0000FF"/>
                </a:solidFill>
              </a:rPr>
              <a:t>Reciprocal </a:t>
            </a:r>
            <a:r>
              <a:rPr lang="en-US" sz="2800" dirty="0" smtClean="0">
                <a:solidFill>
                  <a:srgbClr val="0000FF"/>
                </a:solidFill>
              </a:rPr>
              <a:t>Rank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For each query return a </a:t>
            </a:r>
            <a:r>
              <a:rPr lang="en-US" sz="2400" dirty="0"/>
              <a:t>ranked list of </a:t>
            </a:r>
            <a:r>
              <a:rPr lang="en-US" sz="2400" dirty="0" smtClean="0"/>
              <a:t>M candidate answers</a:t>
            </a:r>
            <a:r>
              <a:rPr lang="en-US" sz="2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Query score </a:t>
            </a:r>
            <a:r>
              <a:rPr lang="en-US" sz="2400" dirty="0"/>
              <a:t>is </a:t>
            </a:r>
            <a:r>
              <a:rPr lang="en-US" sz="2400" dirty="0" smtClean="0"/>
              <a:t>1</a:t>
            </a:r>
            <a:r>
              <a:rPr lang="en-US" sz="2400" dirty="0"/>
              <a:t>/Rank of the first </a:t>
            </a:r>
            <a:r>
              <a:rPr lang="en-US" sz="2400" dirty="0" smtClean="0"/>
              <a:t>correct answer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If first answer is correct: 1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else if second answer is correct: ½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else if third answer is correct:  ⅓,  etc.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Score is 0 if none of the M answers are correct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Take the mean over all N queries</a:t>
            </a:r>
            <a:endParaRPr lang="en-US" sz="2400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660712"/>
              </p:ext>
            </p:extLst>
          </p:nvPr>
        </p:nvGraphicFramePr>
        <p:xfrm>
          <a:off x="3059081" y="4775360"/>
          <a:ext cx="2244725" cy="1788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1" name="Equation" r:id="rId3" imgW="1104900" imgH="660400" progId="Equation.3">
                  <p:embed/>
                </p:oleObj>
              </mc:Choice>
              <mc:Fallback>
                <p:oleObj name="Equation" r:id="rId3" imgW="11049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9081" y="4775360"/>
                        <a:ext cx="2244725" cy="1788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939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Question Answering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A4001D"/>
                </a:solidFill>
                <a:ea typeface="ＭＳ Ｐゴシック" charset="0"/>
                <a:cs typeface="Calibri"/>
              </a:rPr>
              <a:t>Using Knowledge in QA</a:t>
            </a:r>
          </a:p>
        </p:txBody>
      </p:sp>
    </p:spTree>
    <p:extLst>
      <p:ext uri="{BB962C8B-B14F-4D97-AF65-F5344CB8AC3E}">
        <p14:creationId xmlns:p14="http://schemas.microsoft.com/office/powerpoint/2010/main" val="2121296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627" y="103695"/>
            <a:ext cx="7467600" cy="990600"/>
          </a:xfrm>
        </p:spPr>
        <p:txBody>
          <a:bodyPr/>
          <a:lstStyle/>
          <a:p>
            <a:r>
              <a:rPr lang="en-US" dirty="0" smtClean="0"/>
              <a:t>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628" y="1091024"/>
            <a:ext cx="8086380" cy="515620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Answers: Databases of Relations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born-in(“Emma Goldman”, “June 27 1869”)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author-of(“Cao </a:t>
            </a:r>
            <a:r>
              <a:rPr lang="en-US" sz="2400" dirty="0" err="1" smtClean="0">
                <a:solidFill>
                  <a:srgbClr val="000000"/>
                </a:solidFill>
              </a:rPr>
              <a:t>Xue</a:t>
            </a:r>
            <a:r>
              <a:rPr lang="en-US" sz="2400" dirty="0" smtClean="0">
                <a:solidFill>
                  <a:srgbClr val="000000"/>
                </a:solidFill>
              </a:rPr>
              <a:t> Qin”, “Dream of the Red Chamber”)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Draw from Wikipedia </a:t>
            </a:r>
            <a:r>
              <a:rPr lang="en-US" sz="2400" dirty="0" err="1" smtClean="0">
                <a:solidFill>
                  <a:srgbClr val="000000"/>
                </a:solidFill>
              </a:rPr>
              <a:t>infoboxes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DBpedia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FreeBase</a:t>
            </a:r>
            <a:r>
              <a:rPr lang="en-US" sz="2400" dirty="0" smtClean="0">
                <a:solidFill>
                  <a:srgbClr val="000000"/>
                </a:solidFill>
              </a:rPr>
              <a:t>, etc.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Questions: Extracting Relations in Questions</a:t>
            </a:r>
            <a:endParaRPr lang="en-US" sz="28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Whose granddaughter </a:t>
            </a:r>
            <a:r>
              <a:rPr lang="en-US" sz="2800" dirty="0">
                <a:solidFill>
                  <a:srgbClr val="0000FF"/>
                </a:solidFill>
              </a:rPr>
              <a:t>starred in </a:t>
            </a:r>
            <a:r>
              <a:rPr lang="en-US" sz="2800" dirty="0" smtClean="0">
                <a:solidFill>
                  <a:srgbClr val="0000FF"/>
                </a:solidFill>
              </a:rPr>
              <a:t>E.T.?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(acted</a:t>
            </a:r>
            <a:r>
              <a:rPr lang="en-US" dirty="0">
                <a:latin typeface="Courier"/>
                <a:cs typeface="Courier"/>
              </a:rPr>
              <a:t>-in ?x “E.T.”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pPr marL="457200" lvl="1" indent="0">
              <a:buNone/>
            </a:pP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 (granddaughter</a:t>
            </a:r>
            <a:r>
              <a:rPr lang="en-US" sz="2400" dirty="0">
                <a:latin typeface="Courier"/>
                <a:cs typeface="Courier"/>
              </a:rPr>
              <a:t>-of ?x ?y</a:t>
            </a:r>
            <a:r>
              <a:rPr lang="en-US" sz="2400" dirty="0" smtClean="0">
                <a:latin typeface="Courier"/>
                <a:cs typeface="Courier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6273800"/>
            <a:ext cx="457200" cy="457200"/>
          </a:xfrm>
        </p:spPr>
        <p:txBody>
          <a:bodyPr/>
          <a:lstStyle/>
          <a:p>
            <a:fld id="{10F35DC5-7E65-8247-99AB-4E984F8A921E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96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>
                <a:cs typeface="Calibri"/>
              </a:rPr>
              <a:t>Temporal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Reasoning</a:t>
            </a:r>
            <a:endParaRPr lang="fi-FI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600"/>
            <a:ext cx="8382000" cy="5156200"/>
          </a:xfrm>
        </p:spPr>
        <p:txBody>
          <a:bodyPr/>
          <a:lstStyle/>
          <a:p>
            <a:r>
              <a:rPr lang="fi-FI" sz="2800" dirty="0" err="1" smtClean="0">
                <a:latin typeface="Calibri"/>
                <a:cs typeface="Calibri"/>
              </a:rPr>
              <a:t>Relation</a:t>
            </a:r>
            <a:r>
              <a:rPr lang="fi-FI" sz="2800" dirty="0" smtClean="0">
                <a:latin typeface="Calibri"/>
                <a:cs typeface="Calibri"/>
              </a:rPr>
              <a:t> </a:t>
            </a:r>
            <a:r>
              <a:rPr lang="fi-FI" sz="2800" dirty="0" err="1" smtClean="0">
                <a:latin typeface="Calibri"/>
                <a:cs typeface="Calibri"/>
              </a:rPr>
              <a:t>databases</a:t>
            </a:r>
            <a:endParaRPr lang="fi-FI" sz="2800" dirty="0" smtClean="0">
              <a:latin typeface="Calibri"/>
              <a:cs typeface="Calibri"/>
            </a:endParaRPr>
          </a:p>
          <a:p>
            <a:pPr lvl="1"/>
            <a:r>
              <a:rPr lang="fi-FI" dirty="0" smtClean="0">
                <a:latin typeface="Calibri"/>
                <a:cs typeface="Calibri"/>
              </a:rPr>
              <a:t>(and </a:t>
            </a:r>
            <a:r>
              <a:rPr lang="fi-FI" dirty="0" err="1">
                <a:latin typeface="Calibri"/>
                <a:cs typeface="Calibri"/>
              </a:rPr>
              <a:t>o</a:t>
            </a:r>
            <a:r>
              <a:rPr lang="fi-FI" dirty="0" err="1" smtClean="0">
                <a:latin typeface="Calibri"/>
                <a:cs typeface="Calibri"/>
              </a:rPr>
              <a:t>bituaries</a:t>
            </a:r>
            <a:r>
              <a:rPr lang="fi-FI" dirty="0" smtClean="0">
                <a:latin typeface="Calibri"/>
                <a:cs typeface="Calibri"/>
              </a:rPr>
              <a:t>, </a:t>
            </a:r>
            <a:r>
              <a:rPr lang="fi-FI" dirty="0" err="1">
                <a:latin typeface="Calibri"/>
                <a:cs typeface="Calibri"/>
              </a:rPr>
              <a:t>b</a:t>
            </a:r>
            <a:r>
              <a:rPr lang="fi-FI" dirty="0" err="1" smtClean="0">
                <a:latin typeface="Calibri"/>
                <a:cs typeface="Calibri"/>
              </a:rPr>
              <a:t>iographical</a:t>
            </a:r>
            <a:r>
              <a:rPr lang="fi-FI" dirty="0" smtClean="0">
                <a:latin typeface="Calibri"/>
                <a:cs typeface="Calibri"/>
              </a:rPr>
              <a:t> </a:t>
            </a:r>
            <a:r>
              <a:rPr lang="fi-FI" dirty="0" err="1" smtClean="0">
                <a:latin typeface="Calibri"/>
                <a:cs typeface="Calibri"/>
              </a:rPr>
              <a:t>dictionaries</a:t>
            </a:r>
            <a:r>
              <a:rPr lang="fi-FI" dirty="0" smtClean="0">
                <a:latin typeface="Calibri"/>
                <a:cs typeface="Calibri"/>
              </a:rPr>
              <a:t>, etc.)</a:t>
            </a:r>
          </a:p>
          <a:p>
            <a:r>
              <a:rPr lang="fi-FI" sz="2800" dirty="0" smtClean="0">
                <a:latin typeface="Calibri"/>
                <a:cs typeface="Calibri"/>
              </a:rPr>
              <a:t>IBM Watson</a:t>
            </a:r>
          </a:p>
          <a:p>
            <a:pPr marL="457200" lvl="1" indent="0">
              <a:buNone/>
            </a:pPr>
            <a:r>
              <a:rPr lang="fi-FI" sz="2400" dirty="0" smtClean="0">
                <a:solidFill>
                  <a:srgbClr val="0000FF"/>
                </a:solidFill>
                <a:latin typeface="Calibri"/>
                <a:cs typeface="Calibri"/>
              </a:rPr>
              <a:t>”In 1594 he </a:t>
            </a:r>
            <a:r>
              <a:rPr lang="fi-FI" sz="2400" dirty="0" err="1" smtClean="0">
                <a:solidFill>
                  <a:srgbClr val="0000FF"/>
                </a:solidFill>
                <a:latin typeface="Calibri"/>
                <a:cs typeface="Calibri"/>
              </a:rPr>
              <a:t>took</a:t>
            </a:r>
            <a:r>
              <a:rPr lang="fi-FI" sz="2400" dirty="0" smtClean="0">
                <a:solidFill>
                  <a:srgbClr val="0000FF"/>
                </a:solidFill>
                <a:latin typeface="Calibri"/>
                <a:cs typeface="Calibri"/>
              </a:rPr>
              <a:t> a </a:t>
            </a:r>
            <a:r>
              <a:rPr lang="fi-FI" sz="2400" dirty="0" err="1" smtClean="0">
                <a:solidFill>
                  <a:srgbClr val="0000FF"/>
                </a:solidFill>
                <a:latin typeface="Calibri"/>
                <a:cs typeface="Calibri"/>
              </a:rPr>
              <a:t>job</a:t>
            </a:r>
            <a:r>
              <a:rPr lang="fi-FI" sz="2400" dirty="0" smtClean="0">
                <a:solidFill>
                  <a:srgbClr val="0000FF"/>
                </a:solidFill>
                <a:latin typeface="Calibri"/>
                <a:cs typeface="Calibri"/>
              </a:rPr>
              <a:t> as a </a:t>
            </a:r>
            <a:r>
              <a:rPr lang="fi-FI" sz="2400" dirty="0" err="1" smtClean="0">
                <a:solidFill>
                  <a:srgbClr val="0000FF"/>
                </a:solidFill>
                <a:latin typeface="Calibri"/>
                <a:cs typeface="Calibri"/>
              </a:rPr>
              <a:t>tax</a:t>
            </a:r>
            <a:r>
              <a:rPr lang="fi-FI" sz="240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fi-FI" sz="2400" dirty="0" err="1" smtClean="0">
                <a:solidFill>
                  <a:srgbClr val="0000FF"/>
                </a:solidFill>
                <a:latin typeface="Calibri"/>
                <a:cs typeface="Calibri"/>
              </a:rPr>
              <a:t>collector</a:t>
            </a:r>
            <a:r>
              <a:rPr lang="fi-FI" sz="2400" dirty="0" smtClean="0">
                <a:solidFill>
                  <a:srgbClr val="0000FF"/>
                </a:solidFill>
                <a:latin typeface="Calibri"/>
                <a:cs typeface="Calibri"/>
              </a:rPr>
              <a:t> in Andalusia”</a:t>
            </a:r>
          </a:p>
          <a:p>
            <a:pPr marL="457200" lvl="1" indent="0">
              <a:buNone/>
            </a:pPr>
            <a:r>
              <a:rPr lang="fi-FI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Candidates</a:t>
            </a:r>
            <a:r>
              <a:rPr lang="fi-FI" sz="2400" dirty="0" smtClean="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  <a:p>
            <a:pPr lvl="2"/>
            <a:r>
              <a:rPr lang="fi-FI" sz="2400" dirty="0" err="1" smtClean="0">
                <a:solidFill>
                  <a:srgbClr val="0000FF"/>
                </a:solidFill>
                <a:latin typeface="Calibri"/>
                <a:cs typeface="Calibri"/>
              </a:rPr>
              <a:t>Thoreau</a:t>
            </a:r>
            <a:r>
              <a:rPr lang="fi-FI" sz="240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fi-FI" sz="2400" dirty="0" smtClean="0">
                <a:latin typeface="Calibri"/>
                <a:cs typeface="Calibri"/>
              </a:rPr>
              <a:t>is a </a:t>
            </a:r>
            <a:r>
              <a:rPr lang="fi-FI" sz="2400" dirty="0" err="1" smtClean="0">
                <a:latin typeface="Calibri"/>
                <a:cs typeface="Calibri"/>
              </a:rPr>
              <a:t>bad</a:t>
            </a:r>
            <a:r>
              <a:rPr lang="fi-FI" sz="2400" dirty="0" smtClean="0">
                <a:latin typeface="Calibri"/>
                <a:cs typeface="Calibri"/>
              </a:rPr>
              <a:t> </a:t>
            </a:r>
            <a:r>
              <a:rPr lang="fi-FI" sz="2400" dirty="0" err="1" smtClean="0">
                <a:latin typeface="Calibri"/>
                <a:cs typeface="Calibri"/>
              </a:rPr>
              <a:t>answer</a:t>
            </a:r>
            <a:r>
              <a:rPr lang="fi-FI" sz="2400" dirty="0" smtClean="0">
                <a:latin typeface="Calibri"/>
                <a:cs typeface="Calibri"/>
              </a:rPr>
              <a:t> (</a:t>
            </a:r>
            <a:r>
              <a:rPr lang="fi-FI" sz="2400" dirty="0" err="1" smtClean="0">
                <a:latin typeface="Calibri"/>
                <a:cs typeface="Calibri"/>
              </a:rPr>
              <a:t>born</a:t>
            </a:r>
            <a:r>
              <a:rPr lang="fi-FI" sz="2400" dirty="0" smtClean="0">
                <a:latin typeface="Calibri"/>
                <a:cs typeface="Calibri"/>
              </a:rPr>
              <a:t> in 1817)</a:t>
            </a:r>
          </a:p>
          <a:p>
            <a:pPr lvl="2"/>
            <a:r>
              <a:rPr lang="fi-FI" sz="2400" dirty="0" smtClean="0">
                <a:solidFill>
                  <a:srgbClr val="0000FF"/>
                </a:solidFill>
                <a:latin typeface="Calibri"/>
                <a:cs typeface="Calibri"/>
              </a:rPr>
              <a:t>Cervantes</a:t>
            </a:r>
            <a:r>
              <a:rPr lang="fi-FI" sz="2400" dirty="0" smtClean="0">
                <a:latin typeface="Calibri"/>
                <a:cs typeface="Calibri"/>
              </a:rPr>
              <a:t> is </a:t>
            </a:r>
            <a:r>
              <a:rPr lang="fi-FI" sz="2400" dirty="0" err="1" smtClean="0">
                <a:latin typeface="Calibri"/>
                <a:cs typeface="Calibri"/>
              </a:rPr>
              <a:t>possible</a:t>
            </a:r>
            <a:r>
              <a:rPr lang="fi-FI" sz="2400" dirty="0" smtClean="0">
                <a:latin typeface="Calibri"/>
                <a:cs typeface="Calibri"/>
              </a:rPr>
              <a:t> (</a:t>
            </a:r>
            <a:r>
              <a:rPr lang="fi-FI" sz="2400" dirty="0" err="1" smtClean="0">
                <a:latin typeface="Calibri"/>
                <a:cs typeface="Calibri"/>
              </a:rPr>
              <a:t>was</a:t>
            </a:r>
            <a:r>
              <a:rPr lang="fi-FI" sz="2400" dirty="0" smtClean="0">
                <a:latin typeface="Calibri"/>
                <a:cs typeface="Calibri"/>
              </a:rPr>
              <a:t> </a:t>
            </a:r>
            <a:r>
              <a:rPr lang="fi-FI" sz="2400" dirty="0" err="1" smtClean="0">
                <a:latin typeface="Calibri"/>
                <a:cs typeface="Calibri"/>
              </a:rPr>
              <a:t>alive</a:t>
            </a:r>
            <a:r>
              <a:rPr lang="fi-FI" sz="2400" dirty="0" smtClean="0">
                <a:latin typeface="Calibri"/>
                <a:cs typeface="Calibri"/>
              </a:rPr>
              <a:t> in 1594)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6273800"/>
            <a:ext cx="457200" cy="457200"/>
          </a:xfrm>
        </p:spPr>
        <p:txBody>
          <a:bodyPr/>
          <a:lstStyle/>
          <a:p>
            <a:fld id="{10F35DC5-7E65-8247-99AB-4E984F8A921E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5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08" y="56134"/>
            <a:ext cx="7467600" cy="842010"/>
          </a:xfrm>
        </p:spPr>
        <p:txBody>
          <a:bodyPr>
            <a:normAutofit/>
          </a:bodyPr>
          <a:lstStyle/>
          <a:p>
            <a:r>
              <a:rPr lang="fi-FI" dirty="0" err="1">
                <a:cs typeface="Calibri"/>
              </a:rPr>
              <a:t>Geospatial</a:t>
            </a:r>
            <a:r>
              <a:rPr lang="fi-FI" dirty="0">
                <a:cs typeface="Calibri"/>
              </a:rPr>
              <a:t> </a:t>
            </a:r>
            <a:r>
              <a:rPr lang="fi-FI" dirty="0" err="1" smtClean="0">
                <a:cs typeface="Calibri"/>
              </a:rPr>
              <a:t>knowledge</a:t>
            </a:r>
            <a:endParaRPr lang="fi-FI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708" y="1147477"/>
            <a:ext cx="8534400" cy="1876744"/>
          </a:xfrm>
        </p:spPr>
        <p:txBody>
          <a:bodyPr/>
          <a:lstStyle/>
          <a:p>
            <a:r>
              <a:rPr lang="fi-FI" dirty="0">
                <a:solidFill>
                  <a:srgbClr val="0000FF"/>
                </a:solidFill>
                <a:cs typeface="Calibri"/>
              </a:rPr>
              <a:t>Beijing</a:t>
            </a:r>
            <a:r>
              <a:rPr lang="fi-FI" dirty="0">
                <a:cs typeface="Calibri"/>
              </a:rPr>
              <a:t>  is a </a:t>
            </a:r>
            <a:r>
              <a:rPr lang="fi-FI" dirty="0" err="1">
                <a:cs typeface="Calibri"/>
              </a:rPr>
              <a:t>good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answer</a:t>
            </a:r>
            <a:r>
              <a:rPr lang="fi-FI" dirty="0">
                <a:cs typeface="Calibri"/>
              </a:rPr>
              <a:t> for  </a:t>
            </a:r>
            <a:r>
              <a:rPr lang="fi-FI" dirty="0">
                <a:solidFill>
                  <a:srgbClr val="0000FF"/>
                </a:solidFill>
                <a:cs typeface="Calibri"/>
              </a:rPr>
              <a:t>”Asian city”</a:t>
            </a:r>
          </a:p>
          <a:p>
            <a:r>
              <a:rPr lang="fi-FI" dirty="0" err="1">
                <a:solidFill>
                  <a:srgbClr val="0000FF"/>
                </a:solidFill>
                <a:cs typeface="Calibri"/>
              </a:rPr>
              <a:t>California</a:t>
            </a:r>
            <a:r>
              <a:rPr lang="fi-FI" dirty="0">
                <a:cs typeface="Calibri"/>
              </a:rPr>
              <a:t>  is  </a:t>
            </a:r>
            <a:r>
              <a:rPr lang="fi-FI" dirty="0">
                <a:solidFill>
                  <a:srgbClr val="0000FF"/>
                </a:solidFill>
                <a:cs typeface="Calibri"/>
              </a:rPr>
              <a:t>”</a:t>
            </a:r>
            <a:r>
              <a:rPr lang="fi-FI" dirty="0" err="1">
                <a:solidFill>
                  <a:srgbClr val="0000FF"/>
                </a:solidFill>
                <a:cs typeface="Calibri"/>
              </a:rPr>
              <a:t>southwest</a:t>
            </a:r>
            <a:r>
              <a:rPr lang="fi-FI" dirty="0">
                <a:solidFill>
                  <a:srgbClr val="0000FF"/>
                </a:solidFill>
                <a:cs typeface="Calibri"/>
              </a:rPr>
              <a:t> of Montana”</a:t>
            </a:r>
          </a:p>
          <a:p>
            <a:r>
              <a:rPr lang="en-US" dirty="0" err="1" smtClean="0"/>
              <a:t>geonames.org</a:t>
            </a:r>
            <a:r>
              <a:rPr lang="en-US" dirty="0" smtClean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82" y="2913126"/>
            <a:ext cx="6272989" cy="32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5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 and conversation (</a:t>
            </a:r>
            <a:r>
              <a:rPr lang="en-US" dirty="0" err="1" smtClean="0"/>
              <a:t>Siri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Coreference helps resolve ambiguities</a:t>
            </a:r>
          </a:p>
          <a:p>
            <a:pPr marL="457200" lvl="1" indent="0">
              <a:buNone/>
            </a:pPr>
            <a:r>
              <a:rPr lang="en-US" sz="2400" dirty="0" smtClean="0"/>
              <a:t>U: “Book a table at Il </a:t>
            </a:r>
            <a:r>
              <a:rPr lang="en-US" sz="2400" dirty="0" err="1" smtClean="0"/>
              <a:t>Fornaio</a:t>
            </a:r>
            <a:r>
              <a:rPr lang="en-US" sz="2400" dirty="0" smtClean="0"/>
              <a:t> at 7:00 with </a:t>
            </a:r>
            <a:r>
              <a:rPr lang="en-US" sz="2400" b="1" dirty="0" smtClean="0"/>
              <a:t>my mom</a:t>
            </a:r>
            <a:r>
              <a:rPr lang="en-US" sz="2400" dirty="0" smtClean="0"/>
              <a:t>”</a:t>
            </a:r>
          </a:p>
          <a:p>
            <a:pPr marL="457200" lvl="1" indent="0">
              <a:buNone/>
            </a:pPr>
            <a:r>
              <a:rPr lang="en-US" sz="2400" dirty="0" smtClean="0"/>
              <a:t>U: “Also send </a:t>
            </a:r>
            <a:r>
              <a:rPr lang="en-US" sz="2400" b="1" dirty="0" smtClean="0"/>
              <a:t>her</a:t>
            </a:r>
            <a:r>
              <a:rPr lang="en-US" sz="2400" dirty="0" smtClean="0"/>
              <a:t> an email reminder”</a:t>
            </a:r>
            <a:endParaRPr lang="en-US" sz="2400" dirty="0"/>
          </a:p>
          <a:p>
            <a:r>
              <a:rPr lang="en-US" sz="2800" dirty="0"/>
              <a:t>Clarification </a:t>
            </a:r>
            <a:r>
              <a:rPr lang="en-US" sz="2800" dirty="0" smtClean="0"/>
              <a:t>questions:</a:t>
            </a:r>
          </a:p>
          <a:p>
            <a:pPr marL="457200" lvl="1" indent="0">
              <a:buNone/>
            </a:pPr>
            <a:r>
              <a:rPr lang="en-US" sz="2400" dirty="0" smtClean="0"/>
              <a:t>U: “Chicago pizza”</a:t>
            </a:r>
          </a:p>
          <a:p>
            <a:pPr marL="457200" lvl="1" indent="0">
              <a:buNone/>
            </a:pPr>
            <a:r>
              <a:rPr lang="en-US" sz="2400" dirty="0" smtClean="0"/>
              <a:t>S: “Did you mean pizza restaurants in Chicago                                                               or Chicago-style pizza?”</a:t>
            </a:r>
            <a:endParaRPr lang="en-US" sz="2400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19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Wolfram Alpha, Google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 descr="Screen Shot 2015-03-13 at 12.04.4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/>
          <a:stretch/>
        </p:blipFill>
        <p:spPr>
          <a:xfrm>
            <a:off x="457201" y="1147172"/>
            <a:ext cx="3773976" cy="3705104"/>
          </a:xfrm>
          <a:prstGeom prst="rect">
            <a:avLst/>
          </a:prstGeom>
        </p:spPr>
      </p:pic>
      <p:pic>
        <p:nvPicPr>
          <p:cNvPr id="6" name="Picture 5" descr="Screen Shot 2015-03-13 at 12.06.3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4"/>
          <a:stretch/>
        </p:blipFill>
        <p:spPr>
          <a:xfrm>
            <a:off x="4423103" y="1270000"/>
            <a:ext cx="4501931" cy="397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2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Wolfram Alpha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Screen Shot 2015-03-13 at 12.05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12345"/>
            <a:ext cx="7149185" cy="46832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8276" y="5990897"/>
            <a:ext cx="6818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in this case, Google returns a standard list of document 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6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52400" y="6375400"/>
            <a:ext cx="457200" cy="304800"/>
          </a:xfrm>
          <a:prstGeom prst="rect">
            <a:avLst/>
          </a:prstGeom>
          <a:noFill/>
        </p:spPr>
        <p:txBody>
          <a:bodyPr/>
          <a:lstStyle/>
          <a:p>
            <a:fld id="{D1827057-38B1-854C-9CC5-6A900D022197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522013" y="189186"/>
            <a:ext cx="8541190" cy="6893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Questions in Modern Systems</a:t>
            </a:r>
            <a:endParaRPr lang="en-US" dirty="0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74447"/>
            <a:ext cx="7620000" cy="5054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Factoid </a:t>
            </a:r>
            <a:r>
              <a:rPr lang="en-US" sz="2400" dirty="0" smtClean="0"/>
              <a:t>questions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Answers are short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The question can be rephrased as “fill in the blanks” question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000" dirty="0" smtClean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 smtClean="0"/>
              <a:t>Examples: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Who </a:t>
            </a:r>
            <a:r>
              <a:rPr lang="en-US" sz="2000" dirty="0" smtClean="0"/>
              <a:t>directed the movie Titanic?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How </a:t>
            </a:r>
            <a:r>
              <a:rPr lang="en-US" sz="2000" dirty="0"/>
              <a:t>many calories are there in two slices of apple </a:t>
            </a:r>
            <a:r>
              <a:rPr lang="en-US" sz="2000" dirty="0" smtClean="0"/>
              <a:t>pie</a:t>
            </a:r>
            <a:r>
              <a:rPr lang="en-US" sz="2000" dirty="0" smtClean="0"/>
              <a:t>?</a:t>
            </a:r>
          </a:p>
          <a:p>
            <a:pPr lvl="1"/>
            <a:r>
              <a:rPr lang="en-US" sz="2000" dirty="0" smtClean="0"/>
              <a:t>Where is Louvre museum located?</a:t>
            </a: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Complex </a:t>
            </a:r>
            <a:r>
              <a:rPr lang="en-US" sz="2400" dirty="0"/>
              <a:t>(</a:t>
            </a:r>
            <a:r>
              <a:rPr lang="en-US" sz="2400" dirty="0" smtClean="0"/>
              <a:t>narrative) questions: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What precautionary measures should we take to be safe from swine flu?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What </a:t>
            </a:r>
            <a:r>
              <a:rPr lang="en-US" sz="2000" dirty="0"/>
              <a:t>do scholars think about Jefferson’s position on </a:t>
            </a:r>
            <a:r>
              <a:rPr lang="en-US" sz="2000" dirty="0" smtClean="0"/>
              <a:t>          dealing </a:t>
            </a:r>
            <a:r>
              <a:rPr lang="en-US" sz="2000" dirty="0"/>
              <a:t>with pirates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657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Paradigms for QA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IR-based approaches</a:t>
            </a:r>
          </a:p>
          <a:p>
            <a:pPr lvl="1"/>
            <a:r>
              <a:rPr lang="en-US" sz="2800" dirty="0" smtClean="0"/>
              <a:t>TREC QA Track (</a:t>
            </a:r>
            <a:r>
              <a:rPr lang="en-US" sz="2800" dirty="0" err="1" smtClean="0"/>
              <a:t>AskMSR</a:t>
            </a:r>
            <a:r>
              <a:rPr lang="en-US" sz="2800" dirty="0" smtClean="0"/>
              <a:t>, ISI, …)</a:t>
            </a:r>
          </a:p>
          <a:p>
            <a:pPr lvl="1"/>
            <a:r>
              <a:rPr lang="en-US" sz="2800" dirty="0" smtClean="0"/>
              <a:t>IBM Watson</a:t>
            </a:r>
            <a:endParaRPr lang="en-US" sz="2800" dirty="0"/>
          </a:p>
          <a:p>
            <a:pPr lvl="1"/>
            <a:r>
              <a:rPr lang="en-US" sz="2800" dirty="0" smtClean="0"/>
              <a:t>Google</a:t>
            </a:r>
            <a:endParaRPr lang="en-US" sz="2800" dirty="0" smtClean="0"/>
          </a:p>
          <a:p>
            <a:r>
              <a:rPr lang="en-US" sz="3200" dirty="0" smtClean="0"/>
              <a:t>Knowledge-based and Hybrid approaches</a:t>
            </a:r>
          </a:p>
          <a:p>
            <a:pPr lvl="1"/>
            <a:r>
              <a:rPr lang="en-US" sz="2800" dirty="0" smtClean="0"/>
              <a:t>IBM </a:t>
            </a:r>
            <a:r>
              <a:rPr lang="en-US" sz="2800" dirty="0" smtClean="0"/>
              <a:t>Watson</a:t>
            </a:r>
            <a:endParaRPr lang="en-US" sz="2800" dirty="0"/>
          </a:p>
          <a:p>
            <a:pPr lvl="1"/>
            <a:r>
              <a:rPr lang="en-US" sz="2800" dirty="0" smtClean="0"/>
              <a:t>Apple </a:t>
            </a:r>
            <a:r>
              <a:rPr lang="en-US" sz="2800" dirty="0" err="1" smtClean="0"/>
              <a:t>Siri</a:t>
            </a:r>
            <a:endParaRPr lang="en-US" sz="2800" dirty="0"/>
          </a:p>
          <a:p>
            <a:pPr lvl="1"/>
            <a:r>
              <a:rPr lang="en-US" sz="2800" dirty="0" smtClean="0"/>
              <a:t>Wolfram Alpha</a:t>
            </a:r>
            <a:endParaRPr lang="en-US" sz="2800" dirty="0"/>
          </a:p>
          <a:p>
            <a:pPr lvl="1"/>
            <a:r>
              <a:rPr lang="en-US" sz="2800" dirty="0" smtClean="0"/>
              <a:t>True </a:t>
            </a:r>
            <a:r>
              <a:rPr lang="en-US" sz="2800" dirty="0" smtClean="0"/>
              <a:t>Knowledge </a:t>
            </a:r>
            <a:r>
              <a:rPr lang="en-US" sz="2800" dirty="0" err="1" smtClean="0"/>
              <a:t>Evi</a:t>
            </a:r>
            <a:r>
              <a:rPr lang="en-US" sz="28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AskMSR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Basic IR Based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3371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9327</TotalTime>
  <Words>2177</Words>
  <Application>Microsoft Macintosh PowerPoint</Application>
  <PresentationFormat>On-screen Show (4:3)</PresentationFormat>
  <Paragraphs>372</Paragraphs>
  <Slides>48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Default Theme</vt:lpstr>
      <vt:lpstr>Equation</vt:lpstr>
      <vt:lpstr>Question Answering</vt:lpstr>
      <vt:lpstr>Question Answering</vt:lpstr>
      <vt:lpstr>Question Answering: IBM’s Watson</vt:lpstr>
      <vt:lpstr>Apple’s Siri</vt:lpstr>
      <vt:lpstr>Wolfram Alpha, Google</vt:lpstr>
      <vt:lpstr>Wolfram Alpha</vt:lpstr>
      <vt:lpstr>Types of Questions in Modern Systems</vt:lpstr>
      <vt:lpstr>Paradigms for QA</vt:lpstr>
      <vt:lpstr>AskMSR</vt:lpstr>
      <vt:lpstr>AskMSR: Shallow approach</vt:lpstr>
      <vt:lpstr>AskMSR: Details</vt:lpstr>
      <vt:lpstr>Step 1: Rewrite queries</vt:lpstr>
      <vt:lpstr>Query rewriting</vt:lpstr>
      <vt:lpstr>Step 2: Query search engine</vt:lpstr>
      <vt:lpstr>Step 3: Mining N-Grams</vt:lpstr>
      <vt:lpstr>Step 4: Filtering N-Grams</vt:lpstr>
      <vt:lpstr>Step 5: Tiling the Answers</vt:lpstr>
      <vt:lpstr>Results</vt:lpstr>
      <vt:lpstr>IR and Knowledge Based QA</vt:lpstr>
      <vt:lpstr>IR-based Factoid QA</vt:lpstr>
      <vt:lpstr>IR-based Factoid QA</vt:lpstr>
      <vt:lpstr>Knowledge-based approaches (Siri)</vt:lpstr>
      <vt:lpstr>Hybrid approaches (IBM Watson)</vt:lpstr>
      <vt:lpstr>IR-based Factoid QA</vt:lpstr>
      <vt:lpstr>Question processing: Extraction from the question</vt:lpstr>
      <vt:lpstr>Answer Type Detection: Named Entities</vt:lpstr>
      <vt:lpstr>Part of Li &amp; Roth’s Answer Type Taxonomy</vt:lpstr>
      <vt:lpstr>Answer Types</vt:lpstr>
      <vt:lpstr>More Answer Types</vt:lpstr>
      <vt:lpstr>Answer types in Jeopardy</vt:lpstr>
      <vt:lpstr>Answer Type Detection</vt:lpstr>
      <vt:lpstr>Answer Type Detection: Rules</vt:lpstr>
      <vt:lpstr>Answer Type Detection: ML</vt:lpstr>
      <vt:lpstr>Query formulation: keyword selection</vt:lpstr>
      <vt:lpstr>IR-based Factoid QA</vt:lpstr>
      <vt:lpstr>Passage Retrieval</vt:lpstr>
      <vt:lpstr>Features for Passage Ranking</vt:lpstr>
      <vt:lpstr>IR-based Factoid QA</vt:lpstr>
      <vt:lpstr>Answer Extraction</vt:lpstr>
      <vt:lpstr>Ranking Candidate Answers</vt:lpstr>
      <vt:lpstr>Ranking Candidate Answers</vt:lpstr>
      <vt:lpstr>Ranking candidate answers</vt:lpstr>
      <vt:lpstr>Common Evaluation Metrics</vt:lpstr>
      <vt:lpstr>Question Answering</vt:lpstr>
      <vt:lpstr>Relation Extraction</vt:lpstr>
      <vt:lpstr>Temporal Reasoning</vt:lpstr>
      <vt:lpstr>Geospatial knowledge</vt:lpstr>
      <vt:lpstr>Context and conversation (Siri)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Retrieval</dc:title>
  <dc:subject/>
  <dc:creator>Debapriyo Majumdar</dc:creator>
  <cp:keywords/>
  <dc:description/>
  <cp:lastModifiedBy>Debapriyo Majumdar</cp:lastModifiedBy>
  <cp:revision>899</cp:revision>
  <dcterms:created xsi:type="dcterms:W3CDTF">2014-08-02T12:52:59Z</dcterms:created>
  <dcterms:modified xsi:type="dcterms:W3CDTF">2015-03-13T09:02:47Z</dcterms:modified>
  <cp:category/>
</cp:coreProperties>
</file>