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Microsoft_Equation3.bin" ContentType="application/vnd.openxmlformats-officedocument.oleObject"/>
  <Override PartName="/ppt/embeddings/oleObject2.bin" ContentType="application/vnd.openxmlformats-officedocument.oleObject"/>
  <Override PartName="/ppt/embeddings/Microsoft_Equation4.bin" ContentType="application/vnd.openxmlformats-officedocument.oleObject"/>
  <Override PartName="/ppt/embeddings/Microsoft_Equation5.bin" ContentType="application/vnd.openxmlformats-officedocument.oleObject"/>
  <Override PartName="/ppt/embeddings/Microsoft_Equation6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375" r:id="rId3"/>
    <p:sldId id="332" r:id="rId4"/>
    <p:sldId id="376" r:id="rId5"/>
    <p:sldId id="334" r:id="rId6"/>
    <p:sldId id="377" r:id="rId7"/>
    <p:sldId id="335" r:id="rId8"/>
    <p:sldId id="336" r:id="rId9"/>
    <p:sldId id="378" r:id="rId10"/>
    <p:sldId id="379" r:id="rId11"/>
    <p:sldId id="380" r:id="rId12"/>
    <p:sldId id="381" r:id="rId13"/>
    <p:sldId id="408" r:id="rId14"/>
    <p:sldId id="409" r:id="rId15"/>
    <p:sldId id="410" r:id="rId16"/>
    <p:sldId id="411" r:id="rId17"/>
    <p:sldId id="407" r:id="rId18"/>
    <p:sldId id="388" r:id="rId19"/>
    <p:sldId id="389" r:id="rId20"/>
    <p:sldId id="390" r:id="rId21"/>
    <p:sldId id="391" r:id="rId22"/>
    <p:sldId id="392" r:id="rId23"/>
    <p:sldId id="412" r:id="rId24"/>
    <p:sldId id="413" r:id="rId25"/>
    <p:sldId id="41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8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image" Target="../media/image11.wmf"/><Relationship Id="rId2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wmf"/><Relationship Id="rId3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59E54-AE6E-F549-B9AE-618A7B46237A}" type="datetimeFigureOut">
              <a:rPr lang="en-US" smtClean="0"/>
              <a:t>06/04/15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55C02-97D2-4641-A637-652E7F0A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86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E47CD-8708-F948-A779-36F32D6EDB11}" type="datetimeFigureOut">
              <a:rPr lang="en-US" smtClean="0"/>
              <a:t>06/04/15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83283-9BD9-774E-AC54-847D0E689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715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sp>
      <p:sp>
        <p:nvSpPr>
          <p:cNvPr id="5632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186" y="4342781"/>
            <a:ext cx="5487629" cy="411820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sp>
      <p:sp>
        <p:nvSpPr>
          <p:cNvPr id="6246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186" y="4342781"/>
            <a:ext cx="5487629" cy="411820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宋体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62918CC-B76F-F549-B79E-A78CDCB8084C}" type="slidenum">
              <a:rPr lang="en-US" altLang="zh-CN"/>
              <a:pPr eaLnBrk="1" hangingPunct="1"/>
              <a:t>19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55E7-49D5-D046-9E95-5A98DCFF66AD}" type="datetime1">
              <a:rPr lang="en-IN" smtClean="0"/>
              <a:t>06/04/15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74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3D5B-8024-954C-9EA8-0A7D038CF304}" type="datetime1">
              <a:rPr lang="en-IN" smtClean="0"/>
              <a:t>06/04/15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88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6F1D5-B673-8D48-876A-20B8696F1D6B}" type="datetime1">
              <a:rPr lang="en-IN" smtClean="0"/>
              <a:t>06/04/15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48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96CB-72EA-C14A-99A4-0AE763786797}" type="datetime1">
              <a:rPr lang="en-IN" smtClean="0"/>
              <a:t>06/04/15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68610" y="958032"/>
            <a:ext cx="80768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034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D054-2180-0A45-94DC-E612A04EB82D}" type="datetime1">
              <a:rPr lang="en-IN" smtClean="0"/>
              <a:t>06/04/15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00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48588-9415-9A4B-9D5E-C9A176907F28}" type="datetime1">
              <a:rPr lang="en-IN" smtClean="0"/>
              <a:t>06/04/15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2033" y="958032"/>
            <a:ext cx="80768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671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6850E-73E0-E946-A230-0CD1BDA80A3B}" type="datetime1">
              <a:rPr lang="en-IN" smtClean="0"/>
              <a:t>06/04/15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2033" y="958032"/>
            <a:ext cx="80768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133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FC485-E25D-3B43-B39B-C89965CA511E}" type="datetime1">
              <a:rPr lang="en-IN" smtClean="0"/>
              <a:t>06/04/15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02033" y="958032"/>
            <a:ext cx="80768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900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7EA1D-7703-234E-ADEE-4827FB423E92}" type="datetime1">
              <a:rPr lang="en-IN" smtClean="0"/>
              <a:t>06/04/15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4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17A2-7B26-604C-95A5-58E88579DA5E}" type="datetime1">
              <a:rPr lang="en-IN" smtClean="0"/>
              <a:t>06/04/15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58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0A24-4995-7C46-9EE4-9D497BA71EBA}" type="datetime1">
              <a:rPr lang="en-IN" smtClean="0"/>
              <a:t>06/04/15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9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02850"/>
            <a:ext cx="8229600" cy="5023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31159-C5F6-B841-9353-B0C0E75B39D3}" type="datetime1">
              <a:rPr lang="en-IN" smtClean="0"/>
              <a:t>06/04/15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DA401-2374-BE46-BA37-D56B8F3DF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9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2">
              <a:lumMod val="75000"/>
            </a:schemeClr>
          </a:solidFill>
          <a:latin typeface="+mj-lt"/>
          <a:ea typeface="+mj-ea"/>
          <a:cs typeface="Athelas 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8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–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emf"/><Relationship Id="rId12" Type="http://schemas.openxmlformats.org/officeDocument/2006/relationships/oleObject" Target="../embeddings/Microsoft_Equation5.bin"/><Relationship Id="rId13" Type="http://schemas.openxmlformats.org/officeDocument/2006/relationships/image" Target="../media/image1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wmf"/><Relationship Id="rId6" Type="http://schemas.openxmlformats.org/officeDocument/2006/relationships/oleObject" Target="../embeddings/Microsoft_Equation3.bin"/><Relationship Id="rId7" Type="http://schemas.openxmlformats.org/officeDocument/2006/relationships/image" Target="../media/image12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13.wmf"/><Relationship Id="rId10" Type="http://schemas.openxmlformats.org/officeDocument/2006/relationships/oleObject" Target="../embeddings/Microsoft_Equation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6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7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8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irindia.i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67319"/>
            <a:ext cx="7772400" cy="243313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Query Suggestions 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447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Debapriyo Majumdar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Information Retrieval – Spring 2015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Indian Statistical Institute Kolkata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00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 smtClean="0"/>
              <a:t>Preprocessing (offline)</a:t>
            </a:r>
          </a:p>
          <a:p>
            <a:r>
              <a:rPr lang="en-US" dirty="0" smtClean="0"/>
              <a:t>Represent </a:t>
            </a:r>
            <a:r>
              <a:rPr lang="en-US" dirty="0"/>
              <a:t>queries as </a:t>
            </a:r>
            <a:r>
              <a:rPr lang="en-US" b="1" dirty="0"/>
              <a:t>term weighted</a:t>
            </a:r>
            <a:r>
              <a:rPr lang="en-US" dirty="0"/>
              <a:t> vectors </a:t>
            </a:r>
          </a:p>
          <a:p>
            <a:r>
              <a:rPr lang="en-US" dirty="0" smtClean="0"/>
              <a:t>Cluster </a:t>
            </a:r>
            <a:r>
              <a:rPr lang="en-US" dirty="0"/>
              <a:t>queries </a:t>
            </a:r>
            <a:r>
              <a:rPr lang="en-US" dirty="0" smtClean="0"/>
              <a:t>using </a:t>
            </a:r>
            <a:r>
              <a:rPr lang="en-US" b="1" dirty="0" smtClean="0"/>
              <a:t>similarity </a:t>
            </a:r>
            <a:r>
              <a:rPr lang="en-US" dirty="0" smtClean="0"/>
              <a:t>between queries</a:t>
            </a:r>
            <a:endParaRPr lang="en-US" dirty="0"/>
          </a:p>
          <a:p>
            <a:r>
              <a:rPr lang="en-US" b="1" dirty="0" smtClean="0"/>
              <a:t>Rank</a:t>
            </a:r>
            <a:r>
              <a:rPr lang="en-US" dirty="0" smtClean="0"/>
              <a:t> </a:t>
            </a:r>
            <a:r>
              <a:rPr lang="en-US" dirty="0"/>
              <a:t>queries in each cluster 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u="sng" dirty="0" smtClean="0"/>
              <a:t>Query time (online)</a:t>
            </a:r>
          </a:p>
          <a:p>
            <a:r>
              <a:rPr lang="en-US" dirty="0" smtClean="0"/>
              <a:t>Given the user’s query </a:t>
            </a:r>
            <a:r>
              <a:rPr lang="en-US" i="1" dirty="0" smtClean="0"/>
              <a:t>q</a:t>
            </a:r>
            <a:endParaRPr lang="en-US" dirty="0" smtClean="0"/>
          </a:p>
          <a:p>
            <a:r>
              <a:rPr lang="en-US" b="1" dirty="0" smtClean="0"/>
              <a:t>Find cluster</a:t>
            </a:r>
            <a:r>
              <a:rPr lang="en-US" dirty="0" smtClean="0"/>
              <a:t> </a:t>
            </a:r>
            <a:r>
              <a:rPr lang="en-US" i="1" dirty="0" smtClean="0"/>
              <a:t>C </a:t>
            </a:r>
            <a:r>
              <a:rPr lang="en-US" dirty="0" smtClean="0"/>
              <a:t>in which </a:t>
            </a:r>
            <a:r>
              <a:rPr lang="en-US" i="1" dirty="0" smtClean="0"/>
              <a:t>q </a:t>
            </a:r>
            <a:r>
              <a:rPr lang="en-US" dirty="0" smtClean="0"/>
              <a:t>should belong</a:t>
            </a:r>
          </a:p>
          <a:p>
            <a:r>
              <a:rPr lang="en-US" dirty="0" smtClean="0"/>
              <a:t>Suggest top </a:t>
            </a:r>
            <a:r>
              <a:rPr lang="en-US" i="1" dirty="0" smtClean="0"/>
              <a:t>k </a:t>
            </a:r>
            <a:r>
              <a:rPr lang="en-US" dirty="0" smtClean="0"/>
              <a:t>queries in cluster </a:t>
            </a:r>
            <a:r>
              <a:rPr lang="en-US" i="1" dirty="0" smtClean="0"/>
              <a:t>C</a:t>
            </a:r>
          </a:p>
          <a:p>
            <a:pPr lvl="1"/>
            <a:r>
              <a:rPr lang="en-US" dirty="0" smtClean="0"/>
              <a:t>Based on their </a:t>
            </a:r>
            <a:r>
              <a:rPr lang="en-US" b="1" dirty="0" smtClean="0"/>
              <a:t>rank</a:t>
            </a:r>
            <a:r>
              <a:rPr lang="en-US" dirty="0" smtClean="0"/>
              <a:t> and </a:t>
            </a:r>
            <a:r>
              <a:rPr lang="en-US" b="1" dirty="0" smtClean="0"/>
              <a:t>similarity</a:t>
            </a:r>
            <a:r>
              <a:rPr lang="en-US" dirty="0" smtClean="0"/>
              <a:t> with </a:t>
            </a:r>
            <a:r>
              <a:rPr lang="en-US" i="1" dirty="0" smtClean="0"/>
              <a:t>q 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88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Query term weight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473820"/>
              </p:ext>
            </p:extLst>
          </p:nvPr>
        </p:nvGraphicFramePr>
        <p:xfrm>
          <a:off x="2165350" y="2946400"/>
          <a:ext cx="468947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Equation" r:id="rId3" imgW="2209800" imgH="457200" progId="Equation.3">
                  <p:embed/>
                </p:oleObj>
              </mc:Choice>
              <mc:Fallback>
                <p:oleObj name="Equation" r:id="rId3" imgW="22098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65350" y="2946400"/>
                        <a:ext cx="4689475" cy="969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Callout 2 5"/>
          <p:cNvSpPr/>
          <p:nvPr/>
        </p:nvSpPr>
        <p:spPr>
          <a:xfrm>
            <a:off x="6989010" y="1882272"/>
            <a:ext cx="1978527" cy="1256632"/>
          </a:xfrm>
          <a:prstGeom prst="borderCallout2">
            <a:avLst>
              <a:gd name="adj1" fmla="val 18750"/>
              <a:gd name="adj2" fmla="val -5630"/>
              <a:gd name="adj3" fmla="val 18750"/>
              <a:gd name="adj4" fmla="val -16667"/>
              <a:gd name="adj5" fmla="val 85904"/>
              <a:gd name="adj6" fmla="val -3653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buClr>
                <a:srgbClr val="1F497D"/>
              </a:buClr>
            </a:pPr>
            <a:r>
              <a:rPr lang="en-US" sz="1900" dirty="0" smtClean="0">
                <a:solidFill>
                  <a:prstClr val="black"/>
                </a:solidFill>
                <a:latin typeface="Times New Roman"/>
                <a:cs typeface="Times New Roman"/>
              </a:rPr>
              <a:t>term frequency of </a:t>
            </a:r>
            <a:r>
              <a:rPr lang="en-US" sz="1900" i="1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i-</a:t>
            </a:r>
            <a:r>
              <a:rPr lang="en-US" sz="190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th</a:t>
            </a:r>
            <a:r>
              <a:rPr lang="en-US" sz="19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term in document with URL </a:t>
            </a:r>
            <a:r>
              <a:rPr lang="en-US" sz="19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u</a:t>
            </a:r>
            <a:endParaRPr lang="en-US" sz="19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Line Callout 2 6"/>
          <p:cNvSpPr/>
          <p:nvPr/>
        </p:nvSpPr>
        <p:spPr>
          <a:xfrm>
            <a:off x="564147" y="1574798"/>
            <a:ext cx="1978527" cy="935790"/>
          </a:xfrm>
          <a:prstGeom prst="borderCallout2">
            <a:avLst>
              <a:gd name="adj1" fmla="val 110179"/>
              <a:gd name="adj2" fmla="val 28828"/>
              <a:gd name="adj3" fmla="val 147321"/>
              <a:gd name="adj4" fmla="val 28603"/>
              <a:gd name="adj5" fmla="val 186786"/>
              <a:gd name="adj6" fmla="val 7630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buClr>
                <a:srgbClr val="1F497D"/>
              </a:buClr>
            </a:pPr>
            <a:r>
              <a:rPr lang="en-US" sz="1900" dirty="0">
                <a:solidFill>
                  <a:prstClr val="black"/>
                </a:solidFill>
                <a:latin typeface="Times New Roman"/>
                <a:cs typeface="Times New Roman"/>
              </a:rPr>
              <a:t>Weight of </a:t>
            </a:r>
            <a:r>
              <a:rPr lang="en-US" sz="1900" i="1" dirty="0" err="1">
                <a:solidFill>
                  <a:prstClr val="black"/>
                </a:solidFill>
                <a:latin typeface="Times New Roman"/>
                <a:cs typeface="Times New Roman"/>
              </a:rPr>
              <a:t>i-</a:t>
            </a:r>
            <a:r>
              <a:rPr lang="en-US" sz="1900" dirty="0" err="1">
                <a:solidFill>
                  <a:prstClr val="black"/>
                </a:solidFill>
                <a:latin typeface="Times New Roman"/>
                <a:cs typeface="Times New Roman"/>
              </a:rPr>
              <a:t>th</a:t>
            </a:r>
            <a:r>
              <a:rPr lang="en-US" sz="1900" dirty="0">
                <a:solidFill>
                  <a:prstClr val="black"/>
                </a:solidFill>
                <a:latin typeface="Times New Roman"/>
                <a:cs typeface="Times New Roman"/>
              </a:rPr>
              <a:t> term in </a:t>
            </a:r>
            <a:r>
              <a:rPr lang="en-US" sz="1900" i="1" dirty="0">
                <a:solidFill>
                  <a:prstClr val="black"/>
                </a:solidFill>
                <a:latin typeface="Times New Roman"/>
                <a:cs typeface="Times New Roman"/>
              </a:rPr>
              <a:t>q</a:t>
            </a:r>
            <a:endParaRPr lang="en-US" sz="19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Line Callout 2 7"/>
          <p:cNvSpPr/>
          <p:nvPr/>
        </p:nvSpPr>
        <p:spPr>
          <a:xfrm>
            <a:off x="3879515" y="1259302"/>
            <a:ext cx="1978527" cy="1256632"/>
          </a:xfrm>
          <a:prstGeom prst="borderCallout2">
            <a:avLst>
              <a:gd name="adj1" fmla="val 107048"/>
              <a:gd name="adj2" fmla="val 15991"/>
              <a:gd name="adj3" fmla="val 107048"/>
              <a:gd name="adj4" fmla="val 37387"/>
              <a:gd name="adj5" fmla="val 133777"/>
              <a:gd name="adj6" fmla="val 4725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buClr>
                <a:srgbClr val="1F497D"/>
              </a:buClr>
            </a:pPr>
            <a:r>
              <a:rPr lang="en-US" sz="1900" dirty="0" smtClean="0">
                <a:solidFill>
                  <a:prstClr val="black"/>
                </a:solidFill>
                <a:latin typeface="Times New Roman"/>
                <a:cs typeface="Times New Roman"/>
              </a:rPr>
              <a:t>popularity of clicking URL </a:t>
            </a:r>
            <a:r>
              <a:rPr lang="en-US" sz="19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u </a:t>
            </a:r>
            <a:r>
              <a:rPr lang="en-US" sz="1900" dirty="0" smtClean="0">
                <a:solidFill>
                  <a:prstClr val="black"/>
                </a:solidFill>
                <a:latin typeface="Times New Roman"/>
                <a:cs typeface="Times New Roman"/>
              </a:rPr>
              <a:t>after querying with </a:t>
            </a:r>
            <a:r>
              <a:rPr lang="en-US" sz="19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q</a:t>
            </a:r>
            <a:endParaRPr lang="en-US" sz="19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Line Callout 2 8"/>
          <p:cNvSpPr/>
          <p:nvPr/>
        </p:nvSpPr>
        <p:spPr>
          <a:xfrm>
            <a:off x="5858042" y="3916363"/>
            <a:ext cx="2577432" cy="1366836"/>
          </a:xfrm>
          <a:prstGeom prst="borderCallout2">
            <a:avLst>
              <a:gd name="adj1" fmla="val 18750"/>
              <a:gd name="adj2" fmla="val -5630"/>
              <a:gd name="adj3" fmla="val 18750"/>
              <a:gd name="adj4" fmla="val -16667"/>
              <a:gd name="adj5" fmla="val -6907"/>
              <a:gd name="adj6" fmla="val -2461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buClr>
                <a:srgbClr val="1F497D"/>
              </a:buClr>
            </a:pPr>
            <a:r>
              <a:rPr lang="en-US" sz="1900" dirty="0" smtClean="0">
                <a:solidFill>
                  <a:prstClr val="black"/>
                </a:solidFill>
                <a:latin typeface="Times New Roman"/>
                <a:cs typeface="Times New Roman"/>
              </a:rPr>
              <a:t>maximum term frequency of </a:t>
            </a:r>
            <a:r>
              <a:rPr lang="en-US" sz="19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any </a:t>
            </a:r>
            <a:r>
              <a:rPr lang="en-US" sz="1900" dirty="0" smtClean="0">
                <a:solidFill>
                  <a:prstClr val="black"/>
                </a:solidFill>
                <a:latin typeface="Times New Roman"/>
                <a:cs typeface="Times New Roman"/>
              </a:rPr>
              <a:t>term from </a:t>
            </a:r>
            <a:r>
              <a:rPr lang="en-US" sz="19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q </a:t>
            </a:r>
            <a:r>
              <a:rPr lang="en-US" sz="1900" dirty="0" smtClean="0">
                <a:solidFill>
                  <a:prstClr val="black"/>
                </a:solidFill>
                <a:latin typeface="Times New Roman"/>
                <a:cs typeface="Times New Roman"/>
              </a:rPr>
              <a:t>in document with URL </a:t>
            </a:r>
            <a:r>
              <a:rPr lang="en-US" sz="19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u</a:t>
            </a:r>
            <a:endParaRPr lang="en-US" sz="19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1986547" y="4255921"/>
            <a:ext cx="2577432" cy="1027278"/>
          </a:xfrm>
          <a:prstGeom prst="borderCallout2">
            <a:avLst>
              <a:gd name="adj1" fmla="val -7657"/>
              <a:gd name="adj2" fmla="val 31714"/>
              <a:gd name="adj3" fmla="val -22328"/>
              <a:gd name="adj4" fmla="val 31569"/>
              <a:gd name="adj5" fmla="val -41445"/>
              <a:gd name="adj6" fmla="val 5266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buClr>
                <a:srgbClr val="1F497D"/>
              </a:buClr>
            </a:pPr>
            <a:r>
              <a:rPr lang="en-US" sz="1900" dirty="0" smtClean="0">
                <a:solidFill>
                  <a:prstClr val="black"/>
                </a:solidFill>
                <a:latin typeface="Times New Roman"/>
                <a:cs typeface="Times New Roman"/>
              </a:rPr>
              <a:t>For all URLs that have been clicked after querying with query </a:t>
            </a:r>
            <a:r>
              <a:rPr lang="en-US" sz="1900" i="1" dirty="0">
                <a:solidFill>
                  <a:prstClr val="black"/>
                </a:solidFill>
                <a:latin typeface="Times New Roman"/>
                <a:cs typeface="Times New Roman"/>
              </a:rPr>
              <a:t>q</a:t>
            </a:r>
            <a:endParaRPr lang="en-US" sz="19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147" y="5855368"/>
            <a:ext cx="8122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Query similarity is computed using cosine similarity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Cluster queries using this similarity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0688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Query support and ranking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is a good query?</a:t>
            </a:r>
          </a:p>
          <a:p>
            <a:pPr lvl="1"/>
            <a:r>
              <a:rPr lang="en-US" dirty="0" smtClean="0"/>
              <a:t>Several users are submitting the same query</a:t>
            </a:r>
          </a:p>
          <a:p>
            <a:pPr lvl="1"/>
            <a:r>
              <a:rPr lang="en-US" dirty="0" smtClean="0"/>
              <a:t>For some queries, more returned documents are clicked by some user</a:t>
            </a:r>
          </a:p>
          <a:p>
            <a:pPr lvl="1"/>
            <a:r>
              <a:rPr lang="en-US" dirty="0" smtClean="0"/>
              <a:t>For some other queries, less returned documents are clicked</a:t>
            </a:r>
          </a:p>
          <a:p>
            <a:pPr lvl="1"/>
            <a:r>
              <a:rPr lang="en-US" dirty="0" smtClean="0"/>
              <a:t>If no result is ever clicked </a:t>
            </a:r>
            <a:r>
              <a:rPr lang="en-US" dirty="0" smtClean="0">
                <a:sym typeface="Wingdings"/>
              </a:rPr>
              <a:t> Not a good query at all</a:t>
            </a:r>
          </a:p>
          <a:p>
            <a:pPr lvl="1"/>
            <a:r>
              <a:rPr lang="en-US" dirty="0" smtClean="0">
                <a:sym typeface="Wingdings"/>
              </a:rPr>
              <a:t>Query goodness ~ fraction of returned documents clicked by some user</a:t>
            </a:r>
          </a:p>
          <a:p>
            <a:pPr lvl="1"/>
            <a:r>
              <a:rPr lang="en-US" dirty="0" smtClean="0">
                <a:sym typeface="Wingdings"/>
              </a:rPr>
              <a:t>A global score  rank within cluster</a:t>
            </a:r>
          </a:p>
          <a:p>
            <a:pPr marL="0" indent="0">
              <a:buNone/>
            </a:pPr>
            <a:r>
              <a:rPr lang="en-US" u="sng" dirty="0" smtClean="0">
                <a:sym typeface="Wingdings"/>
              </a:rPr>
              <a:t>Final ranking at query time</a:t>
            </a:r>
          </a:p>
          <a:p>
            <a:r>
              <a:rPr lang="en-US" dirty="0" smtClean="0">
                <a:sym typeface="Wingdings"/>
              </a:rPr>
              <a:t>Rank using a combination of query support and similarity with the given query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5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Query suggestion using session information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Boldi</a:t>
            </a:r>
            <a:r>
              <a:rPr lang="en-US" dirty="0" smtClean="0"/>
              <a:t> et al, CIKM 2008; Also other papers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01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Suggestion to aid reformulation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02851"/>
            <a:ext cx="8229600" cy="194515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Assumptions</a:t>
            </a:r>
          </a:p>
          <a:p>
            <a:r>
              <a:rPr lang="en-US" sz="2400" dirty="0" smtClean="0"/>
              <a:t>User is happy when the information need is fulfilled</a:t>
            </a:r>
          </a:p>
          <a:p>
            <a:r>
              <a:rPr lang="en-US" sz="2400" dirty="0" smtClean="0"/>
              <a:t>User keeps reformulating the query until satisfied</a:t>
            </a:r>
          </a:p>
          <a:p>
            <a:r>
              <a:rPr lang="en-US" sz="2400" dirty="0" smtClean="0"/>
              <a:t>Within – session reformulation probability of </a:t>
            </a:r>
            <a:r>
              <a:rPr lang="en-US" sz="2400" i="1" dirty="0" smtClean="0"/>
              <a:t>q’</a:t>
            </a:r>
            <a:r>
              <a:rPr lang="en-US" sz="2400" dirty="0" smtClean="0"/>
              <a:t> from </a:t>
            </a:r>
            <a:r>
              <a:rPr lang="en-US" sz="2400" i="1" dirty="0" smtClean="0"/>
              <a:t>q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190516"/>
              </p:ext>
            </p:extLst>
          </p:nvPr>
        </p:nvGraphicFramePr>
        <p:xfrm>
          <a:off x="1344872" y="4064000"/>
          <a:ext cx="42037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6" name="Equation" r:id="rId3" imgW="2133600" imgH="431800" progId="Equation.3">
                  <p:embed/>
                </p:oleObj>
              </mc:Choice>
              <mc:Fallback>
                <p:oleObj name="Equation" r:id="rId3" imgW="2133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44872" y="4064000"/>
                        <a:ext cx="420370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Callout 2 10"/>
          <p:cNvSpPr/>
          <p:nvPr/>
        </p:nvSpPr>
        <p:spPr>
          <a:xfrm>
            <a:off x="5523831" y="5329072"/>
            <a:ext cx="2577432" cy="1027278"/>
          </a:xfrm>
          <a:prstGeom prst="borderCallout2">
            <a:avLst>
              <a:gd name="adj1" fmla="val 18750"/>
              <a:gd name="adj2" fmla="val -5630"/>
              <a:gd name="adj3" fmla="val 18750"/>
              <a:gd name="adj4" fmla="val -16667"/>
              <a:gd name="adj5" fmla="val -36838"/>
              <a:gd name="adj6" fmla="val -2461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buClr>
                <a:srgbClr val="1F497D"/>
              </a:buClr>
            </a:pPr>
            <a:r>
              <a:rPr lang="en-US" sz="1900" dirty="0" smtClean="0">
                <a:solidFill>
                  <a:prstClr val="black"/>
                </a:solidFill>
                <a:latin typeface="Times New Roman"/>
                <a:cs typeface="Times New Roman"/>
              </a:rPr>
              <a:t>Number of occurrences of the query </a:t>
            </a:r>
            <a:r>
              <a:rPr lang="en-US" sz="19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q</a:t>
            </a:r>
            <a:endParaRPr lang="en-US" sz="19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Line Callout 2 11"/>
          <p:cNvSpPr/>
          <p:nvPr/>
        </p:nvSpPr>
        <p:spPr>
          <a:xfrm>
            <a:off x="1652336" y="5329072"/>
            <a:ext cx="2577432" cy="1027278"/>
          </a:xfrm>
          <a:prstGeom prst="borderCallout2">
            <a:avLst>
              <a:gd name="adj1" fmla="val -7657"/>
              <a:gd name="adj2" fmla="val 31714"/>
              <a:gd name="adj3" fmla="val -22328"/>
              <a:gd name="adj4" fmla="val 31569"/>
              <a:gd name="adj5" fmla="val -57061"/>
              <a:gd name="adj6" fmla="val 4696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buClr>
                <a:srgbClr val="1F497D"/>
              </a:buClr>
            </a:pPr>
            <a:r>
              <a:rPr lang="en-US" sz="1900" dirty="0" smtClean="0">
                <a:solidFill>
                  <a:prstClr val="black"/>
                </a:solidFill>
                <a:latin typeface="Times New Roman"/>
                <a:cs typeface="Times New Roman"/>
              </a:rPr>
              <a:t>Probability of </a:t>
            </a:r>
            <a:r>
              <a:rPr lang="en-US" sz="19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q’</a:t>
            </a:r>
            <a:r>
              <a:rPr lang="en-US" sz="19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appearing after </a:t>
            </a:r>
            <a:r>
              <a:rPr lang="en-US" sz="19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q</a:t>
            </a:r>
            <a:r>
              <a:rPr lang="en-US" sz="19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in a session</a:t>
            </a:r>
            <a:endParaRPr lang="en-US" sz="19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Line Callout 2 12"/>
          <p:cNvSpPr/>
          <p:nvPr/>
        </p:nvSpPr>
        <p:spPr>
          <a:xfrm>
            <a:off x="5523832" y="3085431"/>
            <a:ext cx="2681706" cy="1256632"/>
          </a:xfrm>
          <a:prstGeom prst="borderCallout2">
            <a:avLst>
              <a:gd name="adj1" fmla="val 18750"/>
              <a:gd name="adj2" fmla="val -5630"/>
              <a:gd name="adj3" fmla="val 18750"/>
              <a:gd name="adj4" fmla="val -16667"/>
              <a:gd name="adj5" fmla="val 76330"/>
              <a:gd name="adj6" fmla="val -2570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buClr>
                <a:srgbClr val="1F497D"/>
              </a:buClr>
            </a:pPr>
            <a:r>
              <a:rPr lang="en-US" sz="1900" dirty="0" smtClean="0">
                <a:solidFill>
                  <a:prstClr val="black"/>
                </a:solidFill>
                <a:latin typeface="Times New Roman"/>
                <a:cs typeface="Times New Roman"/>
              </a:rPr>
              <a:t>Number of occurrences of </a:t>
            </a:r>
            <a:r>
              <a:rPr lang="en-US" sz="19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q’</a:t>
            </a:r>
            <a:r>
              <a:rPr lang="en-US" sz="19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appearing followed by </a:t>
            </a:r>
            <a:r>
              <a:rPr lang="en-US" sz="19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q</a:t>
            </a:r>
            <a:endParaRPr lang="en-US" sz="19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22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Query graph / transition matrix of queries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 a graph with queries as nodes</a:t>
            </a:r>
          </a:p>
          <a:p>
            <a:r>
              <a:rPr lang="en-US" dirty="0" smtClean="0"/>
              <a:t>Weight of the edge </a:t>
            </a:r>
            <a:r>
              <a:rPr lang="en-US" i="1" dirty="0" smtClean="0"/>
              <a:t>q </a:t>
            </a:r>
            <a:r>
              <a:rPr lang="en-US" dirty="0" smtClean="0">
                <a:sym typeface="Wingdings"/>
              </a:rPr>
              <a:t> </a:t>
            </a:r>
            <a:r>
              <a:rPr lang="en-US" i="1" dirty="0" smtClean="0">
                <a:sym typeface="Wingdings"/>
              </a:rPr>
              <a:t>q’ </a:t>
            </a:r>
            <a:r>
              <a:rPr lang="en-US" dirty="0" smtClean="0">
                <a:sym typeface="Wingdings"/>
              </a:rPr>
              <a:t> is by the within session reformulation probability</a:t>
            </a:r>
          </a:p>
          <a:p>
            <a:r>
              <a:rPr lang="en-US" dirty="0" smtClean="0">
                <a:sym typeface="Wingdings"/>
              </a:rPr>
              <a:t>Concept similar to PageRank</a:t>
            </a:r>
          </a:p>
          <a:p>
            <a:pPr lvl="1"/>
            <a:r>
              <a:rPr lang="en-US" dirty="0" smtClean="0">
                <a:sym typeface="Wingdings"/>
              </a:rPr>
              <a:t>Random walk, with some probability teleport to any query</a:t>
            </a:r>
          </a:p>
          <a:p>
            <a:pPr lvl="1"/>
            <a:r>
              <a:rPr lang="en-US" dirty="0" smtClean="0">
                <a:sym typeface="Wingdings"/>
              </a:rPr>
              <a:t>What is the probability that the user would eventually type </a:t>
            </a:r>
            <a:r>
              <a:rPr lang="en-US" i="1" dirty="0" smtClean="0">
                <a:sym typeface="Wingdings"/>
              </a:rPr>
              <a:t>q’</a:t>
            </a:r>
            <a:r>
              <a:rPr lang="en-US" dirty="0" smtClean="0">
                <a:sym typeface="Wingdings"/>
              </a:rPr>
              <a:t>?</a:t>
            </a:r>
          </a:p>
          <a:p>
            <a:r>
              <a:rPr lang="en-US" dirty="0" smtClean="0">
                <a:sym typeface="Wingdings"/>
              </a:rPr>
              <a:t>Compute the stationary probability distribution of each query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5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Query suggestion for a query </a:t>
            </a:r>
            <a:r>
              <a:rPr lang="en-US" i="1" dirty="0" smtClean="0"/>
              <a:t>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Random walk relative to </a:t>
            </a:r>
            <a:r>
              <a:rPr lang="en-US" i="1" dirty="0" smtClean="0"/>
              <a:t>q</a:t>
            </a:r>
            <a:endParaRPr lang="en-US" dirty="0" smtClean="0"/>
          </a:p>
          <a:p>
            <a:r>
              <a:rPr lang="en-US" dirty="0" smtClean="0"/>
              <a:t>With probability </a:t>
            </a:r>
            <a:r>
              <a:rPr lang="en-US" i="1" dirty="0" smtClean="0"/>
              <a:t>p </a:t>
            </a:r>
            <a:r>
              <a:rPr lang="en-US" dirty="0" smtClean="0"/>
              <a:t>follow path (random walk)</a:t>
            </a:r>
          </a:p>
          <a:p>
            <a:r>
              <a:rPr lang="en-US" dirty="0" smtClean="0"/>
              <a:t>With probability 1 – </a:t>
            </a:r>
            <a:r>
              <a:rPr lang="en-US" i="1" dirty="0" smtClean="0"/>
              <a:t>p </a:t>
            </a:r>
            <a:r>
              <a:rPr lang="en-US" dirty="0" smtClean="0"/>
              <a:t>teleport to </a:t>
            </a:r>
            <a:r>
              <a:rPr lang="en-US" i="1" dirty="0" smtClean="0"/>
              <a:t>q </a:t>
            </a:r>
            <a:r>
              <a:rPr lang="en-US" dirty="0" smtClean="0"/>
              <a:t>(no other node)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 smtClean="0"/>
              <a:t>Query suggestion</a:t>
            </a:r>
          </a:p>
          <a:p>
            <a:r>
              <a:rPr lang="en-US" dirty="0" smtClean="0"/>
              <a:t>Offline: store top-</a:t>
            </a:r>
            <a:r>
              <a:rPr lang="en-US" i="1" dirty="0" smtClean="0"/>
              <a:t>k </a:t>
            </a:r>
            <a:r>
              <a:rPr lang="en-US" dirty="0" smtClean="0"/>
              <a:t>ranked queries for each </a:t>
            </a:r>
            <a:r>
              <a:rPr lang="en-US" i="1" dirty="0" smtClean="0"/>
              <a:t>q</a:t>
            </a:r>
          </a:p>
          <a:p>
            <a:r>
              <a:rPr lang="en-US" dirty="0" smtClean="0"/>
              <a:t>Online: given </a:t>
            </a:r>
            <a:r>
              <a:rPr lang="en-US" i="1" dirty="0" smtClean="0"/>
              <a:t>q, </a:t>
            </a:r>
            <a:r>
              <a:rPr lang="en-US" dirty="0" smtClean="0"/>
              <a:t>return the top ranked queries as suggestions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53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Query suggestion using hitting time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Mei, Zhou &amp; Church (Microsoft research), WSDM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2314" y="590884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Using slides by the authors</a:t>
            </a:r>
            <a:endParaRPr lang="en-US" i="1" dirty="0">
              <a:solidFill>
                <a:schemeClr val="bg1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7719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" charset="0"/>
                <a:ea typeface="宋体" charset="0"/>
              </a:rPr>
              <a:t>Random Walk and Hitting Time</a:t>
            </a: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7E72A9D-F7D7-9E4C-B17F-83C45D32D275}" type="slidenum">
              <a:rPr lang="en-US" altLang="zh-CN"/>
              <a:pPr eaLnBrk="1" hangingPunct="1"/>
              <a:t>18</a:t>
            </a:fld>
            <a:endParaRPr lang="en-US" altLang="zh-CN"/>
          </a:p>
        </p:txBody>
      </p:sp>
      <p:sp>
        <p:nvSpPr>
          <p:cNvPr id="5" name="Oval 4"/>
          <p:cNvSpPr/>
          <p:nvPr/>
        </p:nvSpPr>
        <p:spPr>
          <a:xfrm>
            <a:off x="1905000" y="2743200"/>
            <a:ext cx="685800" cy="685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i</a:t>
            </a:r>
            <a:endParaRPr lang="en-US">
              <a:solidFill>
                <a:schemeClr val="tx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52800" y="1981200"/>
            <a:ext cx="685800" cy="685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rgbClr val="002060"/>
                </a:solidFill>
                <a:latin typeface="Arial" charset="0"/>
                <a:ea typeface="宋体" charset="0"/>
                <a:cs typeface="宋体" charset="0"/>
              </a:rPr>
              <a:t>k</a:t>
            </a:r>
          </a:p>
        </p:txBody>
      </p:sp>
      <p:sp>
        <p:nvSpPr>
          <p:cNvPr id="7" name="Oval 6"/>
          <p:cNvSpPr/>
          <p:nvPr/>
        </p:nvSpPr>
        <p:spPr>
          <a:xfrm>
            <a:off x="5334000" y="2286000"/>
            <a:ext cx="685800" cy="6858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A</a:t>
            </a:r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819400" y="3886200"/>
            <a:ext cx="685800" cy="685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rgbClr val="002060"/>
                </a:solidFill>
                <a:latin typeface="Arial" charset="0"/>
                <a:ea typeface="宋体" charset="0"/>
                <a:cs typeface="宋体" charset="0"/>
              </a:rPr>
              <a:t>j</a:t>
            </a:r>
          </a:p>
        </p:txBody>
      </p:sp>
      <p:cxnSp>
        <p:nvCxnSpPr>
          <p:cNvPr id="9" name="Shape 8"/>
          <p:cNvCxnSpPr>
            <a:stCxn id="5" idx="7"/>
            <a:endCxn id="6" idx="2"/>
          </p:cNvCxnSpPr>
          <p:nvPr/>
        </p:nvCxnSpPr>
        <p:spPr>
          <a:xfrm rot="5400000" flipH="1" flipV="1">
            <a:off x="2662237" y="2152651"/>
            <a:ext cx="519113" cy="862012"/>
          </a:xfrm>
          <a:prstGeom prst="curvedConnector2">
            <a:avLst/>
          </a:prstGeom>
          <a:ln w="127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hape 9"/>
          <p:cNvCxnSpPr>
            <a:stCxn id="6" idx="3"/>
            <a:endCxn id="5" idx="6"/>
          </p:cNvCxnSpPr>
          <p:nvPr/>
        </p:nvCxnSpPr>
        <p:spPr>
          <a:xfrm rot="5400000">
            <a:off x="2762251" y="2395537"/>
            <a:ext cx="519112" cy="862013"/>
          </a:xfrm>
          <a:prstGeom prst="curvedConnector2">
            <a:avLst/>
          </a:prstGeom>
          <a:ln w="127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>
            <a:stCxn id="7" idx="2"/>
            <a:endCxn id="5" idx="5"/>
          </p:cNvCxnSpPr>
          <p:nvPr/>
        </p:nvCxnSpPr>
        <p:spPr>
          <a:xfrm rot="10800000" flipV="1">
            <a:off x="2490788" y="2628900"/>
            <a:ext cx="2843212" cy="700088"/>
          </a:xfrm>
          <a:prstGeom prst="curvedConnector4">
            <a:avLst>
              <a:gd name="adj1" fmla="val 48234"/>
              <a:gd name="adj2" fmla="val 147027"/>
            </a:avLst>
          </a:prstGeom>
          <a:ln w="127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hape 11"/>
          <p:cNvCxnSpPr>
            <a:stCxn id="8" idx="6"/>
            <a:endCxn id="7" idx="3"/>
          </p:cNvCxnSpPr>
          <p:nvPr/>
        </p:nvCxnSpPr>
        <p:spPr>
          <a:xfrm flipV="1">
            <a:off x="3505200" y="2871788"/>
            <a:ext cx="1928813" cy="1357312"/>
          </a:xfrm>
          <a:prstGeom prst="curvedConnector2">
            <a:avLst/>
          </a:prstGeom>
          <a:ln w="127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stCxn id="6" idx="4"/>
            <a:endCxn id="8" idx="0"/>
          </p:cNvCxnSpPr>
          <p:nvPr/>
        </p:nvCxnSpPr>
        <p:spPr>
          <a:xfrm rot="5400000">
            <a:off x="2819400" y="3009900"/>
            <a:ext cx="1219200" cy="533400"/>
          </a:xfrm>
          <a:prstGeom prst="curvedConnector3">
            <a:avLst>
              <a:gd name="adj1" fmla="val 50000"/>
            </a:avLst>
          </a:prstGeom>
          <a:ln w="127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9"/>
          <p:cNvCxnSpPr>
            <a:stCxn id="5" idx="4"/>
            <a:endCxn id="8" idx="2"/>
          </p:cNvCxnSpPr>
          <p:nvPr/>
        </p:nvCxnSpPr>
        <p:spPr>
          <a:xfrm rot="16200000" flipH="1">
            <a:off x="2133600" y="3543300"/>
            <a:ext cx="800100" cy="571500"/>
          </a:xfrm>
          <a:prstGeom prst="curvedConnector2">
            <a:avLst/>
          </a:prstGeom>
          <a:ln w="127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hape 14"/>
          <p:cNvCxnSpPr>
            <a:stCxn id="6" idx="0"/>
            <a:endCxn id="6" idx="6"/>
          </p:cNvCxnSpPr>
          <p:nvPr/>
        </p:nvCxnSpPr>
        <p:spPr>
          <a:xfrm rot="16200000" flipH="1">
            <a:off x="3695700" y="1981200"/>
            <a:ext cx="342900" cy="342900"/>
          </a:xfrm>
          <a:prstGeom prst="curvedConnector4">
            <a:avLst>
              <a:gd name="adj1" fmla="val -66667"/>
              <a:gd name="adj2" fmla="val 166667"/>
            </a:avLst>
          </a:prstGeom>
          <a:ln w="127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hape 15"/>
          <p:cNvCxnSpPr>
            <a:stCxn id="7" idx="4"/>
            <a:endCxn id="7" idx="6"/>
          </p:cNvCxnSpPr>
          <p:nvPr/>
        </p:nvCxnSpPr>
        <p:spPr>
          <a:xfrm rot="5400000" flipH="1" flipV="1">
            <a:off x="5676900" y="2628900"/>
            <a:ext cx="342900" cy="342900"/>
          </a:xfrm>
          <a:prstGeom prst="curvedConnector4">
            <a:avLst>
              <a:gd name="adj1" fmla="val -66667"/>
              <a:gd name="adj2" fmla="val 166667"/>
            </a:avLst>
          </a:prstGeom>
          <a:ln w="127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1077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00200"/>
            <a:ext cx="1077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urved Down Arrow 40"/>
          <p:cNvSpPr/>
          <p:nvPr/>
        </p:nvSpPr>
        <p:spPr>
          <a:xfrm rot="20556615">
            <a:off x="1920875" y="1641475"/>
            <a:ext cx="1354138" cy="3746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56" name="Curved Up Arrow 55"/>
          <p:cNvSpPr/>
          <p:nvPr/>
        </p:nvSpPr>
        <p:spPr>
          <a:xfrm rot="4840366">
            <a:off x="333375" y="3795713"/>
            <a:ext cx="1765300" cy="476250"/>
          </a:xfrm>
          <a:prstGeom prst="curvedUpArrow">
            <a:avLst>
              <a:gd name="adj1" fmla="val 25000"/>
              <a:gd name="adj2" fmla="val 50000"/>
              <a:gd name="adj3" fmla="val 279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chemeClr val="tx1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343400"/>
            <a:ext cx="10779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1219200" y="381000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/>
              <a:t>P = 0.7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752600" y="129540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/>
              <a:t>P = 0.3</a:t>
            </a:r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4166268" y="4038599"/>
            <a:ext cx="4773863" cy="26828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ea typeface="宋体" charset="0"/>
              </a:rPr>
              <a:t>Hitting Time</a:t>
            </a:r>
            <a:endParaRPr lang="en-US" sz="2400" dirty="0">
              <a:ea typeface="宋体" charset="0"/>
            </a:endParaRPr>
          </a:p>
          <a:p>
            <a:pPr marL="400050"/>
            <a:r>
              <a:rPr lang="en-US" sz="2400" i="1" dirty="0">
                <a:ea typeface="宋体" charset="0"/>
              </a:rPr>
              <a:t>T</a:t>
            </a:r>
            <a:r>
              <a:rPr lang="en-US" sz="2400" i="1" baseline="30000" dirty="0">
                <a:ea typeface="宋体" charset="0"/>
              </a:rPr>
              <a:t>A</a:t>
            </a:r>
            <a:r>
              <a:rPr lang="en-US" sz="2400" dirty="0">
                <a:ea typeface="宋体" charset="0"/>
              </a:rPr>
              <a:t>: the first time that the random walk is at a vertex in </a:t>
            </a:r>
            <a:r>
              <a:rPr lang="en-US" sz="2400" i="1" dirty="0">
                <a:ea typeface="宋体" charset="0"/>
              </a:rPr>
              <a:t>A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ea typeface="宋体" charset="0"/>
              </a:rPr>
              <a:t>Mean Hitting Time</a:t>
            </a:r>
          </a:p>
          <a:p>
            <a:pPr marL="400050"/>
            <a:r>
              <a:rPr lang="en-US" sz="2400" i="1" dirty="0" err="1">
                <a:ea typeface="宋体" charset="0"/>
              </a:rPr>
              <a:t>h</a:t>
            </a:r>
            <a:r>
              <a:rPr lang="en-US" sz="2400" i="1" baseline="-25000" dirty="0" err="1">
                <a:ea typeface="宋体" charset="0"/>
              </a:rPr>
              <a:t>i</a:t>
            </a:r>
            <a:r>
              <a:rPr lang="en-US" sz="2400" i="1" baseline="30000" dirty="0" err="1">
                <a:ea typeface="宋体" charset="0"/>
              </a:rPr>
              <a:t>A</a:t>
            </a:r>
            <a:r>
              <a:rPr lang="en-US" sz="2400" dirty="0">
                <a:ea typeface="宋体" charset="0"/>
              </a:rPr>
              <a:t>: expectation of </a:t>
            </a:r>
            <a:r>
              <a:rPr lang="en-US" sz="2400" i="1" dirty="0">
                <a:ea typeface="宋体" charset="0"/>
              </a:rPr>
              <a:t>T</a:t>
            </a:r>
            <a:r>
              <a:rPr lang="en-US" sz="2400" i="1" baseline="30000" dirty="0">
                <a:ea typeface="宋体" charset="0"/>
              </a:rPr>
              <a:t>A</a:t>
            </a:r>
            <a:r>
              <a:rPr lang="en-US" sz="2400" i="1" dirty="0">
                <a:ea typeface="宋体" charset="0"/>
              </a:rPr>
              <a:t> </a:t>
            </a:r>
            <a:r>
              <a:rPr lang="en-US" sz="2400" dirty="0">
                <a:ea typeface="宋体" charset="0"/>
              </a:rPr>
              <a:t>given that the walk starts from vertex </a:t>
            </a:r>
            <a:r>
              <a:rPr lang="en-US" sz="2400" i="1" dirty="0" err="1">
                <a:ea typeface="宋体" charset="0"/>
              </a:rPr>
              <a:t>i</a:t>
            </a:r>
            <a:endParaRPr lang="en-US" sz="2400" i="1" dirty="0">
              <a:ea typeface="宋体" charset="0"/>
            </a:endParaRPr>
          </a:p>
        </p:txBody>
      </p:sp>
      <p:sp>
        <p:nvSpPr>
          <p:cNvPr id="12312" name="Rectangle 23"/>
          <p:cNvSpPr>
            <a:spLocks noChangeArrowheads="1"/>
          </p:cNvSpPr>
          <p:nvPr/>
        </p:nvSpPr>
        <p:spPr bwMode="auto">
          <a:xfrm>
            <a:off x="2590800" y="1981200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宋体" charset="0"/>
              </a:rPr>
              <a:t>0.3</a:t>
            </a:r>
          </a:p>
        </p:txBody>
      </p:sp>
      <p:sp>
        <p:nvSpPr>
          <p:cNvPr id="12313" name="Rectangle 24"/>
          <p:cNvSpPr>
            <a:spLocks noChangeArrowheads="1"/>
          </p:cNvSpPr>
          <p:nvPr/>
        </p:nvSpPr>
        <p:spPr bwMode="auto">
          <a:xfrm>
            <a:off x="2286000" y="3657600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宋体" charset="0"/>
              </a:rPr>
              <a:t>0.7</a:t>
            </a:r>
          </a:p>
        </p:txBody>
      </p:sp>
    </p:spTree>
    <p:extLst>
      <p:ext uri="{BB962C8B-B14F-4D97-AF65-F5344CB8AC3E}">
        <p14:creationId xmlns:p14="http://schemas.microsoft.com/office/powerpoint/2010/main" val="3298892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6" grpId="0" animBg="1"/>
      <p:bldP spid="58" grpId="0"/>
      <p:bldP spid="59" grpId="0"/>
      <p:bldP spid="6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" charset="0"/>
                <a:ea typeface="宋体" charset="0"/>
              </a:rPr>
              <a:t>Computing Hitting Time</a:t>
            </a:r>
          </a:p>
        </p:txBody>
      </p:sp>
      <p:sp>
        <p:nvSpPr>
          <p:cNvPr id="10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06F3A3C-2FA4-1444-8DC3-EBF4FE012B60}" type="slidenum">
              <a:rPr lang="en-US" altLang="zh-CN"/>
              <a:pPr eaLnBrk="1" hangingPunct="1"/>
              <a:t>19</a:t>
            </a:fld>
            <a:endParaRPr lang="en-US" altLang="zh-CN"/>
          </a:p>
        </p:txBody>
      </p:sp>
      <p:grpSp>
        <p:nvGrpSpPr>
          <p:cNvPr id="1033" name="Group 16"/>
          <p:cNvGrpSpPr>
            <a:grpSpLocks/>
          </p:cNvGrpSpPr>
          <p:nvPr/>
        </p:nvGrpSpPr>
        <p:grpSpPr bwMode="auto">
          <a:xfrm>
            <a:off x="762000" y="1752600"/>
            <a:ext cx="3048000" cy="1981200"/>
            <a:chOff x="1905000" y="1981200"/>
            <a:chExt cx="4114800" cy="2590799"/>
          </a:xfrm>
        </p:grpSpPr>
        <p:sp>
          <p:nvSpPr>
            <p:cNvPr id="5" name="Oval 4"/>
            <p:cNvSpPr/>
            <p:nvPr/>
          </p:nvSpPr>
          <p:spPr>
            <a:xfrm>
              <a:off x="1905000" y="2743078"/>
              <a:ext cx="685800" cy="6850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i</a:t>
              </a:r>
              <a:endParaRPr lang="en-US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353753" y="1981200"/>
              <a:ext cx="685800" cy="6850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k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5334000" y="2286367"/>
              <a:ext cx="685800" cy="68506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000">
                  <a:solidFill>
                    <a:srgbClr val="FFFFFF"/>
                  </a:solidFill>
                  <a:latin typeface="Arial" charset="0"/>
                  <a:ea typeface="宋体" charset="0"/>
                  <a:cs typeface="宋体" charset="0"/>
                </a:rPr>
                <a:t>A</a:t>
              </a:r>
              <a:endParaRPr lang="en-US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20115" y="3886932"/>
              <a:ext cx="685800" cy="6850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j</a:t>
              </a:r>
            </a:p>
          </p:txBody>
        </p:sp>
        <p:cxnSp>
          <p:nvCxnSpPr>
            <p:cNvPr id="9" name="Shape 8"/>
            <p:cNvCxnSpPr>
              <a:stCxn id="5" idx="7"/>
              <a:endCxn id="6" idx="2"/>
            </p:cNvCxnSpPr>
            <p:nvPr/>
          </p:nvCxnSpPr>
          <p:spPr>
            <a:xfrm rot="5400000" flipH="1" flipV="1">
              <a:off x="2662417" y="2151391"/>
              <a:ext cx="518990" cy="863679"/>
            </a:xfrm>
            <a:prstGeom prst="curvedConnector2">
              <a:avLst/>
            </a:prstGeom>
            <a:ln w="127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hape 9"/>
            <p:cNvCxnSpPr>
              <a:stCxn id="6" idx="3"/>
              <a:endCxn id="5" idx="6"/>
            </p:cNvCxnSpPr>
            <p:nvPr/>
          </p:nvCxnSpPr>
          <p:spPr>
            <a:xfrm rot="5400000">
              <a:off x="2762073" y="2395348"/>
              <a:ext cx="518990" cy="861536"/>
            </a:xfrm>
            <a:prstGeom prst="curvedConnector2">
              <a:avLst/>
            </a:prstGeom>
            <a:ln w="127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urved Connector 10"/>
            <p:cNvCxnSpPr>
              <a:stCxn id="7" idx="2"/>
              <a:endCxn id="5" idx="5"/>
            </p:cNvCxnSpPr>
            <p:nvPr/>
          </p:nvCxnSpPr>
          <p:spPr>
            <a:xfrm rot="10800000" flipV="1">
              <a:off x="2490074" y="2628900"/>
              <a:ext cx="2843926" cy="699599"/>
            </a:xfrm>
            <a:prstGeom prst="curvedConnector4">
              <a:avLst>
                <a:gd name="adj1" fmla="val 48234"/>
                <a:gd name="adj2" fmla="val 147027"/>
              </a:avLst>
            </a:prstGeom>
            <a:ln w="127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hape 11"/>
            <p:cNvCxnSpPr>
              <a:stCxn id="8" idx="6"/>
              <a:endCxn id="7" idx="3"/>
            </p:cNvCxnSpPr>
            <p:nvPr/>
          </p:nvCxnSpPr>
          <p:spPr>
            <a:xfrm flipV="1">
              <a:off x="3505915" y="2871788"/>
              <a:ext cx="1928813" cy="1357678"/>
            </a:xfrm>
            <a:prstGeom prst="curvedConnector2">
              <a:avLst/>
            </a:prstGeom>
            <a:ln w="127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6" idx="4"/>
              <a:endCxn id="8" idx="0"/>
            </p:cNvCxnSpPr>
            <p:nvPr/>
          </p:nvCxnSpPr>
          <p:spPr>
            <a:xfrm rot="5400000">
              <a:off x="2819502" y="3009780"/>
              <a:ext cx="1220665" cy="533637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9"/>
            <p:cNvCxnSpPr>
              <a:stCxn id="5" idx="4"/>
              <a:endCxn id="8" idx="2"/>
            </p:cNvCxnSpPr>
            <p:nvPr/>
          </p:nvCxnSpPr>
          <p:spPr>
            <a:xfrm rot="16200000" flipH="1">
              <a:off x="2133347" y="3542698"/>
              <a:ext cx="801321" cy="572215"/>
            </a:xfrm>
            <a:prstGeom prst="curvedConnector2">
              <a:avLst/>
            </a:prstGeom>
            <a:ln w="127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hape 14"/>
            <p:cNvCxnSpPr>
              <a:stCxn id="6" idx="0"/>
              <a:endCxn id="6" idx="6"/>
            </p:cNvCxnSpPr>
            <p:nvPr/>
          </p:nvCxnSpPr>
          <p:spPr>
            <a:xfrm rot="16200000" flipH="1">
              <a:off x="3696835" y="1981017"/>
              <a:ext cx="342534" cy="342900"/>
            </a:xfrm>
            <a:prstGeom prst="curvedConnector4">
              <a:avLst>
                <a:gd name="adj1" fmla="val -66667"/>
                <a:gd name="adj2" fmla="val 166667"/>
              </a:avLst>
            </a:prstGeom>
            <a:ln w="127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hape 15"/>
            <p:cNvCxnSpPr>
              <a:stCxn id="7" idx="4"/>
              <a:endCxn id="7" idx="6"/>
            </p:cNvCxnSpPr>
            <p:nvPr/>
          </p:nvCxnSpPr>
          <p:spPr>
            <a:xfrm rot="5400000" flipH="1" flipV="1">
              <a:off x="5677083" y="2628717"/>
              <a:ext cx="342534" cy="342900"/>
            </a:xfrm>
            <a:prstGeom prst="curvedConnector4">
              <a:avLst>
                <a:gd name="adj1" fmla="val -66667"/>
                <a:gd name="adj2" fmla="val 166667"/>
              </a:avLst>
            </a:prstGeom>
            <a:ln w="12700">
              <a:solidFill>
                <a:srgbClr val="0070C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4" name="Rectangle 17"/>
          <p:cNvSpPr>
            <a:spLocks noChangeArrowheads="1"/>
          </p:cNvSpPr>
          <p:nvPr/>
        </p:nvSpPr>
        <p:spPr bwMode="auto">
          <a:xfrm>
            <a:off x="4114800" y="1216890"/>
            <a:ext cx="457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T</a:t>
            </a:r>
            <a:r>
              <a:rPr lang="en-US" sz="2400" i="1" baseline="30000" dirty="0">
                <a:latin typeface="Times New Roman"/>
                <a:cs typeface="Times New Roman"/>
              </a:rPr>
              <a:t>A</a:t>
            </a:r>
            <a:r>
              <a:rPr lang="en-US" sz="2400" dirty="0">
                <a:latin typeface="Times New Roman"/>
                <a:cs typeface="Times New Roman"/>
              </a:rPr>
              <a:t>: the </a:t>
            </a:r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first</a:t>
            </a:r>
            <a:r>
              <a:rPr lang="en-US" sz="2400" dirty="0">
                <a:latin typeface="Times New Roman"/>
                <a:cs typeface="Times New Roman"/>
              </a:rPr>
              <a:t> time that the random walk is at a vertex in A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634055"/>
              </p:ext>
            </p:extLst>
          </p:nvPr>
        </p:nvGraphicFramePr>
        <p:xfrm>
          <a:off x="5029200" y="2209383"/>
          <a:ext cx="28194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7" name="Equation" r:id="rId4" imgW="1612800" imgH="241200" progId="Equation.3">
                  <p:embed/>
                </p:oleObj>
              </mc:Choice>
              <mc:Fallback>
                <p:oleObj name="Equation" r:id="rId4" imgW="1612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209383"/>
                        <a:ext cx="2819400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6885829"/>
              </p:ext>
            </p:extLst>
          </p:nvPr>
        </p:nvGraphicFramePr>
        <p:xfrm>
          <a:off x="1925638" y="4538663"/>
          <a:ext cx="3328987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8" name="Equation" r:id="rId6" imgW="1905000" imgH="393700" progId="Equation.3">
                  <p:embed/>
                </p:oleObj>
              </mc:Choice>
              <mc:Fallback>
                <p:oleObj name="Equation" r:id="rId6" imgW="1905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5638" y="4538663"/>
                        <a:ext cx="3328987" cy="68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Left Brace 22"/>
          <p:cNvSpPr/>
          <p:nvPr/>
        </p:nvSpPr>
        <p:spPr>
          <a:xfrm>
            <a:off x="1870075" y="4724400"/>
            <a:ext cx="76200" cy="9144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>
              <a:latin typeface="Arial" charset="0"/>
              <a:ea typeface="宋体" charset="0"/>
              <a:cs typeface="宋体" charset="0"/>
            </a:endParaRPr>
          </a:p>
        </p:txBody>
      </p:sp>
      <p:graphicFrame>
        <p:nvGraphicFramePr>
          <p:cNvPr id="1028" name="Object 6"/>
          <p:cNvGraphicFramePr>
            <a:graphicFrameLocks noChangeAspect="1"/>
          </p:cNvGraphicFramePr>
          <p:nvPr/>
        </p:nvGraphicFramePr>
        <p:xfrm>
          <a:off x="1066800" y="4938713"/>
          <a:ext cx="6858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9" name="Equation" r:id="rId8" imgW="330120" imgH="241200" progId="Equation.3">
                  <p:embed/>
                </p:oleObj>
              </mc:Choice>
              <mc:Fallback>
                <p:oleObj name="Equation" r:id="rId8" imgW="330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938713"/>
                        <a:ext cx="685800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439692"/>
              </p:ext>
            </p:extLst>
          </p:nvPr>
        </p:nvGraphicFramePr>
        <p:xfrm>
          <a:off x="2062163" y="5345113"/>
          <a:ext cx="1665287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70" name="Equation" r:id="rId10" imgW="952500" imgH="190500" progId="Equation.3">
                  <p:embed/>
                </p:oleObj>
              </mc:Choice>
              <mc:Fallback>
                <p:oleObj name="Equation" r:id="rId10" imgW="9525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2163" y="5345113"/>
                        <a:ext cx="1665287" cy="33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486400" y="4459288"/>
            <a:ext cx="1600200" cy="646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/>
              <a:t>Iterative Computation </a:t>
            </a:r>
          </a:p>
        </p:txBody>
      </p:sp>
      <p:sp>
        <p:nvSpPr>
          <p:cNvPr id="1037" name="Rectangle 26"/>
          <p:cNvSpPr>
            <a:spLocks noChangeArrowheads="1"/>
          </p:cNvSpPr>
          <p:nvPr/>
        </p:nvSpPr>
        <p:spPr bwMode="auto">
          <a:xfrm>
            <a:off x="4114800" y="2708701"/>
            <a:ext cx="457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Times New Roman"/>
                <a:cs typeface="Times New Roman"/>
              </a:rPr>
              <a:t>h</a:t>
            </a:r>
            <a:r>
              <a:rPr lang="en-US" sz="2400" i="1" baseline="-25000" dirty="0" err="1">
                <a:latin typeface="Times New Roman"/>
                <a:cs typeface="Times New Roman"/>
              </a:rPr>
              <a:t>i</a:t>
            </a:r>
            <a:r>
              <a:rPr lang="en-US" sz="2400" i="1" baseline="30000" dirty="0" err="1">
                <a:latin typeface="Times New Roman"/>
                <a:cs typeface="Times New Roman"/>
              </a:rPr>
              <a:t>A</a:t>
            </a:r>
            <a:r>
              <a:rPr lang="en-US" sz="2400" dirty="0">
                <a:latin typeface="Times New Roman"/>
                <a:cs typeface="Times New Roman"/>
              </a:rPr>
              <a:t>: </a:t>
            </a:r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expectation</a:t>
            </a:r>
            <a:r>
              <a:rPr lang="en-US" sz="2400" dirty="0">
                <a:latin typeface="Times New Roman"/>
                <a:cs typeface="Times New Roman"/>
              </a:rPr>
              <a:t> of </a:t>
            </a:r>
            <a:r>
              <a:rPr lang="en-US" sz="2400" i="1" dirty="0">
                <a:latin typeface="Times New Roman"/>
                <a:cs typeface="Times New Roman"/>
              </a:rPr>
              <a:t>T</a:t>
            </a:r>
            <a:r>
              <a:rPr lang="en-US" sz="2400" i="1" baseline="30000" dirty="0">
                <a:latin typeface="Times New Roman"/>
                <a:cs typeface="Times New Roman"/>
              </a:rPr>
              <a:t>A</a:t>
            </a:r>
            <a:r>
              <a:rPr lang="en-US" sz="2400" dirty="0">
                <a:latin typeface="Times New Roman"/>
                <a:cs typeface="Times New Roman"/>
              </a:rPr>
              <a:t> given that the walk starting from vertex </a:t>
            </a:r>
            <a:r>
              <a:rPr lang="en-US" sz="2400" i="1" dirty="0" err="1">
                <a:latin typeface="Times New Roman"/>
                <a:cs typeface="Times New Roman"/>
              </a:rPr>
              <a:t>i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graphicFrame>
        <p:nvGraphicFramePr>
          <p:cNvPr id="41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018669"/>
              </p:ext>
            </p:extLst>
          </p:nvPr>
        </p:nvGraphicFramePr>
        <p:xfrm>
          <a:off x="7779764" y="3776160"/>
          <a:ext cx="774700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71" name="Equation" r:id="rId12" imgW="419100" imgH="177800" progId="Equation.3">
                  <p:embed/>
                </p:oleObj>
              </mc:Choice>
              <mc:Fallback>
                <p:oleObj name="Equation" r:id="rId12" imgW="4191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9764" y="3776160"/>
                        <a:ext cx="774700" cy="328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8" name="Rectangle 30"/>
          <p:cNvSpPr>
            <a:spLocks noChangeArrowheads="1"/>
          </p:cNvSpPr>
          <p:nvPr/>
        </p:nvSpPr>
        <p:spPr bwMode="auto">
          <a:xfrm>
            <a:off x="3124200" y="1600200"/>
            <a:ext cx="768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宋体" charset="0"/>
              </a:rPr>
              <a:t>h = 0 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28600" y="1219200"/>
            <a:ext cx="25394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 err="1">
                <a:latin typeface="Times New Roman"/>
                <a:cs typeface="Times New Roman"/>
              </a:rPr>
              <a:t>h</a:t>
            </a:r>
            <a:r>
              <a:rPr lang="en-US" i="1" baseline="-25000" dirty="0" err="1">
                <a:latin typeface="Times New Roman"/>
                <a:cs typeface="Times New Roman"/>
              </a:rPr>
              <a:t>i</a:t>
            </a:r>
            <a:r>
              <a:rPr lang="en-US" i="1" baseline="30000" dirty="0" err="1">
                <a:latin typeface="Times New Roman"/>
                <a:cs typeface="Times New Roman"/>
              </a:rPr>
              <a:t>A</a:t>
            </a:r>
            <a:r>
              <a:rPr lang="en-US" dirty="0">
                <a:latin typeface="Times New Roman"/>
                <a:cs typeface="Times New Roman"/>
              </a:rPr>
              <a:t> = 0.7 </a:t>
            </a:r>
            <a:r>
              <a:rPr lang="en-US" i="1" dirty="0" err="1">
                <a:latin typeface="Times New Roman"/>
                <a:cs typeface="Times New Roman"/>
              </a:rPr>
              <a:t>h</a:t>
            </a:r>
            <a:r>
              <a:rPr lang="en-US" i="1" baseline="-25000" dirty="0" err="1">
                <a:latin typeface="Times New Roman"/>
                <a:cs typeface="Times New Roman"/>
              </a:rPr>
              <a:t>j</a:t>
            </a:r>
            <a:r>
              <a:rPr lang="en-US" i="1" baseline="30000" dirty="0" err="1">
                <a:latin typeface="Times New Roman"/>
                <a:cs typeface="Times New Roman"/>
              </a:rPr>
              <a:t>A</a:t>
            </a:r>
            <a:r>
              <a:rPr lang="en-US" dirty="0">
                <a:latin typeface="Times New Roman"/>
                <a:cs typeface="Times New Roman"/>
              </a:rPr>
              <a:t> + 0.3 </a:t>
            </a:r>
            <a:r>
              <a:rPr lang="en-US" i="1" dirty="0" err="1">
                <a:latin typeface="Times New Roman"/>
                <a:cs typeface="Times New Roman"/>
              </a:rPr>
              <a:t>h</a:t>
            </a:r>
            <a:r>
              <a:rPr lang="en-US" i="1" baseline="-25000" dirty="0" err="1">
                <a:latin typeface="Times New Roman"/>
                <a:cs typeface="Times New Roman"/>
              </a:rPr>
              <a:t>k</a:t>
            </a:r>
            <a:r>
              <a:rPr lang="en-US" i="1" baseline="30000" dirty="0" err="1">
                <a:latin typeface="Times New Roman"/>
                <a:cs typeface="Times New Roman"/>
              </a:rPr>
              <a:t>A</a:t>
            </a:r>
            <a:r>
              <a:rPr lang="en-US" dirty="0">
                <a:latin typeface="Times New Roman"/>
                <a:cs typeface="Times New Roman"/>
              </a:rPr>
              <a:t> + 1 </a:t>
            </a:r>
          </a:p>
        </p:txBody>
      </p:sp>
      <p:sp>
        <p:nvSpPr>
          <p:cNvPr id="38" name="Down Arrow 37"/>
          <p:cNvSpPr/>
          <p:nvPr/>
        </p:nvSpPr>
        <p:spPr>
          <a:xfrm rot="19965640">
            <a:off x="609600" y="1676400"/>
            <a:ext cx="304800" cy="45720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041" name="Rectangle 38"/>
          <p:cNvSpPr>
            <a:spLocks noChangeArrowheads="1"/>
          </p:cNvSpPr>
          <p:nvPr/>
        </p:nvSpPr>
        <p:spPr bwMode="auto">
          <a:xfrm>
            <a:off x="533400" y="3124200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宋体" charset="0"/>
              </a:rPr>
              <a:t>0.7</a:t>
            </a:r>
          </a:p>
        </p:txBody>
      </p:sp>
      <p:sp>
        <p:nvSpPr>
          <p:cNvPr id="1042" name="Rectangle 39"/>
          <p:cNvSpPr>
            <a:spLocks noChangeArrowheads="1"/>
          </p:cNvSpPr>
          <p:nvPr/>
        </p:nvSpPr>
        <p:spPr bwMode="auto">
          <a:xfrm>
            <a:off x="1143000" y="1676400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宋体" charset="0"/>
              </a:rPr>
              <a:t>0.7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4114800" y="3701256"/>
            <a:ext cx="457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Apparently, </a:t>
            </a:r>
            <a:r>
              <a:rPr lang="en-US" sz="2400" i="1" dirty="0" err="1">
                <a:latin typeface="Times New Roman"/>
                <a:cs typeface="Times New Roman"/>
              </a:rPr>
              <a:t>h</a:t>
            </a:r>
            <a:r>
              <a:rPr lang="en-US" sz="2400" i="1" baseline="-25000" dirty="0" err="1">
                <a:latin typeface="Times New Roman"/>
                <a:cs typeface="Times New Roman"/>
              </a:rPr>
              <a:t>i</a:t>
            </a:r>
            <a:r>
              <a:rPr lang="en-US" sz="2400" i="1" baseline="30000" dirty="0" err="1">
                <a:latin typeface="Times New Roman"/>
                <a:cs typeface="Times New Roman"/>
              </a:rPr>
              <a:t>A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= 0 for those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224842" y="4572000"/>
            <a:ext cx="914400" cy="381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169656" y="4572000"/>
            <a:ext cx="304800" cy="381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385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/>
      <p:bldP spid="38" grpId="0" animBg="1"/>
      <p:bldP spid="41" grpId="0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H9004315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8" y="1087442"/>
            <a:ext cx="3095625" cy="3095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Search engines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2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199" y="3790259"/>
            <a:ext cx="2373313" cy="8452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User needs some information</a:t>
            </a:r>
            <a:endParaRPr lang="en-US" sz="2000" dirty="0"/>
          </a:p>
        </p:txBody>
      </p:sp>
      <p:pic>
        <p:nvPicPr>
          <p:cNvPr id="3" name="Picture 2" descr="MH910217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5519"/>
            <a:ext cx="2373312" cy="2373312"/>
          </a:xfrm>
          <a:prstGeom prst="rect">
            <a:avLst/>
          </a:prstGeom>
        </p:spPr>
      </p:pic>
      <p:pic>
        <p:nvPicPr>
          <p:cNvPr id="5" name="Picture 4" descr="MH9004226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75" y="1031877"/>
            <a:ext cx="3095625" cy="309562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591175" y="3704884"/>
            <a:ext cx="3095625" cy="8452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000" dirty="0" smtClean="0"/>
              <a:t>Assumption: the required information is present somewhere</a:t>
            </a:r>
            <a:endParaRPr lang="en-US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82912" y="3124250"/>
            <a:ext cx="2373313" cy="845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000" dirty="0" smtClean="0"/>
              <a:t>A search engine tries to bridge this gap</a:t>
            </a:r>
            <a:endParaRPr lang="en-US" sz="20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82912" y="2614083"/>
            <a:ext cx="4990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40807" y="2607733"/>
            <a:ext cx="4990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4550118"/>
            <a:ext cx="8229600" cy="1915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How:</a:t>
            </a:r>
          </a:p>
          <a:p>
            <a:r>
              <a:rPr lang="en-US" sz="2400" dirty="0" smtClean="0"/>
              <a:t>User </a:t>
            </a:r>
            <a:r>
              <a:rPr lang="en-US" sz="2400" i="1" dirty="0" smtClean="0"/>
              <a:t>expresses</a:t>
            </a:r>
            <a:r>
              <a:rPr lang="en-US" sz="2400" dirty="0" smtClean="0"/>
              <a:t> the </a:t>
            </a:r>
            <a:r>
              <a:rPr lang="en-US" sz="2400" i="1" dirty="0" smtClean="0"/>
              <a:t>information need </a:t>
            </a:r>
            <a:r>
              <a:rPr lang="en-US" sz="2400" dirty="0" smtClean="0"/>
              <a:t>– in the form of a </a:t>
            </a:r>
            <a:r>
              <a:rPr lang="en-US" sz="2400" i="1" dirty="0" smtClean="0"/>
              <a:t>query</a:t>
            </a:r>
          </a:p>
          <a:p>
            <a:r>
              <a:rPr lang="en-US" sz="2400" dirty="0" smtClean="0"/>
              <a:t>Engine returns – list of documents, or by some better means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6906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roup 42"/>
          <p:cNvGrpSpPr>
            <a:grpSpLocks/>
          </p:cNvGrpSpPr>
          <p:nvPr/>
        </p:nvGrpSpPr>
        <p:grpSpPr bwMode="auto">
          <a:xfrm>
            <a:off x="381000" y="1535113"/>
            <a:ext cx="3352800" cy="2715048"/>
            <a:chOff x="381000" y="1535668"/>
            <a:chExt cx="3352800" cy="2714480"/>
          </a:xfrm>
        </p:grpSpPr>
        <p:sp>
          <p:nvSpPr>
            <p:cNvPr id="6" name="Oval 5"/>
            <p:cNvSpPr/>
            <p:nvPr/>
          </p:nvSpPr>
          <p:spPr>
            <a:xfrm>
              <a:off x="1143000" y="1840404"/>
              <a:ext cx="457200" cy="45710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  <a:latin typeface="Arial" charset="0"/>
                  <a:ea typeface="宋体" charset="0"/>
                  <a:cs typeface="宋体" charset="0"/>
                </a:rPr>
                <a:t>A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590800" y="1600741"/>
              <a:ext cx="457200" cy="45710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143000" y="2678429"/>
              <a:ext cx="457200" cy="457104"/>
            </a:xfrm>
            <a:prstGeom prst="ellipse">
              <a:avLst/>
            </a:prstGeom>
            <a:solidFill>
              <a:srgbClr val="FFC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43000" y="3516454"/>
              <a:ext cx="457200" cy="457104"/>
            </a:xfrm>
            <a:prstGeom prst="ellipse">
              <a:avLst/>
            </a:prstGeom>
            <a:solidFill>
              <a:srgbClr val="FFC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i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590800" y="2362582"/>
              <a:ext cx="457200" cy="45710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590800" y="3048239"/>
              <a:ext cx="457200" cy="45710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590800" y="3733896"/>
              <a:ext cx="457200" cy="45710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rPr>
                <a:t>j</a:t>
              </a:r>
            </a:p>
          </p:txBody>
        </p:sp>
        <p:cxnSp>
          <p:nvCxnSpPr>
            <p:cNvPr id="13" name="Straight Connector 12"/>
            <p:cNvCxnSpPr>
              <a:stCxn id="6" idx="6"/>
              <a:endCxn id="7" idx="2"/>
            </p:cNvCxnSpPr>
            <p:nvPr/>
          </p:nvCxnSpPr>
          <p:spPr>
            <a:xfrm flipV="1">
              <a:off x="1600200" y="1829294"/>
              <a:ext cx="990600" cy="239663"/>
            </a:xfrm>
            <a:prstGeom prst="line">
              <a:avLst/>
            </a:prstGeom>
            <a:ln w="1651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6"/>
              <a:endCxn id="10" idx="2"/>
            </p:cNvCxnSpPr>
            <p:nvPr/>
          </p:nvCxnSpPr>
          <p:spPr>
            <a:xfrm>
              <a:off x="1600200" y="2068957"/>
              <a:ext cx="990600" cy="522178"/>
            </a:xfrm>
            <a:prstGeom prst="line">
              <a:avLst/>
            </a:prstGeom>
            <a:ln w="1651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7" idx="2"/>
              <a:endCxn id="8" idx="6"/>
            </p:cNvCxnSpPr>
            <p:nvPr/>
          </p:nvCxnSpPr>
          <p:spPr>
            <a:xfrm rot="10800000" flipV="1">
              <a:off x="1600200" y="1829294"/>
              <a:ext cx="990600" cy="1077688"/>
            </a:xfrm>
            <a:prstGeom prst="line">
              <a:avLst/>
            </a:prstGeom>
            <a:ln w="1651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7" idx="2"/>
              <a:endCxn id="9" idx="6"/>
            </p:cNvCxnSpPr>
            <p:nvPr/>
          </p:nvCxnSpPr>
          <p:spPr>
            <a:xfrm rot="10800000" flipV="1">
              <a:off x="1600200" y="1829294"/>
              <a:ext cx="990600" cy="1915713"/>
            </a:xfrm>
            <a:prstGeom prst="line">
              <a:avLst/>
            </a:prstGeom>
            <a:ln w="1651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2" idx="2"/>
              <a:endCxn id="9" idx="6"/>
            </p:cNvCxnSpPr>
            <p:nvPr/>
          </p:nvCxnSpPr>
          <p:spPr>
            <a:xfrm rot="10800000">
              <a:off x="1600200" y="3745006"/>
              <a:ext cx="990600" cy="217442"/>
            </a:xfrm>
            <a:prstGeom prst="line">
              <a:avLst/>
            </a:prstGeom>
            <a:ln w="1651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8" idx="6"/>
              <a:endCxn id="11" idx="2"/>
            </p:cNvCxnSpPr>
            <p:nvPr/>
          </p:nvCxnSpPr>
          <p:spPr>
            <a:xfrm>
              <a:off x="1600200" y="2906981"/>
              <a:ext cx="990600" cy="369810"/>
            </a:xfrm>
            <a:prstGeom prst="line">
              <a:avLst/>
            </a:prstGeom>
            <a:ln w="1651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8" idx="6"/>
              <a:endCxn id="12" idx="1"/>
            </p:cNvCxnSpPr>
            <p:nvPr/>
          </p:nvCxnSpPr>
          <p:spPr>
            <a:xfrm>
              <a:off x="1600200" y="2906981"/>
              <a:ext cx="1057275" cy="893575"/>
            </a:xfrm>
            <a:prstGeom prst="line">
              <a:avLst/>
            </a:prstGeom>
            <a:ln w="1651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8" name="TextBox 19"/>
            <p:cNvSpPr txBox="1">
              <a:spLocks noChangeArrowheads="1"/>
            </p:cNvSpPr>
            <p:nvPr/>
          </p:nvSpPr>
          <p:spPr bwMode="auto">
            <a:xfrm>
              <a:off x="1524000" y="3880816"/>
              <a:ext cx="1143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70C0"/>
                  </a:solidFill>
                </a:rPr>
                <a:t>w(</a:t>
              </a:r>
              <a:r>
                <a:rPr lang="en-US" dirty="0" err="1">
                  <a:solidFill>
                    <a:srgbClr val="0070C0"/>
                  </a:solidFill>
                </a:rPr>
                <a:t>i</a:t>
              </a:r>
              <a:r>
                <a:rPr lang="en-US" dirty="0">
                  <a:solidFill>
                    <a:srgbClr val="0070C0"/>
                  </a:solidFill>
                </a:rPr>
                <a:t>, j) = 3</a:t>
              </a:r>
            </a:p>
          </p:txBody>
        </p:sp>
        <p:sp>
          <p:nvSpPr>
            <p:cNvPr id="2129" name="TextBox 20"/>
            <p:cNvSpPr txBox="1">
              <a:spLocks noChangeArrowheads="1"/>
            </p:cNvSpPr>
            <p:nvPr/>
          </p:nvSpPr>
          <p:spPr bwMode="auto">
            <a:xfrm>
              <a:off x="1600200" y="2156936"/>
              <a:ext cx="381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0070C0"/>
                  </a:solidFill>
                </a:rPr>
                <a:t>4</a:t>
              </a:r>
            </a:p>
          </p:txBody>
        </p:sp>
        <p:sp>
          <p:nvSpPr>
            <p:cNvPr id="2130" name="TextBox 22"/>
            <p:cNvSpPr txBox="1">
              <a:spLocks noChangeArrowheads="1"/>
            </p:cNvSpPr>
            <p:nvPr/>
          </p:nvSpPr>
          <p:spPr bwMode="auto">
            <a:xfrm>
              <a:off x="1828800" y="1535668"/>
              <a:ext cx="381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0070C0"/>
                  </a:solidFill>
                </a:rPr>
                <a:t>5</a:t>
              </a:r>
            </a:p>
          </p:txBody>
        </p:sp>
        <p:sp>
          <p:nvSpPr>
            <p:cNvPr id="2131" name="TextBox 24"/>
            <p:cNvSpPr txBox="1">
              <a:spLocks noChangeArrowheads="1"/>
            </p:cNvSpPr>
            <p:nvPr/>
          </p:nvSpPr>
          <p:spPr bwMode="auto">
            <a:xfrm>
              <a:off x="2057400" y="2831068"/>
              <a:ext cx="609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0070C0"/>
                  </a:solidFill>
                </a:rPr>
                <a:t>0.7</a:t>
              </a:r>
            </a:p>
          </p:txBody>
        </p:sp>
        <p:sp>
          <p:nvSpPr>
            <p:cNvPr id="2132" name="TextBox 25"/>
            <p:cNvSpPr txBox="1">
              <a:spLocks noChangeArrowheads="1"/>
            </p:cNvSpPr>
            <p:nvPr/>
          </p:nvSpPr>
          <p:spPr bwMode="auto">
            <a:xfrm>
              <a:off x="1524000" y="2450068"/>
              <a:ext cx="609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0070C0"/>
                  </a:solidFill>
                </a:rPr>
                <a:t>0.4</a:t>
              </a:r>
            </a:p>
          </p:txBody>
        </p:sp>
        <p:sp>
          <p:nvSpPr>
            <p:cNvPr id="2133" name="TextBox 26"/>
            <p:cNvSpPr txBox="1">
              <a:spLocks noChangeArrowheads="1"/>
            </p:cNvSpPr>
            <p:nvPr/>
          </p:nvSpPr>
          <p:spPr bwMode="auto">
            <a:xfrm>
              <a:off x="381000" y="2438400"/>
              <a:ext cx="609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FF9900"/>
                  </a:solidFill>
                </a:rPr>
                <a:t>V</a:t>
              </a:r>
              <a:r>
                <a:rPr lang="en-US" sz="2400" b="1" baseline="-25000">
                  <a:solidFill>
                    <a:srgbClr val="FF9900"/>
                  </a:solidFill>
                </a:rPr>
                <a:t>1</a:t>
              </a:r>
            </a:p>
          </p:txBody>
        </p:sp>
        <p:sp>
          <p:nvSpPr>
            <p:cNvPr id="2134" name="TextBox 27"/>
            <p:cNvSpPr txBox="1">
              <a:spLocks noChangeArrowheads="1"/>
            </p:cNvSpPr>
            <p:nvPr/>
          </p:nvSpPr>
          <p:spPr bwMode="auto">
            <a:xfrm>
              <a:off x="3200400" y="2590800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rgbClr val="0070C0"/>
                  </a:solidFill>
                </a:rPr>
                <a:t>V</a:t>
              </a:r>
              <a:r>
                <a:rPr lang="en-US" sz="2400" b="1" baseline="-25000">
                  <a:solidFill>
                    <a:srgbClr val="0070C0"/>
                  </a:solidFill>
                </a:rPr>
                <a:t>2</a:t>
              </a:r>
            </a:p>
          </p:txBody>
        </p:sp>
        <p:sp>
          <p:nvSpPr>
            <p:cNvPr id="2135" name="TextBox 30"/>
            <p:cNvSpPr txBox="1">
              <a:spLocks noChangeArrowheads="1"/>
            </p:cNvSpPr>
            <p:nvPr/>
          </p:nvSpPr>
          <p:spPr bwMode="auto">
            <a:xfrm>
              <a:off x="1600200" y="3276600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0070C0"/>
                  </a:solidFill>
                </a:rPr>
                <a:t>7</a:t>
              </a:r>
            </a:p>
          </p:txBody>
        </p:sp>
        <p:sp>
          <p:nvSpPr>
            <p:cNvPr id="2136" name="TextBox 41"/>
            <p:cNvSpPr txBox="1">
              <a:spLocks noChangeArrowheads="1"/>
            </p:cNvSpPr>
            <p:nvPr/>
          </p:nvSpPr>
          <p:spPr bwMode="auto">
            <a:xfrm>
              <a:off x="2057400" y="3352800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0070C0"/>
                  </a:solidFill>
                </a:rPr>
                <a:t>1</a:t>
              </a:r>
            </a:p>
          </p:txBody>
        </p:sp>
      </p:grpSp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" charset="0"/>
                <a:ea typeface="宋体" charset="0"/>
              </a:rPr>
              <a:t>Bipartite Graph and Hitting Time</a:t>
            </a:r>
          </a:p>
        </p:txBody>
      </p:sp>
      <p:sp>
        <p:nvSpPr>
          <p:cNvPr id="205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567E4D3-0474-164B-A0D5-1FFF5C1A4602}" type="slidenum">
              <a:rPr lang="en-US" altLang="zh-CN"/>
              <a:pPr eaLnBrk="1" hangingPunct="1"/>
              <a:t>20</a:t>
            </a:fld>
            <a:endParaRPr lang="en-US" altLang="zh-CN"/>
          </a:p>
        </p:txBody>
      </p:sp>
      <p:sp>
        <p:nvSpPr>
          <p:cNvPr id="2055" name="Rectangle 4"/>
          <p:cNvSpPr>
            <a:spLocks noChangeArrowheads="1"/>
          </p:cNvSpPr>
          <p:nvPr/>
        </p:nvSpPr>
        <p:spPr bwMode="auto">
          <a:xfrm>
            <a:off x="3733800" y="3741738"/>
            <a:ext cx="5181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Expected proximity of query </a:t>
            </a:r>
            <a:r>
              <a:rPr lang="en-US" sz="2400" dirty="0" err="1">
                <a:latin typeface="Times New Roman"/>
                <a:cs typeface="Times New Roman"/>
              </a:rPr>
              <a:t>i</a:t>
            </a:r>
            <a:r>
              <a:rPr lang="en-US" sz="2400" dirty="0">
                <a:latin typeface="Times New Roman"/>
                <a:cs typeface="Times New Roman"/>
              </a:rPr>
              <a:t> to the query </a:t>
            </a:r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A</a:t>
            </a:r>
            <a:r>
              <a:rPr lang="en-US" sz="2400" dirty="0">
                <a:latin typeface="Times New Roman"/>
                <a:cs typeface="Times New Roman"/>
              </a:rPr>
              <a:t> : </a:t>
            </a:r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hitting time </a:t>
            </a:r>
            <a:r>
              <a:rPr lang="en-US" sz="2400" dirty="0">
                <a:latin typeface="Times New Roman"/>
                <a:cs typeface="Times New Roman"/>
              </a:rPr>
              <a:t>of </a:t>
            </a:r>
            <a:r>
              <a:rPr lang="en-US" sz="2400" i="1" dirty="0" err="1">
                <a:latin typeface="Times New Roman"/>
                <a:cs typeface="Times New Roman"/>
              </a:rPr>
              <a:t>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  <a:sym typeface="Wingdings" charset="0"/>
              </a:rPr>
              <a:t> </a:t>
            </a:r>
            <a:r>
              <a:rPr lang="en-US" sz="2400" i="1" dirty="0">
                <a:latin typeface="Times New Roman"/>
                <a:cs typeface="Times New Roman"/>
                <a:sym typeface="Wingdings" charset="0"/>
              </a:rPr>
              <a:t>A</a:t>
            </a:r>
            <a:r>
              <a:rPr lang="en-US" sz="2400" dirty="0">
                <a:latin typeface="Times New Roman"/>
                <a:cs typeface="Times New Roman"/>
                <a:sym typeface="Wingdings" charset="0"/>
              </a:rPr>
              <a:t>, </a:t>
            </a:r>
            <a:r>
              <a:rPr lang="en-US" sz="2400" i="1" dirty="0" err="1">
                <a:latin typeface="Times New Roman"/>
                <a:cs typeface="Times New Roman"/>
                <a:sym typeface="Wingdings" charset="0"/>
              </a:rPr>
              <a:t>h</a:t>
            </a:r>
            <a:r>
              <a:rPr lang="en-US" sz="2400" i="1" baseline="-25000" dirty="0" err="1">
                <a:latin typeface="Times New Roman"/>
                <a:cs typeface="Times New Roman"/>
                <a:sym typeface="Wingdings" charset="0"/>
              </a:rPr>
              <a:t>i</a:t>
            </a:r>
            <a:r>
              <a:rPr lang="en-US" sz="2400" i="1" baseline="30000" dirty="0" err="1">
                <a:latin typeface="Times New Roman"/>
                <a:cs typeface="Times New Roman"/>
                <a:sym typeface="Wingdings" charset="0"/>
              </a:rPr>
              <a:t>A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sp>
        <p:nvSpPr>
          <p:cNvPr id="2056" name="Rectangle 28"/>
          <p:cNvSpPr>
            <a:spLocks noChangeArrowheads="1"/>
          </p:cNvSpPr>
          <p:nvPr/>
        </p:nvSpPr>
        <p:spPr bwMode="auto">
          <a:xfrm>
            <a:off x="3760536" y="1226680"/>
            <a:ext cx="515486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/>
                <a:cs typeface="Times New Roman"/>
              </a:rPr>
              <a:t>Bipartite Graph:</a:t>
            </a:r>
            <a:endParaRPr lang="en-US" sz="2400" dirty="0">
              <a:latin typeface="Times New Roman"/>
              <a:cs typeface="Times New Roman"/>
            </a:endParaRPr>
          </a:p>
          <a:p>
            <a:pPr lvl="1">
              <a:buFontTx/>
              <a:buChar char="-"/>
            </a:pPr>
            <a:r>
              <a:rPr lang="en-US" sz="2400" dirty="0">
                <a:latin typeface="Times New Roman"/>
                <a:cs typeface="Times New Roman"/>
              </a:rPr>
              <a:t> Edges between V</a:t>
            </a:r>
            <a:r>
              <a:rPr lang="en-US" sz="2400" baseline="-25000" dirty="0">
                <a:latin typeface="Times New Roman"/>
                <a:cs typeface="Times New Roman"/>
              </a:rPr>
              <a:t>1</a:t>
            </a:r>
            <a:r>
              <a:rPr lang="en-US" sz="2400" dirty="0">
                <a:latin typeface="Times New Roman"/>
                <a:cs typeface="Times New Roman"/>
              </a:rPr>
              <a:t> and V</a:t>
            </a:r>
            <a:r>
              <a:rPr lang="en-US" sz="2400" baseline="-25000" dirty="0">
                <a:latin typeface="Times New Roman"/>
                <a:cs typeface="Times New Roman"/>
              </a:rPr>
              <a:t>2</a:t>
            </a:r>
            <a:endParaRPr lang="en-US" sz="2400" dirty="0">
              <a:latin typeface="Times New Roman"/>
              <a:cs typeface="Times New Roman"/>
            </a:endParaRPr>
          </a:p>
          <a:p>
            <a:pPr lvl="1">
              <a:buFontTx/>
              <a:buChar char="-"/>
            </a:pPr>
            <a:r>
              <a:rPr lang="en-US" sz="2400" dirty="0">
                <a:latin typeface="Times New Roman"/>
                <a:cs typeface="Times New Roman"/>
              </a:rPr>
              <a:t> No edge inside V</a:t>
            </a:r>
            <a:r>
              <a:rPr lang="en-US" sz="2400" baseline="-25000" dirty="0">
                <a:latin typeface="Times New Roman"/>
                <a:cs typeface="Times New Roman"/>
              </a:rPr>
              <a:t>1</a:t>
            </a:r>
            <a:r>
              <a:rPr lang="en-US" sz="2400" dirty="0">
                <a:latin typeface="Times New Roman"/>
                <a:cs typeface="Times New Roman"/>
              </a:rPr>
              <a:t> or V</a:t>
            </a:r>
            <a:r>
              <a:rPr lang="en-US" sz="2400" baseline="-25000" dirty="0">
                <a:latin typeface="Times New Roman"/>
                <a:cs typeface="Times New Roman"/>
              </a:rPr>
              <a:t>2</a:t>
            </a:r>
            <a:endParaRPr lang="en-US" sz="2400" baseline="30000" dirty="0">
              <a:latin typeface="Times New Roman"/>
              <a:cs typeface="Times New Roman"/>
            </a:endParaRPr>
          </a:p>
          <a:p>
            <a:pPr lvl="1">
              <a:buFontTx/>
              <a:buChar char="-"/>
            </a:pPr>
            <a:r>
              <a:rPr lang="en-US" sz="2400" dirty="0">
                <a:latin typeface="Times New Roman"/>
                <a:cs typeface="Times New Roman"/>
              </a:rPr>
              <a:t> Edges are weighted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Example: </a:t>
            </a:r>
            <a:r>
              <a:rPr lang="en-US" sz="2400" dirty="0">
                <a:latin typeface="Times New Roman"/>
                <a:cs typeface="Times New Roman"/>
              </a:rPr>
              <a:t>V</a:t>
            </a:r>
            <a:r>
              <a:rPr lang="en-US" sz="2400" baseline="-25000" dirty="0">
                <a:latin typeface="Times New Roman"/>
                <a:cs typeface="Times New Roman"/>
              </a:rPr>
              <a:t>1</a:t>
            </a:r>
            <a:r>
              <a:rPr lang="en-US" sz="2400" dirty="0">
                <a:latin typeface="Times New Roman"/>
                <a:cs typeface="Times New Roman"/>
              </a:rPr>
              <a:t> = </a:t>
            </a:r>
            <a:r>
              <a:rPr lang="en-US" sz="2400" dirty="0" smtClean="0">
                <a:latin typeface="Times New Roman"/>
                <a:cs typeface="Times New Roman"/>
              </a:rPr>
              <a:t>{queries}; </a:t>
            </a:r>
            <a:r>
              <a:rPr lang="en-US" sz="2400" dirty="0">
                <a:latin typeface="Times New Roman"/>
                <a:cs typeface="Times New Roman"/>
              </a:rPr>
              <a:t>V</a:t>
            </a:r>
            <a:r>
              <a:rPr lang="en-US" sz="2400" baseline="-25000" dirty="0">
                <a:latin typeface="Times New Roman"/>
                <a:cs typeface="Times New Roman"/>
              </a:rPr>
              <a:t>2</a:t>
            </a:r>
            <a:r>
              <a:rPr lang="en-US" sz="2400" dirty="0">
                <a:latin typeface="Times New Roman"/>
                <a:cs typeface="Times New Roman"/>
              </a:rPr>
              <a:t> = </a:t>
            </a:r>
            <a:r>
              <a:rPr lang="en-US" sz="2400" dirty="0" smtClean="0">
                <a:latin typeface="Times New Roman"/>
                <a:cs typeface="Times New Roman"/>
              </a:rPr>
              <a:t>{URLs}</a:t>
            </a:r>
            <a:endParaRPr lang="en-US" sz="2400" baseline="-25000" dirty="0">
              <a:latin typeface="Times New Roman"/>
              <a:cs typeface="Times New Roman"/>
            </a:endParaRPr>
          </a:p>
        </p:txBody>
      </p:sp>
      <p:cxnSp>
        <p:nvCxnSpPr>
          <p:cNvPr id="101" name="Shape 100"/>
          <p:cNvCxnSpPr>
            <a:stCxn id="47" idx="3"/>
            <a:endCxn id="81" idx="2"/>
          </p:cNvCxnSpPr>
          <p:nvPr/>
        </p:nvCxnSpPr>
        <p:spPr bwMode="auto">
          <a:xfrm rot="5400000">
            <a:off x="958513" y="3279582"/>
            <a:ext cx="462667" cy="40219"/>
          </a:xfrm>
          <a:prstGeom prst="curvedConnector4">
            <a:avLst>
              <a:gd name="adj1" fmla="val 18060"/>
              <a:gd name="adj2" fmla="val 668388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hape 102"/>
          <p:cNvCxnSpPr/>
          <p:nvPr/>
        </p:nvCxnSpPr>
        <p:spPr bwMode="auto">
          <a:xfrm rot="5400000" flipH="1">
            <a:off x="703011" y="3373438"/>
            <a:ext cx="1000125" cy="66675"/>
          </a:xfrm>
          <a:prstGeom prst="curvedConnector4">
            <a:avLst>
              <a:gd name="adj1" fmla="val -29560"/>
              <a:gd name="adj2" fmla="val 958531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732354"/>
              </p:ext>
            </p:extLst>
          </p:nvPr>
        </p:nvGraphicFramePr>
        <p:xfrm>
          <a:off x="696661" y="5429341"/>
          <a:ext cx="2244392" cy="58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5" name="Equation" r:id="rId3" imgW="1752600" imgH="457200" progId="Equation.3">
                  <p:embed/>
                </p:oleObj>
              </mc:Choice>
              <mc:Fallback>
                <p:oleObj name="Equation" r:id="rId3" imgW="175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661" y="5429341"/>
                        <a:ext cx="2244392" cy="5849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" name="Rectangle 109"/>
          <p:cNvSpPr>
            <a:spLocks noChangeArrowheads="1"/>
          </p:cNvSpPr>
          <p:nvPr/>
        </p:nvSpPr>
        <p:spPr bwMode="auto">
          <a:xfrm>
            <a:off x="3760536" y="5013842"/>
            <a:ext cx="480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Convert </a:t>
            </a:r>
            <a:r>
              <a:rPr lang="en-US" sz="2400" dirty="0">
                <a:latin typeface="Times New Roman"/>
                <a:cs typeface="Times New Roman"/>
              </a:rPr>
              <a:t>to a directed graph, even collapse one group</a:t>
            </a:r>
          </a:p>
        </p:txBody>
      </p:sp>
      <p:grpSp>
        <p:nvGrpSpPr>
          <p:cNvPr id="22" name="Group 108"/>
          <p:cNvGrpSpPr>
            <a:grpSpLocks/>
          </p:cNvGrpSpPr>
          <p:nvPr/>
        </p:nvGrpSpPr>
        <p:grpSpPr bwMode="auto">
          <a:xfrm>
            <a:off x="381000" y="1535668"/>
            <a:ext cx="3352800" cy="3893673"/>
            <a:chOff x="381000" y="1535668"/>
            <a:chExt cx="3352800" cy="3893673"/>
          </a:xfrm>
        </p:grpSpPr>
        <p:grpSp>
          <p:nvGrpSpPr>
            <p:cNvPr id="2092" name="Group 43"/>
            <p:cNvGrpSpPr>
              <a:grpSpLocks/>
            </p:cNvGrpSpPr>
            <p:nvPr/>
          </p:nvGrpSpPr>
          <p:grpSpPr bwMode="auto">
            <a:xfrm>
              <a:off x="381000" y="1535668"/>
              <a:ext cx="3352800" cy="2655332"/>
              <a:chOff x="381000" y="1535668"/>
              <a:chExt cx="3352800" cy="2655332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1143000" y="1839913"/>
                <a:ext cx="457200" cy="4572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sz="2400">
                    <a:solidFill>
                      <a:srgbClr val="FFFFFF"/>
                    </a:solidFill>
                    <a:latin typeface="Arial" charset="0"/>
                    <a:ea typeface="宋体" charset="0"/>
                    <a:cs typeface="宋体" charset="0"/>
                  </a:rPr>
                  <a:t>A</a:t>
                </a: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2590800" y="1600200"/>
                <a:ext cx="457200" cy="4572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143000" y="2678113"/>
                <a:ext cx="457200" cy="457200"/>
              </a:xfrm>
              <a:prstGeom prst="ellipse">
                <a:avLst/>
              </a:prstGeom>
              <a:solidFill>
                <a:srgbClr val="FFCC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1143000" y="3516313"/>
                <a:ext cx="457200" cy="457200"/>
              </a:xfrm>
              <a:prstGeom prst="ellipse">
                <a:avLst/>
              </a:prstGeom>
              <a:solidFill>
                <a:srgbClr val="FFCC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rPr>
                  <a:t>i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2590800" y="2362200"/>
                <a:ext cx="457200" cy="4572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2590800" y="3048000"/>
                <a:ext cx="457200" cy="4572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2590800" y="3733800"/>
                <a:ext cx="457200" cy="45720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rPr>
                  <a:t>j</a:t>
                </a:r>
              </a:p>
            </p:txBody>
          </p:sp>
          <p:cxnSp>
            <p:nvCxnSpPr>
              <p:cNvPr id="52" name="Straight Connector 51"/>
              <p:cNvCxnSpPr>
                <a:stCxn id="45" idx="6"/>
                <a:endCxn id="46" idx="2"/>
              </p:cNvCxnSpPr>
              <p:nvPr/>
            </p:nvCxnSpPr>
            <p:spPr>
              <a:xfrm flipV="1">
                <a:off x="1600200" y="1828800"/>
                <a:ext cx="990600" cy="239713"/>
              </a:xfrm>
              <a:prstGeom prst="line">
                <a:avLst/>
              </a:prstGeom>
              <a:ln w="1651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stCxn id="45" idx="6"/>
                <a:endCxn id="49" idx="2"/>
              </p:cNvCxnSpPr>
              <p:nvPr/>
            </p:nvCxnSpPr>
            <p:spPr>
              <a:xfrm>
                <a:off x="1600200" y="2068513"/>
                <a:ext cx="990600" cy="522287"/>
              </a:xfrm>
              <a:prstGeom prst="line">
                <a:avLst/>
              </a:prstGeom>
              <a:ln w="1651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>
                <a:stCxn id="46" idx="2"/>
                <a:endCxn id="47" idx="6"/>
              </p:cNvCxnSpPr>
              <p:nvPr/>
            </p:nvCxnSpPr>
            <p:spPr>
              <a:xfrm rot="10800000" flipV="1">
                <a:off x="1600200" y="1828800"/>
                <a:ext cx="990600" cy="1077913"/>
              </a:xfrm>
              <a:prstGeom prst="line">
                <a:avLst/>
              </a:prstGeom>
              <a:ln w="1651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>
                <a:stCxn id="46" idx="2"/>
                <a:endCxn id="48" idx="6"/>
              </p:cNvCxnSpPr>
              <p:nvPr/>
            </p:nvCxnSpPr>
            <p:spPr>
              <a:xfrm rot="10800000" flipV="1">
                <a:off x="1600200" y="1828800"/>
                <a:ext cx="990600" cy="1916113"/>
              </a:xfrm>
              <a:prstGeom prst="line">
                <a:avLst/>
              </a:prstGeom>
              <a:ln w="1651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>
                <a:stCxn id="47" idx="6"/>
                <a:endCxn id="50" idx="2"/>
              </p:cNvCxnSpPr>
              <p:nvPr/>
            </p:nvCxnSpPr>
            <p:spPr>
              <a:xfrm>
                <a:off x="1600200" y="2906713"/>
                <a:ext cx="990600" cy="369887"/>
              </a:xfrm>
              <a:prstGeom prst="line">
                <a:avLst/>
              </a:prstGeom>
              <a:ln w="1651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>
                <a:stCxn id="47" idx="6"/>
                <a:endCxn id="51" idx="1"/>
              </p:cNvCxnSpPr>
              <p:nvPr/>
            </p:nvCxnSpPr>
            <p:spPr>
              <a:xfrm>
                <a:off x="1600200" y="2906713"/>
                <a:ext cx="1057275" cy="893762"/>
              </a:xfrm>
              <a:prstGeom prst="line">
                <a:avLst/>
              </a:prstGeom>
              <a:ln w="1651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06" name="TextBox 59"/>
              <p:cNvSpPr txBox="1">
                <a:spLocks noChangeArrowheads="1"/>
              </p:cNvSpPr>
              <p:nvPr/>
            </p:nvSpPr>
            <p:spPr bwMode="auto">
              <a:xfrm>
                <a:off x="1600200" y="2156936"/>
                <a:ext cx="381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70C0"/>
                    </a:solidFill>
                  </a:rPr>
                  <a:t>4</a:t>
                </a:r>
              </a:p>
            </p:txBody>
          </p:sp>
          <p:sp>
            <p:nvSpPr>
              <p:cNvPr id="2107" name="TextBox 60"/>
              <p:cNvSpPr txBox="1">
                <a:spLocks noChangeArrowheads="1"/>
              </p:cNvSpPr>
              <p:nvPr/>
            </p:nvSpPr>
            <p:spPr bwMode="auto">
              <a:xfrm>
                <a:off x="1828800" y="1535668"/>
                <a:ext cx="3810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70C0"/>
                    </a:solidFill>
                  </a:rPr>
                  <a:t>5</a:t>
                </a:r>
              </a:p>
            </p:txBody>
          </p:sp>
          <p:sp>
            <p:nvSpPr>
              <p:cNvPr id="2108" name="TextBox 61"/>
              <p:cNvSpPr txBox="1">
                <a:spLocks noChangeArrowheads="1"/>
              </p:cNvSpPr>
              <p:nvPr/>
            </p:nvSpPr>
            <p:spPr bwMode="auto">
              <a:xfrm>
                <a:off x="2057400" y="2831068"/>
                <a:ext cx="609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70C0"/>
                    </a:solidFill>
                  </a:rPr>
                  <a:t>0.7</a:t>
                </a:r>
              </a:p>
            </p:txBody>
          </p:sp>
          <p:sp>
            <p:nvSpPr>
              <p:cNvPr id="2109" name="TextBox 62"/>
              <p:cNvSpPr txBox="1">
                <a:spLocks noChangeArrowheads="1"/>
              </p:cNvSpPr>
              <p:nvPr/>
            </p:nvSpPr>
            <p:spPr bwMode="auto">
              <a:xfrm>
                <a:off x="1524000" y="2450068"/>
                <a:ext cx="609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70C0"/>
                    </a:solidFill>
                  </a:rPr>
                  <a:t>0.4</a:t>
                </a:r>
              </a:p>
            </p:txBody>
          </p:sp>
          <p:sp>
            <p:nvSpPr>
              <p:cNvPr id="2110" name="TextBox 63"/>
              <p:cNvSpPr txBox="1">
                <a:spLocks noChangeArrowheads="1"/>
              </p:cNvSpPr>
              <p:nvPr/>
            </p:nvSpPr>
            <p:spPr bwMode="auto">
              <a:xfrm>
                <a:off x="381000" y="2438400"/>
                <a:ext cx="6096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eaLnBrk="1" hangingPunct="1"/>
                <a:r>
                  <a:rPr lang="en-US" sz="2400" b="1">
                    <a:solidFill>
                      <a:srgbClr val="FF9900"/>
                    </a:solidFill>
                  </a:rPr>
                  <a:t>V</a:t>
                </a:r>
                <a:r>
                  <a:rPr lang="en-US" sz="2400" b="1" baseline="-25000">
                    <a:solidFill>
                      <a:srgbClr val="FF9900"/>
                    </a:solidFill>
                  </a:rPr>
                  <a:t>1</a:t>
                </a:r>
              </a:p>
            </p:txBody>
          </p:sp>
          <p:sp>
            <p:nvSpPr>
              <p:cNvPr id="2111" name="TextBox 64"/>
              <p:cNvSpPr txBox="1">
                <a:spLocks noChangeArrowheads="1"/>
              </p:cNvSpPr>
              <p:nvPr/>
            </p:nvSpPr>
            <p:spPr bwMode="auto">
              <a:xfrm>
                <a:off x="3200400" y="2590800"/>
                <a:ext cx="5334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eaLnBrk="1" hangingPunct="1"/>
                <a:r>
                  <a:rPr lang="en-US" sz="2400" b="1">
                    <a:solidFill>
                      <a:srgbClr val="0070C0"/>
                    </a:solidFill>
                  </a:rPr>
                  <a:t>V</a:t>
                </a:r>
                <a:r>
                  <a:rPr lang="en-US" sz="2400" b="1" baseline="-25000">
                    <a:solidFill>
                      <a:srgbClr val="0070C0"/>
                    </a:solidFill>
                  </a:rPr>
                  <a:t>2</a:t>
                </a:r>
              </a:p>
            </p:txBody>
          </p:sp>
          <p:sp>
            <p:nvSpPr>
              <p:cNvPr id="2112" name="TextBox 65"/>
              <p:cNvSpPr txBox="1">
                <a:spLocks noChangeArrowheads="1"/>
              </p:cNvSpPr>
              <p:nvPr/>
            </p:nvSpPr>
            <p:spPr bwMode="auto">
              <a:xfrm>
                <a:off x="1600200" y="3276600"/>
                <a:ext cx="457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70C0"/>
                    </a:solidFill>
                  </a:rPr>
                  <a:t>7</a:t>
                </a:r>
              </a:p>
            </p:txBody>
          </p:sp>
          <p:sp>
            <p:nvSpPr>
              <p:cNvPr id="2113" name="TextBox 66"/>
              <p:cNvSpPr txBox="1">
                <a:spLocks noChangeArrowheads="1"/>
              </p:cNvSpPr>
              <p:nvPr/>
            </p:nvSpPr>
            <p:spPr bwMode="auto">
              <a:xfrm>
                <a:off x="2057400" y="3352800"/>
                <a:ext cx="457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0070C0"/>
                    </a:solidFill>
                  </a:rPr>
                  <a:t>1</a:t>
                </a:r>
              </a:p>
            </p:txBody>
          </p:sp>
        </p:grpSp>
        <p:cxnSp>
          <p:nvCxnSpPr>
            <p:cNvPr id="71" name="Curved Connector 70"/>
            <p:cNvCxnSpPr>
              <a:stCxn id="48" idx="5"/>
              <a:endCxn id="51" idx="3"/>
            </p:cNvCxnSpPr>
            <p:nvPr/>
          </p:nvCxnSpPr>
          <p:spPr>
            <a:xfrm rot="16200000" flipH="1">
              <a:off x="1986756" y="3453607"/>
              <a:ext cx="217487" cy="1123950"/>
            </a:xfrm>
            <a:prstGeom prst="curvedConnector3">
              <a:avLst>
                <a:gd name="adj1" fmla="val 236243"/>
              </a:avLst>
            </a:prstGeom>
            <a:ln w="1651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>
              <a:stCxn id="51" idx="2"/>
              <a:endCxn id="48" idx="6"/>
            </p:cNvCxnSpPr>
            <p:nvPr/>
          </p:nvCxnSpPr>
          <p:spPr>
            <a:xfrm rot="10800000">
              <a:off x="1600200" y="3744913"/>
              <a:ext cx="990600" cy="217487"/>
            </a:xfrm>
            <a:prstGeom prst="curvedConnector3">
              <a:avLst>
                <a:gd name="adj1" fmla="val 50000"/>
              </a:avLst>
            </a:prstGeom>
            <a:ln w="1651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051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11744599"/>
                </p:ext>
              </p:extLst>
            </p:nvPr>
          </p:nvGraphicFramePr>
          <p:xfrm>
            <a:off x="696661" y="4379495"/>
            <a:ext cx="2132012" cy="561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16" name="Equation" r:id="rId5" imgW="1688760" imgH="444240" progId="Equation.3">
                    <p:embed/>
                  </p:oleObj>
                </mc:Choice>
                <mc:Fallback>
                  <p:oleObj name="Equation" r:id="rId5" imgW="168876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6661" y="4379495"/>
                          <a:ext cx="2132012" cy="56133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8826145"/>
                </p:ext>
              </p:extLst>
            </p:nvPr>
          </p:nvGraphicFramePr>
          <p:xfrm>
            <a:off x="717550" y="4893595"/>
            <a:ext cx="2125590" cy="5357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17" name="Equation" r:id="rId7" imgW="1714320" imgH="431640" progId="Equation.3">
                    <p:embed/>
                  </p:oleObj>
                </mc:Choice>
                <mc:Fallback>
                  <p:oleObj name="Equation" r:id="rId7" imgW="171432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7550" y="4893595"/>
                          <a:ext cx="2125590" cy="53574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9" name="Rectangle 98"/>
          <p:cNvSpPr/>
          <p:nvPr/>
        </p:nvSpPr>
        <p:spPr bwMode="auto">
          <a:xfrm>
            <a:off x="1666875" y="1333213"/>
            <a:ext cx="1981200" cy="2971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030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  <p:bldP spid="9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" charset="0"/>
                <a:ea typeface="宋体" charset="0"/>
              </a:rPr>
              <a:t>Generate Query Suggestion</a:t>
            </a: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A79328E-97A3-8440-B6C9-8EE80F04708A}" type="slidenum">
              <a:rPr lang="en-US" altLang="zh-CN"/>
              <a:pPr eaLnBrk="1" hangingPunct="1"/>
              <a:t>21</a:t>
            </a:fld>
            <a:endParaRPr lang="en-US" altLang="zh-CN"/>
          </a:p>
        </p:txBody>
      </p:sp>
      <p:sp>
        <p:nvSpPr>
          <p:cNvPr id="5" name="Oval 4"/>
          <p:cNvSpPr/>
          <p:nvPr/>
        </p:nvSpPr>
        <p:spPr>
          <a:xfrm>
            <a:off x="1676400" y="2366963"/>
            <a:ext cx="381000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T</a:t>
            </a:r>
          </a:p>
        </p:txBody>
      </p:sp>
      <p:sp>
        <p:nvSpPr>
          <p:cNvPr id="6" name="Oval 5"/>
          <p:cNvSpPr/>
          <p:nvPr/>
        </p:nvSpPr>
        <p:spPr>
          <a:xfrm>
            <a:off x="1676400" y="3128963"/>
            <a:ext cx="381000" cy="381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676400" y="4119563"/>
            <a:ext cx="381000" cy="381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048000" y="2062163"/>
            <a:ext cx="381000" cy="381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48000" y="2824163"/>
            <a:ext cx="381000" cy="381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048000" y="3586163"/>
            <a:ext cx="381000" cy="381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48000" y="4195763"/>
            <a:ext cx="381000" cy="381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cxnSp>
        <p:nvCxnSpPr>
          <p:cNvPr id="12" name="Straight Connector 11"/>
          <p:cNvCxnSpPr>
            <a:stCxn id="5" idx="6"/>
            <a:endCxn id="8" idx="2"/>
          </p:cNvCxnSpPr>
          <p:nvPr/>
        </p:nvCxnSpPr>
        <p:spPr>
          <a:xfrm flipV="1">
            <a:off x="2057400" y="2252663"/>
            <a:ext cx="9906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6"/>
            <a:endCxn id="9" idx="2"/>
          </p:cNvCxnSpPr>
          <p:nvPr/>
        </p:nvCxnSpPr>
        <p:spPr>
          <a:xfrm>
            <a:off x="2057400" y="2557463"/>
            <a:ext cx="9906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6"/>
            <a:endCxn id="8" idx="2"/>
          </p:cNvCxnSpPr>
          <p:nvPr/>
        </p:nvCxnSpPr>
        <p:spPr>
          <a:xfrm flipV="1">
            <a:off x="2057400" y="2252663"/>
            <a:ext cx="9906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6"/>
            <a:endCxn id="10" idx="2"/>
          </p:cNvCxnSpPr>
          <p:nvPr/>
        </p:nvCxnSpPr>
        <p:spPr>
          <a:xfrm>
            <a:off x="2057400" y="3319463"/>
            <a:ext cx="9906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11" idx="2"/>
          </p:cNvCxnSpPr>
          <p:nvPr/>
        </p:nvCxnSpPr>
        <p:spPr>
          <a:xfrm>
            <a:off x="2057400" y="3319463"/>
            <a:ext cx="9906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7" idx="6"/>
            <a:endCxn id="8" idx="2"/>
          </p:cNvCxnSpPr>
          <p:nvPr/>
        </p:nvCxnSpPr>
        <p:spPr>
          <a:xfrm flipV="1">
            <a:off x="2057400" y="2252663"/>
            <a:ext cx="99060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6"/>
            <a:endCxn id="9" idx="2"/>
          </p:cNvCxnSpPr>
          <p:nvPr/>
        </p:nvCxnSpPr>
        <p:spPr>
          <a:xfrm flipV="1">
            <a:off x="2057400" y="3014663"/>
            <a:ext cx="99060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30" name="TextBox 24"/>
          <p:cNvSpPr txBox="1">
            <a:spLocks noChangeArrowheads="1"/>
          </p:cNvSpPr>
          <p:nvPr/>
        </p:nvSpPr>
        <p:spPr bwMode="auto">
          <a:xfrm>
            <a:off x="1143000" y="2590800"/>
            <a:ext cx="60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tx2"/>
                </a:solidFill>
                <a:latin typeface="Calibri" charset="0"/>
              </a:rPr>
              <a:t>aa</a:t>
            </a: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609600" y="4343400"/>
            <a:ext cx="205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tx2"/>
                </a:solidFill>
                <a:latin typeface="Calibri" charset="0"/>
              </a:rPr>
              <a:t>american airline</a:t>
            </a:r>
          </a:p>
        </p:txBody>
      </p:sp>
      <p:sp>
        <p:nvSpPr>
          <p:cNvPr id="21" name="TextBox 26"/>
          <p:cNvSpPr txBox="1">
            <a:spLocks noChangeArrowheads="1"/>
          </p:cNvSpPr>
          <p:nvPr/>
        </p:nvSpPr>
        <p:spPr bwMode="auto">
          <a:xfrm>
            <a:off x="838200" y="3505200"/>
            <a:ext cx="137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tx2"/>
                </a:solidFill>
                <a:latin typeface="Calibri" charset="0"/>
              </a:rPr>
              <a:t>mexiana</a:t>
            </a:r>
          </a:p>
        </p:txBody>
      </p:sp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2895600" y="2409825"/>
            <a:ext cx="1447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600" i="1">
                <a:latin typeface="Calibri" charset="0"/>
              </a:rPr>
              <a:t>www.aa.com</a:t>
            </a:r>
          </a:p>
        </p:txBody>
      </p:sp>
      <p:sp>
        <p:nvSpPr>
          <p:cNvPr id="23" name="TextBox 28"/>
          <p:cNvSpPr txBox="1">
            <a:spLocks noChangeArrowheads="1"/>
          </p:cNvSpPr>
          <p:nvPr/>
        </p:nvSpPr>
        <p:spPr bwMode="auto">
          <a:xfrm>
            <a:off x="2667000" y="3171825"/>
            <a:ext cx="411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600" i="1">
                <a:latin typeface="Calibri" charset="0"/>
              </a:rPr>
              <a:t>www.theaa.com/travelwatch/</a:t>
            </a:r>
            <a:br>
              <a:rPr lang="en-US" sz="1600" i="1">
                <a:latin typeface="Calibri" charset="0"/>
              </a:rPr>
            </a:br>
            <a:r>
              <a:rPr lang="en-US" sz="1600" i="1">
                <a:latin typeface="Calibri" charset="0"/>
              </a:rPr>
              <a:t>planner_main.jsp</a:t>
            </a:r>
          </a:p>
        </p:txBody>
      </p: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2438400" y="4511675"/>
            <a:ext cx="28590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>
                <a:latin typeface="Calibri" charset="0"/>
                <a:cs typeface="宋体" charset="0"/>
              </a:rPr>
              <a:t>en.wikipedia.org/wiki/Mexicana</a:t>
            </a:r>
          </a:p>
        </p:txBody>
      </p:sp>
      <p:sp>
        <p:nvSpPr>
          <p:cNvPr id="25" name="TextBox 30"/>
          <p:cNvSpPr txBox="1">
            <a:spLocks noChangeArrowheads="1"/>
          </p:cNvSpPr>
          <p:nvPr/>
        </p:nvSpPr>
        <p:spPr bwMode="auto">
          <a:xfrm>
            <a:off x="2133600" y="2073275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300</a:t>
            </a:r>
          </a:p>
        </p:txBody>
      </p:sp>
      <p:sp>
        <p:nvSpPr>
          <p:cNvPr id="26" name="TextBox 31"/>
          <p:cNvSpPr txBox="1">
            <a:spLocks noChangeArrowheads="1"/>
          </p:cNvSpPr>
          <p:nvPr/>
        </p:nvSpPr>
        <p:spPr bwMode="auto">
          <a:xfrm>
            <a:off x="1981200" y="2595563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>
                <a:latin typeface="Calibri" charset="0"/>
              </a:rPr>
              <a:t>15</a:t>
            </a:r>
          </a:p>
        </p:txBody>
      </p:sp>
      <p:sp>
        <p:nvSpPr>
          <p:cNvPr id="13338" name="TextBox 32"/>
          <p:cNvSpPr txBox="1">
            <a:spLocks noChangeArrowheads="1"/>
          </p:cNvSpPr>
          <p:nvPr/>
        </p:nvSpPr>
        <p:spPr bwMode="auto">
          <a:xfrm>
            <a:off x="914400" y="17526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tx2"/>
                </a:solidFill>
                <a:latin typeface="Calibri" charset="0"/>
              </a:rPr>
              <a:t>Query</a:t>
            </a:r>
          </a:p>
        </p:txBody>
      </p:sp>
      <p:sp>
        <p:nvSpPr>
          <p:cNvPr id="13339" name="TextBox 33"/>
          <p:cNvSpPr txBox="1">
            <a:spLocks noChangeArrowheads="1"/>
          </p:cNvSpPr>
          <p:nvPr/>
        </p:nvSpPr>
        <p:spPr bwMode="auto">
          <a:xfrm>
            <a:off x="3733800" y="1752600"/>
            <a:ext cx="609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tx2"/>
                </a:solidFill>
                <a:latin typeface="Calibri" charset="0"/>
              </a:rPr>
              <a:t>Url</a:t>
            </a:r>
          </a:p>
        </p:txBody>
      </p:sp>
      <p:sp>
        <p:nvSpPr>
          <p:cNvPr id="29" name="Oval 28"/>
          <p:cNvSpPr/>
          <p:nvPr/>
        </p:nvSpPr>
        <p:spPr>
          <a:xfrm>
            <a:off x="1676400" y="5029200"/>
            <a:ext cx="381000" cy="381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cxnSp>
        <p:nvCxnSpPr>
          <p:cNvPr id="30" name="Straight Connector 29"/>
          <p:cNvCxnSpPr>
            <a:stCxn id="29" idx="7"/>
            <a:endCxn id="11" idx="2"/>
          </p:cNvCxnSpPr>
          <p:nvPr/>
        </p:nvCxnSpPr>
        <p:spPr>
          <a:xfrm rot="5400000" flipH="1" flipV="1">
            <a:off x="2175669" y="4212432"/>
            <a:ext cx="698500" cy="1046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3048000" y="5029200"/>
            <a:ext cx="381000" cy="381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cxnSp>
        <p:nvCxnSpPr>
          <p:cNvPr id="35" name="Straight Connector 34"/>
          <p:cNvCxnSpPr>
            <a:stCxn id="29" idx="6"/>
            <a:endCxn id="33" idx="2"/>
          </p:cNvCxnSpPr>
          <p:nvPr/>
        </p:nvCxnSpPr>
        <p:spPr>
          <a:xfrm>
            <a:off x="2057400" y="5219700"/>
            <a:ext cx="990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5029200" y="1570038"/>
            <a:ext cx="3810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zh-CN" sz="2400"/>
              <a:t>Construct a (kNN) subgraph from the query log data (of a predefined number of queries/urls)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zh-CN" sz="2400"/>
              <a:t>Compute transition probabilities p(i </a:t>
            </a:r>
            <a:r>
              <a:rPr lang="en-US" altLang="zh-CN" sz="2400">
                <a:sym typeface="Wingdings" charset="0"/>
              </a:rPr>
              <a:t> j</a:t>
            </a:r>
            <a:r>
              <a:rPr lang="en-US" altLang="zh-CN" sz="2400"/>
              <a:t>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zh-CN" sz="2400"/>
              <a:t>Compute hitting time h</a:t>
            </a:r>
            <a:r>
              <a:rPr lang="en-US" altLang="zh-CN" sz="2400" baseline="-25000"/>
              <a:t>i</a:t>
            </a:r>
            <a:r>
              <a:rPr lang="en-US" altLang="zh-CN" sz="2400" baseline="30000"/>
              <a:t>A</a:t>
            </a:r>
            <a:endParaRPr lang="en-US" altLang="zh-CN" sz="240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zh-CN" sz="2400"/>
              <a:t>Rank candidate queries using h</a:t>
            </a:r>
            <a:r>
              <a:rPr lang="en-US" altLang="zh-CN" sz="2400" baseline="-25000"/>
              <a:t>i</a:t>
            </a:r>
            <a:r>
              <a:rPr lang="en-US" altLang="zh-CN" sz="2400" baseline="3000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17628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" charset="0"/>
                <a:ea typeface="宋体" charset="0"/>
              </a:rPr>
              <a:t>Intuition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宋体" charset="0"/>
              </a:rPr>
              <a:t>Why it works?</a:t>
            </a:r>
          </a:p>
          <a:p>
            <a:pPr lvl="1"/>
            <a:r>
              <a:rPr lang="en-US">
                <a:latin typeface="Arial" charset="0"/>
                <a:ea typeface="宋体" charset="0"/>
              </a:rPr>
              <a:t>A url is close to a query if freq(q, url) dominates the number of clicks on this url (most people use q to access url)</a:t>
            </a:r>
          </a:p>
          <a:p>
            <a:pPr lvl="1"/>
            <a:r>
              <a:rPr lang="en-US">
                <a:latin typeface="Arial" charset="0"/>
                <a:ea typeface="宋体" charset="0"/>
              </a:rPr>
              <a:t>A query is close to the target query if it is close to many urls that are close to the target query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11418993-7BC0-4345-AB7F-3DC4D246C6D0}" type="slidenum">
              <a:rPr lang="en-US" altLang="zh-CN"/>
              <a:pPr eaLnBrk="1" hangingPunct="1"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078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Query suggestion using query logs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67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current field of research</a:t>
            </a:r>
          </a:p>
          <a:p>
            <a:r>
              <a:rPr lang="en-US" dirty="0" smtClean="0"/>
              <a:t>Primary approaches using query logs</a:t>
            </a:r>
          </a:p>
          <a:p>
            <a:r>
              <a:rPr lang="en-US" dirty="0" smtClean="0"/>
              <a:t>Query – query similarity</a:t>
            </a:r>
          </a:p>
          <a:p>
            <a:pPr lvl="1"/>
            <a:r>
              <a:rPr lang="en-US" dirty="0" smtClean="0"/>
              <a:t>Word based</a:t>
            </a:r>
          </a:p>
          <a:p>
            <a:pPr lvl="1"/>
            <a:r>
              <a:rPr lang="en-US" dirty="0" smtClean="0"/>
              <a:t>Query – URL association based</a:t>
            </a:r>
          </a:p>
          <a:p>
            <a:pPr lvl="1"/>
            <a:r>
              <a:rPr lang="en-US" dirty="0" smtClean="0"/>
              <a:t>Session information: a query following another</a:t>
            </a:r>
          </a:p>
          <a:p>
            <a:r>
              <a:rPr lang="en-US" dirty="0" smtClean="0"/>
              <a:t>Personalization / Context awareness is very important </a:t>
            </a:r>
          </a:p>
          <a:p>
            <a:pPr lvl="1"/>
            <a:r>
              <a:rPr lang="en-US" dirty="0" smtClean="0"/>
              <a:t>Several works, not covered in this </a:t>
            </a:r>
            <a:r>
              <a:rPr lang="en-US" smtClean="0"/>
              <a:t>class though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28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2850"/>
            <a:ext cx="8229600" cy="5253500"/>
          </a:xfrm>
        </p:spPr>
        <p:txBody>
          <a:bodyPr>
            <a:noAutofit/>
          </a:bodyPr>
          <a:lstStyle/>
          <a:p>
            <a:r>
              <a:rPr lang="en-US" sz="1600" dirty="0"/>
              <a:t>A.Anagnostopoulos,L.Becchetti,C.Castillo,andA.Gionis.Anoptimizationframeworkfor query recommendation. In </a:t>
            </a:r>
            <a:r>
              <a:rPr lang="en-US" sz="1600" i="1" dirty="0"/>
              <a:t>Proc. of WSDM 2010</a:t>
            </a:r>
            <a:r>
              <a:rPr lang="en-US" sz="1600" dirty="0"/>
              <a:t>, pages 161–170, 2010. </a:t>
            </a:r>
          </a:p>
          <a:p>
            <a:r>
              <a:rPr lang="en-US" sz="1600" dirty="0"/>
              <a:t>R. </a:t>
            </a:r>
            <a:r>
              <a:rPr lang="en-US" sz="1600" dirty="0" err="1"/>
              <a:t>Baeza</a:t>
            </a:r>
            <a:r>
              <a:rPr lang="en-US" sz="1600" dirty="0"/>
              <a:t>-Yates, C. </a:t>
            </a:r>
            <a:r>
              <a:rPr lang="en-US" sz="1600" dirty="0" err="1"/>
              <a:t>Hurtado</a:t>
            </a:r>
            <a:r>
              <a:rPr lang="en-US" sz="1600" dirty="0"/>
              <a:t>, and M. Mendoza. Query recommendation using query logs in search engines. In </a:t>
            </a:r>
            <a:r>
              <a:rPr lang="en-US" sz="1600" i="1" dirty="0"/>
              <a:t>Current Trends in Database Technology-EDBT 2004 Workshops</a:t>
            </a:r>
            <a:r>
              <a:rPr lang="en-US" sz="1600" dirty="0"/>
              <a:t>, pages 588–596, 2004. </a:t>
            </a:r>
          </a:p>
          <a:p>
            <a:r>
              <a:rPr lang="en-US" sz="1600" dirty="0"/>
              <a:t>P. </a:t>
            </a:r>
            <a:r>
              <a:rPr lang="en-US" sz="1600" dirty="0" err="1"/>
              <a:t>Boldi</a:t>
            </a:r>
            <a:r>
              <a:rPr lang="en-US" sz="1600" dirty="0"/>
              <a:t>, F. </a:t>
            </a:r>
            <a:r>
              <a:rPr lang="en-US" sz="1600" dirty="0" err="1"/>
              <a:t>Bonchi</a:t>
            </a:r>
            <a:r>
              <a:rPr lang="en-US" sz="1600" dirty="0"/>
              <a:t>, C. Castillo, D. </a:t>
            </a:r>
            <a:r>
              <a:rPr lang="en-US" sz="1600" dirty="0" err="1"/>
              <a:t>Donato</a:t>
            </a:r>
            <a:r>
              <a:rPr lang="en-US" sz="1600" dirty="0"/>
              <a:t>, A. </a:t>
            </a:r>
            <a:r>
              <a:rPr lang="en-US" sz="1600" dirty="0" err="1"/>
              <a:t>Gionis</a:t>
            </a:r>
            <a:r>
              <a:rPr lang="en-US" sz="1600" dirty="0"/>
              <a:t>, and S. </a:t>
            </a:r>
            <a:r>
              <a:rPr lang="en-US" sz="1600" dirty="0" err="1"/>
              <a:t>Vigna</a:t>
            </a:r>
            <a:r>
              <a:rPr lang="en-US" sz="1600" dirty="0"/>
              <a:t>. The query-flow graph: model and applications. In </a:t>
            </a:r>
            <a:r>
              <a:rPr lang="en-US" sz="1600" i="1" dirty="0"/>
              <a:t>Proc. of CIKM 2008</a:t>
            </a:r>
            <a:r>
              <a:rPr lang="en-US" sz="1600" dirty="0"/>
              <a:t>, pages 609–618, 2008. </a:t>
            </a:r>
          </a:p>
          <a:p>
            <a:r>
              <a:rPr lang="en-US" sz="1600" dirty="0"/>
              <a:t>P. </a:t>
            </a:r>
            <a:r>
              <a:rPr lang="en-US" sz="1600" dirty="0" err="1"/>
              <a:t>Boldi</a:t>
            </a:r>
            <a:r>
              <a:rPr lang="en-US" sz="1600" dirty="0"/>
              <a:t>, F. </a:t>
            </a:r>
            <a:r>
              <a:rPr lang="en-US" sz="1600" dirty="0" err="1"/>
              <a:t>Bonchi</a:t>
            </a:r>
            <a:r>
              <a:rPr lang="en-US" sz="1600" dirty="0"/>
              <a:t>, C. Castillo, and S. </a:t>
            </a:r>
            <a:r>
              <a:rPr lang="en-US" sz="1600" dirty="0" err="1"/>
              <a:t>Vigna</a:t>
            </a:r>
            <a:r>
              <a:rPr lang="en-US" sz="1600" dirty="0"/>
              <a:t>. From </a:t>
            </a:r>
            <a:r>
              <a:rPr lang="en-US" sz="1600" dirty="0" err="1"/>
              <a:t>Dango</a:t>
            </a:r>
            <a:r>
              <a:rPr lang="en-US" sz="1600" dirty="0"/>
              <a:t> to Japanese Cakes: Query </a:t>
            </a:r>
            <a:r>
              <a:rPr lang="en-US" sz="1600" dirty="0" err="1"/>
              <a:t>Refor</a:t>
            </a:r>
            <a:r>
              <a:rPr lang="en-US" sz="1600" dirty="0"/>
              <a:t>- </a:t>
            </a:r>
            <a:r>
              <a:rPr lang="en-US" sz="1600" dirty="0" err="1"/>
              <a:t>mulation</a:t>
            </a:r>
            <a:r>
              <a:rPr lang="en-US" sz="1600" dirty="0"/>
              <a:t> Models and Patterns. In </a:t>
            </a:r>
            <a:r>
              <a:rPr lang="en-US" sz="1600" i="1" dirty="0"/>
              <a:t>Proc. of WI 2009</a:t>
            </a:r>
            <a:r>
              <a:rPr lang="en-US" sz="1600" dirty="0"/>
              <a:t>, pages 183–190, 2009. </a:t>
            </a:r>
          </a:p>
          <a:p>
            <a:r>
              <a:rPr lang="en-US" sz="1600" dirty="0"/>
              <a:t>H. Cao, D. Jiang, J. Pei, Q. He, Z. Liao, E. Chen, and H. Li. Context-aware query suggestion by mining click-through and session data. In </a:t>
            </a:r>
            <a:r>
              <a:rPr lang="en-US" sz="1600" i="1" dirty="0"/>
              <a:t>Proc. of KDD 2008</a:t>
            </a:r>
            <a:r>
              <a:rPr lang="en-US" sz="1600" dirty="0"/>
              <a:t>, pages 875–883, 2008. </a:t>
            </a:r>
          </a:p>
          <a:p>
            <a:r>
              <a:rPr lang="en-US" sz="1600" dirty="0"/>
              <a:t>Q. He, D. Jiang, Z. Liao, S. Hoi, K. Chang, E. Lim, and H. Li. Web query recommendation via sequential query prediction. In </a:t>
            </a:r>
            <a:r>
              <a:rPr lang="en-US" sz="1600" i="1" dirty="0"/>
              <a:t>Proc. of ICDE 2009</a:t>
            </a:r>
            <a:r>
              <a:rPr lang="en-US" sz="1600" dirty="0"/>
              <a:t>, pages 1443–1454, 2009. </a:t>
            </a:r>
          </a:p>
          <a:p>
            <a:r>
              <a:rPr lang="en-US" sz="1600" dirty="0"/>
              <a:t>H. Ma, H. Yang, I. King, and M. </a:t>
            </a:r>
            <a:r>
              <a:rPr lang="en-US" sz="1600" dirty="0" err="1"/>
              <a:t>Lyu</a:t>
            </a:r>
            <a:r>
              <a:rPr lang="en-US" sz="1600" dirty="0"/>
              <a:t>. Learning latent semantic relations from </a:t>
            </a:r>
            <a:r>
              <a:rPr lang="en-US" sz="1600" dirty="0" err="1"/>
              <a:t>clickthrough</a:t>
            </a:r>
            <a:r>
              <a:rPr lang="en-US" sz="1600" dirty="0"/>
              <a:t> data for query suggestion. In </a:t>
            </a:r>
            <a:r>
              <a:rPr lang="en-US" sz="1600" i="1" dirty="0"/>
              <a:t>Proc. of CIKM 2008</a:t>
            </a:r>
            <a:r>
              <a:rPr lang="en-US" sz="1600" dirty="0"/>
              <a:t>, pages 709–718, 2008. </a:t>
            </a:r>
          </a:p>
          <a:p>
            <a:r>
              <a:rPr lang="en-US" sz="1600" dirty="0"/>
              <a:t>Q. Mei, D. Zhou, and K. Church. Query suggestion using hitting time. In </a:t>
            </a:r>
            <a:r>
              <a:rPr lang="en-US" sz="1600" i="1" dirty="0"/>
              <a:t>Proc. of CIKM 2008</a:t>
            </a:r>
            <a:r>
              <a:rPr lang="en-US" sz="1600" dirty="0"/>
              <a:t>, pages 469–478, 2008. </a:t>
            </a:r>
          </a:p>
          <a:p>
            <a:r>
              <a:rPr lang="en-US" sz="1600" dirty="0"/>
              <a:t>Y. Song and L. He. Optimal rare query suggestion with implicit user feedback. In </a:t>
            </a:r>
            <a:r>
              <a:rPr lang="en-US" sz="1600" i="1" dirty="0"/>
              <a:t>Proc. of WWW 2010</a:t>
            </a:r>
            <a:r>
              <a:rPr lang="en-US" sz="1600" dirty="0"/>
              <a:t>, pages 901–910, 2010.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69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Search queries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2850"/>
            <a:ext cx="8229600" cy="540757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Navigational queries</a:t>
            </a:r>
          </a:p>
          <a:p>
            <a:r>
              <a:rPr lang="en-US" dirty="0" smtClean="0"/>
              <a:t>We know the answer (which document we want), just using a search engine to navigate</a:t>
            </a:r>
            <a:endParaRPr lang="en-US" dirty="0"/>
          </a:p>
          <a:p>
            <a:pPr lvl="1"/>
            <a:r>
              <a:rPr lang="en-US" dirty="0" err="1" smtClean="0"/>
              <a:t>tendulkar</a:t>
            </a:r>
            <a:r>
              <a:rPr lang="en-US" dirty="0" smtClean="0"/>
              <a:t> date of birth </a:t>
            </a:r>
            <a:r>
              <a:rPr lang="en-US" dirty="0" smtClean="0">
                <a:sym typeface="Wingdings"/>
              </a:rPr>
              <a:t> Wikipedia / Bio page</a:t>
            </a:r>
          </a:p>
          <a:p>
            <a:pPr lvl="1"/>
            <a:r>
              <a:rPr lang="en-US" dirty="0" smtClean="0">
                <a:sym typeface="Wingdings"/>
              </a:rPr>
              <a:t>serendipity meaning  </a:t>
            </a:r>
            <a:r>
              <a:rPr lang="en-US" dirty="0" smtClean="0">
                <a:sym typeface="Wingdings"/>
              </a:rPr>
              <a:t>dictionary page</a:t>
            </a:r>
          </a:p>
          <a:p>
            <a:pPr lvl="1"/>
            <a:r>
              <a:rPr lang="en-US" dirty="0" smtClean="0">
                <a:sym typeface="Wingdings"/>
              </a:rPr>
              <a:t>air </a:t>
            </a:r>
            <a:r>
              <a:rPr lang="en-US" dirty="0" err="1" smtClean="0">
                <a:sym typeface="Wingdings"/>
              </a:rPr>
              <a:t>india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 simply the </a:t>
            </a:r>
            <a:r>
              <a:rPr lang="en-US" dirty="0" smtClean="0">
                <a:sym typeface="Wingdings"/>
              </a:rPr>
              <a:t>URL: </a:t>
            </a:r>
            <a:r>
              <a:rPr lang="en-US" dirty="0" smtClean="0">
                <a:sym typeface="Wingdings"/>
                <a:hlinkClick r:id="rId2"/>
              </a:rPr>
              <a:t>www.airindia.in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In </a:t>
            </a:r>
            <a:r>
              <a:rPr lang="en-US" dirty="0" smtClean="0">
                <a:sym typeface="Wingdings"/>
              </a:rPr>
              <a:t>a people database, typing the name  the record of the person we are looking for</a:t>
            </a:r>
          </a:p>
          <a:p>
            <a:pPr marL="514350" indent="-457200"/>
            <a:r>
              <a:rPr lang="en-US" dirty="0" smtClean="0">
                <a:sym typeface="Wingdings"/>
              </a:rPr>
              <a:t>Straightforward to formulate such queries</a:t>
            </a:r>
          </a:p>
          <a:p>
            <a:pPr marL="514350" indent="-457200"/>
            <a:r>
              <a:rPr lang="en-US" dirty="0" smtClean="0">
                <a:sym typeface="Wingdings"/>
              </a:rPr>
              <a:t>Query suggestion is primarily for saving time and </a:t>
            </a:r>
            <a:r>
              <a:rPr lang="en-US" dirty="0" smtClean="0">
                <a:sym typeface="Wingdings"/>
              </a:rPr>
              <a:t>typing</a:t>
            </a:r>
          </a:p>
          <a:p>
            <a:pPr marL="57150" indent="0">
              <a:buNone/>
            </a:pPr>
            <a:r>
              <a:rPr lang="en-US" dirty="0" smtClean="0">
                <a:sym typeface="Wingdings"/>
              </a:rPr>
              <a:t>Simple informational queries</a:t>
            </a:r>
          </a:p>
          <a:p>
            <a:pPr marL="514350" indent="-457200"/>
            <a:r>
              <a:rPr lang="en-US" dirty="0" smtClean="0">
                <a:sym typeface="Wingdings"/>
              </a:rPr>
              <a:t>100 USD in INR  Currency conversion requested</a:t>
            </a:r>
          </a:p>
          <a:p>
            <a:pPr marL="514350" indent="-457200"/>
            <a:r>
              <a:rPr lang="en-US" dirty="0" err="1" smtClean="0">
                <a:sym typeface="Wingdings"/>
              </a:rPr>
              <a:t>kolkata</a:t>
            </a:r>
            <a:r>
              <a:rPr lang="en-US" dirty="0" smtClean="0">
                <a:sym typeface="Wingdings"/>
              </a:rPr>
              <a:t> weather  weather information requested</a:t>
            </a:r>
            <a:endParaRPr lang="en-US" dirty="0" smtClean="0">
              <a:sym typeface="Wingdings"/>
            </a:endParaRPr>
          </a:p>
          <a:p>
            <a:pPr marL="57150" indent="0">
              <a:buNone/>
            </a:pPr>
            <a:r>
              <a:rPr lang="en-US" dirty="0" smtClean="0">
                <a:sym typeface="Wingdings"/>
              </a:rPr>
              <a:t>Complex informational queries</a:t>
            </a:r>
            <a:endParaRPr lang="en-US" dirty="0" smtClean="0">
              <a:sym typeface="Wingdings"/>
            </a:endParaRPr>
          </a:p>
          <a:p>
            <a:pPr marL="514350" indent="-457200"/>
            <a:r>
              <a:rPr lang="en-US" dirty="0" smtClean="0">
                <a:sym typeface="Wingdings"/>
              </a:rPr>
              <a:t>We do not know the answers</a:t>
            </a:r>
          </a:p>
          <a:p>
            <a:pPr marL="514350" indent="-457200"/>
            <a:r>
              <a:rPr lang="en-US" dirty="0" smtClean="0">
                <a:sym typeface="Wingdings"/>
              </a:rPr>
              <a:t>Hence, we may not express the question perfectly</a:t>
            </a:r>
          </a:p>
        </p:txBody>
      </p:sp>
    </p:spTree>
    <p:extLst>
      <p:ext uri="{BB962C8B-B14F-4D97-AF65-F5344CB8AC3E}">
        <p14:creationId xmlns:p14="http://schemas.microsoft.com/office/powerpoint/2010/main" val="147258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H9004315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8" y="1087442"/>
            <a:ext cx="3095625" cy="3095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query suggestion?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4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199" y="3790259"/>
            <a:ext cx="2373313" cy="8452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User needs some information</a:t>
            </a:r>
            <a:endParaRPr lang="en-US" sz="2000" dirty="0"/>
          </a:p>
        </p:txBody>
      </p:sp>
      <p:pic>
        <p:nvPicPr>
          <p:cNvPr id="3" name="Picture 2" descr="MH910217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5519"/>
            <a:ext cx="2373312" cy="2373312"/>
          </a:xfrm>
          <a:prstGeom prst="rect">
            <a:avLst/>
          </a:prstGeom>
        </p:spPr>
      </p:pic>
      <p:pic>
        <p:nvPicPr>
          <p:cNvPr id="5" name="Picture 4" descr="MH9004226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75" y="1031877"/>
            <a:ext cx="3095625" cy="309562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591175" y="3704884"/>
            <a:ext cx="3095625" cy="8452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000" dirty="0" smtClean="0"/>
              <a:t>Assumption: the required information is present somewhere</a:t>
            </a:r>
            <a:endParaRPr lang="en-US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82912" y="3124250"/>
            <a:ext cx="2373313" cy="845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000" dirty="0" smtClean="0"/>
              <a:t>A search engine tries to bridge this gap</a:t>
            </a:r>
            <a:endParaRPr lang="en-US" sz="20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82912" y="2614083"/>
            <a:ext cx="4990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40807" y="2607733"/>
            <a:ext cx="4990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Line Callout 2 5"/>
          <p:cNvSpPr/>
          <p:nvPr/>
        </p:nvSpPr>
        <p:spPr>
          <a:xfrm>
            <a:off x="457199" y="4635494"/>
            <a:ext cx="2090739" cy="1162619"/>
          </a:xfrm>
          <a:prstGeom prst="borderCallout2">
            <a:avLst>
              <a:gd name="adj1" fmla="val -13644"/>
              <a:gd name="adj2" fmla="val 83286"/>
              <a:gd name="adj3" fmla="val -13644"/>
              <a:gd name="adj4" fmla="val 99384"/>
              <a:gd name="adj5" fmla="val -166019"/>
              <a:gd name="adj6" fmla="val 12939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User: information need </a:t>
            </a:r>
            <a:r>
              <a:rPr lang="en-US" sz="2000" dirty="0" smtClean="0">
                <a:sym typeface="Wingdings"/>
              </a:rPr>
              <a:t> a query in words (language)</a:t>
            </a:r>
            <a:endParaRPr lang="en-US" sz="2000" dirty="0"/>
          </a:p>
        </p:txBody>
      </p:sp>
      <p:sp>
        <p:nvSpPr>
          <p:cNvPr id="15" name="Line Callout 2 14"/>
          <p:cNvSpPr/>
          <p:nvPr/>
        </p:nvSpPr>
        <p:spPr>
          <a:xfrm>
            <a:off x="6553200" y="4635494"/>
            <a:ext cx="2090739" cy="1162619"/>
          </a:xfrm>
          <a:prstGeom prst="borderCallout2">
            <a:avLst>
              <a:gd name="adj1" fmla="val -13644"/>
              <a:gd name="adj2" fmla="val 13947"/>
              <a:gd name="adj3" fmla="val -13644"/>
              <a:gd name="adj4" fmla="val -3090"/>
              <a:gd name="adj5" fmla="val -153882"/>
              <a:gd name="adj6" fmla="val -7064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Engine processes the documents</a:t>
            </a:r>
            <a:endParaRPr lang="en-US" sz="20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830512" y="3969485"/>
            <a:ext cx="3070912" cy="275199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We may not know what information is available, or in what form the it is present, or we cannot express it well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If you know what exactly you want, it’s easier to get it </a:t>
            </a:r>
          </a:p>
        </p:txBody>
      </p:sp>
    </p:spTree>
    <p:extLst>
      <p:ext uri="{BB962C8B-B14F-4D97-AF65-F5344CB8AC3E}">
        <p14:creationId xmlns:p14="http://schemas.microsoft.com/office/powerpoint/2010/main" val="419635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09817" y="228454"/>
            <a:ext cx="8641861" cy="77229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9" tIns="46794" rIns="89989" bIns="46794">
            <a:normAutofit/>
          </a:bodyPr>
          <a:lstStyle/>
          <a:p>
            <a:pPr defTabSz="307696">
              <a:tabLst>
                <a:tab pos="0" algn="l"/>
                <a:tab pos="615391" algn="l"/>
                <a:tab pos="1230782" algn="l"/>
                <a:tab pos="1846174" algn="l"/>
                <a:tab pos="2461565" algn="l"/>
                <a:tab pos="3076956" algn="l"/>
                <a:tab pos="3692347" algn="l"/>
                <a:tab pos="4307738" algn="l"/>
                <a:tab pos="4923130" algn="l"/>
                <a:tab pos="5538521" algn="l"/>
                <a:tab pos="6153912" algn="l"/>
                <a:tab pos="6769303" algn="l"/>
              </a:tabLst>
            </a:pPr>
            <a:r>
              <a:rPr lang="en-US" dirty="0" smtClean="0">
                <a:latin typeface="Arial" charset="0"/>
              </a:rPr>
              <a:t>Interactive </a:t>
            </a:r>
            <a:r>
              <a:rPr lang="en-US" dirty="0">
                <a:latin typeface="Arial" charset="0"/>
              </a:rPr>
              <a:t>q</a:t>
            </a:r>
            <a:r>
              <a:rPr lang="en-US" dirty="0" smtClean="0">
                <a:latin typeface="Arial" charset="0"/>
              </a:rPr>
              <a:t>uery </a:t>
            </a:r>
            <a:r>
              <a:rPr lang="en-US" dirty="0">
                <a:latin typeface="Arial" charset="0"/>
              </a:rPr>
              <a:t>s</a:t>
            </a:r>
            <a:r>
              <a:rPr lang="en-US" dirty="0" smtClean="0">
                <a:latin typeface="Arial" charset="0"/>
              </a:rPr>
              <a:t>uggestion</a:t>
            </a:r>
            <a:endParaRPr lang="en-US" dirty="0">
              <a:latin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D0C4F378-65FF-FA4E-8E03-BCDBDAAE99E6}" type="slidenum">
              <a:rPr lang="en-US"/>
              <a:pPr/>
              <a:t>5</a:t>
            </a:fld>
            <a:endParaRPr lang="en-US"/>
          </a:p>
        </p:txBody>
      </p:sp>
      <p:pic>
        <p:nvPicPr>
          <p:cNvPr id="3" name="Picture 2" descr="Screen Shot 2015-04-06 at 11.54.2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3"/>
          <a:stretch/>
        </p:blipFill>
        <p:spPr>
          <a:xfrm>
            <a:off x="556864" y="1033723"/>
            <a:ext cx="8129935" cy="1719609"/>
          </a:xfrm>
          <a:prstGeom prst="rect">
            <a:avLst/>
          </a:prstGeom>
        </p:spPr>
      </p:pic>
      <p:pic>
        <p:nvPicPr>
          <p:cNvPr id="8" name="Picture 7" descr="Screen Shot 2015-04-06 at 11.54.1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9" b="19202"/>
          <a:stretch/>
        </p:blipFill>
        <p:spPr>
          <a:xfrm>
            <a:off x="556864" y="2646350"/>
            <a:ext cx="8129935" cy="1692267"/>
          </a:xfrm>
          <a:prstGeom prst="rect">
            <a:avLst/>
          </a:prstGeom>
        </p:spPr>
      </p:pic>
      <p:pic>
        <p:nvPicPr>
          <p:cNvPr id="9" name="Picture 8" descr="Screen Shot 2015-04-06 at 11.53.21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13016" r="6433" b="15660"/>
          <a:stretch/>
        </p:blipFill>
        <p:spPr>
          <a:xfrm>
            <a:off x="556865" y="4270862"/>
            <a:ext cx="8129936" cy="247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563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H9004315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8" y="1087442"/>
            <a:ext cx="3095625" cy="3095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query suggestion?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6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199" y="3790259"/>
            <a:ext cx="2373313" cy="8452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User needs some information</a:t>
            </a:r>
            <a:endParaRPr lang="en-US" sz="2000" dirty="0"/>
          </a:p>
        </p:txBody>
      </p:sp>
      <p:pic>
        <p:nvPicPr>
          <p:cNvPr id="3" name="Picture 2" descr="MH910217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5519"/>
            <a:ext cx="2373312" cy="2373312"/>
          </a:xfrm>
          <a:prstGeom prst="rect">
            <a:avLst/>
          </a:prstGeom>
        </p:spPr>
      </p:pic>
      <p:pic>
        <p:nvPicPr>
          <p:cNvPr id="5" name="Picture 4" descr="MH9004226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75" y="1031877"/>
            <a:ext cx="3095625" cy="309562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591175" y="3704884"/>
            <a:ext cx="3095625" cy="8452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000" dirty="0" smtClean="0"/>
              <a:t>Assumption: the required information is present somewhere</a:t>
            </a:r>
            <a:endParaRPr lang="en-US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82912" y="3124250"/>
            <a:ext cx="2373313" cy="845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000" dirty="0" smtClean="0"/>
              <a:t>A search engine tries to bridge this gap</a:t>
            </a:r>
            <a:endParaRPr lang="en-US" sz="20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982912" y="2614083"/>
            <a:ext cx="4990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40807" y="2607733"/>
            <a:ext cx="4990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Line Callout 2 5"/>
          <p:cNvSpPr/>
          <p:nvPr/>
        </p:nvSpPr>
        <p:spPr>
          <a:xfrm>
            <a:off x="457199" y="4635494"/>
            <a:ext cx="2090739" cy="1162619"/>
          </a:xfrm>
          <a:prstGeom prst="borderCallout2">
            <a:avLst>
              <a:gd name="adj1" fmla="val -13644"/>
              <a:gd name="adj2" fmla="val 83286"/>
              <a:gd name="adj3" fmla="val -13644"/>
              <a:gd name="adj4" fmla="val 99384"/>
              <a:gd name="adj5" fmla="val -166019"/>
              <a:gd name="adj6" fmla="val 12939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User: information need </a:t>
            </a:r>
            <a:r>
              <a:rPr lang="en-US" sz="2000" dirty="0" smtClean="0">
                <a:sym typeface="Wingdings"/>
              </a:rPr>
              <a:t> a query in words (language)</a:t>
            </a:r>
            <a:endParaRPr lang="en-US" sz="2000" dirty="0"/>
          </a:p>
        </p:txBody>
      </p:sp>
      <p:sp>
        <p:nvSpPr>
          <p:cNvPr id="15" name="Line Callout 2 14"/>
          <p:cNvSpPr/>
          <p:nvPr/>
        </p:nvSpPr>
        <p:spPr>
          <a:xfrm>
            <a:off x="6553200" y="4635494"/>
            <a:ext cx="2090739" cy="1162619"/>
          </a:xfrm>
          <a:prstGeom prst="borderCallout2">
            <a:avLst>
              <a:gd name="adj1" fmla="val -13644"/>
              <a:gd name="adj2" fmla="val 13947"/>
              <a:gd name="adj3" fmla="val -13644"/>
              <a:gd name="adj4" fmla="val -3090"/>
              <a:gd name="adj5" fmla="val -153882"/>
              <a:gd name="adj6" fmla="val -7064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Engine processes the documents</a:t>
            </a:r>
            <a:endParaRPr lang="en-US" sz="20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830512" y="3969485"/>
            <a:ext cx="3070912" cy="275199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We may not know what information is available, or in what form the it is present, or we cannot express it well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If you know what exactly you want, it’s easier to get it </a:t>
            </a:r>
          </a:p>
        </p:txBody>
      </p:sp>
      <p:sp>
        <p:nvSpPr>
          <p:cNvPr id="14" name="Cloud 13"/>
          <p:cNvSpPr/>
          <p:nvPr/>
        </p:nvSpPr>
        <p:spPr>
          <a:xfrm>
            <a:off x="2437545" y="924612"/>
            <a:ext cx="3206017" cy="113639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Query logs have the wisdom of crowd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111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Query suggestion methods using query logs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</a:t>
            </a:r>
            <a:r>
              <a:rPr lang="en-US" dirty="0" smtClean="0"/>
              <a:t>an leverage wisdom of crowd</a:t>
            </a:r>
          </a:p>
          <a:p>
            <a:r>
              <a:rPr lang="en-US" dirty="0" smtClean="0"/>
              <a:t>High quality, queries are well formed</a:t>
            </a:r>
          </a:p>
          <a:p>
            <a:r>
              <a:rPr lang="en-US" dirty="0" smtClean="0"/>
              <a:t>Methods</a:t>
            </a:r>
          </a:p>
          <a:p>
            <a:pPr lvl="1"/>
            <a:r>
              <a:rPr lang="en-US" dirty="0" smtClean="0"/>
              <a:t>Query similarity</a:t>
            </a:r>
          </a:p>
          <a:p>
            <a:pPr lvl="2"/>
            <a:r>
              <a:rPr lang="en-US" dirty="0" err="1" smtClean="0"/>
              <a:t>Baeza-Yats</a:t>
            </a:r>
            <a:r>
              <a:rPr lang="en-US" dirty="0" smtClean="0"/>
              <a:t> et. al., 2004; </a:t>
            </a:r>
            <a:r>
              <a:rPr lang="en-US" dirty="0" err="1" smtClean="0"/>
              <a:t>Barouni-Ebarhimi</a:t>
            </a:r>
            <a:r>
              <a:rPr lang="en-US" dirty="0" smtClean="0"/>
              <a:t> and </a:t>
            </a:r>
            <a:r>
              <a:rPr lang="en-US" dirty="0" err="1" smtClean="0"/>
              <a:t>Ghorbani</a:t>
            </a:r>
            <a:r>
              <a:rPr lang="en-US" dirty="0" smtClean="0"/>
              <a:t>, </a:t>
            </a:r>
            <a:r>
              <a:rPr lang="en-US" dirty="0" smtClean="0"/>
              <a:t>2007</a:t>
            </a:r>
            <a:endParaRPr lang="en-US" dirty="0" smtClean="0"/>
          </a:p>
          <a:p>
            <a:pPr lvl="1"/>
            <a:r>
              <a:rPr lang="en-US" dirty="0" smtClean="0"/>
              <a:t>Click</a:t>
            </a:r>
            <a:r>
              <a:rPr lang="en-US" dirty="0" smtClean="0"/>
              <a:t>-through </a:t>
            </a:r>
            <a:r>
              <a:rPr lang="en-US" dirty="0" smtClean="0"/>
              <a:t>data</a:t>
            </a:r>
          </a:p>
          <a:p>
            <a:pPr lvl="2"/>
            <a:r>
              <a:rPr lang="en-US" dirty="0" smtClean="0"/>
              <a:t>Sao et. al., 2008; Mao et. al., 2008; Song and </a:t>
            </a:r>
            <a:r>
              <a:rPr lang="en-US" dirty="0" err="1" smtClean="0"/>
              <a:t>wei</a:t>
            </a:r>
            <a:r>
              <a:rPr lang="en-US" dirty="0" smtClean="0"/>
              <a:t> He, 2010</a:t>
            </a:r>
          </a:p>
          <a:p>
            <a:pPr lvl="1"/>
            <a:r>
              <a:rPr lang="en-US" dirty="0" smtClean="0"/>
              <a:t>Query</a:t>
            </a:r>
            <a:r>
              <a:rPr lang="en-US" dirty="0" smtClean="0"/>
              <a:t>-URL </a:t>
            </a:r>
            <a:r>
              <a:rPr lang="en-US" dirty="0" err="1" smtClean="0"/>
              <a:t>bipartile</a:t>
            </a:r>
            <a:r>
              <a:rPr lang="en-US" dirty="0" smtClean="0"/>
              <a:t> graph, hitting time</a:t>
            </a:r>
          </a:p>
          <a:p>
            <a:pPr lvl="2"/>
            <a:r>
              <a:rPr lang="en-US" dirty="0" smtClean="0"/>
              <a:t>Me et. al., 2008; Ma et. al., </a:t>
            </a:r>
            <a:r>
              <a:rPr lang="en-US" dirty="0" smtClean="0"/>
              <a:t>2010</a:t>
            </a:r>
            <a:endParaRPr lang="en-US" dirty="0" smtClean="0"/>
          </a:p>
          <a:p>
            <a:pPr lvl="1"/>
            <a:r>
              <a:rPr lang="en-US" dirty="0" smtClean="0"/>
              <a:t>Session information</a:t>
            </a:r>
          </a:p>
          <a:p>
            <a:pPr lvl="2"/>
            <a:r>
              <a:rPr lang="en-US" dirty="0" smtClean="0"/>
              <a:t>Lee et. al., 2009; </a:t>
            </a:r>
            <a:r>
              <a:rPr lang="en-US" dirty="0" err="1" smtClean="0"/>
              <a:t>Cucerzan</a:t>
            </a:r>
            <a:r>
              <a:rPr lang="en-US" dirty="0" smtClean="0"/>
              <a:t> and White, 2010; Jones et. al., </a:t>
            </a:r>
            <a:r>
              <a:rPr lang="en-US" dirty="0" smtClean="0"/>
              <a:t>2006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222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1972" y="347586"/>
            <a:ext cx="8229600" cy="515541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9" tIns="46794" rIns="89989" bIns="46794">
            <a:noAutofit/>
          </a:bodyPr>
          <a:lstStyle/>
          <a:p>
            <a:pPr defTabSz="307696">
              <a:tabLst>
                <a:tab pos="0" algn="l"/>
                <a:tab pos="615391" algn="l"/>
                <a:tab pos="1230782" algn="l"/>
                <a:tab pos="1846174" algn="l"/>
                <a:tab pos="2461565" algn="l"/>
                <a:tab pos="3076956" algn="l"/>
                <a:tab pos="3692347" algn="l"/>
                <a:tab pos="4307738" algn="l"/>
                <a:tab pos="4923130" algn="l"/>
                <a:tab pos="5538521" algn="l"/>
                <a:tab pos="6153912" algn="l"/>
                <a:tab pos="6769303" algn="l"/>
              </a:tabLst>
            </a:pPr>
            <a:r>
              <a:rPr lang="en-US" sz="2800" dirty="0" smtClean="0">
                <a:latin typeface="Arial" charset="0"/>
              </a:rPr>
              <a:t>Query suggestion without using query logs</a:t>
            </a:r>
            <a:endParaRPr lang="en-US" sz="2800" dirty="0">
              <a:latin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526E50DB-F96B-C849-A767-6450982D008D}" type="slidenum">
              <a:rPr lang="en-US"/>
              <a:pPr/>
              <a:t>8</a:t>
            </a:fld>
            <a:endParaRPr lang="en-US"/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9" t="71054" r="20759"/>
          <a:stretch/>
        </p:blipFill>
        <p:spPr bwMode="auto">
          <a:xfrm>
            <a:off x="2792511" y="5234222"/>
            <a:ext cx="3760689" cy="112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1600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1972" y="1279508"/>
            <a:ext cx="8229600" cy="343092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Custom search engines in the enterprise world</a:t>
            </a:r>
          </a:p>
          <a:p>
            <a:r>
              <a:rPr lang="en-US" dirty="0" smtClean="0"/>
              <a:t>Small scale search, </a:t>
            </a:r>
            <a:r>
              <a:rPr lang="en-US" dirty="0" smtClean="0"/>
              <a:t>not so much of log, e.g. </a:t>
            </a:r>
            <a:r>
              <a:rPr lang="en-US" dirty="0"/>
              <a:t>p</a:t>
            </a:r>
            <a:r>
              <a:rPr lang="en-US" dirty="0" smtClean="0"/>
              <a:t>aper </a:t>
            </a:r>
            <a:r>
              <a:rPr lang="en-US" dirty="0" smtClean="0"/>
              <a:t>search (Google </a:t>
            </a:r>
            <a:r>
              <a:rPr lang="en-US" dirty="0" smtClean="0"/>
              <a:t>scholar still does not have a query suggestion)</a:t>
            </a:r>
            <a:endParaRPr lang="en-US" dirty="0" smtClean="0"/>
          </a:p>
          <a:p>
            <a:r>
              <a:rPr lang="en-US" dirty="0" smtClean="0"/>
              <a:t>Site search (search within ISI website)</a:t>
            </a:r>
          </a:p>
          <a:p>
            <a:r>
              <a:rPr lang="en-US" dirty="0" smtClean="0"/>
              <a:t>Desktop search – only one user</a:t>
            </a:r>
          </a:p>
          <a:p>
            <a:r>
              <a:rPr lang="en-US" dirty="0" smtClean="0"/>
              <a:t>Legally restricted environment – if you cannot expose other users’ queries even anonymously </a:t>
            </a:r>
            <a:endParaRPr lang="en-US" dirty="0" smtClean="0"/>
          </a:p>
          <a:p>
            <a:r>
              <a:rPr lang="en-US" dirty="0" smtClean="0"/>
              <a:t>Method: have to suggest collection of words that are likely to form meaningful queries matching the partial query typed by the user so far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8606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Query suggestion using query similarity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Baeza</a:t>
            </a:r>
            <a:r>
              <a:rPr lang="en-US" dirty="0" smtClean="0"/>
              <a:t>-Yates et al, 2004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A401-2374-BE46-BA37-D56B8F3DFE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1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7512</TotalTime>
  <Words>1752</Words>
  <Application>Microsoft Macintosh PowerPoint</Application>
  <PresentationFormat>On-screen Show (4:3)</PresentationFormat>
  <Paragraphs>245</Paragraphs>
  <Slides>25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Default Theme</vt:lpstr>
      <vt:lpstr>Microsoft Equation</vt:lpstr>
      <vt:lpstr>Equation</vt:lpstr>
      <vt:lpstr>Query Suggestions </vt:lpstr>
      <vt:lpstr>Search engines</vt:lpstr>
      <vt:lpstr>Search queries</vt:lpstr>
      <vt:lpstr>Why query suggestion?</vt:lpstr>
      <vt:lpstr>Interactive query suggestion</vt:lpstr>
      <vt:lpstr>Why query suggestion?</vt:lpstr>
      <vt:lpstr>Query suggestion methods using query logs</vt:lpstr>
      <vt:lpstr>Query suggestion without using query logs</vt:lpstr>
      <vt:lpstr>Query suggestion using query similarity</vt:lpstr>
      <vt:lpstr>Outline</vt:lpstr>
      <vt:lpstr>Query term weight model</vt:lpstr>
      <vt:lpstr>Query support and ranking</vt:lpstr>
      <vt:lpstr>Query suggestion using session information</vt:lpstr>
      <vt:lpstr>Suggestion to aid reformulation</vt:lpstr>
      <vt:lpstr>Query graph / transition matrix of queries</vt:lpstr>
      <vt:lpstr>Query suggestion for a query q</vt:lpstr>
      <vt:lpstr>Query suggestion using hitting time</vt:lpstr>
      <vt:lpstr>Random Walk and Hitting Time</vt:lpstr>
      <vt:lpstr>Computing Hitting Time</vt:lpstr>
      <vt:lpstr>Bipartite Graph and Hitting Time</vt:lpstr>
      <vt:lpstr>Generate Query Suggestion</vt:lpstr>
      <vt:lpstr>Intuition</vt:lpstr>
      <vt:lpstr>Summary</vt:lpstr>
      <vt:lpstr>Summary</vt:lpstr>
      <vt:lpstr>References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Retrieval</dc:title>
  <dc:subject/>
  <dc:creator>Debapriyo Majumdar</dc:creator>
  <cp:keywords/>
  <dc:description/>
  <cp:lastModifiedBy>Debapriyo Majumdar</cp:lastModifiedBy>
  <cp:revision>694</cp:revision>
  <dcterms:created xsi:type="dcterms:W3CDTF">2014-08-02T12:52:59Z</dcterms:created>
  <dcterms:modified xsi:type="dcterms:W3CDTF">2015-04-06T20:26:24Z</dcterms:modified>
  <cp:category/>
</cp:coreProperties>
</file>