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3"/>
  </p:notesMasterIdLst>
  <p:handoutMasterIdLst>
    <p:handoutMasterId r:id="rId44"/>
  </p:handoutMasterIdLst>
  <p:sldIdLst>
    <p:sldId id="256" r:id="rId2"/>
    <p:sldId id="348" r:id="rId3"/>
    <p:sldId id="349" r:id="rId4"/>
    <p:sldId id="350" r:id="rId5"/>
    <p:sldId id="351" r:id="rId6"/>
    <p:sldId id="305" r:id="rId7"/>
    <p:sldId id="307" r:id="rId8"/>
    <p:sldId id="308" r:id="rId9"/>
    <p:sldId id="309" r:id="rId10"/>
    <p:sldId id="310" r:id="rId11"/>
    <p:sldId id="313" r:id="rId12"/>
    <p:sldId id="312" r:id="rId13"/>
    <p:sldId id="314" r:id="rId14"/>
    <p:sldId id="311" r:id="rId15"/>
    <p:sldId id="306" r:id="rId16"/>
    <p:sldId id="346" r:id="rId17"/>
    <p:sldId id="347" r:id="rId18"/>
    <p:sldId id="339" r:id="rId19"/>
    <p:sldId id="340" r:id="rId20"/>
    <p:sldId id="341" r:id="rId21"/>
    <p:sldId id="342" r:id="rId22"/>
    <p:sldId id="343" r:id="rId23"/>
    <p:sldId id="344" r:id="rId24"/>
    <p:sldId id="345" r:id="rId25"/>
    <p:sldId id="322" r:id="rId26"/>
    <p:sldId id="321" r:id="rId27"/>
    <p:sldId id="323" r:id="rId28"/>
    <p:sldId id="324" r:id="rId29"/>
    <p:sldId id="326" r:id="rId30"/>
    <p:sldId id="328" r:id="rId31"/>
    <p:sldId id="329" r:id="rId32"/>
    <p:sldId id="330" r:id="rId33"/>
    <p:sldId id="331" r:id="rId34"/>
    <p:sldId id="332" r:id="rId35"/>
    <p:sldId id="333" r:id="rId36"/>
    <p:sldId id="335" r:id="rId37"/>
    <p:sldId id="336" r:id="rId38"/>
    <p:sldId id="319" r:id="rId39"/>
    <p:sldId id="320" r:id="rId40"/>
    <p:sldId id="338" r:id="rId41"/>
    <p:sldId id="304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napToObjects="1">
      <p:cViewPr>
        <p:scale>
          <a:sx n="110" d="100"/>
          <a:sy n="110" d="100"/>
        </p:scale>
        <p:origin x="-120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emf"/><Relationship Id="rId3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5" Type="http://schemas.openxmlformats.org/officeDocument/2006/relationships/image" Target="../media/image12.emf"/><Relationship Id="rId6" Type="http://schemas.openxmlformats.org/officeDocument/2006/relationships/image" Target="../media/image13.wmf"/><Relationship Id="rId7" Type="http://schemas.openxmlformats.org/officeDocument/2006/relationships/image" Target="../media/image14.wmf"/><Relationship Id="rId1" Type="http://schemas.openxmlformats.org/officeDocument/2006/relationships/image" Target="../media/image8.wmf"/><Relationship Id="rId2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12/02/15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12/02/15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66C-182F-3249-8FFF-537C67ABCBFC}" type="slidenum">
              <a:rPr lang="en-US"/>
              <a:pPr/>
              <a:t>19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98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0870D8-7234-7D42-9CBD-3658FF71C124}" type="slidenum">
              <a:rPr lang="en-US"/>
              <a:pPr/>
              <a:t>20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5A9CBC-5F2A-2442-A98A-B7A6062256C4}" type="slidenum">
              <a:rPr lang="en-US"/>
              <a:pPr/>
              <a:t>21</a:t>
            </a:fld>
            <a:endParaRPr lang="en-US"/>
          </a:p>
        </p:txBody>
      </p:sp>
      <p:sp>
        <p:nvSpPr>
          <p:cNvPr id="35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70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63AE8-F044-6445-AFA2-18A745EA5BE7}" type="slidenum">
              <a:rPr lang="en-US"/>
              <a:pPr/>
              <a:t>22</a:t>
            </a:fld>
            <a:endParaRPr lang="en-US"/>
          </a:p>
        </p:txBody>
      </p:sp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86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0B2011-BB03-3F49-B022-6231B434C456}" type="slidenum">
              <a:rPr lang="en-US"/>
              <a:pPr/>
              <a:t>23</a:t>
            </a:fld>
            <a:endParaRPr lang="en-US"/>
          </a:p>
        </p:txBody>
      </p:sp>
      <p:sp>
        <p:nvSpPr>
          <p:cNvPr id="35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009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978F6C-4793-B241-981F-EA9283AA5D7E}" type="slidenum">
              <a:rPr lang="en-US"/>
              <a:pPr/>
              <a:t>24</a:t>
            </a:fld>
            <a:endParaRPr lang="en-US"/>
          </a:p>
        </p:txBody>
      </p:sp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8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12/02/15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12/02/15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12/02/15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12/02/15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12/02/15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12/02/15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12/02/15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12/02/15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12/02/15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12/02/15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12/02/15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12/02/15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9.bin"/><Relationship Id="rId12" Type="http://schemas.openxmlformats.org/officeDocument/2006/relationships/image" Target="../media/image12.emf"/><Relationship Id="rId13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15" Type="http://schemas.openxmlformats.org/officeDocument/2006/relationships/oleObject" Target="../embeddings/oleObject11.bin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5.bin"/><Relationship Id="rId4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9.wmf"/><Relationship Id="rId7" Type="http://schemas.openxmlformats.org/officeDocument/2006/relationships/oleObject" Target="../embeddings/oleObject7.bin"/><Relationship Id="rId8" Type="http://schemas.openxmlformats.org/officeDocument/2006/relationships/image" Target="../media/image10.wmf"/><Relationship Id="rId9" Type="http://schemas.openxmlformats.org/officeDocument/2006/relationships/oleObject" Target="../embeddings/oleObject8.bin"/><Relationship Id="rId10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5.emf"/><Relationship Id="rId5" Type="http://schemas.openxmlformats.org/officeDocument/2006/relationships/oleObject" Target="../embeddings/oleObject13.bin"/><Relationship Id="rId6" Type="http://schemas.openxmlformats.org/officeDocument/2006/relationships/image" Target="../media/image16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lp.stanford.edu/IR-book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e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6.wmf"/><Relationship Id="rId9" Type="http://schemas.openxmlformats.org/officeDocument/2006/relationships/image" Target="../media/image7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761676"/>
          </a:xfrm>
        </p:spPr>
        <p:txBody>
          <a:bodyPr>
            <a:normAutofit/>
          </a:bodyPr>
          <a:lstStyle/>
          <a:p>
            <a:r>
              <a:rPr lang="en-US" sz="4400" dirty="0" smtClean="0"/>
              <a:t>Term Weighting </a:t>
            </a:r>
            <a:br>
              <a:rPr lang="en-US" sz="4400" dirty="0" smtClean="0"/>
            </a:br>
            <a:r>
              <a:rPr lang="en-US" sz="4400" dirty="0" smtClean="0"/>
              <a:t>and </a:t>
            </a:r>
            <a:br>
              <a:rPr lang="en-US" sz="4400" dirty="0" smtClean="0"/>
            </a:br>
            <a:r>
              <a:rPr lang="en-US" sz="4400" dirty="0" smtClean="0"/>
              <a:t>Ranking Models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68588"/>
            <a:ext cx="6400800" cy="175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Debapriyo Majumdar</a:t>
            </a:r>
          </a:p>
          <a:p>
            <a:r>
              <a:rPr lang="en-US" sz="2000" dirty="0" smtClean="0"/>
              <a:t>Information Retrieval – Spring 2015</a:t>
            </a:r>
          </a:p>
          <a:p>
            <a:r>
              <a:rPr lang="en-US" sz="2000" dirty="0" smtClean="0"/>
              <a:t>Indian Statistical Institute Kolkata</a:t>
            </a:r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Vector space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3333" y="1107583"/>
            <a:ext cx="3183467" cy="35670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Each term represents a dimension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Documents are vectors in the term-space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Term-document matrix: a very sparse matrix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Entries are scores of the terms in the documents (Boolean </a:t>
            </a:r>
            <a:r>
              <a:rPr lang="en-US" sz="2000" dirty="0" smtClean="0">
                <a:sym typeface="Wingdings" panose="05000000000000000000" pitchFamily="2" charset="2"/>
              </a:rPr>
              <a:t> Count  Weight)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Query is also a vector in the term-space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20205"/>
              </p:ext>
            </p:extLst>
          </p:nvPr>
        </p:nvGraphicFramePr>
        <p:xfrm>
          <a:off x="425451" y="1219271"/>
          <a:ext cx="4775200" cy="2773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4726"/>
                <a:gridCol w="475782"/>
                <a:gridCol w="475782"/>
                <a:gridCol w="475782"/>
                <a:gridCol w="475782"/>
                <a:gridCol w="475782"/>
                <a:gridCol w="475782"/>
                <a:gridCol w="47578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q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0.5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flying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0.4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0.5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0.3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016500"/>
            <a:ext cx="8229599" cy="1049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Vector similarity: inverse of “distance”</a:t>
            </a:r>
          </a:p>
          <a:p>
            <a:r>
              <a:rPr lang="en-US" sz="2000" dirty="0" smtClean="0"/>
              <a:t>Euclidean distance?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4233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 with Euclidean distance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898571"/>
            <a:ext cx="4038600" cy="3360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Problem</a:t>
            </a:r>
          </a:p>
          <a:p>
            <a:r>
              <a:rPr lang="en-US" sz="2400" dirty="0" smtClean="0"/>
              <a:t>Topic-wise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/>
              <a:t> is closer to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/>
              <a:t> </a:t>
            </a:r>
            <a:r>
              <a:rPr lang="en-US" sz="2400" dirty="0" smtClean="0"/>
              <a:t>than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/>
              <a:t> </a:t>
            </a:r>
            <a:r>
              <a:rPr lang="en-US" sz="2400" dirty="0" smtClean="0"/>
              <a:t>is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Euclidean distance wise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/>
              <a:t> is closer </a:t>
            </a:r>
            <a:r>
              <a:rPr lang="en-US" sz="2400" dirty="0"/>
              <a:t>to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endParaRPr 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 product solves this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9853" y="2009104"/>
            <a:ext cx="0" cy="28462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59853" y="4855336"/>
            <a:ext cx="330987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90096" y="4889610"/>
            <a:ext cx="850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Term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44290" y="1898570"/>
            <a:ext cx="850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Term 2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759853" y="4756191"/>
            <a:ext cx="2485623" cy="99146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59853" y="4701860"/>
            <a:ext cx="719071" cy="153476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59853" y="4255423"/>
            <a:ext cx="115910" cy="599914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44290" y="3890722"/>
            <a:ext cx="400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46737" y="4452470"/>
            <a:ext cx="400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91721" y="4386859"/>
            <a:ext cx="400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448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4" grpId="0"/>
      <p:bldP spid="15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Vector space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3333" y="1107583"/>
            <a:ext cx="3183467" cy="35670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Each term represents a dimension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Documents are vectors in the term-space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Term-document matrix: a very sparse matrix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Entries are scores of the terms in the documents (Boolean </a:t>
            </a:r>
            <a:r>
              <a:rPr lang="en-US" sz="2000" dirty="0" smtClean="0">
                <a:sym typeface="Wingdings" panose="05000000000000000000" pitchFamily="2" charset="2"/>
              </a:rPr>
              <a:t> Count  Weight)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Query is also a vector in the term-space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25451" y="1219271"/>
          <a:ext cx="4775200" cy="2773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4726"/>
                <a:gridCol w="475782"/>
                <a:gridCol w="475782"/>
                <a:gridCol w="475782"/>
                <a:gridCol w="475782"/>
                <a:gridCol w="475782"/>
                <a:gridCol w="475782"/>
                <a:gridCol w="47578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q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0.5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flying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0.4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0.5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0.3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016500"/>
            <a:ext cx="8229599" cy="719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Vector similarity: dot product</a:t>
            </a:r>
            <a:endParaRPr lang="en-US" sz="20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3627438" y="5873750"/>
          <a:ext cx="17526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6" name="Equation" r:id="rId3" imgW="990360" imgH="228600" progId="Equation.3">
                  <p:embed/>
                </p:oleObj>
              </mc:Choice>
              <mc:Fallback>
                <p:oleObj name="Equation" r:id="rId3" imgW="9903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27438" y="5873750"/>
                        <a:ext cx="175260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1109663" y="4187825"/>
          <a:ext cx="41592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7" name="Equation" r:id="rId5" imgW="291960" imgH="228600" progId="Equation.3">
                  <p:embed/>
                </p:oleObj>
              </mc:Choice>
              <mc:Fallback>
                <p:oleObj name="Equation" r:id="rId5" imgW="2919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09663" y="4187825"/>
                        <a:ext cx="415925" cy="325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1928813" y="4224338"/>
          <a:ext cx="34448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8" name="Equation" r:id="rId7" imgW="241200" imgH="177480" progId="Equation.3">
                  <p:embed/>
                </p:oleObj>
              </mc:Choice>
              <mc:Fallback>
                <p:oleObj name="Equation" r:id="rId7" imgW="24120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28813" y="4224338"/>
                        <a:ext cx="344487" cy="252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2428875" y="4224338"/>
          <a:ext cx="327025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" name="Equation" r:id="rId9" imgW="228600" imgH="177480" progId="Equation.3">
                  <p:embed/>
                </p:oleObj>
              </mc:Choice>
              <mc:Fallback>
                <p:oleObj name="Equation" r:id="rId9" imgW="22860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28875" y="4224338"/>
                        <a:ext cx="327025" cy="252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2970213" y="4225925"/>
          <a:ext cx="180975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0" name="Equation" r:id="rId11" imgW="127000" imgH="165100" progId="Equation.3">
                  <p:embed/>
                </p:oleObj>
              </mc:Choice>
              <mc:Fallback>
                <p:oleObj name="Equation" r:id="rId11" imgW="1270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970213" y="4225925"/>
                        <a:ext cx="180975" cy="234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3381375" y="4210050"/>
          <a:ext cx="344488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1" name="Equation" r:id="rId13" imgW="241200" imgH="177480" progId="Equation.3">
                  <p:embed/>
                </p:oleObj>
              </mc:Choice>
              <mc:Fallback>
                <p:oleObj name="Equation" r:id="rId13" imgW="24120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81375" y="4210050"/>
                        <a:ext cx="344488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3860800" y="4205288"/>
          <a:ext cx="325438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2" name="Equation" r:id="rId15" imgW="228600" imgH="177480" progId="Equation.3">
                  <p:embed/>
                </p:oleObj>
              </mc:Choice>
              <mc:Fallback>
                <p:oleObj name="Equation" r:id="rId15" imgW="22860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60800" y="4205288"/>
                        <a:ext cx="325438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1555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 with dot product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416676"/>
            <a:ext cx="4038600" cy="49396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Problem</a:t>
            </a:r>
          </a:p>
          <a:p>
            <a:r>
              <a:rPr lang="en-US" sz="2400" dirty="0" smtClean="0"/>
              <a:t>Topic-wise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/>
              <a:t> is closer to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/>
              <a:t> </a:t>
            </a:r>
            <a:r>
              <a:rPr lang="en-US" sz="2400" dirty="0" smtClean="0"/>
              <a:t>than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/>
              <a:t> is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 product of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/>
              <a:t> and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greater because of the length of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endParaRPr 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angle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Cosine of the angle between two vectors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Same direction: 1 (similar)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Orthogonal: 0 (unrelated)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Opposite direction: ˗1 (opposite)</a:t>
            </a:r>
          </a:p>
          <a:p>
            <a:pPr lvl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9853" y="2009104"/>
            <a:ext cx="0" cy="28462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59853" y="4855336"/>
            <a:ext cx="330987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90096" y="4889610"/>
            <a:ext cx="850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Term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44290" y="1898570"/>
            <a:ext cx="850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Term 2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759853" y="4508122"/>
            <a:ext cx="2441486" cy="347215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59853" y="4508122"/>
            <a:ext cx="346523" cy="347215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59853" y="4452470"/>
            <a:ext cx="204050" cy="402868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44290" y="4083523"/>
            <a:ext cx="400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08368" y="4149849"/>
            <a:ext cx="823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75654" y="4295630"/>
            <a:ext cx="400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0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4" grpId="0"/>
      <p:bldP spid="15" grpId="0"/>
      <p:bldP spid="24" grpId="0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Vector space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3333" y="1107583"/>
            <a:ext cx="3183467" cy="35670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Each term represents a dimension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Documents are vectors in the term-space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Term-document matrix: a very sparse matrix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Entries are scores of the terms in the documents (Boolean </a:t>
            </a:r>
            <a:r>
              <a:rPr lang="en-US" sz="2000" dirty="0" smtClean="0">
                <a:sym typeface="Wingdings" panose="05000000000000000000" pitchFamily="2" charset="2"/>
              </a:rPr>
              <a:t> Count  Weight)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Query is also a vector in the term-space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25451" y="1219271"/>
          <a:ext cx="4775200" cy="2773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4726"/>
                <a:gridCol w="475782"/>
                <a:gridCol w="475782"/>
                <a:gridCol w="475782"/>
                <a:gridCol w="475782"/>
                <a:gridCol w="475782"/>
                <a:gridCol w="475782"/>
                <a:gridCol w="47578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i="0" baseline="-25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q</a:t>
                      </a:r>
                      <a:endParaRPr lang="en-US" sz="2000" dirty="0" smtClean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0.5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0.2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0.4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flying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0.4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0.5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0.3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0.6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016500"/>
            <a:ext cx="8229599" cy="719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Vector similarity: cosine of the angle between the vectors</a:t>
            </a:r>
            <a:endParaRPr lang="en-US" sz="20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2774950" y="5672138"/>
          <a:ext cx="3459163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" name="Equation" r:id="rId3" imgW="1955800" imgH="457200" progId="Equation.3">
                  <p:embed/>
                </p:oleObj>
              </mc:Choice>
              <mc:Fallback>
                <p:oleObj name="Equation" r:id="rId3" imgW="19558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4950" y="5672138"/>
                        <a:ext cx="3459163" cy="808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1011238" y="4025900"/>
          <a:ext cx="614362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" name="Equation" r:id="rId5" imgW="431800" imgH="457200" progId="Equation.3">
                  <p:embed/>
                </p:oleObj>
              </mc:Choice>
              <mc:Fallback>
                <p:oleObj name="Equation" r:id="rId5" imgW="4318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1238" y="4025900"/>
                        <a:ext cx="614362" cy="64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2567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compute cosine similarity and find top-k?</a:t>
            </a:r>
          </a:p>
          <a:p>
            <a:r>
              <a:rPr lang="en-US" dirty="0" smtClean="0"/>
              <a:t>Similar to merge union or intersection using inverted index</a:t>
            </a:r>
          </a:p>
          <a:p>
            <a:pPr lvl="1"/>
            <a:r>
              <a:rPr lang="en-US" dirty="0" smtClean="0"/>
              <a:t>The aggregation function changes to compute cosine</a:t>
            </a:r>
          </a:p>
          <a:p>
            <a:pPr lvl="1"/>
            <a:r>
              <a:rPr lang="en-US" dirty="0" smtClean="0"/>
              <a:t>We are interested only in ranking, no need of normalizing with query length</a:t>
            </a:r>
          </a:p>
          <a:p>
            <a:pPr lvl="1"/>
            <a:r>
              <a:rPr lang="en-US" dirty="0" smtClean="0"/>
              <a:t>If the query words are </a:t>
            </a:r>
            <a:r>
              <a:rPr lang="en-US" dirty="0" err="1" smtClean="0"/>
              <a:t>unweighted</a:t>
            </a:r>
            <a:r>
              <a:rPr lang="en-US" dirty="0" smtClean="0"/>
              <a:t>, this becomes very similar to merge union</a:t>
            </a:r>
          </a:p>
          <a:p>
            <a:r>
              <a:rPr lang="en-US" dirty="0" smtClean="0"/>
              <a:t>Need to find top-</a:t>
            </a:r>
            <a:r>
              <a:rPr lang="en-US" i="1" dirty="0" smtClean="0"/>
              <a:t>k </a:t>
            </a:r>
            <a:r>
              <a:rPr lang="en-US" dirty="0" smtClean="0"/>
              <a:t>results after computing the union list with cosine scores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88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Partial sort using heap for selecting top </a:t>
            </a:r>
            <a:r>
              <a:rPr lang="en-US" altLang="zh-CN" i="1" dirty="0" smtClean="0">
                <a:ea typeface="宋体" panose="02010600030101010101" pitchFamily="2" charset="-122"/>
              </a:rPr>
              <a:t>k</a:t>
            </a:r>
            <a:endParaRPr lang="en-US" altLang="zh-CN" dirty="0" smtClean="0">
              <a:ea typeface="宋体" panose="02010600030101010101" pitchFamily="2" charset="-122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02850"/>
            <a:ext cx="8229600" cy="3164349"/>
          </a:xfrm>
        </p:spPr>
        <p:txBody>
          <a:bodyPr>
            <a:normAutofit fontScale="85000" lnSpcReduction="10000"/>
          </a:bodyPr>
          <a:lstStyle/>
          <a:p>
            <a:pPr marL="0" indent="0" eaLnBrk="1" hangingPunct="1">
              <a:buNone/>
            </a:pPr>
            <a:r>
              <a:rPr lang="en-US" altLang="zh-CN" dirty="0" smtClean="0">
                <a:ea typeface="宋体" panose="02010600030101010101" pitchFamily="2" charset="-122"/>
              </a:rPr>
              <a:t>Usual sort takes </a:t>
            </a:r>
            <a:r>
              <a:rPr lang="en-US" altLang="zh-CN" i="1" dirty="0" smtClean="0">
                <a:ea typeface="宋体" panose="02010600030101010101" pitchFamily="2" charset="-122"/>
              </a:rPr>
              <a:t>n </a:t>
            </a:r>
            <a:r>
              <a:rPr lang="en-US" altLang="zh-CN" dirty="0" smtClean="0">
                <a:ea typeface="宋体" panose="02010600030101010101" pitchFamily="2" charset="-122"/>
              </a:rPr>
              <a:t>log </a:t>
            </a:r>
            <a:r>
              <a:rPr lang="en-US" altLang="zh-CN" i="1" dirty="0" smtClean="0">
                <a:ea typeface="宋体" panose="02010600030101010101" pitchFamily="2" charset="-122"/>
              </a:rPr>
              <a:t>n </a:t>
            </a:r>
            <a:r>
              <a:rPr lang="en-US" altLang="zh-CN" dirty="0" smtClean="0">
                <a:ea typeface="宋体" panose="02010600030101010101" pitchFamily="2" charset="-122"/>
              </a:rPr>
              <a:t>(may be </a:t>
            </a:r>
            <a:r>
              <a:rPr lang="en-US" altLang="zh-CN" i="1" dirty="0" smtClean="0">
                <a:ea typeface="宋体" panose="02010600030101010101" pitchFamily="2" charset="-122"/>
              </a:rPr>
              <a:t>n = </a:t>
            </a:r>
            <a:r>
              <a:rPr lang="en-US" altLang="zh-CN" dirty="0" smtClean="0">
                <a:ea typeface="宋体" panose="02010600030101010101" pitchFamily="2" charset="-122"/>
              </a:rPr>
              <a:t>1 million)</a:t>
            </a:r>
          </a:p>
          <a:p>
            <a:pPr marL="0" indent="0" eaLnBrk="1" hangingPunct="1">
              <a:buNone/>
            </a:pPr>
            <a:endParaRPr lang="en-US" altLang="zh-CN" u="sng" dirty="0" smtClean="0">
              <a:ea typeface="宋体" panose="02010600030101010101" pitchFamily="2" charset="-122"/>
            </a:endParaRPr>
          </a:p>
          <a:p>
            <a:pPr marL="0" indent="0" eaLnBrk="1" hangingPunct="1">
              <a:buNone/>
            </a:pPr>
            <a:r>
              <a:rPr lang="en-US" altLang="zh-CN" u="sng" dirty="0" smtClean="0">
                <a:ea typeface="宋体" panose="02010600030101010101" pitchFamily="2" charset="-122"/>
              </a:rPr>
              <a:t>Partial sort</a:t>
            </a:r>
          </a:p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Binary tree in which each node’s value &gt; the values of children</a:t>
            </a:r>
          </a:p>
          <a:p>
            <a:pPr eaLnBrk="1" hangingPunct="1"/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Takes </a:t>
            </a:r>
            <a:r>
              <a:rPr lang="en-US" altLang="zh-CN" i="1" dirty="0" smtClean="0">
                <a:solidFill>
                  <a:srgbClr val="C00000"/>
                </a:solidFill>
                <a:ea typeface="宋体" panose="02010600030101010101" pitchFamily="2" charset="-122"/>
              </a:rPr>
              <a:t>2n</a:t>
            </a:r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 operations to construct, then each of top </a:t>
            </a:r>
            <a:r>
              <a:rPr lang="en-US" altLang="zh-CN" i="1" dirty="0" smtClean="0">
                <a:solidFill>
                  <a:srgbClr val="C00000"/>
                </a:solidFill>
                <a:ea typeface="宋体" panose="02010600030101010101" pitchFamily="2" charset="-122"/>
              </a:rPr>
              <a:t>k </a:t>
            </a:r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read off in 2 log </a:t>
            </a:r>
            <a:r>
              <a:rPr lang="en-US" altLang="zh-CN" i="1" dirty="0">
                <a:solidFill>
                  <a:srgbClr val="C00000"/>
                </a:solidFill>
                <a:ea typeface="宋体" panose="02010600030101010101" pitchFamily="2" charset="-122"/>
              </a:rPr>
              <a:t>n</a:t>
            </a:r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 steps.</a:t>
            </a:r>
          </a:p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For </a:t>
            </a:r>
            <a:r>
              <a:rPr lang="en-US" altLang="zh-CN" i="1" dirty="0" smtClean="0">
                <a:ea typeface="宋体" panose="02010600030101010101" pitchFamily="2" charset="-122"/>
              </a:rPr>
              <a:t>n </a:t>
            </a:r>
            <a:r>
              <a:rPr lang="en-US" altLang="zh-CN" dirty="0" smtClean="0">
                <a:ea typeface="宋体" panose="02010600030101010101" pitchFamily="2" charset="-122"/>
              </a:rPr>
              <a:t>=1 million, </a:t>
            </a:r>
            <a:r>
              <a:rPr lang="en-US" altLang="zh-CN" i="1" dirty="0" smtClean="0">
                <a:ea typeface="宋体" panose="02010600030101010101" pitchFamily="2" charset="-122"/>
              </a:rPr>
              <a:t>k </a:t>
            </a:r>
            <a:r>
              <a:rPr lang="en-US" altLang="zh-CN" dirty="0" smtClean="0">
                <a:ea typeface="宋体" panose="02010600030101010101" pitchFamily="2" charset="-122"/>
              </a:rPr>
              <a:t>= 100, this is about 10% of the cost of sorting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5867400" y="44196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en-US" altLang="zh-CN" dirty="0">
                <a:ea typeface="宋体" panose="02010600030101010101" pitchFamily="2" charset="-122"/>
              </a:rPr>
              <a:t>1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5410200" y="49530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en-US" altLang="zh-CN">
                <a:ea typeface="宋体" panose="02010600030101010101" pitchFamily="2" charset="-122"/>
              </a:rPr>
              <a:t>.9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6400800" y="49530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en-US" altLang="zh-CN">
                <a:ea typeface="宋体" panose="02010600030101010101" pitchFamily="2" charset="-122"/>
              </a:rPr>
              <a:t>.3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715000" y="55626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en-US" altLang="zh-CN" dirty="0">
                <a:ea typeface="宋体" panose="02010600030101010101" pitchFamily="2" charset="-122"/>
              </a:rPr>
              <a:t>.8</a:t>
            </a:r>
          </a:p>
        </p:txBody>
      </p:sp>
      <p:cxnSp>
        <p:nvCxnSpPr>
          <p:cNvPr id="19464" name="AutoShape 8"/>
          <p:cNvCxnSpPr>
            <a:cxnSpLocks noChangeShapeType="1"/>
            <a:stCxn id="19460" idx="3"/>
            <a:endCxn id="19461" idx="0"/>
          </p:cNvCxnSpPr>
          <p:nvPr/>
        </p:nvCxnSpPr>
        <p:spPr bwMode="auto">
          <a:xfrm flipH="1">
            <a:off x="5638800" y="4745038"/>
            <a:ext cx="295275" cy="2079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5" name="AutoShape 9"/>
          <p:cNvCxnSpPr>
            <a:cxnSpLocks noChangeShapeType="1"/>
            <a:stCxn id="19460" idx="5"/>
            <a:endCxn id="19462" idx="0"/>
          </p:cNvCxnSpPr>
          <p:nvPr/>
        </p:nvCxnSpPr>
        <p:spPr bwMode="auto">
          <a:xfrm>
            <a:off x="6257925" y="4745038"/>
            <a:ext cx="371475" cy="2079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4953000" y="55626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en-US" altLang="zh-CN">
                <a:ea typeface="宋体" panose="02010600030101010101" pitchFamily="2" charset="-122"/>
              </a:rPr>
              <a:t>.3</a:t>
            </a:r>
          </a:p>
        </p:txBody>
      </p:sp>
      <p:cxnSp>
        <p:nvCxnSpPr>
          <p:cNvPr id="19467" name="AutoShape 11"/>
          <p:cNvCxnSpPr>
            <a:cxnSpLocks noChangeShapeType="1"/>
            <a:stCxn id="19461" idx="3"/>
            <a:endCxn id="19466" idx="0"/>
          </p:cNvCxnSpPr>
          <p:nvPr/>
        </p:nvCxnSpPr>
        <p:spPr bwMode="auto">
          <a:xfrm flipH="1">
            <a:off x="5181600" y="5278438"/>
            <a:ext cx="295275" cy="2841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8" name="AutoShape 12"/>
          <p:cNvCxnSpPr>
            <a:cxnSpLocks noChangeShapeType="1"/>
            <a:stCxn id="19461" idx="5"/>
            <a:endCxn id="19463" idx="0"/>
          </p:cNvCxnSpPr>
          <p:nvPr/>
        </p:nvCxnSpPr>
        <p:spPr bwMode="auto">
          <a:xfrm>
            <a:off x="5800725" y="5278438"/>
            <a:ext cx="142875" cy="2841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5715000" y="62484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en-US" altLang="zh-CN">
                <a:ea typeface="宋体" panose="02010600030101010101" pitchFamily="2" charset="-122"/>
              </a:rPr>
              <a:t>.1</a:t>
            </a: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6400800" y="5562600"/>
            <a:ext cx="457200" cy="381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en-US" altLang="zh-CN">
                <a:ea typeface="宋体" panose="02010600030101010101" pitchFamily="2" charset="-122"/>
              </a:rPr>
              <a:t>.1</a:t>
            </a:r>
          </a:p>
        </p:txBody>
      </p:sp>
      <p:cxnSp>
        <p:nvCxnSpPr>
          <p:cNvPr id="19471" name="AutoShape 15"/>
          <p:cNvCxnSpPr>
            <a:cxnSpLocks noChangeShapeType="1"/>
            <a:stCxn id="19463" idx="4"/>
            <a:endCxn id="19469" idx="0"/>
          </p:cNvCxnSpPr>
          <p:nvPr/>
        </p:nvCxnSpPr>
        <p:spPr bwMode="auto">
          <a:xfrm>
            <a:off x="5943600" y="59436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2" name="AutoShape 16"/>
          <p:cNvCxnSpPr>
            <a:cxnSpLocks noChangeShapeType="1"/>
            <a:stCxn id="19462" idx="4"/>
            <a:endCxn id="19470" idx="0"/>
          </p:cNvCxnSpPr>
          <p:nvPr/>
        </p:nvCxnSpPr>
        <p:spPr bwMode="auto">
          <a:xfrm>
            <a:off x="6629400" y="5334000"/>
            <a:ext cx="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3" name="Freeform 17"/>
          <p:cNvSpPr>
            <a:spLocks/>
          </p:cNvSpPr>
          <p:nvPr/>
        </p:nvSpPr>
        <p:spPr bwMode="auto">
          <a:xfrm>
            <a:off x="4800600" y="4254500"/>
            <a:ext cx="1892300" cy="1892300"/>
          </a:xfrm>
          <a:custGeom>
            <a:avLst/>
            <a:gdLst>
              <a:gd name="T0" fmla="*/ 0 w 1192"/>
              <a:gd name="T1" fmla="*/ 2147483647 h 1192"/>
              <a:gd name="T2" fmla="*/ 2147483647 w 1192"/>
              <a:gd name="T3" fmla="*/ 2147483647 h 1192"/>
              <a:gd name="T4" fmla="*/ 2147483647 w 1192"/>
              <a:gd name="T5" fmla="*/ 2147483647 h 1192"/>
              <a:gd name="T6" fmla="*/ 2147483647 w 1192"/>
              <a:gd name="T7" fmla="*/ 2147483647 h 1192"/>
              <a:gd name="T8" fmla="*/ 2147483647 w 1192"/>
              <a:gd name="T9" fmla="*/ 2147483647 h 1192"/>
              <a:gd name="T10" fmla="*/ 2147483647 w 1192"/>
              <a:gd name="T11" fmla="*/ 2147483647 h 1192"/>
              <a:gd name="T12" fmla="*/ 2147483647 w 1192"/>
              <a:gd name="T13" fmla="*/ 2147483647 h 11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92"/>
              <a:gd name="T22" fmla="*/ 0 h 1192"/>
              <a:gd name="T23" fmla="*/ 1192 w 1192"/>
              <a:gd name="T24" fmla="*/ 1192 h 119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92" h="1192">
                <a:moveTo>
                  <a:pt x="0" y="152"/>
                </a:moveTo>
                <a:cubicBezTo>
                  <a:pt x="12" y="116"/>
                  <a:pt x="24" y="80"/>
                  <a:pt x="96" y="200"/>
                </a:cubicBezTo>
                <a:cubicBezTo>
                  <a:pt x="168" y="320"/>
                  <a:pt x="312" y="712"/>
                  <a:pt x="432" y="872"/>
                </a:cubicBezTo>
                <a:cubicBezTo>
                  <a:pt x="552" y="1032"/>
                  <a:pt x="736" y="1192"/>
                  <a:pt x="816" y="1160"/>
                </a:cubicBezTo>
                <a:cubicBezTo>
                  <a:pt x="896" y="1128"/>
                  <a:pt x="856" y="856"/>
                  <a:pt x="912" y="680"/>
                </a:cubicBezTo>
                <a:cubicBezTo>
                  <a:pt x="968" y="504"/>
                  <a:pt x="1112" y="208"/>
                  <a:pt x="1152" y="104"/>
                </a:cubicBezTo>
                <a:cubicBezTo>
                  <a:pt x="1192" y="0"/>
                  <a:pt x="1152" y="64"/>
                  <a:pt x="1152" y="56"/>
                </a:cubicBezTo>
              </a:path>
            </a:pathLst>
          </a:custGeom>
          <a:noFill/>
          <a:ln w="25400">
            <a:solidFill>
              <a:schemeClr val="folHlink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971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</a:t>
            </a:r>
          </a:p>
        </p:txBody>
      </p:sp>
    </p:spTree>
    <p:extLst>
      <p:ext uri="{BB962C8B-B14F-4D97-AF65-F5344CB8AC3E}">
        <p14:creationId xmlns:p14="http://schemas.microsoft.com/office/powerpoint/2010/main" val="3669007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60" grpId="0" animBg="1"/>
      <p:bldP spid="19461" grpId="0" animBg="1"/>
      <p:bldP spid="19462" grpId="0" animBg="1"/>
      <p:bldP spid="19463" grpId="0" animBg="1"/>
      <p:bldP spid="19466" grpId="0" animBg="1"/>
      <p:bldP spid="19469" grpId="0" animBg="1"/>
      <p:bldP spid="19470" grpId="0" animBg="1"/>
      <p:bldP spid="1947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Length normalization and query – document similarity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494124"/>
              </p:ext>
            </p:extLst>
          </p:nvPr>
        </p:nvGraphicFramePr>
        <p:xfrm>
          <a:off x="579550" y="1268211"/>
          <a:ext cx="5576552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655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 – document scores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TF.iDF</a:t>
                      </a:r>
                      <a:r>
                        <a:rPr lang="en-US" sz="2000" dirty="0" smtClean="0"/>
                        <a:t> or similar scoring. May already</a:t>
                      </a:r>
                      <a:r>
                        <a:rPr lang="en-US" sz="2000" baseline="0" dirty="0" smtClean="0"/>
                        <a:t> apply some normalization to eliminate bias on long documents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470297"/>
              </p:ext>
            </p:extLst>
          </p:nvPr>
        </p:nvGraphicFramePr>
        <p:xfrm>
          <a:off x="1543319" y="2686676"/>
          <a:ext cx="5576552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655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Document length normalization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Ranking</a:t>
                      </a:r>
                      <a:r>
                        <a:rPr lang="en-US" sz="2000" baseline="0" dirty="0" smtClean="0"/>
                        <a:t> by cosine similarity is equivalent to further normalizing the term – document scores by document length. Query length normalization is redundant.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924930"/>
              </p:ext>
            </p:extLst>
          </p:nvPr>
        </p:nvGraphicFramePr>
        <p:xfrm>
          <a:off x="2687392" y="4649470"/>
          <a:ext cx="5576552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655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Similarity measure and aggregation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Cosine similarity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Sum the scores with</a:t>
                      </a:r>
                      <a:r>
                        <a:rPr lang="en-US" sz="2000" baseline="0" dirty="0" smtClean="0"/>
                        <a:t> union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Sum the scores with intersection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Other possible approaches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624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Top-k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there are millions of documents in the lists</a:t>
            </a:r>
          </a:p>
          <a:p>
            <a:pPr lvl="1"/>
            <a:r>
              <a:rPr lang="en-US" dirty="0" smtClean="0"/>
              <a:t>Can the ranking be done without accessing the lists fully?</a:t>
            </a:r>
          </a:p>
          <a:p>
            <a:r>
              <a:rPr lang="en-US" dirty="0" smtClean="0"/>
              <a:t>Exact top-k algorithms (used more in databases)</a:t>
            </a:r>
            <a:endParaRPr lang="en-US" dirty="0"/>
          </a:p>
          <a:p>
            <a:pPr lvl="1"/>
            <a:r>
              <a:rPr lang="en-US" dirty="0" smtClean="0"/>
              <a:t>Family of threshold algorithms (Ronald Fagin et al)</a:t>
            </a:r>
          </a:p>
          <a:p>
            <a:pPr lvl="1"/>
            <a:r>
              <a:rPr lang="en-US" dirty="0" smtClean="0"/>
              <a:t>Threshold algorithm (TA)</a:t>
            </a:r>
          </a:p>
          <a:p>
            <a:pPr lvl="1"/>
            <a:r>
              <a:rPr lang="en-US" dirty="0" smtClean="0"/>
              <a:t>No random access algorithm (NRA) [we will discuss, as an example]</a:t>
            </a:r>
          </a:p>
          <a:p>
            <a:pPr lvl="1"/>
            <a:r>
              <a:rPr lang="en-US" dirty="0" smtClean="0"/>
              <a:t>Combined algorithm (CA)</a:t>
            </a:r>
          </a:p>
          <a:p>
            <a:pPr lvl="1"/>
            <a:r>
              <a:rPr lang="en-US" dirty="0" smtClean="0"/>
              <a:t>Other follow up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8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48164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205" name="Group 45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48199" name="Group 39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48200" name="Text Box 40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48201" name="Text Box 41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48202" name="Text Box 42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48203" name="Text Box 43"/>
          <p:cNvSpPr txBox="1">
            <a:spLocks noChangeArrowheads="1"/>
          </p:cNvSpPr>
          <p:nvPr/>
        </p:nvSpPr>
        <p:spPr bwMode="auto">
          <a:xfrm>
            <a:off x="4114800" y="990600"/>
            <a:ext cx="289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</a:t>
            </a:r>
          </a:p>
        </p:txBody>
      </p:sp>
      <p:sp>
        <p:nvSpPr>
          <p:cNvPr id="348204" name="Text Box 44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18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/>
      <p:bldP spid="348164" grpId="0" animBg="1"/>
      <p:bldP spid="3482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Parametric and zone indexes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Thus far, a doc has been a sequence of terms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In fact documents have multiple parts, some with special semantics: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Author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Title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Date of publication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Language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Format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etc.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These constitute the </a:t>
            </a:r>
            <a:r>
              <a:rPr lang="en-US" u="sng" dirty="0" smtClean="0">
                <a:ea typeface="ＭＳ Ｐゴシック" panose="020B0600070205080204" pitchFamily="34" charset="-128"/>
              </a:rPr>
              <a:t>metadata</a:t>
            </a:r>
            <a:r>
              <a:rPr lang="en-US" dirty="0" smtClean="0">
                <a:ea typeface="ＭＳ Ｐゴシック" panose="020B0600070205080204" pitchFamily="34" charset="-128"/>
              </a:rPr>
              <a:t> about a document</a:t>
            </a:r>
          </a:p>
        </p:txBody>
      </p:sp>
      <p:sp>
        <p:nvSpPr>
          <p:cNvPr id="4608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971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6.1</a:t>
            </a:r>
          </a:p>
        </p:txBody>
      </p:sp>
    </p:spTree>
    <p:extLst>
      <p:ext uri="{BB962C8B-B14F-4D97-AF65-F5344CB8AC3E}">
        <p14:creationId xmlns:p14="http://schemas.microsoft.com/office/powerpoint/2010/main" val="2195335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sp>
        <p:nvSpPr>
          <p:cNvPr id="350211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0212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0275" name="Group 67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0247" name="Text Box 39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1</a:t>
            </a:r>
          </a:p>
        </p:txBody>
      </p:sp>
      <p:graphicFrame>
        <p:nvGraphicFramePr>
          <p:cNvPr id="350248" name="Group 40"/>
          <p:cNvGraphicFramePr>
            <a:graphicFrameLocks noGrp="1"/>
          </p:cNvGraphicFramePr>
          <p:nvPr/>
        </p:nvGraphicFramePr>
        <p:xfrm>
          <a:off x="4191000" y="1960563"/>
          <a:ext cx="1066800" cy="1709739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[0.9,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2.1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2.1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2.1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0258" name="Text Box 50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0259" name="Text Box 51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0.6</a:t>
            </a:r>
          </a:p>
        </p:txBody>
      </p:sp>
      <p:sp>
        <p:nvSpPr>
          <p:cNvPr id="350260" name="Text Box 52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</a:t>
            </a:r>
            <a:r>
              <a:rPr lang="en-US" sz="1400" b="1">
                <a:latin typeface="Tahoma" charset="0"/>
              </a:rPr>
              <a:t>2.1</a:t>
            </a:r>
          </a:p>
        </p:txBody>
      </p:sp>
      <p:sp>
        <p:nvSpPr>
          <p:cNvPr id="350261" name="Text Box 53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min-top-2 &lt; best-score of candidates</a:t>
            </a:r>
          </a:p>
        </p:txBody>
      </p:sp>
      <p:grpSp>
        <p:nvGrpSpPr>
          <p:cNvPr id="350262" name="Group 54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0263" name="Text Box 55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0264" name="Text Box 56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0265" name="Text Box 57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0266" name="Text Box 58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grpSp>
        <p:nvGrpSpPr>
          <p:cNvPr id="350267" name="Group 59"/>
          <p:cNvGrpSpPr>
            <a:grpSpLocks/>
          </p:cNvGrpSpPr>
          <p:nvPr/>
        </p:nvGrpSpPr>
        <p:grpSpPr bwMode="auto">
          <a:xfrm>
            <a:off x="3352800" y="1371600"/>
            <a:ext cx="1143000" cy="914400"/>
            <a:chOff x="2112" y="864"/>
            <a:chExt cx="720" cy="576"/>
          </a:xfrm>
        </p:grpSpPr>
        <p:sp>
          <p:nvSpPr>
            <p:cNvPr id="350268" name="Text Box 60"/>
            <p:cNvSpPr txBox="1">
              <a:spLocks noChangeArrowheads="1"/>
            </p:cNvSpPr>
            <p:nvPr/>
          </p:nvSpPr>
          <p:spPr bwMode="auto">
            <a:xfrm>
              <a:off x="2112" y="864"/>
              <a:ext cx="67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current score</a:t>
              </a:r>
            </a:p>
          </p:txBody>
        </p:sp>
        <p:sp>
          <p:nvSpPr>
            <p:cNvPr id="350269" name="Line 61"/>
            <p:cNvSpPr>
              <a:spLocks noChangeShapeType="1"/>
            </p:cNvSpPr>
            <p:nvPr/>
          </p:nvSpPr>
          <p:spPr bwMode="auto">
            <a:xfrm>
              <a:off x="2592" y="1152"/>
              <a:ext cx="24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0270" name="Group 62"/>
          <p:cNvGrpSpPr>
            <a:grpSpLocks/>
          </p:cNvGrpSpPr>
          <p:nvPr/>
        </p:nvGrpSpPr>
        <p:grpSpPr bwMode="auto">
          <a:xfrm>
            <a:off x="4953000" y="1447800"/>
            <a:ext cx="1371600" cy="838200"/>
            <a:chOff x="3120" y="912"/>
            <a:chExt cx="864" cy="528"/>
          </a:xfrm>
        </p:grpSpPr>
        <p:sp>
          <p:nvSpPr>
            <p:cNvPr id="350271" name="Text Box 63"/>
            <p:cNvSpPr txBox="1">
              <a:spLocks noChangeArrowheads="1"/>
            </p:cNvSpPr>
            <p:nvPr/>
          </p:nvSpPr>
          <p:spPr bwMode="auto">
            <a:xfrm>
              <a:off x="3312" y="912"/>
              <a:ext cx="6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best-score</a:t>
              </a:r>
            </a:p>
          </p:txBody>
        </p:sp>
        <p:sp>
          <p:nvSpPr>
            <p:cNvPr id="350272" name="Line 64"/>
            <p:cNvSpPr>
              <a:spLocks noChangeShapeType="1"/>
            </p:cNvSpPr>
            <p:nvPr/>
          </p:nvSpPr>
          <p:spPr bwMode="auto">
            <a:xfrm flipH="1">
              <a:off x="3120" y="1104"/>
              <a:ext cx="336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0273" name="Line 65"/>
          <p:cNvSpPr>
            <a:spLocks noChangeShapeType="1"/>
          </p:cNvSpPr>
          <p:nvPr/>
        </p:nvSpPr>
        <p:spPr bwMode="auto">
          <a:xfrm flipH="1">
            <a:off x="4572000" y="2057400"/>
            <a:ext cx="9144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74" name="Text Box 66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0.6 + 0.6 + 0.9 = 2.1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0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7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sp>
        <p:nvSpPr>
          <p:cNvPr id="352259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2260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2261" name="Text Box 5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2</a:t>
            </a:r>
          </a:p>
        </p:txBody>
      </p:sp>
      <p:graphicFrame>
        <p:nvGraphicFramePr>
          <p:cNvPr id="352262" name="Group 6"/>
          <p:cNvGraphicFramePr>
            <a:graphicFrameLocks noGrp="1"/>
          </p:cNvGraphicFramePr>
          <p:nvPr/>
        </p:nvGraphicFramePr>
        <p:xfrm>
          <a:off x="4191000" y="1960563"/>
          <a:ext cx="1066800" cy="2849565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[1.3,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1.8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[0.9,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2.0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1.9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1.8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[0.5,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1.8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2276" name="Text Box 20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2277" name="Text Box 21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0.9</a:t>
            </a:r>
          </a:p>
        </p:txBody>
      </p:sp>
      <p:sp>
        <p:nvSpPr>
          <p:cNvPr id="352278" name="Text Box 22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</a:t>
            </a:r>
            <a:r>
              <a:rPr lang="en-US" sz="1400" b="1">
                <a:latin typeface="Tahoma" charset="0"/>
              </a:rPr>
              <a:t>1.8</a:t>
            </a:r>
          </a:p>
        </p:txBody>
      </p:sp>
      <p:graphicFrame>
        <p:nvGraphicFramePr>
          <p:cNvPr id="352320" name="Group 64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52313" name="Group 57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2314" name="Text Box 58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2315" name="Text Box 59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2316" name="Text Box 60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2317" name="Text Box 61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min-top-2 &lt; best-score of candidates</a:t>
            </a:r>
          </a:p>
        </p:txBody>
      </p:sp>
      <p:sp>
        <p:nvSpPr>
          <p:cNvPr id="352318" name="Text Box 62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352319" name="Text Box 63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0.5 + 0.6 + 0.7 = 1.8</a:t>
            </a:r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692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4308" name="Line 4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4309" name="Group 5"/>
          <p:cNvGraphicFramePr>
            <a:graphicFrameLocks noGrp="1"/>
          </p:cNvGraphicFramePr>
          <p:nvPr>
            <p:extLst/>
          </p:nvPr>
        </p:nvGraphicFramePr>
        <p:xfrm>
          <a:off x="4191000" y="1960563"/>
          <a:ext cx="1066800" cy="2279652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[1.3,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1.9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[1.3,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1.7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1.5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[0.5,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1.4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4322" name="Text Box 18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1.3</a:t>
            </a:r>
          </a:p>
        </p:txBody>
      </p:sp>
      <p:sp>
        <p:nvSpPr>
          <p:cNvPr id="354323" name="Text Box 19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1.3</a:t>
            </a:r>
          </a:p>
        </p:txBody>
      </p:sp>
      <p:graphicFrame>
        <p:nvGraphicFramePr>
          <p:cNvPr id="354367" name="Group 63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4358" name="Text Box 54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3</a:t>
            </a:r>
          </a:p>
        </p:txBody>
      </p:sp>
      <p:grpSp>
        <p:nvGrpSpPr>
          <p:cNvPr id="354359" name="Group 55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4360" name="Text Box 56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4361" name="Text Box 57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4362" name="Text Box 58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4363" name="Text Box 59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min-top-2 &lt; best-score of candidates</a:t>
            </a:r>
          </a:p>
        </p:txBody>
      </p:sp>
      <p:sp>
        <p:nvSpPr>
          <p:cNvPr id="354364" name="Text Box 60"/>
          <p:cNvSpPr txBox="1">
            <a:spLocks noChangeArrowheads="1"/>
          </p:cNvSpPr>
          <p:nvPr/>
        </p:nvSpPr>
        <p:spPr bwMode="auto">
          <a:xfrm>
            <a:off x="4267200" y="4343400"/>
            <a:ext cx="41148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no more new docs can get into top-2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but, extra candidates left in queue</a:t>
            </a:r>
          </a:p>
        </p:txBody>
      </p:sp>
      <p:sp>
        <p:nvSpPr>
          <p:cNvPr id="354365" name="Text Box 61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354366" name="Text Box 62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0.4 + 0.6 + 0.3 = 1.3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55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graphicFrame>
        <p:nvGraphicFramePr>
          <p:cNvPr id="356414" name="Group 62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6390" name="Text Box 38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6391" name="Line 39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6392" name="Group 40"/>
          <p:cNvGraphicFramePr>
            <a:graphicFrameLocks noGrp="1"/>
          </p:cNvGraphicFramePr>
          <p:nvPr/>
        </p:nvGraphicFramePr>
        <p:xfrm>
          <a:off x="4191000" y="1960563"/>
          <a:ext cx="1066800" cy="1709739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[1.3,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1.9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[0.6,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1.4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]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6402" name="Text Box 50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6403" name="Text Box 51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1.3</a:t>
            </a:r>
          </a:p>
        </p:txBody>
      </p:sp>
      <p:sp>
        <p:nvSpPr>
          <p:cNvPr id="356404" name="Text Box 52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1.1</a:t>
            </a:r>
            <a:endParaRPr lang="en-US" sz="1400" b="1">
              <a:latin typeface="Tahoma" charset="0"/>
            </a:endParaRPr>
          </a:p>
        </p:txBody>
      </p:sp>
      <p:sp>
        <p:nvSpPr>
          <p:cNvPr id="356405" name="Text Box 53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4</a:t>
            </a:r>
          </a:p>
        </p:txBody>
      </p:sp>
      <p:grpSp>
        <p:nvGrpSpPr>
          <p:cNvPr id="356406" name="Group 54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6407" name="Text Box 55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6408" name="Text Box 56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6409" name="Text Box 57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6410" name="Text Box 58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min-top-2 &lt; best-score of candidates</a:t>
            </a:r>
          </a:p>
        </p:txBody>
      </p:sp>
      <p:sp>
        <p:nvSpPr>
          <p:cNvPr id="356411" name="Text Box 59"/>
          <p:cNvSpPr txBox="1">
            <a:spLocks noChangeArrowheads="1"/>
          </p:cNvSpPr>
          <p:nvPr/>
        </p:nvSpPr>
        <p:spPr bwMode="auto">
          <a:xfrm>
            <a:off x="4267200" y="4343400"/>
            <a:ext cx="41148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no more new docs can get into top-2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but, extra candidates left in queue</a:t>
            </a:r>
          </a:p>
        </p:txBody>
      </p:sp>
      <p:sp>
        <p:nvSpPr>
          <p:cNvPr id="356412" name="Text Box 60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356413" name="Text Box 61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0.3 + 0.6 + 0.2 = 1.1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430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NRA (No Random Access) Algorithm</a:t>
            </a:r>
          </a:p>
        </p:txBody>
      </p:sp>
      <p:graphicFrame>
        <p:nvGraphicFramePr>
          <p:cNvPr id="358460" name="Group 60"/>
          <p:cNvGraphicFramePr>
            <a:graphicFrameLocks noGrp="1"/>
          </p:cNvGraphicFramePr>
          <p:nvPr/>
        </p:nvGraphicFramePr>
        <p:xfrm>
          <a:off x="762000" y="1960563"/>
          <a:ext cx="2438400" cy="391592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0.9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0.7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0.4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0.2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0.5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438" name="Text Box 38"/>
          <p:cNvSpPr txBox="1">
            <a:spLocks noChangeArrowheads="1"/>
          </p:cNvSpPr>
          <p:nvPr/>
        </p:nvSpPr>
        <p:spPr bwMode="auto">
          <a:xfrm rot="16200000">
            <a:off x="2454275" y="2651125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lists sorted by score</a:t>
            </a:r>
          </a:p>
        </p:txBody>
      </p:sp>
      <p:sp>
        <p:nvSpPr>
          <p:cNvPr id="358439" name="Line 39"/>
          <p:cNvSpPr>
            <a:spLocks noChangeShapeType="1"/>
          </p:cNvSpPr>
          <p:nvPr/>
        </p:nvSpPr>
        <p:spPr bwMode="auto">
          <a:xfrm>
            <a:off x="3352800" y="1981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8440" name="Group 40"/>
          <p:cNvGraphicFramePr>
            <a:graphicFrameLocks noGrp="1"/>
          </p:cNvGraphicFramePr>
          <p:nvPr/>
        </p:nvGraphicFramePr>
        <p:xfrm>
          <a:off x="4191000" y="1960563"/>
          <a:ext cx="1066800" cy="1139826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1.8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doc 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eorgia" charset="0"/>
                          <a:ea typeface="ＭＳ Ｐゴシック" charset="0"/>
                          <a:cs typeface="Arial" charset="0"/>
                        </a:rPr>
                        <a:t>1.6</a:t>
                      </a:r>
                    </a:p>
                  </a:txBody>
                  <a:tcPr marL="45720" marR="45720" marT="18288" marB="182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448" name="Text Box 48"/>
          <p:cNvSpPr txBox="1">
            <a:spLocks noChangeArrowheads="1"/>
          </p:cNvSpPr>
          <p:nvPr/>
        </p:nvSpPr>
        <p:spPr bwMode="auto">
          <a:xfrm>
            <a:off x="3962400" y="1614488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Candidates</a:t>
            </a:r>
          </a:p>
        </p:txBody>
      </p:sp>
      <p:sp>
        <p:nvSpPr>
          <p:cNvPr id="358449" name="Text Box 49"/>
          <p:cNvSpPr txBox="1">
            <a:spLocks noChangeArrowheads="1"/>
          </p:cNvSpPr>
          <p:nvPr/>
        </p:nvSpPr>
        <p:spPr bwMode="auto">
          <a:xfrm>
            <a:off x="5410200" y="18288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min top-2 score: </a:t>
            </a:r>
            <a:r>
              <a:rPr lang="en-US" sz="1400" b="1">
                <a:latin typeface="Tahoma" charset="0"/>
              </a:rPr>
              <a:t>1.6</a:t>
            </a:r>
          </a:p>
        </p:txBody>
      </p:sp>
      <p:sp>
        <p:nvSpPr>
          <p:cNvPr id="358450" name="Text Box 50"/>
          <p:cNvSpPr txBox="1">
            <a:spLocks noChangeArrowheads="1"/>
          </p:cNvSpPr>
          <p:nvPr/>
        </p:nvSpPr>
        <p:spPr bwMode="auto">
          <a:xfrm>
            <a:off x="5410200" y="22860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>
                <a:latin typeface="Tahoma" charset="0"/>
              </a:rPr>
              <a:t>maximum score for unseen docs: 0.8</a:t>
            </a:r>
            <a:endParaRPr lang="en-US" sz="1400" b="1">
              <a:latin typeface="Tahoma" charset="0"/>
            </a:endParaRPr>
          </a:p>
        </p:txBody>
      </p:sp>
      <p:sp>
        <p:nvSpPr>
          <p:cNvPr id="358451" name="Text Box 51"/>
          <p:cNvSpPr txBox="1">
            <a:spLocks noChangeArrowheads="1"/>
          </p:cNvSpPr>
          <p:nvPr/>
        </p:nvSpPr>
        <p:spPr bwMode="auto">
          <a:xfrm>
            <a:off x="4648200" y="3553913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>
                <a:solidFill>
                  <a:srgbClr val="339966"/>
                </a:solidFill>
                <a:latin typeface="Tahoma" charset="0"/>
              </a:rPr>
              <a:t>Done!</a:t>
            </a:r>
          </a:p>
        </p:txBody>
      </p:sp>
      <p:sp>
        <p:nvSpPr>
          <p:cNvPr id="358452" name="Text Box 52"/>
          <p:cNvSpPr txBox="1">
            <a:spLocks noChangeArrowheads="1"/>
          </p:cNvSpPr>
          <p:nvPr/>
        </p:nvSpPr>
        <p:spPr bwMode="auto">
          <a:xfrm>
            <a:off x="4114800" y="990600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latin typeface="Tahoma" charset="0"/>
              </a:rPr>
              <a:t>Fagin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ahoma" charset="0"/>
              </a:rPr>
              <a:t>s NRA Algorithm: round 5</a:t>
            </a:r>
          </a:p>
        </p:txBody>
      </p:sp>
      <p:grpSp>
        <p:nvGrpSpPr>
          <p:cNvPr id="358453" name="Group 53"/>
          <p:cNvGrpSpPr>
            <a:grpSpLocks/>
          </p:cNvGrpSpPr>
          <p:nvPr/>
        </p:nvGrpSpPr>
        <p:grpSpPr bwMode="auto">
          <a:xfrm>
            <a:off x="762000" y="1600200"/>
            <a:ext cx="2438400" cy="288925"/>
            <a:chOff x="480" y="1008"/>
            <a:chExt cx="1536" cy="182"/>
          </a:xfrm>
        </p:grpSpPr>
        <p:sp>
          <p:nvSpPr>
            <p:cNvPr id="358454" name="Text Box 54"/>
            <p:cNvSpPr txBox="1">
              <a:spLocks noChangeArrowheads="1"/>
            </p:cNvSpPr>
            <p:nvPr/>
          </p:nvSpPr>
          <p:spPr bwMode="auto">
            <a:xfrm>
              <a:off x="480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1</a:t>
              </a:r>
            </a:p>
          </p:txBody>
        </p:sp>
        <p:sp>
          <p:nvSpPr>
            <p:cNvPr id="358455" name="Text Box 55"/>
            <p:cNvSpPr txBox="1">
              <a:spLocks noChangeArrowheads="1"/>
            </p:cNvSpPr>
            <p:nvPr/>
          </p:nvSpPr>
          <p:spPr bwMode="auto">
            <a:xfrm>
              <a:off x="960" y="1008"/>
              <a:ext cx="6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2</a:t>
              </a:r>
            </a:p>
          </p:txBody>
        </p:sp>
        <p:sp>
          <p:nvSpPr>
            <p:cNvPr id="358456" name="Text Box 56"/>
            <p:cNvSpPr txBox="1">
              <a:spLocks noChangeArrowheads="1"/>
            </p:cNvSpPr>
            <p:nvPr/>
          </p:nvSpPr>
          <p:spPr bwMode="auto">
            <a:xfrm>
              <a:off x="1488" y="1017"/>
              <a:ext cx="52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200">
                  <a:latin typeface="Tahoma" charset="0"/>
                </a:rPr>
                <a:t>List 3</a:t>
              </a:r>
            </a:p>
          </p:txBody>
        </p:sp>
      </p:grpSp>
      <p:sp>
        <p:nvSpPr>
          <p:cNvPr id="358457" name="Text Box 57"/>
          <p:cNvSpPr txBox="1">
            <a:spLocks noChangeArrowheads="1"/>
          </p:cNvSpPr>
          <p:nvPr/>
        </p:nvSpPr>
        <p:spPr bwMode="auto">
          <a:xfrm>
            <a:off x="5410200" y="30480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 b="1">
                <a:latin typeface="Tahoma" charset="0"/>
              </a:rPr>
              <a:t>no extra candidate in queue</a:t>
            </a:r>
          </a:p>
        </p:txBody>
      </p:sp>
      <p:sp>
        <p:nvSpPr>
          <p:cNvPr id="358458" name="Text Box 58"/>
          <p:cNvSpPr txBox="1">
            <a:spLocks noChangeArrowheads="1"/>
          </p:cNvSpPr>
          <p:nvPr/>
        </p:nvSpPr>
        <p:spPr bwMode="auto">
          <a:xfrm>
            <a:off x="638175" y="595312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ahoma" charset="0"/>
              </a:rPr>
              <a:t>read one doc from every list</a:t>
            </a:r>
          </a:p>
        </p:txBody>
      </p:sp>
      <p:sp>
        <p:nvSpPr>
          <p:cNvPr id="358459" name="Text Box 59"/>
          <p:cNvSpPr txBox="1">
            <a:spLocks noChangeArrowheads="1"/>
          </p:cNvSpPr>
          <p:nvPr/>
        </p:nvSpPr>
        <p:spPr bwMode="auto">
          <a:xfrm>
            <a:off x="819150" y="1162050"/>
            <a:ext cx="2343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0.2 + 0.5 + 0.1 = 0.8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820582" y="4074584"/>
            <a:ext cx="4866217" cy="22817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/>
              <a:t>More approaches:</a:t>
            </a:r>
          </a:p>
          <a:p>
            <a:r>
              <a:rPr lang="en-US" sz="1800" dirty="0" smtClean="0"/>
              <a:t>Periodically also perform random accesses on documents to reduce uncertainty (CA)</a:t>
            </a:r>
          </a:p>
          <a:p>
            <a:r>
              <a:rPr lang="en-US" sz="1800" dirty="0" smtClean="0"/>
              <a:t>Sophisticated scheduling on lists</a:t>
            </a:r>
          </a:p>
          <a:p>
            <a:r>
              <a:rPr lang="en-US" sz="1800" dirty="0" smtClean="0"/>
              <a:t>Crude approximation: NRA may take a lot of time to stop. </a:t>
            </a:r>
            <a:r>
              <a:rPr lang="en-US" sz="1800" dirty="0"/>
              <a:t>J</a:t>
            </a:r>
            <a:r>
              <a:rPr lang="en-US" sz="1800" dirty="0" smtClean="0"/>
              <a:t>ust stop after a while with approximate top-k – who cares if the results are perfect according to the scores?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1128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Inexact top-k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the exact top-</a:t>
            </a:r>
            <a:r>
              <a:rPr lang="en-US" i="1" dirty="0" smtClean="0"/>
              <a:t>k </a:t>
            </a:r>
            <a:r>
              <a:rPr lang="en-US" dirty="0" smtClean="0"/>
              <a:t>matter?</a:t>
            </a:r>
          </a:p>
          <a:p>
            <a:pPr lvl="1"/>
            <a:r>
              <a:rPr lang="en-US" dirty="0" smtClean="0"/>
              <a:t>How much are we sure that the 101</a:t>
            </a:r>
            <a:r>
              <a:rPr lang="en-US" baseline="30000" dirty="0" smtClean="0"/>
              <a:t>st</a:t>
            </a:r>
            <a:r>
              <a:rPr lang="en-US" dirty="0" smtClean="0"/>
              <a:t> ranked document is less important than the 100</a:t>
            </a:r>
            <a:r>
              <a:rPr lang="en-US" baseline="30000" dirty="0" smtClean="0"/>
              <a:t>th</a:t>
            </a:r>
            <a:r>
              <a:rPr lang="en-US" dirty="0" smtClean="0"/>
              <a:t> ranked?</a:t>
            </a:r>
          </a:p>
          <a:p>
            <a:pPr lvl="1"/>
            <a:r>
              <a:rPr lang="en-US" dirty="0" smtClean="0"/>
              <a:t>All the scores are simplified models for what information may be associated with the documents</a:t>
            </a:r>
          </a:p>
          <a:p>
            <a:r>
              <a:rPr lang="en-US" dirty="0" smtClean="0"/>
              <a:t>Suffices to retrieve </a:t>
            </a:r>
            <a:r>
              <a:rPr lang="en-US" i="1" dirty="0" smtClean="0"/>
              <a:t>k </a:t>
            </a:r>
            <a:r>
              <a:rPr lang="en-US" dirty="0" smtClean="0"/>
              <a:t>documents with </a:t>
            </a:r>
          </a:p>
          <a:p>
            <a:pPr lvl="1"/>
            <a:r>
              <a:rPr lang="en-US" dirty="0" smtClean="0"/>
              <a:t>Many of them from the exact top-</a:t>
            </a:r>
            <a:r>
              <a:rPr lang="en-US" i="1" dirty="0" smtClean="0"/>
              <a:t>k</a:t>
            </a:r>
            <a:endParaRPr lang="en-US" dirty="0" smtClean="0"/>
          </a:p>
          <a:p>
            <a:pPr lvl="1"/>
            <a:r>
              <a:rPr lang="en-US" dirty="0" smtClean="0"/>
              <a:t>The others having score close to the top-</a:t>
            </a:r>
            <a:r>
              <a:rPr lang="en-US" i="1" dirty="0" smtClean="0"/>
              <a:t>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2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Champion lists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ea typeface="ＭＳ Ｐゴシック" panose="020B0600070205080204" pitchFamily="34" charset="-128"/>
              </a:rPr>
              <a:t>Precompute</a:t>
            </a:r>
            <a:r>
              <a:rPr lang="en-US" dirty="0" smtClean="0">
                <a:ea typeface="ＭＳ Ｐゴシック" panose="020B0600070205080204" pitchFamily="34" charset="-128"/>
              </a:rPr>
              <a:t> for each dictionary term </a:t>
            </a:r>
            <a:r>
              <a:rPr lang="en-US" i="1" dirty="0" smtClean="0">
                <a:ea typeface="ＭＳ Ｐゴシック" panose="020B0600070205080204" pitchFamily="34" charset="-128"/>
              </a:rPr>
              <a:t>t,</a:t>
            </a:r>
            <a:r>
              <a:rPr lang="en-US" dirty="0" smtClean="0">
                <a:ea typeface="ＭＳ Ｐゴシック" panose="020B0600070205080204" pitchFamily="34" charset="-128"/>
              </a:rPr>
              <a:t> the </a:t>
            </a:r>
            <a:r>
              <a:rPr lang="en-US" i="1" dirty="0" smtClean="0">
                <a:ea typeface="ＭＳ Ｐゴシック" panose="020B0600070205080204" pitchFamily="34" charset="-128"/>
              </a:rPr>
              <a:t>r</a:t>
            </a:r>
            <a:r>
              <a:rPr lang="en-US" dirty="0" smtClean="0">
                <a:ea typeface="ＭＳ Ｐゴシック" panose="020B0600070205080204" pitchFamily="34" charset="-128"/>
              </a:rPr>
              <a:t> docs of highest score in </a:t>
            </a:r>
            <a:r>
              <a:rPr lang="en-US" i="1" dirty="0" smtClean="0">
                <a:ea typeface="ＭＳ Ｐゴシック" panose="020B0600070205080204" pitchFamily="34" charset="-128"/>
              </a:rPr>
              <a:t>t’</a:t>
            </a:r>
            <a:r>
              <a:rPr lang="en-US" dirty="0" smtClean="0">
                <a:ea typeface="ＭＳ Ｐゴシック" panose="020B0600070205080204" pitchFamily="34" charset="-128"/>
              </a:rPr>
              <a:t>s posting list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Ideally </a:t>
            </a:r>
            <a:r>
              <a:rPr lang="en-US" i="1" dirty="0" smtClean="0">
                <a:ea typeface="ＭＳ Ｐゴシック" panose="020B0600070205080204" pitchFamily="34" charset="-128"/>
              </a:rPr>
              <a:t>k </a:t>
            </a:r>
            <a:r>
              <a:rPr lang="en-US" dirty="0" smtClean="0">
                <a:ea typeface="ＭＳ Ｐゴシック" panose="020B0600070205080204" pitchFamily="34" charset="-128"/>
              </a:rPr>
              <a:t>&lt; </a:t>
            </a:r>
            <a:r>
              <a:rPr lang="en-US" i="1" dirty="0" smtClean="0">
                <a:ea typeface="ＭＳ Ｐゴシック" panose="020B0600070205080204" pitchFamily="34" charset="-128"/>
              </a:rPr>
              <a:t>r </a:t>
            </a:r>
            <a:r>
              <a:rPr lang="en-US" dirty="0" smtClean="0">
                <a:ea typeface="ＭＳ Ｐゴシック" panose="020B0600070205080204" pitchFamily="34" charset="-128"/>
              </a:rPr>
              <a:t>&lt;&lt; </a:t>
            </a:r>
            <a:r>
              <a:rPr lang="en-US" i="1" dirty="0" smtClean="0">
                <a:ea typeface="ＭＳ Ｐゴシック" panose="020B0600070205080204" pitchFamily="34" charset="-128"/>
              </a:rPr>
              <a:t>n </a:t>
            </a:r>
            <a:r>
              <a:rPr lang="en-US" dirty="0" smtClean="0">
                <a:ea typeface="ＭＳ Ｐゴシック" panose="020B0600070205080204" pitchFamily="34" charset="-128"/>
              </a:rPr>
              <a:t>(</a:t>
            </a:r>
            <a:r>
              <a:rPr lang="en-US" i="1" dirty="0" smtClean="0">
                <a:ea typeface="ＭＳ Ｐゴシック" panose="020B0600070205080204" pitchFamily="34" charset="-128"/>
              </a:rPr>
              <a:t>n = </a:t>
            </a:r>
            <a:r>
              <a:rPr lang="en-US" dirty="0" smtClean="0">
                <a:ea typeface="ＭＳ Ｐゴシック" panose="020B0600070205080204" pitchFamily="34" charset="-128"/>
              </a:rPr>
              <a:t>size of the posting list)</a:t>
            </a:r>
            <a:endParaRPr lang="en-US" i="1" dirty="0" smtClean="0">
              <a:ea typeface="ＭＳ Ｐゴシック" panose="020B0600070205080204" pitchFamily="34" charset="-128"/>
            </a:endParaRPr>
          </a:p>
          <a:p>
            <a:pPr lvl="1"/>
            <a:r>
              <a:rPr lang="en-US" u="sng" dirty="0" smtClean="0">
                <a:ea typeface="ＭＳ Ｐゴシック" panose="020B0600070205080204" pitchFamily="34" charset="-128"/>
              </a:rPr>
              <a:t>Champion list</a:t>
            </a:r>
            <a:r>
              <a:rPr lang="en-US" dirty="0" smtClean="0">
                <a:ea typeface="ＭＳ Ｐゴシック" panose="020B0600070205080204" pitchFamily="34" charset="-128"/>
              </a:rPr>
              <a:t> for </a:t>
            </a:r>
            <a:r>
              <a:rPr lang="en-US" i="1" dirty="0" smtClean="0">
                <a:ea typeface="ＭＳ Ｐゴシック" panose="020B0600070205080204" pitchFamily="34" charset="-128"/>
              </a:rPr>
              <a:t>t</a:t>
            </a:r>
            <a:r>
              <a:rPr lang="en-US" dirty="0">
                <a:ea typeface="ＭＳ Ｐゴシック" panose="020B0600070205080204" pitchFamily="34" charset="-128"/>
              </a:rPr>
              <a:t> </a:t>
            </a:r>
            <a:r>
              <a:rPr lang="en-US" dirty="0" smtClean="0">
                <a:ea typeface="ＭＳ Ｐゴシック" panose="020B0600070205080204" pitchFamily="34" charset="-128"/>
              </a:rPr>
              <a:t>(or </a:t>
            </a:r>
            <a:r>
              <a:rPr lang="en-US" u="sng" dirty="0" smtClean="0">
                <a:ea typeface="ＭＳ Ｐゴシック" panose="020B0600070205080204" pitchFamily="34" charset="-128"/>
              </a:rPr>
              <a:t>fancy list</a:t>
            </a:r>
            <a:r>
              <a:rPr lang="en-US" dirty="0" smtClean="0">
                <a:ea typeface="ＭＳ Ｐゴシック" panose="020B0600070205080204" pitchFamily="34" charset="-128"/>
              </a:rPr>
              <a:t> or </a:t>
            </a:r>
            <a:r>
              <a:rPr lang="en-US" u="sng" dirty="0" smtClean="0">
                <a:ea typeface="ＭＳ Ｐゴシック" panose="020B0600070205080204" pitchFamily="34" charset="-128"/>
              </a:rPr>
              <a:t>top docs</a:t>
            </a:r>
            <a:r>
              <a:rPr lang="en-US" dirty="0" smtClean="0">
                <a:ea typeface="ＭＳ Ｐゴシック" panose="020B0600070205080204" pitchFamily="34" charset="-128"/>
              </a:rPr>
              <a:t> for </a:t>
            </a:r>
            <a:r>
              <a:rPr lang="en-US" i="1" dirty="0" smtClean="0">
                <a:ea typeface="ＭＳ Ｐゴシック" panose="020B0600070205080204" pitchFamily="34" charset="-128"/>
              </a:rPr>
              <a:t>t</a:t>
            </a:r>
            <a:r>
              <a:rPr lang="en-US" dirty="0" smtClean="0">
                <a:ea typeface="ＭＳ Ｐゴシック" panose="020B0600070205080204" pitchFamily="34" charset="-128"/>
              </a:rPr>
              <a:t>)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Note: </a:t>
            </a:r>
            <a:r>
              <a:rPr lang="en-US" i="1" dirty="0" smtClean="0">
                <a:ea typeface="ＭＳ Ｐゴシック" panose="020B0600070205080204" pitchFamily="34" charset="-128"/>
              </a:rPr>
              <a:t>r</a:t>
            </a:r>
            <a:r>
              <a:rPr lang="en-US" dirty="0" smtClean="0">
                <a:ea typeface="ＭＳ Ｐゴシック" panose="020B0600070205080204" pitchFamily="34" charset="-128"/>
              </a:rPr>
              <a:t> has to be chosen at index build time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Thus, it’s possible that </a:t>
            </a:r>
            <a:r>
              <a:rPr lang="en-US" i="1" dirty="0" smtClean="0">
                <a:ea typeface="ＭＳ Ｐゴシック" panose="020B0600070205080204" pitchFamily="34" charset="-128"/>
              </a:rPr>
              <a:t>r</a:t>
            </a:r>
            <a:r>
              <a:rPr lang="en-US" dirty="0" smtClean="0">
                <a:ea typeface="ＭＳ Ｐゴシック" panose="020B0600070205080204" pitchFamily="34" charset="-128"/>
              </a:rPr>
              <a:t> &lt; </a:t>
            </a:r>
            <a:r>
              <a:rPr lang="en-US" i="1" dirty="0">
                <a:ea typeface="ＭＳ Ｐゴシック" panose="020B0600070205080204" pitchFamily="34" charset="-128"/>
              </a:rPr>
              <a:t>k</a:t>
            </a:r>
            <a:endParaRPr lang="en-US" i="1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At query time, only compute scores for docs in the champion list of some query term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Pick the </a:t>
            </a:r>
            <a:r>
              <a:rPr lang="en-US" i="1" dirty="0" smtClean="0">
                <a:ea typeface="ＭＳ Ｐゴシック" panose="020B0600070205080204" pitchFamily="34" charset="-128"/>
              </a:rPr>
              <a:t>K</a:t>
            </a:r>
            <a:r>
              <a:rPr lang="en-US" dirty="0" smtClean="0">
                <a:ea typeface="ＭＳ Ｐゴシック" panose="020B0600070205080204" pitchFamily="34" charset="-128"/>
              </a:rPr>
              <a:t> top-scoring docs from amongst these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7.1.3</a:t>
            </a:r>
          </a:p>
        </p:txBody>
      </p:sp>
    </p:spTree>
    <p:extLst>
      <p:ext uri="{BB962C8B-B14F-4D97-AF65-F5344CB8AC3E}">
        <p14:creationId xmlns:p14="http://schemas.microsoft.com/office/powerpoint/2010/main" val="1866032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Static quality scores</a:t>
            </a:r>
          </a:p>
        </p:txBody>
      </p:sp>
      <p:sp>
        <p:nvSpPr>
          <p:cNvPr id="2970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We want top-ranking documents to be both </a:t>
            </a:r>
            <a:r>
              <a:rPr lang="en-US" i="1" dirty="0" smtClean="0">
                <a:ea typeface="ＭＳ Ｐゴシック" panose="020B0600070205080204" pitchFamily="34" charset="-128"/>
              </a:rPr>
              <a:t>relevant </a:t>
            </a:r>
            <a:r>
              <a:rPr lang="en-US" dirty="0" smtClean="0">
                <a:ea typeface="ＭＳ Ｐゴシック" panose="020B0600070205080204" pitchFamily="34" charset="-128"/>
              </a:rPr>
              <a:t>and </a:t>
            </a:r>
            <a:r>
              <a:rPr lang="en-US" i="1" dirty="0" smtClean="0">
                <a:ea typeface="ＭＳ Ｐゴシック" panose="020B0600070205080204" pitchFamily="34" charset="-128"/>
              </a:rPr>
              <a:t>authoritative</a:t>
            </a:r>
          </a:p>
          <a:p>
            <a:r>
              <a:rPr lang="en-US" i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Relevance</a:t>
            </a:r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 is being modeled by cosine scores</a:t>
            </a:r>
          </a:p>
          <a:p>
            <a:r>
              <a:rPr lang="en-US" i="1" dirty="0" smtClean="0">
                <a:ea typeface="ＭＳ Ｐゴシック" panose="020B0600070205080204" pitchFamily="34" charset="-128"/>
              </a:rPr>
              <a:t>Authority </a:t>
            </a:r>
            <a:r>
              <a:rPr lang="en-US" dirty="0" smtClean="0">
                <a:ea typeface="ＭＳ Ｐゴシック" panose="020B0600070205080204" pitchFamily="34" charset="-128"/>
              </a:rPr>
              <a:t>is typically a query-independent property of a document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Examples of authority signals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Wikipedia among websites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Articles in certain newspapers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A paper with many citations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dirty="0" err="1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Pagerank</a:t>
            </a:r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7.1.4</a:t>
            </a:r>
          </a:p>
        </p:txBody>
      </p:sp>
    </p:spTree>
    <p:extLst>
      <p:ext uri="{BB962C8B-B14F-4D97-AF65-F5344CB8AC3E}">
        <p14:creationId xmlns:p14="http://schemas.microsoft.com/office/powerpoint/2010/main" val="311877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Modeling authority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Assign to each document a </a:t>
            </a:r>
            <a:r>
              <a:rPr lang="en-US" i="1" dirty="0" smtClean="0">
                <a:ea typeface="ＭＳ Ｐゴシック" panose="020B0600070205080204" pitchFamily="34" charset="-128"/>
              </a:rPr>
              <a:t>query-independent</a:t>
            </a:r>
            <a:r>
              <a:rPr lang="en-US" dirty="0" smtClean="0">
                <a:ea typeface="ＭＳ Ｐゴシック" panose="020B0600070205080204" pitchFamily="34" charset="-128"/>
              </a:rPr>
              <a:t> </a:t>
            </a:r>
            <a:r>
              <a:rPr lang="en-US" u="sng" dirty="0" smtClean="0">
                <a:ea typeface="ＭＳ Ｐゴシック" panose="020B0600070205080204" pitchFamily="34" charset="-128"/>
              </a:rPr>
              <a:t>quality score</a:t>
            </a:r>
            <a:r>
              <a:rPr lang="en-US" dirty="0" smtClean="0">
                <a:ea typeface="ＭＳ Ｐゴシック" panose="020B0600070205080204" pitchFamily="34" charset="-128"/>
              </a:rPr>
              <a:t> in [0,1] to each document </a:t>
            </a:r>
            <a:r>
              <a:rPr lang="en-US" i="1" dirty="0" smtClean="0">
                <a:ea typeface="ＭＳ Ｐゴシック" panose="020B0600070205080204" pitchFamily="34" charset="-128"/>
              </a:rPr>
              <a:t>d</a:t>
            </a:r>
            <a:endParaRPr lang="en-US" dirty="0" smtClean="0">
              <a:ea typeface="ＭＳ Ｐゴシック" panose="020B0600070205080204" pitchFamily="34" charset="-128"/>
            </a:endParaRP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Denote this by </a:t>
            </a:r>
            <a:r>
              <a:rPr lang="en-US" i="1" dirty="0" smtClean="0">
                <a:ea typeface="ＭＳ Ｐゴシック" panose="020B0600070205080204" pitchFamily="34" charset="-128"/>
              </a:rPr>
              <a:t>g(d)</a:t>
            </a:r>
          </a:p>
          <a:p>
            <a:r>
              <a:rPr lang="en-US" dirty="0">
                <a:ea typeface="ＭＳ Ｐゴシック" panose="020B0600070205080204" pitchFamily="34" charset="-128"/>
              </a:rPr>
              <a:t>Consider a simple total score combining cosine relevance and authority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Net</a:t>
            </a:r>
            <a:r>
              <a:rPr 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-score(</a:t>
            </a:r>
            <a:r>
              <a:rPr lang="en-US" i="1" dirty="0" err="1">
                <a:solidFill>
                  <a:srgbClr val="C00000"/>
                </a:solidFill>
                <a:ea typeface="ＭＳ Ｐゴシック" panose="020B0600070205080204" pitchFamily="34" charset="-128"/>
              </a:rPr>
              <a:t>q,d</a:t>
            </a:r>
            <a:r>
              <a:rPr 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) = </a:t>
            </a:r>
            <a:r>
              <a:rPr lang="en-US" i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g(d) + </a:t>
            </a:r>
            <a:r>
              <a:rPr 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cosine(</a:t>
            </a:r>
            <a:r>
              <a:rPr lang="en-US" i="1" dirty="0" err="1">
                <a:solidFill>
                  <a:srgbClr val="C00000"/>
                </a:solidFill>
                <a:ea typeface="ＭＳ Ｐゴシック" panose="020B0600070205080204" pitchFamily="34" charset="-128"/>
              </a:rPr>
              <a:t>q,d</a:t>
            </a:r>
            <a:r>
              <a:rPr 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dirty="0">
                <a:ea typeface="ＭＳ Ｐゴシック" panose="020B0600070205080204" pitchFamily="34" charset="-128"/>
              </a:rPr>
              <a:t>Can use some other linear combination</a:t>
            </a:r>
          </a:p>
          <a:p>
            <a:pPr lvl="1"/>
            <a:r>
              <a:rPr lang="en-US" dirty="0">
                <a:ea typeface="ＭＳ Ｐゴシック" panose="020B0600070205080204" pitchFamily="34" charset="-128"/>
              </a:rPr>
              <a:t>Indeed, any function of the two “signals” of user happiness – more later</a:t>
            </a:r>
          </a:p>
          <a:p>
            <a:r>
              <a:rPr 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Now we seek the top </a:t>
            </a:r>
            <a:r>
              <a:rPr lang="en-US" i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k</a:t>
            </a:r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docs by </a:t>
            </a:r>
            <a:r>
              <a:rPr lang="en-US" u="sng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net score</a:t>
            </a:r>
          </a:p>
        </p:txBody>
      </p:sp>
      <p:sp>
        <p:nvSpPr>
          <p:cNvPr id="3072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7.1.4</a:t>
            </a:r>
          </a:p>
        </p:txBody>
      </p:sp>
    </p:spTree>
    <p:extLst>
      <p:ext uri="{BB962C8B-B14F-4D97-AF65-F5344CB8AC3E}">
        <p14:creationId xmlns:p14="http://schemas.microsoft.com/office/powerpoint/2010/main" val="2445524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Top </a:t>
            </a:r>
            <a:r>
              <a:rPr lang="en-US" i="1" dirty="0">
                <a:ea typeface="ＭＳ Ｐゴシック" panose="020B0600070205080204" pitchFamily="34" charset="-128"/>
              </a:rPr>
              <a:t>k</a:t>
            </a:r>
            <a:r>
              <a:rPr lang="en-US" i="1" dirty="0" smtClean="0">
                <a:ea typeface="ＭＳ Ｐゴシック" panose="020B0600070205080204" pitchFamily="34" charset="-128"/>
              </a:rPr>
              <a:t> </a:t>
            </a:r>
            <a:r>
              <a:rPr lang="en-US" dirty="0" smtClean="0">
                <a:ea typeface="ＭＳ Ｐゴシック" panose="020B0600070205080204" pitchFamily="34" charset="-128"/>
              </a:rPr>
              <a:t>by net score – fast methods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First idea: Order all postings by </a:t>
            </a:r>
            <a:r>
              <a:rPr lang="en-US" i="1" dirty="0" smtClean="0">
                <a:ea typeface="ＭＳ Ｐゴシック" panose="020B0600070205080204" pitchFamily="34" charset="-128"/>
              </a:rPr>
              <a:t>g(d)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Key: this is a common ordering for all postings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Thus, can concurrently traverse query terms’ postings for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Postings intersection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Cosine score computation</a:t>
            </a:r>
          </a:p>
          <a:p>
            <a:r>
              <a:rPr lang="en-US" dirty="0">
                <a:ea typeface="ＭＳ Ｐゴシック" panose="020B0600070205080204" pitchFamily="34" charset="-128"/>
              </a:rPr>
              <a:t>Under </a:t>
            </a:r>
            <a:r>
              <a:rPr lang="en-US" i="1" dirty="0">
                <a:ea typeface="ＭＳ Ｐゴシック" panose="020B0600070205080204" pitchFamily="34" charset="-128"/>
              </a:rPr>
              <a:t>g(d)-</a:t>
            </a:r>
            <a:r>
              <a:rPr lang="en-US" dirty="0">
                <a:ea typeface="ＭＳ Ｐゴシック" panose="020B0600070205080204" pitchFamily="34" charset="-128"/>
              </a:rPr>
              <a:t>ordering, top-scoring docs likely to appear early in postings traversal</a:t>
            </a:r>
          </a:p>
          <a:p>
            <a:r>
              <a:rPr 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In time-bound applications (say, we have to return whatever search results we can in 50 </a:t>
            </a:r>
            <a:r>
              <a:rPr lang="en-US" dirty="0" err="1">
                <a:solidFill>
                  <a:srgbClr val="C00000"/>
                </a:solidFill>
                <a:ea typeface="ＭＳ Ｐゴシック" panose="020B0600070205080204" pitchFamily="34" charset="-128"/>
              </a:rPr>
              <a:t>ms</a:t>
            </a:r>
            <a:r>
              <a:rPr 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), this allows us to stop postings traversal early</a:t>
            </a:r>
          </a:p>
          <a:p>
            <a:pPr lvl="1"/>
            <a:r>
              <a:rPr lang="en-US" dirty="0">
                <a:ea typeface="ＭＳ Ｐゴシック" panose="020B0600070205080204" pitchFamily="34" charset="-128"/>
              </a:rPr>
              <a:t>Short of computing scores for all docs in </a:t>
            </a:r>
            <a:r>
              <a:rPr lang="en-US" dirty="0" smtClean="0">
                <a:ea typeface="ＭＳ Ｐゴシック" panose="020B0600070205080204" pitchFamily="34" charset="-128"/>
              </a:rPr>
              <a:t>postings</a:t>
            </a:r>
            <a:endParaRPr lang="en-US" dirty="0">
              <a:ea typeface="ＭＳ Ｐゴシック" panose="020B0600070205080204" pitchFamily="34" charset="-128"/>
            </a:endParaRPr>
          </a:p>
        </p:txBody>
      </p:sp>
      <p:sp>
        <p:nvSpPr>
          <p:cNvPr id="32772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7.1.4</a:t>
            </a:r>
          </a:p>
        </p:txBody>
      </p:sp>
    </p:spTree>
    <p:extLst>
      <p:ext uri="{BB962C8B-B14F-4D97-AF65-F5344CB8AC3E}">
        <p14:creationId xmlns:p14="http://schemas.microsoft.com/office/powerpoint/2010/main" val="939316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Fields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We sometimes wish to search by these metadata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E.g., find docs authored by William Shakespeare in the year 1601, containing </a:t>
            </a:r>
            <a:r>
              <a:rPr lang="en-US" i="1" dirty="0" smtClean="0">
                <a:ea typeface="ＭＳ Ｐゴシック" panose="020B0600070205080204" pitchFamily="34" charset="-128"/>
              </a:rPr>
              <a:t>alas poor </a:t>
            </a:r>
            <a:r>
              <a:rPr lang="en-US" i="1" dirty="0" err="1" smtClean="0">
                <a:ea typeface="ＭＳ Ｐゴシック" panose="020B0600070205080204" pitchFamily="34" charset="-128"/>
              </a:rPr>
              <a:t>Yorick</a:t>
            </a:r>
            <a:endParaRPr lang="en-US" i="1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Year = 1601 is an example of a </a:t>
            </a:r>
            <a:r>
              <a:rPr lang="en-US" u="sng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field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Also, author last name = </a:t>
            </a:r>
            <a:r>
              <a:rPr lang="en-US" dirty="0" err="1" smtClean="0">
                <a:ea typeface="ＭＳ Ｐゴシック" panose="020B0600070205080204" pitchFamily="34" charset="-128"/>
              </a:rPr>
              <a:t>shakespeare</a:t>
            </a:r>
            <a:r>
              <a:rPr lang="en-US" dirty="0" smtClean="0">
                <a:ea typeface="ＭＳ Ｐゴシック" panose="020B0600070205080204" pitchFamily="34" charset="-128"/>
              </a:rPr>
              <a:t>, etc.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Field or parametric index: postings for each field value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Sometimes build range trees (e.g., for dates)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Field query typically treated as conjunction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(doc </a:t>
            </a:r>
            <a:r>
              <a:rPr lang="en-US" i="1" dirty="0" smtClean="0">
                <a:ea typeface="ＭＳ Ｐゴシック" panose="020B0600070205080204" pitchFamily="34" charset="-128"/>
              </a:rPr>
              <a:t>must </a:t>
            </a:r>
            <a:r>
              <a:rPr lang="en-US" dirty="0" smtClean="0">
                <a:ea typeface="ＭＳ Ｐゴシック" panose="020B0600070205080204" pitchFamily="34" charset="-128"/>
              </a:rPr>
              <a:t>be authored by </a:t>
            </a:r>
            <a:r>
              <a:rPr lang="en-US" dirty="0" err="1" smtClean="0">
                <a:ea typeface="ＭＳ Ｐゴシック" panose="020B0600070205080204" pitchFamily="34" charset="-128"/>
              </a:rPr>
              <a:t>shakespeare</a:t>
            </a:r>
            <a:r>
              <a:rPr lang="en-US" dirty="0" smtClean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7108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971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6.1</a:t>
            </a:r>
          </a:p>
        </p:txBody>
      </p:sp>
    </p:spTree>
    <p:extLst>
      <p:ext uri="{BB962C8B-B14F-4D97-AF65-F5344CB8AC3E}">
        <p14:creationId xmlns:p14="http://schemas.microsoft.com/office/powerpoint/2010/main" val="2521336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Champion lists in </a:t>
            </a:r>
            <a:r>
              <a:rPr lang="en-US" i="1" smtClean="0">
                <a:ea typeface="ＭＳ Ｐゴシック" panose="020B0600070205080204" pitchFamily="34" charset="-128"/>
              </a:rPr>
              <a:t>g(d)-</a:t>
            </a:r>
            <a:r>
              <a:rPr lang="en-US" smtClean="0">
                <a:ea typeface="ＭＳ Ｐゴシック" panose="020B0600070205080204" pitchFamily="34" charset="-128"/>
              </a:rPr>
              <a:t>ordering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Can combine champion lists with </a:t>
            </a:r>
            <a:r>
              <a:rPr lang="en-US" i="1" dirty="0" smtClean="0">
                <a:ea typeface="ＭＳ Ｐゴシック" panose="020B0600070205080204" pitchFamily="34" charset="-128"/>
              </a:rPr>
              <a:t>g(d)-</a:t>
            </a:r>
            <a:r>
              <a:rPr lang="en-US" dirty="0" smtClean="0">
                <a:ea typeface="ＭＳ Ｐゴシック" panose="020B0600070205080204" pitchFamily="34" charset="-128"/>
              </a:rPr>
              <a:t>ordering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Maintain for each term a champion list of the </a:t>
            </a:r>
            <a:r>
              <a:rPr lang="en-US" i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r</a:t>
            </a:r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 docs with highest </a:t>
            </a:r>
            <a:r>
              <a:rPr lang="en-US" i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g(d) + </a:t>
            </a:r>
            <a:r>
              <a:rPr lang="en-US" dirty="0" err="1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tf-idf</a:t>
            </a:r>
            <a:r>
              <a:rPr lang="en-US" i="1" baseline="-25000" dirty="0" err="1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td</a:t>
            </a:r>
            <a:endParaRPr lang="en-US" i="1" baseline="-25000" dirty="0" smtClean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Seek top-</a:t>
            </a:r>
            <a:r>
              <a:rPr lang="en-US" i="1" dirty="0">
                <a:ea typeface="ＭＳ Ｐゴシック" panose="020B0600070205080204" pitchFamily="34" charset="-128"/>
              </a:rPr>
              <a:t>k</a:t>
            </a:r>
            <a:r>
              <a:rPr lang="en-US" dirty="0" smtClean="0">
                <a:ea typeface="ＭＳ Ｐゴシック" panose="020B0600070205080204" pitchFamily="34" charset="-128"/>
              </a:rPr>
              <a:t> results from only the docs in these champion lists</a:t>
            </a:r>
            <a:endParaRPr lang="en-US" i="1" baseline="-25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7.1.4</a:t>
            </a:r>
          </a:p>
        </p:txBody>
      </p:sp>
    </p:spTree>
    <p:extLst>
      <p:ext uri="{BB962C8B-B14F-4D97-AF65-F5344CB8AC3E}">
        <p14:creationId xmlns:p14="http://schemas.microsoft.com/office/powerpoint/2010/main" val="688753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High and low lists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For each term, we maintain two postings lists called </a:t>
            </a:r>
            <a:r>
              <a:rPr lang="en-US" i="1" dirty="0" smtClean="0">
                <a:ea typeface="ＭＳ Ｐゴシック" panose="020B0600070205080204" pitchFamily="34" charset="-128"/>
              </a:rPr>
              <a:t>high </a:t>
            </a:r>
            <a:r>
              <a:rPr lang="en-US" dirty="0" smtClean="0">
                <a:ea typeface="ＭＳ Ｐゴシック" panose="020B0600070205080204" pitchFamily="34" charset="-128"/>
              </a:rPr>
              <a:t>and </a:t>
            </a:r>
            <a:r>
              <a:rPr lang="en-US" i="1" dirty="0" smtClean="0">
                <a:ea typeface="ＭＳ Ｐゴシック" panose="020B0600070205080204" pitchFamily="34" charset="-128"/>
              </a:rPr>
              <a:t>low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Think of </a:t>
            </a:r>
            <a:r>
              <a:rPr lang="en-US" i="1" dirty="0" smtClean="0">
                <a:ea typeface="ＭＳ Ｐゴシック" panose="020B0600070205080204" pitchFamily="34" charset="-128"/>
              </a:rPr>
              <a:t>high</a:t>
            </a:r>
            <a:r>
              <a:rPr lang="en-US" dirty="0" smtClean="0">
                <a:ea typeface="ＭＳ Ｐゴシック" panose="020B0600070205080204" pitchFamily="34" charset="-128"/>
              </a:rPr>
              <a:t> as the champion list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When traversing postings on a query, only traverse </a:t>
            </a:r>
            <a:r>
              <a:rPr lang="en-US" i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high </a:t>
            </a:r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lists first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If we get more than </a:t>
            </a:r>
            <a:r>
              <a:rPr lang="en-US" i="1" dirty="0">
                <a:ea typeface="ＭＳ Ｐゴシック" panose="020B0600070205080204" pitchFamily="34" charset="-128"/>
              </a:rPr>
              <a:t>k</a:t>
            </a:r>
            <a:r>
              <a:rPr lang="en-US" dirty="0" smtClean="0">
                <a:ea typeface="ＭＳ Ｐゴシック" panose="020B0600070205080204" pitchFamily="34" charset="-128"/>
              </a:rPr>
              <a:t> </a:t>
            </a:r>
            <a:r>
              <a:rPr lang="en-US" dirty="0" smtClean="0">
                <a:ea typeface="ＭＳ Ｐゴシック" panose="020B0600070205080204" pitchFamily="34" charset="-128"/>
              </a:rPr>
              <a:t>docs, select the top </a:t>
            </a:r>
            <a:r>
              <a:rPr lang="en-US" i="1" dirty="0">
                <a:ea typeface="ＭＳ Ｐゴシック" panose="020B0600070205080204" pitchFamily="34" charset="-128"/>
              </a:rPr>
              <a:t>k</a:t>
            </a:r>
            <a:r>
              <a:rPr lang="en-US" i="1" dirty="0" smtClean="0">
                <a:ea typeface="ＭＳ Ｐゴシック" panose="020B0600070205080204" pitchFamily="34" charset="-128"/>
              </a:rPr>
              <a:t> </a:t>
            </a:r>
            <a:r>
              <a:rPr lang="en-US" dirty="0" smtClean="0">
                <a:ea typeface="ＭＳ Ｐゴシック" panose="020B0600070205080204" pitchFamily="34" charset="-128"/>
              </a:rPr>
              <a:t>and stop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Else proceed to get docs from the </a:t>
            </a:r>
            <a:r>
              <a:rPr lang="en-US" i="1" dirty="0" smtClean="0">
                <a:ea typeface="ＭＳ Ｐゴシック" panose="020B0600070205080204" pitchFamily="34" charset="-128"/>
              </a:rPr>
              <a:t>low</a:t>
            </a:r>
            <a:r>
              <a:rPr lang="en-US" dirty="0" smtClean="0">
                <a:ea typeface="ＭＳ Ｐゴシック" panose="020B0600070205080204" pitchFamily="34" charset="-128"/>
              </a:rPr>
              <a:t> lists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Can be used even for simple cosine scores, without global quality </a:t>
            </a:r>
            <a:r>
              <a:rPr lang="en-US" i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g(d)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A means for segmenting index into two </a:t>
            </a:r>
            <a:r>
              <a:rPr lang="en-US" u="sng" dirty="0" smtClean="0">
                <a:ea typeface="ＭＳ Ｐゴシック" panose="020B0600070205080204" pitchFamily="34" charset="-128"/>
              </a:rPr>
              <a:t>tiers</a:t>
            </a:r>
          </a:p>
        </p:txBody>
      </p:sp>
      <p:sp>
        <p:nvSpPr>
          <p:cNvPr id="3584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7.1.4</a:t>
            </a:r>
          </a:p>
        </p:txBody>
      </p:sp>
    </p:spTree>
    <p:extLst>
      <p:ext uri="{BB962C8B-B14F-4D97-AF65-F5344CB8AC3E}">
        <p14:creationId xmlns:p14="http://schemas.microsoft.com/office/powerpoint/2010/main" val="595177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 smtClean="0">
                <a:ea typeface="宋体" panose="02010600030101010101" pitchFamily="2" charset="-122"/>
              </a:rPr>
              <a:t>Impact-ordered postings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We only want to compute scores for </a:t>
            </a:r>
            <a:r>
              <a:rPr lang="en-US" altLang="zh-CN" dirty="0" smtClean="0">
                <a:ea typeface="宋体" panose="02010600030101010101" pitchFamily="2" charset="-122"/>
              </a:rPr>
              <a:t>docs </a:t>
            </a:r>
            <a:r>
              <a:rPr lang="en-US" altLang="zh-CN" i="1" dirty="0" smtClean="0">
                <a:ea typeface="宋体" panose="02010600030101010101" pitchFamily="2" charset="-122"/>
              </a:rPr>
              <a:t>d</a:t>
            </a:r>
            <a:r>
              <a:rPr lang="en-US" altLang="zh-CN" dirty="0" smtClean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for which </a:t>
            </a:r>
            <a:r>
              <a:rPr lang="en-US" altLang="zh-CN" i="1" dirty="0" err="1" smtClean="0">
                <a:ea typeface="宋体" panose="02010600030101010101" pitchFamily="2" charset="-122"/>
              </a:rPr>
              <a:t>wf</a:t>
            </a:r>
            <a:r>
              <a:rPr lang="en-US" altLang="zh-CN" i="1" baseline="-25000" dirty="0" err="1" smtClean="0">
                <a:ea typeface="宋体" panose="02010600030101010101" pitchFamily="2" charset="-122"/>
              </a:rPr>
              <a:t>t</a:t>
            </a:r>
            <a:r>
              <a:rPr lang="en-US" altLang="zh-CN" i="1" baseline="-25000" dirty="0" err="1" smtClean="0">
                <a:ea typeface="宋体" panose="02010600030101010101" pitchFamily="2" charset="-122"/>
              </a:rPr>
              <a:t>,</a:t>
            </a:r>
            <a:r>
              <a:rPr lang="en-US" altLang="zh-CN" i="1" baseline="-25000" dirty="0" err="1" smtClean="0">
                <a:ea typeface="宋体" panose="02010600030101010101" pitchFamily="2" charset="-122"/>
              </a:rPr>
              <a:t>d</a:t>
            </a:r>
            <a:r>
              <a:rPr lang="en-US" altLang="zh-CN" dirty="0" smtClean="0">
                <a:ea typeface="宋体" panose="02010600030101010101" pitchFamily="2" charset="-122"/>
              </a:rPr>
              <a:t>, for query term </a:t>
            </a:r>
            <a:r>
              <a:rPr lang="en-US" altLang="zh-CN" i="1" dirty="0" smtClean="0">
                <a:ea typeface="宋体" panose="02010600030101010101" pitchFamily="2" charset="-122"/>
              </a:rPr>
              <a:t>t, </a:t>
            </a:r>
            <a:r>
              <a:rPr lang="en-US" altLang="zh-CN" dirty="0" smtClean="0">
                <a:ea typeface="宋体" panose="02010600030101010101" pitchFamily="2" charset="-122"/>
              </a:rPr>
              <a:t>is </a:t>
            </a:r>
            <a:r>
              <a:rPr lang="en-US" altLang="zh-CN" dirty="0" smtClean="0">
                <a:ea typeface="宋体" panose="02010600030101010101" pitchFamily="2" charset="-122"/>
              </a:rPr>
              <a:t>high enough</a:t>
            </a:r>
          </a:p>
          <a:p>
            <a:pPr eaLnBrk="1" hangingPunct="1"/>
            <a:r>
              <a:rPr lang="en-US" altLang="zh-CN" dirty="0">
                <a:solidFill>
                  <a:srgbClr val="C00000"/>
                </a:solidFill>
                <a:ea typeface="宋体" panose="02010600030101010101" pitchFamily="2" charset="-122"/>
              </a:rPr>
              <a:t>S</a:t>
            </a:r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ort each postings list by </a:t>
            </a:r>
            <a:r>
              <a:rPr lang="en-US" altLang="zh-CN" i="1" dirty="0" err="1" smtClean="0">
                <a:solidFill>
                  <a:srgbClr val="C00000"/>
                </a:solidFill>
                <a:ea typeface="宋体" panose="02010600030101010101" pitchFamily="2" charset="-122"/>
              </a:rPr>
              <a:t>wf</a:t>
            </a:r>
            <a:r>
              <a:rPr lang="en-US" altLang="zh-CN" i="1" baseline="-25000" dirty="0" err="1" smtClean="0">
                <a:solidFill>
                  <a:srgbClr val="C00000"/>
                </a:solidFill>
                <a:ea typeface="宋体" panose="02010600030101010101" pitchFamily="2" charset="-122"/>
              </a:rPr>
              <a:t>t,d</a:t>
            </a:r>
            <a:endParaRPr lang="en-US" altLang="zh-CN" dirty="0" smtClean="0">
              <a:solidFill>
                <a:srgbClr val="C00000"/>
              </a:solidFill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u="sng" dirty="0" smtClean="0">
                <a:ea typeface="宋体" panose="02010600030101010101" pitchFamily="2" charset="-122"/>
              </a:rPr>
              <a:t>Now: not all postings in a common order!</a:t>
            </a:r>
          </a:p>
          <a:p>
            <a:pPr eaLnBrk="1" hangingPunct="1"/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How do we compute scores in order to pick top </a:t>
            </a:r>
            <a:r>
              <a:rPr lang="en-US" altLang="zh-CN" i="1" dirty="0">
                <a:solidFill>
                  <a:srgbClr val="C00000"/>
                </a:solidFill>
                <a:ea typeface="宋体" panose="02010600030101010101" pitchFamily="2" charset="-122"/>
              </a:rPr>
              <a:t>k</a:t>
            </a:r>
            <a:r>
              <a:rPr lang="en-US" altLang="zh-CN" i="1" dirty="0" smtClean="0">
                <a:solidFill>
                  <a:srgbClr val="C00000"/>
                </a:solidFill>
                <a:ea typeface="宋体" panose="02010600030101010101" pitchFamily="2" charset="-122"/>
              </a:rPr>
              <a:t>?</a:t>
            </a:r>
          </a:p>
          <a:p>
            <a:pPr lvl="1" eaLnBrk="1" hangingPunct="1"/>
            <a:r>
              <a:rPr lang="en-US" altLang="zh-CN" dirty="0" smtClean="0">
                <a:ea typeface="宋体" panose="02010600030101010101" pitchFamily="2" charset="-122"/>
              </a:rPr>
              <a:t>Two ideas follow</a:t>
            </a:r>
          </a:p>
        </p:txBody>
      </p:sp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7.1.5</a:t>
            </a:r>
          </a:p>
        </p:txBody>
      </p:sp>
    </p:spTree>
    <p:extLst>
      <p:ext uri="{BB962C8B-B14F-4D97-AF65-F5344CB8AC3E}">
        <p14:creationId xmlns:p14="http://schemas.microsoft.com/office/powerpoint/2010/main" val="1665604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1. Early termination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When traversing </a:t>
            </a:r>
            <a:r>
              <a:rPr lang="en-US" i="1" dirty="0" smtClean="0">
                <a:ea typeface="ＭＳ Ｐゴシック" panose="020B0600070205080204" pitchFamily="34" charset="-128"/>
              </a:rPr>
              <a:t>t’</a:t>
            </a:r>
            <a:r>
              <a:rPr lang="en-US" dirty="0" smtClean="0">
                <a:ea typeface="ＭＳ Ｐゴシック" panose="020B0600070205080204" pitchFamily="34" charset="-128"/>
              </a:rPr>
              <a:t>s postings, stop early after either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a fixed number of </a:t>
            </a:r>
            <a:r>
              <a:rPr lang="en-US" i="1" dirty="0" smtClean="0">
                <a:ea typeface="ＭＳ Ｐゴシック" panose="020B0600070205080204" pitchFamily="34" charset="-128"/>
              </a:rPr>
              <a:t>r</a:t>
            </a:r>
            <a:r>
              <a:rPr 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docs</a:t>
            </a:r>
            <a:endParaRPr lang="en-US" dirty="0" smtClean="0">
              <a:ea typeface="ＭＳ Ｐゴシック" panose="020B0600070205080204" pitchFamily="34" charset="-128"/>
            </a:endParaRPr>
          </a:p>
          <a:p>
            <a:pPr lvl="1"/>
            <a:r>
              <a:rPr lang="en-US" altLang="zh-CN" i="1" dirty="0" err="1" smtClean="0">
                <a:ea typeface="宋体" panose="02010600030101010101" pitchFamily="2" charset="-122"/>
              </a:rPr>
              <a:t>wf</a:t>
            </a:r>
            <a:r>
              <a:rPr lang="en-US" altLang="zh-CN" i="1" baseline="-25000" dirty="0" err="1" smtClean="0">
                <a:ea typeface="宋体" panose="02010600030101010101" pitchFamily="2" charset="-122"/>
              </a:rPr>
              <a:t>t,d</a:t>
            </a:r>
            <a:r>
              <a:rPr lang="en-US" altLang="zh-CN" i="1" baseline="-25000" dirty="0" smtClean="0">
                <a:ea typeface="宋体" panose="02010600030101010101" pitchFamily="2" charset="-122"/>
              </a:rPr>
              <a:t>  </a:t>
            </a:r>
            <a:r>
              <a:rPr lang="en-US" altLang="zh-CN" dirty="0" smtClean="0">
                <a:ea typeface="宋体" panose="02010600030101010101" pitchFamily="2" charset="-122"/>
              </a:rPr>
              <a:t>drops below some threshold</a:t>
            </a:r>
          </a:p>
          <a:p>
            <a:r>
              <a:rPr lang="en-US" dirty="0" smtClean="0">
                <a:solidFill>
                  <a:srgbClr val="C00000"/>
                </a:solidFill>
                <a:ea typeface="宋体" panose="02010600030101010101" pitchFamily="2" charset="-122"/>
              </a:rPr>
              <a:t>Take the union of the resulting sets of docs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ea typeface="宋体" panose="02010600030101010101" pitchFamily="2" charset="-122"/>
              </a:rPr>
              <a:t>One from the postings of each query term</a:t>
            </a:r>
          </a:p>
          <a:p>
            <a:r>
              <a:rPr lang="en-US" dirty="0" smtClean="0">
                <a:ea typeface="宋体" panose="02010600030101010101" pitchFamily="2" charset="-122"/>
              </a:rPr>
              <a:t>Compute only the scores for docs in this union</a:t>
            </a:r>
            <a:endParaRPr lang="en-US" dirty="0" smtClean="0">
              <a:ea typeface="ＭＳ Ｐゴシック" panose="020B0600070205080204" pitchFamily="34" charset="-128"/>
            </a:endParaRPr>
          </a:p>
          <a:p>
            <a:pPr lvl="1"/>
            <a:endParaRPr 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37892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7.1.5</a:t>
            </a:r>
          </a:p>
        </p:txBody>
      </p:sp>
    </p:spTree>
    <p:extLst>
      <p:ext uri="{BB962C8B-B14F-4D97-AF65-F5344CB8AC3E}">
        <p14:creationId xmlns:p14="http://schemas.microsoft.com/office/powerpoint/2010/main" val="581906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2. </a:t>
            </a:r>
            <a:r>
              <a:rPr lang="en-US" dirty="0" err="1" smtClean="0">
                <a:ea typeface="ＭＳ Ｐゴシック" panose="020B0600070205080204" pitchFamily="34" charset="-128"/>
              </a:rPr>
              <a:t>iDF</a:t>
            </a:r>
            <a:r>
              <a:rPr lang="en-US" dirty="0" smtClean="0">
                <a:ea typeface="ＭＳ Ｐゴシック" panose="020B0600070205080204" pitchFamily="34" charset="-128"/>
              </a:rPr>
              <a:t>-ordered terms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When considering the postings of query terms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Look at them in order of decreasing </a:t>
            </a:r>
            <a:r>
              <a:rPr lang="en-US" dirty="0" err="1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idf</a:t>
            </a:r>
            <a:endParaRPr lang="en-US" dirty="0" smtClean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/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High </a:t>
            </a:r>
            <a:r>
              <a:rPr lang="en-US" dirty="0" err="1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idf</a:t>
            </a:r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 terms likely to contribute most to score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As we update score contribution from each query term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Stop if doc scores relatively unchanged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Can apply to cosine or some other net scores</a:t>
            </a:r>
          </a:p>
        </p:txBody>
      </p:sp>
      <p:sp>
        <p:nvSpPr>
          <p:cNvPr id="38916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7.1.5</a:t>
            </a:r>
          </a:p>
        </p:txBody>
      </p:sp>
    </p:spTree>
    <p:extLst>
      <p:ext uri="{BB962C8B-B14F-4D97-AF65-F5344CB8AC3E}">
        <p14:creationId xmlns:p14="http://schemas.microsoft.com/office/powerpoint/2010/main" val="1651429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Cluster pruning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altLang="zh-CN" u="sng" dirty="0" smtClean="0">
                <a:ea typeface="宋体" panose="02010600030101010101" pitchFamily="2" charset="-122"/>
              </a:rPr>
              <a:t>Preprocessing</a:t>
            </a:r>
          </a:p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Pick </a:t>
            </a:r>
            <a:r>
              <a:rPr lang="en-US" altLang="zh-CN" dirty="0" smtClean="0">
                <a:ea typeface="宋体" panose="02010600030101010101" pitchFamily="2" charset="-122"/>
                <a:sym typeface="Symbol" panose="05050102010706020507" pitchFamily="18" charset="2"/>
              </a:rPr>
              <a:t>N </a:t>
            </a:r>
            <a:r>
              <a:rPr lang="en-US" altLang="zh-CN" i="1" dirty="0" smtClean="0">
                <a:ea typeface="宋体" panose="02010600030101010101" pitchFamily="2" charset="-122"/>
                <a:sym typeface="Symbol" panose="05050102010706020507" pitchFamily="18" charset="2"/>
              </a:rPr>
              <a:t>documents</a:t>
            </a:r>
            <a:r>
              <a:rPr lang="en-US" altLang="zh-CN" dirty="0" smtClean="0">
                <a:ea typeface="宋体" panose="02010600030101010101" pitchFamily="2" charset="-122"/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  <a:sym typeface="Symbol" panose="05050102010706020507" pitchFamily="18" charset="2"/>
              </a:rPr>
              <a:t>at random: call these </a:t>
            </a:r>
            <a:r>
              <a:rPr lang="en-US" altLang="zh-CN" i="1" dirty="0" smtClean="0">
                <a:ea typeface="宋体" panose="02010600030101010101" pitchFamily="2" charset="-122"/>
                <a:sym typeface="Symbol" panose="05050102010706020507" pitchFamily="18" charset="2"/>
              </a:rPr>
              <a:t>leaders</a:t>
            </a:r>
            <a:endParaRPr lang="en-US" altLang="zh-CN" dirty="0" smtClean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For every other </a:t>
            </a:r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document, </a:t>
            </a:r>
            <a:r>
              <a:rPr lang="en-US" altLang="zh-CN" dirty="0" smtClean="0">
                <a:solidFill>
                  <a:srgbClr val="C00000"/>
                </a:solidFill>
                <a:ea typeface="宋体" panose="02010600030101010101" pitchFamily="2" charset="-122"/>
              </a:rPr>
              <a:t>pre-compute nearest leader</a:t>
            </a:r>
          </a:p>
          <a:p>
            <a:pPr lvl="1" eaLnBrk="1" hangingPunct="1"/>
            <a:r>
              <a:rPr lang="en-US" altLang="zh-CN" sz="2800" dirty="0" smtClean="0">
                <a:ea typeface="宋体" panose="02010600030101010101" pitchFamily="2" charset="-122"/>
              </a:rPr>
              <a:t>Documents </a:t>
            </a:r>
            <a:r>
              <a:rPr lang="en-US" altLang="zh-CN" sz="2800" dirty="0" smtClean="0">
                <a:ea typeface="宋体" panose="02010600030101010101" pitchFamily="2" charset="-122"/>
              </a:rPr>
              <a:t>attached to a leader: its </a:t>
            </a:r>
            <a:r>
              <a:rPr lang="en-US" altLang="zh-CN" sz="2800" i="1" dirty="0" smtClean="0">
                <a:ea typeface="宋体" panose="02010600030101010101" pitchFamily="2" charset="-122"/>
              </a:rPr>
              <a:t>followers;</a:t>
            </a:r>
          </a:p>
          <a:p>
            <a:pPr lvl="1" eaLnBrk="1" hangingPunct="1"/>
            <a:r>
              <a:rPr lang="en-US" altLang="zh-CN" sz="2800" dirty="0" smtClean="0">
                <a:ea typeface="宋体" panose="02010600030101010101" pitchFamily="2" charset="-122"/>
              </a:rPr>
              <a:t>Likely: each leader has ~ </a:t>
            </a:r>
            <a:r>
              <a:rPr lang="en-US" altLang="zh-CN" sz="2800" dirty="0" smtClean="0">
                <a:ea typeface="宋体" panose="02010600030101010101" pitchFamily="2" charset="-122"/>
                <a:sym typeface="Symbol" panose="05050102010706020507" pitchFamily="18" charset="2"/>
              </a:rPr>
              <a:t></a:t>
            </a:r>
            <a:r>
              <a:rPr lang="en-US" altLang="zh-CN" sz="2800" i="1" dirty="0" smtClean="0">
                <a:ea typeface="宋体" panose="02010600030101010101" pitchFamily="2" charset="-122"/>
                <a:sym typeface="Symbol" panose="05050102010706020507" pitchFamily="18" charset="2"/>
              </a:rPr>
              <a:t>N</a:t>
            </a:r>
            <a:r>
              <a:rPr lang="en-US" altLang="zh-CN" sz="2800" dirty="0" smtClean="0">
                <a:ea typeface="宋体" panose="02010600030101010101" pitchFamily="2" charset="-122"/>
                <a:sym typeface="Symbol" panose="05050102010706020507" pitchFamily="18" charset="2"/>
              </a:rPr>
              <a:t> followers.</a:t>
            </a:r>
          </a:p>
          <a:p>
            <a:pPr marL="0" indent="0">
              <a:buNone/>
            </a:pPr>
            <a:r>
              <a:rPr lang="en-US" altLang="zh-CN" u="sng" dirty="0" smtClean="0">
                <a:ea typeface="宋体" panose="02010600030101010101" pitchFamily="2" charset="-122"/>
              </a:rPr>
              <a:t>Query processing</a:t>
            </a:r>
          </a:p>
          <a:p>
            <a:r>
              <a:rPr lang="en-US" altLang="zh-CN" dirty="0" smtClean="0">
                <a:ea typeface="宋体" panose="02010600030101010101" pitchFamily="2" charset="-122"/>
              </a:rPr>
              <a:t>Process </a:t>
            </a:r>
            <a:r>
              <a:rPr lang="en-US" altLang="zh-CN" dirty="0">
                <a:ea typeface="宋体" panose="02010600030101010101" pitchFamily="2" charset="-122"/>
              </a:rPr>
              <a:t>a query as follows:</a:t>
            </a:r>
          </a:p>
          <a:p>
            <a:pPr lvl="1"/>
            <a:r>
              <a:rPr lang="en-US" altLang="zh-CN" sz="2800" dirty="0">
                <a:ea typeface="宋体" panose="02010600030101010101" pitchFamily="2" charset="-122"/>
              </a:rPr>
              <a:t>Given query </a:t>
            </a:r>
            <a:r>
              <a:rPr lang="en-US" altLang="zh-CN" sz="2800" i="1" dirty="0">
                <a:ea typeface="宋体" panose="02010600030101010101" pitchFamily="2" charset="-122"/>
              </a:rPr>
              <a:t>Q</a:t>
            </a:r>
            <a:r>
              <a:rPr lang="en-US" altLang="zh-CN" sz="2800" dirty="0" smtClean="0">
                <a:ea typeface="宋体" panose="02010600030101010101" pitchFamily="2" charset="-122"/>
              </a:rPr>
              <a:t>, </a:t>
            </a:r>
            <a:r>
              <a:rPr lang="en-US" altLang="zh-CN" sz="2800" dirty="0">
                <a:ea typeface="宋体" panose="02010600030101010101" pitchFamily="2" charset="-122"/>
              </a:rPr>
              <a:t>find its nearest </a:t>
            </a:r>
            <a:r>
              <a:rPr lang="en-US" altLang="zh-CN" sz="2800" i="1" dirty="0">
                <a:ea typeface="宋体" panose="02010600030101010101" pitchFamily="2" charset="-122"/>
              </a:rPr>
              <a:t>leader L.</a:t>
            </a:r>
          </a:p>
          <a:p>
            <a:pPr lvl="1"/>
            <a:r>
              <a:rPr lang="en-US" altLang="zh-CN" sz="2800" dirty="0">
                <a:ea typeface="宋体" panose="02010600030101010101" pitchFamily="2" charset="-122"/>
              </a:rPr>
              <a:t>Seek </a:t>
            </a:r>
            <a:r>
              <a:rPr lang="en-US" altLang="zh-CN" sz="2800" i="1" dirty="0">
                <a:ea typeface="宋体" panose="02010600030101010101" pitchFamily="2" charset="-122"/>
              </a:rPr>
              <a:t>k</a:t>
            </a:r>
            <a:r>
              <a:rPr lang="en-US" altLang="zh-CN" sz="2800" dirty="0" smtClean="0">
                <a:ea typeface="宋体" panose="02010600030101010101" pitchFamily="2" charset="-122"/>
              </a:rPr>
              <a:t> </a:t>
            </a:r>
            <a:r>
              <a:rPr lang="en-US" altLang="zh-CN" sz="2800" dirty="0">
                <a:ea typeface="宋体" panose="02010600030101010101" pitchFamily="2" charset="-122"/>
              </a:rPr>
              <a:t>nearest docs from among </a:t>
            </a:r>
            <a:r>
              <a:rPr lang="en-US" altLang="zh-CN" sz="2800" i="1" dirty="0">
                <a:ea typeface="宋体" panose="02010600030101010101" pitchFamily="2" charset="-122"/>
              </a:rPr>
              <a:t>L</a:t>
            </a:r>
            <a:r>
              <a:rPr lang="en-US" altLang="zh-CN" sz="2800" dirty="0">
                <a:ea typeface="宋体" panose="02010600030101010101" pitchFamily="2" charset="-122"/>
              </a:rPr>
              <a:t>’s followers</a:t>
            </a:r>
            <a:r>
              <a:rPr lang="en-US" altLang="zh-CN" sz="2800" dirty="0" smtClean="0">
                <a:ea typeface="宋体" panose="02010600030101010101" pitchFamily="2" charset="-122"/>
              </a:rPr>
              <a:t>.</a:t>
            </a:r>
            <a:endParaRPr lang="en-US" altLang="zh-CN" sz="2800" dirty="0">
              <a:ea typeface="宋体" panose="02010600030101010101" pitchFamily="2" charset="-122"/>
            </a:endParaRPr>
          </a:p>
        </p:txBody>
      </p:sp>
      <p:sp>
        <p:nvSpPr>
          <p:cNvPr id="3994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7.1.6</a:t>
            </a:r>
          </a:p>
        </p:txBody>
      </p:sp>
    </p:spTree>
    <p:extLst>
      <p:ext uri="{BB962C8B-B14F-4D97-AF65-F5344CB8AC3E}">
        <p14:creationId xmlns:p14="http://schemas.microsoft.com/office/powerpoint/2010/main" val="3670500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Cluster pruning</a:t>
            </a:r>
          </a:p>
        </p:txBody>
      </p:sp>
      <p:sp>
        <p:nvSpPr>
          <p:cNvPr id="41987" name="Oval 15"/>
          <p:cNvSpPr>
            <a:spLocks noChangeArrowheads="1"/>
          </p:cNvSpPr>
          <p:nvPr/>
        </p:nvSpPr>
        <p:spPr bwMode="auto">
          <a:xfrm>
            <a:off x="2011363" y="3173413"/>
            <a:ext cx="212725" cy="250825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88" name="Oval 16"/>
          <p:cNvSpPr>
            <a:spLocks noChangeArrowheads="1"/>
          </p:cNvSpPr>
          <p:nvPr/>
        </p:nvSpPr>
        <p:spPr bwMode="auto">
          <a:xfrm>
            <a:off x="1806575" y="26844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89" name="Oval 17"/>
          <p:cNvSpPr>
            <a:spLocks noChangeArrowheads="1"/>
          </p:cNvSpPr>
          <p:nvPr/>
        </p:nvSpPr>
        <p:spPr bwMode="auto">
          <a:xfrm>
            <a:off x="2422525" y="3009900"/>
            <a:ext cx="212725" cy="252413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0" name="Oval 18"/>
          <p:cNvSpPr>
            <a:spLocks noChangeArrowheads="1"/>
          </p:cNvSpPr>
          <p:nvPr/>
        </p:nvSpPr>
        <p:spPr bwMode="auto">
          <a:xfrm>
            <a:off x="2422525" y="34163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1" name="Oval 19"/>
          <p:cNvSpPr>
            <a:spLocks noChangeArrowheads="1"/>
          </p:cNvSpPr>
          <p:nvPr/>
        </p:nvSpPr>
        <p:spPr bwMode="auto">
          <a:xfrm>
            <a:off x="1806575" y="38227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2" name="Oval 20"/>
          <p:cNvSpPr>
            <a:spLocks noChangeArrowheads="1"/>
          </p:cNvSpPr>
          <p:nvPr/>
        </p:nvSpPr>
        <p:spPr bwMode="auto">
          <a:xfrm>
            <a:off x="6743700" y="5367338"/>
            <a:ext cx="212725" cy="252412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3" name="Oval 21"/>
          <p:cNvSpPr>
            <a:spLocks noChangeArrowheads="1"/>
          </p:cNvSpPr>
          <p:nvPr/>
        </p:nvSpPr>
        <p:spPr bwMode="auto">
          <a:xfrm>
            <a:off x="5715000" y="1954213"/>
            <a:ext cx="212725" cy="250825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4" name="Oval 22"/>
          <p:cNvSpPr>
            <a:spLocks noChangeArrowheads="1"/>
          </p:cNvSpPr>
          <p:nvPr/>
        </p:nvSpPr>
        <p:spPr bwMode="auto">
          <a:xfrm>
            <a:off x="5867400" y="2262188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5" name="Oval 24"/>
          <p:cNvSpPr>
            <a:spLocks noChangeArrowheads="1"/>
          </p:cNvSpPr>
          <p:nvPr/>
        </p:nvSpPr>
        <p:spPr bwMode="auto">
          <a:xfrm>
            <a:off x="6950075" y="51228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6" name="Oval 25"/>
          <p:cNvSpPr>
            <a:spLocks noChangeArrowheads="1"/>
          </p:cNvSpPr>
          <p:nvPr/>
        </p:nvSpPr>
        <p:spPr bwMode="auto">
          <a:xfrm>
            <a:off x="6743700" y="58547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7" name="Oval 26"/>
          <p:cNvSpPr>
            <a:spLocks noChangeArrowheads="1"/>
          </p:cNvSpPr>
          <p:nvPr/>
        </p:nvSpPr>
        <p:spPr bwMode="auto">
          <a:xfrm>
            <a:off x="7154863" y="55292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8" name="Oval 27"/>
          <p:cNvSpPr>
            <a:spLocks noChangeArrowheads="1"/>
          </p:cNvSpPr>
          <p:nvPr/>
        </p:nvSpPr>
        <p:spPr bwMode="auto">
          <a:xfrm>
            <a:off x="7154863" y="58547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99" name="Oval 28"/>
          <p:cNvSpPr>
            <a:spLocks noChangeArrowheads="1"/>
          </p:cNvSpPr>
          <p:nvPr/>
        </p:nvSpPr>
        <p:spPr bwMode="auto">
          <a:xfrm>
            <a:off x="6469063" y="2360613"/>
            <a:ext cx="212725" cy="250825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0" name="Oval 29"/>
          <p:cNvSpPr>
            <a:spLocks noChangeArrowheads="1"/>
          </p:cNvSpPr>
          <p:nvPr/>
        </p:nvSpPr>
        <p:spPr bwMode="auto">
          <a:xfrm>
            <a:off x="6743700" y="21971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1" name="Oval 30"/>
          <p:cNvSpPr>
            <a:spLocks noChangeArrowheads="1"/>
          </p:cNvSpPr>
          <p:nvPr/>
        </p:nvSpPr>
        <p:spPr bwMode="auto">
          <a:xfrm>
            <a:off x="2217738" y="4879975"/>
            <a:ext cx="212725" cy="252413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2" name="Oval 31"/>
          <p:cNvSpPr>
            <a:spLocks noChangeArrowheads="1"/>
          </p:cNvSpPr>
          <p:nvPr/>
        </p:nvSpPr>
        <p:spPr bwMode="auto">
          <a:xfrm>
            <a:off x="4275138" y="4392613"/>
            <a:ext cx="212725" cy="250825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3" name="Oval 32"/>
          <p:cNvSpPr>
            <a:spLocks noChangeArrowheads="1"/>
          </p:cNvSpPr>
          <p:nvPr/>
        </p:nvSpPr>
        <p:spPr bwMode="auto">
          <a:xfrm>
            <a:off x="2628900" y="51228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4" name="Oval 33"/>
          <p:cNvSpPr>
            <a:spLocks noChangeArrowheads="1"/>
          </p:cNvSpPr>
          <p:nvPr/>
        </p:nvSpPr>
        <p:spPr bwMode="auto">
          <a:xfrm>
            <a:off x="2628900" y="4879975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5" name="Oval 34"/>
          <p:cNvSpPr>
            <a:spLocks noChangeArrowheads="1"/>
          </p:cNvSpPr>
          <p:nvPr/>
        </p:nvSpPr>
        <p:spPr bwMode="auto">
          <a:xfrm>
            <a:off x="1806575" y="51228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6" name="Oval 35"/>
          <p:cNvSpPr>
            <a:spLocks noChangeArrowheads="1"/>
          </p:cNvSpPr>
          <p:nvPr/>
        </p:nvSpPr>
        <p:spPr bwMode="auto">
          <a:xfrm>
            <a:off x="2149475" y="5367338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7" name="Oval 36"/>
          <p:cNvSpPr>
            <a:spLocks noChangeArrowheads="1"/>
          </p:cNvSpPr>
          <p:nvPr/>
        </p:nvSpPr>
        <p:spPr bwMode="auto">
          <a:xfrm>
            <a:off x="4479925" y="4148138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8" name="Oval 37"/>
          <p:cNvSpPr>
            <a:spLocks noChangeArrowheads="1"/>
          </p:cNvSpPr>
          <p:nvPr/>
        </p:nvSpPr>
        <p:spPr bwMode="auto">
          <a:xfrm>
            <a:off x="4686300" y="4554538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09" name="Oval 38"/>
          <p:cNvSpPr>
            <a:spLocks noChangeArrowheads="1"/>
          </p:cNvSpPr>
          <p:nvPr/>
        </p:nvSpPr>
        <p:spPr bwMode="auto">
          <a:xfrm>
            <a:off x="4479925" y="4879975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10" name="Oval 39"/>
          <p:cNvSpPr>
            <a:spLocks noChangeArrowheads="1"/>
          </p:cNvSpPr>
          <p:nvPr/>
        </p:nvSpPr>
        <p:spPr bwMode="auto">
          <a:xfrm>
            <a:off x="4068763" y="46355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11" name="Rectangle 40"/>
          <p:cNvSpPr>
            <a:spLocks noChangeArrowheads="1"/>
          </p:cNvSpPr>
          <p:nvPr/>
        </p:nvSpPr>
        <p:spPr bwMode="auto">
          <a:xfrm>
            <a:off x="5921375" y="3173413"/>
            <a:ext cx="2127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12" name="Oval 41"/>
          <p:cNvSpPr>
            <a:spLocks noChangeArrowheads="1"/>
          </p:cNvSpPr>
          <p:nvPr/>
        </p:nvSpPr>
        <p:spPr bwMode="auto">
          <a:xfrm>
            <a:off x="5715000" y="3173413"/>
            <a:ext cx="212725" cy="250825"/>
          </a:xfrm>
          <a:prstGeom prst="ellipse">
            <a:avLst/>
          </a:prstGeom>
          <a:solidFill>
            <a:srgbClr val="339966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13" name="Oval 42"/>
          <p:cNvSpPr>
            <a:spLocks noChangeArrowheads="1"/>
          </p:cNvSpPr>
          <p:nvPr/>
        </p:nvSpPr>
        <p:spPr bwMode="auto">
          <a:xfrm>
            <a:off x="1600200" y="6342063"/>
            <a:ext cx="212725" cy="252412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14" name="Oval 43"/>
          <p:cNvSpPr>
            <a:spLocks noChangeArrowheads="1"/>
          </p:cNvSpPr>
          <p:nvPr/>
        </p:nvSpPr>
        <p:spPr bwMode="auto">
          <a:xfrm>
            <a:off x="4892675" y="6342063"/>
            <a:ext cx="212725" cy="252412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15" name="Text Box 4"/>
          <p:cNvSpPr txBox="1">
            <a:spLocks noChangeArrowheads="1"/>
          </p:cNvSpPr>
          <p:nvPr/>
        </p:nvSpPr>
        <p:spPr bwMode="auto">
          <a:xfrm>
            <a:off x="5867400" y="3200400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Query</a:t>
            </a:r>
          </a:p>
        </p:txBody>
      </p:sp>
      <p:cxnSp>
        <p:nvCxnSpPr>
          <p:cNvPr id="42016" name="AutoShape 5"/>
          <p:cNvCxnSpPr>
            <a:cxnSpLocks noChangeShapeType="1"/>
            <a:stCxn id="42015" idx="1"/>
            <a:endCxn id="42015" idx="1"/>
          </p:cNvCxnSpPr>
          <p:nvPr/>
        </p:nvCxnSpPr>
        <p:spPr bwMode="auto">
          <a:xfrm>
            <a:off x="5867400" y="3429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7" name="Text Box 11"/>
          <p:cNvSpPr txBox="1">
            <a:spLocks noChangeArrowheads="1"/>
          </p:cNvSpPr>
          <p:nvPr/>
        </p:nvSpPr>
        <p:spPr bwMode="auto">
          <a:xfrm>
            <a:off x="1752600" y="6248400"/>
            <a:ext cx="1028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Leader</a:t>
            </a:r>
          </a:p>
        </p:txBody>
      </p:sp>
      <p:sp>
        <p:nvSpPr>
          <p:cNvPr id="42018" name="Text Box 12"/>
          <p:cNvSpPr txBox="1">
            <a:spLocks noChangeArrowheads="1"/>
          </p:cNvSpPr>
          <p:nvPr/>
        </p:nvSpPr>
        <p:spPr bwMode="auto">
          <a:xfrm>
            <a:off x="5029200" y="6248400"/>
            <a:ext cx="128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Follower</a:t>
            </a:r>
          </a:p>
        </p:txBody>
      </p:sp>
      <p:sp>
        <p:nvSpPr>
          <p:cNvPr id="42019" name="Oval 13"/>
          <p:cNvSpPr>
            <a:spLocks noChangeArrowheads="1"/>
          </p:cNvSpPr>
          <p:nvPr/>
        </p:nvSpPr>
        <p:spPr bwMode="auto">
          <a:xfrm>
            <a:off x="6248400" y="22860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cxnSp>
        <p:nvCxnSpPr>
          <p:cNvPr id="42020" name="AutoShape 45"/>
          <p:cNvCxnSpPr>
            <a:cxnSpLocks noChangeShapeType="1"/>
            <a:stCxn id="42019" idx="5"/>
            <a:endCxn id="41999" idx="1"/>
          </p:cNvCxnSpPr>
          <p:nvPr/>
        </p:nvCxnSpPr>
        <p:spPr bwMode="auto">
          <a:xfrm>
            <a:off x="6313488" y="2351088"/>
            <a:ext cx="187325" cy="3651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1" name="AutoShape 46"/>
          <p:cNvCxnSpPr>
            <a:cxnSpLocks noChangeShapeType="1"/>
            <a:stCxn id="42019" idx="6"/>
            <a:endCxn id="42000" idx="2"/>
          </p:cNvCxnSpPr>
          <p:nvPr/>
        </p:nvCxnSpPr>
        <p:spPr bwMode="auto">
          <a:xfrm>
            <a:off x="6324600" y="2324100"/>
            <a:ext cx="4095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2" name="AutoShape 48"/>
          <p:cNvCxnSpPr>
            <a:cxnSpLocks noChangeShapeType="1"/>
            <a:stCxn id="42019" idx="0"/>
          </p:cNvCxnSpPr>
          <p:nvPr/>
        </p:nvCxnSpPr>
        <p:spPr bwMode="auto">
          <a:xfrm>
            <a:off x="6286500" y="2286000"/>
            <a:ext cx="158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3" name="AutoShape 50"/>
          <p:cNvCxnSpPr>
            <a:cxnSpLocks noChangeShapeType="1"/>
            <a:stCxn id="42019" idx="7"/>
          </p:cNvCxnSpPr>
          <p:nvPr/>
        </p:nvCxnSpPr>
        <p:spPr bwMode="auto">
          <a:xfrm flipH="1" flipV="1">
            <a:off x="6232525" y="2012950"/>
            <a:ext cx="80963" cy="284163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4" name="AutoShape 51"/>
          <p:cNvCxnSpPr>
            <a:cxnSpLocks noChangeShapeType="1"/>
            <a:stCxn id="42019" idx="1"/>
            <a:endCxn id="41993" idx="6"/>
          </p:cNvCxnSpPr>
          <p:nvPr/>
        </p:nvCxnSpPr>
        <p:spPr bwMode="auto">
          <a:xfrm flipH="1" flipV="1">
            <a:off x="5937250" y="2079625"/>
            <a:ext cx="322263" cy="2174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25" name="AutoShape 52"/>
          <p:cNvCxnSpPr>
            <a:cxnSpLocks noChangeShapeType="1"/>
            <a:stCxn id="42019" idx="1"/>
            <a:endCxn id="41994" idx="6"/>
          </p:cNvCxnSpPr>
          <p:nvPr/>
        </p:nvCxnSpPr>
        <p:spPr bwMode="auto">
          <a:xfrm flipH="1">
            <a:off x="6089650" y="2297113"/>
            <a:ext cx="169863" cy="920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55829" name="AutoShape 53"/>
          <p:cNvCxnSpPr>
            <a:cxnSpLocks noChangeShapeType="1"/>
            <a:stCxn id="42012" idx="0"/>
            <a:endCxn id="42019" idx="3"/>
          </p:cNvCxnSpPr>
          <p:nvPr/>
        </p:nvCxnSpPr>
        <p:spPr bwMode="auto">
          <a:xfrm flipV="1">
            <a:off x="5821363" y="2351088"/>
            <a:ext cx="438150" cy="8128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55830" name="Freeform 54"/>
          <p:cNvSpPr>
            <a:spLocks/>
          </p:cNvSpPr>
          <p:nvPr/>
        </p:nvSpPr>
        <p:spPr bwMode="auto">
          <a:xfrm>
            <a:off x="5062538" y="1582738"/>
            <a:ext cx="2787650" cy="1485900"/>
          </a:xfrm>
          <a:custGeom>
            <a:avLst/>
            <a:gdLst>
              <a:gd name="T0" fmla="*/ 2147483647 w 1756"/>
              <a:gd name="T1" fmla="*/ 2147483647 h 936"/>
              <a:gd name="T2" fmla="*/ 2147483647 w 1756"/>
              <a:gd name="T3" fmla="*/ 2147483647 h 936"/>
              <a:gd name="T4" fmla="*/ 2147483647 w 1756"/>
              <a:gd name="T5" fmla="*/ 2147483647 h 936"/>
              <a:gd name="T6" fmla="*/ 2147483647 w 1756"/>
              <a:gd name="T7" fmla="*/ 2147483647 h 936"/>
              <a:gd name="T8" fmla="*/ 2147483647 w 1756"/>
              <a:gd name="T9" fmla="*/ 2147483647 h 936"/>
              <a:gd name="T10" fmla="*/ 2147483647 w 1756"/>
              <a:gd name="T11" fmla="*/ 2147483647 h 936"/>
              <a:gd name="T12" fmla="*/ 2147483647 w 1756"/>
              <a:gd name="T13" fmla="*/ 2147483647 h 936"/>
              <a:gd name="T14" fmla="*/ 2147483647 w 1756"/>
              <a:gd name="T15" fmla="*/ 2147483647 h 936"/>
              <a:gd name="T16" fmla="*/ 2147483647 w 1756"/>
              <a:gd name="T17" fmla="*/ 2147483647 h 936"/>
              <a:gd name="T18" fmla="*/ 2147483647 w 1756"/>
              <a:gd name="T19" fmla="*/ 2147483647 h 936"/>
              <a:gd name="T20" fmla="*/ 2147483647 w 1756"/>
              <a:gd name="T21" fmla="*/ 2147483647 h 936"/>
              <a:gd name="T22" fmla="*/ 2147483647 w 1756"/>
              <a:gd name="T23" fmla="*/ 2147483647 h 936"/>
              <a:gd name="T24" fmla="*/ 2147483647 w 1756"/>
              <a:gd name="T25" fmla="*/ 2147483647 h 936"/>
              <a:gd name="T26" fmla="*/ 2147483647 w 1756"/>
              <a:gd name="T27" fmla="*/ 2147483647 h 936"/>
              <a:gd name="T28" fmla="*/ 2147483647 w 1756"/>
              <a:gd name="T29" fmla="*/ 0 h 936"/>
              <a:gd name="T30" fmla="*/ 2147483647 w 1756"/>
              <a:gd name="T31" fmla="*/ 2147483647 h 936"/>
              <a:gd name="T32" fmla="*/ 2147483647 w 1756"/>
              <a:gd name="T33" fmla="*/ 2147483647 h 936"/>
              <a:gd name="T34" fmla="*/ 2147483647 w 1756"/>
              <a:gd name="T35" fmla="*/ 2147483647 h 936"/>
              <a:gd name="T36" fmla="*/ 2147483647 w 1756"/>
              <a:gd name="T37" fmla="*/ 2147483647 h 936"/>
              <a:gd name="T38" fmla="*/ 2147483647 w 1756"/>
              <a:gd name="T39" fmla="*/ 2147483647 h 936"/>
              <a:gd name="T40" fmla="*/ 2147483647 w 1756"/>
              <a:gd name="T41" fmla="*/ 2147483647 h 9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756"/>
              <a:gd name="T64" fmla="*/ 0 h 936"/>
              <a:gd name="T65" fmla="*/ 1756 w 1756"/>
              <a:gd name="T66" fmla="*/ 936 h 9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756" h="936">
                <a:moveTo>
                  <a:pt x="52" y="267"/>
                </a:moveTo>
                <a:cubicBezTo>
                  <a:pt x="131" y="371"/>
                  <a:pt x="0" y="200"/>
                  <a:pt x="129" y="361"/>
                </a:cubicBezTo>
                <a:cubicBezTo>
                  <a:pt x="185" y="430"/>
                  <a:pt x="219" y="505"/>
                  <a:pt x="293" y="559"/>
                </a:cubicBezTo>
                <a:cubicBezTo>
                  <a:pt x="341" y="594"/>
                  <a:pt x="412" y="601"/>
                  <a:pt x="465" y="628"/>
                </a:cubicBezTo>
                <a:cubicBezTo>
                  <a:pt x="502" y="647"/>
                  <a:pt x="538" y="671"/>
                  <a:pt x="576" y="688"/>
                </a:cubicBezTo>
                <a:cubicBezTo>
                  <a:pt x="629" y="712"/>
                  <a:pt x="687" y="731"/>
                  <a:pt x="740" y="757"/>
                </a:cubicBezTo>
                <a:cubicBezTo>
                  <a:pt x="853" y="814"/>
                  <a:pt x="965" y="884"/>
                  <a:pt x="1092" y="903"/>
                </a:cubicBezTo>
                <a:cubicBezTo>
                  <a:pt x="1188" y="936"/>
                  <a:pt x="1281" y="916"/>
                  <a:pt x="1385" y="912"/>
                </a:cubicBezTo>
                <a:cubicBezTo>
                  <a:pt x="1453" y="906"/>
                  <a:pt x="1508" y="896"/>
                  <a:pt x="1574" y="886"/>
                </a:cubicBezTo>
                <a:cubicBezTo>
                  <a:pt x="1616" y="862"/>
                  <a:pt x="1653" y="850"/>
                  <a:pt x="1686" y="817"/>
                </a:cubicBezTo>
                <a:cubicBezTo>
                  <a:pt x="1697" y="783"/>
                  <a:pt x="1737" y="722"/>
                  <a:pt x="1737" y="722"/>
                </a:cubicBezTo>
                <a:cubicBezTo>
                  <a:pt x="1742" y="702"/>
                  <a:pt x="1756" y="683"/>
                  <a:pt x="1754" y="662"/>
                </a:cubicBezTo>
                <a:cubicBezTo>
                  <a:pt x="1745" y="584"/>
                  <a:pt x="1701" y="519"/>
                  <a:pt x="1677" y="447"/>
                </a:cubicBezTo>
                <a:cubicBezTo>
                  <a:pt x="1654" y="377"/>
                  <a:pt x="1629" y="289"/>
                  <a:pt x="1582" y="232"/>
                </a:cubicBezTo>
                <a:cubicBezTo>
                  <a:pt x="1442" y="65"/>
                  <a:pt x="1160" y="16"/>
                  <a:pt x="955" y="0"/>
                </a:cubicBezTo>
                <a:cubicBezTo>
                  <a:pt x="845" y="5"/>
                  <a:pt x="759" y="14"/>
                  <a:pt x="654" y="26"/>
                </a:cubicBezTo>
                <a:cubicBezTo>
                  <a:pt x="598" y="40"/>
                  <a:pt x="539" y="51"/>
                  <a:pt x="482" y="60"/>
                </a:cubicBezTo>
                <a:cubicBezTo>
                  <a:pt x="409" y="91"/>
                  <a:pt x="328" y="111"/>
                  <a:pt x="250" y="129"/>
                </a:cubicBezTo>
                <a:cubicBezTo>
                  <a:pt x="202" y="152"/>
                  <a:pt x="153" y="180"/>
                  <a:pt x="104" y="198"/>
                </a:cubicBezTo>
                <a:cubicBezTo>
                  <a:pt x="98" y="204"/>
                  <a:pt x="90" y="208"/>
                  <a:pt x="86" y="215"/>
                </a:cubicBezTo>
                <a:cubicBezTo>
                  <a:pt x="72" y="239"/>
                  <a:pt x="86" y="267"/>
                  <a:pt x="52" y="267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  <a:prstDash val="lg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8" name="Oval 56"/>
          <p:cNvSpPr>
            <a:spLocks noChangeArrowheads="1"/>
          </p:cNvSpPr>
          <p:nvPr/>
        </p:nvSpPr>
        <p:spPr bwMode="auto">
          <a:xfrm>
            <a:off x="6172200" y="2187575"/>
            <a:ext cx="212725" cy="250825"/>
          </a:xfrm>
          <a:prstGeom prst="ellipse">
            <a:avLst/>
          </a:prstGeom>
          <a:solidFill>
            <a:srgbClr val="9933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29" name="Oval 58"/>
          <p:cNvSpPr>
            <a:spLocks noChangeArrowheads="1"/>
          </p:cNvSpPr>
          <p:nvPr/>
        </p:nvSpPr>
        <p:spPr bwMode="auto">
          <a:xfrm>
            <a:off x="6096000" y="1752600"/>
            <a:ext cx="212725" cy="252413"/>
          </a:xfrm>
          <a:prstGeom prst="ellipse">
            <a:avLst/>
          </a:prstGeom>
          <a:solidFill>
            <a:srgbClr val="000000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03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7.1.6</a:t>
            </a:r>
          </a:p>
        </p:txBody>
      </p:sp>
    </p:spTree>
    <p:extLst>
      <p:ext uri="{BB962C8B-B14F-4D97-AF65-F5344CB8AC3E}">
        <p14:creationId xmlns:p14="http://schemas.microsoft.com/office/powerpoint/2010/main" val="3413979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583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Cluster pruning</a:t>
            </a:r>
            <a:endParaRPr lang="en-US" altLang="zh-CN" dirty="0" smtClean="0">
              <a:ea typeface="宋体" panose="02010600030101010101" pitchFamily="2" charset="-122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Why random sampling?</a:t>
            </a:r>
          </a:p>
          <a:p>
            <a:pPr lvl="1"/>
            <a:r>
              <a:rPr lang="en-US" altLang="zh-CN" dirty="0" smtClean="0">
                <a:ea typeface="宋体" panose="02010600030101010101" pitchFamily="2" charset="-122"/>
              </a:rPr>
              <a:t>Fast</a:t>
            </a:r>
            <a:endParaRPr lang="en-US" altLang="zh-CN" dirty="0" smtClean="0">
              <a:ea typeface="宋体" panose="02010600030101010101" pitchFamily="2" charset="-122"/>
            </a:endParaRPr>
          </a:p>
          <a:p>
            <a:pPr lvl="1"/>
            <a:r>
              <a:rPr lang="en-US" altLang="zh-CN" dirty="0" smtClean="0">
                <a:ea typeface="宋体" panose="02010600030101010101" pitchFamily="2" charset="-122"/>
              </a:rPr>
              <a:t>Leaders reflect data </a:t>
            </a:r>
            <a:r>
              <a:rPr lang="en-US" altLang="zh-CN" dirty="0" smtClean="0">
                <a:ea typeface="宋体" panose="02010600030101010101" pitchFamily="2" charset="-122"/>
              </a:rPr>
              <a:t>distribution</a:t>
            </a:r>
          </a:p>
          <a:p>
            <a:endParaRPr lang="en-US" altLang="zh-CN" dirty="0" smtClean="0"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u="sng" dirty="0" smtClean="0">
                <a:ea typeface="宋体" panose="02010600030101010101" pitchFamily="2" charset="-122"/>
              </a:rPr>
              <a:t>Variants:</a:t>
            </a:r>
          </a:p>
          <a:p>
            <a:r>
              <a:rPr lang="en-US" altLang="zh-CN" dirty="0" smtClean="0">
                <a:ea typeface="宋体" panose="02010600030101010101" pitchFamily="2" charset="-122"/>
              </a:rPr>
              <a:t>Have </a:t>
            </a:r>
            <a:r>
              <a:rPr lang="en-US" altLang="zh-CN" dirty="0">
                <a:ea typeface="宋体" panose="02010600030101010101" pitchFamily="2" charset="-122"/>
              </a:rPr>
              <a:t>each follower attached to </a:t>
            </a:r>
            <a:r>
              <a:rPr lang="en-US" altLang="zh-CN" i="1" dirty="0">
                <a:ea typeface="宋体" panose="02010600030101010101" pitchFamily="2" charset="-122"/>
              </a:rPr>
              <a:t>b1</a:t>
            </a:r>
            <a:r>
              <a:rPr lang="en-US" altLang="zh-CN" dirty="0">
                <a:ea typeface="宋体" panose="02010600030101010101" pitchFamily="2" charset="-122"/>
              </a:rPr>
              <a:t>=3 (say) nearest leaders.</a:t>
            </a:r>
          </a:p>
          <a:p>
            <a:r>
              <a:rPr lang="en-US" altLang="zh-CN" dirty="0">
                <a:solidFill>
                  <a:srgbClr val="C00000"/>
                </a:solidFill>
                <a:ea typeface="宋体" panose="02010600030101010101" pitchFamily="2" charset="-122"/>
              </a:rPr>
              <a:t>From query, find </a:t>
            </a:r>
            <a:r>
              <a:rPr lang="en-US" altLang="zh-CN" i="1" dirty="0">
                <a:solidFill>
                  <a:srgbClr val="C00000"/>
                </a:solidFill>
                <a:ea typeface="宋体" panose="02010600030101010101" pitchFamily="2" charset="-122"/>
              </a:rPr>
              <a:t>b2</a:t>
            </a:r>
            <a:r>
              <a:rPr lang="en-US" altLang="zh-CN" dirty="0">
                <a:solidFill>
                  <a:srgbClr val="C00000"/>
                </a:solidFill>
                <a:ea typeface="宋体" panose="02010600030101010101" pitchFamily="2" charset="-122"/>
              </a:rPr>
              <a:t>=4 (say) nearest leaders and their followers.</a:t>
            </a:r>
          </a:p>
          <a:p>
            <a:r>
              <a:rPr lang="en-US" altLang="zh-CN" dirty="0">
                <a:ea typeface="宋体" panose="02010600030101010101" pitchFamily="2" charset="-122"/>
              </a:rPr>
              <a:t>Can </a:t>
            </a:r>
            <a:r>
              <a:rPr lang="en-US" altLang="zh-CN" dirty="0" err="1">
                <a:ea typeface="宋体" panose="02010600030101010101" pitchFamily="2" charset="-122"/>
              </a:rPr>
              <a:t>recurse</a:t>
            </a:r>
            <a:r>
              <a:rPr lang="en-US" altLang="zh-CN" dirty="0">
                <a:ea typeface="宋体" panose="02010600030101010101" pitchFamily="2" charset="-122"/>
              </a:rPr>
              <a:t> on leader/follower construction.</a:t>
            </a:r>
          </a:p>
          <a:p>
            <a:pPr lvl="1"/>
            <a:endParaRPr lang="en-US" altLang="zh-CN" dirty="0" smtClean="0">
              <a:ea typeface="宋体" panose="02010600030101010101" pitchFamily="2" charset="-122"/>
            </a:endParaRPr>
          </a:p>
        </p:txBody>
      </p:sp>
      <p:sp>
        <p:nvSpPr>
          <p:cNvPr id="43012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7.1.6</a:t>
            </a:r>
          </a:p>
        </p:txBody>
      </p:sp>
    </p:spTree>
    <p:extLst>
      <p:ext uri="{BB962C8B-B14F-4D97-AF65-F5344CB8AC3E}">
        <p14:creationId xmlns:p14="http://schemas.microsoft.com/office/powerpoint/2010/main" val="98933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Tiered indexes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Break postings up into a hierarchy of lists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Most important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…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Least important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Can be done by </a:t>
            </a:r>
            <a:r>
              <a:rPr lang="en-US" i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g(d) </a:t>
            </a:r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or another measure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Inverted index thus broken up into </a:t>
            </a:r>
            <a:r>
              <a:rPr lang="en-US" u="sng" dirty="0" smtClean="0">
                <a:ea typeface="ＭＳ Ｐゴシック" panose="020B0600070205080204" pitchFamily="34" charset="-128"/>
              </a:rPr>
              <a:t>tiers </a:t>
            </a:r>
            <a:r>
              <a:rPr lang="en-US" dirty="0" smtClean="0">
                <a:ea typeface="ＭＳ Ｐゴシック" panose="020B0600070205080204" pitchFamily="34" charset="-128"/>
              </a:rPr>
              <a:t>of decreasing importance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At query time use top tier unless it fails to yield </a:t>
            </a:r>
            <a:r>
              <a:rPr lang="en-US" i="1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K </a:t>
            </a:r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docs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If so drop to lower tiers</a:t>
            </a:r>
          </a:p>
        </p:txBody>
      </p:sp>
      <p:sp>
        <p:nvSpPr>
          <p:cNvPr id="5018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7.2.1</a:t>
            </a:r>
          </a:p>
        </p:txBody>
      </p:sp>
    </p:spTree>
    <p:extLst>
      <p:ext uri="{BB962C8B-B14F-4D97-AF65-F5344CB8AC3E}">
        <p14:creationId xmlns:p14="http://schemas.microsoft.com/office/powerpoint/2010/main" val="1344093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Example tiered index</a:t>
            </a:r>
          </a:p>
        </p:txBody>
      </p:sp>
      <p:pic>
        <p:nvPicPr>
          <p:cNvPr id="51203" name="Content Placeholder 3" descr="tiered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1212272"/>
            <a:ext cx="4648200" cy="5334000"/>
          </a:xfrm>
        </p:spPr>
      </p:pic>
      <p:sp>
        <p:nvSpPr>
          <p:cNvPr id="51204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7.2.1</a:t>
            </a:r>
          </a:p>
        </p:txBody>
      </p:sp>
    </p:spTree>
    <p:extLst>
      <p:ext uri="{BB962C8B-B14F-4D97-AF65-F5344CB8AC3E}">
        <p14:creationId xmlns:p14="http://schemas.microsoft.com/office/powerpoint/2010/main" val="3722595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Zone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A </a:t>
            </a:r>
            <a:r>
              <a:rPr lang="en-US" u="sng" dirty="0" smtClean="0">
                <a:ea typeface="ＭＳ Ｐゴシック" panose="020B0600070205080204" pitchFamily="34" charset="-128"/>
              </a:rPr>
              <a:t>zone</a:t>
            </a:r>
            <a:r>
              <a:rPr lang="en-US" dirty="0" smtClean="0">
                <a:ea typeface="ＭＳ Ｐゴシック" panose="020B0600070205080204" pitchFamily="34" charset="-128"/>
              </a:rPr>
              <a:t> is a region of the doc that can contain an arbitrary amount of text, e.g.,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Title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Abstract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References …</a:t>
            </a:r>
          </a:p>
          <a:p>
            <a:r>
              <a:rPr lang="en-US" dirty="0" smtClean="0">
                <a:solidFill>
                  <a:srgbClr val="C00000"/>
                </a:solidFill>
                <a:ea typeface="ＭＳ Ｐゴシック" panose="020B0600070205080204" pitchFamily="34" charset="-128"/>
              </a:rPr>
              <a:t>Build inverted indexes on zones as well to permit querying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E.g., “find docs with </a:t>
            </a:r>
            <a:r>
              <a:rPr lang="en-US" i="1" dirty="0" smtClean="0">
                <a:ea typeface="ＭＳ Ｐゴシック" panose="020B0600070205080204" pitchFamily="34" charset="-128"/>
              </a:rPr>
              <a:t>merchant </a:t>
            </a:r>
            <a:r>
              <a:rPr lang="en-US" dirty="0" smtClean="0">
                <a:ea typeface="ＭＳ Ｐゴシック" panose="020B0600070205080204" pitchFamily="34" charset="-128"/>
              </a:rPr>
              <a:t>in the title zone and matching the query </a:t>
            </a:r>
            <a:r>
              <a:rPr lang="en-US" i="1" dirty="0" smtClean="0">
                <a:ea typeface="ＭＳ Ｐゴシック" panose="020B0600070205080204" pitchFamily="34" charset="-128"/>
              </a:rPr>
              <a:t>gentle rain”</a:t>
            </a:r>
            <a:endParaRPr 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8132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971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6.1</a:t>
            </a:r>
          </a:p>
        </p:txBody>
      </p:sp>
    </p:spTree>
    <p:extLst>
      <p:ext uri="{BB962C8B-B14F-4D97-AF65-F5344CB8AC3E}">
        <p14:creationId xmlns:p14="http://schemas.microsoft.com/office/powerpoint/2010/main" val="1847608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Putting it all together</a:t>
            </a:r>
          </a:p>
        </p:txBody>
      </p:sp>
      <p:pic>
        <p:nvPicPr>
          <p:cNvPr id="55299" name="Content Placeholder 4" descr="system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584325"/>
            <a:ext cx="9144000" cy="4378325"/>
          </a:xfrm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553200" y="4876800"/>
            <a:ext cx="2590800" cy="1066800"/>
            <a:chOff x="6553200" y="4876800"/>
            <a:chExt cx="2590800" cy="1066800"/>
          </a:xfrm>
        </p:grpSpPr>
        <p:sp>
          <p:nvSpPr>
            <p:cNvPr id="55303" name="Rectangle 5"/>
            <p:cNvSpPr>
              <a:spLocks noChangeArrowheads="1"/>
            </p:cNvSpPr>
            <p:nvPr/>
          </p:nvSpPr>
          <p:spPr bwMode="auto">
            <a:xfrm>
              <a:off x="8229600" y="4876800"/>
              <a:ext cx="914400" cy="106680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55304" name="Rectangle 6"/>
            <p:cNvSpPr>
              <a:spLocks noChangeArrowheads="1"/>
            </p:cNvSpPr>
            <p:nvPr/>
          </p:nvSpPr>
          <p:spPr bwMode="auto">
            <a:xfrm>
              <a:off x="6553200" y="5562600"/>
              <a:ext cx="1676400" cy="30480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panose="020B0602030504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4267200" y="1981200"/>
            <a:ext cx="2362200" cy="228600"/>
          </a:xfrm>
          <a:prstGeom prst="rect">
            <a:avLst/>
          </a:prstGeom>
          <a:solidFill>
            <a:schemeClr val="accent2">
              <a:lumMod val="20000"/>
              <a:lumOff val="80000"/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Arial Unicode MS" charset="0"/>
            </a:endParaRPr>
          </a:p>
        </p:txBody>
      </p:sp>
      <p:sp>
        <p:nvSpPr>
          <p:cNvPr id="55302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11668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7.2.4</a:t>
            </a:r>
          </a:p>
        </p:txBody>
      </p:sp>
    </p:spTree>
    <p:extLst>
      <p:ext uri="{BB962C8B-B14F-4D97-AF65-F5344CB8AC3E}">
        <p14:creationId xmlns:p14="http://schemas.microsoft.com/office/powerpoint/2010/main" val="194765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and 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 Book by Manning, </a:t>
            </a:r>
            <a:r>
              <a:rPr lang="en-US" dirty="0" err="1" smtClean="0"/>
              <a:t>Raghavan</a:t>
            </a:r>
            <a:r>
              <a:rPr lang="en-US" dirty="0" smtClean="0"/>
              <a:t> and </a:t>
            </a:r>
            <a:r>
              <a:rPr lang="en-US" dirty="0" err="1" smtClean="0"/>
              <a:t>Schuetze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://nlp.stanford.edu/IR-book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Several slides are adapted from the slides by Prof. </a:t>
            </a:r>
            <a:r>
              <a:rPr lang="en-US" dirty="0" err="1" smtClean="0"/>
              <a:t>Nayak</a:t>
            </a:r>
            <a:r>
              <a:rPr lang="en-US" dirty="0" smtClean="0"/>
              <a:t> and Prof. </a:t>
            </a:r>
            <a:r>
              <a:rPr lang="en-US" dirty="0" err="1" smtClean="0"/>
              <a:t>Raghavan</a:t>
            </a:r>
            <a:r>
              <a:rPr lang="en-US" dirty="0" smtClean="0"/>
              <a:t> for their course in Stanford University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10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a typeface="ＭＳ Ｐゴシック" panose="020B0600070205080204" pitchFamily="34" charset="-128"/>
              </a:rPr>
              <a:t>Example zone indexes</a:t>
            </a:r>
          </a:p>
        </p:txBody>
      </p:sp>
      <p:pic>
        <p:nvPicPr>
          <p:cNvPr id="49155" name="Content Placeholder 3" descr="zoneindex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1828800"/>
            <a:ext cx="8686800" cy="2608263"/>
          </a:xfrm>
        </p:spPr>
      </p:pic>
      <p:pic>
        <p:nvPicPr>
          <p:cNvPr id="49156" name="Picture 5" descr="zoneindex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973763"/>
            <a:ext cx="81899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TextBox 7"/>
          <p:cNvSpPr txBox="1">
            <a:spLocks noChangeArrowheads="1"/>
          </p:cNvSpPr>
          <p:nvPr/>
        </p:nvSpPr>
        <p:spPr bwMode="auto">
          <a:xfrm>
            <a:off x="533400" y="4953000"/>
            <a:ext cx="8186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3200">
                <a:solidFill>
                  <a:srgbClr val="C00000"/>
                </a:solidFill>
              </a:rPr>
              <a:t>Encode zones in dictionary vs. postings.</a:t>
            </a:r>
          </a:p>
        </p:txBody>
      </p:sp>
      <p:sp>
        <p:nvSpPr>
          <p:cNvPr id="49158" name="Up Arrow 8"/>
          <p:cNvSpPr>
            <a:spLocks noChangeArrowheads="1"/>
          </p:cNvSpPr>
          <p:nvPr/>
        </p:nvSpPr>
        <p:spPr bwMode="auto">
          <a:xfrm>
            <a:off x="4495800" y="4572000"/>
            <a:ext cx="484188" cy="4572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>
              <a:alpha val="5019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159" name="Down Arrow 9"/>
          <p:cNvSpPr>
            <a:spLocks noChangeArrowheads="1"/>
          </p:cNvSpPr>
          <p:nvPr/>
        </p:nvSpPr>
        <p:spPr bwMode="auto">
          <a:xfrm>
            <a:off x="7239000" y="5486400"/>
            <a:ext cx="484188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alpha val="5019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160" name="TextBox 4"/>
          <p:cNvSpPr txBox="1">
            <a:spLocks noChangeArrowheads="1"/>
          </p:cNvSpPr>
          <p:nvPr/>
        </p:nvSpPr>
        <p:spPr bwMode="auto">
          <a:xfrm>
            <a:off x="7620000" y="-33338"/>
            <a:ext cx="971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anose="020B0602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6.1</a:t>
            </a:r>
          </a:p>
        </p:txBody>
      </p:sp>
    </p:spTree>
    <p:extLst>
      <p:ext uri="{BB962C8B-B14F-4D97-AF65-F5344CB8AC3E}">
        <p14:creationId xmlns:p14="http://schemas.microsoft.com/office/powerpoint/2010/main" val="3429939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Basics of Ranking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Boolean retrieval models simply return documents satisfying the Boolean condition(s)</a:t>
            </a:r>
          </a:p>
          <a:p>
            <a:pPr lvl="1"/>
            <a:r>
              <a:rPr lang="en-US" dirty="0" smtClean="0"/>
              <a:t>Among those, are all documents equally “good”? </a:t>
            </a:r>
          </a:p>
          <a:p>
            <a:pPr lvl="1"/>
            <a:r>
              <a:rPr lang="en-US" dirty="0" smtClean="0"/>
              <a:t>No</a:t>
            </a:r>
          </a:p>
          <a:p>
            <a:r>
              <a:rPr lang="en-US" dirty="0" smtClean="0"/>
              <a:t>Consider the case of a single term query</a:t>
            </a:r>
          </a:p>
          <a:p>
            <a:r>
              <a:rPr lang="en-US" dirty="0" smtClean="0"/>
              <a:t>Not all documents containing the term are equally associated with that term</a:t>
            </a:r>
          </a:p>
          <a:p>
            <a:r>
              <a:rPr lang="en-US" dirty="0" smtClean="0"/>
              <a:t>From Boolean model to term weighting </a:t>
            </a:r>
          </a:p>
          <a:p>
            <a:pPr lvl="1"/>
            <a:r>
              <a:rPr lang="en-US" dirty="0" smtClean="0"/>
              <a:t>Weight of a term in a document is 1 or 0 in Boolean model</a:t>
            </a:r>
          </a:p>
          <a:p>
            <a:pPr lvl="1"/>
            <a:r>
              <a:rPr lang="en-US" dirty="0" smtClean="0"/>
              <a:t>Use more granular term weighting</a:t>
            </a:r>
          </a:p>
          <a:p>
            <a:r>
              <a:rPr lang="en-US" dirty="0" smtClean="0"/>
              <a:t>Weight of a term in a document: represent how much the term is important in the document and vice versa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25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Term weighting – </a:t>
            </a:r>
            <a:r>
              <a:rPr lang="en-US" dirty="0" err="1" smtClean="0"/>
              <a:t>TF.iDF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499"/>
          </a:xfrm>
        </p:spPr>
        <p:txBody>
          <a:bodyPr>
            <a:noAutofit/>
          </a:bodyPr>
          <a:lstStyle/>
          <a:p>
            <a:r>
              <a:rPr lang="en-US" sz="2400" dirty="0" smtClean="0"/>
              <a:t>How important is a term </a:t>
            </a:r>
            <a:r>
              <a:rPr lang="en-US" sz="2400" i="1" dirty="0" smtClean="0"/>
              <a:t>t </a:t>
            </a:r>
            <a:r>
              <a:rPr lang="en-US" sz="2400" dirty="0" smtClean="0"/>
              <a:t>in a document </a:t>
            </a:r>
            <a:r>
              <a:rPr lang="en-US" sz="2400" i="1" dirty="0"/>
              <a:t>d</a:t>
            </a:r>
            <a:endParaRPr lang="en-US" sz="2400" i="1" dirty="0" smtClean="0"/>
          </a:p>
          <a:p>
            <a:r>
              <a:rPr lang="en-US" sz="2400" dirty="0" smtClean="0"/>
              <a:t>Intuition 1: More times a term is present in a document, more important it is</a:t>
            </a:r>
          </a:p>
          <a:p>
            <a:pPr lvl="1"/>
            <a:r>
              <a:rPr lang="en-US" dirty="0" smtClean="0"/>
              <a:t>Term frequency (TF)</a:t>
            </a:r>
          </a:p>
          <a:p>
            <a:r>
              <a:rPr lang="en-US" sz="2400" dirty="0" smtClean="0"/>
              <a:t>Intuition 2:</a:t>
            </a:r>
            <a:r>
              <a:rPr lang="en-US" dirty="0" smtClean="0"/>
              <a:t> </a:t>
            </a:r>
            <a:r>
              <a:rPr lang="en-US" sz="2400" dirty="0" smtClean="0"/>
              <a:t>If a term is present in many documents, it is less important particularly to any one of them</a:t>
            </a:r>
          </a:p>
          <a:p>
            <a:pPr lvl="1"/>
            <a:r>
              <a:rPr lang="en-US" dirty="0" smtClean="0"/>
              <a:t>Document frequency (DF)</a:t>
            </a:r>
          </a:p>
          <a:p>
            <a:r>
              <a:rPr lang="en-US" sz="2400" dirty="0" smtClean="0"/>
              <a:t>Combining the two: </a:t>
            </a:r>
            <a:r>
              <a:rPr lang="en-US" sz="2400" dirty="0" err="1" smtClean="0"/>
              <a:t>TF.iDF</a:t>
            </a:r>
            <a:r>
              <a:rPr lang="en-US" sz="2400" dirty="0" smtClean="0"/>
              <a:t> (term frequency × inverse document frequency)</a:t>
            </a:r>
          </a:p>
          <a:p>
            <a:pPr lvl="1"/>
            <a:r>
              <a:rPr lang="en-US" dirty="0" smtClean="0"/>
              <a:t>Many variants exist for both TF and 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55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Term frequency (TF)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2889600"/>
          </a:xfrm>
        </p:spPr>
        <p:txBody>
          <a:bodyPr>
            <a:noAutofit/>
          </a:bodyPr>
          <a:lstStyle/>
          <a:p>
            <a:pPr marL="342900" lvl="1" indent="-342900">
              <a:buClr>
                <a:schemeClr val="tx2"/>
              </a:buClr>
              <a:buFont typeface="Wingdings" charset="2"/>
              <a:buChar char="§"/>
            </a:pPr>
            <a:r>
              <a:rPr lang="en-US" dirty="0" smtClean="0"/>
              <a:t>Variants of </a:t>
            </a:r>
            <a:r>
              <a:rPr lang="en-US" i="1" dirty="0" smtClean="0"/>
              <a:t>TF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Simplest term frequency: Number of times </a:t>
            </a:r>
            <a:r>
              <a:rPr lang="en-US" sz="2000" i="1" dirty="0" smtClean="0"/>
              <a:t>t </a:t>
            </a:r>
            <a:r>
              <a:rPr lang="en-US" sz="2000" dirty="0" smtClean="0"/>
              <a:t>occurs in </a:t>
            </a:r>
            <a:r>
              <a:rPr lang="en-US" sz="2000" i="1" dirty="0" smtClean="0"/>
              <a:t>d</a:t>
            </a:r>
            <a:r>
              <a:rPr lang="en-US" sz="2000" dirty="0" smtClean="0"/>
              <a:t>: </a:t>
            </a:r>
            <a:r>
              <a:rPr lang="en-US" sz="2000" i="1" dirty="0" err="1"/>
              <a:t>freq</a:t>
            </a:r>
            <a:r>
              <a:rPr lang="en-US" sz="2000" dirty="0"/>
              <a:t>(</a:t>
            </a:r>
            <a:r>
              <a:rPr lang="en-US" sz="2000" i="1" dirty="0"/>
              <a:t>t</a:t>
            </a:r>
            <a:r>
              <a:rPr lang="en-US" sz="2000" dirty="0"/>
              <a:t>, </a:t>
            </a:r>
            <a:r>
              <a:rPr lang="en-US" sz="2000" i="1" dirty="0"/>
              <a:t>d</a:t>
            </a:r>
            <a:r>
              <a:rPr lang="en-US" sz="2000" dirty="0" smtClean="0"/>
              <a:t>)</a:t>
            </a:r>
          </a:p>
          <a:p>
            <a:pPr marL="1314450" lvl="2" indent="-457200"/>
            <a:r>
              <a:rPr lang="en-US" sz="2000" dirty="0" smtClean="0"/>
              <a:t>If a term </a:t>
            </a:r>
            <a:r>
              <a:rPr lang="en-US" sz="2000" i="1" dirty="0" smtClean="0"/>
              <a:t>a </a:t>
            </a:r>
            <a:r>
              <a:rPr lang="en-US" sz="2000" dirty="0" smtClean="0"/>
              <a:t>is present 10 times, </a:t>
            </a:r>
            <a:r>
              <a:rPr lang="en-US" sz="2000" i="1" dirty="0" smtClean="0"/>
              <a:t>b </a:t>
            </a:r>
            <a:r>
              <a:rPr lang="en-US" sz="2000" dirty="0" smtClean="0"/>
              <a:t>is present 2 times, is </a:t>
            </a:r>
            <a:r>
              <a:rPr lang="en-US" sz="2000" i="1" dirty="0" smtClean="0"/>
              <a:t>a </a:t>
            </a:r>
            <a:r>
              <a:rPr lang="en-US" sz="2000" dirty="0" smtClean="0"/>
              <a:t>5 times more important than </a:t>
            </a:r>
            <a:r>
              <a:rPr lang="en-US" sz="2000" i="1" dirty="0" smtClean="0"/>
              <a:t>b </a:t>
            </a:r>
            <a:r>
              <a:rPr lang="en-US" sz="2000" dirty="0" smtClean="0"/>
              <a:t>in that document?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Logarithmically scaled frequency: 1 + log(</a:t>
            </a:r>
            <a:r>
              <a:rPr lang="en-US" sz="2000" i="1" dirty="0" err="1" smtClean="0"/>
              <a:t>freq</a:t>
            </a:r>
            <a:r>
              <a:rPr lang="en-US" sz="2000" dirty="0" smtClean="0"/>
              <a:t>(</a:t>
            </a:r>
            <a:r>
              <a:rPr lang="en-US" sz="2000" i="1" dirty="0" smtClean="0"/>
              <a:t>t</a:t>
            </a:r>
            <a:r>
              <a:rPr lang="en-US" sz="2000" dirty="0" smtClean="0"/>
              <a:t>, </a:t>
            </a:r>
            <a:r>
              <a:rPr lang="en-US" sz="2000" i="1" dirty="0" smtClean="0"/>
              <a:t>d</a:t>
            </a:r>
            <a:r>
              <a:rPr lang="en-US" sz="2000" dirty="0" smtClean="0"/>
              <a:t>))</a:t>
            </a:r>
          </a:p>
          <a:p>
            <a:pPr marL="1314450" lvl="2" indent="-457200"/>
            <a:r>
              <a:rPr lang="en-US" sz="2000" dirty="0" smtClean="0"/>
              <a:t>Still, long documents on same topic would have the more frequency for the same terms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Augmented frequency: avoid bias towards longer documents</a:t>
            </a:r>
          </a:p>
          <a:p>
            <a:pPr marL="857250" lvl="2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921024"/>
              </p:ext>
            </p:extLst>
          </p:nvPr>
        </p:nvGraphicFramePr>
        <p:xfrm>
          <a:off x="1546980" y="5156254"/>
          <a:ext cx="3871686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quation" r:id="rId3" imgW="2463800" imgH="444500" progId="Equation.3">
                  <p:embed/>
                </p:oleObj>
              </mc:Choice>
              <mc:Fallback>
                <p:oleObj name="Equation" r:id="rId3" imgW="24638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6980" y="5156254"/>
                        <a:ext cx="3871686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62411" y="5260226"/>
            <a:ext cx="2529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dirty="0">
                <a:latin typeface="Times New Roman"/>
                <a:cs typeface="Times New Roman"/>
              </a:rPr>
              <a:t>for </a:t>
            </a:r>
            <a:r>
              <a:rPr lang="en-US" dirty="0" smtClean="0">
                <a:latin typeface="Times New Roman"/>
                <a:cs typeface="Times New Roman"/>
              </a:rPr>
              <a:t>all </a:t>
            </a:r>
            <a:r>
              <a:rPr lang="en-US" i="1" dirty="0" smtClean="0">
                <a:latin typeface="Times New Roman"/>
                <a:cs typeface="Times New Roman"/>
              </a:rPr>
              <a:t>t </a:t>
            </a:r>
            <a:r>
              <a:rPr lang="en-US" dirty="0">
                <a:latin typeface="Times New Roman"/>
                <a:cs typeface="Times New Roman"/>
              </a:rPr>
              <a:t>in </a:t>
            </a:r>
            <a:r>
              <a:rPr lang="en-US" i="1" dirty="0" smtClean="0">
                <a:latin typeface="Times New Roman"/>
                <a:cs typeface="Times New Roman"/>
              </a:rPr>
              <a:t>d</a:t>
            </a:r>
            <a:r>
              <a:rPr lang="en-US" dirty="0" smtClean="0">
                <a:latin typeface="Times New Roman"/>
                <a:cs typeface="Times New Roman"/>
              </a:rPr>
              <a:t>; 0 otherwise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9" name="Line Callout 3 8"/>
          <p:cNvSpPr/>
          <p:nvPr/>
        </p:nvSpPr>
        <p:spPr>
          <a:xfrm>
            <a:off x="1546980" y="4215945"/>
            <a:ext cx="2439459" cy="550330"/>
          </a:xfrm>
          <a:prstGeom prst="borderCallout3">
            <a:avLst>
              <a:gd name="adj1" fmla="val 8887"/>
              <a:gd name="adj2" fmla="val -2548"/>
              <a:gd name="adj3" fmla="val 10860"/>
              <a:gd name="adj4" fmla="val -11357"/>
              <a:gd name="adj5" fmla="val 153365"/>
              <a:gd name="adj6" fmla="val -11968"/>
              <a:gd name="adj7" fmla="val 193958"/>
              <a:gd name="adj8" fmla="val 49750"/>
            </a:avLst>
          </a:prstGeom>
          <a:ln>
            <a:prstDash val="solid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Half the score for just being present</a:t>
            </a:r>
            <a:endParaRPr lang="en-US" dirty="0"/>
          </a:p>
        </p:txBody>
      </p:sp>
      <p:sp>
        <p:nvSpPr>
          <p:cNvPr id="10" name="Line Callout 3 9"/>
          <p:cNvSpPr/>
          <p:nvPr/>
        </p:nvSpPr>
        <p:spPr>
          <a:xfrm>
            <a:off x="6790180" y="4109807"/>
            <a:ext cx="1896620" cy="662189"/>
          </a:xfrm>
          <a:prstGeom prst="borderCallout3">
            <a:avLst>
              <a:gd name="adj1" fmla="val 18750"/>
              <a:gd name="adj2" fmla="val -1658"/>
              <a:gd name="adj3" fmla="val 19057"/>
              <a:gd name="adj4" fmla="val -7694"/>
              <a:gd name="adj5" fmla="val 118154"/>
              <a:gd name="adj6" fmla="val -7903"/>
              <a:gd name="adj7" fmla="val 172470"/>
              <a:gd name="adj8" fmla="val -100071"/>
            </a:avLst>
          </a:prstGeom>
          <a:ln>
            <a:prstDash val="solid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Rest is a function of frequency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71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(Inverse) document frequency (</a:t>
            </a:r>
            <a:r>
              <a:rPr lang="en-US" dirty="0" err="1" smtClean="0"/>
              <a:t>iDF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802839"/>
          </a:xfrm>
        </p:spPr>
        <p:txBody>
          <a:bodyPr>
            <a:noAutofit/>
          </a:bodyPr>
          <a:lstStyle/>
          <a:p>
            <a:r>
              <a:rPr lang="en-US" sz="2000" dirty="0" smtClean="0"/>
              <a:t>Inverse document frequency of </a:t>
            </a:r>
            <a:r>
              <a:rPr lang="en-US" sz="2000" i="1" dirty="0" smtClean="0"/>
              <a:t>t : </a:t>
            </a:r>
            <a:r>
              <a:rPr lang="en-US" sz="2000" i="1" dirty="0" err="1"/>
              <a:t>i</a:t>
            </a:r>
            <a:r>
              <a:rPr lang="en-US" sz="2000" i="1" dirty="0" err="1" smtClean="0"/>
              <a:t>DF</a:t>
            </a:r>
            <a:r>
              <a:rPr lang="en-US" sz="2000" dirty="0" smtClean="0"/>
              <a:t>(</a:t>
            </a:r>
            <a:r>
              <a:rPr lang="en-US" sz="2000" i="1" dirty="0" smtClean="0"/>
              <a:t>t</a:t>
            </a:r>
            <a:r>
              <a:rPr lang="en-US" sz="20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893150"/>
              </p:ext>
            </p:extLst>
          </p:nvPr>
        </p:nvGraphicFramePr>
        <p:xfrm>
          <a:off x="1618432" y="4470036"/>
          <a:ext cx="104933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2" name="Equation" r:id="rId3" imgW="533160" imgH="393480" progId="Equation.3">
                  <p:embed/>
                </p:oleObj>
              </mc:Choice>
              <mc:Fallback>
                <p:oleObj name="Equation" r:id="rId3" imgW="5331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18432" y="4470036"/>
                        <a:ext cx="1049338" cy="776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31712" y="1667590"/>
            <a:ext cx="4652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dirty="0" smtClean="0">
                <a:latin typeface="Times New Roman"/>
                <a:cs typeface="Times New Roman"/>
              </a:rPr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N </a:t>
            </a:r>
            <a:r>
              <a:rPr lang="en-US" dirty="0" smtClean="0">
                <a:latin typeface="Times New Roman"/>
                <a:cs typeface="Times New Roman"/>
              </a:rPr>
              <a:t>= total number of documents</a:t>
            </a:r>
          </a:p>
          <a:p>
            <a:pPr marL="0" lvl="2"/>
            <a:r>
              <a:rPr lang="en-US" i="1" dirty="0" smtClean="0">
                <a:latin typeface="Times New Roman"/>
                <a:cs typeface="Times New Roman"/>
              </a:rPr>
              <a:t>DF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) = number of documents in which </a:t>
            </a:r>
            <a:r>
              <a:rPr lang="en-US" i="1" dirty="0" smtClean="0">
                <a:latin typeface="Times New Roman"/>
                <a:cs typeface="Times New Roman"/>
              </a:rPr>
              <a:t>t </a:t>
            </a:r>
            <a:r>
              <a:rPr lang="en-US" dirty="0" smtClean="0">
                <a:latin typeface="Times New Roman"/>
                <a:cs typeface="Times New Roman"/>
              </a:rPr>
              <a:t>occurs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2643850"/>
            <a:ext cx="4269346" cy="18261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u="sng" dirty="0" smtClean="0"/>
              <a:t>Distribution of terms</a:t>
            </a:r>
          </a:p>
          <a:p>
            <a:r>
              <a:rPr lang="en-US" sz="2000" dirty="0" err="1" smtClean="0"/>
              <a:t>Zipf’s</a:t>
            </a:r>
            <a:r>
              <a:rPr lang="en-US" sz="2000" dirty="0" smtClean="0"/>
              <a:t> law: Let </a:t>
            </a:r>
            <a:r>
              <a:rPr lang="en-US" sz="2000" i="1" dirty="0" smtClean="0"/>
              <a:t>T </a:t>
            </a:r>
            <a:r>
              <a:rPr lang="en-US" sz="2000" dirty="0" smtClean="0"/>
              <a:t>= {</a:t>
            </a:r>
            <a:r>
              <a:rPr lang="en-US" sz="2000" i="1" dirty="0" smtClean="0"/>
              <a:t>t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… ,</a:t>
            </a:r>
            <a:r>
              <a:rPr lang="en-US" sz="2000" i="1" dirty="0"/>
              <a:t> </a:t>
            </a:r>
            <a:r>
              <a:rPr lang="en-US" sz="2000" i="1" dirty="0" smtClean="0"/>
              <a:t>t</a:t>
            </a:r>
            <a:r>
              <a:rPr lang="en-US" sz="2000" i="1" baseline="-25000" dirty="0" smtClean="0"/>
              <a:t>m</a:t>
            </a:r>
            <a:r>
              <a:rPr lang="en-US" sz="2000" dirty="0" smtClean="0"/>
              <a:t>} be the terms, sorted by decreasing order of the number of documents in which they occur. Then: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369456"/>
              </p:ext>
            </p:extLst>
          </p:nvPr>
        </p:nvGraphicFramePr>
        <p:xfrm>
          <a:off x="1244117" y="1628867"/>
          <a:ext cx="2353913" cy="830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3" name="Equation" r:id="rId5" imgW="1295400" imgH="457200" progId="Equation.3">
                  <p:embed/>
                </p:oleObj>
              </mc:Choice>
              <mc:Fallback>
                <p:oleObj name="Equation" r:id="rId5" imgW="12954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44117" y="1628867"/>
                        <a:ext cx="2353913" cy="830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882370"/>
              </p:ext>
            </p:extLst>
          </p:nvPr>
        </p:nvGraphicFramePr>
        <p:xfrm>
          <a:off x="1244117" y="5378405"/>
          <a:ext cx="36972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" name="Equation" r:id="rId7" imgW="1879560" imgH="228600" progId="Equation.3">
                  <p:embed/>
                </p:oleObj>
              </mc:Choice>
              <mc:Fallback>
                <p:oleObj name="Equation" r:id="rId7" imgW="18795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44117" y="5378405"/>
                        <a:ext cx="3697288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ular Callout 13"/>
          <p:cNvSpPr/>
          <p:nvPr/>
        </p:nvSpPr>
        <p:spPr>
          <a:xfrm>
            <a:off x="2436163" y="5961370"/>
            <a:ext cx="2376152" cy="409992"/>
          </a:xfrm>
          <a:prstGeom prst="wedgeRectCallout">
            <a:avLst>
              <a:gd name="adj1" fmla="val -12049"/>
              <a:gd name="adj2" fmla="val -8831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some constant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9"/>
          <a:srcRect l="39804" t="27421" r="32480" b="29269"/>
          <a:stretch/>
        </p:blipFill>
        <p:spPr>
          <a:xfrm>
            <a:off x="4941405" y="2696245"/>
            <a:ext cx="3745395" cy="329059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589431" y="5986842"/>
            <a:ext cx="2794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Zipf’s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law fitting for Reuter’s RCV1 collection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97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11" grpId="0" build="p"/>
      <p:bldP spid="14" grpId="0" animBg="1"/>
      <p:bldP spid="22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8368</TotalTime>
  <Words>3209</Words>
  <Application>Microsoft Macintosh PowerPoint</Application>
  <PresentationFormat>On-screen Show (4:3)</PresentationFormat>
  <Paragraphs>796</Paragraphs>
  <Slides>41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Default Theme</vt:lpstr>
      <vt:lpstr>Equation</vt:lpstr>
      <vt:lpstr>Term Weighting  and  Ranking Models</vt:lpstr>
      <vt:lpstr>Parametric and zone indexes</vt:lpstr>
      <vt:lpstr>Fields</vt:lpstr>
      <vt:lpstr>Zone</vt:lpstr>
      <vt:lpstr>Example zone indexes</vt:lpstr>
      <vt:lpstr>Basics of Ranking</vt:lpstr>
      <vt:lpstr>Term weighting – TF.iDF</vt:lpstr>
      <vt:lpstr>Term frequency (TF)</vt:lpstr>
      <vt:lpstr>(Inverse) document frequency (iDF)</vt:lpstr>
      <vt:lpstr>Vector space model</vt:lpstr>
      <vt:lpstr>Problem with Euclidean distance</vt:lpstr>
      <vt:lpstr>Vector space model</vt:lpstr>
      <vt:lpstr>Problem with dot product</vt:lpstr>
      <vt:lpstr>Vector space model</vt:lpstr>
      <vt:lpstr>Query processing</vt:lpstr>
      <vt:lpstr>Partial sort using heap for selecting top k</vt:lpstr>
      <vt:lpstr>Length normalization and query – document similarity</vt:lpstr>
      <vt:lpstr>Top-k algorithms</vt:lpstr>
      <vt:lpstr>NRA (No Random Access) Algorithm</vt:lpstr>
      <vt:lpstr>NRA (No Random Access) Algorithm</vt:lpstr>
      <vt:lpstr>NRA (No Random Access) Algorithm</vt:lpstr>
      <vt:lpstr>NRA (No Random Access) Algorithm</vt:lpstr>
      <vt:lpstr>NRA (No Random Access) Algorithm</vt:lpstr>
      <vt:lpstr>NRA (No Random Access) Algorithm</vt:lpstr>
      <vt:lpstr>Inexact top-k retrieval</vt:lpstr>
      <vt:lpstr>Champion lists</vt:lpstr>
      <vt:lpstr>Static quality scores</vt:lpstr>
      <vt:lpstr>Modeling authority</vt:lpstr>
      <vt:lpstr>Top k by net score – fast methods</vt:lpstr>
      <vt:lpstr>Champion lists in g(d)-ordering</vt:lpstr>
      <vt:lpstr>High and low lists</vt:lpstr>
      <vt:lpstr>Impact-ordered postings</vt:lpstr>
      <vt:lpstr>1. Early termination</vt:lpstr>
      <vt:lpstr>2. iDF-ordered terms</vt:lpstr>
      <vt:lpstr>Cluster pruning</vt:lpstr>
      <vt:lpstr>Cluster pruning</vt:lpstr>
      <vt:lpstr>Cluster pruning</vt:lpstr>
      <vt:lpstr>Tiered indexes</vt:lpstr>
      <vt:lpstr>Example tiered index</vt:lpstr>
      <vt:lpstr>Putting it all together</vt:lpstr>
      <vt:lpstr>Sources and Acknowledgements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Retrieval</dc:title>
  <dc:subject/>
  <dc:creator>Debapriyo Majumdar</dc:creator>
  <cp:keywords/>
  <dc:description/>
  <cp:lastModifiedBy>Debapriyo Majumdar</cp:lastModifiedBy>
  <cp:revision>702</cp:revision>
  <dcterms:created xsi:type="dcterms:W3CDTF">2014-08-02T12:52:59Z</dcterms:created>
  <dcterms:modified xsi:type="dcterms:W3CDTF">2015-02-12T06:00:51Z</dcterms:modified>
  <cp:category/>
</cp:coreProperties>
</file>