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97" r:id="rId3"/>
    <p:sldId id="455" r:id="rId4"/>
    <p:sldId id="496" r:id="rId5"/>
    <p:sldId id="461" r:id="rId6"/>
    <p:sldId id="499" r:id="rId7"/>
    <p:sldId id="500" r:id="rId8"/>
    <p:sldId id="501" r:id="rId9"/>
    <p:sldId id="502" r:id="rId10"/>
    <p:sldId id="503" r:id="rId11"/>
    <p:sldId id="471" r:id="rId12"/>
    <p:sldId id="504" r:id="rId13"/>
    <p:sldId id="474" r:id="rId14"/>
    <p:sldId id="477" r:id="rId15"/>
    <p:sldId id="505" r:id="rId16"/>
    <p:sldId id="507" r:id="rId17"/>
    <p:sldId id="508" r:id="rId18"/>
    <p:sldId id="509" r:id="rId19"/>
    <p:sldId id="510" r:id="rId20"/>
    <p:sldId id="511" r:id="rId21"/>
    <p:sldId id="5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1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10/04/15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10/04/15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10/04/15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10/04/15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10/04/15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10/04/15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10/04/15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7319"/>
            <a:ext cx="7772400" cy="243313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Recommender Systems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4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Debapriyo Majumdar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Information Retrieval – Spring 2015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Indian Statistical Institute Kolkata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54126" y="6151562"/>
            <a:ext cx="7204074" cy="57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Credits to Bing Liu (UIC) and </a:t>
            </a:r>
            <a:r>
              <a:rPr lang="en-US" sz="1800" i="1" dirty="0" err="1" smtClean="0">
                <a:solidFill>
                  <a:schemeClr val="bg1">
                    <a:lumMod val="75000"/>
                  </a:schemeClr>
                </a:solidFill>
              </a:rPr>
              <a:t>Angshul</a:t>
            </a:r>
            <a:r>
              <a:rPr lang="en-US" sz="1800" i="1" dirty="0" smtClean="0">
                <a:solidFill>
                  <a:schemeClr val="bg1">
                    <a:lumMod val="75000"/>
                  </a:schemeClr>
                </a:solidFill>
              </a:rPr>
              <a:t> Majumdar (IIITD) for the slides</a:t>
            </a:r>
            <a:endParaRPr lang="en-US" sz="1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 nearest neighbor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model building</a:t>
            </a:r>
          </a:p>
          <a:p>
            <a:r>
              <a:rPr lang="en-US" dirty="0"/>
              <a:t>U</a:t>
            </a:r>
            <a:r>
              <a:rPr lang="en-US" dirty="0" smtClean="0"/>
              <a:t>tilizes </a:t>
            </a:r>
            <a:r>
              <a:rPr lang="en-US" dirty="0"/>
              <a:t>the entire user-item database to generate predictions directly, i.e., there is no model building. </a:t>
            </a:r>
          </a:p>
          <a:p>
            <a:r>
              <a:rPr lang="en-US" dirty="0"/>
              <a:t>This approach includes both </a:t>
            </a:r>
          </a:p>
          <a:p>
            <a:pPr lvl="1"/>
            <a:r>
              <a:rPr lang="en-US" dirty="0"/>
              <a:t>User-based methods</a:t>
            </a:r>
          </a:p>
          <a:p>
            <a:pPr lvl="1"/>
            <a:r>
              <a:rPr lang="en-US" dirty="0"/>
              <a:t>Item-based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User based </a:t>
            </a:r>
            <a:r>
              <a:rPr lang="en-US" dirty="0" err="1" smtClean="0">
                <a:latin typeface="Calibri"/>
                <a:cs typeface="Calibri"/>
              </a:rPr>
              <a:t>kNN</a:t>
            </a:r>
            <a:r>
              <a:rPr lang="en-US" dirty="0" smtClean="0">
                <a:latin typeface="Calibri"/>
                <a:cs typeface="Calibri"/>
              </a:rPr>
              <a:t> CF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2461088"/>
          </a:xfrm>
        </p:spPr>
        <p:txBody>
          <a:bodyPr/>
          <a:lstStyle/>
          <a:p>
            <a:r>
              <a:rPr lang="en-US" sz="2400" dirty="0"/>
              <a:t>Let the record (or profile) of the target user be </a:t>
            </a:r>
            <a:r>
              <a:rPr lang="en-US" sz="2400" b="1" dirty="0"/>
              <a:t>u</a:t>
            </a:r>
            <a:r>
              <a:rPr lang="en-US" sz="2400" i="1" dirty="0"/>
              <a:t> </a:t>
            </a:r>
            <a:r>
              <a:rPr lang="en-US" sz="2400" dirty="0"/>
              <a:t>(represented as a vector),</a:t>
            </a:r>
            <a:r>
              <a:rPr lang="en-US" sz="2400" i="1" dirty="0"/>
              <a:t> </a:t>
            </a:r>
            <a:r>
              <a:rPr lang="en-US" sz="2400" dirty="0"/>
              <a:t>and the record of another user be </a:t>
            </a:r>
            <a:r>
              <a:rPr lang="en-US" sz="2400" b="1" dirty="0"/>
              <a:t>v</a:t>
            </a:r>
            <a:r>
              <a:rPr lang="en-US" sz="2400" dirty="0"/>
              <a:t> (</a:t>
            </a:r>
            <a:r>
              <a:rPr lang="en-US" sz="2400" b="1" dirty="0"/>
              <a:t>v</a:t>
            </a:r>
            <a:r>
              <a:rPr lang="en-US" sz="2400" i="1" dirty="0"/>
              <a:t> </a:t>
            </a:r>
            <a:r>
              <a:rPr lang="en-US" sz="2400" dirty="0">
                <a:sym typeface="Symbol" charset="0"/>
              </a:rPr>
              <a:t></a:t>
            </a:r>
            <a:r>
              <a:rPr lang="en-US" sz="2400" i="1" dirty="0"/>
              <a:t> T</a:t>
            </a:r>
            <a:r>
              <a:rPr lang="en-US" sz="2400" dirty="0"/>
              <a:t>).</a:t>
            </a:r>
          </a:p>
          <a:p>
            <a:r>
              <a:rPr lang="en-US" sz="2400" dirty="0"/>
              <a:t>The similarity between the target user, </a:t>
            </a:r>
            <a:r>
              <a:rPr lang="en-US" sz="2400" b="1" dirty="0"/>
              <a:t>u</a:t>
            </a:r>
            <a:r>
              <a:rPr lang="en-US" sz="2400" dirty="0"/>
              <a:t>, and a neighbor, </a:t>
            </a:r>
            <a:r>
              <a:rPr lang="en-US" sz="2400" b="1" dirty="0"/>
              <a:t>v</a:t>
            </a:r>
            <a:r>
              <a:rPr lang="en-US" sz="2400" dirty="0"/>
              <a:t>, can be calculated using the </a:t>
            </a:r>
            <a:r>
              <a:rPr lang="en-US" sz="2400" b="1" dirty="0"/>
              <a:t>Pearson</a:t>
            </a:r>
            <a:r>
              <a:rPr lang="ja-JP" altLang="en-US" sz="2400" b="1" dirty="0"/>
              <a:t>’</a:t>
            </a:r>
            <a:r>
              <a:rPr lang="en-US" sz="2400" b="1" dirty="0"/>
              <a:t>s correlation coefficient</a:t>
            </a:r>
            <a:r>
              <a:rPr lang="en-US" sz="2400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0EC24C-E346-FF4D-894D-FFFFAF6A3ACE}" type="slidenum">
              <a:rPr lang="en-US" sz="1200">
                <a:latin typeface="Garamond" charset="0"/>
              </a:rPr>
              <a:pPr eaLnBrk="1" hangingPunct="1"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32091"/>
              </p:ext>
            </p:extLst>
          </p:nvPr>
        </p:nvGraphicFramePr>
        <p:xfrm>
          <a:off x="1609727" y="2820987"/>
          <a:ext cx="5073650" cy="107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5" name="Equation" r:id="rId3" imgW="2781300" imgH="584200" progId="Equation.3">
                  <p:embed/>
                </p:oleObj>
              </mc:Choice>
              <mc:Fallback>
                <p:oleObj name="Equation" r:id="rId3" imgW="27813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7" y="2820987"/>
                        <a:ext cx="5073650" cy="1071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48125"/>
            <a:ext cx="8229600" cy="1317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dirty="0"/>
              <a:t>where </a:t>
            </a:r>
            <a:r>
              <a:rPr lang="en-US" i="1" dirty="0"/>
              <a:t>V</a:t>
            </a:r>
            <a:r>
              <a:rPr lang="en-US" dirty="0"/>
              <a:t> is the set of </a:t>
            </a:r>
            <a:r>
              <a:rPr lang="en-US" i="1" dirty="0"/>
              <a:t>k</a:t>
            </a:r>
            <a:r>
              <a:rPr lang="en-US" dirty="0"/>
              <a:t> similar users, </a:t>
            </a:r>
            <a:r>
              <a:rPr lang="en-US" i="1" dirty="0" err="1"/>
              <a:t>r</a:t>
            </a:r>
            <a:r>
              <a:rPr lang="en-US" b="1" baseline="-25000" dirty="0" err="1"/>
              <a:t>v</a:t>
            </a:r>
            <a:r>
              <a:rPr lang="en-US" i="1" baseline="-25000" dirty="0" err="1"/>
              <a:t>,i</a:t>
            </a:r>
            <a:r>
              <a:rPr lang="en-US" dirty="0"/>
              <a:t> is the rating of user </a:t>
            </a:r>
            <a:r>
              <a:rPr lang="en-US" b="1" dirty="0"/>
              <a:t>v</a:t>
            </a:r>
            <a:r>
              <a:rPr lang="en-US" dirty="0"/>
              <a:t> given to item </a:t>
            </a:r>
            <a:r>
              <a:rPr lang="en-US" i="1" dirty="0"/>
              <a:t>i</a:t>
            </a:r>
            <a:endParaRPr lang="en-US" dirty="0"/>
          </a:p>
          <a:p>
            <a:r>
              <a:rPr lang="en-US" sz="2400" dirty="0" smtClean="0"/>
              <a:t>Compute the rating prediction of item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for target user </a:t>
            </a:r>
            <a:r>
              <a:rPr lang="en-US" sz="2400" b="1" dirty="0" smtClean="0"/>
              <a:t>u</a:t>
            </a:r>
          </a:p>
          <a:p>
            <a:endParaRPr lang="en-US" sz="2400" dirty="0" smtClean="0"/>
          </a:p>
          <a:p>
            <a:pPr>
              <a:buFont typeface="Wingdings" charset="0"/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30058"/>
              </p:ext>
            </p:extLst>
          </p:nvPr>
        </p:nvGraphicFramePr>
        <p:xfrm>
          <a:off x="2141539" y="5382358"/>
          <a:ext cx="4240211" cy="97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6" name="Equation" r:id="rId5" imgW="2362200" imgH="546100" progId="Equation.3">
                  <p:embed/>
                </p:oleObj>
              </mc:Choice>
              <mc:Fallback>
                <p:oleObj name="Equation" r:id="rId5" imgW="2362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5382358"/>
                        <a:ext cx="4240211" cy="973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21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user based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with the user-based formulation of collaborative filtering is the lack of scalability: </a:t>
            </a:r>
          </a:p>
          <a:p>
            <a:pPr lvl="1"/>
            <a:r>
              <a:rPr lang="en-US" dirty="0"/>
              <a:t>it requires the real-time comparison of the target user to all user records in order to generate </a:t>
            </a:r>
            <a:r>
              <a:rPr lang="en-US" dirty="0" smtClean="0"/>
              <a:t>predictions </a:t>
            </a:r>
            <a:endParaRPr lang="en-US" dirty="0"/>
          </a:p>
          <a:p>
            <a:r>
              <a:rPr lang="en-US" dirty="0"/>
              <a:t>A variation of this approach that remedies this problem is called item-based </a:t>
            </a:r>
            <a:r>
              <a:rPr lang="en-US" dirty="0" smtClean="0"/>
              <a:t>CF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8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Item-based CF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437150"/>
          </a:xfrm>
        </p:spPr>
        <p:txBody>
          <a:bodyPr>
            <a:normAutofit/>
          </a:bodyPr>
          <a:lstStyle/>
          <a:p>
            <a:r>
              <a:rPr lang="en-US" sz="2400" dirty="0"/>
              <a:t>The item-based approach works by comparing items based on their pattern of ratings across users. The similarity of items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j</a:t>
            </a:r>
            <a:r>
              <a:rPr lang="en-US" sz="2400" dirty="0"/>
              <a:t> is computed as follows: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AA2377-9C87-064F-91AB-EA64596C7803}" type="slidenum">
              <a:rPr lang="en-US" sz="1200">
                <a:latin typeface="Garamond" charset="0"/>
              </a:rPr>
              <a:pPr eaLnBrk="1" hangingPunct="1"/>
              <a:t>13</a:t>
            </a:fld>
            <a:endParaRPr lang="en-US" sz="1200">
              <a:latin typeface="Garamond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25823"/>
              </p:ext>
            </p:extLst>
          </p:nvPr>
        </p:nvGraphicFramePr>
        <p:xfrm>
          <a:off x="1912937" y="2327275"/>
          <a:ext cx="5018087" cy="106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" name="Equation" r:id="rId3" imgW="2755900" imgH="584200" progId="Equation.3">
                  <p:embed/>
                </p:oleObj>
              </mc:Choice>
              <mc:Fallback>
                <p:oleObj name="Equation" r:id="rId3" imgW="2755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7" y="2327275"/>
                        <a:ext cx="5018087" cy="1067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08374"/>
            <a:ext cx="8229600" cy="29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After computing the similarity between items we select a set of </a:t>
            </a:r>
            <a:r>
              <a:rPr lang="en-US" sz="2400" i="1" dirty="0" smtClean="0"/>
              <a:t>k</a:t>
            </a:r>
            <a:r>
              <a:rPr lang="en-US" sz="2400" dirty="0" smtClean="0"/>
              <a:t> most similar items to the target item and generate a predicted value of user </a:t>
            </a:r>
            <a:r>
              <a:rPr lang="en-US" sz="2400" b="1" dirty="0" smtClean="0"/>
              <a:t>u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s rating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charset="0"/>
              <a:buNone/>
            </a:pPr>
            <a:r>
              <a:rPr lang="en-US" sz="2400" dirty="0" smtClean="0"/>
              <a:t>	</a:t>
            </a:r>
          </a:p>
          <a:p>
            <a:pPr>
              <a:buFont typeface="Wingdings" charset="0"/>
              <a:buNone/>
            </a:pPr>
            <a:r>
              <a:rPr lang="en-US" sz="2400" dirty="0" smtClean="0"/>
              <a:t>	</a:t>
            </a:r>
          </a:p>
          <a:p>
            <a:pPr>
              <a:buFont typeface="Wingdings" charset="0"/>
              <a:buNone/>
            </a:pPr>
            <a:r>
              <a:rPr lang="en-US" sz="2400" dirty="0" smtClean="0"/>
              <a:t>	where </a:t>
            </a:r>
            <a:r>
              <a:rPr lang="en-US" sz="2400" i="1" dirty="0" smtClean="0"/>
              <a:t>J</a:t>
            </a:r>
            <a:r>
              <a:rPr lang="en-US" sz="2400" dirty="0" smtClean="0"/>
              <a:t> is the set of </a:t>
            </a:r>
            <a:r>
              <a:rPr lang="en-US" sz="2400" i="1" dirty="0" smtClean="0"/>
              <a:t>k</a:t>
            </a:r>
            <a:r>
              <a:rPr lang="en-US" sz="2400" dirty="0" smtClean="0"/>
              <a:t> similar items</a:t>
            </a:r>
            <a:endParaRPr lang="en-US" sz="2400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53797"/>
              </p:ext>
            </p:extLst>
          </p:nvPr>
        </p:nvGraphicFramePr>
        <p:xfrm>
          <a:off x="2595562" y="4788138"/>
          <a:ext cx="3484563" cy="118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0" name="Equation" r:id="rId5" imgW="1714500" imgH="584200" progId="Equation.3">
                  <p:embed/>
                </p:oleObj>
              </mc:Choice>
              <mc:Fallback>
                <p:oleObj name="Equation" r:id="rId5" imgW="17145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2" y="4788138"/>
                        <a:ext cx="3484563" cy="1189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4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Association rule-based CF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database: users, items</a:t>
            </a:r>
          </a:p>
          <a:p>
            <a:pPr lvl="1"/>
            <a:r>
              <a:rPr lang="en-US" dirty="0" smtClean="0"/>
              <a:t>User </a:t>
            </a:r>
            <a:r>
              <a:rPr lang="en-US" dirty="0" smtClean="0">
                <a:sym typeface="Wingdings"/>
              </a:rPr>
              <a:t> Item: </a:t>
            </a:r>
            <a:r>
              <a:rPr lang="en-US" dirty="0">
                <a:sym typeface="Wingdings"/>
              </a:rPr>
              <a:t>v</a:t>
            </a:r>
            <a:r>
              <a:rPr lang="en-US" dirty="0" smtClean="0"/>
              <a:t>iewed, bought, liked</a:t>
            </a:r>
            <a:endParaRPr lang="en-US" dirty="0"/>
          </a:p>
          <a:p>
            <a:r>
              <a:rPr lang="en-US" dirty="0" smtClean="0"/>
              <a:t>Find association rules such as</a:t>
            </a:r>
          </a:p>
          <a:p>
            <a:pPr lvl="1"/>
            <a:r>
              <a:rPr lang="en-US" dirty="0" smtClean="0"/>
              <a:t>Bought </a:t>
            </a:r>
            <a:r>
              <a:rPr lang="en-US" i="1" dirty="0" smtClean="0"/>
              <a:t>X, </a:t>
            </a:r>
            <a:r>
              <a:rPr lang="en-US" dirty="0" smtClean="0"/>
              <a:t>bought </a:t>
            </a:r>
            <a:r>
              <a:rPr lang="en-US" i="1" dirty="0" smtClean="0"/>
              <a:t>Y </a:t>
            </a:r>
            <a:r>
              <a:rPr lang="en-US" dirty="0" smtClean="0">
                <a:sym typeface="Wingdings"/>
              </a:rPr>
              <a:t> Bought </a:t>
            </a:r>
            <a:r>
              <a:rPr lang="en-US" i="1" dirty="0" smtClean="0">
                <a:sym typeface="Wingdings"/>
              </a:rPr>
              <a:t>Z</a:t>
            </a:r>
          </a:p>
          <a:p>
            <a:pPr lvl="1"/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onfidence and support (how strong is this association)</a:t>
            </a:r>
            <a:endParaRPr lang="en-US" dirty="0"/>
          </a:p>
          <a:p>
            <a:r>
              <a:rPr lang="en-US" dirty="0" smtClean="0"/>
              <a:t>Rank </a:t>
            </a:r>
            <a:r>
              <a:rPr lang="en-US" dirty="0"/>
              <a:t>items based on measures such as </a:t>
            </a:r>
            <a:r>
              <a:rPr lang="en-US" dirty="0" smtClean="0"/>
              <a:t>confidence, subject to some minimum support </a:t>
            </a:r>
          </a:p>
          <a:p>
            <a:r>
              <a:rPr lang="en-US" dirty="0" smtClean="0"/>
              <a:t>Further reading: association rule mining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949ABA-29A3-6142-B12A-C0F5663CC243}" type="slidenum">
              <a:rPr lang="en-US" sz="1200">
                <a:latin typeface="Garamond" charset="0"/>
              </a:rPr>
              <a:pPr eaLnBrk="1" hangingPunct="1"/>
              <a:t>14</a:t>
            </a:fld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factorization based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Gained </a:t>
            </a:r>
            <a:r>
              <a:rPr lang="en-US" dirty="0"/>
              <a:t>popularity for CF in recent years due to its superior performance both in terms of recommendation quality and scalability. </a:t>
            </a:r>
          </a:p>
          <a:p>
            <a:r>
              <a:rPr lang="en-US" dirty="0"/>
              <a:t>Part of its success is due to the Netflix Prize contest for movie </a:t>
            </a:r>
            <a:r>
              <a:rPr lang="en-US" dirty="0" smtClean="0"/>
              <a:t>recommendation</a:t>
            </a:r>
            <a:endParaRPr lang="en-US" dirty="0"/>
          </a:p>
          <a:p>
            <a:r>
              <a:rPr lang="en-US" dirty="0" smtClean="0"/>
              <a:t>Popularized </a:t>
            </a:r>
            <a:r>
              <a:rPr lang="en-US" dirty="0"/>
              <a:t>a Singular Value Decomposition (SVD) based matrix factorization </a:t>
            </a:r>
            <a:r>
              <a:rPr lang="en-US" dirty="0" smtClean="0"/>
              <a:t>algorithm</a:t>
            </a:r>
            <a:endParaRPr lang="en-US" dirty="0"/>
          </a:p>
          <a:p>
            <a:pPr lvl="1"/>
            <a:r>
              <a:rPr lang="en-US" dirty="0"/>
              <a:t>The prize winning method of the Netflix Prize Contest employed an adapted version of SVD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How do we choose a movie?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Possibly, we look at a few factors</a:t>
            </a:r>
          </a:p>
          <a:p>
            <a:pPr lvl="1"/>
            <a:r>
              <a:rPr lang="en-IN" dirty="0" smtClean="0"/>
              <a:t>Genre </a:t>
            </a:r>
            <a:r>
              <a:rPr lang="en-IN" dirty="0" smtClean="0"/>
              <a:t>(Action, Thriller, Western, Drama ...)</a:t>
            </a:r>
          </a:p>
          <a:p>
            <a:pPr lvl="1"/>
            <a:r>
              <a:rPr lang="en-IN" dirty="0" smtClean="0"/>
              <a:t>Actor</a:t>
            </a:r>
          </a:p>
          <a:p>
            <a:pPr lvl="1"/>
            <a:r>
              <a:rPr lang="en-IN" dirty="0" smtClean="0"/>
              <a:t>Director (Tarantino, Nolan, Bergman ...)</a:t>
            </a:r>
          </a:p>
          <a:p>
            <a:endParaRPr lang="en-IN" dirty="0" smtClean="0"/>
          </a:p>
          <a:p>
            <a:r>
              <a:rPr lang="en-IN" dirty="0" smtClean="0"/>
              <a:t>There are only a few factors that helps decide our </a:t>
            </a:r>
            <a:r>
              <a:rPr lang="en-IN" dirty="0" smtClean="0"/>
              <a:t>choice</a:t>
            </a:r>
            <a:r>
              <a:rPr lang="en-IN" dirty="0"/>
              <a:t> </a:t>
            </a:r>
            <a:r>
              <a:rPr lang="en-IN" dirty="0" smtClean="0"/>
              <a:t>(remember: content based)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But we do not know exactly which factors …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81585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Latent Factor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Assumes that the factors affecting the choices are hidden / latent.</a:t>
            </a:r>
          </a:p>
          <a:p>
            <a:r>
              <a:rPr lang="en-IN" dirty="0" smtClean="0"/>
              <a:t>These factors need not be exactly known.</a:t>
            </a:r>
          </a:p>
          <a:p>
            <a:pPr lvl="1"/>
            <a:r>
              <a:rPr lang="en-IN" dirty="0" smtClean="0"/>
              <a:t>The item-j is characterized by m-factors</a:t>
            </a:r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The user-a is characterized by his / her affinity towards these factors</a:t>
            </a:r>
          </a:p>
          <a:p>
            <a:endParaRPr lang="en-IN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09310"/>
              </p:ext>
            </p:extLst>
          </p:nvPr>
        </p:nvGraphicFramePr>
        <p:xfrm>
          <a:off x="1908174" y="3212976"/>
          <a:ext cx="2516017" cy="43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968480" imgH="342720" progId="Equation.DSMT4">
                  <p:embed/>
                </p:oleObj>
              </mc:Choice>
              <mc:Fallback>
                <p:oleObj name="Equation" r:id="rId3" imgW="1968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4" y="3212976"/>
                        <a:ext cx="2516017" cy="438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74024"/>
              </p:ext>
            </p:extLst>
          </p:nvPr>
        </p:nvGraphicFramePr>
        <p:xfrm>
          <a:off x="1917327" y="4710112"/>
          <a:ext cx="244072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2006280" imgH="330120" progId="Equation.3">
                  <p:embed/>
                </p:oleObj>
              </mc:Choice>
              <mc:Fallback>
                <p:oleObj name="Equation" r:id="rId5" imgW="2006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327" y="4710112"/>
                        <a:ext cx="2440723" cy="401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9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Mathematical Formalism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Latent factor model assumes that the rating of a user on an item is just an inner-product of the users’ and items’ latent factors.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How do we use this model for prediction?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949"/>
              </p:ext>
            </p:extLst>
          </p:nvPr>
        </p:nvGraphicFramePr>
        <p:xfrm>
          <a:off x="2655492" y="2827944"/>
          <a:ext cx="1424024" cy="5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Equation" r:id="rId3" imgW="1180800" imgH="457200" progId="Equation.3">
                  <p:embed/>
                </p:oleObj>
              </mc:Choice>
              <mc:Fallback>
                <p:oleObj name="Equation" r:id="rId3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492" y="2827944"/>
                        <a:ext cx="1424024" cy="55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93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holistic view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71574"/>
            <a:ext cx="8229600" cy="654051"/>
          </a:xfrm>
        </p:spPr>
        <p:txBody>
          <a:bodyPr/>
          <a:lstStyle/>
          <a:p>
            <a:r>
              <a:rPr lang="en-IN" dirty="0" smtClean="0"/>
              <a:t>The matrix of interactions</a:t>
            </a:r>
            <a:endParaRPr lang="en-IN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428728" y="2724168"/>
          <a:ext cx="55213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3" imgW="3809880" imgH="2260440" progId="Equation.3">
                  <p:embed/>
                </p:oleObj>
              </mc:Choice>
              <mc:Fallback>
                <p:oleObj name="Equation" r:id="rId3" imgW="380988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724168"/>
                        <a:ext cx="5521325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5807" y="2000272"/>
            <a:ext cx="1114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Items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29124" y="2305072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 flipV="1">
            <a:off x="1323959" y="2292660"/>
            <a:ext cx="1881849" cy="1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53027" y="4133872"/>
            <a:ext cx="1107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Users</a:t>
            </a:r>
            <a:endParaRPr lang="en-US" sz="32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rot="5400000" flipH="1" flipV="1">
            <a:off x="267308" y="3120709"/>
            <a:ext cx="1491271" cy="1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86542" y="560468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6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Recommender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3857628"/>
            <a:ext cx="4043362" cy="2268535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Customer</a:t>
            </a:r>
          </a:p>
          <a:p>
            <a:r>
              <a:rPr lang="en-IN" dirty="0" smtClean="0"/>
              <a:t>Too many options. </a:t>
            </a:r>
          </a:p>
          <a:p>
            <a:r>
              <a:rPr lang="en-IN" dirty="0" smtClean="0"/>
              <a:t>How to choose the right one?</a:t>
            </a:r>
            <a:endParaRPr lang="en-IN" dirty="0"/>
          </a:p>
        </p:txBody>
      </p:sp>
      <p:pic>
        <p:nvPicPr>
          <p:cNvPr id="3076" name="Picture 4" descr="http://itsthepinkduck.files.wordpress.com/2014/01/2-blog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1600185"/>
            <a:ext cx="2143139" cy="214313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8638" y="3857628"/>
            <a:ext cx="4043362" cy="22685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I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increase revenue?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recommend items customers</a:t>
            </a:r>
            <a:r>
              <a:rPr kumimoji="0" lang="en-I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 descr="https://encrypted-tbn0.gstatic.com/images?q=tbn:ANd9GcRpK9_-93If8rjy3fTMxi3ZirRRbvVAdeOo6FuOwjSNyhgD55o0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483199"/>
            <a:ext cx="2500330" cy="2447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67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 low-rank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matrix of ratings can be expressed as: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According to our assumption, the matrix is of low rank (</a:t>
            </a:r>
            <a:r>
              <a:rPr lang="en-IN" i="1" dirty="0" smtClean="0"/>
              <a:t>m</a:t>
            </a:r>
            <a:r>
              <a:rPr lang="en-IN" dirty="0" smtClean="0"/>
              <a:t>)</a:t>
            </a:r>
            <a:endParaRPr lang="en-IN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941903"/>
              </p:ext>
            </p:extLst>
          </p:nvPr>
        </p:nvGraphicFramePr>
        <p:xfrm>
          <a:off x="1217613" y="1692275"/>
          <a:ext cx="42672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Equation" r:id="rId3" imgW="4267200" imgH="1879600" progId="Equation.3">
                  <p:embed/>
                </p:oleObj>
              </mc:Choice>
              <mc:Fallback>
                <p:oleObj name="Equation" r:id="rId3" imgW="4267200" imgH="187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692275"/>
                        <a:ext cx="42672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38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SVD-CF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problem </a:t>
            </a:r>
            <a:r>
              <a:rPr lang="en-IN" dirty="0" smtClean="0"/>
              <a:t>is to impute missing values in R</a:t>
            </a:r>
          </a:p>
          <a:p>
            <a:r>
              <a:rPr lang="en-IN" dirty="0" smtClean="0"/>
              <a:t>Challenge – missing entries.</a:t>
            </a:r>
          </a:p>
          <a:p>
            <a:r>
              <a:rPr lang="en-IN" dirty="0" smtClean="0"/>
              <a:t>Therefore ...</a:t>
            </a:r>
          </a:p>
          <a:p>
            <a:pPr lvl="1"/>
            <a:r>
              <a:rPr lang="en-IN" dirty="0" smtClean="0"/>
              <a:t>Compute the column average to impute the missing values.</a:t>
            </a:r>
          </a:p>
          <a:p>
            <a:pPr lvl="1"/>
            <a:r>
              <a:rPr lang="en-IN" dirty="0" smtClean="0"/>
              <a:t>Compute the row average and subtract from all the elements of the filled matrix – A</a:t>
            </a:r>
          </a:p>
          <a:p>
            <a:pPr lvl="1"/>
            <a:r>
              <a:rPr lang="en-IN" dirty="0" smtClean="0"/>
              <a:t>Compute best m-rank approximation of </a:t>
            </a:r>
            <a:r>
              <a:rPr lang="en-IN" dirty="0" smtClean="0"/>
              <a:t>A</a:t>
            </a:r>
            <a:endParaRPr lang="en-IN" dirty="0" smtClean="0"/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Predict missing value 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55279"/>
              </p:ext>
            </p:extLst>
          </p:nvPr>
        </p:nvGraphicFramePr>
        <p:xfrm>
          <a:off x="1606560" y="4393481"/>
          <a:ext cx="439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3" imgW="4394160" imgH="355320" progId="Equation.DSMT4">
                  <p:embed/>
                </p:oleObj>
              </mc:Choice>
              <mc:Fallback>
                <p:oleObj name="Equation" r:id="rId3" imgW="4394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60" y="4393481"/>
                        <a:ext cx="439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51816"/>
              </p:ext>
            </p:extLst>
          </p:nvPr>
        </p:nvGraphicFramePr>
        <p:xfrm>
          <a:off x="1606560" y="5306299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6" name="Equation" r:id="rId5" imgW="2120760" imgH="380880" progId="Equation.3">
                  <p:embed/>
                </p:oleObj>
              </mc:Choice>
              <mc:Fallback>
                <p:oleObj name="Equation" r:id="rId5" imgW="2120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60" y="5306299"/>
                        <a:ext cx="2120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5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pic>
        <p:nvPicPr>
          <p:cNvPr id="5" name="Content Placeholder 4" descr="Screen Shot 2015-04-10 at 2.47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" r="-1183"/>
          <a:stretch/>
        </p:blipFill>
        <p:spPr>
          <a:xfrm>
            <a:off x="377825" y="1221913"/>
            <a:ext cx="5733179" cy="4977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1004" y="1120676"/>
            <a:ext cx="25757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Customers who viewed / bought this product also bought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Since you are looking at this, you may also look at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27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5-04-10 at 2.4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" y="1031873"/>
            <a:ext cx="3748896" cy="54842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690813" y="2921000"/>
            <a:ext cx="1936750" cy="1809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27563" y="1120676"/>
            <a:ext cx="4059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Viewers who liked this movie also liked the other movies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Since you are looking at this page, you may also like…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27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The Recommendation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862"/>
            <a:ext cx="8435975" cy="5045075"/>
          </a:xfrm>
        </p:spPr>
        <p:txBody>
          <a:bodyPr>
            <a:normAutofit/>
          </a:bodyPr>
          <a:lstStyle/>
          <a:p>
            <a:r>
              <a:rPr lang="en-US" sz="2400" dirty="0"/>
              <a:t>We have a set of users </a:t>
            </a:r>
            <a:r>
              <a:rPr lang="en-US" sz="2400" i="1" dirty="0"/>
              <a:t>U</a:t>
            </a:r>
            <a:r>
              <a:rPr lang="en-US" sz="2400" dirty="0"/>
              <a:t> and a set of items </a:t>
            </a:r>
            <a:r>
              <a:rPr lang="en-US" sz="2400" i="1" dirty="0"/>
              <a:t>S</a:t>
            </a:r>
            <a:r>
              <a:rPr lang="en-US" sz="2400" dirty="0"/>
              <a:t> to be recommended to the users.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p </a:t>
            </a:r>
            <a:r>
              <a:rPr lang="en-US" sz="2400" dirty="0"/>
              <a:t>be an utility function that measures the usefulness of item </a:t>
            </a:r>
            <a:r>
              <a:rPr lang="en-US" sz="2400" i="1" dirty="0"/>
              <a:t>s </a:t>
            </a:r>
            <a:r>
              <a:rPr lang="en-US" sz="2400" dirty="0"/>
              <a:t>(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r>
              <a:rPr lang="en-US" sz="2400" dirty="0"/>
              <a:t>to user </a:t>
            </a:r>
            <a:r>
              <a:rPr lang="en-US" sz="2400" i="1" dirty="0"/>
              <a:t>u </a:t>
            </a:r>
            <a:r>
              <a:rPr lang="en-US" sz="2400" dirty="0"/>
              <a:t>(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), i.e., </a:t>
            </a:r>
          </a:p>
          <a:p>
            <a:pPr lvl="1"/>
            <a:r>
              <a:rPr lang="en-US" i="1" dirty="0" smtClean="0"/>
              <a:t>p </a:t>
            </a:r>
            <a:r>
              <a:rPr lang="en-US" dirty="0" smtClean="0"/>
              <a:t>: </a:t>
            </a:r>
            <a:r>
              <a:rPr lang="en-US" i="1" dirty="0" smtClean="0"/>
              <a:t>U </a:t>
            </a:r>
            <a:r>
              <a:rPr lang="en-US" dirty="0" smtClean="0"/>
              <a:t>× </a:t>
            </a:r>
            <a:r>
              <a:rPr lang="en-US" i="1" dirty="0" smtClean="0"/>
              <a:t>S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, where </a:t>
            </a:r>
            <a:r>
              <a:rPr lang="en-US" i="1" dirty="0"/>
              <a:t>R </a:t>
            </a:r>
            <a:r>
              <a:rPr lang="en-US" dirty="0"/>
              <a:t>is a totally ordered set (e.g., non-negative integers or real numbers in a range)</a:t>
            </a:r>
          </a:p>
          <a:p>
            <a:r>
              <a:rPr lang="en-US" sz="2400" dirty="0">
                <a:solidFill>
                  <a:srgbClr val="3333CC"/>
                </a:solidFill>
              </a:rPr>
              <a:t>Objective</a:t>
            </a:r>
          </a:p>
          <a:p>
            <a:pPr lvl="1"/>
            <a:r>
              <a:rPr lang="en-US" dirty="0"/>
              <a:t>Learn </a:t>
            </a:r>
            <a:r>
              <a:rPr lang="en-US" i="1" dirty="0"/>
              <a:t>p </a:t>
            </a:r>
            <a:r>
              <a:rPr lang="en-US" dirty="0"/>
              <a:t>based on the past data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p </a:t>
            </a:r>
            <a:r>
              <a:rPr lang="en-US" dirty="0"/>
              <a:t>to predict the utility value of each item 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dirty="0">
                <a:sym typeface="Symbol" charset="0"/>
              </a:rPr>
              <a:t>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 to each user </a:t>
            </a:r>
            <a:r>
              <a:rPr lang="en-US" i="1" dirty="0"/>
              <a:t>u</a:t>
            </a:r>
            <a:r>
              <a:rPr lang="en-US" dirty="0"/>
              <a:t> (</a:t>
            </a:r>
            <a:r>
              <a:rPr lang="en-US" dirty="0">
                <a:sym typeface="Symbol" charset="0"/>
              </a:rPr>
              <a:t>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CS583, Bing Liu, UIC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748DA9-EA30-D343-8F0F-45518182F978}" type="slidenum">
              <a:rPr lang="en-US" sz="1200">
                <a:latin typeface="Garamond" charset="0"/>
              </a:rPr>
              <a:pPr eaLnBrk="1" hangingPunct="1"/>
              <a:t>5</a:t>
            </a:fld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main formulations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Rating </a:t>
            </a:r>
            <a:r>
              <a:rPr lang="en-US" sz="2400" dirty="0" smtClean="0"/>
              <a:t>prediction: predict </a:t>
            </a:r>
            <a:r>
              <a:rPr lang="en-US" sz="2400" dirty="0"/>
              <a:t>the rating score that a user is likely to give to an item that </a:t>
            </a:r>
            <a:r>
              <a:rPr lang="en-US" sz="2400" dirty="0" smtClean="0"/>
              <a:t>(s)he </a:t>
            </a:r>
            <a:r>
              <a:rPr lang="en-US" sz="2400" dirty="0"/>
              <a:t>has not seen or used </a:t>
            </a:r>
            <a:r>
              <a:rPr lang="en-US" sz="2400" dirty="0" smtClean="0"/>
              <a:t>before</a:t>
            </a:r>
            <a:endParaRPr lang="en-US" sz="2400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ating </a:t>
            </a:r>
            <a:r>
              <a:rPr lang="en-US" dirty="0"/>
              <a:t>on an unseen </a:t>
            </a:r>
            <a:r>
              <a:rPr lang="en-US" dirty="0" smtClean="0"/>
              <a:t>movie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the utility of item </a:t>
            </a:r>
            <a:r>
              <a:rPr lang="en-US" i="1" dirty="0"/>
              <a:t>s</a:t>
            </a:r>
            <a:r>
              <a:rPr lang="en-US" dirty="0"/>
              <a:t> to user </a:t>
            </a:r>
            <a:r>
              <a:rPr lang="en-US" i="1" dirty="0"/>
              <a:t>u</a:t>
            </a:r>
            <a:r>
              <a:rPr lang="en-US" dirty="0"/>
              <a:t> is the rating given to </a:t>
            </a:r>
            <a:r>
              <a:rPr lang="en-US" i="1" dirty="0"/>
              <a:t>s</a:t>
            </a:r>
            <a:r>
              <a:rPr lang="en-US" dirty="0"/>
              <a:t> by </a:t>
            </a:r>
            <a:r>
              <a:rPr lang="en-US" i="1" dirty="0" smtClean="0"/>
              <a:t>u</a:t>
            </a:r>
            <a:endParaRPr lang="en-US" dirty="0"/>
          </a:p>
          <a:p>
            <a:r>
              <a:rPr lang="en-US" sz="2400" dirty="0"/>
              <a:t>Item </a:t>
            </a:r>
            <a:r>
              <a:rPr lang="en-US" sz="2400" dirty="0" smtClean="0"/>
              <a:t>prediction: predict </a:t>
            </a:r>
            <a:r>
              <a:rPr lang="en-US" sz="2400" dirty="0"/>
              <a:t>a ranked list of items that a user is likely to buy or </a:t>
            </a:r>
            <a:r>
              <a:rPr lang="en-US" sz="2400" dirty="0" smtClean="0"/>
              <a:t>use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Content-based recommendations: </a:t>
            </a:r>
          </a:p>
          <a:p>
            <a:r>
              <a:rPr lang="en-US" sz="2400" dirty="0"/>
              <a:t>The user will be recommended items similar to the ones the user preferred in the </a:t>
            </a:r>
            <a:r>
              <a:rPr lang="en-US" sz="2400" dirty="0" smtClean="0"/>
              <a:t>past</a:t>
            </a:r>
            <a:endParaRPr lang="en-US" sz="2400" dirty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Collaborative </a:t>
            </a:r>
            <a:r>
              <a:rPr lang="en-US" sz="2400" u="sng" dirty="0"/>
              <a:t>filtering (or collaborative recommendations):</a:t>
            </a:r>
            <a:r>
              <a:rPr lang="en-US" sz="2400" dirty="0"/>
              <a:t> </a:t>
            </a:r>
          </a:p>
          <a:p>
            <a:r>
              <a:rPr lang="en-US" sz="2400" dirty="0"/>
              <a:t>The user will be recommended items that people with similar tastes and preferences liked in the </a:t>
            </a:r>
            <a:r>
              <a:rPr lang="en-US" sz="2400" dirty="0" smtClean="0"/>
              <a:t>past</a:t>
            </a:r>
            <a:endParaRPr lang="en-US" sz="2400" dirty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Hybrids</a:t>
            </a:r>
            <a:r>
              <a:rPr lang="en-US" sz="2400" u="sng" dirty="0"/>
              <a:t>:</a:t>
            </a:r>
            <a:r>
              <a:rPr lang="en-US" sz="2400" dirty="0"/>
              <a:t> Combine collaborative and content-based </a:t>
            </a:r>
            <a:r>
              <a:rPr lang="en-US" sz="2400" dirty="0" smtClean="0"/>
              <a:t>methods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based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5253500"/>
          </a:xfrm>
        </p:spPr>
        <p:txBody>
          <a:bodyPr>
            <a:normAutofit/>
          </a:bodyPr>
          <a:lstStyle/>
          <a:p>
            <a:r>
              <a:rPr lang="en-US" dirty="0" smtClean="0"/>
              <a:t>Will user </a:t>
            </a:r>
            <a:r>
              <a:rPr lang="en-US" i="1" dirty="0" smtClean="0"/>
              <a:t>u </a:t>
            </a:r>
            <a:r>
              <a:rPr lang="en-US" dirty="0" smtClean="0"/>
              <a:t>like item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Look at items similar to </a:t>
            </a:r>
            <a:r>
              <a:rPr lang="en-US" i="1" dirty="0" smtClean="0"/>
              <a:t>s</a:t>
            </a:r>
            <a:r>
              <a:rPr lang="en-US" dirty="0" smtClean="0"/>
              <a:t>; does </a:t>
            </a:r>
            <a:r>
              <a:rPr lang="en-US" i="1" dirty="0" smtClean="0"/>
              <a:t>u </a:t>
            </a:r>
            <a:r>
              <a:rPr lang="en-US" dirty="0" smtClean="0"/>
              <a:t>like them?</a:t>
            </a:r>
          </a:p>
          <a:p>
            <a:pPr lvl="1"/>
            <a:r>
              <a:rPr lang="en-US" dirty="0" smtClean="0"/>
              <a:t>Similarity based on content</a:t>
            </a:r>
          </a:p>
          <a:p>
            <a:pPr lvl="1"/>
            <a:r>
              <a:rPr lang="en-US" dirty="0" smtClean="0"/>
              <a:t>Example: a movie represented based on features </a:t>
            </a:r>
            <a:r>
              <a:rPr lang="en-US" dirty="0"/>
              <a:t>as specific actors, director, genre, subject matter,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The user’s interest or preference is also represented by the same set of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(the </a:t>
            </a:r>
            <a:r>
              <a:rPr lang="en-US" u="sng" dirty="0"/>
              <a:t>user </a:t>
            </a:r>
            <a:r>
              <a:rPr lang="en-US" u="sng" dirty="0" smtClean="0"/>
              <a:t>profile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Candidate item </a:t>
            </a:r>
            <a:r>
              <a:rPr lang="en-US" i="1" dirty="0"/>
              <a:t>s</a:t>
            </a:r>
            <a:r>
              <a:rPr lang="en-US" i="1" dirty="0" smtClean="0"/>
              <a:t> </a:t>
            </a:r>
            <a:r>
              <a:rPr lang="en-US" dirty="0" smtClean="0"/>
              <a:t>is compared with the user profile of </a:t>
            </a:r>
            <a:r>
              <a:rPr lang="en-US" i="1" dirty="0" smtClean="0"/>
              <a:t>u </a:t>
            </a:r>
            <a:r>
              <a:rPr lang="en-US" dirty="0" smtClean="0"/>
              <a:t>in the same feature space</a:t>
            </a:r>
            <a:endParaRPr lang="en-US" dirty="0"/>
          </a:p>
          <a:p>
            <a:r>
              <a:rPr lang="en-US" dirty="0" smtClean="0"/>
              <a:t>Determine if </a:t>
            </a:r>
            <a:r>
              <a:rPr lang="en-US" i="1" dirty="0" smtClean="0"/>
              <a:t>u</a:t>
            </a:r>
            <a:r>
              <a:rPr lang="en-US" dirty="0" smtClean="0"/>
              <a:t> would like </a:t>
            </a:r>
            <a:r>
              <a:rPr lang="en-US" i="1" dirty="0" smtClean="0"/>
              <a:t>s</a:t>
            </a:r>
            <a:r>
              <a:rPr lang="en-US" dirty="0" smtClean="0"/>
              <a:t>, or </a:t>
            </a:r>
          </a:p>
          <a:p>
            <a:r>
              <a:rPr lang="en-US" dirty="0" smtClean="0"/>
              <a:t>Top </a:t>
            </a:r>
            <a:r>
              <a:rPr lang="en-US" i="1" dirty="0" smtClean="0"/>
              <a:t>k </a:t>
            </a:r>
            <a:r>
              <a:rPr lang="en-US" dirty="0" smtClean="0"/>
              <a:t>similar items are recommended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filtering (CF</a:t>
            </a:r>
            <a:r>
              <a:rPr lang="en-US" dirty="0" smtClean="0"/>
              <a:t>): more studied and widely used recommendation </a:t>
            </a:r>
            <a:r>
              <a:rPr lang="en-US" dirty="0"/>
              <a:t>approach in </a:t>
            </a:r>
            <a:r>
              <a:rPr lang="en-US" dirty="0" smtClean="0"/>
              <a:t>practice</a:t>
            </a:r>
            <a:endParaRPr lang="en-US" dirty="0"/>
          </a:p>
          <a:p>
            <a:pPr lvl="1"/>
            <a:r>
              <a:rPr lang="en-US" dirty="0"/>
              <a:t>k-nearest </a:t>
            </a:r>
            <a:r>
              <a:rPr lang="en-US" dirty="0" smtClean="0"/>
              <a:t>neighbor</a:t>
            </a:r>
            <a:endParaRPr lang="en-US" dirty="0"/>
          </a:p>
          <a:p>
            <a:pPr lvl="1"/>
            <a:r>
              <a:rPr lang="en-US" dirty="0"/>
              <a:t>association rules based </a:t>
            </a:r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matrix </a:t>
            </a:r>
            <a:r>
              <a:rPr lang="en-US" dirty="0"/>
              <a:t>factorization</a:t>
            </a:r>
          </a:p>
          <a:p>
            <a:r>
              <a:rPr lang="en-US" dirty="0"/>
              <a:t>Key </a:t>
            </a:r>
            <a:r>
              <a:rPr lang="en-US" dirty="0" smtClean="0"/>
              <a:t>characteristic: predicts </a:t>
            </a:r>
            <a:r>
              <a:rPr lang="en-US" dirty="0"/>
              <a:t>the utility of items for a user based on the items previously rated by other like-minded </a:t>
            </a:r>
            <a:r>
              <a:rPr lang="en-US" dirty="0" smtClean="0"/>
              <a:t>users (thus, </a:t>
            </a:r>
            <a:r>
              <a:rPr lang="en-US" i="1" dirty="0" smtClean="0"/>
              <a:t>collaborative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7616</TotalTime>
  <Words>1149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Theme</vt:lpstr>
      <vt:lpstr>Microsoft Equation</vt:lpstr>
      <vt:lpstr>Equation</vt:lpstr>
      <vt:lpstr>Recommender Systems</vt:lpstr>
      <vt:lpstr>Recommender systems</vt:lpstr>
      <vt:lpstr>Recommender systems</vt:lpstr>
      <vt:lpstr>Recommender systems</vt:lpstr>
      <vt:lpstr>The Recommendation Problem</vt:lpstr>
      <vt:lpstr>Two main formulations</vt:lpstr>
      <vt:lpstr>Approaches</vt:lpstr>
      <vt:lpstr>Content based recommendation</vt:lpstr>
      <vt:lpstr>Collaborative filtering</vt:lpstr>
      <vt:lpstr>k nearest neighbor approach</vt:lpstr>
      <vt:lpstr>User based kNN CF</vt:lpstr>
      <vt:lpstr>Problems with user based CF</vt:lpstr>
      <vt:lpstr>Item-based CF</vt:lpstr>
      <vt:lpstr>Association rule-based CF</vt:lpstr>
      <vt:lpstr>Matrix factorization based CF</vt:lpstr>
      <vt:lpstr>How do we choose a movie?</vt:lpstr>
      <vt:lpstr>Latent Factor Model</vt:lpstr>
      <vt:lpstr>Mathematical Formalism</vt:lpstr>
      <vt:lpstr>A holistic view</vt:lpstr>
      <vt:lpstr>A low-rank model</vt:lpstr>
      <vt:lpstr>SVD-CF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subject/>
  <dc:creator>Debapriyo Majumdar</dc:creator>
  <cp:keywords/>
  <dc:description/>
  <cp:lastModifiedBy>Debapriyo Majumdar</cp:lastModifiedBy>
  <cp:revision>815</cp:revision>
  <dcterms:created xsi:type="dcterms:W3CDTF">2014-08-02T12:52:59Z</dcterms:created>
  <dcterms:modified xsi:type="dcterms:W3CDTF">2015-04-10T10:51:35Z</dcterms:modified>
  <cp:category/>
</cp:coreProperties>
</file>