
<file path=[Content_Types].xml><?xml version="1.0" encoding="utf-8"?>
<Types xmlns="http://schemas.openxmlformats.org/package/2006/content-types">
  <Default Extension="xml" ContentType="application/xml"/>
  <Default Extension="wmf" ContentType="image/x-wmf"/>
  <Default Extension="jpg" ContentType="image/jpeg"/>
  <Default Extension="jpeg" ContentType="image/jpeg"/>
  <Default Extension="emf" ContentType="image/x-emf"/>
  <Default Extension="rels" ContentType="application/vnd.openxmlformats-package.relationships+xml"/>
  <Default Extension="vml" ContentType="application/vnd.openxmlformats-officedocument.vmlDrawing"/>
  <Default Extension="bin" ContentType="application/vnd.openxmlformats-officedocument.presentationml.printerSettings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embeddings/Microsoft_Equation1.bin" ContentType="application/vnd.openxmlformats-officedocument.oleObject"/>
  <Override PartName="/ppt/embeddings/oleObject1.bin" ContentType="application/vnd.openxmlformats-officedocument.oleObject"/>
  <Override PartName="/ppt/embeddings/Microsoft_Equation2.bin" ContentType="application/vnd.openxmlformats-officedocument.oleObject"/>
  <Override PartName="/ppt/embeddings/Microsoft_Equation3.bin" ContentType="application/vnd.openxmlformats-officedocument.oleObject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60" r:id="rId1"/>
  </p:sldMasterIdLst>
  <p:notesMasterIdLst>
    <p:notesMasterId r:id="rId30"/>
  </p:notesMasterIdLst>
  <p:handoutMasterIdLst>
    <p:handoutMasterId r:id="rId31"/>
  </p:handoutMasterIdLst>
  <p:sldIdLst>
    <p:sldId id="256" r:id="rId2"/>
    <p:sldId id="310" r:id="rId3"/>
    <p:sldId id="356" r:id="rId4"/>
    <p:sldId id="357" r:id="rId5"/>
    <p:sldId id="311" r:id="rId6"/>
    <p:sldId id="313" r:id="rId7"/>
    <p:sldId id="322" r:id="rId8"/>
    <p:sldId id="323" r:id="rId9"/>
    <p:sldId id="324" r:id="rId10"/>
    <p:sldId id="327" r:id="rId11"/>
    <p:sldId id="325" r:id="rId12"/>
    <p:sldId id="326" r:id="rId13"/>
    <p:sldId id="358" r:id="rId14"/>
    <p:sldId id="330" r:id="rId15"/>
    <p:sldId id="331" r:id="rId16"/>
    <p:sldId id="335" r:id="rId17"/>
    <p:sldId id="336" r:id="rId18"/>
    <p:sldId id="337" r:id="rId19"/>
    <p:sldId id="339" r:id="rId20"/>
    <p:sldId id="340" r:id="rId21"/>
    <p:sldId id="341" r:id="rId22"/>
    <p:sldId id="338" r:id="rId23"/>
    <p:sldId id="342" r:id="rId24"/>
    <p:sldId id="343" r:id="rId25"/>
    <p:sldId id="344" r:id="rId26"/>
    <p:sldId id="345" r:id="rId27"/>
    <p:sldId id="349" r:id="rId28"/>
    <p:sldId id="304" r:id="rId2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 snapToObjects="1">
      <p:cViewPr>
        <p:scale>
          <a:sx n="110" d="100"/>
          <a:sy n="110" d="100"/>
        </p:scale>
        <p:origin x="-1632" y="-2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notesMaster" Target="notesMasters/notesMaster1.xml"/><Relationship Id="rId31" Type="http://schemas.openxmlformats.org/officeDocument/2006/relationships/handoutMaster" Target="handoutMasters/handoutMaster1.xml"/><Relationship Id="rId32" Type="http://schemas.openxmlformats.org/officeDocument/2006/relationships/printerSettings" Target="printerSettings/printerSettings1.bin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presProps" Target="presProps.xml"/><Relationship Id="rId34" Type="http://schemas.openxmlformats.org/officeDocument/2006/relationships/viewProps" Target="viewProps.xml"/><Relationship Id="rId35" Type="http://schemas.openxmlformats.org/officeDocument/2006/relationships/theme" Target="theme/theme1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Relationship Id="rId2" Type="http://schemas.openxmlformats.org/officeDocument/2006/relationships/image" Target="../media/image7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5059E54-AE6E-F549-B9AE-618A7B46237A}" type="datetimeFigureOut">
              <a:rPr lang="en-US" smtClean="0"/>
              <a:t>11/02/15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EA55C02-97D2-4641-A637-652E7F0AFF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86861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1BE47CD-8708-F948-A779-36F32D6EDB11}" type="datetimeFigureOut">
              <a:rPr lang="en-US" smtClean="0"/>
              <a:t>11/02/15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4283283-9BD9-774E-AC54-847D0E689E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8271585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6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2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3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300">
                <a:solidFill>
                  <a:schemeClr val="tx1"/>
                </a:solidFill>
                <a:latin typeface="Lucida Sans" charset="0"/>
                <a:ea typeface="ＭＳ Ｐゴシック" charset="0"/>
                <a:cs typeface="Arial Unicode MS" charset="0"/>
              </a:defRPr>
            </a:lvl1pPr>
            <a:lvl2pPr marL="702756" indent="-270291" eaLnBrk="0" hangingPunct="0">
              <a:defRPr sz="23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2pPr>
            <a:lvl3pPr marL="1081164" indent="-216233" eaLnBrk="0" hangingPunct="0">
              <a:defRPr sz="23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3pPr>
            <a:lvl4pPr marL="1513629" indent="-216233" eaLnBrk="0" hangingPunct="0">
              <a:defRPr sz="23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4pPr>
            <a:lvl5pPr marL="1946095" indent="-216233" eaLnBrk="0" hangingPunct="0">
              <a:defRPr sz="23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5pPr>
            <a:lvl6pPr marL="2378560" indent="-216233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6pPr>
            <a:lvl7pPr marL="2811026" indent="-216233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7pPr>
            <a:lvl8pPr marL="3243491" indent="-216233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8pPr>
            <a:lvl9pPr marL="3675957" indent="-216233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9pPr>
          </a:lstStyle>
          <a:p>
            <a:pPr eaLnBrk="1" hangingPunct="1"/>
            <a:fld id="{7C4B2EE7-06EE-9146-AF73-D3D7EEB46C20}" type="slidenum">
              <a:rPr lang="zh-CN" altLang="en-US" sz="1100">
                <a:ea typeface="宋体" charset="0"/>
                <a:cs typeface="宋体" charset="0"/>
              </a:rPr>
              <a:pPr eaLnBrk="1" hangingPunct="1"/>
              <a:t>2</a:t>
            </a:fld>
            <a:endParaRPr lang="en-US" altLang="zh-CN" sz="1100">
              <a:ea typeface="宋体" charset="0"/>
              <a:cs typeface="宋体" charset="0"/>
            </a:endParaRPr>
          </a:p>
        </p:txBody>
      </p:sp>
      <p:sp>
        <p:nvSpPr>
          <p:cNvPr id="62467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24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zh-CN">
                <a:ea typeface="ＭＳ Ｐゴシック" charset="0"/>
                <a:cs typeface="ＭＳ Ｐゴシック" charset="0"/>
              </a:rPr>
              <a:t>The examples in the first bullet refer to the Cranfield data set which we have used as a programming exercise.</a:t>
            </a:r>
          </a:p>
          <a:p>
            <a:endParaRPr lang="zh-CN" alt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300">
                <a:solidFill>
                  <a:schemeClr val="tx1"/>
                </a:solidFill>
                <a:latin typeface="Lucida Sans" charset="0"/>
                <a:ea typeface="ＭＳ Ｐゴシック" charset="0"/>
                <a:cs typeface="Arial Unicode MS" charset="0"/>
              </a:defRPr>
            </a:lvl1pPr>
            <a:lvl2pPr marL="702756" indent="-270291" eaLnBrk="0" hangingPunct="0">
              <a:defRPr sz="23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2pPr>
            <a:lvl3pPr marL="1081164" indent="-216233" eaLnBrk="0" hangingPunct="0">
              <a:defRPr sz="23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3pPr>
            <a:lvl4pPr marL="1513629" indent="-216233" eaLnBrk="0" hangingPunct="0">
              <a:defRPr sz="23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4pPr>
            <a:lvl5pPr marL="1946095" indent="-216233" eaLnBrk="0" hangingPunct="0">
              <a:defRPr sz="23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5pPr>
            <a:lvl6pPr marL="2378560" indent="-216233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6pPr>
            <a:lvl7pPr marL="2811026" indent="-216233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7pPr>
            <a:lvl8pPr marL="3243491" indent="-216233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8pPr>
            <a:lvl9pPr marL="3675957" indent="-216233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9pPr>
          </a:lstStyle>
          <a:p>
            <a:pPr eaLnBrk="1" hangingPunct="1"/>
            <a:fld id="{FD03A0CF-1DF1-ED41-B25D-C02BFCAD95B2}" type="slidenum">
              <a:rPr lang="zh-CN" altLang="en-US" sz="1100">
                <a:ea typeface="宋体" charset="0"/>
                <a:cs typeface="宋体" charset="0"/>
              </a:rPr>
              <a:pPr eaLnBrk="1" hangingPunct="1"/>
              <a:t>26</a:t>
            </a:fld>
            <a:endParaRPr lang="en-US" altLang="zh-CN" sz="1100">
              <a:ea typeface="宋体" charset="0"/>
              <a:cs typeface="宋体" charset="0"/>
            </a:endParaRPr>
          </a:p>
        </p:txBody>
      </p:sp>
      <p:sp>
        <p:nvSpPr>
          <p:cNvPr id="79875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1158875" y="682625"/>
            <a:ext cx="4546600" cy="3411538"/>
          </a:xfrm>
          <a:ln/>
        </p:spPr>
      </p:sp>
      <p:sp>
        <p:nvSpPr>
          <p:cNvPr id="7987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3805" y="4321024"/>
            <a:ext cx="5030391" cy="4171346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zh-CN" alt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300">
                <a:solidFill>
                  <a:schemeClr val="tx1"/>
                </a:solidFill>
                <a:latin typeface="Lucida Sans" charset="0"/>
                <a:ea typeface="ＭＳ Ｐゴシック" charset="0"/>
                <a:cs typeface="Arial Unicode MS" charset="0"/>
              </a:defRPr>
            </a:lvl1pPr>
            <a:lvl2pPr marL="702756" indent="-270291" eaLnBrk="0" hangingPunct="0">
              <a:defRPr sz="23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2pPr>
            <a:lvl3pPr marL="1081164" indent="-216233" eaLnBrk="0" hangingPunct="0">
              <a:defRPr sz="23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3pPr>
            <a:lvl4pPr marL="1513629" indent="-216233" eaLnBrk="0" hangingPunct="0">
              <a:defRPr sz="23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4pPr>
            <a:lvl5pPr marL="1946095" indent="-216233" eaLnBrk="0" hangingPunct="0">
              <a:defRPr sz="23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5pPr>
            <a:lvl6pPr marL="2378560" indent="-216233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6pPr>
            <a:lvl7pPr marL="2811026" indent="-216233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7pPr>
            <a:lvl8pPr marL="3243491" indent="-216233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8pPr>
            <a:lvl9pPr marL="3675957" indent="-216233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9pPr>
          </a:lstStyle>
          <a:p>
            <a:pPr eaLnBrk="1" hangingPunct="1"/>
            <a:fld id="{D89970CD-16DB-F444-8F86-06721193C378}" type="slidenum">
              <a:rPr lang="zh-CN" altLang="en-US" sz="1100">
                <a:ea typeface="宋体" charset="0"/>
                <a:cs typeface="宋体" charset="0"/>
              </a:rPr>
              <a:pPr eaLnBrk="1" hangingPunct="1"/>
              <a:t>5</a:t>
            </a:fld>
            <a:endParaRPr lang="en-US" altLang="zh-CN" sz="1100">
              <a:ea typeface="宋体" charset="0"/>
              <a:cs typeface="宋体" charset="0"/>
            </a:endParaRPr>
          </a:p>
        </p:txBody>
      </p:sp>
      <p:sp>
        <p:nvSpPr>
          <p:cNvPr id="63491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1158875" y="682625"/>
            <a:ext cx="4546600" cy="3411538"/>
          </a:xfrm>
          <a:ln/>
        </p:spPr>
      </p:sp>
      <p:sp>
        <p:nvSpPr>
          <p:cNvPr id="6349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3805" y="4321024"/>
            <a:ext cx="5030391" cy="4171346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zh-CN" alt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300">
                <a:solidFill>
                  <a:schemeClr val="tx1"/>
                </a:solidFill>
                <a:latin typeface="Lucida Sans" charset="0"/>
                <a:ea typeface="ＭＳ Ｐゴシック" charset="0"/>
                <a:cs typeface="Arial Unicode MS" charset="0"/>
              </a:defRPr>
            </a:lvl1pPr>
            <a:lvl2pPr marL="702756" indent="-270291" eaLnBrk="0" hangingPunct="0">
              <a:defRPr sz="23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2pPr>
            <a:lvl3pPr marL="1081164" indent="-216233" eaLnBrk="0" hangingPunct="0">
              <a:defRPr sz="23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3pPr>
            <a:lvl4pPr marL="1513629" indent="-216233" eaLnBrk="0" hangingPunct="0">
              <a:defRPr sz="23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4pPr>
            <a:lvl5pPr marL="1946095" indent="-216233" eaLnBrk="0" hangingPunct="0">
              <a:defRPr sz="23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5pPr>
            <a:lvl6pPr marL="2378560" indent="-216233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6pPr>
            <a:lvl7pPr marL="2811026" indent="-216233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7pPr>
            <a:lvl8pPr marL="3243491" indent="-216233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8pPr>
            <a:lvl9pPr marL="3675957" indent="-216233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9pPr>
          </a:lstStyle>
          <a:p>
            <a:pPr eaLnBrk="1" hangingPunct="1"/>
            <a:fld id="{FE5952A7-421F-3D4F-BC12-79CB16E22059}" type="slidenum">
              <a:rPr lang="zh-CN" altLang="en-US" sz="1100">
                <a:ea typeface="宋体" charset="0"/>
                <a:cs typeface="宋体" charset="0"/>
              </a:rPr>
              <a:pPr eaLnBrk="1" hangingPunct="1"/>
              <a:t>15</a:t>
            </a:fld>
            <a:endParaRPr lang="en-US" altLang="zh-CN" sz="1100">
              <a:ea typeface="宋体" charset="0"/>
              <a:cs typeface="宋体" charset="0"/>
            </a:endParaRPr>
          </a:p>
        </p:txBody>
      </p:sp>
      <p:sp>
        <p:nvSpPr>
          <p:cNvPr id="69635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1158875" y="682625"/>
            <a:ext cx="4546600" cy="3411538"/>
          </a:xfrm>
          <a:ln/>
        </p:spPr>
      </p:sp>
      <p:sp>
        <p:nvSpPr>
          <p:cNvPr id="6963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3805" y="4321024"/>
            <a:ext cx="5030391" cy="4171346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zh-CN">
                <a:ea typeface="ＭＳ Ｐゴシック" charset="0"/>
                <a:cs typeface="ＭＳ Ｐゴシック" charset="0"/>
              </a:rPr>
              <a:t>Just as we modified the query in the vector space model, we can also modify it here. I’m not aware of work that uses language model based Ir this way.</a:t>
            </a: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300">
                <a:solidFill>
                  <a:schemeClr val="tx1"/>
                </a:solidFill>
                <a:latin typeface="Lucida Sans" charset="0"/>
                <a:ea typeface="ＭＳ Ｐゴシック" charset="0"/>
                <a:cs typeface="Arial Unicode MS" charset="0"/>
              </a:defRPr>
            </a:lvl1pPr>
            <a:lvl2pPr marL="702756" indent="-270291" eaLnBrk="0" hangingPunct="0">
              <a:defRPr sz="23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2pPr>
            <a:lvl3pPr marL="1081164" indent="-216233" eaLnBrk="0" hangingPunct="0">
              <a:defRPr sz="23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3pPr>
            <a:lvl4pPr marL="1513629" indent="-216233" eaLnBrk="0" hangingPunct="0">
              <a:defRPr sz="23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4pPr>
            <a:lvl5pPr marL="1946095" indent="-216233" eaLnBrk="0" hangingPunct="0">
              <a:defRPr sz="23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5pPr>
            <a:lvl6pPr marL="2378560" indent="-216233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6pPr>
            <a:lvl7pPr marL="2811026" indent="-216233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7pPr>
            <a:lvl8pPr marL="3243491" indent="-216233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8pPr>
            <a:lvl9pPr marL="3675957" indent="-216233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9pPr>
          </a:lstStyle>
          <a:p>
            <a:pPr eaLnBrk="1" hangingPunct="1"/>
            <a:fld id="{6F83AC1B-1A27-B049-A5D8-4B9990D988B9}" type="slidenum">
              <a:rPr lang="zh-CN" altLang="en-US" sz="1100">
                <a:ea typeface="宋体" charset="0"/>
                <a:cs typeface="宋体" charset="0"/>
              </a:rPr>
              <a:pPr eaLnBrk="1" hangingPunct="1"/>
              <a:t>16</a:t>
            </a:fld>
            <a:endParaRPr lang="en-US" altLang="zh-CN" sz="1100">
              <a:ea typeface="宋体" charset="0"/>
              <a:cs typeface="宋体" charset="0"/>
            </a:endParaRPr>
          </a:p>
        </p:txBody>
      </p:sp>
      <p:sp>
        <p:nvSpPr>
          <p:cNvPr id="73731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1158875" y="682625"/>
            <a:ext cx="4546600" cy="3411538"/>
          </a:xfrm>
          <a:ln/>
        </p:spPr>
      </p:sp>
      <p:sp>
        <p:nvSpPr>
          <p:cNvPr id="7373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3805" y="4321024"/>
            <a:ext cx="5030391" cy="4171346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zh-CN" alt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300">
                <a:solidFill>
                  <a:schemeClr val="tx1"/>
                </a:solidFill>
                <a:latin typeface="Lucida Sans" charset="0"/>
                <a:ea typeface="ＭＳ Ｐゴシック" charset="0"/>
                <a:cs typeface="Arial Unicode MS" charset="0"/>
              </a:defRPr>
            </a:lvl1pPr>
            <a:lvl2pPr marL="702756" indent="-270291" eaLnBrk="0" hangingPunct="0">
              <a:defRPr sz="23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2pPr>
            <a:lvl3pPr marL="1081164" indent="-216233" eaLnBrk="0" hangingPunct="0">
              <a:defRPr sz="23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3pPr>
            <a:lvl4pPr marL="1513629" indent="-216233" eaLnBrk="0" hangingPunct="0">
              <a:defRPr sz="23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4pPr>
            <a:lvl5pPr marL="1946095" indent="-216233" eaLnBrk="0" hangingPunct="0">
              <a:defRPr sz="23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5pPr>
            <a:lvl6pPr marL="2378560" indent="-216233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6pPr>
            <a:lvl7pPr marL="2811026" indent="-216233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7pPr>
            <a:lvl8pPr marL="3243491" indent="-216233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8pPr>
            <a:lvl9pPr marL="3675957" indent="-216233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9pPr>
          </a:lstStyle>
          <a:p>
            <a:pPr eaLnBrk="1" hangingPunct="1"/>
            <a:fld id="{5E654AF4-C539-C545-8115-0CA1C0379B77}" type="slidenum">
              <a:rPr lang="zh-CN" altLang="en-US" sz="1100">
                <a:ea typeface="宋体" charset="0"/>
                <a:cs typeface="宋体" charset="0"/>
              </a:rPr>
              <a:pPr eaLnBrk="1" hangingPunct="1"/>
              <a:t>17</a:t>
            </a:fld>
            <a:endParaRPr lang="en-US" altLang="zh-CN" sz="1100">
              <a:ea typeface="宋体" charset="0"/>
              <a:cs typeface="宋体" charset="0"/>
            </a:endParaRPr>
          </a:p>
        </p:txBody>
      </p:sp>
      <p:sp>
        <p:nvSpPr>
          <p:cNvPr id="74755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1158875" y="682625"/>
            <a:ext cx="4546600" cy="3411538"/>
          </a:xfrm>
          <a:ln/>
        </p:spPr>
      </p:sp>
      <p:sp>
        <p:nvSpPr>
          <p:cNvPr id="7475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3805" y="4321024"/>
            <a:ext cx="5030391" cy="4171346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zh-CN" alt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300">
                <a:solidFill>
                  <a:schemeClr val="tx1"/>
                </a:solidFill>
                <a:latin typeface="Lucida Sans" charset="0"/>
                <a:ea typeface="ＭＳ Ｐゴシック" charset="0"/>
                <a:cs typeface="Arial Unicode MS" charset="0"/>
              </a:defRPr>
            </a:lvl1pPr>
            <a:lvl2pPr marL="702756" indent="-270291" eaLnBrk="0" hangingPunct="0">
              <a:defRPr sz="23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2pPr>
            <a:lvl3pPr marL="1081164" indent="-216233" eaLnBrk="0" hangingPunct="0">
              <a:defRPr sz="23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3pPr>
            <a:lvl4pPr marL="1513629" indent="-216233" eaLnBrk="0" hangingPunct="0">
              <a:defRPr sz="23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4pPr>
            <a:lvl5pPr marL="1946095" indent="-216233" eaLnBrk="0" hangingPunct="0">
              <a:defRPr sz="23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5pPr>
            <a:lvl6pPr marL="2378560" indent="-216233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6pPr>
            <a:lvl7pPr marL="2811026" indent="-216233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7pPr>
            <a:lvl8pPr marL="3243491" indent="-216233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8pPr>
            <a:lvl9pPr marL="3675957" indent="-216233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9pPr>
          </a:lstStyle>
          <a:p>
            <a:pPr eaLnBrk="1" hangingPunct="1"/>
            <a:fld id="{6BD98E1B-7DB8-8944-97EB-B345608E12AF}" type="slidenum">
              <a:rPr lang="zh-CN" altLang="en-US" sz="1100">
                <a:ea typeface="宋体" charset="0"/>
                <a:cs typeface="宋体" charset="0"/>
              </a:rPr>
              <a:pPr eaLnBrk="1" hangingPunct="1"/>
              <a:t>18</a:t>
            </a:fld>
            <a:endParaRPr lang="en-US" altLang="zh-CN" sz="1100">
              <a:ea typeface="宋体" charset="0"/>
              <a:cs typeface="宋体" charset="0"/>
            </a:endParaRPr>
          </a:p>
        </p:txBody>
      </p:sp>
      <p:sp>
        <p:nvSpPr>
          <p:cNvPr id="75779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1158875" y="682625"/>
            <a:ext cx="4546600" cy="3411538"/>
          </a:xfrm>
          <a:ln/>
        </p:spPr>
      </p:sp>
      <p:sp>
        <p:nvSpPr>
          <p:cNvPr id="7578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3805" y="4321024"/>
            <a:ext cx="5030391" cy="4171346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zh-CN" alt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300">
                <a:solidFill>
                  <a:schemeClr val="tx1"/>
                </a:solidFill>
                <a:latin typeface="Lucida Sans" charset="0"/>
                <a:ea typeface="ＭＳ Ｐゴシック" charset="0"/>
                <a:cs typeface="Arial Unicode MS" charset="0"/>
              </a:defRPr>
            </a:lvl1pPr>
            <a:lvl2pPr marL="702756" indent="-270291" eaLnBrk="0" hangingPunct="0">
              <a:defRPr sz="23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2pPr>
            <a:lvl3pPr marL="1081164" indent="-216233" eaLnBrk="0" hangingPunct="0">
              <a:defRPr sz="23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3pPr>
            <a:lvl4pPr marL="1513629" indent="-216233" eaLnBrk="0" hangingPunct="0">
              <a:defRPr sz="23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4pPr>
            <a:lvl5pPr marL="1946095" indent="-216233" eaLnBrk="0" hangingPunct="0">
              <a:defRPr sz="23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5pPr>
            <a:lvl6pPr marL="2378560" indent="-216233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6pPr>
            <a:lvl7pPr marL="2811026" indent="-216233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7pPr>
            <a:lvl8pPr marL="3243491" indent="-216233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8pPr>
            <a:lvl9pPr marL="3675957" indent="-216233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9pPr>
          </a:lstStyle>
          <a:p>
            <a:pPr eaLnBrk="1" hangingPunct="1"/>
            <a:fld id="{C3D160E2-44C7-CF41-B114-01C03DBFAB32}" type="slidenum">
              <a:rPr lang="zh-CN" altLang="en-US" sz="1100">
                <a:ea typeface="宋体" charset="0"/>
                <a:cs typeface="宋体" charset="0"/>
              </a:rPr>
              <a:pPr eaLnBrk="1" hangingPunct="1"/>
              <a:t>19</a:t>
            </a:fld>
            <a:endParaRPr lang="en-US" altLang="zh-CN" sz="1100">
              <a:ea typeface="宋体" charset="0"/>
              <a:cs typeface="宋体" charset="0"/>
            </a:endParaRPr>
          </a:p>
        </p:txBody>
      </p:sp>
      <p:sp>
        <p:nvSpPr>
          <p:cNvPr id="77827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8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zh-CN">
                <a:ea typeface="ＭＳ Ｐゴシック" charset="0"/>
                <a:cs typeface="ＭＳ Ｐゴシック" charset="0"/>
              </a:rPr>
              <a:t>It’s lower because the results aren’t on the documents that came in top on the original query, which are the ones most likely to be relevant.</a:t>
            </a: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300">
                <a:solidFill>
                  <a:schemeClr val="tx1"/>
                </a:solidFill>
                <a:latin typeface="Lucida Sans" charset="0"/>
                <a:ea typeface="ＭＳ Ｐゴシック" charset="0"/>
                <a:cs typeface="Arial Unicode MS" charset="0"/>
              </a:defRPr>
            </a:lvl1pPr>
            <a:lvl2pPr marL="702756" indent="-270291" eaLnBrk="0" hangingPunct="0">
              <a:defRPr sz="23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2pPr>
            <a:lvl3pPr marL="1081164" indent="-216233" eaLnBrk="0" hangingPunct="0">
              <a:defRPr sz="23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3pPr>
            <a:lvl4pPr marL="1513629" indent="-216233" eaLnBrk="0" hangingPunct="0">
              <a:defRPr sz="23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4pPr>
            <a:lvl5pPr marL="1946095" indent="-216233" eaLnBrk="0" hangingPunct="0">
              <a:defRPr sz="23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5pPr>
            <a:lvl6pPr marL="2378560" indent="-216233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6pPr>
            <a:lvl7pPr marL="2811026" indent="-216233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7pPr>
            <a:lvl8pPr marL="3243491" indent="-216233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8pPr>
            <a:lvl9pPr marL="3675957" indent="-216233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9pPr>
          </a:lstStyle>
          <a:p>
            <a:pPr eaLnBrk="1" hangingPunct="1"/>
            <a:fld id="{05ABBC79-D2B7-6A4F-8B36-14C5DF9B1388}" type="slidenum">
              <a:rPr lang="zh-CN" altLang="en-US" sz="1100">
                <a:ea typeface="宋体" charset="0"/>
                <a:cs typeface="宋体" charset="0"/>
              </a:rPr>
              <a:pPr eaLnBrk="1" hangingPunct="1"/>
              <a:t>22</a:t>
            </a:fld>
            <a:endParaRPr lang="en-US" altLang="zh-CN" sz="1100">
              <a:ea typeface="宋体" charset="0"/>
              <a:cs typeface="宋体" charset="0"/>
            </a:endParaRPr>
          </a:p>
        </p:txBody>
      </p:sp>
      <p:sp>
        <p:nvSpPr>
          <p:cNvPr id="76803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1158875" y="682625"/>
            <a:ext cx="4546600" cy="3411538"/>
          </a:xfrm>
          <a:ln/>
        </p:spPr>
      </p:sp>
      <p:sp>
        <p:nvSpPr>
          <p:cNvPr id="7680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3805" y="4321024"/>
            <a:ext cx="5030391" cy="4171346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zh-CN">
                <a:ea typeface="ＭＳ Ｐゴシック" charset="0"/>
                <a:cs typeface="ＭＳ Ｐゴシック" charset="0"/>
              </a:rPr>
              <a:t>A long vector space query is like a disjunction: you have to consider documents with any of the words, and sum partial cosine similarities over the various terms.</a:t>
            </a: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300">
                <a:solidFill>
                  <a:schemeClr val="tx1"/>
                </a:solidFill>
                <a:latin typeface="Lucida Sans" charset="0"/>
                <a:ea typeface="ＭＳ Ｐゴシック" charset="0"/>
                <a:cs typeface="Arial Unicode MS" charset="0"/>
              </a:defRPr>
            </a:lvl1pPr>
            <a:lvl2pPr marL="702756" indent="-270291" eaLnBrk="0" hangingPunct="0">
              <a:defRPr sz="23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2pPr>
            <a:lvl3pPr marL="1081164" indent="-216233" eaLnBrk="0" hangingPunct="0">
              <a:defRPr sz="23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3pPr>
            <a:lvl4pPr marL="1513629" indent="-216233" eaLnBrk="0" hangingPunct="0">
              <a:defRPr sz="23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4pPr>
            <a:lvl5pPr marL="1946095" indent="-216233" eaLnBrk="0" hangingPunct="0">
              <a:defRPr sz="23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5pPr>
            <a:lvl6pPr marL="2378560" indent="-216233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6pPr>
            <a:lvl7pPr marL="2811026" indent="-216233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7pPr>
            <a:lvl8pPr marL="3243491" indent="-216233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8pPr>
            <a:lvl9pPr marL="3675957" indent="-216233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9pPr>
          </a:lstStyle>
          <a:p>
            <a:pPr eaLnBrk="1" hangingPunct="1"/>
            <a:fld id="{D2BC2662-9B8C-BE44-A949-FADA7FD5E0E3}" type="slidenum">
              <a:rPr lang="zh-CN" altLang="en-US" sz="1100">
                <a:ea typeface="宋体" charset="0"/>
                <a:cs typeface="宋体" charset="0"/>
              </a:rPr>
              <a:pPr eaLnBrk="1" hangingPunct="1"/>
              <a:t>23</a:t>
            </a:fld>
            <a:endParaRPr lang="en-US" altLang="zh-CN" sz="1100">
              <a:ea typeface="宋体" charset="0"/>
              <a:cs typeface="宋体" charset="0"/>
            </a:endParaRPr>
          </a:p>
        </p:txBody>
      </p:sp>
      <p:sp>
        <p:nvSpPr>
          <p:cNvPr id="78851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1158875" y="682625"/>
            <a:ext cx="4546600" cy="3411538"/>
          </a:xfrm>
          <a:ln/>
        </p:spPr>
      </p:sp>
      <p:sp>
        <p:nvSpPr>
          <p:cNvPr id="7885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3805" y="4321024"/>
            <a:ext cx="5030391" cy="4171346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zh-CN" alt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155E7-49D5-D046-9E95-5A98DCFF66AD}" type="datetime1">
              <a:rPr lang="en-IN" smtClean="0"/>
              <a:t>11/02/15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62742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33D5B-8024-954C-9EA8-0A7D038CF304}" type="datetime1">
              <a:rPr lang="en-IN" smtClean="0"/>
              <a:t>11/02/15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79888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C6F1D5-B673-8D48-876A-20B8696F1D6B}" type="datetime1">
              <a:rPr lang="en-IN" smtClean="0"/>
              <a:t>11/02/15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46480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1E96CB-72EA-C14A-99A4-0AE763786797}" type="datetime1">
              <a:rPr lang="en-IN" smtClean="0"/>
              <a:t>11/02/15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568610" y="958032"/>
            <a:ext cx="8076829" cy="0"/>
          </a:xfrm>
          <a:prstGeom prst="line">
            <a:avLst/>
          </a:prstGeom>
          <a:ln w="12700">
            <a:solidFill>
              <a:schemeClr val="accent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540346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AED054-2180-0A45-94DC-E612A04EB82D}" type="datetime1">
              <a:rPr lang="en-IN" smtClean="0"/>
              <a:t>11/02/15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68007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148588-9415-9A4B-9D5E-C9A176907F28}" type="datetime1">
              <a:rPr lang="en-IN" smtClean="0"/>
              <a:t>11/02/15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602033" y="958032"/>
            <a:ext cx="8076829" cy="0"/>
          </a:xfrm>
          <a:prstGeom prst="line">
            <a:avLst/>
          </a:prstGeom>
          <a:ln w="12700">
            <a:solidFill>
              <a:schemeClr val="accent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946718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F6850E-73E0-E946-A230-0CD1BDA80A3B}" type="datetime1">
              <a:rPr lang="en-IN" smtClean="0"/>
              <a:t>11/02/15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602033" y="958032"/>
            <a:ext cx="8076829" cy="0"/>
          </a:xfrm>
          <a:prstGeom prst="line">
            <a:avLst/>
          </a:prstGeom>
          <a:ln w="12700">
            <a:solidFill>
              <a:schemeClr val="accent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401330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EFC485-E25D-3B43-B39B-C89965CA511E}" type="datetime1">
              <a:rPr lang="en-IN" smtClean="0"/>
              <a:t>11/02/15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‹#›</a:t>
            </a:fld>
            <a:endParaRPr lang="en-US"/>
          </a:p>
        </p:txBody>
      </p:sp>
      <p:cxnSp>
        <p:nvCxnSpPr>
          <p:cNvPr id="6" name="Straight Connector 5"/>
          <p:cNvCxnSpPr/>
          <p:nvPr userDrawn="1"/>
        </p:nvCxnSpPr>
        <p:spPr>
          <a:xfrm>
            <a:off x="602033" y="958032"/>
            <a:ext cx="8076829" cy="0"/>
          </a:xfrm>
          <a:prstGeom prst="line">
            <a:avLst/>
          </a:prstGeom>
          <a:ln w="12700">
            <a:solidFill>
              <a:schemeClr val="accent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389002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7EA1D-7703-234E-ADEE-4827FB423E92}" type="datetime1">
              <a:rPr lang="en-IN" smtClean="0"/>
              <a:t>11/02/15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03477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FB17A2-7B26-604C-95A5-58E88579DA5E}" type="datetime1">
              <a:rPr lang="en-IN" smtClean="0"/>
              <a:t>11/02/15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08583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580A24-4995-7C46-9EE4-9D497BA71EBA}" type="datetime1">
              <a:rPr lang="en-IN" smtClean="0"/>
              <a:t>11/02/15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54106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4997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02850"/>
            <a:ext cx="8229600" cy="50233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731159-C5F6-B841-9353-B0C0E75B39D3}" type="datetime1">
              <a:rPr lang="en-IN" smtClean="0"/>
              <a:t>11/02/15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FDA401-2374-BE46-BA37-D56B8F3DFE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18970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4000" kern="1200">
          <a:solidFill>
            <a:schemeClr val="tx2">
              <a:lumMod val="75000"/>
            </a:schemeClr>
          </a:solidFill>
          <a:latin typeface="+mj-lt"/>
          <a:ea typeface="+mj-ea"/>
          <a:cs typeface="Athelas Regular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2800" kern="1200">
          <a:solidFill>
            <a:schemeClr val="tx1"/>
          </a:solidFill>
          <a:latin typeface="Times New Roman"/>
          <a:ea typeface="+mn-ea"/>
          <a:cs typeface="Times New Roman"/>
        </a:defRPr>
      </a:lvl1pPr>
      <a:lvl2pPr marL="742950" indent="-285750" algn="l" defTabSz="457200" rtl="0" eaLnBrk="1" latinLnBrk="0" hangingPunct="1">
        <a:spcBef>
          <a:spcPct val="20000"/>
        </a:spcBef>
        <a:buClr>
          <a:schemeClr val="accent1"/>
        </a:buClr>
        <a:buFont typeface="Arial"/>
        <a:buChar char="–"/>
        <a:defRPr sz="2400" kern="1200">
          <a:solidFill>
            <a:schemeClr val="tx1"/>
          </a:solidFill>
          <a:latin typeface="Times New Roman"/>
          <a:ea typeface="+mn-ea"/>
          <a:cs typeface="Times New Roman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200" kern="1200">
          <a:solidFill>
            <a:schemeClr val="tx1"/>
          </a:solidFill>
          <a:latin typeface="Times New Roman"/>
          <a:ea typeface="+mn-ea"/>
          <a:cs typeface="Times New Roman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Times New Roman"/>
          <a:ea typeface="+mn-ea"/>
          <a:cs typeface="Times New Roman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Times New Roman"/>
          <a:ea typeface="+mn-ea"/>
          <a:cs typeface="Times New Roman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Equation1.bin"/><Relationship Id="rId4" Type="http://schemas.openxmlformats.org/officeDocument/2006/relationships/image" Target="../media/image5.emf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4" Type="http://schemas.openxmlformats.org/officeDocument/2006/relationships/image" Target="../media/image6.wmf"/><Relationship Id="rId5" Type="http://schemas.openxmlformats.org/officeDocument/2006/relationships/oleObject" Target="../embeddings/Microsoft_Equation2.bin"/><Relationship Id="rId6" Type="http://schemas.openxmlformats.org/officeDocument/2006/relationships/image" Target="../media/image7.emf"/><Relationship Id="rId1" Type="http://schemas.openxmlformats.org/officeDocument/2006/relationships/vmlDrawing" Target="../drawings/vmlDrawing2.vml"/><Relationship Id="rId2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Equation3.bin"/><Relationship Id="rId4" Type="http://schemas.openxmlformats.org/officeDocument/2006/relationships/image" Target="../media/image8.emf"/><Relationship Id="rId1" Type="http://schemas.openxmlformats.org/officeDocument/2006/relationships/vmlDrawing" Target="../drawings/vmlDrawing3.vml"/><Relationship Id="rId2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nlp.stanford.edu/IR-book/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4" Type="http://schemas.openxmlformats.org/officeDocument/2006/relationships/image" Target="../media/image3.jp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4" Type="http://schemas.openxmlformats.org/officeDocument/2006/relationships/image" Target="../media/image3.jp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37369"/>
            <a:ext cx="7772400" cy="2761676"/>
          </a:xfrm>
        </p:spPr>
        <p:txBody>
          <a:bodyPr>
            <a:normAutofit/>
          </a:bodyPr>
          <a:lstStyle/>
          <a:p>
            <a:r>
              <a:rPr lang="en-US" sz="4400" dirty="0" smtClean="0"/>
              <a:t>Relevance Feedback </a:t>
            </a:r>
            <a:br>
              <a:rPr lang="en-US" sz="4400" dirty="0" smtClean="0"/>
            </a:br>
            <a:r>
              <a:rPr lang="en-US" sz="4400" dirty="0" smtClean="0"/>
              <a:t>and </a:t>
            </a:r>
            <a:br>
              <a:rPr lang="en-US" sz="4400" dirty="0" smtClean="0"/>
            </a:br>
            <a:r>
              <a:rPr lang="en-US" sz="4400" dirty="0" smtClean="0"/>
              <a:t>Query Expansion</a:t>
            </a:r>
            <a:endParaRPr lang="en-US" sz="2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568588"/>
            <a:ext cx="6400800" cy="1752600"/>
          </a:xfrm>
        </p:spPr>
        <p:txBody>
          <a:bodyPr>
            <a:normAutofit/>
          </a:bodyPr>
          <a:lstStyle/>
          <a:p>
            <a:r>
              <a:rPr lang="en-US" sz="2000" dirty="0" smtClean="0"/>
              <a:t>Debapriyo Majumdar</a:t>
            </a:r>
          </a:p>
          <a:p>
            <a:r>
              <a:rPr lang="en-US" sz="2000" dirty="0" smtClean="0"/>
              <a:t>Information Retrieval – Spring 2015</a:t>
            </a:r>
          </a:p>
          <a:p>
            <a:r>
              <a:rPr lang="en-US" sz="2000" dirty="0" smtClean="0"/>
              <a:t>Indian Statistical Institute Kolkata</a:t>
            </a:r>
          </a:p>
        </p:txBody>
      </p:sp>
    </p:spTree>
    <p:extLst>
      <p:ext uri="{BB962C8B-B14F-4D97-AF65-F5344CB8AC3E}">
        <p14:creationId xmlns:p14="http://schemas.microsoft.com/office/powerpoint/2010/main" val="122710089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7" name="Rectangle 3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altLang="zh-CN" dirty="0">
                <a:latin typeface="Calibri" charset="0"/>
                <a:ea typeface="宋体" charset="0"/>
                <a:cs typeface="宋体" charset="0"/>
              </a:rPr>
              <a:t>The t</a:t>
            </a:r>
            <a:r>
              <a:rPr lang="en-US" altLang="zh-CN" dirty="0" smtClean="0">
                <a:latin typeface="Calibri" charset="0"/>
                <a:ea typeface="宋体" charset="0"/>
                <a:cs typeface="宋体" charset="0"/>
              </a:rPr>
              <a:t>heoretically best query </a:t>
            </a:r>
            <a:endParaRPr lang="en-US" altLang="zh-CN" dirty="0">
              <a:latin typeface="Calibri" charset="0"/>
              <a:ea typeface="宋体" charset="0"/>
              <a:cs typeface="宋体" charset="0"/>
            </a:endParaRPr>
          </a:p>
        </p:txBody>
      </p:sp>
      <p:sp>
        <p:nvSpPr>
          <p:cNvPr id="31748" name="Text Box 4"/>
          <p:cNvSpPr txBox="1">
            <a:spLocks noChangeArrowheads="1"/>
          </p:cNvSpPr>
          <p:nvPr/>
        </p:nvSpPr>
        <p:spPr bwMode="auto">
          <a:xfrm>
            <a:off x="3748088" y="3292475"/>
            <a:ext cx="304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Lucida Sans" charset="0"/>
                <a:ea typeface="ＭＳ Ｐゴシック" charset="0"/>
                <a:cs typeface="Arial Unicode MS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zh-CN">
                <a:ea typeface="宋体" charset="0"/>
                <a:cs typeface="宋体" charset="0"/>
              </a:rPr>
              <a:t>x</a:t>
            </a:r>
            <a:endParaRPr lang="en-US" altLang="zh-CN">
              <a:latin typeface="Arial Black" charset="0"/>
              <a:ea typeface="宋体" charset="0"/>
              <a:cs typeface="宋体" charset="0"/>
            </a:endParaRPr>
          </a:p>
        </p:txBody>
      </p:sp>
      <p:sp>
        <p:nvSpPr>
          <p:cNvPr id="31749" name="Text Box 5"/>
          <p:cNvSpPr txBox="1">
            <a:spLocks noChangeArrowheads="1"/>
          </p:cNvSpPr>
          <p:nvPr/>
        </p:nvSpPr>
        <p:spPr bwMode="auto">
          <a:xfrm>
            <a:off x="4205288" y="2835275"/>
            <a:ext cx="304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Lucida Sans" charset="0"/>
                <a:ea typeface="ＭＳ Ｐゴシック" charset="0"/>
                <a:cs typeface="Arial Unicode MS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zh-CN">
                <a:ea typeface="宋体" charset="0"/>
                <a:cs typeface="宋体" charset="0"/>
              </a:rPr>
              <a:t>x</a:t>
            </a:r>
            <a:endParaRPr lang="en-US" altLang="zh-CN">
              <a:latin typeface="Arial Black" charset="0"/>
              <a:ea typeface="宋体" charset="0"/>
              <a:cs typeface="宋体" charset="0"/>
            </a:endParaRPr>
          </a:p>
        </p:txBody>
      </p:sp>
      <p:sp>
        <p:nvSpPr>
          <p:cNvPr id="31750" name="Text Box 6"/>
          <p:cNvSpPr txBox="1">
            <a:spLocks noChangeArrowheads="1"/>
          </p:cNvSpPr>
          <p:nvPr/>
        </p:nvSpPr>
        <p:spPr bwMode="auto">
          <a:xfrm>
            <a:off x="4510088" y="3597275"/>
            <a:ext cx="304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Lucida Sans" charset="0"/>
                <a:ea typeface="ＭＳ Ｐゴシック" charset="0"/>
                <a:cs typeface="Arial Unicode MS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zh-CN">
                <a:ea typeface="宋体" charset="0"/>
                <a:cs typeface="宋体" charset="0"/>
              </a:rPr>
              <a:t>x</a:t>
            </a:r>
            <a:endParaRPr lang="en-US" altLang="zh-CN">
              <a:latin typeface="Arial Black" charset="0"/>
              <a:ea typeface="宋体" charset="0"/>
              <a:cs typeface="宋体" charset="0"/>
            </a:endParaRPr>
          </a:p>
        </p:txBody>
      </p:sp>
      <p:sp>
        <p:nvSpPr>
          <p:cNvPr id="31751" name="Text Box 7"/>
          <p:cNvSpPr txBox="1">
            <a:spLocks noChangeArrowheads="1"/>
          </p:cNvSpPr>
          <p:nvPr/>
        </p:nvSpPr>
        <p:spPr bwMode="auto">
          <a:xfrm>
            <a:off x="5486400" y="3810000"/>
            <a:ext cx="304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Lucida Sans" charset="0"/>
                <a:ea typeface="ＭＳ Ｐゴシック" charset="0"/>
                <a:cs typeface="Arial Unicode MS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zh-CN">
                <a:ea typeface="宋体" charset="0"/>
                <a:cs typeface="宋体" charset="0"/>
              </a:rPr>
              <a:t>x</a:t>
            </a:r>
            <a:endParaRPr lang="en-US" altLang="zh-CN">
              <a:latin typeface="Arial Black" charset="0"/>
              <a:ea typeface="宋体" charset="0"/>
              <a:cs typeface="宋体" charset="0"/>
            </a:endParaRPr>
          </a:p>
        </p:txBody>
      </p:sp>
      <p:sp>
        <p:nvSpPr>
          <p:cNvPr id="31752" name="Text Box 8"/>
          <p:cNvSpPr txBox="1">
            <a:spLocks noChangeArrowheads="1"/>
          </p:cNvSpPr>
          <p:nvPr/>
        </p:nvSpPr>
        <p:spPr bwMode="auto">
          <a:xfrm>
            <a:off x="2376488" y="4206875"/>
            <a:ext cx="609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Lucida Sans" charset="0"/>
                <a:ea typeface="ＭＳ Ｐゴシック" charset="0"/>
                <a:cs typeface="Arial Unicode MS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zh-CN">
                <a:ea typeface="宋体" charset="0"/>
                <a:cs typeface="宋体" charset="0"/>
              </a:rPr>
              <a:t>o</a:t>
            </a:r>
          </a:p>
        </p:txBody>
      </p:sp>
      <p:sp>
        <p:nvSpPr>
          <p:cNvPr id="31753" name="Text Box 9"/>
          <p:cNvSpPr txBox="1">
            <a:spLocks noChangeArrowheads="1"/>
          </p:cNvSpPr>
          <p:nvPr/>
        </p:nvSpPr>
        <p:spPr bwMode="auto">
          <a:xfrm>
            <a:off x="3367088" y="3978275"/>
            <a:ext cx="609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Lucida Sans" charset="0"/>
                <a:ea typeface="ＭＳ Ｐゴシック" charset="0"/>
                <a:cs typeface="Arial Unicode MS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zh-CN">
                <a:ea typeface="宋体" charset="0"/>
                <a:cs typeface="宋体" charset="0"/>
              </a:rPr>
              <a:t>o</a:t>
            </a:r>
          </a:p>
        </p:txBody>
      </p:sp>
      <p:sp>
        <p:nvSpPr>
          <p:cNvPr id="31754" name="Text Box 10"/>
          <p:cNvSpPr txBox="1">
            <a:spLocks noChangeArrowheads="1"/>
          </p:cNvSpPr>
          <p:nvPr/>
        </p:nvSpPr>
        <p:spPr bwMode="auto">
          <a:xfrm>
            <a:off x="2833688" y="4206875"/>
            <a:ext cx="609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Lucida Sans" charset="0"/>
                <a:ea typeface="ＭＳ Ｐゴシック" charset="0"/>
                <a:cs typeface="Arial Unicode MS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zh-CN">
                <a:ea typeface="宋体" charset="0"/>
                <a:cs typeface="宋体" charset="0"/>
              </a:rPr>
              <a:t>o</a:t>
            </a:r>
          </a:p>
        </p:txBody>
      </p:sp>
      <p:sp>
        <p:nvSpPr>
          <p:cNvPr id="31755" name="Text Box 11"/>
          <p:cNvSpPr txBox="1">
            <a:spLocks noChangeArrowheads="1"/>
          </p:cNvSpPr>
          <p:nvPr/>
        </p:nvSpPr>
        <p:spPr bwMode="auto">
          <a:xfrm>
            <a:off x="1828800" y="5707784"/>
            <a:ext cx="17526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Lucida Sans" charset="0"/>
                <a:ea typeface="ＭＳ Ｐゴシック" charset="0"/>
                <a:cs typeface="Arial Unicode MS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zh-CN" dirty="0">
                <a:solidFill>
                  <a:srgbClr val="00A000"/>
                </a:solidFill>
                <a:latin typeface="Times New Roman" charset="0"/>
                <a:ea typeface="宋体" charset="0"/>
                <a:cs typeface="宋体" charset="0"/>
              </a:rPr>
              <a:t>Optimal query</a:t>
            </a:r>
          </a:p>
        </p:txBody>
      </p:sp>
      <p:sp>
        <p:nvSpPr>
          <p:cNvPr id="31757" name="Text Box 13"/>
          <p:cNvSpPr txBox="1">
            <a:spLocks noChangeArrowheads="1"/>
          </p:cNvSpPr>
          <p:nvPr/>
        </p:nvSpPr>
        <p:spPr bwMode="auto">
          <a:xfrm>
            <a:off x="5029200" y="5638800"/>
            <a:ext cx="3581400" cy="858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Lucida Sans" charset="0"/>
                <a:ea typeface="ＭＳ Ｐゴシック" charset="0"/>
                <a:cs typeface="Arial Unicode MS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zh-CN" dirty="0">
                <a:ea typeface="宋体" charset="0"/>
                <a:cs typeface="宋体" charset="0"/>
              </a:rPr>
              <a:t>x</a:t>
            </a:r>
            <a:r>
              <a:rPr lang="en-US" altLang="zh-CN" dirty="0">
                <a:latin typeface="Times New Roman" charset="0"/>
                <a:ea typeface="宋体" charset="0"/>
                <a:cs typeface="宋体" charset="0"/>
              </a:rPr>
              <a:t>  non-relevant documents</a:t>
            </a:r>
          </a:p>
          <a:p>
            <a:pPr>
              <a:spcBef>
                <a:spcPct val="10000"/>
              </a:spcBef>
            </a:pPr>
            <a:r>
              <a:rPr lang="en-US" altLang="zh-CN" dirty="0">
                <a:ea typeface="宋体" charset="0"/>
                <a:cs typeface="宋体" charset="0"/>
              </a:rPr>
              <a:t>o</a:t>
            </a:r>
            <a:r>
              <a:rPr lang="en-US" altLang="zh-CN" dirty="0">
                <a:latin typeface="Times New Roman" charset="0"/>
                <a:ea typeface="宋体" charset="0"/>
                <a:cs typeface="宋体" charset="0"/>
              </a:rPr>
              <a:t>  relevant documents</a:t>
            </a:r>
          </a:p>
        </p:txBody>
      </p:sp>
      <p:sp>
        <p:nvSpPr>
          <p:cNvPr id="31758" name="Text Box 14"/>
          <p:cNvSpPr txBox="1">
            <a:spLocks noChangeArrowheads="1"/>
          </p:cNvSpPr>
          <p:nvPr/>
        </p:nvSpPr>
        <p:spPr bwMode="auto">
          <a:xfrm>
            <a:off x="2590800" y="3810000"/>
            <a:ext cx="609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Lucida Sans" charset="0"/>
                <a:ea typeface="ＭＳ Ｐゴシック" charset="0"/>
                <a:cs typeface="Arial Unicode MS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zh-CN">
                <a:ea typeface="宋体" charset="0"/>
                <a:cs typeface="宋体" charset="0"/>
              </a:rPr>
              <a:t>o</a:t>
            </a:r>
          </a:p>
        </p:txBody>
      </p:sp>
      <p:sp>
        <p:nvSpPr>
          <p:cNvPr id="31759" name="Text Box 15"/>
          <p:cNvSpPr txBox="1">
            <a:spLocks noChangeArrowheads="1"/>
          </p:cNvSpPr>
          <p:nvPr/>
        </p:nvSpPr>
        <p:spPr bwMode="auto">
          <a:xfrm>
            <a:off x="3138488" y="2530475"/>
            <a:ext cx="609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Lucida Sans" charset="0"/>
                <a:ea typeface="ＭＳ Ｐゴシック" charset="0"/>
                <a:cs typeface="Arial Unicode MS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zh-CN" dirty="0">
                <a:ea typeface="宋体" charset="0"/>
                <a:cs typeface="宋体" charset="0"/>
              </a:rPr>
              <a:t>o</a:t>
            </a:r>
          </a:p>
        </p:txBody>
      </p:sp>
      <p:sp>
        <p:nvSpPr>
          <p:cNvPr id="31760" name="Text Box 16"/>
          <p:cNvSpPr txBox="1">
            <a:spLocks noChangeArrowheads="1"/>
          </p:cNvSpPr>
          <p:nvPr/>
        </p:nvSpPr>
        <p:spPr bwMode="auto">
          <a:xfrm>
            <a:off x="2833688" y="3444875"/>
            <a:ext cx="609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Lucida Sans" charset="0"/>
                <a:ea typeface="ＭＳ Ｐゴシック" charset="0"/>
                <a:cs typeface="Arial Unicode MS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zh-CN">
                <a:ea typeface="宋体" charset="0"/>
                <a:cs typeface="宋体" charset="0"/>
              </a:rPr>
              <a:t>o</a:t>
            </a:r>
          </a:p>
        </p:txBody>
      </p:sp>
      <p:sp>
        <p:nvSpPr>
          <p:cNvPr id="31761" name="Text Box 17"/>
          <p:cNvSpPr txBox="1">
            <a:spLocks noChangeArrowheads="1"/>
          </p:cNvSpPr>
          <p:nvPr/>
        </p:nvSpPr>
        <p:spPr bwMode="auto">
          <a:xfrm>
            <a:off x="3124200" y="2133600"/>
            <a:ext cx="304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Lucida Sans" charset="0"/>
                <a:ea typeface="ＭＳ Ｐゴシック" charset="0"/>
                <a:cs typeface="Arial Unicode MS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zh-CN" dirty="0">
                <a:ea typeface="宋体" charset="0"/>
                <a:cs typeface="宋体" charset="0"/>
              </a:rPr>
              <a:t>x</a:t>
            </a:r>
            <a:endParaRPr lang="en-US" altLang="zh-CN" dirty="0">
              <a:latin typeface="Arial Black" charset="0"/>
              <a:ea typeface="宋体" charset="0"/>
              <a:cs typeface="宋体" charset="0"/>
            </a:endParaRPr>
          </a:p>
        </p:txBody>
      </p:sp>
      <p:sp>
        <p:nvSpPr>
          <p:cNvPr id="31762" name="Text Box 18"/>
          <p:cNvSpPr txBox="1">
            <a:spLocks noChangeArrowheads="1"/>
          </p:cNvSpPr>
          <p:nvPr/>
        </p:nvSpPr>
        <p:spPr bwMode="auto">
          <a:xfrm>
            <a:off x="4281488" y="1997075"/>
            <a:ext cx="304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Lucida Sans" charset="0"/>
                <a:ea typeface="ＭＳ Ｐゴシック" charset="0"/>
                <a:cs typeface="Arial Unicode MS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zh-CN">
                <a:ea typeface="宋体" charset="0"/>
                <a:cs typeface="宋体" charset="0"/>
              </a:rPr>
              <a:t>x</a:t>
            </a:r>
            <a:endParaRPr lang="en-US" altLang="zh-CN">
              <a:latin typeface="Arial Black" charset="0"/>
              <a:ea typeface="宋体" charset="0"/>
              <a:cs typeface="宋体" charset="0"/>
            </a:endParaRPr>
          </a:p>
        </p:txBody>
      </p:sp>
      <p:sp>
        <p:nvSpPr>
          <p:cNvPr id="31763" name="Text Box 19"/>
          <p:cNvSpPr txBox="1">
            <a:spLocks noChangeArrowheads="1"/>
          </p:cNvSpPr>
          <p:nvPr/>
        </p:nvSpPr>
        <p:spPr bwMode="auto">
          <a:xfrm>
            <a:off x="5715000" y="2895600"/>
            <a:ext cx="304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Lucida Sans" charset="0"/>
                <a:ea typeface="ＭＳ Ｐゴシック" charset="0"/>
                <a:cs typeface="Arial Unicode MS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zh-CN">
                <a:ea typeface="宋体" charset="0"/>
                <a:cs typeface="宋体" charset="0"/>
              </a:rPr>
              <a:t>x</a:t>
            </a:r>
            <a:endParaRPr lang="en-US" altLang="zh-CN">
              <a:latin typeface="Arial Black" charset="0"/>
              <a:ea typeface="宋体" charset="0"/>
              <a:cs typeface="宋体" charset="0"/>
            </a:endParaRPr>
          </a:p>
        </p:txBody>
      </p:sp>
      <p:sp>
        <p:nvSpPr>
          <p:cNvPr id="31764" name="Text Box 20"/>
          <p:cNvSpPr txBox="1">
            <a:spLocks noChangeArrowheads="1"/>
          </p:cNvSpPr>
          <p:nvPr/>
        </p:nvSpPr>
        <p:spPr bwMode="auto">
          <a:xfrm>
            <a:off x="5272088" y="2911475"/>
            <a:ext cx="304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Lucida Sans" charset="0"/>
                <a:ea typeface="ＭＳ Ｐゴシック" charset="0"/>
                <a:cs typeface="Arial Unicode MS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zh-CN">
                <a:ea typeface="宋体" charset="0"/>
                <a:cs typeface="宋体" charset="0"/>
              </a:rPr>
              <a:t>x</a:t>
            </a:r>
            <a:endParaRPr lang="en-US" altLang="zh-CN">
              <a:latin typeface="Arial Black" charset="0"/>
              <a:ea typeface="宋体" charset="0"/>
              <a:cs typeface="宋体" charset="0"/>
            </a:endParaRPr>
          </a:p>
        </p:txBody>
      </p:sp>
      <p:sp>
        <p:nvSpPr>
          <p:cNvPr id="31765" name="Text Box 21"/>
          <p:cNvSpPr txBox="1">
            <a:spLocks noChangeArrowheads="1"/>
          </p:cNvSpPr>
          <p:nvPr/>
        </p:nvSpPr>
        <p:spPr bwMode="auto">
          <a:xfrm>
            <a:off x="4572000" y="2590800"/>
            <a:ext cx="304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Lucida Sans" charset="0"/>
                <a:ea typeface="ＭＳ Ｐゴシック" charset="0"/>
                <a:cs typeface="Arial Unicode MS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zh-CN">
                <a:ea typeface="宋体" charset="0"/>
                <a:cs typeface="宋体" charset="0"/>
              </a:rPr>
              <a:t>x</a:t>
            </a:r>
            <a:endParaRPr lang="en-US" altLang="zh-CN">
              <a:latin typeface="Arial Black" charset="0"/>
              <a:ea typeface="宋体" charset="0"/>
              <a:cs typeface="宋体" charset="0"/>
            </a:endParaRPr>
          </a:p>
        </p:txBody>
      </p:sp>
      <p:sp>
        <p:nvSpPr>
          <p:cNvPr id="31766" name="Text Box 22"/>
          <p:cNvSpPr txBox="1">
            <a:spLocks noChangeArrowheads="1"/>
          </p:cNvSpPr>
          <p:nvPr/>
        </p:nvSpPr>
        <p:spPr bwMode="auto">
          <a:xfrm>
            <a:off x="5576888" y="1920875"/>
            <a:ext cx="304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Lucida Sans" charset="0"/>
                <a:ea typeface="ＭＳ Ｐゴシック" charset="0"/>
                <a:cs typeface="Arial Unicode MS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zh-CN">
                <a:ea typeface="宋体" charset="0"/>
                <a:cs typeface="宋体" charset="0"/>
              </a:rPr>
              <a:t>x</a:t>
            </a:r>
            <a:endParaRPr lang="en-US" altLang="zh-CN">
              <a:latin typeface="Arial Black" charset="0"/>
              <a:ea typeface="宋体" charset="0"/>
              <a:cs typeface="宋体" charset="0"/>
            </a:endParaRPr>
          </a:p>
        </p:txBody>
      </p:sp>
      <p:sp>
        <p:nvSpPr>
          <p:cNvPr id="31767" name="Text Box 23"/>
          <p:cNvSpPr txBox="1">
            <a:spLocks noChangeArrowheads="1"/>
          </p:cNvSpPr>
          <p:nvPr/>
        </p:nvSpPr>
        <p:spPr bwMode="auto">
          <a:xfrm>
            <a:off x="4876800" y="2971800"/>
            <a:ext cx="304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Lucida Sans" charset="0"/>
                <a:ea typeface="ＭＳ Ｐゴシック" charset="0"/>
                <a:cs typeface="Arial Unicode MS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zh-CN">
                <a:ea typeface="宋体" charset="0"/>
                <a:cs typeface="宋体" charset="0"/>
              </a:rPr>
              <a:t>x</a:t>
            </a:r>
            <a:endParaRPr lang="en-US" altLang="zh-CN">
              <a:latin typeface="Arial Black" charset="0"/>
              <a:ea typeface="宋体" charset="0"/>
              <a:cs typeface="宋体" charset="0"/>
            </a:endParaRPr>
          </a:p>
        </p:txBody>
      </p:sp>
      <p:sp>
        <p:nvSpPr>
          <p:cNvPr id="31768" name="Text Box 24"/>
          <p:cNvSpPr txBox="1">
            <a:spLocks noChangeArrowheads="1"/>
          </p:cNvSpPr>
          <p:nvPr/>
        </p:nvSpPr>
        <p:spPr bwMode="auto">
          <a:xfrm>
            <a:off x="5105400" y="2133600"/>
            <a:ext cx="304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Lucida Sans" charset="0"/>
                <a:ea typeface="ＭＳ Ｐゴシック" charset="0"/>
                <a:cs typeface="Arial Unicode MS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zh-CN" dirty="0">
                <a:ea typeface="宋体" charset="0"/>
                <a:cs typeface="宋体" charset="0"/>
              </a:rPr>
              <a:t>x</a:t>
            </a:r>
            <a:endParaRPr lang="en-US" altLang="zh-CN" dirty="0">
              <a:latin typeface="Arial Black" charset="0"/>
              <a:ea typeface="宋体" charset="0"/>
              <a:cs typeface="宋体" charset="0"/>
            </a:endParaRPr>
          </a:p>
        </p:txBody>
      </p:sp>
      <p:sp>
        <p:nvSpPr>
          <p:cNvPr id="31769" name="Text Box 25"/>
          <p:cNvSpPr txBox="1">
            <a:spLocks noChangeArrowheads="1"/>
          </p:cNvSpPr>
          <p:nvPr/>
        </p:nvSpPr>
        <p:spPr bwMode="auto">
          <a:xfrm>
            <a:off x="3748088" y="4664075"/>
            <a:ext cx="304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Lucida Sans" charset="0"/>
                <a:ea typeface="ＭＳ Ｐゴシック" charset="0"/>
                <a:cs typeface="Arial Unicode MS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zh-CN">
                <a:ea typeface="宋体" charset="0"/>
                <a:cs typeface="宋体" charset="0"/>
              </a:rPr>
              <a:t>x</a:t>
            </a:r>
            <a:endParaRPr lang="en-US" altLang="zh-CN">
              <a:latin typeface="Arial Black" charset="0"/>
              <a:ea typeface="宋体" charset="0"/>
              <a:cs typeface="宋体" charset="0"/>
            </a:endParaRPr>
          </a:p>
        </p:txBody>
      </p:sp>
      <p:sp>
        <p:nvSpPr>
          <p:cNvPr id="31770" name="Text Box 26"/>
          <p:cNvSpPr txBox="1">
            <a:spLocks noChangeArrowheads="1"/>
          </p:cNvSpPr>
          <p:nvPr/>
        </p:nvSpPr>
        <p:spPr bwMode="auto">
          <a:xfrm>
            <a:off x="4953000" y="3962400"/>
            <a:ext cx="304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Lucida Sans" charset="0"/>
                <a:ea typeface="ＭＳ Ｐゴシック" charset="0"/>
                <a:cs typeface="Arial Unicode MS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zh-CN">
                <a:ea typeface="宋体" charset="0"/>
                <a:cs typeface="宋体" charset="0"/>
              </a:rPr>
              <a:t>x</a:t>
            </a:r>
            <a:endParaRPr lang="en-US" altLang="zh-CN">
              <a:latin typeface="Arial Black" charset="0"/>
              <a:ea typeface="宋体" charset="0"/>
              <a:cs typeface="宋体" charset="0"/>
            </a:endParaRPr>
          </a:p>
        </p:txBody>
      </p:sp>
      <p:sp>
        <p:nvSpPr>
          <p:cNvPr id="31771" name="Text Box 27"/>
          <p:cNvSpPr txBox="1">
            <a:spLocks noChangeArrowheads="1"/>
          </p:cNvSpPr>
          <p:nvPr/>
        </p:nvSpPr>
        <p:spPr bwMode="auto">
          <a:xfrm>
            <a:off x="6186488" y="3292475"/>
            <a:ext cx="304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Lucida Sans" charset="0"/>
                <a:ea typeface="ＭＳ Ｐゴシック" charset="0"/>
                <a:cs typeface="Arial Unicode MS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zh-CN">
                <a:ea typeface="宋体" charset="0"/>
                <a:cs typeface="宋体" charset="0"/>
              </a:rPr>
              <a:t>x</a:t>
            </a:r>
            <a:endParaRPr lang="en-US" altLang="zh-CN">
              <a:latin typeface="Arial Black" charset="0"/>
              <a:ea typeface="宋体" charset="0"/>
              <a:cs typeface="宋体" charset="0"/>
            </a:endParaRPr>
          </a:p>
        </p:txBody>
      </p:sp>
      <p:sp>
        <p:nvSpPr>
          <p:cNvPr id="31772" name="Text Box 28"/>
          <p:cNvSpPr txBox="1">
            <a:spLocks noChangeArrowheads="1"/>
          </p:cNvSpPr>
          <p:nvPr/>
        </p:nvSpPr>
        <p:spPr bwMode="auto">
          <a:xfrm>
            <a:off x="5043488" y="4359275"/>
            <a:ext cx="304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Lucida Sans" charset="0"/>
                <a:ea typeface="ＭＳ Ｐゴシック" charset="0"/>
                <a:cs typeface="Arial Unicode MS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zh-CN">
                <a:ea typeface="宋体" charset="0"/>
                <a:cs typeface="宋体" charset="0"/>
              </a:rPr>
              <a:t>x</a:t>
            </a:r>
            <a:endParaRPr lang="en-US" altLang="zh-CN">
              <a:latin typeface="Arial Black" charset="0"/>
              <a:ea typeface="宋体" charset="0"/>
              <a:cs typeface="宋体" charset="0"/>
            </a:endParaRPr>
          </a:p>
        </p:txBody>
      </p:sp>
      <p:grpSp>
        <p:nvGrpSpPr>
          <p:cNvPr id="31773" name="Group 29"/>
          <p:cNvGrpSpPr>
            <a:grpSpLocks/>
          </p:cNvGrpSpPr>
          <p:nvPr/>
        </p:nvGrpSpPr>
        <p:grpSpPr bwMode="auto">
          <a:xfrm>
            <a:off x="1887250" y="3154362"/>
            <a:ext cx="457200" cy="396875"/>
            <a:chOff x="4896" y="1680"/>
            <a:chExt cx="288" cy="250"/>
          </a:xfrm>
        </p:grpSpPr>
        <p:sp>
          <p:nvSpPr>
            <p:cNvPr id="31777" name="Text Box 30"/>
            <p:cNvSpPr txBox="1">
              <a:spLocks noChangeArrowheads="1"/>
            </p:cNvSpPr>
            <p:nvPr/>
          </p:nvSpPr>
          <p:spPr bwMode="auto">
            <a:xfrm>
              <a:off x="4896" y="1680"/>
              <a:ext cx="288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Lucida Sans" charset="0"/>
                  <a:ea typeface="ＭＳ Ｐゴシック" charset="0"/>
                  <a:cs typeface="Arial Unicode MS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Lucida Sans" charset="0"/>
                  <a:ea typeface="Arial Unicode MS" charset="0"/>
                  <a:cs typeface="Arial Unicode MS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Lucida Sans" charset="0"/>
                  <a:ea typeface="Arial Unicode MS" charset="0"/>
                  <a:cs typeface="Arial Unicode MS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Lucida Sans" charset="0"/>
                  <a:ea typeface="Arial Unicode MS" charset="0"/>
                  <a:cs typeface="Arial Unicode MS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Lucida Sans" charset="0"/>
                  <a:ea typeface="Arial Unicode MS" charset="0"/>
                  <a:cs typeface="Arial Unicode MS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Lucida Sans" charset="0"/>
                  <a:ea typeface="Arial Unicode MS" charset="0"/>
                  <a:cs typeface="Arial Unicode MS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Lucida Sans" charset="0"/>
                  <a:ea typeface="Arial Unicode MS" charset="0"/>
                  <a:cs typeface="Arial Unicode MS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Lucida Sans" charset="0"/>
                  <a:ea typeface="Arial Unicode MS" charset="0"/>
                  <a:cs typeface="Arial Unicode MS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Lucida Sans" charset="0"/>
                  <a:ea typeface="Arial Unicode MS" charset="0"/>
                  <a:cs typeface="Arial Unicode MS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zh-CN" altLang="en-US" sz="2000">
                  <a:solidFill>
                    <a:srgbClr val="FF0000"/>
                  </a:solidFill>
                  <a:latin typeface="Times New Roman" charset="0"/>
                  <a:ea typeface="宋体" charset="0"/>
                  <a:cs typeface="宋体" charset="0"/>
                  <a:sym typeface="Symbol" charset="0"/>
                </a:rPr>
                <a:t></a:t>
              </a:r>
              <a:endParaRPr lang="zh-CN" altLang="en-US" sz="2000">
                <a:solidFill>
                  <a:srgbClr val="FF0000"/>
                </a:solidFill>
                <a:latin typeface="Times New Roman" charset="0"/>
                <a:ea typeface="宋体" charset="0"/>
                <a:cs typeface="宋体" charset="0"/>
              </a:endParaRPr>
            </a:p>
          </p:txBody>
        </p:sp>
        <p:sp>
          <p:nvSpPr>
            <p:cNvPr id="31778" name="Freeform 31"/>
            <p:cNvSpPr>
              <a:spLocks/>
            </p:cNvSpPr>
            <p:nvPr/>
          </p:nvSpPr>
          <p:spPr bwMode="auto">
            <a:xfrm>
              <a:off x="4967" y="1773"/>
              <a:ext cx="72" cy="87"/>
            </a:xfrm>
            <a:custGeom>
              <a:avLst/>
              <a:gdLst>
                <a:gd name="T0" fmla="*/ 0 w 72"/>
                <a:gd name="T1" fmla="*/ 87 h 87"/>
                <a:gd name="T2" fmla="*/ 37 w 72"/>
                <a:gd name="T3" fmla="*/ 0 h 87"/>
                <a:gd name="T4" fmla="*/ 72 w 72"/>
                <a:gd name="T5" fmla="*/ 87 h 87"/>
                <a:gd name="T6" fmla="*/ 0 w 72"/>
                <a:gd name="T7" fmla="*/ 87 h 8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72"/>
                <a:gd name="T13" fmla="*/ 0 h 87"/>
                <a:gd name="T14" fmla="*/ 72 w 72"/>
                <a:gd name="T15" fmla="*/ 87 h 8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72" h="87">
                  <a:moveTo>
                    <a:pt x="0" y="87"/>
                  </a:moveTo>
                  <a:lnTo>
                    <a:pt x="37" y="0"/>
                  </a:lnTo>
                  <a:lnTo>
                    <a:pt x="72" y="87"/>
                  </a:lnTo>
                  <a:lnTo>
                    <a:pt x="0" y="87"/>
                  </a:lnTo>
                  <a:close/>
                </a:path>
              </a:pathLst>
            </a:custGeom>
            <a:solidFill>
              <a:srgbClr val="00A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1774" name="Text Box 32"/>
          <p:cNvSpPr txBox="1">
            <a:spLocks noChangeArrowheads="1"/>
          </p:cNvSpPr>
          <p:nvPr/>
        </p:nvSpPr>
        <p:spPr bwMode="auto">
          <a:xfrm>
            <a:off x="6034088" y="3978275"/>
            <a:ext cx="304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Lucida Sans" charset="0"/>
                <a:ea typeface="ＭＳ Ｐゴシック" charset="0"/>
                <a:cs typeface="Arial Unicode MS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zh-CN">
                <a:ea typeface="宋体" charset="0"/>
                <a:cs typeface="宋体" charset="0"/>
              </a:rPr>
              <a:t>x</a:t>
            </a:r>
            <a:endParaRPr lang="en-US" altLang="zh-CN">
              <a:latin typeface="Arial Black" charset="0"/>
              <a:ea typeface="宋体" charset="0"/>
              <a:cs typeface="宋体" charset="0"/>
            </a:endParaRPr>
          </a:p>
        </p:txBody>
      </p:sp>
      <p:sp>
        <p:nvSpPr>
          <p:cNvPr id="31775" name="Text Box 33"/>
          <p:cNvSpPr txBox="1">
            <a:spLocks noChangeArrowheads="1"/>
          </p:cNvSpPr>
          <p:nvPr/>
        </p:nvSpPr>
        <p:spPr bwMode="auto">
          <a:xfrm>
            <a:off x="6491288" y="2530475"/>
            <a:ext cx="304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Lucida Sans" charset="0"/>
                <a:ea typeface="ＭＳ Ｐゴシック" charset="0"/>
                <a:cs typeface="Arial Unicode MS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zh-CN">
                <a:ea typeface="宋体" charset="0"/>
                <a:cs typeface="宋体" charset="0"/>
              </a:rPr>
              <a:t>x</a:t>
            </a:r>
            <a:endParaRPr lang="en-US" altLang="zh-CN">
              <a:latin typeface="Arial Black" charset="0"/>
              <a:ea typeface="宋体" charset="0"/>
              <a:cs typeface="宋体" charset="0"/>
            </a:endParaRPr>
          </a:p>
        </p:txBody>
      </p:sp>
      <p:sp>
        <p:nvSpPr>
          <p:cNvPr id="31776" name="TextBox 34"/>
          <p:cNvSpPr txBox="1">
            <a:spLocks noChangeArrowheads="1"/>
          </p:cNvSpPr>
          <p:nvPr/>
        </p:nvSpPr>
        <p:spPr bwMode="auto">
          <a:xfrm>
            <a:off x="7620000" y="-33338"/>
            <a:ext cx="1166813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Lucida Sans" charset="0"/>
                <a:ea typeface="ＭＳ Ｐゴシック" charset="0"/>
                <a:cs typeface="Arial Unicode MS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9pPr>
          </a:lstStyle>
          <a:p>
            <a:pPr eaLnBrk="1" hangingPunct="1"/>
            <a:r>
              <a:rPr lang="en-US" sz="1600">
                <a:solidFill>
                  <a:srgbClr val="FBFCFF"/>
                </a:solidFill>
              </a:rPr>
              <a:t>Sec. 9.1.1</a:t>
            </a:r>
          </a:p>
        </p:txBody>
      </p:sp>
      <p:sp>
        <p:nvSpPr>
          <p:cNvPr id="35" name="Text Box 13"/>
          <p:cNvSpPr txBox="1">
            <a:spLocks noChangeArrowheads="1"/>
          </p:cNvSpPr>
          <p:nvPr/>
        </p:nvSpPr>
        <p:spPr bwMode="auto">
          <a:xfrm>
            <a:off x="585788" y="1138237"/>
            <a:ext cx="8101012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Lucida Sans" charset="0"/>
                <a:ea typeface="ＭＳ Ｐゴシック" charset="0"/>
                <a:cs typeface="Arial Unicode MS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zh-CN" dirty="0" smtClean="0">
                <a:latin typeface="Times New Roman"/>
                <a:ea typeface="宋体" charset="0"/>
                <a:cs typeface="Times New Roman"/>
              </a:rPr>
              <a:t>The information need is best “realized” by the relevant and non-relevant documents</a:t>
            </a:r>
            <a:endParaRPr lang="en-US" altLang="zh-CN" dirty="0">
              <a:latin typeface="Times New Roman"/>
              <a:ea typeface="宋体" charset="0"/>
              <a:cs typeface="Times New Roman"/>
            </a:endParaRPr>
          </a:p>
        </p:txBody>
      </p:sp>
      <p:grpSp>
        <p:nvGrpSpPr>
          <p:cNvPr id="36" name="Group 29"/>
          <p:cNvGrpSpPr>
            <a:grpSpLocks/>
          </p:cNvGrpSpPr>
          <p:nvPr/>
        </p:nvGrpSpPr>
        <p:grpSpPr bwMode="auto">
          <a:xfrm>
            <a:off x="1484313" y="5971309"/>
            <a:ext cx="457200" cy="396875"/>
            <a:chOff x="4896" y="1680"/>
            <a:chExt cx="288" cy="250"/>
          </a:xfrm>
        </p:grpSpPr>
        <p:sp>
          <p:nvSpPr>
            <p:cNvPr id="37" name="Text Box 30"/>
            <p:cNvSpPr txBox="1">
              <a:spLocks noChangeArrowheads="1"/>
            </p:cNvSpPr>
            <p:nvPr/>
          </p:nvSpPr>
          <p:spPr bwMode="auto">
            <a:xfrm>
              <a:off x="4896" y="1680"/>
              <a:ext cx="288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Lucida Sans" charset="0"/>
                  <a:ea typeface="ＭＳ Ｐゴシック" charset="0"/>
                  <a:cs typeface="Arial Unicode MS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Lucida Sans" charset="0"/>
                  <a:ea typeface="Arial Unicode MS" charset="0"/>
                  <a:cs typeface="Arial Unicode MS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Lucida Sans" charset="0"/>
                  <a:ea typeface="Arial Unicode MS" charset="0"/>
                  <a:cs typeface="Arial Unicode MS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Lucida Sans" charset="0"/>
                  <a:ea typeface="Arial Unicode MS" charset="0"/>
                  <a:cs typeface="Arial Unicode MS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Lucida Sans" charset="0"/>
                  <a:ea typeface="Arial Unicode MS" charset="0"/>
                  <a:cs typeface="Arial Unicode MS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Lucida Sans" charset="0"/>
                  <a:ea typeface="Arial Unicode MS" charset="0"/>
                  <a:cs typeface="Arial Unicode MS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Lucida Sans" charset="0"/>
                  <a:ea typeface="Arial Unicode MS" charset="0"/>
                  <a:cs typeface="Arial Unicode MS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Lucida Sans" charset="0"/>
                  <a:ea typeface="Arial Unicode MS" charset="0"/>
                  <a:cs typeface="Arial Unicode MS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Lucida Sans" charset="0"/>
                  <a:ea typeface="Arial Unicode MS" charset="0"/>
                  <a:cs typeface="Arial Unicode MS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zh-CN" altLang="en-US" sz="2000">
                  <a:solidFill>
                    <a:srgbClr val="FF0000"/>
                  </a:solidFill>
                  <a:latin typeface="Times New Roman" charset="0"/>
                  <a:ea typeface="宋体" charset="0"/>
                  <a:cs typeface="宋体" charset="0"/>
                  <a:sym typeface="Symbol" charset="0"/>
                </a:rPr>
                <a:t></a:t>
              </a:r>
              <a:endParaRPr lang="zh-CN" altLang="en-US" sz="2000">
                <a:solidFill>
                  <a:srgbClr val="FF0000"/>
                </a:solidFill>
                <a:latin typeface="Times New Roman" charset="0"/>
                <a:ea typeface="宋体" charset="0"/>
                <a:cs typeface="宋体" charset="0"/>
              </a:endParaRPr>
            </a:p>
          </p:txBody>
        </p:sp>
        <p:sp>
          <p:nvSpPr>
            <p:cNvPr id="38" name="Freeform 31"/>
            <p:cNvSpPr>
              <a:spLocks/>
            </p:cNvSpPr>
            <p:nvPr/>
          </p:nvSpPr>
          <p:spPr bwMode="auto">
            <a:xfrm>
              <a:off x="4967" y="1773"/>
              <a:ext cx="72" cy="87"/>
            </a:xfrm>
            <a:custGeom>
              <a:avLst/>
              <a:gdLst>
                <a:gd name="T0" fmla="*/ 0 w 72"/>
                <a:gd name="T1" fmla="*/ 87 h 87"/>
                <a:gd name="T2" fmla="*/ 37 w 72"/>
                <a:gd name="T3" fmla="*/ 0 h 87"/>
                <a:gd name="T4" fmla="*/ 72 w 72"/>
                <a:gd name="T5" fmla="*/ 87 h 87"/>
                <a:gd name="T6" fmla="*/ 0 w 72"/>
                <a:gd name="T7" fmla="*/ 87 h 8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72"/>
                <a:gd name="T13" fmla="*/ 0 h 87"/>
                <a:gd name="T14" fmla="*/ 72 w 72"/>
                <a:gd name="T15" fmla="*/ 87 h 8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72" h="87">
                  <a:moveTo>
                    <a:pt x="0" y="87"/>
                  </a:moveTo>
                  <a:lnTo>
                    <a:pt x="37" y="0"/>
                  </a:lnTo>
                  <a:lnTo>
                    <a:pt x="72" y="87"/>
                  </a:lnTo>
                  <a:lnTo>
                    <a:pt x="0" y="87"/>
                  </a:lnTo>
                  <a:close/>
                </a:path>
              </a:pathLst>
            </a:custGeom>
            <a:solidFill>
              <a:srgbClr val="00A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9" name="Group 29"/>
          <p:cNvGrpSpPr>
            <a:grpSpLocks/>
          </p:cNvGrpSpPr>
          <p:nvPr/>
        </p:nvGrpSpPr>
        <p:grpSpPr bwMode="auto">
          <a:xfrm>
            <a:off x="2528888" y="3352800"/>
            <a:ext cx="457200" cy="396875"/>
            <a:chOff x="4896" y="1680"/>
            <a:chExt cx="288" cy="250"/>
          </a:xfrm>
        </p:grpSpPr>
        <p:sp>
          <p:nvSpPr>
            <p:cNvPr id="40" name="Text Box 30"/>
            <p:cNvSpPr txBox="1">
              <a:spLocks noChangeArrowheads="1"/>
            </p:cNvSpPr>
            <p:nvPr/>
          </p:nvSpPr>
          <p:spPr bwMode="auto">
            <a:xfrm>
              <a:off x="4896" y="1680"/>
              <a:ext cx="288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Lucida Sans" charset="0"/>
                  <a:ea typeface="ＭＳ Ｐゴシック" charset="0"/>
                  <a:cs typeface="Arial Unicode MS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Lucida Sans" charset="0"/>
                  <a:ea typeface="Arial Unicode MS" charset="0"/>
                  <a:cs typeface="Arial Unicode MS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Lucida Sans" charset="0"/>
                  <a:ea typeface="Arial Unicode MS" charset="0"/>
                  <a:cs typeface="Arial Unicode MS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Lucida Sans" charset="0"/>
                  <a:ea typeface="Arial Unicode MS" charset="0"/>
                  <a:cs typeface="Arial Unicode MS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Lucida Sans" charset="0"/>
                  <a:ea typeface="Arial Unicode MS" charset="0"/>
                  <a:cs typeface="Arial Unicode MS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Lucida Sans" charset="0"/>
                  <a:ea typeface="Arial Unicode MS" charset="0"/>
                  <a:cs typeface="Arial Unicode MS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Lucida Sans" charset="0"/>
                  <a:ea typeface="Arial Unicode MS" charset="0"/>
                  <a:cs typeface="Arial Unicode MS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Lucida Sans" charset="0"/>
                  <a:ea typeface="Arial Unicode MS" charset="0"/>
                  <a:cs typeface="Arial Unicode MS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Lucida Sans" charset="0"/>
                  <a:ea typeface="Arial Unicode MS" charset="0"/>
                  <a:cs typeface="Arial Unicode MS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zh-CN" altLang="en-US" sz="2000">
                  <a:solidFill>
                    <a:srgbClr val="FF0000"/>
                  </a:solidFill>
                  <a:latin typeface="Times New Roman" charset="0"/>
                  <a:ea typeface="宋体" charset="0"/>
                  <a:cs typeface="宋体" charset="0"/>
                  <a:sym typeface="Symbol" charset="0"/>
                </a:rPr>
                <a:t></a:t>
              </a:r>
              <a:endParaRPr lang="zh-CN" altLang="en-US" sz="2000">
                <a:solidFill>
                  <a:srgbClr val="FF0000"/>
                </a:solidFill>
                <a:latin typeface="Times New Roman" charset="0"/>
                <a:ea typeface="宋体" charset="0"/>
                <a:cs typeface="宋体" charset="0"/>
              </a:endParaRPr>
            </a:p>
          </p:txBody>
        </p:sp>
        <p:sp>
          <p:nvSpPr>
            <p:cNvPr id="41" name="Freeform 31"/>
            <p:cNvSpPr>
              <a:spLocks/>
            </p:cNvSpPr>
            <p:nvPr/>
          </p:nvSpPr>
          <p:spPr bwMode="auto">
            <a:xfrm>
              <a:off x="4967" y="1773"/>
              <a:ext cx="72" cy="87"/>
            </a:xfrm>
            <a:custGeom>
              <a:avLst/>
              <a:gdLst>
                <a:gd name="T0" fmla="*/ 0 w 72"/>
                <a:gd name="T1" fmla="*/ 87 h 87"/>
                <a:gd name="T2" fmla="*/ 37 w 72"/>
                <a:gd name="T3" fmla="*/ 0 h 87"/>
                <a:gd name="T4" fmla="*/ 72 w 72"/>
                <a:gd name="T5" fmla="*/ 87 h 87"/>
                <a:gd name="T6" fmla="*/ 0 w 72"/>
                <a:gd name="T7" fmla="*/ 87 h 8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72"/>
                <a:gd name="T13" fmla="*/ 0 h 87"/>
                <a:gd name="T14" fmla="*/ 72 w 72"/>
                <a:gd name="T15" fmla="*/ 87 h 8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72" h="87">
                  <a:moveTo>
                    <a:pt x="0" y="87"/>
                  </a:moveTo>
                  <a:lnTo>
                    <a:pt x="37" y="0"/>
                  </a:lnTo>
                  <a:lnTo>
                    <a:pt x="72" y="87"/>
                  </a:lnTo>
                  <a:lnTo>
                    <a:pt x="0" y="87"/>
                  </a:lnTo>
                  <a:close/>
                </a:path>
              </a:pathLst>
            </a:custGeom>
            <a:solidFill>
              <a:srgbClr val="00A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22268690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55" grpId="0"/>
      <p:bldP spid="3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>
                <a:latin typeface="Calibri" charset="0"/>
                <a:ea typeface="ＭＳ Ｐゴシック" charset="0"/>
                <a:cs typeface="ＭＳ Ｐゴシック" charset="0"/>
              </a:rPr>
              <a:t>Key concept: Centroid</a:t>
            </a:r>
          </a:p>
        </p:txBody>
      </p:sp>
      <p:sp>
        <p:nvSpPr>
          <p:cNvPr id="2969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>
                <a:ea typeface="ＭＳ Ｐゴシック" charset="0"/>
              </a:rPr>
              <a:t>The </a:t>
            </a:r>
            <a:r>
              <a:rPr lang="en-US" i="1" dirty="0">
                <a:ea typeface="ＭＳ Ｐゴシック" charset="0"/>
              </a:rPr>
              <a:t>centroid </a:t>
            </a:r>
            <a:r>
              <a:rPr lang="en-US" dirty="0">
                <a:ea typeface="ＭＳ Ｐゴシック" charset="0"/>
              </a:rPr>
              <a:t>is the center of mass of a set of points</a:t>
            </a:r>
          </a:p>
          <a:p>
            <a:pPr eaLnBrk="1" hangingPunct="1"/>
            <a:r>
              <a:rPr lang="en-US" dirty="0">
                <a:solidFill>
                  <a:srgbClr val="C00000"/>
                </a:solidFill>
                <a:ea typeface="ＭＳ Ｐゴシック" charset="0"/>
              </a:rPr>
              <a:t>Recall that we represent documents as points in a high-dimensional space</a:t>
            </a:r>
          </a:p>
          <a:p>
            <a:pPr eaLnBrk="1" hangingPunct="1"/>
            <a:r>
              <a:rPr lang="en-US" dirty="0">
                <a:ea typeface="ＭＳ Ｐゴシック" charset="0"/>
              </a:rPr>
              <a:t>Definition: Centroid</a:t>
            </a:r>
          </a:p>
          <a:p>
            <a:pPr eaLnBrk="1" hangingPunct="1">
              <a:buFont typeface="Wingdings" charset="0"/>
              <a:buNone/>
            </a:pPr>
            <a:endParaRPr lang="en-US" dirty="0">
              <a:ea typeface="ＭＳ Ｐゴシック" charset="0"/>
            </a:endParaRPr>
          </a:p>
          <a:p>
            <a:pPr eaLnBrk="1" hangingPunct="1"/>
            <a:endParaRPr lang="en-US" dirty="0">
              <a:ea typeface="ＭＳ Ｐゴシック" charset="0"/>
            </a:endParaRPr>
          </a:p>
          <a:p>
            <a:pPr eaLnBrk="1" hangingPunct="1">
              <a:buFont typeface="Wingdings" charset="0"/>
              <a:buNone/>
            </a:pPr>
            <a:endParaRPr lang="en-US" dirty="0" smtClean="0">
              <a:ea typeface="ＭＳ Ｐゴシック" charset="0"/>
            </a:endParaRPr>
          </a:p>
          <a:p>
            <a:pPr lvl="1">
              <a:buFont typeface="Wingdings" charset="0"/>
              <a:buNone/>
            </a:pPr>
            <a:r>
              <a:rPr lang="en-US" dirty="0" smtClean="0">
                <a:ea typeface="ＭＳ Ｐゴシック" charset="0"/>
              </a:rPr>
              <a:t>where </a:t>
            </a:r>
            <a:r>
              <a:rPr lang="en-US" dirty="0">
                <a:ea typeface="ＭＳ Ｐゴシック" charset="0"/>
              </a:rPr>
              <a:t>C is a set of documents.</a:t>
            </a:r>
          </a:p>
        </p:txBody>
      </p:sp>
      <p:graphicFrame>
        <p:nvGraphicFramePr>
          <p:cNvPr id="29700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94400249"/>
              </p:ext>
            </p:extLst>
          </p:nvPr>
        </p:nvGraphicFramePr>
        <p:xfrm>
          <a:off x="1944688" y="3254375"/>
          <a:ext cx="2879725" cy="1225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878" name="Equation" r:id="rId3" imgW="1016000" imgH="431800" progId="Equation.3">
                  <p:embed/>
                </p:oleObj>
              </mc:Choice>
              <mc:Fallback>
                <p:oleObj name="Equation" r:id="rId3" imgW="1016000" imgH="4318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44688" y="3254375"/>
                        <a:ext cx="2879725" cy="1225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9701" name="TextBox 5"/>
          <p:cNvSpPr txBox="1">
            <a:spLocks noChangeArrowheads="1"/>
          </p:cNvSpPr>
          <p:nvPr/>
        </p:nvSpPr>
        <p:spPr bwMode="auto">
          <a:xfrm>
            <a:off x="7620000" y="-33338"/>
            <a:ext cx="1166813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Lucida Sans" charset="0"/>
                <a:ea typeface="ＭＳ Ｐゴシック" charset="0"/>
                <a:cs typeface="Arial Unicode MS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9pPr>
          </a:lstStyle>
          <a:p>
            <a:pPr eaLnBrk="1" hangingPunct="1"/>
            <a:r>
              <a:rPr lang="en-US" sz="1600">
                <a:solidFill>
                  <a:srgbClr val="FBFCFF"/>
                </a:solidFill>
              </a:rPr>
              <a:t>Sec. 9.1.1</a:t>
            </a:r>
          </a:p>
        </p:txBody>
      </p:sp>
    </p:spTree>
    <p:extLst>
      <p:ext uri="{BB962C8B-B14F-4D97-AF65-F5344CB8AC3E}">
        <p14:creationId xmlns:p14="http://schemas.microsoft.com/office/powerpoint/2010/main" val="101348943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699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altLang="zh-CN" dirty="0" err="1">
                <a:latin typeface="Calibri" charset="0"/>
                <a:ea typeface="宋体" charset="0"/>
                <a:cs typeface="宋体" charset="0"/>
              </a:rPr>
              <a:t>Rocchio</a:t>
            </a:r>
            <a:r>
              <a:rPr lang="en-US" altLang="zh-CN" dirty="0">
                <a:latin typeface="Calibri" charset="0"/>
                <a:ea typeface="宋体" charset="0"/>
                <a:cs typeface="宋体" charset="0"/>
              </a:rPr>
              <a:t> Algorithm</a:t>
            </a:r>
            <a:endParaRPr lang="en-US" dirty="0">
              <a:latin typeface="Calibri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3072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>
                <a:ea typeface="ＭＳ Ｐゴシック" charset="0"/>
              </a:rPr>
              <a:t>The </a:t>
            </a:r>
            <a:r>
              <a:rPr lang="en-US" dirty="0" err="1">
                <a:ea typeface="ＭＳ Ｐゴシック" charset="0"/>
              </a:rPr>
              <a:t>Rocchio</a:t>
            </a:r>
            <a:r>
              <a:rPr lang="en-US" dirty="0">
                <a:ea typeface="ＭＳ Ｐゴシック" charset="0"/>
              </a:rPr>
              <a:t> algorithm uses the vector space model to pick a relevance feedback query</a:t>
            </a:r>
          </a:p>
          <a:p>
            <a:pPr eaLnBrk="1" hangingPunct="1"/>
            <a:r>
              <a:rPr lang="en-US" dirty="0" err="1">
                <a:solidFill>
                  <a:srgbClr val="C00000"/>
                </a:solidFill>
                <a:ea typeface="ＭＳ Ｐゴシック" charset="0"/>
              </a:rPr>
              <a:t>Rocchio</a:t>
            </a:r>
            <a:r>
              <a:rPr lang="en-US" dirty="0">
                <a:solidFill>
                  <a:srgbClr val="C00000"/>
                </a:solidFill>
                <a:ea typeface="ＭＳ Ｐゴシック" charset="0"/>
              </a:rPr>
              <a:t> seeks the query </a:t>
            </a:r>
            <a:r>
              <a:rPr lang="en-US" i="1" dirty="0" err="1">
                <a:solidFill>
                  <a:srgbClr val="C00000"/>
                </a:solidFill>
                <a:ea typeface="ＭＳ Ｐゴシック" charset="0"/>
              </a:rPr>
              <a:t>q</a:t>
            </a:r>
            <a:r>
              <a:rPr lang="en-US" i="1" baseline="-25000" dirty="0" err="1">
                <a:solidFill>
                  <a:srgbClr val="C00000"/>
                </a:solidFill>
                <a:ea typeface="ＭＳ Ｐゴシック" charset="0"/>
              </a:rPr>
              <a:t>opt</a:t>
            </a:r>
            <a:r>
              <a:rPr lang="en-US" dirty="0">
                <a:solidFill>
                  <a:srgbClr val="C00000"/>
                </a:solidFill>
                <a:ea typeface="ＭＳ Ｐゴシック" charset="0"/>
              </a:rPr>
              <a:t> that maximizes</a:t>
            </a:r>
          </a:p>
          <a:p>
            <a:pPr eaLnBrk="1" hangingPunct="1"/>
            <a:endParaRPr lang="en-US" dirty="0">
              <a:ea typeface="ＭＳ Ｐゴシック" charset="0"/>
            </a:endParaRPr>
          </a:p>
          <a:p>
            <a:pPr eaLnBrk="1" hangingPunct="1"/>
            <a:endParaRPr lang="en-US" dirty="0">
              <a:ea typeface="ＭＳ Ｐゴシック" charset="0"/>
            </a:endParaRPr>
          </a:p>
          <a:p>
            <a:pPr eaLnBrk="1" hangingPunct="1"/>
            <a:r>
              <a:rPr lang="en-US" dirty="0">
                <a:ea typeface="ＭＳ Ｐゴシック" charset="0"/>
              </a:rPr>
              <a:t>Tries to separate docs marked relevant and non-relevant</a:t>
            </a:r>
          </a:p>
          <a:p>
            <a:pPr eaLnBrk="1" hangingPunct="1"/>
            <a:endParaRPr lang="en-US" dirty="0">
              <a:ea typeface="ＭＳ Ｐゴシック" charset="0"/>
            </a:endParaRPr>
          </a:p>
          <a:p>
            <a:pPr eaLnBrk="1" hangingPunct="1"/>
            <a:endParaRPr lang="en-US" dirty="0">
              <a:ea typeface="ＭＳ Ｐゴシック" charset="0"/>
            </a:endParaRPr>
          </a:p>
          <a:p>
            <a:pPr eaLnBrk="1" hangingPunct="1"/>
            <a:r>
              <a:rPr lang="en-US" dirty="0">
                <a:solidFill>
                  <a:srgbClr val="C00000"/>
                </a:solidFill>
                <a:ea typeface="ＭＳ Ｐゴシック" charset="0"/>
              </a:rPr>
              <a:t>Problem: we don</a:t>
            </a:r>
            <a:r>
              <a:rPr lang="ja-JP" altLang="en-US" dirty="0">
                <a:solidFill>
                  <a:srgbClr val="C00000"/>
                </a:solidFill>
                <a:ea typeface="ＭＳ Ｐゴシック" charset="0"/>
              </a:rPr>
              <a:t>’</a:t>
            </a:r>
            <a:r>
              <a:rPr lang="en-US" dirty="0">
                <a:solidFill>
                  <a:srgbClr val="C00000"/>
                </a:solidFill>
                <a:ea typeface="ＭＳ Ｐゴシック" charset="0"/>
              </a:rPr>
              <a:t>t know the truly relevant docs</a:t>
            </a:r>
          </a:p>
        </p:txBody>
      </p:sp>
      <p:cxnSp>
        <p:nvCxnSpPr>
          <p:cNvPr id="30724" name="Straight Arrow Connector 4"/>
          <p:cNvCxnSpPr>
            <a:cxnSpLocks noChangeShapeType="1"/>
          </p:cNvCxnSpPr>
          <p:nvPr/>
        </p:nvCxnSpPr>
        <p:spPr bwMode="auto">
          <a:xfrm>
            <a:off x="4495800" y="2667000"/>
            <a:ext cx="228600" cy="1588"/>
          </a:xfrm>
          <a:prstGeom prst="straightConnector1">
            <a:avLst/>
          </a:prstGeom>
          <a:noFill/>
          <a:ln w="12700">
            <a:solidFill>
              <a:schemeClr val="tx1"/>
            </a:solidFill>
            <a:miter lim="800000"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graphicFrame>
        <p:nvGraphicFramePr>
          <p:cNvPr id="30725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49831704"/>
              </p:ext>
            </p:extLst>
          </p:nvPr>
        </p:nvGraphicFramePr>
        <p:xfrm>
          <a:off x="1489364" y="2697018"/>
          <a:ext cx="6465599" cy="83924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987" name="Equation" r:id="rId3" imgW="3035300" imgH="393700" progId="Equation.3">
                  <p:embed/>
                </p:oleObj>
              </mc:Choice>
              <mc:Fallback>
                <p:oleObj name="Equation" r:id="rId3" imgW="3035300" imgH="3937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89364" y="2697018"/>
                        <a:ext cx="6465599" cy="83924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2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78717510"/>
              </p:ext>
            </p:extLst>
          </p:nvPr>
        </p:nvGraphicFramePr>
        <p:xfrm>
          <a:off x="2459182" y="4265614"/>
          <a:ext cx="4646468" cy="120309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988" name="Equation" r:id="rId5" imgW="1816100" imgH="469900" progId="Equation.3">
                  <p:embed/>
                </p:oleObj>
              </mc:Choice>
              <mc:Fallback>
                <p:oleObj name="Equation" r:id="rId5" imgW="1816100" imgH="4699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59182" y="4265614"/>
                        <a:ext cx="4646468" cy="120309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727" name="TextBox 7"/>
          <p:cNvSpPr txBox="1">
            <a:spLocks noChangeArrowheads="1"/>
          </p:cNvSpPr>
          <p:nvPr/>
        </p:nvSpPr>
        <p:spPr bwMode="auto">
          <a:xfrm>
            <a:off x="7620000" y="-33338"/>
            <a:ext cx="1166813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Lucida Sans" charset="0"/>
                <a:ea typeface="ＭＳ Ｐゴシック" charset="0"/>
                <a:cs typeface="Arial Unicode MS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9pPr>
          </a:lstStyle>
          <a:p>
            <a:pPr eaLnBrk="1" hangingPunct="1"/>
            <a:r>
              <a:rPr lang="en-US" sz="1600">
                <a:solidFill>
                  <a:srgbClr val="FBFCFF"/>
                </a:solidFill>
              </a:rPr>
              <a:t>Sec. 9.1.1</a:t>
            </a:r>
          </a:p>
        </p:txBody>
      </p:sp>
    </p:spTree>
    <p:extLst>
      <p:ext uri="{BB962C8B-B14F-4D97-AF65-F5344CB8AC3E}">
        <p14:creationId xmlns:p14="http://schemas.microsoft.com/office/powerpoint/2010/main" val="326770580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CN" dirty="0" err="1">
                <a:latin typeface="Calibri" charset="0"/>
                <a:ea typeface="宋体" charset="0"/>
                <a:cs typeface="宋体" charset="0"/>
              </a:rPr>
              <a:t>Rocchio</a:t>
            </a:r>
            <a:r>
              <a:rPr lang="en-US" altLang="zh-CN" dirty="0">
                <a:latin typeface="Calibri" charset="0"/>
                <a:ea typeface="宋体" charset="0"/>
                <a:cs typeface="宋体" charset="0"/>
              </a:rPr>
              <a:t> </a:t>
            </a:r>
            <a:r>
              <a:rPr lang="en-US" altLang="zh-CN" dirty="0" smtClean="0">
                <a:latin typeface="Calibri" charset="0"/>
                <a:ea typeface="宋体" charset="0"/>
                <a:cs typeface="宋体" charset="0"/>
              </a:rPr>
              <a:t>Algorithm (SMART system)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02850"/>
            <a:ext cx="8229600" cy="5374150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90000"/>
              </a:lnSpc>
            </a:pPr>
            <a:r>
              <a:rPr lang="en-US" altLang="zh-CN" sz="2400" dirty="0">
                <a:ea typeface="宋体" charset="0"/>
              </a:rPr>
              <a:t>Used in practice:</a:t>
            </a:r>
          </a:p>
          <a:p>
            <a:pPr>
              <a:lnSpc>
                <a:spcPct val="90000"/>
              </a:lnSpc>
            </a:pPr>
            <a:endParaRPr lang="en-US" altLang="zh-CN" dirty="0">
              <a:ea typeface="宋体" charset="0"/>
            </a:endParaRPr>
          </a:p>
          <a:p>
            <a:pPr>
              <a:lnSpc>
                <a:spcPct val="90000"/>
              </a:lnSpc>
            </a:pPr>
            <a:endParaRPr lang="en-US" altLang="zh-CN" sz="2200" dirty="0">
              <a:ea typeface="宋体" charset="0"/>
            </a:endParaRPr>
          </a:p>
          <a:p>
            <a:pPr>
              <a:lnSpc>
                <a:spcPct val="90000"/>
              </a:lnSpc>
            </a:pPr>
            <a:endParaRPr lang="en-US" altLang="zh-CN" sz="2200" dirty="0">
              <a:ea typeface="宋体" charset="0"/>
            </a:endParaRPr>
          </a:p>
          <a:p>
            <a:pPr>
              <a:lnSpc>
                <a:spcPct val="90000"/>
              </a:lnSpc>
            </a:pPr>
            <a:endParaRPr lang="en-US" altLang="zh-CN" sz="1800" dirty="0">
              <a:ea typeface="宋体" charset="0"/>
            </a:endParaRPr>
          </a:p>
          <a:p>
            <a:pPr>
              <a:lnSpc>
                <a:spcPct val="90000"/>
              </a:lnSpc>
            </a:pPr>
            <a:r>
              <a:rPr lang="en-US" altLang="zh-CN" sz="2400" i="1" dirty="0" err="1">
                <a:solidFill>
                  <a:srgbClr val="C00000"/>
                </a:solidFill>
                <a:ea typeface="宋体" charset="0"/>
              </a:rPr>
              <a:t>D</a:t>
            </a:r>
            <a:r>
              <a:rPr lang="en-US" altLang="zh-CN" sz="2400" i="1" baseline="-25000" dirty="0" err="1">
                <a:solidFill>
                  <a:srgbClr val="C00000"/>
                </a:solidFill>
                <a:ea typeface="宋体" charset="0"/>
              </a:rPr>
              <a:t>r</a:t>
            </a:r>
            <a:r>
              <a:rPr lang="en-US" altLang="zh-CN" sz="2400" i="1" baseline="-25000" dirty="0">
                <a:solidFill>
                  <a:srgbClr val="C00000"/>
                </a:solidFill>
                <a:ea typeface="宋体" charset="0"/>
              </a:rPr>
              <a:t>  </a:t>
            </a:r>
            <a:r>
              <a:rPr lang="en-US" altLang="zh-CN" sz="2400" i="1" dirty="0">
                <a:solidFill>
                  <a:srgbClr val="C00000"/>
                </a:solidFill>
                <a:ea typeface="宋体" charset="0"/>
              </a:rPr>
              <a:t>= </a:t>
            </a:r>
            <a:r>
              <a:rPr lang="en-US" altLang="zh-CN" sz="2400" dirty="0">
                <a:solidFill>
                  <a:srgbClr val="C00000"/>
                </a:solidFill>
                <a:ea typeface="宋体" charset="0"/>
              </a:rPr>
              <a:t>set of </a:t>
            </a:r>
            <a:r>
              <a:rPr lang="en-US" altLang="zh-CN" sz="2400" u="sng" dirty="0">
                <a:solidFill>
                  <a:srgbClr val="C00000"/>
                </a:solidFill>
                <a:ea typeface="宋体" charset="0"/>
              </a:rPr>
              <a:t>known</a:t>
            </a:r>
            <a:r>
              <a:rPr lang="en-US" altLang="zh-CN" sz="2400" dirty="0">
                <a:solidFill>
                  <a:srgbClr val="C00000"/>
                </a:solidFill>
                <a:ea typeface="宋体" charset="0"/>
              </a:rPr>
              <a:t> relevant doc vectors</a:t>
            </a:r>
          </a:p>
          <a:p>
            <a:pPr>
              <a:lnSpc>
                <a:spcPct val="90000"/>
              </a:lnSpc>
            </a:pPr>
            <a:r>
              <a:rPr lang="en-US" altLang="zh-CN" sz="2400" i="1" dirty="0" err="1">
                <a:solidFill>
                  <a:srgbClr val="C00000"/>
                </a:solidFill>
                <a:ea typeface="宋体" charset="0"/>
              </a:rPr>
              <a:t>D</a:t>
            </a:r>
            <a:r>
              <a:rPr lang="en-US" altLang="zh-CN" sz="2400" i="1" baseline="-25000" dirty="0" err="1">
                <a:solidFill>
                  <a:srgbClr val="C00000"/>
                </a:solidFill>
                <a:ea typeface="宋体" charset="0"/>
              </a:rPr>
              <a:t>nr</a:t>
            </a:r>
            <a:r>
              <a:rPr lang="en-US" altLang="zh-CN" sz="2400" dirty="0">
                <a:solidFill>
                  <a:srgbClr val="C00000"/>
                </a:solidFill>
                <a:ea typeface="宋体" charset="0"/>
              </a:rPr>
              <a:t> = set of </a:t>
            </a:r>
            <a:r>
              <a:rPr lang="en-US" altLang="zh-CN" sz="2400" u="sng" dirty="0">
                <a:solidFill>
                  <a:srgbClr val="C00000"/>
                </a:solidFill>
                <a:ea typeface="宋体" charset="0"/>
              </a:rPr>
              <a:t>known</a:t>
            </a:r>
            <a:r>
              <a:rPr lang="en-US" altLang="zh-CN" sz="2400" dirty="0">
                <a:solidFill>
                  <a:srgbClr val="C00000"/>
                </a:solidFill>
                <a:ea typeface="宋体" charset="0"/>
              </a:rPr>
              <a:t> irrelevant doc vectors</a:t>
            </a:r>
          </a:p>
          <a:p>
            <a:pPr>
              <a:lnSpc>
                <a:spcPct val="90000"/>
              </a:lnSpc>
            </a:pPr>
            <a:r>
              <a:rPr lang="en-US" altLang="zh-CN" sz="2400" dirty="0">
                <a:ea typeface="宋体" charset="0"/>
              </a:rPr>
              <a:t>Different from </a:t>
            </a:r>
            <a:r>
              <a:rPr lang="en-US" altLang="zh-CN" sz="2400" i="1" dirty="0">
                <a:ea typeface="宋体" charset="0"/>
              </a:rPr>
              <a:t>C</a:t>
            </a:r>
            <a:r>
              <a:rPr lang="en-US" altLang="zh-CN" sz="2400" i="1" baseline="-25000" dirty="0">
                <a:ea typeface="宋体" charset="0"/>
              </a:rPr>
              <a:t>r </a:t>
            </a:r>
            <a:r>
              <a:rPr lang="en-US" altLang="zh-CN" sz="2400" dirty="0">
                <a:ea typeface="宋体" charset="0"/>
              </a:rPr>
              <a:t>and </a:t>
            </a:r>
            <a:r>
              <a:rPr lang="en-US" altLang="zh-CN" sz="2400" i="1" dirty="0" err="1">
                <a:ea typeface="宋体" charset="0"/>
              </a:rPr>
              <a:t>C</a:t>
            </a:r>
            <a:r>
              <a:rPr lang="en-US" altLang="zh-CN" sz="2400" i="1" baseline="-25000" dirty="0" err="1">
                <a:ea typeface="宋体" charset="0"/>
              </a:rPr>
              <a:t>nr</a:t>
            </a:r>
            <a:endParaRPr lang="en-US" altLang="zh-CN" sz="2400" dirty="0">
              <a:ea typeface="宋体" charset="0"/>
            </a:endParaRPr>
          </a:p>
          <a:p>
            <a:pPr>
              <a:lnSpc>
                <a:spcPct val="90000"/>
              </a:lnSpc>
            </a:pPr>
            <a:r>
              <a:rPr lang="en-US" altLang="zh-CN" sz="2400" i="1" dirty="0" err="1">
                <a:solidFill>
                  <a:srgbClr val="C00000"/>
                </a:solidFill>
                <a:ea typeface="宋体" charset="0"/>
              </a:rPr>
              <a:t>q</a:t>
            </a:r>
            <a:r>
              <a:rPr lang="en-US" altLang="zh-CN" sz="2400" i="1" baseline="-25000" dirty="0" err="1">
                <a:solidFill>
                  <a:srgbClr val="C00000"/>
                </a:solidFill>
                <a:ea typeface="宋体" charset="0"/>
              </a:rPr>
              <a:t>m</a:t>
            </a:r>
            <a:r>
              <a:rPr lang="en-US" altLang="zh-CN" sz="2400" dirty="0">
                <a:solidFill>
                  <a:srgbClr val="C00000"/>
                </a:solidFill>
                <a:ea typeface="宋体" charset="0"/>
              </a:rPr>
              <a:t> = modified query vector; </a:t>
            </a:r>
            <a:r>
              <a:rPr lang="en-US" altLang="zh-CN" sz="2400" i="1" dirty="0">
                <a:solidFill>
                  <a:srgbClr val="C00000"/>
                </a:solidFill>
                <a:ea typeface="宋体" charset="0"/>
              </a:rPr>
              <a:t>q</a:t>
            </a:r>
            <a:r>
              <a:rPr lang="en-US" altLang="zh-CN" sz="2400" i="1" baseline="-25000" dirty="0">
                <a:solidFill>
                  <a:srgbClr val="C00000"/>
                </a:solidFill>
                <a:ea typeface="宋体" charset="0"/>
              </a:rPr>
              <a:t>0</a:t>
            </a:r>
            <a:r>
              <a:rPr lang="en-US" altLang="zh-CN" sz="2400" dirty="0">
                <a:solidFill>
                  <a:srgbClr val="C00000"/>
                </a:solidFill>
                <a:ea typeface="宋体" charset="0"/>
              </a:rPr>
              <a:t> = original query vector; </a:t>
            </a:r>
            <a:r>
              <a:rPr lang="el-GR" sz="2400" i="1" dirty="0">
                <a:solidFill>
                  <a:srgbClr val="C00000"/>
                </a:solidFill>
                <a:ea typeface="ＭＳ Ｐゴシック" charset="0"/>
              </a:rPr>
              <a:t>α</a:t>
            </a:r>
            <a:r>
              <a:rPr lang="en-US" altLang="zh-CN" sz="2400" i="1" dirty="0">
                <a:solidFill>
                  <a:srgbClr val="C00000"/>
                </a:solidFill>
                <a:ea typeface="宋体" charset="0"/>
              </a:rPr>
              <a:t>,</a:t>
            </a:r>
            <a:r>
              <a:rPr lang="el-GR" sz="2400" i="1" dirty="0">
                <a:solidFill>
                  <a:srgbClr val="C00000"/>
                </a:solidFill>
                <a:ea typeface="ＭＳ Ｐゴシック" charset="0"/>
              </a:rPr>
              <a:t>β</a:t>
            </a:r>
            <a:r>
              <a:rPr lang="en-US" altLang="zh-CN" sz="2400" i="1" dirty="0">
                <a:solidFill>
                  <a:srgbClr val="C00000"/>
                </a:solidFill>
                <a:ea typeface="宋体" charset="0"/>
              </a:rPr>
              <a:t>,</a:t>
            </a:r>
            <a:r>
              <a:rPr lang="el-GR" sz="2400" i="1" dirty="0">
                <a:solidFill>
                  <a:srgbClr val="C00000"/>
                </a:solidFill>
                <a:ea typeface="ＭＳ Ｐゴシック" charset="0"/>
              </a:rPr>
              <a:t>γ</a:t>
            </a:r>
            <a:r>
              <a:rPr lang="en-US" altLang="zh-CN" sz="2400" dirty="0">
                <a:solidFill>
                  <a:srgbClr val="C00000"/>
                </a:solidFill>
                <a:ea typeface="宋体" charset="0"/>
              </a:rPr>
              <a:t>: weights (hand-chosen or set empirically)</a:t>
            </a:r>
          </a:p>
          <a:p>
            <a:pPr>
              <a:lnSpc>
                <a:spcPct val="90000"/>
              </a:lnSpc>
            </a:pPr>
            <a:r>
              <a:rPr lang="en-US" altLang="zh-CN" sz="2400" dirty="0">
                <a:ea typeface="宋体" charset="0"/>
              </a:rPr>
              <a:t>New query moves toward relevant documents and away from irrelevant </a:t>
            </a:r>
            <a:r>
              <a:rPr lang="en-US" altLang="zh-CN" sz="2400" dirty="0" smtClean="0">
                <a:ea typeface="宋体" charset="0"/>
              </a:rPr>
              <a:t>documents</a:t>
            </a:r>
          </a:p>
          <a:p>
            <a:pPr>
              <a:lnSpc>
                <a:spcPct val="90000"/>
              </a:lnSpc>
            </a:pPr>
            <a:r>
              <a:rPr lang="en-US" altLang="zh-CN" sz="2400" dirty="0">
                <a:ea typeface="宋体" charset="0"/>
              </a:rPr>
              <a:t>Tradeoff </a:t>
            </a:r>
            <a:r>
              <a:rPr lang="el-GR" sz="2400" dirty="0">
                <a:ea typeface="ＭＳ Ｐゴシック" charset="0"/>
              </a:rPr>
              <a:t>α</a:t>
            </a:r>
            <a:r>
              <a:rPr lang="en-US" altLang="zh-CN" sz="2400" dirty="0">
                <a:ea typeface="宋体" charset="0"/>
              </a:rPr>
              <a:t> vs. </a:t>
            </a:r>
            <a:r>
              <a:rPr lang="el-GR" sz="2400" dirty="0">
                <a:ea typeface="ＭＳ Ｐゴシック" charset="0"/>
              </a:rPr>
              <a:t>β</a:t>
            </a:r>
            <a:r>
              <a:rPr lang="en-US" altLang="zh-CN" sz="2400" dirty="0">
                <a:ea typeface="宋体" charset="0"/>
              </a:rPr>
              <a:t>/</a:t>
            </a:r>
            <a:r>
              <a:rPr lang="el-GR" sz="2400" dirty="0">
                <a:ea typeface="ＭＳ Ｐゴシック" charset="0"/>
              </a:rPr>
              <a:t>γ</a:t>
            </a:r>
            <a:r>
              <a:rPr lang="en-US" altLang="zh-CN" sz="2400" dirty="0">
                <a:ea typeface="宋体" charset="0"/>
              </a:rPr>
              <a:t> : If we have a lot of judged documents, we want a higher </a:t>
            </a:r>
            <a:r>
              <a:rPr lang="el-GR" sz="2400" dirty="0">
                <a:ea typeface="ＭＳ Ｐゴシック" charset="0"/>
              </a:rPr>
              <a:t>β</a:t>
            </a:r>
            <a:r>
              <a:rPr lang="en-US" altLang="zh-CN" sz="2400" dirty="0">
                <a:ea typeface="宋体" charset="0"/>
              </a:rPr>
              <a:t>/</a:t>
            </a:r>
            <a:r>
              <a:rPr lang="el-GR" sz="2400" dirty="0">
                <a:ea typeface="ＭＳ Ｐゴシック" charset="0"/>
              </a:rPr>
              <a:t>γ</a:t>
            </a:r>
            <a:r>
              <a:rPr lang="en-US" altLang="zh-CN" sz="2400" dirty="0">
                <a:ea typeface="宋体" charset="0"/>
              </a:rPr>
              <a:t>.</a:t>
            </a:r>
          </a:p>
          <a:p>
            <a:pPr>
              <a:lnSpc>
                <a:spcPct val="90000"/>
              </a:lnSpc>
            </a:pPr>
            <a:r>
              <a:rPr lang="en-US" altLang="zh-CN" sz="2400" dirty="0">
                <a:ea typeface="宋体" charset="0"/>
              </a:rPr>
              <a:t>Some weights in query vector can go negative</a:t>
            </a:r>
          </a:p>
          <a:p>
            <a:pPr lvl="1">
              <a:lnSpc>
                <a:spcPct val="90000"/>
              </a:lnSpc>
            </a:pPr>
            <a:r>
              <a:rPr lang="en-US" altLang="zh-CN" dirty="0">
                <a:ea typeface="宋体" charset="0"/>
              </a:rPr>
              <a:t>Negative term weights are ignored (set to 0</a:t>
            </a:r>
            <a:r>
              <a:rPr lang="en-US" altLang="zh-CN" dirty="0" smtClean="0">
                <a:ea typeface="宋体" charset="0"/>
              </a:rPr>
              <a:t>)</a:t>
            </a:r>
            <a:endParaRPr lang="en-US" altLang="zh-CN" dirty="0">
              <a:ea typeface="宋体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13</a:t>
            </a:fld>
            <a:endParaRPr lang="en-US"/>
          </a:p>
        </p:txBody>
      </p:sp>
      <p:graphicFrame>
        <p:nvGraphicFramePr>
          <p:cNvPr id="5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55235953"/>
              </p:ext>
            </p:extLst>
          </p:nvPr>
        </p:nvGraphicFramePr>
        <p:xfrm>
          <a:off x="1489363" y="1558351"/>
          <a:ext cx="5824393" cy="113924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2" name="Equation" r:id="rId3" imgW="2400300" imgH="469900" progId="Equation.3">
                  <p:embed/>
                </p:oleObj>
              </mc:Choice>
              <mc:Fallback>
                <p:oleObj name="Equation" r:id="rId3" imgW="2400300" imgH="4699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89363" y="1558351"/>
                        <a:ext cx="5824393" cy="113924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59778847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9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CN" sz="3600">
                <a:latin typeface="Calibri" charset="0"/>
                <a:ea typeface="宋体" charset="0"/>
                <a:cs typeface="宋体" charset="0"/>
              </a:rPr>
              <a:t>Relevance feedback on initial query </a:t>
            </a:r>
          </a:p>
        </p:txBody>
      </p:sp>
      <p:sp>
        <p:nvSpPr>
          <p:cNvPr id="34820" name="Text Box 4"/>
          <p:cNvSpPr txBox="1">
            <a:spLocks noChangeArrowheads="1"/>
          </p:cNvSpPr>
          <p:nvPr/>
        </p:nvSpPr>
        <p:spPr bwMode="auto">
          <a:xfrm>
            <a:off x="3748088" y="3292475"/>
            <a:ext cx="304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Lucida Sans" charset="0"/>
                <a:ea typeface="ＭＳ Ｐゴシック" charset="0"/>
                <a:cs typeface="Arial Unicode MS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zh-CN">
                <a:ea typeface="宋体" charset="0"/>
                <a:cs typeface="宋体" charset="0"/>
              </a:rPr>
              <a:t>x</a:t>
            </a:r>
            <a:endParaRPr lang="en-US" altLang="zh-CN">
              <a:latin typeface="Arial Black" charset="0"/>
              <a:ea typeface="宋体" charset="0"/>
              <a:cs typeface="宋体" charset="0"/>
            </a:endParaRPr>
          </a:p>
        </p:txBody>
      </p:sp>
      <p:sp>
        <p:nvSpPr>
          <p:cNvPr id="34821" name="Text Box 5"/>
          <p:cNvSpPr txBox="1">
            <a:spLocks noChangeArrowheads="1"/>
          </p:cNvSpPr>
          <p:nvPr/>
        </p:nvSpPr>
        <p:spPr bwMode="auto">
          <a:xfrm>
            <a:off x="4205288" y="2835275"/>
            <a:ext cx="304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Lucida Sans" charset="0"/>
                <a:ea typeface="ＭＳ Ｐゴシック" charset="0"/>
                <a:cs typeface="Arial Unicode MS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zh-CN">
                <a:ea typeface="宋体" charset="0"/>
                <a:cs typeface="宋体" charset="0"/>
              </a:rPr>
              <a:t>x</a:t>
            </a:r>
            <a:endParaRPr lang="en-US" altLang="zh-CN">
              <a:latin typeface="Arial Black" charset="0"/>
              <a:ea typeface="宋体" charset="0"/>
              <a:cs typeface="宋体" charset="0"/>
            </a:endParaRPr>
          </a:p>
        </p:txBody>
      </p:sp>
      <p:sp>
        <p:nvSpPr>
          <p:cNvPr id="34822" name="Text Box 6"/>
          <p:cNvSpPr txBox="1">
            <a:spLocks noChangeArrowheads="1"/>
          </p:cNvSpPr>
          <p:nvPr/>
        </p:nvSpPr>
        <p:spPr bwMode="auto">
          <a:xfrm>
            <a:off x="4510088" y="3597275"/>
            <a:ext cx="304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Lucida Sans" charset="0"/>
                <a:ea typeface="ＭＳ Ｐゴシック" charset="0"/>
                <a:cs typeface="Arial Unicode MS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zh-CN">
                <a:ea typeface="宋体" charset="0"/>
                <a:cs typeface="宋体" charset="0"/>
              </a:rPr>
              <a:t>x</a:t>
            </a:r>
            <a:endParaRPr lang="en-US" altLang="zh-CN">
              <a:latin typeface="Arial Black" charset="0"/>
              <a:ea typeface="宋体" charset="0"/>
              <a:cs typeface="宋体" charset="0"/>
            </a:endParaRPr>
          </a:p>
        </p:txBody>
      </p:sp>
      <p:sp>
        <p:nvSpPr>
          <p:cNvPr id="34823" name="Text Box 7"/>
          <p:cNvSpPr txBox="1">
            <a:spLocks noChangeArrowheads="1"/>
          </p:cNvSpPr>
          <p:nvPr/>
        </p:nvSpPr>
        <p:spPr bwMode="auto">
          <a:xfrm>
            <a:off x="1843088" y="3825875"/>
            <a:ext cx="304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Lucida Sans" charset="0"/>
                <a:ea typeface="ＭＳ Ｐゴシック" charset="0"/>
                <a:cs typeface="Arial Unicode MS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zh-CN">
                <a:ea typeface="宋体" charset="0"/>
                <a:cs typeface="宋体" charset="0"/>
              </a:rPr>
              <a:t>x</a:t>
            </a:r>
            <a:endParaRPr lang="en-US" altLang="zh-CN">
              <a:latin typeface="Arial Black" charset="0"/>
              <a:ea typeface="宋体" charset="0"/>
              <a:cs typeface="宋体" charset="0"/>
            </a:endParaRPr>
          </a:p>
        </p:txBody>
      </p:sp>
      <p:sp>
        <p:nvSpPr>
          <p:cNvPr id="34824" name="Text Box 8"/>
          <p:cNvSpPr txBox="1">
            <a:spLocks noChangeArrowheads="1"/>
          </p:cNvSpPr>
          <p:nvPr/>
        </p:nvSpPr>
        <p:spPr bwMode="auto">
          <a:xfrm>
            <a:off x="2376488" y="4206875"/>
            <a:ext cx="609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Lucida Sans" charset="0"/>
                <a:ea typeface="ＭＳ Ｐゴシック" charset="0"/>
                <a:cs typeface="Arial Unicode MS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zh-CN">
                <a:ea typeface="宋体" charset="0"/>
                <a:cs typeface="宋体" charset="0"/>
              </a:rPr>
              <a:t>o</a:t>
            </a:r>
          </a:p>
        </p:txBody>
      </p:sp>
      <p:sp>
        <p:nvSpPr>
          <p:cNvPr id="34825" name="Text Box 9"/>
          <p:cNvSpPr txBox="1">
            <a:spLocks noChangeArrowheads="1"/>
          </p:cNvSpPr>
          <p:nvPr/>
        </p:nvSpPr>
        <p:spPr bwMode="auto">
          <a:xfrm>
            <a:off x="3367088" y="3978275"/>
            <a:ext cx="609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Lucida Sans" charset="0"/>
                <a:ea typeface="ＭＳ Ｐゴシック" charset="0"/>
                <a:cs typeface="Arial Unicode MS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zh-CN">
                <a:ea typeface="宋体" charset="0"/>
                <a:cs typeface="宋体" charset="0"/>
              </a:rPr>
              <a:t>o</a:t>
            </a:r>
          </a:p>
        </p:txBody>
      </p:sp>
      <p:sp>
        <p:nvSpPr>
          <p:cNvPr id="34826" name="Text Box 10"/>
          <p:cNvSpPr txBox="1">
            <a:spLocks noChangeArrowheads="1"/>
          </p:cNvSpPr>
          <p:nvPr/>
        </p:nvSpPr>
        <p:spPr bwMode="auto">
          <a:xfrm>
            <a:off x="2833688" y="4206875"/>
            <a:ext cx="609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Lucida Sans" charset="0"/>
                <a:ea typeface="ＭＳ Ｐゴシック" charset="0"/>
                <a:cs typeface="Arial Unicode MS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zh-CN">
                <a:ea typeface="宋体" charset="0"/>
                <a:cs typeface="宋体" charset="0"/>
              </a:rPr>
              <a:t>o</a:t>
            </a:r>
          </a:p>
        </p:txBody>
      </p:sp>
      <p:sp>
        <p:nvSpPr>
          <p:cNvPr id="34827" name="Text Box 11"/>
          <p:cNvSpPr txBox="1">
            <a:spLocks noChangeArrowheads="1"/>
          </p:cNvSpPr>
          <p:nvPr/>
        </p:nvSpPr>
        <p:spPr bwMode="auto">
          <a:xfrm>
            <a:off x="395288" y="5807075"/>
            <a:ext cx="17526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Lucida Sans" charset="0"/>
                <a:ea typeface="ＭＳ Ｐゴシック" charset="0"/>
                <a:cs typeface="Arial Unicode MS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zh-CN">
                <a:solidFill>
                  <a:srgbClr val="00A000"/>
                </a:solidFill>
                <a:latin typeface="Times New Roman" charset="0"/>
                <a:ea typeface="宋体" charset="0"/>
                <a:cs typeface="宋体" charset="0"/>
              </a:rPr>
              <a:t>Revised query</a:t>
            </a:r>
          </a:p>
        </p:txBody>
      </p:sp>
      <p:sp>
        <p:nvSpPr>
          <p:cNvPr id="34828" name="Line 12"/>
          <p:cNvSpPr>
            <a:spLocks noChangeShapeType="1"/>
          </p:cNvSpPr>
          <p:nvPr/>
        </p:nvSpPr>
        <p:spPr bwMode="auto">
          <a:xfrm flipV="1">
            <a:off x="1371600" y="4191000"/>
            <a:ext cx="1447800" cy="1676400"/>
          </a:xfrm>
          <a:prstGeom prst="line">
            <a:avLst/>
          </a:prstGeom>
          <a:noFill/>
          <a:ln w="9525">
            <a:solidFill>
              <a:srgbClr val="00A000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29" name="Text Box 13"/>
          <p:cNvSpPr txBox="1">
            <a:spLocks noChangeArrowheads="1"/>
          </p:cNvSpPr>
          <p:nvPr/>
        </p:nvSpPr>
        <p:spPr bwMode="auto">
          <a:xfrm>
            <a:off x="4114800" y="5638800"/>
            <a:ext cx="4495800" cy="858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Lucida Sans" charset="0"/>
                <a:ea typeface="ＭＳ Ｐゴシック" charset="0"/>
                <a:cs typeface="Arial Unicode MS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zh-CN">
                <a:ea typeface="宋体" charset="0"/>
                <a:cs typeface="宋体" charset="0"/>
              </a:rPr>
              <a:t>x</a:t>
            </a:r>
            <a:r>
              <a:rPr lang="en-US" altLang="zh-CN">
                <a:latin typeface="Times New Roman" charset="0"/>
                <a:ea typeface="宋体" charset="0"/>
                <a:cs typeface="宋体" charset="0"/>
              </a:rPr>
              <a:t>  known non-relevant documents</a:t>
            </a:r>
          </a:p>
          <a:p>
            <a:pPr>
              <a:spcBef>
                <a:spcPct val="10000"/>
              </a:spcBef>
            </a:pPr>
            <a:r>
              <a:rPr lang="en-US" altLang="zh-CN">
                <a:ea typeface="宋体" charset="0"/>
                <a:cs typeface="宋体" charset="0"/>
              </a:rPr>
              <a:t>o</a:t>
            </a:r>
            <a:r>
              <a:rPr lang="en-US" altLang="zh-CN">
                <a:latin typeface="Times New Roman" charset="0"/>
                <a:ea typeface="宋体" charset="0"/>
                <a:cs typeface="宋体" charset="0"/>
              </a:rPr>
              <a:t>  known relevant documents</a:t>
            </a:r>
          </a:p>
        </p:txBody>
      </p:sp>
      <p:sp>
        <p:nvSpPr>
          <p:cNvPr id="34830" name="Text Box 14"/>
          <p:cNvSpPr txBox="1">
            <a:spLocks noChangeArrowheads="1"/>
          </p:cNvSpPr>
          <p:nvPr/>
        </p:nvSpPr>
        <p:spPr bwMode="auto">
          <a:xfrm>
            <a:off x="2605088" y="3749675"/>
            <a:ext cx="609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Lucida Sans" charset="0"/>
                <a:ea typeface="ＭＳ Ｐゴシック" charset="0"/>
                <a:cs typeface="Arial Unicode MS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zh-CN">
                <a:ea typeface="宋体" charset="0"/>
                <a:cs typeface="宋体" charset="0"/>
              </a:rPr>
              <a:t>o</a:t>
            </a:r>
          </a:p>
        </p:txBody>
      </p:sp>
      <p:sp>
        <p:nvSpPr>
          <p:cNvPr id="34831" name="Text Box 15"/>
          <p:cNvSpPr txBox="1">
            <a:spLocks noChangeArrowheads="1"/>
          </p:cNvSpPr>
          <p:nvPr/>
        </p:nvSpPr>
        <p:spPr bwMode="auto">
          <a:xfrm>
            <a:off x="3138488" y="2530475"/>
            <a:ext cx="609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Lucida Sans" charset="0"/>
                <a:ea typeface="ＭＳ Ｐゴシック" charset="0"/>
                <a:cs typeface="Arial Unicode MS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zh-CN">
                <a:ea typeface="宋体" charset="0"/>
                <a:cs typeface="宋体" charset="0"/>
              </a:rPr>
              <a:t>o</a:t>
            </a:r>
          </a:p>
        </p:txBody>
      </p:sp>
      <p:sp>
        <p:nvSpPr>
          <p:cNvPr id="34832" name="Text Box 16"/>
          <p:cNvSpPr txBox="1">
            <a:spLocks noChangeArrowheads="1"/>
          </p:cNvSpPr>
          <p:nvPr/>
        </p:nvSpPr>
        <p:spPr bwMode="auto">
          <a:xfrm>
            <a:off x="2833688" y="3444875"/>
            <a:ext cx="609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Lucida Sans" charset="0"/>
                <a:ea typeface="ＭＳ Ｐゴシック" charset="0"/>
                <a:cs typeface="Arial Unicode MS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zh-CN">
                <a:ea typeface="宋体" charset="0"/>
                <a:cs typeface="宋体" charset="0"/>
              </a:rPr>
              <a:t>o</a:t>
            </a:r>
          </a:p>
        </p:txBody>
      </p:sp>
      <p:sp>
        <p:nvSpPr>
          <p:cNvPr id="34833" name="Text Box 17"/>
          <p:cNvSpPr txBox="1">
            <a:spLocks noChangeArrowheads="1"/>
          </p:cNvSpPr>
          <p:nvPr/>
        </p:nvSpPr>
        <p:spPr bwMode="auto">
          <a:xfrm>
            <a:off x="3352800" y="3124200"/>
            <a:ext cx="304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Lucida Sans" charset="0"/>
                <a:ea typeface="ＭＳ Ｐゴシック" charset="0"/>
                <a:cs typeface="Arial Unicode MS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zh-CN">
                <a:ea typeface="宋体" charset="0"/>
                <a:cs typeface="宋体" charset="0"/>
              </a:rPr>
              <a:t>x</a:t>
            </a:r>
            <a:endParaRPr lang="en-US" altLang="zh-CN">
              <a:latin typeface="Arial Black" charset="0"/>
              <a:ea typeface="宋体" charset="0"/>
              <a:cs typeface="宋体" charset="0"/>
            </a:endParaRPr>
          </a:p>
        </p:txBody>
      </p:sp>
      <p:sp>
        <p:nvSpPr>
          <p:cNvPr id="34834" name="Text Box 18"/>
          <p:cNvSpPr txBox="1">
            <a:spLocks noChangeArrowheads="1"/>
          </p:cNvSpPr>
          <p:nvPr/>
        </p:nvSpPr>
        <p:spPr bwMode="auto">
          <a:xfrm>
            <a:off x="4281488" y="1997075"/>
            <a:ext cx="304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Lucida Sans" charset="0"/>
                <a:ea typeface="ＭＳ Ｐゴシック" charset="0"/>
                <a:cs typeface="Arial Unicode MS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zh-CN">
                <a:ea typeface="宋体" charset="0"/>
                <a:cs typeface="宋体" charset="0"/>
              </a:rPr>
              <a:t>x</a:t>
            </a:r>
            <a:endParaRPr lang="en-US" altLang="zh-CN">
              <a:latin typeface="Arial Black" charset="0"/>
              <a:ea typeface="宋体" charset="0"/>
              <a:cs typeface="宋体" charset="0"/>
            </a:endParaRPr>
          </a:p>
        </p:txBody>
      </p:sp>
      <p:sp>
        <p:nvSpPr>
          <p:cNvPr id="34835" name="Text Box 19"/>
          <p:cNvSpPr txBox="1">
            <a:spLocks noChangeArrowheads="1"/>
          </p:cNvSpPr>
          <p:nvPr/>
        </p:nvSpPr>
        <p:spPr bwMode="auto">
          <a:xfrm>
            <a:off x="1919288" y="3063875"/>
            <a:ext cx="304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Lucida Sans" charset="0"/>
                <a:ea typeface="ＭＳ Ｐゴシック" charset="0"/>
                <a:cs typeface="Arial Unicode MS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zh-CN">
                <a:ea typeface="宋体" charset="0"/>
                <a:cs typeface="宋体" charset="0"/>
              </a:rPr>
              <a:t>x</a:t>
            </a:r>
            <a:endParaRPr lang="en-US" altLang="zh-CN">
              <a:latin typeface="Arial Black" charset="0"/>
              <a:ea typeface="宋体" charset="0"/>
              <a:cs typeface="宋体" charset="0"/>
            </a:endParaRPr>
          </a:p>
        </p:txBody>
      </p:sp>
      <p:sp>
        <p:nvSpPr>
          <p:cNvPr id="34836" name="Text Box 20"/>
          <p:cNvSpPr txBox="1">
            <a:spLocks noChangeArrowheads="1"/>
          </p:cNvSpPr>
          <p:nvPr/>
        </p:nvSpPr>
        <p:spPr bwMode="auto">
          <a:xfrm>
            <a:off x="5272088" y="2911475"/>
            <a:ext cx="304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Lucida Sans" charset="0"/>
                <a:ea typeface="ＭＳ Ｐゴシック" charset="0"/>
                <a:cs typeface="Arial Unicode MS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zh-CN">
                <a:ea typeface="宋体" charset="0"/>
                <a:cs typeface="宋体" charset="0"/>
              </a:rPr>
              <a:t>x</a:t>
            </a:r>
            <a:endParaRPr lang="en-US" altLang="zh-CN">
              <a:latin typeface="Arial Black" charset="0"/>
              <a:ea typeface="宋体" charset="0"/>
              <a:cs typeface="宋体" charset="0"/>
            </a:endParaRPr>
          </a:p>
        </p:txBody>
      </p:sp>
      <p:sp>
        <p:nvSpPr>
          <p:cNvPr id="34837" name="Text Box 21"/>
          <p:cNvSpPr txBox="1">
            <a:spLocks noChangeArrowheads="1"/>
          </p:cNvSpPr>
          <p:nvPr/>
        </p:nvSpPr>
        <p:spPr bwMode="auto">
          <a:xfrm>
            <a:off x="1462088" y="2225675"/>
            <a:ext cx="304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Lucida Sans" charset="0"/>
                <a:ea typeface="ＭＳ Ｐゴシック" charset="0"/>
                <a:cs typeface="Arial Unicode MS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zh-CN">
                <a:ea typeface="宋体" charset="0"/>
                <a:cs typeface="宋体" charset="0"/>
              </a:rPr>
              <a:t>x</a:t>
            </a:r>
            <a:endParaRPr lang="en-US" altLang="zh-CN">
              <a:latin typeface="Arial Black" charset="0"/>
              <a:ea typeface="宋体" charset="0"/>
              <a:cs typeface="宋体" charset="0"/>
            </a:endParaRPr>
          </a:p>
        </p:txBody>
      </p:sp>
      <p:sp>
        <p:nvSpPr>
          <p:cNvPr id="34838" name="Text Box 22"/>
          <p:cNvSpPr txBox="1">
            <a:spLocks noChangeArrowheads="1"/>
          </p:cNvSpPr>
          <p:nvPr/>
        </p:nvSpPr>
        <p:spPr bwMode="auto">
          <a:xfrm>
            <a:off x="5576888" y="1920875"/>
            <a:ext cx="304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Lucida Sans" charset="0"/>
                <a:ea typeface="ＭＳ Ｐゴシック" charset="0"/>
                <a:cs typeface="Arial Unicode MS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zh-CN">
                <a:ea typeface="宋体" charset="0"/>
                <a:cs typeface="宋体" charset="0"/>
              </a:rPr>
              <a:t>x</a:t>
            </a:r>
            <a:endParaRPr lang="en-US" altLang="zh-CN">
              <a:latin typeface="Arial Black" charset="0"/>
              <a:ea typeface="宋体" charset="0"/>
              <a:cs typeface="宋体" charset="0"/>
            </a:endParaRPr>
          </a:p>
        </p:txBody>
      </p:sp>
      <p:sp>
        <p:nvSpPr>
          <p:cNvPr id="34839" name="Text Box 23"/>
          <p:cNvSpPr txBox="1">
            <a:spLocks noChangeArrowheads="1"/>
          </p:cNvSpPr>
          <p:nvPr/>
        </p:nvSpPr>
        <p:spPr bwMode="auto">
          <a:xfrm>
            <a:off x="1462088" y="5045075"/>
            <a:ext cx="304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Lucida Sans" charset="0"/>
                <a:ea typeface="ＭＳ Ｐゴシック" charset="0"/>
                <a:cs typeface="Arial Unicode MS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zh-CN">
                <a:ea typeface="宋体" charset="0"/>
                <a:cs typeface="宋体" charset="0"/>
              </a:rPr>
              <a:t>x</a:t>
            </a:r>
            <a:endParaRPr lang="en-US" altLang="zh-CN">
              <a:latin typeface="Arial Black" charset="0"/>
              <a:ea typeface="宋体" charset="0"/>
              <a:cs typeface="宋体" charset="0"/>
            </a:endParaRPr>
          </a:p>
        </p:txBody>
      </p:sp>
      <p:sp>
        <p:nvSpPr>
          <p:cNvPr id="34840" name="Text Box 24"/>
          <p:cNvSpPr txBox="1">
            <a:spLocks noChangeArrowheads="1"/>
          </p:cNvSpPr>
          <p:nvPr/>
        </p:nvSpPr>
        <p:spPr bwMode="auto">
          <a:xfrm>
            <a:off x="1157288" y="3978275"/>
            <a:ext cx="304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Lucida Sans" charset="0"/>
                <a:ea typeface="ＭＳ Ｐゴシック" charset="0"/>
                <a:cs typeface="Arial Unicode MS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zh-CN">
                <a:ea typeface="宋体" charset="0"/>
                <a:cs typeface="宋体" charset="0"/>
              </a:rPr>
              <a:t>x</a:t>
            </a:r>
            <a:endParaRPr lang="en-US" altLang="zh-CN">
              <a:latin typeface="Arial Black" charset="0"/>
              <a:ea typeface="宋体" charset="0"/>
              <a:cs typeface="宋体" charset="0"/>
            </a:endParaRPr>
          </a:p>
        </p:txBody>
      </p:sp>
      <p:sp>
        <p:nvSpPr>
          <p:cNvPr id="34841" name="Text Box 25"/>
          <p:cNvSpPr txBox="1">
            <a:spLocks noChangeArrowheads="1"/>
          </p:cNvSpPr>
          <p:nvPr/>
        </p:nvSpPr>
        <p:spPr bwMode="auto">
          <a:xfrm>
            <a:off x="3748088" y="4664075"/>
            <a:ext cx="304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Lucida Sans" charset="0"/>
                <a:ea typeface="ＭＳ Ｐゴシック" charset="0"/>
                <a:cs typeface="Arial Unicode MS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zh-CN">
                <a:ea typeface="宋体" charset="0"/>
                <a:cs typeface="宋体" charset="0"/>
              </a:rPr>
              <a:t>x</a:t>
            </a:r>
            <a:endParaRPr lang="en-US" altLang="zh-CN">
              <a:latin typeface="Arial Black" charset="0"/>
              <a:ea typeface="宋体" charset="0"/>
              <a:cs typeface="宋体" charset="0"/>
            </a:endParaRPr>
          </a:p>
        </p:txBody>
      </p:sp>
      <p:sp>
        <p:nvSpPr>
          <p:cNvPr id="34842" name="Text Box 26"/>
          <p:cNvSpPr txBox="1">
            <a:spLocks noChangeArrowheads="1"/>
          </p:cNvSpPr>
          <p:nvPr/>
        </p:nvSpPr>
        <p:spPr bwMode="auto">
          <a:xfrm>
            <a:off x="2757488" y="4740275"/>
            <a:ext cx="304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Lucida Sans" charset="0"/>
                <a:ea typeface="ＭＳ Ｐゴシック" charset="0"/>
                <a:cs typeface="Arial Unicode MS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zh-CN">
                <a:ea typeface="宋体" charset="0"/>
                <a:cs typeface="宋体" charset="0"/>
              </a:rPr>
              <a:t>x</a:t>
            </a:r>
            <a:endParaRPr lang="en-US" altLang="zh-CN">
              <a:latin typeface="Arial Black" charset="0"/>
              <a:ea typeface="宋体" charset="0"/>
              <a:cs typeface="宋体" charset="0"/>
            </a:endParaRPr>
          </a:p>
        </p:txBody>
      </p:sp>
      <p:sp>
        <p:nvSpPr>
          <p:cNvPr id="34843" name="Text Box 27"/>
          <p:cNvSpPr txBox="1">
            <a:spLocks noChangeArrowheads="1"/>
          </p:cNvSpPr>
          <p:nvPr/>
        </p:nvSpPr>
        <p:spPr bwMode="auto">
          <a:xfrm>
            <a:off x="6186488" y="3292475"/>
            <a:ext cx="304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Lucida Sans" charset="0"/>
                <a:ea typeface="ＭＳ Ｐゴシック" charset="0"/>
                <a:cs typeface="Arial Unicode MS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zh-CN">
                <a:ea typeface="宋体" charset="0"/>
                <a:cs typeface="宋体" charset="0"/>
              </a:rPr>
              <a:t>x</a:t>
            </a:r>
            <a:endParaRPr lang="en-US" altLang="zh-CN">
              <a:latin typeface="Arial Black" charset="0"/>
              <a:ea typeface="宋体" charset="0"/>
              <a:cs typeface="宋体" charset="0"/>
            </a:endParaRPr>
          </a:p>
        </p:txBody>
      </p:sp>
      <p:sp>
        <p:nvSpPr>
          <p:cNvPr id="34844" name="Text Box 28"/>
          <p:cNvSpPr txBox="1">
            <a:spLocks noChangeArrowheads="1"/>
          </p:cNvSpPr>
          <p:nvPr/>
        </p:nvSpPr>
        <p:spPr bwMode="auto">
          <a:xfrm>
            <a:off x="5043488" y="4359275"/>
            <a:ext cx="304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Lucida Sans" charset="0"/>
                <a:ea typeface="ＭＳ Ｐゴシック" charset="0"/>
                <a:cs typeface="Arial Unicode MS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zh-CN">
                <a:ea typeface="宋体" charset="0"/>
                <a:cs typeface="宋体" charset="0"/>
              </a:rPr>
              <a:t>x</a:t>
            </a:r>
            <a:endParaRPr lang="en-US" altLang="zh-CN">
              <a:latin typeface="Arial Black" charset="0"/>
              <a:ea typeface="宋体" charset="0"/>
              <a:cs typeface="宋体" charset="0"/>
            </a:endParaRPr>
          </a:p>
        </p:txBody>
      </p:sp>
      <p:grpSp>
        <p:nvGrpSpPr>
          <p:cNvPr id="34845" name="Group 29"/>
          <p:cNvGrpSpPr>
            <a:grpSpLocks/>
          </p:cNvGrpSpPr>
          <p:nvPr/>
        </p:nvGrpSpPr>
        <p:grpSpPr bwMode="auto">
          <a:xfrm>
            <a:off x="2819400" y="3810000"/>
            <a:ext cx="457200" cy="396875"/>
            <a:chOff x="4896" y="1680"/>
            <a:chExt cx="288" cy="250"/>
          </a:xfrm>
        </p:grpSpPr>
        <p:sp>
          <p:nvSpPr>
            <p:cNvPr id="34854" name="Text Box 30"/>
            <p:cNvSpPr txBox="1">
              <a:spLocks noChangeArrowheads="1"/>
            </p:cNvSpPr>
            <p:nvPr/>
          </p:nvSpPr>
          <p:spPr bwMode="auto">
            <a:xfrm>
              <a:off x="4896" y="1680"/>
              <a:ext cx="288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Lucida Sans" charset="0"/>
                  <a:ea typeface="ＭＳ Ｐゴシック" charset="0"/>
                  <a:cs typeface="Arial Unicode MS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Lucida Sans" charset="0"/>
                  <a:ea typeface="Arial Unicode MS" charset="0"/>
                  <a:cs typeface="Arial Unicode MS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Lucida Sans" charset="0"/>
                  <a:ea typeface="Arial Unicode MS" charset="0"/>
                  <a:cs typeface="Arial Unicode MS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Lucida Sans" charset="0"/>
                  <a:ea typeface="Arial Unicode MS" charset="0"/>
                  <a:cs typeface="Arial Unicode MS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Lucida Sans" charset="0"/>
                  <a:ea typeface="Arial Unicode MS" charset="0"/>
                  <a:cs typeface="Arial Unicode MS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Lucida Sans" charset="0"/>
                  <a:ea typeface="Arial Unicode MS" charset="0"/>
                  <a:cs typeface="Arial Unicode MS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Lucida Sans" charset="0"/>
                  <a:ea typeface="Arial Unicode MS" charset="0"/>
                  <a:cs typeface="Arial Unicode MS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Lucida Sans" charset="0"/>
                  <a:ea typeface="Arial Unicode MS" charset="0"/>
                  <a:cs typeface="Arial Unicode MS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Lucida Sans" charset="0"/>
                  <a:ea typeface="Arial Unicode MS" charset="0"/>
                  <a:cs typeface="Arial Unicode MS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zh-CN" altLang="en-US" sz="2000">
                  <a:solidFill>
                    <a:srgbClr val="FF0000"/>
                  </a:solidFill>
                  <a:latin typeface="Times New Roman" charset="0"/>
                  <a:ea typeface="宋体" charset="0"/>
                  <a:cs typeface="宋体" charset="0"/>
                  <a:sym typeface="Symbol" charset="0"/>
                </a:rPr>
                <a:t></a:t>
              </a:r>
              <a:endParaRPr lang="zh-CN" altLang="en-US" sz="2000">
                <a:solidFill>
                  <a:srgbClr val="FF0000"/>
                </a:solidFill>
                <a:latin typeface="Times New Roman" charset="0"/>
                <a:ea typeface="宋体" charset="0"/>
                <a:cs typeface="宋体" charset="0"/>
              </a:endParaRPr>
            </a:p>
          </p:txBody>
        </p:sp>
        <p:sp>
          <p:nvSpPr>
            <p:cNvPr id="34855" name="Freeform 31"/>
            <p:cNvSpPr>
              <a:spLocks/>
            </p:cNvSpPr>
            <p:nvPr/>
          </p:nvSpPr>
          <p:spPr bwMode="auto">
            <a:xfrm>
              <a:off x="4967" y="1773"/>
              <a:ext cx="72" cy="87"/>
            </a:xfrm>
            <a:custGeom>
              <a:avLst/>
              <a:gdLst>
                <a:gd name="T0" fmla="*/ 0 w 72"/>
                <a:gd name="T1" fmla="*/ 87 h 87"/>
                <a:gd name="T2" fmla="*/ 37 w 72"/>
                <a:gd name="T3" fmla="*/ 0 h 87"/>
                <a:gd name="T4" fmla="*/ 72 w 72"/>
                <a:gd name="T5" fmla="*/ 87 h 87"/>
                <a:gd name="T6" fmla="*/ 0 w 72"/>
                <a:gd name="T7" fmla="*/ 87 h 8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72"/>
                <a:gd name="T13" fmla="*/ 0 h 87"/>
                <a:gd name="T14" fmla="*/ 72 w 72"/>
                <a:gd name="T15" fmla="*/ 87 h 8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72" h="87">
                  <a:moveTo>
                    <a:pt x="0" y="87"/>
                  </a:moveTo>
                  <a:lnTo>
                    <a:pt x="37" y="0"/>
                  </a:lnTo>
                  <a:lnTo>
                    <a:pt x="72" y="87"/>
                  </a:lnTo>
                  <a:lnTo>
                    <a:pt x="0" y="87"/>
                  </a:lnTo>
                  <a:close/>
                </a:path>
              </a:pathLst>
            </a:custGeom>
            <a:solidFill>
              <a:srgbClr val="00A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4846" name="Text Box 32"/>
          <p:cNvSpPr txBox="1">
            <a:spLocks noChangeArrowheads="1"/>
          </p:cNvSpPr>
          <p:nvPr/>
        </p:nvSpPr>
        <p:spPr bwMode="auto">
          <a:xfrm>
            <a:off x="6034088" y="3978275"/>
            <a:ext cx="304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Lucida Sans" charset="0"/>
                <a:ea typeface="ＭＳ Ｐゴシック" charset="0"/>
                <a:cs typeface="Arial Unicode MS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zh-CN">
                <a:ea typeface="宋体" charset="0"/>
                <a:cs typeface="宋体" charset="0"/>
              </a:rPr>
              <a:t>x</a:t>
            </a:r>
            <a:endParaRPr lang="en-US" altLang="zh-CN">
              <a:latin typeface="Arial Black" charset="0"/>
              <a:ea typeface="宋体" charset="0"/>
              <a:cs typeface="宋体" charset="0"/>
            </a:endParaRPr>
          </a:p>
        </p:txBody>
      </p:sp>
      <p:sp>
        <p:nvSpPr>
          <p:cNvPr id="34847" name="Text Box 33"/>
          <p:cNvSpPr txBox="1">
            <a:spLocks noChangeArrowheads="1"/>
          </p:cNvSpPr>
          <p:nvPr/>
        </p:nvSpPr>
        <p:spPr bwMode="auto">
          <a:xfrm>
            <a:off x="6491288" y="2530475"/>
            <a:ext cx="304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Lucida Sans" charset="0"/>
                <a:ea typeface="ＭＳ Ｐゴシック" charset="0"/>
                <a:cs typeface="Arial Unicode MS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zh-CN">
                <a:ea typeface="宋体" charset="0"/>
                <a:cs typeface="宋体" charset="0"/>
              </a:rPr>
              <a:t>x</a:t>
            </a:r>
            <a:endParaRPr lang="en-US" altLang="zh-CN">
              <a:latin typeface="Arial Black" charset="0"/>
              <a:ea typeface="宋体" charset="0"/>
              <a:cs typeface="宋体" charset="0"/>
            </a:endParaRPr>
          </a:p>
        </p:txBody>
      </p:sp>
      <p:sp>
        <p:nvSpPr>
          <p:cNvPr id="34848" name="Text Box 34"/>
          <p:cNvSpPr txBox="1">
            <a:spLocks noChangeArrowheads="1"/>
          </p:cNvSpPr>
          <p:nvPr/>
        </p:nvSpPr>
        <p:spPr bwMode="auto">
          <a:xfrm>
            <a:off x="166688" y="1768475"/>
            <a:ext cx="11430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Lucida Sans" charset="0"/>
                <a:ea typeface="ＭＳ Ｐゴシック" charset="0"/>
                <a:cs typeface="Arial Unicode MS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zh-CN">
                <a:solidFill>
                  <a:srgbClr val="A40508"/>
                </a:solidFill>
                <a:latin typeface="Times New Roman" charset="0"/>
                <a:ea typeface="宋体" charset="0"/>
                <a:cs typeface="宋体" charset="0"/>
              </a:rPr>
              <a:t>Initial query</a:t>
            </a:r>
          </a:p>
        </p:txBody>
      </p:sp>
      <p:sp>
        <p:nvSpPr>
          <p:cNvPr id="34849" name="Line 35"/>
          <p:cNvSpPr>
            <a:spLocks noChangeShapeType="1"/>
          </p:cNvSpPr>
          <p:nvPr/>
        </p:nvSpPr>
        <p:spPr bwMode="auto">
          <a:xfrm>
            <a:off x="1004888" y="2225675"/>
            <a:ext cx="1981200" cy="914400"/>
          </a:xfrm>
          <a:prstGeom prst="line">
            <a:avLst/>
          </a:prstGeom>
          <a:noFill/>
          <a:ln w="9525">
            <a:solidFill>
              <a:srgbClr val="A50021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34850" name="Group 36"/>
          <p:cNvGrpSpPr>
            <a:grpSpLocks/>
          </p:cNvGrpSpPr>
          <p:nvPr/>
        </p:nvGrpSpPr>
        <p:grpSpPr bwMode="auto">
          <a:xfrm>
            <a:off x="2909888" y="2987675"/>
            <a:ext cx="457200" cy="396875"/>
            <a:chOff x="4896" y="1680"/>
            <a:chExt cx="288" cy="250"/>
          </a:xfrm>
        </p:grpSpPr>
        <p:sp>
          <p:nvSpPr>
            <p:cNvPr id="34852" name="Text Box 37"/>
            <p:cNvSpPr txBox="1">
              <a:spLocks noChangeArrowheads="1"/>
            </p:cNvSpPr>
            <p:nvPr/>
          </p:nvSpPr>
          <p:spPr bwMode="auto">
            <a:xfrm>
              <a:off x="4896" y="1680"/>
              <a:ext cx="288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Lucida Sans" charset="0"/>
                  <a:ea typeface="ＭＳ Ｐゴシック" charset="0"/>
                  <a:cs typeface="Arial Unicode MS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Lucida Sans" charset="0"/>
                  <a:ea typeface="Arial Unicode MS" charset="0"/>
                  <a:cs typeface="Arial Unicode MS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Lucida Sans" charset="0"/>
                  <a:ea typeface="Arial Unicode MS" charset="0"/>
                  <a:cs typeface="Arial Unicode MS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Lucida Sans" charset="0"/>
                  <a:ea typeface="Arial Unicode MS" charset="0"/>
                  <a:cs typeface="Arial Unicode MS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Lucida Sans" charset="0"/>
                  <a:ea typeface="Arial Unicode MS" charset="0"/>
                  <a:cs typeface="Arial Unicode MS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Lucida Sans" charset="0"/>
                  <a:ea typeface="Arial Unicode MS" charset="0"/>
                  <a:cs typeface="Arial Unicode MS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Lucida Sans" charset="0"/>
                  <a:ea typeface="Arial Unicode MS" charset="0"/>
                  <a:cs typeface="Arial Unicode MS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Lucida Sans" charset="0"/>
                  <a:ea typeface="Arial Unicode MS" charset="0"/>
                  <a:cs typeface="Arial Unicode MS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Lucida Sans" charset="0"/>
                  <a:ea typeface="Arial Unicode MS" charset="0"/>
                  <a:cs typeface="Arial Unicode MS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zh-CN" altLang="en-US" sz="2000">
                  <a:solidFill>
                    <a:srgbClr val="FF0000"/>
                  </a:solidFill>
                  <a:latin typeface="Times New Roman" charset="0"/>
                  <a:ea typeface="宋体" charset="0"/>
                  <a:cs typeface="宋体" charset="0"/>
                  <a:sym typeface="Symbol" charset="0"/>
                </a:rPr>
                <a:t></a:t>
              </a:r>
              <a:endParaRPr lang="zh-CN" altLang="en-US" sz="2000">
                <a:solidFill>
                  <a:srgbClr val="FF0000"/>
                </a:solidFill>
                <a:latin typeface="Times New Roman" charset="0"/>
                <a:ea typeface="宋体" charset="0"/>
                <a:cs typeface="宋体" charset="0"/>
              </a:endParaRPr>
            </a:p>
          </p:txBody>
        </p:sp>
        <p:sp>
          <p:nvSpPr>
            <p:cNvPr id="34853" name="Freeform 38"/>
            <p:cNvSpPr>
              <a:spLocks/>
            </p:cNvSpPr>
            <p:nvPr/>
          </p:nvSpPr>
          <p:spPr bwMode="auto">
            <a:xfrm>
              <a:off x="4967" y="1773"/>
              <a:ext cx="72" cy="87"/>
            </a:xfrm>
            <a:custGeom>
              <a:avLst/>
              <a:gdLst>
                <a:gd name="T0" fmla="*/ 0 w 72"/>
                <a:gd name="T1" fmla="*/ 87 h 87"/>
                <a:gd name="T2" fmla="*/ 37 w 72"/>
                <a:gd name="T3" fmla="*/ 0 h 87"/>
                <a:gd name="T4" fmla="*/ 72 w 72"/>
                <a:gd name="T5" fmla="*/ 87 h 87"/>
                <a:gd name="T6" fmla="*/ 0 w 72"/>
                <a:gd name="T7" fmla="*/ 87 h 8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72"/>
                <a:gd name="T13" fmla="*/ 0 h 87"/>
                <a:gd name="T14" fmla="*/ 72 w 72"/>
                <a:gd name="T15" fmla="*/ 87 h 8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72" h="87">
                  <a:moveTo>
                    <a:pt x="0" y="87"/>
                  </a:moveTo>
                  <a:lnTo>
                    <a:pt x="37" y="0"/>
                  </a:lnTo>
                  <a:lnTo>
                    <a:pt x="72" y="87"/>
                  </a:lnTo>
                  <a:lnTo>
                    <a:pt x="0" y="87"/>
                  </a:lnTo>
                  <a:close/>
                </a:path>
              </a:pathLst>
            </a:cu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4851" name="TextBox 39"/>
          <p:cNvSpPr txBox="1">
            <a:spLocks noChangeArrowheads="1"/>
          </p:cNvSpPr>
          <p:nvPr/>
        </p:nvSpPr>
        <p:spPr bwMode="auto">
          <a:xfrm>
            <a:off x="7620000" y="-33338"/>
            <a:ext cx="1166813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Lucida Sans" charset="0"/>
                <a:ea typeface="ＭＳ Ｐゴシック" charset="0"/>
                <a:cs typeface="Arial Unicode MS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9pPr>
          </a:lstStyle>
          <a:p>
            <a:pPr eaLnBrk="1" hangingPunct="1"/>
            <a:r>
              <a:rPr lang="en-US" sz="1600">
                <a:solidFill>
                  <a:srgbClr val="FBFCFF"/>
                </a:solidFill>
              </a:rPr>
              <a:t>Sec. 9.1.1</a:t>
            </a:r>
          </a:p>
        </p:txBody>
      </p:sp>
    </p:spTree>
    <p:extLst>
      <p:ext uri="{BB962C8B-B14F-4D97-AF65-F5344CB8AC3E}">
        <p14:creationId xmlns:p14="http://schemas.microsoft.com/office/powerpoint/2010/main" val="3544203035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27" grpId="0"/>
      <p:bldP spid="34828" grpId="0" animBg="1"/>
      <p:bldP spid="34848" grpId="0"/>
      <p:bldP spid="34849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CN" sz="3600">
                <a:latin typeface="Calibri" charset="0"/>
                <a:ea typeface="宋体" charset="0"/>
                <a:cs typeface="宋体" charset="0"/>
              </a:rPr>
              <a:t>Relevance Feedback in vector spaces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126259"/>
            <a:ext cx="8077200" cy="4718050"/>
          </a:xfrm>
        </p:spPr>
        <p:txBody>
          <a:bodyPr/>
          <a:lstStyle/>
          <a:p>
            <a:pPr eaLnBrk="1" hangingPunct="1"/>
            <a:r>
              <a:rPr lang="en-US" altLang="zh-CN" dirty="0" smtClean="0">
                <a:ea typeface="宋体" charset="0"/>
              </a:rPr>
              <a:t>Relevance </a:t>
            </a:r>
            <a:r>
              <a:rPr lang="en-US" altLang="zh-CN" dirty="0">
                <a:ea typeface="宋体" charset="0"/>
              </a:rPr>
              <a:t>feedback can improve recall and precision</a:t>
            </a:r>
          </a:p>
          <a:p>
            <a:pPr eaLnBrk="1" hangingPunct="1"/>
            <a:r>
              <a:rPr lang="en-US" altLang="zh-CN" dirty="0">
                <a:solidFill>
                  <a:srgbClr val="C00000"/>
                </a:solidFill>
                <a:ea typeface="宋体" charset="0"/>
              </a:rPr>
              <a:t>Relevance feedback is most useful for increasing </a:t>
            </a:r>
            <a:r>
              <a:rPr lang="en-US" altLang="zh-CN" i="1" dirty="0">
                <a:solidFill>
                  <a:srgbClr val="C00000"/>
                </a:solidFill>
                <a:ea typeface="宋体" charset="0"/>
              </a:rPr>
              <a:t>recall </a:t>
            </a:r>
            <a:r>
              <a:rPr lang="en-US" altLang="zh-CN" dirty="0">
                <a:solidFill>
                  <a:srgbClr val="C00000"/>
                </a:solidFill>
                <a:ea typeface="宋体" charset="0"/>
              </a:rPr>
              <a:t>in situations where recall is important</a:t>
            </a:r>
          </a:p>
          <a:p>
            <a:pPr lvl="1" eaLnBrk="1" hangingPunct="1"/>
            <a:r>
              <a:rPr lang="en-US" altLang="zh-CN" dirty="0">
                <a:ea typeface="宋体" charset="0"/>
              </a:rPr>
              <a:t>Users can be expected to review results and to take time to </a:t>
            </a:r>
            <a:r>
              <a:rPr lang="en-US" altLang="zh-CN" dirty="0" smtClean="0">
                <a:ea typeface="宋体" charset="0"/>
              </a:rPr>
              <a:t>iterate</a:t>
            </a:r>
          </a:p>
          <a:p>
            <a:r>
              <a:rPr lang="en-US" altLang="zh-CN" dirty="0">
                <a:ea typeface="宋体" charset="0"/>
              </a:rPr>
              <a:t>Positive feedback is more valuable than negative feedback (so, set  </a:t>
            </a:r>
            <a:r>
              <a:rPr lang="en-GB" dirty="0">
                <a:ea typeface="ＭＳ Ｐゴシック" charset="0"/>
                <a:sym typeface="Symbol" charset="0"/>
              </a:rPr>
              <a:t> &lt; ; e.g.  = 0.25,  = 0.75)</a:t>
            </a:r>
            <a:r>
              <a:rPr lang="en-US" altLang="zh-CN" dirty="0">
                <a:ea typeface="宋体" charset="0"/>
              </a:rPr>
              <a:t>.</a:t>
            </a:r>
          </a:p>
          <a:p>
            <a:r>
              <a:rPr lang="en-US" altLang="zh-CN" dirty="0">
                <a:ea typeface="宋体" charset="0"/>
              </a:rPr>
              <a:t>Many systems only allow positive feedback </a:t>
            </a:r>
            <a:r>
              <a:rPr lang="en-GB" dirty="0">
                <a:ea typeface="ＭＳ Ｐゴシック" charset="0"/>
                <a:sym typeface="Symbol" charset="0"/>
              </a:rPr>
              <a:t>(=0)</a:t>
            </a:r>
            <a:r>
              <a:rPr lang="en-US" altLang="zh-CN" dirty="0" smtClean="0">
                <a:ea typeface="宋体" charset="0"/>
              </a:rPr>
              <a:t>.</a:t>
            </a:r>
            <a:endParaRPr lang="en-US" altLang="zh-CN" dirty="0">
              <a:ea typeface="宋体" charset="0"/>
            </a:endParaRPr>
          </a:p>
        </p:txBody>
      </p:sp>
      <p:sp>
        <p:nvSpPr>
          <p:cNvPr id="35844" name="TextBox 4"/>
          <p:cNvSpPr txBox="1">
            <a:spLocks noChangeArrowheads="1"/>
          </p:cNvSpPr>
          <p:nvPr/>
        </p:nvSpPr>
        <p:spPr bwMode="auto">
          <a:xfrm>
            <a:off x="7620000" y="-33338"/>
            <a:ext cx="1166813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Lucida Sans" charset="0"/>
                <a:ea typeface="ＭＳ Ｐゴシック" charset="0"/>
                <a:cs typeface="Arial Unicode MS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9pPr>
          </a:lstStyle>
          <a:p>
            <a:pPr eaLnBrk="1" hangingPunct="1"/>
            <a:r>
              <a:rPr lang="en-US" sz="1600">
                <a:solidFill>
                  <a:srgbClr val="FBFCFF"/>
                </a:solidFill>
              </a:rPr>
              <a:t>Sec. 9.1.1</a:t>
            </a:r>
          </a:p>
        </p:txBody>
      </p:sp>
    </p:spTree>
    <p:extLst>
      <p:ext uri="{BB962C8B-B14F-4D97-AF65-F5344CB8AC3E}">
        <p14:creationId xmlns:p14="http://schemas.microsoft.com/office/powerpoint/2010/main" val="136653107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43" grpId="0" uiExpand="1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CN" sz="3600">
                <a:latin typeface="Calibri" charset="0"/>
                <a:ea typeface="宋体" charset="0"/>
                <a:cs typeface="宋体" charset="0"/>
              </a:rPr>
              <a:t>Relevance Feedback: Assumptions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160895"/>
            <a:ext cx="8077200" cy="4718050"/>
          </a:xfrm>
        </p:spPr>
        <p:txBody>
          <a:bodyPr/>
          <a:lstStyle/>
          <a:p>
            <a:pPr eaLnBrk="1" hangingPunct="1"/>
            <a:r>
              <a:rPr lang="en-US" altLang="zh-CN" dirty="0">
                <a:ea typeface="宋体" charset="0"/>
              </a:rPr>
              <a:t>A1: User has sufficient knowledge for initial query.</a:t>
            </a:r>
          </a:p>
          <a:p>
            <a:pPr eaLnBrk="1" hangingPunct="1"/>
            <a:r>
              <a:rPr lang="en-US" altLang="zh-CN" dirty="0">
                <a:ea typeface="宋体" charset="0"/>
              </a:rPr>
              <a:t>A2: Relevance prototypes are “well-behaved”.</a:t>
            </a:r>
          </a:p>
          <a:p>
            <a:pPr lvl="1" eaLnBrk="1" hangingPunct="1"/>
            <a:r>
              <a:rPr lang="en-US" altLang="zh-CN" dirty="0">
                <a:solidFill>
                  <a:srgbClr val="C00000"/>
                </a:solidFill>
                <a:ea typeface="宋体" charset="0"/>
              </a:rPr>
              <a:t>Term distribution in relevant documents will be similar </a:t>
            </a:r>
          </a:p>
          <a:p>
            <a:pPr lvl="1" eaLnBrk="1" hangingPunct="1"/>
            <a:r>
              <a:rPr lang="en-US" altLang="zh-CN" dirty="0">
                <a:solidFill>
                  <a:srgbClr val="C00000"/>
                </a:solidFill>
                <a:ea typeface="宋体" charset="0"/>
              </a:rPr>
              <a:t>Term distribution in non-relevant documents will be different from those in relevant documents</a:t>
            </a:r>
          </a:p>
          <a:p>
            <a:pPr lvl="2" eaLnBrk="1" hangingPunct="1"/>
            <a:r>
              <a:rPr lang="en-US" altLang="zh-CN" dirty="0">
                <a:ea typeface="宋体" charset="0"/>
              </a:rPr>
              <a:t>Either: All relevant documents are tightly clustered around a single prototype.</a:t>
            </a:r>
          </a:p>
          <a:p>
            <a:pPr lvl="2" eaLnBrk="1" hangingPunct="1"/>
            <a:r>
              <a:rPr lang="en-US" altLang="zh-CN" dirty="0">
                <a:ea typeface="宋体" charset="0"/>
              </a:rPr>
              <a:t>Or: There are different prototypes, but they have significant vocabulary overlap.</a:t>
            </a:r>
          </a:p>
          <a:p>
            <a:pPr lvl="2" eaLnBrk="1" hangingPunct="1"/>
            <a:r>
              <a:rPr lang="en-US" altLang="zh-CN" dirty="0">
                <a:ea typeface="宋体" charset="0"/>
              </a:rPr>
              <a:t>Similarities between relevant and irrelevant documents are small</a:t>
            </a:r>
          </a:p>
        </p:txBody>
      </p:sp>
      <p:sp>
        <p:nvSpPr>
          <p:cNvPr id="39940" name="TextBox 4"/>
          <p:cNvSpPr txBox="1">
            <a:spLocks noChangeArrowheads="1"/>
          </p:cNvSpPr>
          <p:nvPr/>
        </p:nvSpPr>
        <p:spPr bwMode="auto">
          <a:xfrm>
            <a:off x="7620000" y="-33338"/>
            <a:ext cx="1166813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Lucida Sans" charset="0"/>
                <a:ea typeface="ＭＳ Ｐゴシック" charset="0"/>
                <a:cs typeface="Arial Unicode MS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9pPr>
          </a:lstStyle>
          <a:p>
            <a:pPr eaLnBrk="1" hangingPunct="1"/>
            <a:r>
              <a:rPr lang="en-US" sz="1600">
                <a:solidFill>
                  <a:srgbClr val="FBFCFF"/>
                </a:solidFill>
              </a:rPr>
              <a:t>Sec. 9.1.3</a:t>
            </a:r>
          </a:p>
        </p:txBody>
      </p:sp>
    </p:spTree>
    <p:extLst>
      <p:ext uri="{BB962C8B-B14F-4D97-AF65-F5344CB8AC3E}">
        <p14:creationId xmlns:p14="http://schemas.microsoft.com/office/powerpoint/2010/main" val="341822682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939" grpId="0" uiExpand="1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altLang="zh-CN">
                <a:latin typeface="Calibri" charset="0"/>
                <a:ea typeface="宋体" charset="0"/>
                <a:cs typeface="宋体" charset="0"/>
              </a:rPr>
              <a:t>Violation of A1</a:t>
            </a:r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07077"/>
            <a:ext cx="8077200" cy="4718050"/>
          </a:xfrm>
        </p:spPr>
        <p:txBody>
          <a:bodyPr/>
          <a:lstStyle/>
          <a:p>
            <a:pPr eaLnBrk="1" hangingPunct="1"/>
            <a:r>
              <a:rPr lang="en-US" altLang="zh-CN" dirty="0">
                <a:latin typeface="Calibri" charset="0"/>
                <a:ea typeface="宋体" charset="0"/>
                <a:cs typeface="宋体" charset="0"/>
              </a:rPr>
              <a:t>User does not have sufficient initial knowledge.</a:t>
            </a:r>
          </a:p>
          <a:p>
            <a:pPr eaLnBrk="1" hangingPunct="1"/>
            <a:r>
              <a:rPr lang="en-US" altLang="zh-CN" dirty="0">
                <a:latin typeface="Calibri" charset="0"/>
                <a:ea typeface="宋体" charset="0"/>
                <a:cs typeface="宋体" charset="0"/>
              </a:rPr>
              <a:t>Examples:</a:t>
            </a:r>
          </a:p>
          <a:p>
            <a:pPr lvl="1" eaLnBrk="1" hangingPunct="1"/>
            <a:r>
              <a:rPr lang="en-US" altLang="zh-CN" dirty="0">
                <a:latin typeface="Calibri" charset="0"/>
                <a:ea typeface="宋体" charset="0"/>
                <a:cs typeface="宋体" charset="0"/>
              </a:rPr>
              <a:t>Misspellings (Brittany </a:t>
            </a:r>
            <a:r>
              <a:rPr lang="en-US" altLang="zh-CN" dirty="0" err="1">
                <a:latin typeface="Calibri" charset="0"/>
                <a:ea typeface="宋体" charset="0"/>
                <a:cs typeface="宋体" charset="0"/>
              </a:rPr>
              <a:t>Speers</a:t>
            </a:r>
            <a:r>
              <a:rPr lang="en-US" altLang="zh-CN" dirty="0">
                <a:latin typeface="Calibri" charset="0"/>
                <a:ea typeface="宋体" charset="0"/>
                <a:cs typeface="宋体" charset="0"/>
              </a:rPr>
              <a:t>).</a:t>
            </a:r>
          </a:p>
          <a:p>
            <a:pPr lvl="1" eaLnBrk="1" hangingPunct="1"/>
            <a:r>
              <a:rPr lang="en-US" altLang="zh-CN" dirty="0">
                <a:latin typeface="Calibri" charset="0"/>
                <a:ea typeface="宋体" charset="0"/>
                <a:cs typeface="宋体" charset="0"/>
              </a:rPr>
              <a:t>Cross-language information retrieval (</a:t>
            </a:r>
            <a:r>
              <a:rPr lang="en-US" altLang="zh-CN" dirty="0" err="1">
                <a:latin typeface="Calibri" charset="0"/>
                <a:ea typeface="宋体" charset="0"/>
                <a:cs typeface="宋体" charset="0"/>
              </a:rPr>
              <a:t>hígado</a:t>
            </a:r>
            <a:r>
              <a:rPr lang="en-US" altLang="zh-CN" dirty="0">
                <a:latin typeface="Calibri" charset="0"/>
                <a:ea typeface="宋体" charset="0"/>
                <a:cs typeface="宋体" charset="0"/>
              </a:rPr>
              <a:t>).</a:t>
            </a:r>
          </a:p>
          <a:p>
            <a:pPr lvl="1" eaLnBrk="1" hangingPunct="1"/>
            <a:r>
              <a:rPr lang="en-US" altLang="zh-CN" dirty="0">
                <a:latin typeface="Calibri" charset="0"/>
                <a:ea typeface="宋体" charset="0"/>
                <a:cs typeface="宋体" charset="0"/>
              </a:rPr>
              <a:t>Mismatch of searcher’s vocabulary vs. collection vocabulary</a:t>
            </a:r>
          </a:p>
          <a:p>
            <a:pPr lvl="2" eaLnBrk="1" hangingPunct="1"/>
            <a:r>
              <a:rPr lang="en-US" altLang="zh-CN" dirty="0">
                <a:latin typeface="Calibri" charset="0"/>
                <a:ea typeface="宋体" charset="0"/>
                <a:cs typeface="宋体" charset="0"/>
              </a:rPr>
              <a:t>Cosmonaut/astronaut</a:t>
            </a:r>
          </a:p>
          <a:p>
            <a:pPr eaLnBrk="1" hangingPunct="1"/>
            <a:endParaRPr lang="zh-CN" altLang="en-US" dirty="0">
              <a:latin typeface="Calibri" charset="0"/>
              <a:ea typeface="宋体" charset="0"/>
              <a:cs typeface="宋体" charset="0"/>
            </a:endParaRPr>
          </a:p>
        </p:txBody>
      </p:sp>
      <p:sp>
        <p:nvSpPr>
          <p:cNvPr id="40964" name="TextBox 4"/>
          <p:cNvSpPr txBox="1">
            <a:spLocks noChangeArrowheads="1"/>
          </p:cNvSpPr>
          <p:nvPr/>
        </p:nvSpPr>
        <p:spPr bwMode="auto">
          <a:xfrm>
            <a:off x="7620000" y="-33338"/>
            <a:ext cx="1166813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Lucida Sans" charset="0"/>
                <a:ea typeface="ＭＳ Ｐゴシック" charset="0"/>
                <a:cs typeface="Arial Unicode MS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9pPr>
          </a:lstStyle>
          <a:p>
            <a:pPr eaLnBrk="1" hangingPunct="1"/>
            <a:r>
              <a:rPr lang="en-US" sz="1600">
                <a:solidFill>
                  <a:srgbClr val="FBFCFF"/>
                </a:solidFill>
              </a:rPr>
              <a:t>Sec. 9.1.3</a:t>
            </a:r>
          </a:p>
        </p:txBody>
      </p:sp>
    </p:spTree>
    <p:extLst>
      <p:ext uri="{BB962C8B-B14F-4D97-AF65-F5344CB8AC3E}">
        <p14:creationId xmlns:p14="http://schemas.microsoft.com/office/powerpoint/2010/main" val="3136068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6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altLang="zh-CN">
                <a:latin typeface="Calibri" charset="0"/>
                <a:ea typeface="宋体" charset="0"/>
                <a:cs typeface="宋体" charset="0"/>
              </a:rPr>
              <a:t>Violation of A2</a:t>
            </a:r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149350"/>
            <a:ext cx="8077200" cy="4718050"/>
          </a:xfrm>
        </p:spPr>
        <p:txBody>
          <a:bodyPr/>
          <a:lstStyle/>
          <a:p>
            <a:pPr eaLnBrk="1" hangingPunct="1"/>
            <a:r>
              <a:rPr lang="en-US" altLang="zh-CN" dirty="0">
                <a:latin typeface="Calibri" charset="0"/>
                <a:ea typeface="宋体" charset="0"/>
                <a:cs typeface="宋体" charset="0"/>
              </a:rPr>
              <a:t>There are several relevance prototypes.</a:t>
            </a:r>
          </a:p>
          <a:p>
            <a:pPr eaLnBrk="1" hangingPunct="1"/>
            <a:r>
              <a:rPr lang="en-US" altLang="zh-CN" dirty="0">
                <a:solidFill>
                  <a:srgbClr val="C00000"/>
                </a:solidFill>
                <a:latin typeface="Calibri" charset="0"/>
                <a:ea typeface="宋体" charset="0"/>
                <a:cs typeface="宋体" charset="0"/>
              </a:rPr>
              <a:t>Examples:</a:t>
            </a:r>
          </a:p>
          <a:p>
            <a:pPr lvl="1" eaLnBrk="1" hangingPunct="1"/>
            <a:r>
              <a:rPr lang="en-US" altLang="zh-CN" dirty="0">
                <a:solidFill>
                  <a:srgbClr val="C00000"/>
                </a:solidFill>
                <a:latin typeface="Calibri" charset="0"/>
                <a:ea typeface="宋体" charset="0"/>
                <a:cs typeface="宋体" charset="0"/>
              </a:rPr>
              <a:t>Burma/Myanmar</a:t>
            </a:r>
          </a:p>
          <a:p>
            <a:pPr lvl="1" eaLnBrk="1" hangingPunct="1"/>
            <a:r>
              <a:rPr lang="en-US" altLang="zh-CN" dirty="0">
                <a:solidFill>
                  <a:srgbClr val="C00000"/>
                </a:solidFill>
                <a:latin typeface="Calibri" charset="0"/>
                <a:ea typeface="宋体" charset="0"/>
                <a:cs typeface="宋体" charset="0"/>
              </a:rPr>
              <a:t>Contradictory government policies</a:t>
            </a:r>
          </a:p>
          <a:p>
            <a:pPr lvl="1" eaLnBrk="1" hangingPunct="1"/>
            <a:r>
              <a:rPr lang="en-US" altLang="zh-CN" dirty="0">
                <a:solidFill>
                  <a:srgbClr val="C00000"/>
                </a:solidFill>
                <a:latin typeface="Calibri" charset="0"/>
                <a:ea typeface="宋体" charset="0"/>
                <a:cs typeface="宋体" charset="0"/>
              </a:rPr>
              <a:t>Pop stars that worked at Burger King</a:t>
            </a:r>
          </a:p>
          <a:p>
            <a:pPr eaLnBrk="1" hangingPunct="1"/>
            <a:r>
              <a:rPr lang="en-US" altLang="zh-CN" dirty="0">
                <a:latin typeface="Calibri" charset="0"/>
                <a:ea typeface="宋体" charset="0"/>
                <a:cs typeface="宋体" charset="0"/>
              </a:rPr>
              <a:t>Often: instances of a general concept</a:t>
            </a:r>
          </a:p>
          <a:p>
            <a:pPr eaLnBrk="1" hangingPunct="1"/>
            <a:r>
              <a:rPr lang="en-US" altLang="zh-CN" dirty="0">
                <a:latin typeface="Calibri" charset="0"/>
                <a:ea typeface="宋体" charset="0"/>
                <a:cs typeface="宋体" charset="0"/>
              </a:rPr>
              <a:t>Good editorial content can address problem</a:t>
            </a:r>
          </a:p>
          <a:p>
            <a:pPr lvl="1" eaLnBrk="1" hangingPunct="1"/>
            <a:r>
              <a:rPr lang="en-US" altLang="zh-CN" dirty="0">
                <a:latin typeface="Calibri" charset="0"/>
                <a:ea typeface="宋体" charset="0"/>
                <a:cs typeface="宋体" charset="0"/>
              </a:rPr>
              <a:t>Report on contradictory government policies</a:t>
            </a:r>
          </a:p>
          <a:p>
            <a:pPr eaLnBrk="1" hangingPunct="1"/>
            <a:endParaRPr lang="en-US" altLang="zh-CN" dirty="0">
              <a:latin typeface="Calibri" charset="0"/>
              <a:ea typeface="宋体" charset="0"/>
              <a:cs typeface="宋体" charset="0"/>
            </a:endParaRPr>
          </a:p>
        </p:txBody>
      </p:sp>
      <p:sp>
        <p:nvSpPr>
          <p:cNvPr id="41988" name="TextBox 4"/>
          <p:cNvSpPr txBox="1">
            <a:spLocks noChangeArrowheads="1"/>
          </p:cNvSpPr>
          <p:nvPr/>
        </p:nvSpPr>
        <p:spPr bwMode="auto">
          <a:xfrm>
            <a:off x="7620000" y="-33338"/>
            <a:ext cx="1166813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Lucida Sans" charset="0"/>
                <a:ea typeface="ＭＳ Ｐゴシック" charset="0"/>
                <a:cs typeface="Arial Unicode MS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9pPr>
          </a:lstStyle>
          <a:p>
            <a:pPr eaLnBrk="1" hangingPunct="1"/>
            <a:r>
              <a:rPr lang="en-US" sz="1600">
                <a:solidFill>
                  <a:srgbClr val="FBFCFF"/>
                </a:solidFill>
              </a:rPr>
              <a:t>Sec. 9.1.3</a:t>
            </a:r>
          </a:p>
        </p:txBody>
      </p:sp>
    </p:spTree>
    <p:extLst>
      <p:ext uri="{BB962C8B-B14F-4D97-AF65-F5344CB8AC3E}">
        <p14:creationId xmlns:p14="http://schemas.microsoft.com/office/powerpoint/2010/main" val="21858654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987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GB" sz="3200" dirty="0">
                <a:latin typeface="Calibri" charset="0"/>
                <a:ea typeface="ＭＳ Ｐゴシック" charset="0"/>
                <a:cs typeface="ＭＳ Ｐゴシック" charset="0"/>
              </a:rPr>
              <a:t>Evaluation of relevance feedback strategies</a:t>
            </a:r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GB" sz="2200" dirty="0">
                <a:ea typeface="ＭＳ Ｐゴシック" charset="0"/>
              </a:rPr>
              <a:t>Use </a:t>
            </a:r>
            <a:r>
              <a:rPr lang="en-GB" sz="2200" i="1" dirty="0">
                <a:ea typeface="ＭＳ Ｐゴシック" charset="0"/>
              </a:rPr>
              <a:t>q</a:t>
            </a:r>
            <a:r>
              <a:rPr lang="en-GB" sz="2200" i="1" baseline="-25000" dirty="0">
                <a:ea typeface="ＭＳ Ｐゴシック" charset="0"/>
              </a:rPr>
              <a:t>0</a:t>
            </a:r>
            <a:r>
              <a:rPr lang="en-GB" sz="2200" dirty="0">
                <a:ea typeface="ＭＳ Ｐゴシック" charset="0"/>
              </a:rPr>
              <a:t> and compute precision and recall graph</a:t>
            </a:r>
          </a:p>
          <a:p>
            <a:pPr eaLnBrk="1" hangingPunct="1"/>
            <a:r>
              <a:rPr lang="en-GB" sz="2200" dirty="0">
                <a:solidFill>
                  <a:srgbClr val="C00000"/>
                </a:solidFill>
                <a:ea typeface="ＭＳ Ｐゴシック" charset="0"/>
              </a:rPr>
              <a:t>Use </a:t>
            </a:r>
            <a:r>
              <a:rPr lang="en-GB" sz="2200" dirty="0" err="1">
                <a:solidFill>
                  <a:srgbClr val="C00000"/>
                </a:solidFill>
                <a:ea typeface="ＭＳ Ｐゴシック" charset="0"/>
              </a:rPr>
              <a:t>q</a:t>
            </a:r>
            <a:r>
              <a:rPr lang="en-GB" sz="2200" i="1" baseline="-25000" dirty="0" err="1">
                <a:solidFill>
                  <a:srgbClr val="C00000"/>
                </a:solidFill>
                <a:ea typeface="ＭＳ Ｐゴシック" charset="0"/>
              </a:rPr>
              <a:t>m</a:t>
            </a:r>
            <a:r>
              <a:rPr lang="en-GB" sz="2200" dirty="0">
                <a:solidFill>
                  <a:srgbClr val="C00000"/>
                </a:solidFill>
                <a:ea typeface="ＭＳ Ｐゴシック" charset="0"/>
              </a:rPr>
              <a:t> and compute precision recall graph</a:t>
            </a:r>
          </a:p>
          <a:p>
            <a:pPr lvl="1" eaLnBrk="1" hangingPunct="1"/>
            <a:r>
              <a:rPr lang="en-GB" sz="2000" dirty="0">
                <a:solidFill>
                  <a:srgbClr val="C00000"/>
                </a:solidFill>
                <a:ea typeface="ＭＳ Ｐゴシック" charset="0"/>
              </a:rPr>
              <a:t>Assess on all documents in the collection</a:t>
            </a:r>
          </a:p>
          <a:p>
            <a:pPr lvl="3" eaLnBrk="1" hangingPunct="1"/>
            <a:r>
              <a:rPr lang="en-GB" sz="1800" dirty="0">
                <a:solidFill>
                  <a:srgbClr val="C00000"/>
                </a:solidFill>
                <a:ea typeface="ＭＳ Ｐゴシック" charset="0"/>
              </a:rPr>
              <a:t>Spectacular improvements, but … it’s cheating!</a:t>
            </a:r>
          </a:p>
          <a:p>
            <a:pPr lvl="3" eaLnBrk="1" hangingPunct="1"/>
            <a:r>
              <a:rPr lang="en-GB" sz="1800" dirty="0">
                <a:solidFill>
                  <a:srgbClr val="C00000"/>
                </a:solidFill>
                <a:ea typeface="ＭＳ Ｐゴシック" charset="0"/>
              </a:rPr>
              <a:t>Partly due to known relevant documents ranked higher</a:t>
            </a:r>
          </a:p>
          <a:p>
            <a:pPr lvl="3" eaLnBrk="1" hangingPunct="1"/>
            <a:r>
              <a:rPr lang="en-GB" sz="1800" dirty="0">
                <a:solidFill>
                  <a:srgbClr val="C00000"/>
                </a:solidFill>
                <a:ea typeface="ＭＳ Ｐゴシック" charset="0"/>
              </a:rPr>
              <a:t>Must evaluate with respect to documents not seen by user</a:t>
            </a:r>
          </a:p>
          <a:p>
            <a:pPr lvl="1" eaLnBrk="1" hangingPunct="1"/>
            <a:r>
              <a:rPr lang="en-GB" sz="2000" dirty="0">
                <a:ea typeface="ＭＳ Ｐゴシック" charset="0"/>
              </a:rPr>
              <a:t>Use documents in residual collection (set of documents minus those assessed relevant)</a:t>
            </a:r>
          </a:p>
          <a:p>
            <a:pPr lvl="3" eaLnBrk="1" hangingPunct="1"/>
            <a:r>
              <a:rPr lang="en-GB" sz="1800" dirty="0">
                <a:ea typeface="ＭＳ Ｐゴシック" charset="0"/>
              </a:rPr>
              <a:t>Measures usually then lower than for original query</a:t>
            </a:r>
          </a:p>
          <a:p>
            <a:pPr lvl="3" eaLnBrk="1" hangingPunct="1"/>
            <a:r>
              <a:rPr lang="en-GB" sz="1800" dirty="0">
                <a:ea typeface="ＭＳ Ｐゴシック" charset="0"/>
              </a:rPr>
              <a:t>But a more realistic evaluation</a:t>
            </a:r>
          </a:p>
          <a:p>
            <a:pPr lvl="3" eaLnBrk="1" hangingPunct="1"/>
            <a:r>
              <a:rPr lang="en-GB" sz="1800" dirty="0">
                <a:ea typeface="ＭＳ Ｐゴシック" charset="0"/>
              </a:rPr>
              <a:t>Relative performance can be validly compared</a:t>
            </a:r>
          </a:p>
          <a:p>
            <a:pPr eaLnBrk="1" hangingPunct="1"/>
            <a:r>
              <a:rPr lang="en-GB" sz="2200" dirty="0">
                <a:solidFill>
                  <a:srgbClr val="C00000"/>
                </a:solidFill>
                <a:ea typeface="ＭＳ Ｐゴシック" charset="0"/>
              </a:rPr>
              <a:t>Empirically, one round of relevance feedback is often very useful. Two rounds is sometimes marginally useful.</a:t>
            </a:r>
          </a:p>
        </p:txBody>
      </p:sp>
      <p:sp>
        <p:nvSpPr>
          <p:cNvPr id="44036" name="TextBox 5"/>
          <p:cNvSpPr txBox="1">
            <a:spLocks noChangeArrowheads="1"/>
          </p:cNvSpPr>
          <p:nvPr/>
        </p:nvSpPr>
        <p:spPr bwMode="auto">
          <a:xfrm>
            <a:off x="7620000" y="-33338"/>
            <a:ext cx="1166813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Lucida Sans" charset="0"/>
                <a:ea typeface="ＭＳ Ｐゴシック" charset="0"/>
                <a:cs typeface="Arial Unicode MS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9pPr>
          </a:lstStyle>
          <a:p>
            <a:pPr eaLnBrk="1" hangingPunct="1"/>
            <a:r>
              <a:rPr lang="en-US" sz="1600">
                <a:solidFill>
                  <a:srgbClr val="FBFCFF"/>
                </a:solidFill>
              </a:rPr>
              <a:t>Sec. 9.1.5</a:t>
            </a:r>
          </a:p>
        </p:txBody>
      </p:sp>
    </p:spTree>
    <p:extLst>
      <p:ext uri="{BB962C8B-B14F-4D97-AF65-F5344CB8AC3E}">
        <p14:creationId xmlns:p14="http://schemas.microsoft.com/office/powerpoint/2010/main" val="248392573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035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altLang="zh-CN" dirty="0" smtClean="0">
                <a:latin typeface="Calibri" charset="0"/>
                <a:ea typeface="宋体" charset="0"/>
                <a:cs typeface="宋体" charset="0"/>
              </a:rPr>
              <a:t>Importance of Recall</a:t>
            </a:r>
            <a:endParaRPr lang="en-US" altLang="zh-CN" dirty="0">
              <a:latin typeface="Calibri" charset="0"/>
              <a:ea typeface="宋体" charset="0"/>
              <a:cs typeface="宋体" charset="0"/>
            </a:endParaRP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 eaLnBrk="1" hangingPunct="1">
              <a:lnSpc>
                <a:spcPct val="90000"/>
              </a:lnSpc>
            </a:pPr>
            <a:r>
              <a:rPr lang="en-US" altLang="zh-CN" dirty="0" smtClean="0">
                <a:ea typeface="宋体" charset="0"/>
              </a:rPr>
              <a:t>Academic importance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CN" dirty="0" smtClean="0">
                <a:ea typeface="宋体" charset="0"/>
              </a:rPr>
              <a:t>Not only of academic importance</a:t>
            </a:r>
            <a:endParaRPr lang="en-US" altLang="zh-CN" dirty="0">
              <a:ea typeface="宋体" charset="0"/>
            </a:endParaRPr>
          </a:p>
          <a:p>
            <a:pPr lvl="1" eaLnBrk="1" hangingPunct="1">
              <a:lnSpc>
                <a:spcPct val="90000"/>
              </a:lnSpc>
            </a:pPr>
            <a:r>
              <a:rPr lang="en-US" altLang="zh-CN" dirty="0" smtClean="0">
                <a:ea typeface="宋体" charset="0"/>
              </a:rPr>
              <a:t>Uncertainty about availability of information: are the returned documents relevant at all?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CN" dirty="0" smtClean="0">
                <a:ea typeface="宋体" charset="0"/>
              </a:rPr>
              <a:t>Query words may return small number of documents, none so relevant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CN" dirty="0" smtClean="0">
                <a:ea typeface="宋体" charset="0"/>
              </a:rPr>
              <a:t>Relevance is not graded, but documents missed out could be more useful to the user in practice</a:t>
            </a:r>
            <a:endParaRPr lang="en-US" altLang="zh-CN" dirty="0">
              <a:ea typeface="宋体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zh-CN" dirty="0" smtClean="0">
                <a:ea typeface="宋体" charset="0"/>
              </a:rPr>
              <a:t>What could have gone wrong? </a:t>
            </a:r>
            <a:endParaRPr lang="en-US" altLang="zh-CN" dirty="0">
              <a:ea typeface="宋体" charset="0"/>
            </a:endParaRPr>
          </a:p>
          <a:p>
            <a:pPr lvl="1" eaLnBrk="1" hangingPunct="1">
              <a:lnSpc>
                <a:spcPct val="90000"/>
              </a:lnSpc>
            </a:pPr>
            <a:r>
              <a:rPr lang="en-US" altLang="zh-CN" dirty="0" smtClean="0">
                <a:ea typeface="宋体" charset="0"/>
              </a:rPr>
              <a:t>Many things, for instance … 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CN" dirty="0" smtClean="0">
                <a:ea typeface="宋体" charset="0"/>
              </a:rPr>
              <a:t>Some other choice of query words would have worked better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CN" dirty="0" smtClean="0">
                <a:ea typeface="宋体" charset="0"/>
              </a:rPr>
              <a:t>Searched for </a:t>
            </a:r>
            <a:r>
              <a:rPr lang="en-US" altLang="zh-CN" b="1" dirty="0" smtClean="0">
                <a:ea typeface="宋体" charset="0"/>
              </a:rPr>
              <a:t>aircraft</a:t>
            </a:r>
            <a:r>
              <a:rPr lang="en-US" altLang="zh-CN" dirty="0" smtClean="0">
                <a:ea typeface="宋体" charset="0"/>
              </a:rPr>
              <a:t>, results containing only </a:t>
            </a:r>
            <a:r>
              <a:rPr lang="en-US" altLang="zh-CN" b="1" dirty="0" smtClean="0">
                <a:ea typeface="宋体" charset="0"/>
              </a:rPr>
              <a:t>plane</a:t>
            </a:r>
            <a:r>
              <a:rPr lang="en-US" altLang="zh-CN" dirty="0" smtClean="0">
                <a:ea typeface="宋体" charset="0"/>
              </a:rPr>
              <a:t> were not returned</a:t>
            </a:r>
          </a:p>
          <a:p>
            <a:pPr lvl="1" eaLnBrk="1" hangingPunct="1">
              <a:lnSpc>
                <a:spcPct val="90000"/>
              </a:lnSpc>
            </a:pPr>
            <a:endParaRPr lang="en-US" altLang="zh-CN" dirty="0">
              <a:ea typeface="宋体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0620190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9" grpId="0" uiExpand="1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>
                <a:latin typeface="Calibri" charset="0"/>
                <a:ea typeface="ＭＳ Ｐゴシック" charset="0"/>
                <a:cs typeface="ＭＳ Ｐゴシック" charset="0"/>
              </a:rPr>
              <a:t>Evaluation of relevance feedback</a:t>
            </a:r>
          </a:p>
        </p:txBody>
      </p:sp>
      <p:sp>
        <p:nvSpPr>
          <p:cNvPr id="4505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ea typeface="ＭＳ Ｐゴシック" charset="0"/>
              </a:rPr>
              <a:t>Second method – assess only the docs </a:t>
            </a:r>
            <a:r>
              <a:rPr lang="en-US" i="1" dirty="0">
                <a:ea typeface="ＭＳ Ｐゴシック" charset="0"/>
              </a:rPr>
              <a:t>not</a:t>
            </a:r>
            <a:r>
              <a:rPr lang="en-US" dirty="0">
                <a:ea typeface="ＭＳ Ｐゴシック" charset="0"/>
              </a:rPr>
              <a:t> rated by the user in the first round</a:t>
            </a:r>
          </a:p>
          <a:p>
            <a:pPr lvl="1"/>
            <a:r>
              <a:rPr lang="en-US" dirty="0">
                <a:solidFill>
                  <a:srgbClr val="C00000"/>
                </a:solidFill>
                <a:ea typeface="ＭＳ Ｐゴシック" charset="0"/>
              </a:rPr>
              <a:t>Could make relevance feedback look worse than it really is</a:t>
            </a:r>
          </a:p>
          <a:p>
            <a:pPr lvl="1"/>
            <a:r>
              <a:rPr lang="en-US" dirty="0">
                <a:solidFill>
                  <a:srgbClr val="C00000"/>
                </a:solidFill>
                <a:ea typeface="ＭＳ Ｐゴシック" charset="0"/>
              </a:rPr>
              <a:t>Can still assess relative performance of algorithms</a:t>
            </a:r>
          </a:p>
          <a:p>
            <a:r>
              <a:rPr lang="en-US" dirty="0">
                <a:ea typeface="ＭＳ Ｐゴシック" charset="0"/>
              </a:rPr>
              <a:t>Most satisfactory – use two collections each with their own relevance assessments</a:t>
            </a:r>
          </a:p>
          <a:p>
            <a:pPr lvl="1"/>
            <a:r>
              <a:rPr lang="en-US" i="1" dirty="0">
                <a:solidFill>
                  <a:srgbClr val="C00000"/>
                </a:solidFill>
                <a:ea typeface="ＭＳ Ｐゴシック" charset="0"/>
              </a:rPr>
              <a:t>q</a:t>
            </a:r>
            <a:r>
              <a:rPr lang="en-US" i="1" baseline="-25000" dirty="0">
                <a:solidFill>
                  <a:srgbClr val="C00000"/>
                </a:solidFill>
                <a:ea typeface="ＭＳ Ｐゴシック" charset="0"/>
              </a:rPr>
              <a:t>0</a:t>
            </a:r>
            <a:r>
              <a:rPr lang="en-US" i="1" dirty="0">
                <a:solidFill>
                  <a:srgbClr val="C00000"/>
                </a:solidFill>
                <a:ea typeface="ＭＳ Ｐゴシック" charset="0"/>
              </a:rPr>
              <a:t> </a:t>
            </a:r>
            <a:r>
              <a:rPr lang="en-US" dirty="0">
                <a:solidFill>
                  <a:srgbClr val="C00000"/>
                </a:solidFill>
                <a:ea typeface="ＭＳ Ｐゴシック" charset="0"/>
              </a:rPr>
              <a:t>and user feedback from first collection</a:t>
            </a:r>
          </a:p>
          <a:p>
            <a:pPr lvl="1"/>
            <a:r>
              <a:rPr lang="en-US" i="1" dirty="0" err="1">
                <a:solidFill>
                  <a:srgbClr val="C00000"/>
                </a:solidFill>
                <a:ea typeface="ＭＳ Ｐゴシック" charset="0"/>
              </a:rPr>
              <a:t>q</a:t>
            </a:r>
            <a:r>
              <a:rPr lang="en-US" i="1" baseline="-25000" dirty="0" err="1">
                <a:solidFill>
                  <a:srgbClr val="C00000"/>
                </a:solidFill>
                <a:ea typeface="ＭＳ Ｐゴシック" charset="0"/>
              </a:rPr>
              <a:t>m</a:t>
            </a:r>
            <a:r>
              <a:rPr lang="en-US" i="1" dirty="0">
                <a:solidFill>
                  <a:srgbClr val="C00000"/>
                </a:solidFill>
                <a:ea typeface="ＭＳ Ｐゴシック" charset="0"/>
              </a:rPr>
              <a:t> </a:t>
            </a:r>
            <a:r>
              <a:rPr lang="en-US" dirty="0">
                <a:solidFill>
                  <a:srgbClr val="C00000"/>
                </a:solidFill>
                <a:ea typeface="ＭＳ Ｐゴシック" charset="0"/>
              </a:rPr>
              <a:t>run on second collection and measured</a:t>
            </a:r>
            <a:endParaRPr lang="en-US" i="1" dirty="0">
              <a:solidFill>
                <a:srgbClr val="C00000"/>
              </a:solidFill>
              <a:ea typeface="ＭＳ Ｐゴシック" charset="0"/>
            </a:endParaRPr>
          </a:p>
        </p:txBody>
      </p:sp>
      <p:sp>
        <p:nvSpPr>
          <p:cNvPr id="45060" name="TextBox 4"/>
          <p:cNvSpPr txBox="1">
            <a:spLocks noChangeArrowheads="1"/>
          </p:cNvSpPr>
          <p:nvPr/>
        </p:nvSpPr>
        <p:spPr bwMode="auto">
          <a:xfrm>
            <a:off x="7620000" y="-33338"/>
            <a:ext cx="1166813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Lucida Sans" charset="0"/>
                <a:ea typeface="ＭＳ Ｐゴシック" charset="0"/>
                <a:cs typeface="Arial Unicode MS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9pPr>
          </a:lstStyle>
          <a:p>
            <a:pPr eaLnBrk="1" hangingPunct="1"/>
            <a:r>
              <a:rPr lang="en-US" sz="1600">
                <a:solidFill>
                  <a:srgbClr val="FBFCFF"/>
                </a:solidFill>
              </a:rPr>
              <a:t>Sec. 9.1.5</a:t>
            </a:r>
          </a:p>
        </p:txBody>
      </p:sp>
    </p:spTree>
    <p:extLst>
      <p:ext uri="{BB962C8B-B14F-4D97-AF65-F5344CB8AC3E}">
        <p14:creationId xmlns:p14="http://schemas.microsoft.com/office/powerpoint/2010/main" val="178834883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059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sz="4800">
                <a:latin typeface="Calibri" charset="0"/>
                <a:ea typeface="ＭＳ Ｐゴシック" charset="0"/>
                <a:cs typeface="ＭＳ Ｐゴシック" charset="0"/>
              </a:rPr>
              <a:t>Evaluation: Caveat</a:t>
            </a:r>
            <a:endParaRPr lang="en-US" sz="3600">
              <a:latin typeface="Calibri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608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>
                <a:ea typeface="ＭＳ Ｐゴシック" charset="0"/>
              </a:rPr>
              <a:t>True evaluation of usefulness must compare to other methods taking the same amount of time.</a:t>
            </a:r>
          </a:p>
          <a:p>
            <a:pPr eaLnBrk="1" hangingPunct="1"/>
            <a:r>
              <a:rPr lang="en-US" dirty="0">
                <a:solidFill>
                  <a:srgbClr val="C00000"/>
                </a:solidFill>
                <a:ea typeface="ＭＳ Ｐゴシック" charset="0"/>
              </a:rPr>
              <a:t>Alternative to relevance feedback: User revises and resubmits query.</a:t>
            </a:r>
          </a:p>
          <a:p>
            <a:pPr eaLnBrk="1" hangingPunct="1"/>
            <a:r>
              <a:rPr lang="en-US" dirty="0">
                <a:ea typeface="ＭＳ Ｐゴシック" charset="0"/>
              </a:rPr>
              <a:t>Users may prefer revision/resubmission to having to judge relevance of documents.</a:t>
            </a:r>
          </a:p>
          <a:p>
            <a:pPr eaLnBrk="1" hangingPunct="1"/>
            <a:r>
              <a:rPr lang="en-US" dirty="0">
                <a:solidFill>
                  <a:srgbClr val="C00000"/>
                </a:solidFill>
                <a:ea typeface="ＭＳ Ｐゴシック" charset="0"/>
              </a:rPr>
              <a:t>There is no clear evidence that relevance feedback is the </a:t>
            </a:r>
            <a:r>
              <a:rPr lang="ja-JP" altLang="en-US" dirty="0">
                <a:solidFill>
                  <a:srgbClr val="C00000"/>
                </a:solidFill>
                <a:ea typeface="ＭＳ Ｐゴシック" charset="0"/>
              </a:rPr>
              <a:t>“</a:t>
            </a:r>
            <a:r>
              <a:rPr lang="en-US" dirty="0">
                <a:solidFill>
                  <a:srgbClr val="C00000"/>
                </a:solidFill>
                <a:ea typeface="ＭＳ Ｐゴシック" charset="0"/>
              </a:rPr>
              <a:t>best use</a:t>
            </a:r>
            <a:r>
              <a:rPr lang="ja-JP" altLang="en-US" dirty="0">
                <a:solidFill>
                  <a:srgbClr val="C00000"/>
                </a:solidFill>
                <a:ea typeface="ＭＳ Ｐゴシック" charset="0"/>
              </a:rPr>
              <a:t>”</a:t>
            </a:r>
            <a:r>
              <a:rPr lang="en-US" dirty="0">
                <a:solidFill>
                  <a:srgbClr val="C00000"/>
                </a:solidFill>
                <a:ea typeface="ＭＳ Ｐゴシック" charset="0"/>
              </a:rPr>
              <a:t> of the user</a:t>
            </a:r>
            <a:r>
              <a:rPr lang="ja-JP" altLang="en-US" dirty="0">
                <a:solidFill>
                  <a:srgbClr val="C00000"/>
                </a:solidFill>
                <a:ea typeface="ＭＳ Ｐゴシック" charset="0"/>
              </a:rPr>
              <a:t>’</a:t>
            </a:r>
            <a:r>
              <a:rPr lang="en-US" dirty="0">
                <a:solidFill>
                  <a:srgbClr val="C00000"/>
                </a:solidFill>
                <a:ea typeface="ＭＳ Ｐゴシック" charset="0"/>
              </a:rPr>
              <a:t>s time.</a:t>
            </a:r>
          </a:p>
        </p:txBody>
      </p:sp>
      <p:sp>
        <p:nvSpPr>
          <p:cNvPr id="46084" name="TextBox 4"/>
          <p:cNvSpPr txBox="1">
            <a:spLocks noChangeArrowheads="1"/>
          </p:cNvSpPr>
          <p:nvPr/>
        </p:nvSpPr>
        <p:spPr bwMode="auto">
          <a:xfrm>
            <a:off x="7620000" y="-33338"/>
            <a:ext cx="1166813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Lucida Sans" charset="0"/>
                <a:ea typeface="ＭＳ Ｐゴシック" charset="0"/>
                <a:cs typeface="Arial Unicode MS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9pPr>
          </a:lstStyle>
          <a:p>
            <a:pPr eaLnBrk="1" hangingPunct="1"/>
            <a:r>
              <a:rPr lang="en-US" sz="1600">
                <a:solidFill>
                  <a:srgbClr val="FBFCFF"/>
                </a:solidFill>
              </a:rPr>
              <a:t>Sec. 9.1.3</a:t>
            </a:r>
          </a:p>
        </p:txBody>
      </p:sp>
    </p:spTree>
    <p:extLst>
      <p:ext uri="{BB962C8B-B14F-4D97-AF65-F5344CB8AC3E}">
        <p14:creationId xmlns:p14="http://schemas.microsoft.com/office/powerpoint/2010/main" val="206839236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083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altLang="zh-CN">
                <a:latin typeface="Calibri" charset="0"/>
                <a:ea typeface="宋体" charset="0"/>
                <a:cs typeface="宋体" charset="0"/>
              </a:rPr>
              <a:t>Relevance Feedback: Problems</a:t>
            </a:r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149350"/>
            <a:ext cx="8077200" cy="4718050"/>
          </a:xfrm>
        </p:spPr>
        <p:txBody>
          <a:bodyPr>
            <a:normAutofit/>
          </a:bodyPr>
          <a:lstStyle/>
          <a:p>
            <a:pPr eaLnBrk="1" hangingPunct="1"/>
            <a:r>
              <a:rPr lang="en-US" altLang="zh-CN" dirty="0">
                <a:ea typeface="宋体" charset="0"/>
              </a:rPr>
              <a:t>Long queries are inefficient for typical IR engine.</a:t>
            </a:r>
          </a:p>
          <a:p>
            <a:pPr lvl="1" eaLnBrk="1" hangingPunct="1"/>
            <a:r>
              <a:rPr lang="en-US" altLang="zh-CN" dirty="0">
                <a:ea typeface="宋体" charset="0"/>
              </a:rPr>
              <a:t>Long response times for user.</a:t>
            </a:r>
          </a:p>
          <a:p>
            <a:pPr lvl="1" eaLnBrk="1" hangingPunct="1"/>
            <a:r>
              <a:rPr lang="en-US" altLang="zh-CN" dirty="0">
                <a:ea typeface="宋体" charset="0"/>
              </a:rPr>
              <a:t>High cost for retrieval system.</a:t>
            </a:r>
          </a:p>
          <a:p>
            <a:pPr lvl="1" eaLnBrk="1" hangingPunct="1"/>
            <a:r>
              <a:rPr lang="en-US" altLang="zh-CN" dirty="0">
                <a:ea typeface="宋体" charset="0"/>
              </a:rPr>
              <a:t>Partial solution:</a:t>
            </a:r>
          </a:p>
          <a:p>
            <a:pPr lvl="2" eaLnBrk="1" hangingPunct="1"/>
            <a:r>
              <a:rPr lang="en-US" altLang="zh-CN" dirty="0">
                <a:ea typeface="宋体" charset="0"/>
              </a:rPr>
              <a:t>Only reweight certain prominent terms</a:t>
            </a:r>
          </a:p>
          <a:p>
            <a:pPr lvl="3" eaLnBrk="1" hangingPunct="1"/>
            <a:r>
              <a:rPr lang="en-US" altLang="zh-CN" dirty="0">
                <a:ea typeface="宋体" charset="0"/>
              </a:rPr>
              <a:t>Perhaps top 20 by term frequency</a:t>
            </a:r>
          </a:p>
          <a:p>
            <a:pPr eaLnBrk="1" hangingPunct="1"/>
            <a:r>
              <a:rPr lang="en-US" altLang="zh-CN" dirty="0">
                <a:solidFill>
                  <a:srgbClr val="C00000"/>
                </a:solidFill>
                <a:ea typeface="宋体" charset="0"/>
              </a:rPr>
              <a:t>Users are often reluctant to provide explicit feedback</a:t>
            </a:r>
          </a:p>
          <a:p>
            <a:pPr eaLnBrk="1" hangingPunct="1"/>
            <a:r>
              <a:rPr lang="en-US" altLang="zh-CN" dirty="0">
                <a:ea typeface="宋体" charset="0"/>
              </a:rPr>
              <a:t>It’s often harder to understand why a particular document was retrieved after applying relevance feedback</a:t>
            </a:r>
          </a:p>
        </p:txBody>
      </p:sp>
    </p:spTree>
    <p:extLst>
      <p:ext uri="{BB962C8B-B14F-4D97-AF65-F5344CB8AC3E}">
        <p14:creationId xmlns:p14="http://schemas.microsoft.com/office/powerpoint/2010/main" val="167070076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011" grpId="0" uiExpand="1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CN" sz="3600">
                <a:latin typeface="Calibri" charset="0"/>
                <a:ea typeface="宋体" charset="0"/>
                <a:cs typeface="宋体" charset="0"/>
              </a:rPr>
              <a:t>Relevance Feedback on the Web</a:t>
            </a:r>
            <a:endParaRPr lang="en-US" altLang="zh-CN" sz="2000">
              <a:solidFill>
                <a:schemeClr val="folHlink"/>
              </a:solidFill>
              <a:latin typeface="Calibri" charset="0"/>
              <a:ea typeface="宋体" charset="0"/>
              <a:cs typeface="宋体" charset="0"/>
            </a:endParaRPr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160895"/>
            <a:ext cx="8077200" cy="4718050"/>
          </a:xfrm>
        </p:spPr>
        <p:txBody>
          <a:bodyPr/>
          <a:lstStyle/>
          <a:p>
            <a:pPr eaLnBrk="1" hangingPunct="1"/>
            <a:r>
              <a:rPr lang="en-US" altLang="zh-CN" sz="2200" dirty="0">
                <a:ea typeface="宋体" charset="0"/>
              </a:rPr>
              <a:t>Some search engines offer a similar/related pages feature </a:t>
            </a:r>
            <a:r>
              <a:rPr lang="en-US" altLang="zh-CN" sz="2200" dirty="0" smtClean="0">
                <a:ea typeface="宋体" charset="0"/>
              </a:rPr>
              <a:t>(a </a:t>
            </a:r>
            <a:r>
              <a:rPr lang="en-US" altLang="zh-CN" sz="2200" dirty="0">
                <a:ea typeface="宋体" charset="0"/>
              </a:rPr>
              <a:t>trivial form of relevance feedback)</a:t>
            </a:r>
          </a:p>
          <a:p>
            <a:pPr lvl="1" eaLnBrk="1" hangingPunct="1"/>
            <a:r>
              <a:rPr lang="en-US" altLang="zh-CN" sz="2000" dirty="0">
                <a:ea typeface="宋体" charset="0"/>
              </a:rPr>
              <a:t>Google (link-based)</a:t>
            </a:r>
          </a:p>
          <a:p>
            <a:pPr lvl="1" eaLnBrk="1" hangingPunct="1"/>
            <a:r>
              <a:rPr lang="en-US" altLang="zh-CN" sz="2000" dirty="0" err="1">
                <a:ea typeface="宋体" charset="0"/>
              </a:rPr>
              <a:t>Altavista</a:t>
            </a:r>
            <a:endParaRPr lang="en-US" altLang="zh-CN" sz="2000" dirty="0">
              <a:ea typeface="宋体" charset="0"/>
            </a:endParaRPr>
          </a:p>
          <a:p>
            <a:pPr lvl="1" eaLnBrk="1" hangingPunct="1"/>
            <a:r>
              <a:rPr lang="en-US" altLang="zh-CN" sz="2000" dirty="0">
                <a:ea typeface="宋体" charset="0"/>
              </a:rPr>
              <a:t>Stanford </a:t>
            </a:r>
            <a:r>
              <a:rPr lang="en-US" altLang="zh-CN" sz="2000" dirty="0" err="1">
                <a:ea typeface="宋体" charset="0"/>
              </a:rPr>
              <a:t>WebBase</a:t>
            </a:r>
            <a:endParaRPr lang="en-US" altLang="zh-CN" sz="2000" dirty="0">
              <a:ea typeface="宋体" charset="0"/>
            </a:endParaRPr>
          </a:p>
          <a:p>
            <a:pPr eaLnBrk="1" hangingPunct="1"/>
            <a:r>
              <a:rPr lang="en-US" altLang="zh-CN" sz="2200" dirty="0">
                <a:solidFill>
                  <a:srgbClr val="C00000"/>
                </a:solidFill>
                <a:ea typeface="宋体" charset="0"/>
              </a:rPr>
              <a:t>But some don’t because it’s hard to explain to average user:</a:t>
            </a:r>
          </a:p>
          <a:p>
            <a:pPr lvl="1" eaLnBrk="1" hangingPunct="1"/>
            <a:r>
              <a:rPr lang="en-US" altLang="zh-CN" sz="2000" dirty="0" err="1">
                <a:solidFill>
                  <a:srgbClr val="C00000"/>
                </a:solidFill>
                <a:ea typeface="宋体" charset="0"/>
              </a:rPr>
              <a:t>Alltheweb</a:t>
            </a:r>
            <a:endParaRPr lang="en-US" altLang="zh-CN" sz="2000" dirty="0">
              <a:solidFill>
                <a:srgbClr val="C00000"/>
              </a:solidFill>
              <a:ea typeface="宋体" charset="0"/>
            </a:endParaRPr>
          </a:p>
          <a:p>
            <a:pPr lvl="1" eaLnBrk="1" hangingPunct="1"/>
            <a:r>
              <a:rPr lang="en-US" altLang="zh-CN" sz="2000" dirty="0">
                <a:solidFill>
                  <a:srgbClr val="C00000"/>
                </a:solidFill>
                <a:ea typeface="宋体" charset="0"/>
              </a:rPr>
              <a:t>bing</a:t>
            </a:r>
          </a:p>
          <a:p>
            <a:pPr lvl="1" eaLnBrk="1" hangingPunct="1"/>
            <a:r>
              <a:rPr lang="en-US" altLang="zh-CN" sz="2000" dirty="0">
                <a:solidFill>
                  <a:srgbClr val="C00000"/>
                </a:solidFill>
                <a:ea typeface="宋体" charset="0"/>
              </a:rPr>
              <a:t>Yahoo</a:t>
            </a:r>
          </a:p>
          <a:p>
            <a:pPr eaLnBrk="1" hangingPunct="1"/>
            <a:r>
              <a:rPr lang="en-US" altLang="zh-CN" sz="2200" dirty="0">
                <a:ea typeface="宋体" charset="0"/>
              </a:rPr>
              <a:t>Excite initially had true relevance feedback, but abandoned it due to lack of use.</a:t>
            </a:r>
          </a:p>
        </p:txBody>
      </p:sp>
      <p:sp>
        <p:nvSpPr>
          <p:cNvPr id="47109" name="TextBox 5"/>
          <p:cNvSpPr txBox="1">
            <a:spLocks noChangeArrowheads="1"/>
          </p:cNvSpPr>
          <p:nvPr/>
        </p:nvSpPr>
        <p:spPr bwMode="auto">
          <a:xfrm>
            <a:off x="7620000" y="-33338"/>
            <a:ext cx="1166813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Lucida Sans" charset="0"/>
                <a:ea typeface="ＭＳ Ｐゴシック" charset="0"/>
                <a:cs typeface="Arial Unicode MS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9pPr>
          </a:lstStyle>
          <a:p>
            <a:pPr eaLnBrk="1" hangingPunct="1"/>
            <a:r>
              <a:rPr lang="en-US" sz="1600">
                <a:solidFill>
                  <a:srgbClr val="FBFCFF"/>
                </a:solidFill>
              </a:rPr>
              <a:t>Sec. 9.1.4</a:t>
            </a:r>
          </a:p>
        </p:txBody>
      </p:sp>
    </p:spTree>
    <p:extLst>
      <p:ext uri="{BB962C8B-B14F-4D97-AF65-F5344CB8AC3E}">
        <p14:creationId xmlns:p14="http://schemas.microsoft.com/office/powerpoint/2010/main" val="219519023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107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altLang="zh-CN">
                <a:latin typeface="Calibri" charset="0"/>
                <a:ea typeface="宋体" charset="0"/>
                <a:cs typeface="宋体" charset="0"/>
              </a:rPr>
              <a:t>Excite Relevance Feedback</a:t>
            </a:r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charset="0"/>
              <a:buNone/>
            </a:pPr>
            <a:r>
              <a:rPr lang="en-US" altLang="zh-CN" dirty="0">
                <a:solidFill>
                  <a:schemeClr val="folHlink"/>
                </a:solidFill>
                <a:latin typeface="Calibri" charset="0"/>
                <a:ea typeface="宋体" charset="0"/>
                <a:cs typeface="宋体" charset="0"/>
              </a:rPr>
              <a:t>Spink et al. 2000</a:t>
            </a:r>
          </a:p>
          <a:p>
            <a:pPr eaLnBrk="1" hangingPunct="1"/>
            <a:r>
              <a:rPr lang="en-US" altLang="zh-CN" dirty="0">
                <a:latin typeface="Calibri" charset="0"/>
                <a:ea typeface="宋体" charset="0"/>
                <a:cs typeface="宋体" charset="0"/>
              </a:rPr>
              <a:t>Only about 4% of query sessions from a user used relevance feedback option</a:t>
            </a:r>
          </a:p>
          <a:p>
            <a:pPr lvl="1" eaLnBrk="1" hangingPunct="1"/>
            <a:r>
              <a:rPr lang="en-US" altLang="zh-CN" dirty="0">
                <a:latin typeface="Calibri" charset="0"/>
                <a:ea typeface="宋体" charset="0"/>
                <a:cs typeface="宋体" charset="0"/>
              </a:rPr>
              <a:t>Expressed as “More like this” link next to each result</a:t>
            </a:r>
          </a:p>
          <a:p>
            <a:pPr eaLnBrk="1" hangingPunct="1"/>
            <a:r>
              <a:rPr lang="en-US" altLang="zh-CN" dirty="0">
                <a:solidFill>
                  <a:srgbClr val="C00000"/>
                </a:solidFill>
                <a:latin typeface="Calibri" charset="0"/>
                <a:ea typeface="宋体" charset="0"/>
                <a:cs typeface="宋体" charset="0"/>
              </a:rPr>
              <a:t>But about 70% of users only looked at first page of results and didn’t pursue things further</a:t>
            </a:r>
          </a:p>
          <a:p>
            <a:pPr lvl="1" eaLnBrk="1" hangingPunct="1"/>
            <a:r>
              <a:rPr lang="en-US" altLang="zh-CN" dirty="0">
                <a:latin typeface="Calibri" charset="0"/>
                <a:ea typeface="宋体" charset="0"/>
                <a:cs typeface="宋体" charset="0"/>
              </a:rPr>
              <a:t>So 4% is about 1/8 of people extending search</a:t>
            </a:r>
          </a:p>
          <a:p>
            <a:pPr eaLnBrk="1" hangingPunct="1"/>
            <a:r>
              <a:rPr lang="en-US" altLang="zh-CN" dirty="0">
                <a:latin typeface="Calibri" charset="0"/>
                <a:ea typeface="宋体" charset="0"/>
                <a:cs typeface="宋体" charset="0"/>
              </a:rPr>
              <a:t>Relevance feedback improved results about 2/3 of the time</a:t>
            </a:r>
          </a:p>
        </p:txBody>
      </p:sp>
      <p:sp>
        <p:nvSpPr>
          <p:cNvPr id="48132" name="TextBox 4"/>
          <p:cNvSpPr txBox="1">
            <a:spLocks noChangeArrowheads="1"/>
          </p:cNvSpPr>
          <p:nvPr/>
        </p:nvSpPr>
        <p:spPr bwMode="auto">
          <a:xfrm>
            <a:off x="7620000" y="-33338"/>
            <a:ext cx="1166813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Lucida Sans" charset="0"/>
                <a:ea typeface="ＭＳ Ｐゴシック" charset="0"/>
                <a:cs typeface="Arial Unicode MS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9pPr>
          </a:lstStyle>
          <a:p>
            <a:pPr eaLnBrk="1" hangingPunct="1"/>
            <a:r>
              <a:rPr lang="en-US" sz="1600">
                <a:solidFill>
                  <a:srgbClr val="FBFCFF"/>
                </a:solidFill>
              </a:rPr>
              <a:t>Sec. 9.1.4</a:t>
            </a:r>
          </a:p>
        </p:txBody>
      </p:sp>
    </p:spTree>
    <p:extLst>
      <p:ext uri="{BB962C8B-B14F-4D97-AF65-F5344CB8AC3E}">
        <p14:creationId xmlns:p14="http://schemas.microsoft.com/office/powerpoint/2010/main" val="136404902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131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>
                <a:latin typeface="Calibri" charset="0"/>
                <a:ea typeface="ＭＳ Ｐゴシック" charset="0"/>
                <a:cs typeface="ＭＳ Ｐゴシック" charset="0"/>
              </a:rPr>
              <a:t>Pseudo relevance feedback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>
                <a:ea typeface="ＭＳ Ｐゴシック" charset="0"/>
              </a:rPr>
              <a:t>Pseudo-relevance feedback automates the </a:t>
            </a:r>
            <a:r>
              <a:rPr lang="ja-JP" altLang="en-US" dirty="0">
                <a:ea typeface="ＭＳ Ｐゴシック" charset="0"/>
              </a:rPr>
              <a:t>“</a:t>
            </a:r>
            <a:r>
              <a:rPr lang="en-US" dirty="0">
                <a:ea typeface="ＭＳ Ｐゴシック" charset="0"/>
              </a:rPr>
              <a:t>manual</a:t>
            </a:r>
            <a:r>
              <a:rPr lang="ja-JP" altLang="en-US" dirty="0">
                <a:ea typeface="ＭＳ Ｐゴシック" charset="0"/>
              </a:rPr>
              <a:t>”</a:t>
            </a:r>
            <a:r>
              <a:rPr lang="en-US" dirty="0">
                <a:ea typeface="ＭＳ Ｐゴシック" charset="0"/>
              </a:rPr>
              <a:t> part of true relevance feedback.</a:t>
            </a:r>
          </a:p>
          <a:p>
            <a:pPr eaLnBrk="1" hangingPunct="1"/>
            <a:r>
              <a:rPr lang="en-US" dirty="0">
                <a:solidFill>
                  <a:srgbClr val="C00000"/>
                </a:solidFill>
                <a:ea typeface="ＭＳ Ｐゴシック" charset="0"/>
              </a:rPr>
              <a:t>Pseudo-relevance algorithm:</a:t>
            </a:r>
          </a:p>
          <a:p>
            <a:pPr lvl="1" eaLnBrk="1" hangingPunct="1"/>
            <a:r>
              <a:rPr lang="en-US" dirty="0">
                <a:solidFill>
                  <a:srgbClr val="C00000"/>
                </a:solidFill>
                <a:ea typeface="ＭＳ Ｐゴシック" charset="0"/>
              </a:rPr>
              <a:t>Retrieve a ranked list of hits for the user</a:t>
            </a:r>
            <a:r>
              <a:rPr lang="ja-JP" altLang="en-US" dirty="0">
                <a:solidFill>
                  <a:srgbClr val="C00000"/>
                </a:solidFill>
                <a:ea typeface="ＭＳ Ｐゴシック" charset="0"/>
              </a:rPr>
              <a:t>’</a:t>
            </a:r>
            <a:r>
              <a:rPr lang="en-US" dirty="0">
                <a:solidFill>
                  <a:srgbClr val="C00000"/>
                </a:solidFill>
                <a:ea typeface="ＭＳ Ｐゴシック" charset="0"/>
              </a:rPr>
              <a:t>s query</a:t>
            </a:r>
          </a:p>
          <a:p>
            <a:pPr lvl="1" eaLnBrk="1" hangingPunct="1"/>
            <a:r>
              <a:rPr lang="en-US" dirty="0">
                <a:solidFill>
                  <a:srgbClr val="C00000"/>
                </a:solidFill>
                <a:ea typeface="ＭＳ Ｐゴシック" charset="0"/>
              </a:rPr>
              <a:t>Assume that the top k documents are relevant.</a:t>
            </a:r>
          </a:p>
          <a:p>
            <a:pPr lvl="1" eaLnBrk="1" hangingPunct="1"/>
            <a:r>
              <a:rPr lang="en-US" dirty="0">
                <a:solidFill>
                  <a:srgbClr val="C00000"/>
                </a:solidFill>
                <a:ea typeface="ＭＳ Ｐゴシック" charset="0"/>
              </a:rPr>
              <a:t>Do relevance feedback (e.g., </a:t>
            </a:r>
            <a:r>
              <a:rPr lang="en-US" dirty="0" err="1">
                <a:solidFill>
                  <a:srgbClr val="C00000"/>
                </a:solidFill>
                <a:ea typeface="ＭＳ Ｐゴシック" charset="0"/>
              </a:rPr>
              <a:t>Rocchio</a:t>
            </a:r>
            <a:r>
              <a:rPr lang="en-US" dirty="0">
                <a:solidFill>
                  <a:srgbClr val="C00000"/>
                </a:solidFill>
                <a:ea typeface="ＭＳ Ｐゴシック" charset="0"/>
              </a:rPr>
              <a:t>)</a:t>
            </a:r>
          </a:p>
          <a:p>
            <a:pPr eaLnBrk="1" hangingPunct="1"/>
            <a:r>
              <a:rPr lang="en-US" dirty="0">
                <a:ea typeface="ＭＳ Ｐゴシック" charset="0"/>
              </a:rPr>
              <a:t>Works very well on average</a:t>
            </a:r>
          </a:p>
          <a:p>
            <a:pPr eaLnBrk="1" hangingPunct="1"/>
            <a:r>
              <a:rPr lang="en-US" dirty="0">
                <a:solidFill>
                  <a:srgbClr val="C00000"/>
                </a:solidFill>
                <a:ea typeface="ＭＳ Ｐゴシック" charset="0"/>
              </a:rPr>
              <a:t>But can go horribly wrong for some queries.</a:t>
            </a:r>
          </a:p>
          <a:p>
            <a:pPr eaLnBrk="1" hangingPunct="1"/>
            <a:r>
              <a:rPr lang="en-US" dirty="0">
                <a:ea typeface="ＭＳ Ｐゴシック" charset="0"/>
              </a:rPr>
              <a:t>Several iterations can cause query drift.</a:t>
            </a:r>
          </a:p>
          <a:p>
            <a:pPr eaLnBrk="1" hangingPunct="1"/>
            <a:r>
              <a:rPr lang="en-US" dirty="0">
                <a:ea typeface="ＭＳ Ｐゴシック" charset="0"/>
              </a:rPr>
              <a:t>Why?</a:t>
            </a:r>
          </a:p>
        </p:txBody>
      </p:sp>
      <p:sp>
        <p:nvSpPr>
          <p:cNvPr id="49156" name="TextBox 4"/>
          <p:cNvSpPr txBox="1">
            <a:spLocks noChangeArrowheads="1"/>
          </p:cNvSpPr>
          <p:nvPr/>
        </p:nvSpPr>
        <p:spPr bwMode="auto">
          <a:xfrm>
            <a:off x="7620000" y="-33338"/>
            <a:ext cx="1166813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Lucida Sans" charset="0"/>
                <a:ea typeface="ＭＳ Ｐゴシック" charset="0"/>
                <a:cs typeface="Arial Unicode MS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9pPr>
          </a:lstStyle>
          <a:p>
            <a:pPr eaLnBrk="1" hangingPunct="1"/>
            <a:r>
              <a:rPr lang="en-US" sz="1600">
                <a:solidFill>
                  <a:srgbClr val="FBFCFF"/>
                </a:solidFill>
              </a:rPr>
              <a:t>Sec. 9.1.6</a:t>
            </a:r>
          </a:p>
        </p:txBody>
      </p:sp>
    </p:spTree>
    <p:extLst>
      <p:ext uri="{BB962C8B-B14F-4D97-AF65-F5344CB8AC3E}">
        <p14:creationId xmlns:p14="http://schemas.microsoft.com/office/powerpoint/2010/main" val="139009983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altLang="zh-CN">
                <a:latin typeface="Calibri" charset="0"/>
                <a:ea typeface="宋体" charset="0"/>
                <a:cs typeface="宋体" charset="0"/>
              </a:rPr>
              <a:t>Query Expansion</a:t>
            </a:r>
          </a:p>
        </p:txBody>
      </p:sp>
      <p:sp>
        <p:nvSpPr>
          <p:cNvPr id="501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149350"/>
            <a:ext cx="8077200" cy="4718050"/>
          </a:xfrm>
        </p:spPr>
        <p:txBody>
          <a:bodyPr/>
          <a:lstStyle/>
          <a:p>
            <a:pPr eaLnBrk="1" hangingPunct="1"/>
            <a:r>
              <a:rPr lang="en-US" altLang="zh-CN" dirty="0">
                <a:ea typeface="宋体" charset="0"/>
              </a:rPr>
              <a:t>In relevance feedback, users give additional input (relevant/non-relevant) on </a:t>
            </a:r>
            <a:r>
              <a:rPr lang="en-US" altLang="zh-CN" dirty="0">
                <a:solidFill>
                  <a:schemeClr val="folHlink"/>
                </a:solidFill>
                <a:ea typeface="宋体" charset="0"/>
              </a:rPr>
              <a:t>documents</a:t>
            </a:r>
            <a:r>
              <a:rPr lang="en-US" altLang="zh-CN" dirty="0">
                <a:ea typeface="宋体" charset="0"/>
              </a:rPr>
              <a:t>, which is used to reweight terms in the documents</a:t>
            </a:r>
          </a:p>
          <a:p>
            <a:pPr eaLnBrk="1" hangingPunct="1"/>
            <a:r>
              <a:rPr lang="en-US" altLang="zh-CN" dirty="0">
                <a:ea typeface="宋体" charset="0"/>
              </a:rPr>
              <a:t>In query expansion, users give additional input (good/bad search term) on </a:t>
            </a:r>
            <a:r>
              <a:rPr lang="en-US" altLang="zh-CN" dirty="0">
                <a:solidFill>
                  <a:schemeClr val="folHlink"/>
                </a:solidFill>
                <a:ea typeface="宋体" charset="0"/>
              </a:rPr>
              <a:t>words or phrases</a:t>
            </a:r>
            <a:endParaRPr lang="en-US" altLang="zh-CN" dirty="0">
              <a:ea typeface="宋体" charset="0"/>
            </a:endParaRPr>
          </a:p>
          <a:p>
            <a:pPr eaLnBrk="1" hangingPunct="1"/>
            <a:endParaRPr lang="en-US" altLang="zh-CN" dirty="0">
              <a:ea typeface="宋体" charset="0"/>
            </a:endParaRPr>
          </a:p>
          <a:p>
            <a:pPr eaLnBrk="1" hangingPunct="1"/>
            <a:endParaRPr lang="zh-CN" altLang="en-US" dirty="0">
              <a:ea typeface="宋体" charset="0"/>
            </a:endParaRPr>
          </a:p>
        </p:txBody>
      </p:sp>
      <p:sp>
        <p:nvSpPr>
          <p:cNvPr id="50180" name="TextBox 4"/>
          <p:cNvSpPr txBox="1">
            <a:spLocks noChangeArrowheads="1"/>
          </p:cNvSpPr>
          <p:nvPr/>
        </p:nvSpPr>
        <p:spPr bwMode="auto">
          <a:xfrm>
            <a:off x="7620000" y="-33338"/>
            <a:ext cx="1166813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Lucida Sans" charset="0"/>
                <a:ea typeface="ＭＳ Ｐゴシック" charset="0"/>
                <a:cs typeface="Arial Unicode MS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9pPr>
          </a:lstStyle>
          <a:p>
            <a:pPr eaLnBrk="1" hangingPunct="1"/>
            <a:r>
              <a:rPr lang="en-US" sz="1600">
                <a:solidFill>
                  <a:srgbClr val="FBFCFF"/>
                </a:solidFill>
              </a:rPr>
              <a:t>Sec. 9.2.2</a:t>
            </a:r>
          </a:p>
        </p:txBody>
      </p:sp>
    </p:spTree>
    <p:extLst>
      <p:ext uri="{BB962C8B-B14F-4D97-AF65-F5344CB8AC3E}">
        <p14:creationId xmlns:p14="http://schemas.microsoft.com/office/powerpoint/2010/main" val="406175255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179" grpId="0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304800"/>
            <a:ext cx="8229600" cy="526473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altLang="zh-CN" dirty="0">
                <a:latin typeface="Calibri" charset="0"/>
                <a:ea typeface="宋体" charset="0"/>
                <a:cs typeface="宋体" charset="0"/>
              </a:rPr>
              <a:t>Thesaurus-based query expansion</a:t>
            </a:r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CN" sz="2200" dirty="0">
                <a:ea typeface="宋体" charset="0"/>
              </a:rPr>
              <a:t>For each term, </a:t>
            </a:r>
            <a:r>
              <a:rPr lang="en-US" altLang="zh-CN" sz="2200" i="1" dirty="0">
                <a:ea typeface="宋体" charset="0"/>
              </a:rPr>
              <a:t>t</a:t>
            </a:r>
            <a:r>
              <a:rPr lang="en-US" altLang="zh-CN" sz="2200" dirty="0">
                <a:ea typeface="宋体" charset="0"/>
              </a:rPr>
              <a:t>, in a query, expand the query with synonyms and related words of </a:t>
            </a:r>
            <a:r>
              <a:rPr lang="en-US" altLang="zh-CN" sz="2200" i="1" dirty="0">
                <a:ea typeface="宋体" charset="0"/>
              </a:rPr>
              <a:t>t</a:t>
            </a:r>
            <a:r>
              <a:rPr lang="en-US" altLang="zh-CN" sz="2200" dirty="0">
                <a:ea typeface="宋体" charset="0"/>
              </a:rPr>
              <a:t> from the thesaurus</a:t>
            </a:r>
          </a:p>
          <a:p>
            <a:pPr lvl="1" eaLnBrk="1" hangingPunct="1"/>
            <a:r>
              <a:rPr lang="en-US" altLang="zh-CN" sz="2000" dirty="0">
                <a:ea typeface="宋体" charset="0"/>
              </a:rPr>
              <a:t>feline → feline cat</a:t>
            </a:r>
          </a:p>
          <a:p>
            <a:pPr eaLnBrk="1" hangingPunct="1"/>
            <a:r>
              <a:rPr lang="en-US" altLang="zh-CN" sz="2200" dirty="0">
                <a:solidFill>
                  <a:srgbClr val="C00000"/>
                </a:solidFill>
                <a:ea typeface="宋体" charset="0"/>
              </a:rPr>
              <a:t>May weight added terms less than original query terms.</a:t>
            </a:r>
          </a:p>
          <a:p>
            <a:pPr eaLnBrk="1" hangingPunct="1"/>
            <a:r>
              <a:rPr lang="en-US" altLang="zh-CN" sz="2200" dirty="0">
                <a:ea typeface="宋体" charset="0"/>
              </a:rPr>
              <a:t>Generally increases recall</a:t>
            </a:r>
          </a:p>
          <a:p>
            <a:pPr eaLnBrk="1" hangingPunct="1"/>
            <a:r>
              <a:rPr lang="en-US" altLang="zh-CN" sz="2200" dirty="0">
                <a:solidFill>
                  <a:srgbClr val="C00000"/>
                </a:solidFill>
                <a:ea typeface="宋体" charset="0"/>
              </a:rPr>
              <a:t>Widely used in many science/engineering fields</a:t>
            </a:r>
          </a:p>
          <a:p>
            <a:pPr eaLnBrk="1" hangingPunct="1"/>
            <a:r>
              <a:rPr lang="en-US" altLang="zh-CN" sz="2200" dirty="0">
                <a:ea typeface="宋体" charset="0"/>
              </a:rPr>
              <a:t>May significantly decrease precision, particularly with ambiguous terms.</a:t>
            </a:r>
          </a:p>
          <a:p>
            <a:pPr lvl="1" eaLnBrk="1" hangingPunct="1"/>
            <a:r>
              <a:rPr lang="en-US" altLang="zh-CN" sz="2000" dirty="0">
                <a:ea typeface="宋体" charset="0"/>
              </a:rPr>
              <a:t>“interest rate” </a:t>
            </a:r>
            <a:r>
              <a:rPr lang="en-US" altLang="zh-CN" sz="2000" dirty="0">
                <a:ea typeface="宋体" charset="0"/>
                <a:sym typeface="Symbol" charset="0"/>
              </a:rPr>
              <a:t> “interest rate fascinate evaluate”</a:t>
            </a:r>
          </a:p>
          <a:p>
            <a:pPr eaLnBrk="1" hangingPunct="1"/>
            <a:r>
              <a:rPr lang="en-US" altLang="zh-CN" sz="2200" dirty="0">
                <a:solidFill>
                  <a:srgbClr val="C00000"/>
                </a:solidFill>
                <a:ea typeface="宋体" charset="0"/>
              </a:rPr>
              <a:t>There is a high cost of manually producing a thesaurus</a:t>
            </a:r>
          </a:p>
          <a:p>
            <a:pPr lvl="1" eaLnBrk="1" hangingPunct="1"/>
            <a:r>
              <a:rPr lang="en-US" altLang="zh-CN" sz="2000" dirty="0">
                <a:solidFill>
                  <a:srgbClr val="C00000"/>
                </a:solidFill>
                <a:ea typeface="宋体" charset="0"/>
              </a:rPr>
              <a:t>And for updating it for scientific </a:t>
            </a:r>
            <a:r>
              <a:rPr lang="en-US" altLang="zh-CN" sz="2000" dirty="0" smtClean="0">
                <a:solidFill>
                  <a:srgbClr val="C00000"/>
                </a:solidFill>
                <a:ea typeface="宋体" charset="0"/>
              </a:rPr>
              <a:t>changes</a:t>
            </a:r>
          </a:p>
          <a:p>
            <a:pPr lvl="1" eaLnBrk="1" hangingPunct="1"/>
            <a:r>
              <a:rPr lang="en-US" altLang="zh-CN" sz="2000" dirty="0" smtClean="0">
                <a:solidFill>
                  <a:srgbClr val="C00000"/>
                </a:solidFill>
                <a:ea typeface="宋体" charset="0"/>
              </a:rPr>
              <a:t>We will study methods to build automatic thesaurus later in the course</a:t>
            </a:r>
            <a:endParaRPr lang="en-US" altLang="zh-CN" sz="2000" dirty="0">
              <a:solidFill>
                <a:srgbClr val="C00000"/>
              </a:solidFill>
              <a:ea typeface="宋体" charset="0"/>
            </a:endParaRPr>
          </a:p>
        </p:txBody>
      </p:sp>
      <p:sp>
        <p:nvSpPr>
          <p:cNvPr id="54276" name="TextBox 4"/>
          <p:cNvSpPr txBox="1">
            <a:spLocks noChangeArrowheads="1"/>
          </p:cNvSpPr>
          <p:nvPr/>
        </p:nvSpPr>
        <p:spPr bwMode="auto">
          <a:xfrm>
            <a:off x="7620000" y="-33338"/>
            <a:ext cx="1166813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Lucida Sans" charset="0"/>
                <a:ea typeface="ＭＳ Ｐゴシック" charset="0"/>
                <a:cs typeface="Arial Unicode MS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9pPr>
          </a:lstStyle>
          <a:p>
            <a:pPr eaLnBrk="1" hangingPunct="1"/>
            <a:r>
              <a:rPr lang="en-US" sz="1600">
                <a:solidFill>
                  <a:srgbClr val="FBFCFF"/>
                </a:solidFill>
              </a:rPr>
              <a:t>Sec. 9.2.2</a:t>
            </a:r>
          </a:p>
        </p:txBody>
      </p:sp>
    </p:spTree>
    <p:extLst>
      <p:ext uri="{BB962C8B-B14F-4D97-AF65-F5344CB8AC3E}">
        <p14:creationId xmlns:p14="http://schemas.microsoft.com/office/powerpoint/2010/main" val="218092274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275" grpId="0" build="p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Sources and Acknowledgements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IR Book by Manning, </a:t>
            </a:r>
            <a:r>
              <a:rPr lang="en-US" dirty="0" err="1" smtClean="0"/>
              <a:t>Raghavan</a:t>
            </a:r>
            <a:r>
              <a:rPr lang="en-US" dirty="0" smtClean="0"/>
              <a:t> and </a:t>
            </a:r>
            <a:r>
              <a:rPr lang="en-US" dirty="0" err="1" smtClean="0"/>
              <a:t>Schuetze</a:t>
            </a:r>
            <a:r>
              <a:rPr lang="en-US" dirty="0" smtClean="0"/>
              <a:t>: </a:t>
            </a:r>
            <a:r>
              <a:rPr lang="en-US" dirty="0" smtClean="0">
                <a:hlinkClick r:id="rId2"/>
              </a:rPr>
              <a:t>http</a:t>
            </a:r>
            <a:r>
              <a:rPr lang="en-US" dirty="0">
                <a:hlinkClick r:id="rId2"/>
              </a:rPr>
              <a:t>://nlp.stanford.edu/IR-book</a:t>
            </a:r>
            <a:r>
              <a:rPr lang="en-US" dirty="0" smtClean="0">
                <a:hlinkClick r:id="rId2"/>
              </a:rPr>
              <a:t>/</a:t>
            </a:r>
            <a:endParaRPr lang="en-US" dirty="0" smtClean="0"/>
          </a:p>
          <a:p>
            <a:r>
              <a:rPr lang="en-US" dirty="0" smtClean="0"/>
              <a:t>Several slides are adapted from the slides by Prof. </a:t>
            </a:r>
            <a:r>
              <a:rPr lang="en-US" dirty="0" err="1" smtClean="0"/>
              <a:t>Nayak</a:t>
            </a:r>
            <a:r>
              <a:rPr lang="en-US" dirty="0" smtClean="0"/>
              <a:t> and Prof. </a:t>
            </a:r>
            <a:r>
              <a:rPr lang="en-US" dirty="0" err="1" smtClean="0"/>
              <a:t>Raghavan</a:t>
            </a:r>
            <a:r>
              <a:rPr lang="en-US" dirty="0" smtClean="0"/>
              <a:t> for their course in Stanford University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561035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MH900431579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47938" y="1087442"/>
            <a:ext cx="3095625" cy="3095625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The gap between the user and the system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3</a:t>
            </a:fld>
            <a:endParaRPr lang="en-US"/>
          </a:p>
        </p:txBody>
      </p:sp>
      <p:sp>
        <p:nvSpPr>
          <p:cNvPr id="11" name="Content Placeholder 2"/>
          <p:cNvSpPr>
            <a:spLocks noGrp="1"/>
          </p:cNvSpPr>
          <p:nvPr>
            <p:ph idx="1"/>
          </p:nvPr>
        </p:nvSpPr>
        <p:spPr>
          <a:xfrm>
            <a:off x="457199" y="3790259"/>
            <a:ext cx="2373313" cy="84523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2000" dirty="0" smtClean="0"/>
              <a:t>User needs some information</a:t>
            </a:r>
            <a:endParaRPr lang="en-US" sz="2000" dirty="0"/>
          </a:p>
        </p:txBody>
      </p:sp>
      <p:pic>
        <p:nvPicPr>
          <p:cNvPr id="3" name="Picture 2" descr="MH910217111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1415519"/>
            <a:ext cx="2373312" cy="2373312"/>
          </a:xfrm>
          <a:prstGeom prst="rect">
            <a:avLst/>
          </a:prstGeom>
        </p:spPr>
      </p:pic>
      <p:pic>
        <p:nvPicPr>
          <p:cNvPr id="5" name="Picture 4" descr="MH900422620.jp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91175" y="1031877"/>
            <a:ext cx="3095625" cy="3095625"/>
          </a:xfrm>
          <a:prstGeom prst="rect">
            <a:avLst/>
          </a:prstGeom>
        </p:spPr>
      </p:pic>
      <p:sp>
        <p:nvSpPr>
          <p:cNvPr id="8" name="Content Placeholder 2"/>
          <p:cNvSpPr txBox="1">
            <a:spLocks/>
          </p:cNvSpPr>
          <p:nvPr/>
        </p:nvSpPr>
        <p:spPr>
          <a:xfrm>
            <a:off x="5591175" y="3704884"/>
            <a:ext cx="3095625" cy="845235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Clr>
                <a:schemeClr val="tx2"/>
              </a:buClr>
              <a:buFont typeface="Wingdings" charset="2"/>
              <a:buChar char="§"/>
              <a:defRPr sz="28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/>
              <a:buChar char="–"/>
              <a:defRPr sz="24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2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Wingdings" charset="2"/>
              <a:buNone/>
            </a:pPr>
            <a:r>
              <a:rPr lang="en-US" sz="2000" dirty="0" smtClean="0"/>
              <a:t>Assumption: the required information is present somewhere</a:t>
            </a:r>
            <a:endParaRPr lang="en-US" sz="2000" dirty="0"/>
          </a:p>
        </p:txBody>
      </p:sp>
      <p:sp>
        <p:nvSpPr>
          <p:cNvPr id="10" name="Content Placeholder 2"/>
          <p:cNvSpPr txBox="1">
            <a:spLocks/>
          </p:cNvSpPr>
          <p:nvPr/>
        </p:nvSpPr>
        <p:spPr>
          <a:xfrm>
            <a:off x="2982912" y="3124250"/>
            <a:ext cx="2373313" cy="845235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Clr>
                <a:schemeClr val="tx2"/>
              </a:buClr>
              <a:buFont typeface="Wingdings" charset="2"/>
              <a:buChar char="§"/>
              <a:defRPr sz="28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/>
              <a:buChar char="–"/>
              <a:defRPr sz="24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2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Wingdings" charset="2"/>
              <a:buNone/>
            </a:pPr>
            <a:r>
              <a:rPr lang="en-US" sz="2000" dirty="0" smtClean="0"/>
              <a:t>A </a:t>
            </a:r>
            <a:r>
              <a:rPr lang="en-US" sz="2000" dirty="0" smtClean="0"/>
              <a:t>retrieval system</a:t>
            </a:r>
            <a:r>
              <a:rPr lang="en-US" sz="2000" dirty="0" smtClean="0"/>
              <a:t> </a:t>
            </a:r>
            <a:r>
              <a:rPr lang="en-US" sz="2000" dirty="0" smtClean="0"/>
              <a:t>tries to bridge this gap</a:t>
            </a:r>
            <a:endParaRPr lang="en-US" sz="2000" dirty="0"/>
          </a:p>
        </p:txBody>
      </p:sp>
      <p:cxnSp>
        <p:nvCxnSpPr>
          <p:cNvPr id="12" name="Straight Connector 11"/>
          <p:cNvCxnSpPr/>
          <p:nvPr/>
        </p:nvCxnSpPr>
        <p:spPr>
          <a:xfrm>
            <a:off x="2982912" y="2614083"/>
            <a:ext cx="499005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740807" y="2607733"/>
            <a:ext cx="499005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Content Placeholder 2"/>
          <p:cNvSpPr txBox="1">
            <a:spLocks/>
          </p:cNvSpPr>
          <p:nvPr/>
        </p:nvSpPr>
        <p:spPr>
          <a:xfrm>
            <a:off x="457200" y="4773083"/>
            <a:ext cx="8229600" cy="135308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Clr>
                <a:schemeClr val="tx2"/>
              </a:buClr>
              <a:buFont typeface="Wingdings" charset="2"/>
              <a:buChar char="§"/>
              <a:defRPr sz="28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/>
              <a:buChar char="–"/>
              <a:defRPr sz="24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2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 smtClean="0"/>
              <a:t>The gap</a:t>
            </a:r>
            <a:endParaRPr lang="en-US" sz="2400" dirty="0" smtClean="0"/>
          </a:p>
          <a:p>
            <a:r>
              <a:rPr lang="en-US" sz="2400" dirty="0" smtClean="0"/>
              <a:t>The retrieval system can only rely on the query words (in the simple setting)</a:t>
            </a:r>
            <a:endParaRPr lang="en-US" sz="2400" dirty="0" smtClean="0"/>
          </a:p>
          <a:p>
            <a:r>
              <a:rPr lang="en-US" sz="2400" dirty="0" smtClean="0"/>
              <a:t>Wish: if the system could get another chance … </a:t>
            </a:r>
            <a:endParaRPr lang="en-US" sz="2400" dirty="0" smtClean="0"/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37714917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MH900431579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47938" y="1087442"/>
            <a:ext cx="3095625" cy="3095625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The gap between the user and the system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4</a:t>
            </a:fld>
            <a:endParaRPr lang="en-US"/>
          </a:p>
        </p:txBody>
      </p:sp>
      <p:sp>
        <p:nvSpPr>
          <p:cNvPr id="11" name="Content Placeholder 2"/>
          <p:cNvSpPr>
            <a:spLocks noGrp="1"/>
          </p:cNvSpPr>
          <p:nvPr>
            <p:ph idx="1"/>
          </p:nvPr>
        </p:nvSpPr>
        <p:spPr>
          <a:xfrm>
            <a:off x="457199" y="3790259"/>
            <a:ext cx="2373313" cy="84523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2000" dirty="0" smtClean="0"/>
              <a:t>User needs some information</a:t>
            </a:r>
            <a:endParaRPr lang="en-US" sz="2000" dirty="0"/>
          </a:p>
        </p:txBody>
      </p:sp>
      <p:pic>
        <p:nvPicPr>
          <p:cNvPr id="3" name="Picture 2" descr="MH910217111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1415519"/>
            <a:ext cx="2373312" cy="2373312"/>
          </a:xfrm>
          <a:prstGeom prst="rect">
            <a:avLst/>
          </a:prstGeom>
        </p:spPr>
      </p:pic>
      <p:pic>
        <p:nvPicPr>
          <p:cNvPr id="5" name="Picture 4" descr="MH900422620.jp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91175" y="1031877"/>
            <a:ext cx="3095625" cy="3095625"/>
          </a:xfrm>
          <a:prstGeom prst="rect">
            <a:avLst/>
          </a:prstGeom>
        </p:spPr>
      </p:pic>
      <p:sp>
        <p:nvSpPr>
          <p:cNvPr id="8" name="Content Placeholder 2"/>
          <p:cNvSpPr txBox="1">
            <a:spLocks/>
          </p:cNvSpPr>
          <p:nvPr/>
        </p:nvSpPr>
        <p:spPr>
          <a:xfrm>
            <a:off x="5591175" y="3704884"/>
            <a:ext cx="3095625" cy="845235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Clr>
                <a:schemeClr val="tx2"/>
              </a:buClr>
              <a:buFont typeface="Wingdings" charset="2"/>
              <a:buChar char="§"/>
              <a:defRPr sz="28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/>
              <a:buChar char="–"/>
              <a:defRPr sz="24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2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Wingdings" charset="2"/>
              <a:buNone/>
            </a:pPr>
            <a:r>
              <a:rPr lang="en-US" sz="2000" dirty="0" smtClean="0"/>
              <a:t>Assumption: the required information is present somewhere</a:t>
            </a:r>
            <a:endParaRPr lang="en-US" sz="2000" dirty="0"/>
          </a:p>
        </p:txBody>
      </p:sp>
      <p:sp>
        <p:nvSpPr>
          <p:cNvPr id="10" name="Content Placeholder 2"/>
          <p:cNvSpPr txBox="1">
            <a:spLocks/>
          </p:cNvSpPr>
          <p:nvPr/>
        </p:nvSpPr>
        <p:spPr>
          <a:xfrm>
            <a:off x="2982912" y="3124250"/>
            <a:ext cx="2373313" cy="845235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Clr>
                <a:schemeClr val="tx2"/>
              </a:buClr>
              <a:buFont typeface="Wingdings" charset="2"/>
              <a:buChar char="§"/>
              <a:defRPr sz="28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/>
              <a:buChar char="–"/>
              <a:defRPr sz="24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2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Wingdings" charset="2"/>
              <a:buNone/>
            </a:pPr>
            <a:r>
              <a:rPr lang="en-US" sz="2000" dirty="0" smtClean="0"/>
              <a:t>A </a:t>
            </a:r>
            <a:r>
              <a:rPr lang="en-US" sz="2000" dirty="0" smtClean="0"/>
              <a:t>retrieval system</a:t>
            </a:r>
            <a:r>
              <a:rPr lang="en-US" sz="2000" dirty="0" smtClean="0"/>
              <a:t> </a:t>
            </a:r>
            <a:r>
              <a:rPr lang="en-US" sz="2000" dirty="0" smtClean="0"/>
              <a:t>tries to bridge this gap</a:t>
            </a:r>
            <a:endParaRPr lang="en-US" sz="2000" dirty="0"/>
          </a:p>
        </p:txBody>
      </p:sp>
      <p:cxnSp>
        <p:nvCxnSpPr>
          <p:cNvPr id="12" name="Straight Connector 11"/>
          <p:cNvCxnSpPr/>
          <p:nvPr/>
        </p:nvCxnSpPr>
        <p:spPr>
          <a:xfrm>
            <a:off x="2982912" y="2614083"/>
            <a:ext cx="499005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740807" y="2607733"/>
            <a:ext cx="499005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Content Placeholder 2"/>
          <p:cNvSpPr txBox="1">
            <a:spLocks/>
          </p:cNvSpPr>
          <p:nvPr/>
        </p:nvSpPr>
        <p:spPr>
          <a:xfrm>
            <a:off x="457200" y="4773082"/>
            <a:ext cx="8229600" cy="178473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Clr>
                <a:schemeClr val="tx2"/>
              </a:buClr>
              <a:buFont typeface="Wingdings" charset="2"/>
              <a:buChar char="§"/>
              <a:defRPr sz="28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/>
              <a:buChar char="–"/>
              <a:defRPr sz="24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2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 smtClean="0"/>
              <a:t>If the system gets another chance</a:t>
            </a:r>
            <a:endParaRPr lang="en-US" sz="2400" dirty="0" smtClean="0"/>
          </a:p>
          <a:p>
            <a:r>
              <a:rPr lang="en-US" sz="2400" dirty="0" smtClean="0"/>
              <a:t>Modify the query to fill the gap better</a:t>
            </a:r>
            <a:endParaRPr lang="en-US" sz="2400" dirty="0"/>
          </a:p>
          <a:p>
            <a:r>
              <a:rPr lang="en-US" sz="2400" dirty="0" smtClean="0"/>
              <a:t>Usually more query terms are added </a:t>
            </a:r>
            <a:r>
              <a:rPr lang="en-US" sz="2400" dirty="0" smtClean="0">
                <a:sym typeface="Wingdings"/>
              </a:rPr>
              <a:t> </a:t>
            </a:r>
            <a:r>
              <a:rPr lang="en-US" sz="2400" i="1" dirty="0" smtClean="0">
                <a:sym typeface="Wingdings"/>
              </a:rPr>
              <a:t>query expansion</a:t>
            </a:r>
          </a:p>
          <a:p>
            <a:r>
              <a:rPr lang="en-US" sz="2400" dirty="0" smtClean="0">
                <a:sym typeface="Wingdings"/>
              </a:rPr>
              <a:t>The whole framework is called </a:t>
            </a:r>
            <a:r>
              <a:rPr lang="en-US" sz="2400" i="1" dirty="0" smtClean="0">
                <a:sym typeface="Wingdings"/>
              </a:rPr>
              <a:t>relevance feedback</a:t>
            </a:r>
            <a:endParaRPr 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386616487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altLang="zh-CN">
                <a:latin typeface="Calibri" charset="0"/>
                <a:ea typeface="宋体" charset="0"/>
                <a:cs typeface="宋体" charset="0"/>
              </a:rPr>
              <a:t>Relevance Feedback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14350" y="1149350"/>
            <a:ext cx="8077200" cy="4718050"/>
          </a:xfrm>
        </p:spPr>
        <p:txBody>
          <a:bodyPr>
            <a:normAutofit lnSpcReduction="10000"/>
          </a:bodyPr>
          <a:lstStyle/>
          <a:p>
            <a:r>
              <a:rPr lang="en-US" altLang="zh-CN" dirty="0" smtClean="0">
                <a:solidFill>
                  <a:srgbClr val="1F497D"/>
                </a:solidFill>
                <a:ea typeface="宋体" charset="0"/>
              </a:rPr>
              <a:t>User </a:t>
            </a:r>
            <a:r>
              <a:rPr lang="en-US" altLang="zh-CN" dirty="0">
                <a:ea typeface="宋体" charset="0"/>
              </a:rPr>
              <a:t>issues a </a:t>
            </a:r>
            <a:r>
              <a:rPr lang="en-US" altLang="zh-CN" dirty="0" smtClean="0">
                <a:ea typeface="宋体" charset="0"/>
              </a:rPr>
              <a:t>query</a:t>
            </a:r>
          </a:p>
          <a:p>
            <a:pPr lvl="1"/>
            <a:r>
              <a:rPr lang="en-US" altLang="zh-CN" dirty="0" smtClean="0">
                <a:ea typeface="宋体" charset="0"/>
              </a:rPr>
              <a:t>Usually short and simple query</a:t>
            </a:r>
            <a:endParaRPr lang="en-US" altLang="zh-CN" dirty="0">
              <a:ea typeface="宋体" charset="0"/>
            </a:endParaRPr>
          </a:p>
          <a:p>
            <a:r>
              <a:rPr lang="en-US" altLang="zh-CN" dirty="0" smtClean="0">
                <a:ea typeface="宋体" charset="0"/>
              </a:rPr>
              <a:t>The </a:t>
            </a:r>
            <a:r>
              <a:rPr lang="en-US" altLang="zh-CN" dirty="0" smtClean="0">
                <a:solidFill>
                  <a:schemeClr val="tx2"/>
                </a:solidFill>
                <a:ea typeface="宋体" charset="0"/>
              </a:rPr>
              <a:t>system</a:t>
            </a:r>
            <a:r>
              <a:rPr lang="en-US" altLang="zh-CN" dirty="0" smtClean="0">
                <a:ea typeface="宋体" charset="0"/>
              </a:rPr>
              <a:t> returns some results</a:t>
            </a:r>
          </a:p>
          <a:p>
            <a:r>
              <a:rPr lang="en-US" altLang="zh-CN" dirty="0" smtClean="0">
                <a:ea typeface="宋体" charset="0"/>
              </a:rPr>
              <a:t>The </a:t>
            </a:r>
            <a:r>
              <a:rPr lang="en-US" altLang="zh-CN" dirty="0">
                <a:solidFill>
                  <a:schemeClr val="folHlink"/>
                </a:solidFill>
                <a:ea typeface="宋体" charset="0"/>
              </a:rPr>
              <a:t>user</a:t>
            </a:r>
            <a:r>
              <a:rPr lang="en-US" altLang="zh-CN" dirty="0">
                <a:ea typeface="宋体" charset="0"/>
              </a:rPr>
              <a:t> marks some results as </a:t>
            </a:r>
            <a:r>
              <a:rPr lang="en-US" altLang="zh-CN" u="sng" dirty="0">
                <a:ea typeface="宋体" charset="0"/>
              </a:rPr>
              <a:t>relevant</a:t>
            </a:r>
            <a:r>
              <a:rPr lang="en-US" altLang="zh-CN" dirty="0">
                <a:ea typeface="宋体" charset="0"/>
              </a:rPr>
              <a:t> or </a:t>
            </a:r>
            <a:r>
              <a:rPr lang="en-US" altLang="zh-CN" u="sng" dirty="0">
                <a:ea typeface="宋体" charset="0"/>
              </a:rPr>
              <a:t>non-</a:t>
            </a:r>
            <a:r>
              <a:rPr lang="en-US" altLang="zh-CN" u="sng" dirty="0" smtClean="0">
                <a:ea typeface="宋体" charset="0"/>
              </a:rPr>
              <a:t>relevant</a:t>
            </a:r>
            <a:endParaRPr lang="en-US" altLang="zh-CN" dirty="0">
              <a:ea typeface="宋体" charset="0"/>
            </a:endParaRPr>
          </a:p>
          <a:p>
            <a:r>
              <a:rPr lang="en-US" altLang="zh-CN" dirty="0">
                <a:ea typeface="宋体" charset="0"/>
              </a:rPr>
              <a:t>The </a:t>
            </a:r>
            <a:r>
              <a:rPr lang="en-US" altLang="zh-CN" dirty="0">
                <a:solidFill>
                  <a:schemeClr val="folHlink"/>
                </a:solidFill>
                <a:ea typeface="宋体" charset="0"/>
              </a:rPr>
              <a:t>system</a:t>
            </a:r>
            <a:r>
              <a:rPr lang="en-US" altLang="zh-CN" dirty="0">
                <a:ea typeface="宋体" charset="0"/>
              </a:rPr>
              <a:t> computes a better representation of the information need based on </a:t>
            </a:r>
            <a:r>
              <a:rPr lang="en-US" altLang="zh-CN" dirty="0" smtClean="0">
                <a:ea typeface="宋体" charset="0"/>
              </a:rPr>
              <a:t>feedback</a:t>
            </a:r>
            <a:endParaRPr lang="en-US" altLang="zh-CN" dirty="0">
              <a:ea typeface="宋体" charset="0"/>
            </a:endParaRPr>
          </a:p>
          <a:p>
            <a:r>
              <a:rPr lang="en-US" altLang="zh-CN" dirty="0">
                <a:ea typeface="宋体" charset="0"/>
              </a:rPr>
              <a:t>Relevance feedback can go through one or more </a:t>
            </a:r>
            <a:r>
              <a:rPr lang="en-US" altLang="zh-CN" dirty="0">
                <a:solidFill>
                  <a:schemeClr val="folHlink"/>
                </a:solidFill>
                <a:ea typeface="宋体" charset="0"/>
              </a:rPr>
              <a:t>iterations</a:t>
            </a:r>
            <a:r>
              <a:rPr lang="en-US" altLang="zh-CN" dirty="0">
                <a:ea typeface="宋体" charset="0"/>
              </a:rPr>
              <a:t>.</a:t>
            </a:r>
          </a:p>
          <a:p>
            <a:pPr lvl="1"/>
            <a:r>
              <a:rPr lang="en-US" altLang="zh-CN" dirty="0">
                <a:ea typeface="宋体" charset="0"/>
              </a:rPr>
              <a:t>I</a:t>
            </a:r>
            <a:r>
              <a:rPr lang="en-US" altLang="zh-CN" dirty="0" smtClean="0">
                <a:ea typeface="宋体" charset="0"/>
              </a:rPr>
              <a:t>t </a:t>
            </a:r>
            <a:r>
              <a:rPr lang="en-US" altLang="zh-CN" dirty="0">
                <a:ea typeface="宋体" charset="0"/>
              </a:rPr>
              <a:t>may be difficult to formulate a good query when you don’t know the collection well, so iterate</a:t>
            </a:r>
          </a:p>
        </p:txBody>
      </p:sp>
      <p:sp>
        <p:nvSpPr>
          <p:cNvPr id="15364" name="TextBox 4"/>
          <p:cNvSpPr txBox="1">
            <a:spLocks noChangeArrowheads="1"/>
          </p:cNvSpPr>
          <p:nvPr/>
        </p:nvSpPr>
        <p:spPr bwMode="auto">
          <a:xfrm>
            <a:off x="7620000" y="-33338"/>
            <a:ext cx="971550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Lucida Sans" charset="0"/>
                <a:ea typeface="ＭＳ Ｐゴシック" charset="0"/>
                <a:cs typeface="Arial Unicode MS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9pPr>
          </a:lstStyle>
          <a:p>
            <a:pPr eaLnBrk="1" hangingPunct="1"/>
            <a:r>
              <a:rPr lang="en-US" sz="1600">
                <a:solidFill>
                  <a:srgbClr val="FBFCFF"/>
                </a:solidFill>
              </a:rPr>
              <a:t>Sec. 9.1</a:t>
            </a:r>
          </a:p>
        </p:txBody>
      </p:sp>
    </p:spTree>
    <p:extLst>
      <p:ext uri="{BB962C8B-B14F-4D97-AF65-F5344CB8AC3E}">
        <p14:creationId xmlns:p14="http://schemas.microsoft.com/office/powerpoint/2010/main" val="4892229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6"/>
          <p:cNvSpPr>
            <a:spLocks noGrp="1" noChangeArrowheads="1"/>
          </p:cNvSpPr>
          <p:nvPr>
            <p:ph type="title"/>
          </p:nvPr>
        </p:nvSpPr>
        <p:spPr>
          <a:xfrm>
            <a:off x="533400" y="196273"/>
            <a:ext cx="7391400" cy="713510"/>
          </a:xfrm>
        </p:spPr>
        <p:txBody>
          <a:bodyPr/>
          <a:lstStyle/>
          <a:p>
            <a:pPr eaLnBrk="1" hangingPunct="1"/>
            <a:r>
              <a:rPr lang="en-US" altLang="zh-CN" dirty="0" smtClean="0">
                <a:latin typeface="Calibri" charset="0"/>
                <a:ea typeface="宋体" charset="0"/>
                <a:cs typeface="宋体" charset="0"/>
              </a:rPr>
              <a:t>Example: similar </a:t>
            </a:r>
            <a:r>
              <a:rPr lang="en-US" altLang="zh-CN" dirty="0">
                <a:latin typeface="Calibri" charset="0"/>
                <a:ea typeface="宋体" charset="0"/>
                <a:cs typeface="宋体" charset="0"/>
              </a:rPr>
              <a:t>pages</a:t>
            </a:r>
          </a:p>
        </p:txBody>
      </p:sp>
      <p:pic>
        <p:nvPicPr>
          <p:cNvPr id="17411" name="Content Placeholder 6" descr="goosim.gif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33400" y="1736074"/>
            <a:ext cx="8079509" cy="2401122"/>
          </a:xfrm>
        </p:spPr>
      </p:pic>
      <p:sp>
        <p:nvSpPr>
          <p:cNvPr id="17412" name="Oval 7"/>
          <p:cNvSpPr>
            <a:spLocks noChangeArrowheads="1"/>
          </p:cNvSpPr>
          <p:nvPr/>
        </p:nvSpPr>
        <p:spPr bwMode="auto">
          <a:xfrm>
            <a:off x="3886200" y="3886200"/>
            <a:ext cx="1371600" cy="381000"/>
          </a:xfrm>
          <a:prstGeom prst="ellipse">
            <a:avLst/>
          </a:prstGeom>
          <a:solidFill>
            <a:schemeClr val="accent1">
              <a:alpha val="3922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" name="TextBox 1"/>
          <p:cNvSpPr txBox="1"/>
          <p:nvPr/>
        </p:nvSpPr>
        <p:spPr>
          <a:xfrm>
            <a:off x="538018" y="1177635"/>
            <a:ext cx="334818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4F81BD"/>
                </a:solidFill>
                <a:latin typeface="Times New Roman"/>
                <a:cs typeface="Times New Roman"/>
              </a:rPr>
              <a:t>Old time G</a:t>
            </a:r>
            <a:r>
              <a:rPr lang="en-US" sz="2400" b="1" dirty="0" smtClean="0">
                <a:solidFill>
                  <a:srgbClr val="4F81BD"/>
                </a:solidFill>
                <a:latin typeface="Times New Roman"/>
                <a:cs typeface="Times New Roman"/>
              </a:rPr>
              <a:t>oogle</a:t>
            </a:r>
            <a:endParaRPr lang="en-US" sz="2400" b="1" dirty="0">
              <a:solidFill>
                <a:srgbClr val="4F81BD"/>
              </a:solidFill>
              <a:latin typeface="Times New Roman"/>
              <a:cs typeface="Times New Roman"/>
            </a:endParaRP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>
          <a:xfrm>
            <a:off x="514350" y="4387273"/>
            <a:ext cx="8077200" cy="21705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Clr>
                <a:schemeClr val="tx2"/>
              </a:buClr>
              <a:buFont typeface="Wingdings" charset="2"/>
              <a:buChar char="§"/>
              <a:defRPr sz="28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/>
              <a:buChar char="–"/>
              <a:defRPr sz="24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2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zh-CN" dirty="0" smtClean="0">
                <a:solidFill>
                  <a:srgbClr val="000000"/>
                </a:solidFill>
                <a:ea typeface="宋体" charset="0"/>
              </a:rPr>
              <a:t>If you (the user) tell me that this result is relevant, I can give you more such relevant documents</a:t>
            </a:r>
            <a:endParaRPr lang="en-US" altLang="zh-CN" dirty="0">
              <a:solidFill>
                <a:srgbClr val="000000"/>
              </a:solidFill>
              <a:ea typeface="宋体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307631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2" grpId="0" animBg="1"/>
      <p:bldP spid="2" grpId="0"/>
      <p:bldP spid="6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dirty="0" smtClean="0">
                <a:latin typeface="Calibri" charset="0"/>
                <a:ea typeface="ＭＳ Ｐゴシック" charset="0"/>
                <a:cs typeface="ＭＳ Ｐゴシック" charset="0"/>
              </a:rPr>
              <a:t>Example 2: Initial </a:t>
            </a:r>
            <a:r>
              <a:rPr lang="en-US" dirty="0">
                <a:latin typeface="Calibri" charset="0"/>
                <a:ea typeface="ＭＳ Ｐゴシック" charset="0"/>
                <a:cs typeface="ＭＳ Ｐゴシック" charset="0"/>
              </a:rPr>
              <a:t>query/results</a:t>
            </a:r>
          </a:p>
        </p:txBody>
      </p:sp>
      <p:sp>
        <p:nvSpPr>
          <p:cNvPr id="26627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eaLnBrk="1" hangingPunct="1"/>
            <a:r>
              <a:rPr lang="en-US" dirty="0">
                <a:ea typeface="ＭＳ Ｐゴシック" charset="0"/>
              </a:rPr>
              <a:t>Initial query: </a:t>
            </a:r>
            <a:r>
              <a:rPr lang="en-US" i="1" dirty="0">
                <a:ea typeface="ＭＳ Ｐゴシック" charset="0"/>
              </a:rPr>
              <a:t>New space satellite applications</a:t>
            </a:r>
          </a:p>
          <a:p>
            <a:pPr lvl="1" eaLnBrk="1" hangingPunct="1">
              <a:buFont typeface="Wingdings" charset="0"/>
              <a:buNone/>
            </a:pPr>
            <a:r>
              <a:rPr lang="en-US" sz="1800" dirty="0">
                <a:ea typeface="ＭＳ Ｐゴシック" charset="0"/>
              </a:rPr>
              <a:t>1. 0.539, 08/13/91, </a:t>
            </a:r>
            <a:r>
              <a:rPr lang="en-US" sz="1800" dirty="0">
                <a:solidFill>
                  <a:srgbClr val="0000FF"/>
                </a:solidFill>
                <a:ea typeface="ＭＳ Ｐゴシック" charset="0"/>
              </a:rPr>
              <a:t>NASA </a:t>
            </a:r>
            <a:r>
              <a:rPr lang="en-US" sz="1800" dirty="0" err="1">
                <a:solidFill>
                  <a:srgbClr val="0000FF"/>
                </a:solidFill>
                <a:ea typeface="ＭＳ Ｐゴシック" charset="0"/>
              </a:rPr>
              <a:t>Hasn</a:t>
            </a:r>
            <a:r>
              <a:rPr lang="ja-JP" altLang="en-US" sz="1800" dirty="0">
                <a:solidFill>
                  <a:srgbClr val="0000FF"/>
                </a:solidFill>
                <a:ea typeface="ＭＳ Ｐゴシック" charset="0"/>
              </a:rPr>
              <a:t>’</a:t>
            </a:r>
            <a:r>
              <a:rPr lang="en-US" sz="1800" dirty="0">
                <a:solidFill>
                  <a:srgbClr val="0000FF"/>
                </a:solidFill>
                <a:ea typeface="ＭＳ Ｐゴシック" charset="0"/>
              </a:rPr>
              <a:t>t Scrapped Imaging Spectrometer</a:t>
            </a:r>
          </a:p>
          <a:p>
            <a:pPr lvl="1" eaLnBrk="1" hangingPunct="1">
              <a:buFont typeface="Wingdings" charset="0"/>
              <a:buNone/>
            </a:pPr>
            <a:r>
              <a:rPr lang="en-US" sz="1800" dirty="0">
                <a:ea typeface="ＭＳ Ｐゴシック" charset="0"/>
              </a:rPr>
              <a:t>2. 0.533, 07/09/91, </a:t>
            </a:r>
            <a:r>
              <a:rPr lang="en-US" sz="1800" dirty="0">
                <a:solidFill>
                  <a:srgbClr val="0000FF"/>
                </a:solidFill>
                <a:ea typeface="ＭＳ Ｐゴシック" charset="0"/>
              </a:rPr>
              <a:t>NASA Scratches Environment Gear From Satellite Plan</a:t>
            </a:r>
          </a:p>
          <a:p>
            <a:pPr lvl="1" eaLnBrk="1" hangingPunct="1">
              <a:buFont typeface="Wingdings" charset="0"/>
              <a:buNone/>
            </a:pPr>
            <a:r>
              <a:rPr lang="en-US" sz="1800" dirty="0">
                <a:ea typeface="ＭＳ Ｐゴシック" charset="0"/>
              </a:rPr>
              <a:t>3. 0.528, 04/04/90, </a:t>
            </a:r>
            <a:r>
              <a:rPr lang="en-US" sz="1800" dirty="0">
                <a:solidFill>
                  <a:srgbClr val="0000FF"/>
                </a:solidFill>
                <a:ea typeface="ＭＳ Ｐゴシック" charset="0"/>
              </a:rPr>
              <a:t>Science Panel Backs NASA Satellite Plan, But Urges Launches of Smaller Probes</a:t>
            </a:r>
          </a:p>
          <a:p>
            <a:pPr lvl="1" eaLnBrk="1" hangingPunct="1">
              <a:buFont typeface="Wingdings" charset="0"/>
              <a:buNone/>
            </a:pPr>
            <a:r>
              <a:rPr lang="en-US" sz="1800" dirty="0">
                <a:ea typeface="ＭＳ Ｐゴシック" charset="0"/>
              </a:rPr>
              <a:t>4. 0.526, 09/09/91, </a:t>
            </a:r>
            <a:r>
              <a:rPr lang="en-US" sz="1800" dirty="0">
                <a:solidFill>
                  <a:srgbClr val="0000FF"/>
                </a:solidFill>
                <a:ea typeface="ＭＳ Ｐゴシック" charset="0"/>
              </a:rPr>
              <a:t>A NASA Satellite Project Accomplishes Incredible Feat: Staying Within Budget</a:t>
            </a:r>
          </a:p>
          <a:p>
            <a:pPr lvl="1" eaLnBrk="1" hangingPunct="1">
              <a:buFont typeface="Wingdings" charset="0"/>
              <a:buNone/>
            </a:pPr>
            <a:r>
              <a:rPr lang="en-US" sz="1800" dirty="0">
                <a:ea typeface="ＭＳ Ｐゴシック" charset="0"/>
              </a:rPr>
              <a:t>5. 0.525, 07/24/90, </a:t>
            </a:r>
            <a:r>
              <a:rPr lang="en-US" sz="1800" dirty="0">
                <a:solidFill>
                  <a:srgbClr val="0000FF"/>
                </a:solidFill>
                <a:ea typeface="ＭＳ Ｐゴシック" charset="0"/>
              </a:rPr>
              <a:t>Scientist Who Exposed Global Warming Proposes Satellites for Climate Research</a:t>
            </a:r>
          </a:p>
          <a:p>
            <a:pPr lvl="1" eaLnBrk="1" hangingPunct="1">
              <a:buFont typeface="Wingdings" charset="0"/>
              <a:buNone/>
            </a:pPr>
            <a:r>
              <a:rPr lang="en-US" sz="1800" dirty="0">
                <a:ea typeface="ＭＳ Ｐゴシック" charset="0"/>
              </a:rPr>
              <a:t>6. 0.524, 08/22/90, </a:t>
            </a:r>
            <a:r>
              <a:rPr lang="en-US" sz="1800" dirty="0">
                <a:solidFill>
                  <a:srgbClr val="0000FF"/>
                </a:solidFill>
                <a:ea typeface="ＭＳ Ｐゴシック" charset="0"/>
              </a:rPr>
              <a:t>Report Provides Support for the Critics Of Using Big Satellites to Study Climate</a:t>
            </a:r>
          </a:p>
          <a:p>
            <a:pPr lvl="1" eaLnBrk="1" hangingPunct="1">
              <a:buFont typeface="Wingdings" charset="0"/>
              <a:buNone/>
            </a:pPr>
            <a:r>
              <a:rPr lang="en-US" sz="1800" dirty="0">
                <a:ea typeface="ＭＳ Ｐゴシック" charset="0"/>
              </a:rPr>
              <a:t>7. 0.516, 04/13/87, </a:t>
            </a:r>
            <a:r>
              <a:rPr lang="en-US" sz="1800" dirty="0">
                <a:solidFill>
                  <a:srgbClr val="0000FF"/>
                </a:solidFill>
                <a:ea typeface="ＭＳ Ｐゴシック" charset="0"/>
              </a:rPr>
              <a:t>Arianespace Receives Satellite Launch Pact  From </a:t>
            </a:r>
            <a:r>
              <a:rPr lang="en-US" sz="1800" dirty="0" err="1">
                <a:solidFill>
                  <a:srgbClr val="0000FF"/>
                </a:solidFill>
                <a:ea typeface="ＭＳ Ｐゴシック" charset="0"/>
              </a:rPr>
              <a:t>Telesat</a:t>
            </a:r>
            <a:r>
              <a:rPr lang="en-US" sz="1800" dirty="0">
                <a:solidFill>
                  <a:srgbClr val="0000FF"/>
                </a:solidFill>
                <a:ea typeface="ＭＳ Ｐゴシック" charset="0"/>
              </a:rPr>
              <a:t> Canada</a:t>
            </a:r>
          </a:p>
          <a:p>
            <a:pPr lvl="1" eaLnBrk="1" hangingPunct="1">
              <a:buFont typeface="Wingdings" charset="0"/>
              <a:buNone/>
            </a:pPr>
            <a:r>
              <a:rPr lang="en-US" sz="1800" dirty="0">
                <a:ea typeface="ＭＳ Ｐゴシック" charset="0"/>
              </a:rPr>
              <a:t>8. 0.509, 12/02/87, </a:t>
            </a:r>
            <a:r>
              <a:rPr lang="en-US" sz="1800" dirty="0">
                <a:solidFill>
                  <a:srgbClr val="0000FF"/>
                </a:solidFill>
                <a:ea typeface="ＭＳ Ｐゴシック" charset="0"/>
              </a:rPr>
              <a:t>Telecommunications Tale of Two Companies</a:t>
            </a:r>
          </a:p>
          <a:p>
            <a:pPr eaLnBrk="1" hangingPunct="1"/>
            <a:r>
              <a:rPr lang="en-US" dirty="0">
                <a:ea typeface="ＭＳ Ｐゴシック" charset="0"/>
              </a:rPr>
              <a:t>User then </a:t>
            </a:r>
            <a:r>
              <a:rPr lang="en-US" dirty="0" smtClean="0">
                <a:ea typeface="ＭＳ Ｐゴシック" charset="0"/>
              </a:rPr>
              <a:t>marks some </a:t>
            </a:r>
            <a:r>
              <a:rPr lang="en-US" dirty="0">
                <a:ea typeface="ＭＳ Ｐゴシック" charset="0"/>
              </a:rPr>
              <a:t>relevant documents with </a:t>
            </a:r>
            <a:r>
              <a:rPr lang="ja-JP" altLang="en-US" dirty="0">
                <a:ea typeface="ＭＳ Ｐゴシック" charset="0"/>
              </a:rPr>
              <a:t>“</a:t>
            </a:r>
            <a:r>
              <a:rPr lang="en-US" dirty="0">
                <a:ea typeface="ＭＳ Ｐゴシック" charset="0"/>
              </a:rPr>
              <a:t>+</a:t>
            </a:r>
            <a:r>
              <a:rPr lang="ja-JP" altLang="en-US" dirty="0" smtClean="0">
                <a:ea typeface="ＭＳ Ｐゴシック" charset="0"/>
              </a:rPr>
              <a:t>”</a:t>
            </a:r>
            <a:endParaRPr lang="en-US" dirty="0">
              <a:ea typeface="ＭＳ Ｐゴシック" charset="0"/>
            </a:endParaRPr>
          </a:p>
        </p:txBody>
      </p:sp>
      <p:sp>
        <p:nvSpPr>
          <p:cNvPr id="26630" name="TextBox 3"/>
          <p:cNvSpPr txBox="1">
            <a:spLocks noChangeArrowheads="1"/>
          </p:cNvSpPr>
          <p:nvPr/>
        </p:nvSpPr>
        <p:spPr bwMode="auto">
          <a:xfrm>
            <a:off x="639620" y="1768628"/>
            <a:ext cx="363538" cy="4334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Lucida Sans" charset="0"/>
                <a:ea typeface="ＭＳ Ｐゴシック" charset="0"/>
                <a:cs typeface="Arial Unicode MS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9pPr>
          </a:lstStyle>
          <a:p>
            <a:pPr eaLnBrk="1" hangingPunct="1"/>
            <a:r>
              <a:rPr lang="en-US" dirty="0">
                <a:solidFill>
                  <a:srgbClr val="00A000"/>
                </a:solidFill>
              </a:rPr>
              <a:t>+</a:t>
            </a:r>
          </a:p>
        </p:txBody>
      </p:sp>
      <p:sp>
        <p:nvSpPr>
          <p:cNvPr id="26631" name="TextBox 4"/>
          <p:cNvSpPr txBox="1">
            <a:spLocks noChangeArrowheads="1"/>
          </p:cNvSpPr>
          <p:nvPr/>
        </p:nvSpPr>
        <p:spPr bwMode="auto">
          <a:xfrm>
            <a:off x="639620" y="2050621"/>
            <a:ext cx="363538" cy="4334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Lucida Sans" charset="0"/>
                <a:ea typeface="ＭＳ Ｐゴシック" charset="0"/>
                <a:cs typeface="Arial Unicode MS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9pPr>
          </a:lstStyle>
          <a:p>
            <a:pPr eaLnBrk="1" hangingPunct="1"/>
            <a:r>
              <a:rPr lang="en-US" dirty="0">
                <a:solidFill>
                  <a:srgbClr val="00A000"/>
                </a:solidFill>
              </a:rPr>
              <a:t>+</a:t>
            </a:r>
          </a:p>
        </p:txBody>
      </p:sp>
      <p:sp>
        <p:nvSpPr>
          <p:cNvPr id="26632" name="TextBox 5"/>
          <p:cNvSpPr txBox="1">
            <a:spLocks noChangeArrowheads="1"/>
          </p:cNvSpPr>
          <p:nvPr/>
        </p:nvSpPr>
        <p:spPr bwMode="auto">
          <a:xfrm>
            <a:off x="639620" y="4787395"/>
            <a:ext cx="363538" cy="4334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Lucida Sans" charset="0"/>
                <a:ea typeface="ＭＳ Ｐゴシック" charset="0"/>
                <a:cs typeface="Arial Unicode MS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9pPr>
          </a:lstStyle>
          <a:p>
            <a:pPr eaLnBrk="1" hangingPunct="1"/>
            <a:r>
              <a:rPr lang="en-US" dirty="0">
                <a:solidFill>
                  <a:srgbClr val="00A000"/>
                </a:solidFill>
              </a:rPr>
              <a:t>+</a:t>
            </a:r>
          </a:p>
        </p:txBody>
      </p:sp>
      <p:sp>
        <p:nvSpPr>
          <p:cNvPr id="26629" name="TextBox 8"/>
          <p:cNvSpPr txBox="1">
            <a:spLocks noChangeArrowheads="1"/>
          </p:cNvSpPr>
          <p:nvPr/>
        </p:nvSpPr>
        <p:spPr bwMode="auto">
          <a:xfrm>
            <a:off x="7620000" y="-33338"/>
            <a:ext cx="1166813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Lucida Sans" charset="0"/>
                <a:ea typeface="ＭＳ Ｐゴシック" charset="0"/>
                <a:cs typeface="Arial Unicode MS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9pPr>
          </a:lstStyle>
          <a:p>
            <a:pPr eaLnBrk="1" hangingPunct="1"/>
            <a:r>
              <a:rPr lang="en-US" sz="1600">
                <a:solidFill>
                  <a:srgbClr val="FBFCFF"/>
                </a:solidFill>
              </a:rPr>
              <a:t>Sec. 9.1.1</a:t>
            </a:r>
          </a:p>
        </p:txBody>
      </p:sp>
    </p:spTree>
    <p:extLst>
      <p:ext uri="{BB962C8B-B14F-4D97-AF65-F5344CB8AC3E}">
        <p14:creationId xmlns:p14="http://schemas.microsoft.com/office/powerpoint/2010/main" val="371348745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30" grpId="0"/>
      <p:bldP spid="26631" grpId="0"/>
      <p:bldP spid="2663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 dirty="0">
                <a:latin typeface="Calibri" charset="0"/>
                <a:ea typeface="ＭＳ Ｐゴシック" charset="0"/>
                <a:cs typeface="ＭＳ Ｐゴシック" charset="0"/>
              </a:rPr>
              <a:t>Expanded query after relevance feedback</a:t>
            </a:r>
          </a:p>
        </p:txBody>
      </p:sp>
      <p:sp>
        <p:nvSpPr>
          <p:cNvPr id="2765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eaLnBrk="1" hangingPunct="1">
              <a:buNone/>
            </a:pPr>
            <a:r>
              <a:rPr lang="en-US" dirty="0">
                <a:solidFill>
                  <a:srgbClr val="00B050"/>
                </a:solidFill>
                <a:latin typeface="Calibri" charset="0"/>
                <a:ea typeface="ＭＳ Ｐゴシック" charset="0"/>
                <a:cs typeface="ＭＳ Ｐゴシック" charset="0"/>
              </a:rPr>
              <a:t>2.074</a:t>
            </a:r>
            <a:r>
              <a:rPr lang="en-US" dirty="0">
                <a:latin typeface="Calibri" charset="0"/>
                <a:ea typeface="ＭＳ Ｐゴシック" charset="0"/>
                <a:cs typeface="ＭＳ Ｐゴシック" charset="0"/>
              </a:rPr>
              <a:t> new </a:t>
            </a:r>
            <a:r>
              <a:rPr lang="en-US" dirty="0" smtClean="0">
                <a:latin typeface="Calibri" charset="0"/>
                <a:ea typeface="ＭＳ Ｐゴシック" charset="0"/>
                <a:cs typeface="ＭＳ Ｐゴシック" charset="0"/>
              </a:rPr>
              <a:t>				</a:t>
            </a:r>
            <a:r>
              <a:rPr lang="en-US" dirty="0" smtClean="0">
                <a:solidFill>
                  <a:srgbClr val="00B050"/>
                </a:solidFill>
                <a:latin typeface="Calibri" charset="0"/>
                <a:ea typeface="ＭＳ Ｐゴシック" charset="0"/>
                <a:cs typeface="ＭＳ Ｐゴシック" charset="0"/>
              </a:rPr>
              <a:t>15.106</a:t>
            </a:r>
            <a:r>
              <a:rPr lang="en-US" dirty="0" smtClean="0">
                <a:latin typeface="Calibri" charset="0"/>
                <a:ea typeface="ＭＳ Ｐゴシック" charset="0"/>
                <a:cs typeface="ＭＳ Ｐゴシック" charset="0"/>
              </a:rPr>
              <a:t> </a:t>
            </a:r>
            <a:r>
              <a:rPr lang="en-US" dirty="0">
                <a:latin typeface="Calibri" charset="0"/>
                <a:ea typeface="ＭＳ Ｐゴシック" charset="0"/>
                <a:cs typeface="ＭＳ Ｐゴシック" charset="0"/>
              </a:rPr>
              <a:t>space</a:t>
            </a:r>
          </a:p>
          <a:p>
            <a:pPr marL="0" indent="0" eaLnBrk="1" hangingPunct="1">
              <a:buNone/>
            </a:pPr>
            <a:r>
              <a:rPr lang="en-US" dirty="0">
                <a:solidFill>
                  <a:srgbClr val="00B050"/>
                </a:solidFill>
                <a:latin typeface="Calibri" charset="0"/>
                <a:ea typeface="ＭＳ Ｐゴシック" charset="0"/>
                <a:cs typeface="ＭＳ Ｐゴシック" charset="0"/>
              </a:rPr>
              <a:t>30.816</a:t>
            </a:r>
            <a:r>
              <a:rPr lang="en-US" dirty="0">
                <a:latin typeface="Calibri" charset="0"/>
                <a:ea typeface="ＭＳ Ｐゴシック" charset="0"/>
                <a:cs typeface="ＭＳ Ｐゴシック" charset="0"/>
              </a:rPr>
              <a:t> satellite 	</a:t>
            </a:r>
            <a:r>
              <a:rPr lang="en-US" dirty="0" smtClean="0">
                <a:latin typeface="Calibri" charset="0"/>
                <a:ea typeface="ＭＳ Ｐゴシック" charset="0"/>
                <a:cs typeface="ＭＳ Ｐゴシック" charset="0"/>
              </a:rPr>
              <a:t>	</a:t>
            </a:r>
            <a:r>
              <a:rPr lang="en-US" dirty="0" smtClean="0">
                <a:solidFill>
                  <a:srgbClr val="00B050"/>
                </a:solidFill>
                <a:latin typeface="Calibri" charset="0"/>
                <a:ea typeface="ＭＳ Ｐゴシック" charset="0"/>
                <a:cs typeface="ＭＳ Ｐゴシック" charset="0"/>
              </a:rPr>
              <a:t>5.660</a:t>
            </a:r>
            <a:r>
              <a:rPr lang="en-US" dirty="0" smtClean="0">
                <a:latin typeface="Calibri" charset="0"/>
                <a:ea typeface="ＭＳ Ｐゴシック" charset="0"/>
                <a:cs typeface="ＭＳ Ｐゴシック" charset="0"/>
              </a:rPr>
              <a:t> </a:t>
            </a:r>
            <a:r>
              <a:rPr lang="en-US" dirty="0">
                <a:latin typeface="Calibri" charset="0"/>
                <a:ea typeface="ＭＳ Ｐゴシック" charset="0"/>
                <a:cs typeface="ＭＳ Ｐゴシック" charset="0"/>
              </a:rPr>
              <a:t>application</a:t>
            </a:r>
          </a:p>
          <a:p>
            <a:pPr marL="0" indent="0" eaLnBrk="1" hangingPunct="1">
              <a:buNone/>
            </a:pPr>
            <a:r>
              <a:rPr lang="en-US" dirty="0">
                <a:solidFill>
                  <a:srgbClr val="00B050"/>
                </a:solidFill>
                <a:latin typeface="Calibri" charset="0"/>
                <a:ea typeface="ＭＳ Ｐゴシック" charset="0"/>
                <a:cs typeface="ＭＳ Ｐゴシック" charset="0"/>
              </a:rPr>
              <a:t>5.991</a:t>
            </a:r>
            <a:r>
              <a:rPr lang="en-US" dirty="0">
                <a:latin typeface="Calibri" charset="0"/>
                <a:ea typeface="ＭＳ Ｐゴシック" charset="0"/>
                <a:cs typeface="ＭＳ Ｐゴシック" charset="0"/>
              </a:rPr>
              <a:t> </a:t>
            </a:r>
            <a:r>
              <a:rPr lang="en-US" dirty="0" err="1">
                <a:latin typeface="Calibri" charset="0"/>
                <a:ea typeface="ＭＳ Ｐゴシック" charset="0"/>
                <a:cs typeface="ＭＳ Ｐゴシック" charset="0"/>
              </a:rPr>
              <a:t>nasa</a:t>
            </a:r>
            <a:r>
              <a:rPr lang="en-US" dirty="0">
                <a:latin typeface="Calibri" charset="0"/>
                <a:ea typeface="ＭＳ Ｐゴシック" charset="0"/>
                <a:cs typeface="ＭＳ Ｐゴシック" charset="0"/>
              </a:rPr>
              <a:t> 		</a:t>
            </a:r>
            <a:r>
              <a:rPr lang="en-US" dirty="0" smtClean="0">
                <a:latin typeface="Calibri" charset="0"/>
                <a:ea typeface="ＭＳ Ｐゴシック" charset="0"/>
                <a:cs typeface="ＭＳ Ｐゴシック" charset="0"/>
              </a:rPr>
              <a:t>		</a:t>
            </a:r>
            <a:r>
              <a:rPr lang="en-US" dirty="0" smtClean="0">
                <a:solidFill>
                  <a:srgbClr val="00B050"/>
                </a:solidFill>
                <a:latin typeface="Calibri" charset="0"/>
                <a:ea typeface="ＭＳ Ｐゴシック" charset="0"/>
                <a:cs typeface="ＭＳ Ｐゴシック" charset="0"/>
              </a:rPr>
              <a:t>5.196</a:t>
            </a:r>
            <a:r>
              <a:rPr lang="en-US" dirty="0" smtClean="0">
                <a:latin typeface="Calibri" charset="0"/>
                <a:ea typeface="ＭＳ Ｐゴシック" charset="0"/>
                <a:cs typeface="ＭＳ Ｐゴシック" charset="0"/>
              </a:rPr>
              <a:t> </a:t>
            </a:r>
            <a:r>
              <a:rPr lang="en-US" dirty="0" err="1">
                <a:latin typeface="Calibri" charset="0"/>
                <a:ea typeface="ＭＳ Ｐゴシック" charset="0"/>
                <a:cs typeface="ＭＳ Ｐゴシック" charset="0"/>
              </a:rPr>
              <a:t>eos</a:t>
            </a:r>
            <a:endParaRPr lang="en-US" dirty="0">
              <a:latin typeface="Calibri" charset="0"/>
              <a:ea typeface="ＭＳ Ｐゴシック" charset="0"/>
              <a:cs typeface="ＭＳ Ｐゴシック" charset="0"/>
            </a:endParaRPr>
          </a:p>
          <a:p>
            <a:pPr marL="0" indent="0" eaLnBrk="1" hangingPunct="1">
              <a:buNone/>
            </a:pPr>
            <a:r>
              <a:rPr lang="en-US" dirty="0">
                <a:solidFill>
                  <a:srgbClr val="00B050"/>
                </a:solidFill>
                <a:latin typeface="Calibri" charset="0"/>
                <a:ea typeface="ＭＳ Ｐゴシック" charset="0"/>
                <a:cs typeface="ＭＳ Ｐゴシック" charset="0"/>
              </a:rPr>
              <a:t>4.196</a:t>
            </a:r>
            <a:r>
              <a:rPr lang="en-US" dirty="0">
                <a:latin typeface="Calibri" charset="0"/>
                <a:ea typeface="ＭＳ Ｐゴシック" charset="0"/>
                <a:cs typeface="ＭＳ Ｐゴシック" charset="0"/>
              </a:rPr>
              <a:t> launch 		</a:t>
            </a:r>
            <a:r>
              <a:rPr lang="en-US" dirty="0" smtClean="0">
                <a:latin typeface="Calibri" charset="0"/>
                <a:ea typeface="ＭＳ Ｐゴシック" charset="0"/>
                <a:cs typeface="ＭＳ Ｐゴシック" charset="0"/>
              </a:rPr>
              <a:t>	</a:t>
            </a:r>
            <a:r>
              <a:rPr lang="en-US" dirty="0" smtClean="0">
                <a:solidFill>
                  <a:srgbClr val="00B050"/>
                </a:solidFill>
                <a:latin typeface="Calibri" charset="0"/>
                <a:ea typeface="ＭＳ Ｐゴシック" charset="0"/>
                <a:cs typeface="ＭＳ Ｐゴシック" charset="0"/>
              </a:rPr>
              <a:t>3.972</a:t>
            </a:r>
            <a:r>
              <a:rPr lang="en-US" dirty="0" smtClean="0">
                <a:latin typeface="Calibri" charset="0"/>
                <a:ea typeface="ＭＳ Ｐゴシック" charset="0"/>
                <a:cs typeface="ＭＳ Ｐゴシック" charset="0"/>
              </a:rPr>
              <a:t> </a:t>
            </a:r>
            <a:r>
              <a:rPr lang="en-US" dirty="0">
                <a:latin typeface="Calibri" charset="0"/>
                <a:ea typeface="ＭＳ Ｐゴシック" charset="0"/>
                <a:cs typeface="ＭＳ Ｐゴシック" charset="0"/>
              </a:rPr>
              <a:t>aster</a:t>
            </a:r>
          </a:p>
          <a:p>
            <a:pPr marL="0" indent="0" eaLnBrk="1" hangingPunct="1">
              <a:buNone/>
            </a:pPr>
            <a:r>
              <a:rPr lang="en-US" dirty="0">
                <a:solidFill>
                  <a:srgbClr val="00B050"/>
                </a:solidFill>
                <a:latin typeface="Calibri" charset="0"/>
                <a:ea typeface="ＭＳ Ｐゴシック" charset="0"/>
                <a:cs typeface="ＭＳ Ｐゴシック" charset="0"/>
              </a:rPr>
              <a:t>3.516</a:t>
            </a:r>
            <a:r>
              <a:rPr lang="en-US" dirty="0">
                <a:latin typeface="Calibri" charset="0"/>
                <a:ea typeface="ＭＳ Ｐゴシック" charset="0"/>
                <a:cs typeface="ＭＳ Ｐゴシック" charset="0"/>
              </a:rPr>
              <a:t> instrument 	</a:t>
            </a:r>
            <a:r>
              <a:rPr lang="en-US" dirty="0" smtClean="0">
                <a:latin typeface="Calibri" charset="0"/>
                <a:ea typeface="ＭＳ Ｐゴシック" charset="0"/>
                <a:cs typeface="ＭＳ Ｐゴシック" charset="0"/>
              </a:rPr>
              <a:t>	</a:t>
            </a:r>
            <a:r>
              <a:rPr lang="en-US" dirty="0" smtClean="0">
                <a:solidFill>
                  <a:srgbClr val="00B050"/>
                </a:solidFill>
                <a:latin typeface="Calibri" charset="0"/>
                <a:ea typeface="ＭＳ Ｐゴシック" charset="0"/>
                <a:cs typeface="ＭＳ Ｐゴシック" charset="0"/>
              </a:rPr>
              <a:t>3.446</a:t>
            </a:r>
            <a:r>
              <a:rPr lang="en-US" dirty="0" smtClean="0">
                <a:latin typeface="Calibri" charset="0"/>
                <a:ea typeface="ＭＳ Ｐゴシック" charset="0"/>
                <a:cs typeface="ＭＳ Ｐゴシック" charset="0"/>
              </a:rPr>
              <a:t> </a:t>
            </a:r>
            <a:r>
              <a:rPr lang="en-US" dirty="0" err="1">
                <a:latin typeface="Calibri" charset="0"/>
                <a:ea typeface="ＭＳ Ｐゴシック" charset="0"/>
                <a:cs typeface="ＭＳ Ｐゴシック" charset="0"/>
              </a:rPr>
              <a:t>arianespace</a:t>
            </a:r>
            <a:endParaRPr lang="en-US" dirty="0">
              <a:latin typeface="Calibri" charset="0"/>
              <a:ea typeface="ＭＳ Ｐゴシック" charset="0"/>
              <a:cs typeface="ＭＳ Ｐゴシック" charset="0"/>
            </a:endParaRPr>
          </a:p>
          <a:p>
            <a:pPr marL="0" indent="0" eaLnBrk="1" hangingPunct="1">
              <a:buNone/>
            </a:pPr>
            <a:r>
              <a:rPr lang="en-US" dirty="0">
                <a:solidFill>
                  <a:srgbClr val="00B050"/>
                </a:solidFill>
                <a:latin typeface="Calibri" charset="0"/>
                <a:ea typeface="ＭＳ Ｐゴシック" charset="0"/>
                <a:cs typeface="ＭＳ Ｐゴシック" charset="0"/>
              </a:rPr>
              <a:t>3.004</a:t>
            </a:r>
            <a:r>
              <a:rPr lang="en-US" dirty="0">
                <a:latin typeface="Calibri" charset="0"/>
                <a:ea typeface="ＭＳ Ｐゴシック" charset="0"/>
                <a:cs typeface="ＭＳ Ｐゴシック" charset="0"/>
              </a:rPr>
              <a:t> </a:t>
            </a:r>
            <a:r>
              <a:rPr lang="en-US" dirty="0" err="1">
                <a:latin typeface="Calibri" charset="0"/>
                <a:ea typeface="ＭＳ Ｐゴシック" charset="0"/>
                <a:cs typeface="ＭＳ Ｐゴシック" charset="0"/>
              </a:rPr>
              <a:t>bundespost</a:t>
            </a:r>
            <a:r>
              <a:rPr lang="en-US" dirty="0">
                <a:latin typeface="Calibri" charset="0"/>
                <a:ea typeface="ＭＳ Ｐゴシック" charset="0"/>
                <a:cs typeface="ＭＳ Ｐゴシック" charset="0"/>
              </a:rPr>
              <a:t> 	</a:t>
            </a:r>
            <a:r>
              <a:rPr lang="en-US" dirty="0" smtClean="0">
                <a:latin typeface="Calibri" charset="0"/>
                <a:ea typeface="ＭＳ Ｐゴシック" charset="0"/>
                <a:cs typeface="ＭＳ Ｐゴシック" charset="0"/>
              </a:rPr>
              <a:t>	</a:t>
            </a:r>
            <a:r>
              <a:rPr lang="en-US" dirty="0" smtClean="0">
                <a:solidFill>
                  <a:srgbClr val="00B050"/>
                </a:solidFill>
                <a:latin typeface="Calibri" charset="0"/>
                <a:ea typeface="ＭＳ Ｐゴシック" charset="0"/>
                <a:cs typeface="ＭＳ Ｐゴシック" charset="0"/>
              </a:rPr>
              <a:t>2.806</a:t>
            </a:r>
            <a:r>
              <a:rPr lang="en-US" dirty="0" smtClean="0">
                <a:latin typeface="Calibri" charset="0"/>
                <a:ea typeface="ＭＳ Ｐゴシック" charset="0"/>
                <a:cs typeface="ＭＳ Ｐゴシック" charset="0"/>
              </a:rPr>
              <a:t> </a:t>
            </a:r>
            <a:r>
              <a:rPr lang="en-US" dirty="0" err="1">
                <a:latin typeface="Calibri" charset="0"/>
                <a:ea typeface="ＭＳ Ｐゴシック" charset="0"/>
                <a:cs typeface="ＭＳ Ｐゴシック" charset="0"/>
              </a:rPr>
              <a:t>ss</a:t>
            </a:r>
            <a:endParaRPr lang="en-US" dirty="0">
              <a:latin typeface="Calibri" charset="0"/>
              <a:ea typeface="ＭＳ Ｐゴシック" charset="0"/>
              <a:cs typeface="ＭＳ Ｐゴシック" charset="0"/>
            </a:endParaRPr>
          </a:p>
          <a:p>
            <a:pPr marL="0" indent="0" eaLnBrk="1" hangingPunct="1">
              <a:buNone/>
            </a:pPr>
            <a:r>
              <a:rPr lang="en-US" dirty="0">
                <a:solidFill>
                  <a:srgbClr val="00B050"/>
                </a:solidFill>
                <a:latin typeface="Calibri" charset="0"/>
                <a:ea typeface="ＭＳ Ｐゴシック" charset="0"/>
                <a:cs typeface="ＭＳ Ｐゴシック" charset="0"/>
              </a:rPr>
              <a:t>2.790</a:t>
            </a:r>
            <a:r>
              <a:rPr lang="en-US" dirty="0">
                <a:latin typeface="Calibri" charset="0"/>
                <a:ea typeface="ＭＳ Ｐゴシック" charset="0"/>
                <a:cs typeface="ＭＳ Ｐゴシック" charset="0"/>
              </a:rPr>
              <a:t> rocket 		</a:t>
            </a:r>
            <a:r>
              <a:rPr lang="en-US" dirty="0" smtClean="0">
                <a:latin typeface="Calibri" charset="0"/>
                <a:ea typeface="ＭＳ Ｐゴシック" charset="0"/>
                <a:cs typeface="ＭＳ Ｐゴシック" charset="0"/>
              </a:rPr>
              <a:t>	</a:t>
            </a:r>
            <a:r>
              <a:rPr lang="en-US" dirty="0" smtClean="0">
                <a:solidFill>
                  <a:srgbClr val="00B050"/>
                </a:solidFill>
                <a:latin typeface="Calibri" charset="0"/>
                <a:ea typeface="ＭＳ Ｐゴシック" charset="0"/>
                <a:cs typeface="ＭＳ Ｐゴシック" charset="0"/>
              </a:rPr>
              <a:t>2.053</a:t>
            </a:r>
            <a:r>
              <a:rPr lang="en-US" dirty="0" smtClean="0">
                <a:latin typeface="Calibri" charset="0"/>
                <a:ea typeface="ＭＳ Ｐゴシック" charset="0"/>
                <a:cs typeface="ＭＳ Ｐゴシック" charset="0"/>
              </a:rPr>
              <a:t> </a:t>
            </a:r>
            <a:r>
              <a:rPr lang="en-US" dirty="0">
                <a:latin typeface="Calibri" charset="0"/>
                <a:ea typeface="ＭＳ Ｐゴシック" charset="0"/>
                <a:cs typeface="ＭＳ Ｐゴシック" charset="0"/>
              </a:rPr>
              <a:t>scientist</a:t>
            </a:r>
          </a:p>
          <a:p>
            <a:pPr marL="0" indent="0" eaLnBrk="1" hangingPunct="1">
              <a:buNone/>
            </a:pPr>
            <a:r>
              <a:rPr lang="en-US" dirty="0">
                <a:solidFill>
                  <a:srgbClr val="00B050"/>
                </a:solidFill>
                <a:latin typeface="Calibri" charset="0"/>
                <a:ea typeface="ＭＳ Ｐゴシック" charset="0"/>
                <a:cs typeface="ＭＳ Ｐゴシック" charset="0"/>
              </a:rPr>
              <a:t>2.003</a:t>
            </a:r>
            <a:r>
              <a:rPr lang="en-US" dirty="0">
                <a:latin typeface="Calibri" charset="0"/>
                <a:ea typeface="ＭＳ Ｐゴシック" charset="0"/>
                <a:cs typeface="ＭＳ Ｐゴシック" charset="0"/>
              </a:rPr>
              <a:t> broadcast 	</a:t>
            </a:r>
            <a:r>
              <a:rPr lang="en-US" dirty="0" smtClean="0">
                <a:latin typeface="Calibri" charset="0"/>
                <a:ea typeface="ＭＳ Ｐゴシック" charset="0"/>
                <a:cs typeface="ＭＳ Ｐゴシック" charset="0"/>
              </a:rPr>
              <a:t>	</a:t>
            </a:r>
            <a:r>
              <a:rPr lang="en-US" dirty="0" smtClean="0">
                <a:solidFill>
                  <a:srgbClr val="00B050"/>
                </a:solidFill>
                <a:latin typeface="Calibri" charset="0"/>
                <a:ea typeface="ＭＳ Ｐゴシック" charset="0"/>
                <a:cs typeface="ＭＳ Ｐゴシック" charset="0"/>
              </a:rPr>
              <a:t>1.172</a:t>
            </a:r>
            <a:r>
              <a:rPr lang="en-US" dirty="0" smtClean="0">
                <a:latin typeface="Calibri" charset="0"/>
                <a:ea typeface="ＭＳ Ｐゴシック" charset="0"/>
                <a:cs typeface="ＭＳ Ｐゴシック" charset="0"/>
              </a:rPr>
              <a:t> </a:t>
            </a:r>
            <a:r>
              <a:rPr lang="en-US" dirty="0">
                <a:latin typeface="Calibri" charset="0"/>
                <a:ea typeface="ＭＳ Ｐゴシック" charset="0"/>
                <a:cs typeface="ＭＳ Ｐゴシック" charset="0"/>
              </a:rPr>
              <a:t>earth</a:t>
            </a:r>
          </a:p>
          <a:p>
            <a:pPr marL="0" indent="0" eaLnBrk="1" hangingPunct="1">
              <a:buNone/>
            </a:pPr>
            <a:r>
              <a:rPr lang="en-US" dirty="0">
                <a:solidFill>
                  <a:srgbClr val="00B050"/>
                </a:solidFill>
                <a:latin typeface="Calibri" charset="0"/>
                <a:ea typeface="ＭＳ Ｐゴシック" charset="0"/>
                <a:cs typeface="ＭＳ Ｐゴシック" charset="0"/>
              </a:rPr>
              <a:t>0.836</a:t>
            </a:r>
            <a:r>
              <a:rPr lang="en-US" dirty="0">
                <a:latin typeface="Calibri" charset="0"/>
                <a:ea typeface="ＭＳ Ｐゴシック" charset="0"/>
                <a:cs typeface="ＭＳ Ｐゴシック" charset="0"/>
              </a:rPr>
              <a:t> oil 			</a:t>
            </a:r>
            <a:r>
              <a:rPr lang="en-US" dirty="0" smtClean="0">
                <a:latin typeface="Calibri" charset="0"/>
                <a:ea typeface="ＭＳ Ｐゴシック" charset="0"/>
                <a:cs typeface="ＭＳ Ｐゴシック" charset="0"/>
              </a:rPr>
              <a:t>		</a:t>
            </a:r>
            <a:r>
              <a:rPr lang="en-US" dirty="0" smtClean="0">
                <a:solidFill>
                  <a:srgbClr val="00B050"/>
                </a:solidFill>
                <a:latin typeface="Calibri" charset="0"/>
                <a:ea typeface="ＭＳ Ｐゴシック" charset="0"/>
                <a:cs typeface="ＭＳ Ｐゴシック" charset="0"/>
              </a:rPr>
              <a:t>0.646</a:t>
            </a:r>
            <a:r>
              <a:rPr lang="en-US" dirty="0" smtClean="0">
                <a:latin typeface="Calibri" charset="0"/>
                <a:ea typeface="ＭＳ Ｐゴシック" charset="0"/>
                <a:cs typeface="ＭＳ Ｐゴシック" charset="0"/>
              </a:rPr>
              <a:t> </a:t>
            </a:r>
            <a:r>
              <a:rPr lang="en-US" dirty="0">
                <a:latin typeface="Calibri" charset="0"/>
                <a:ea typeface="ＭＳ Ｐゴシック" charset="0"/>
                <a:cs typeface="ＭＳ Ｐゴシック" charset="0"/>
              </a:rPr>
              <a:t>measure</a:t>
            </a:r>
          </a:p>
        </p:txBody>
      </p:sp>
      <p:sp>
        <p:nvSpPr>
          <p:cNvPr id="27652" name="TextBox 4"/>
          <p:cNvSpPr txBox="1">
            <a:spLocks noChangeArrowheads="1"/>
          </p:cNvSpPr>
          <p:nvPr/>
        </p:nvSpPr>
        <p:spPr bwMode="auto">
          <a:xfrm>
            <a:off x="7620000" y="-33338"/>
            <a:ext cx="1166813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Lucida Sans" charset="0"/>
                <a:ea typeface="ＭＳ Ｐゴシック" charset="0"/>
                <a:cs typeface="Arial Unicode MS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9pPr>
          </a:lstStyle>
          <a:p>
            <a:pPr eaLnBrk="1" hangingPunct="1"/>
            <a:r>
              <a:rPr lang="en-US" sz="1600">
                <a:solidFill>
                  <a:srgbClr val="FBFCFF"/>
                </a:solidFill>
              </a:rPr>
              <a:t>Sec. 9.1.1</a:t>
            </a:r>
          </a:p>
        </p:txBody>
      </p:sp>
    </p:spTree>
    <p:extLst>
      <p:ext uri="{BB962C8B-B14F-4D97-AF65-F5344CB8AC3E}">
        <p14:creationId xmlns:p14="http://schemas.microsoft.com/office/powerpoint/2010/main" val="145630193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>
                <a:latin typeface="Calibri" charset="0"/>
                <a:ea typeface="ＭＳ Ｐゴシック" charset="0"/>
                <a:cs typeface="ＭＳ Ｐゴシック" charset="0"/>
              </a:rPr>
              <a:t>Results for expanded query</a:t>
            </a:r>
          </a:p>
        </p:txBody>
      </p:sp>
      <p:sp>
        <p:nvSpPr>
          <p:cNvPr id="28675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>
              <a:buFont typeface="Wingdings" charset="0"/>
              <a:buNone/>
            </a:pPr>
            <a:r>
              <a:rPr lang="en-US" sz="1800" dirty="0">
                <a:ea typeface="ＭＳ Ｐゴシック" charset="0"/>
              </a:rPr>
              <a:t>1. 0.513, 07/09/91, </a:t>
            </a:r>
            <a:r>
              <a:rPr lang="en-US" sz="1800" dirty="0">
                <a:solidFill>
                  <a:srgbClr val="0000FF"/>
                </a:solidFill>
                <a:ea typeface="ＭＳ Ｐゴシック" charset="0"/>
              </a:rPr>
              <a:t>NASA Scratches Environment Gear From Satellite Plan</a:t>
            </a:r>
          </a:p>
          <a:p>
            <a:pPr lvl="1">
              <a:buFont typeface="Wingdings" charset="0"/>
              <a:buNone/>
            </a:pPr>
            <a:r>
              <a:rPr lang="en-US" sz="1800" dirty="0">
                <a:ea typeface="ＭＳ Ｐゴシック" charset="0"/>
              </a:rPr>
              <a:t>2. 0.500, 08/13/91, </a:t>
            </a:r>
            <a:r>
              <a:rPr lang="en-US" sz="1800" dirty="0">
                <a:solidFill>
                  <a:srgbClr val="0000FF"/>
                </a:solidFill>
                <a:ea typeface="ＭＳ Ｐゴシック" charset="0"/>
              </a:rPr>
              <a:t>NASA </a:t>
            </a:r>
            <a:r>
              <a:rPr lang="en-US" sz="1800" dirty="0" err="1">
                <a:solidFill>
                  <a:srgbClr val="0000FF"/>
                </a:solidFill>
                <a:ea typeface="ＭＳ Ｐゴシック" charset="0"/>
              </a:rPr>
              <a:t>Hasn</a:t>
            </a:r>
            <a:r>
              <a:rPr lang="ja-JP" altLang="en-US" sz="1800" dirty="0">
                <a:solidFill>
                  <a:srgbClr val="0000FF"/>
                </a:solidFill>
                <a:ea typeface="ＭＳ Ｐゴシック" charset="0"/>
              </a:rPr>
              <a:t>’</a:t>
            </a:r>
            <a:r>
              <a:rPr lang="en-US" sz="1800" dirty="0">
                <a:solidFill>
                  <a:srgbClr val="0000FF"/>
                </a:solidFill>
                <a:ea typeface="ＭＳ Ｐゴシック" charset="0"/>
              </a:rPr>
              <a:t>t Scrapped Imaging Spectrometer</a:t>
            </a:r>
          </a:p>
          <a:p>
            <a:pPr lvl="1">
              <a:buFont typeface="Wingdings" charset="0"/>
              <a:buNone/>
            </a:pPr>
            <a:r>
              <a:rPr lang="en-US" sz="1800" dirty="0">
                <a:ea typeface="ＭＳ Ｐゴシック" charset="0"/>
              </a:rPr>
              <a:t>3. 0.493, 08/07/89, </a:t>
            </a:r>
            <a:r>
              <a:rPr lang="en-US" sz="1800" dirty="0">
                <a:solidFill>
                  <a:srgbClr val="0000FF"/>
                </a:solidFill>
                <a:ea typeface="ＭＳ Ｐゴシック" charset="0"/>
              </a:rPr>
              <a:t>When the Pentagon Launches a Secret Satellite,  Space Sleuths Do Some Spy Work of Their Own</a:t>
            </a:r>
          </a:p>
          <a:p>
            <a:pPr lvl="1">
              <a:buFont typeface="Wingdings" charset="0"/>
              <a:buNone/>
            </a:pPr>
            <a:r>
              <a:rPr lang="en-US" sz="1800" dirty="0">
                <a:ea typeface="ＭＳ Ｐゴシック" charset="0"/>
              </a:rPr>
              <a:t>4. 0.493, 07/31/89, </a:t>
            </a:r>
            <a:r>
              <a:rPr lang="en-US" sz="1800" dirty="0">
                <a:solidFill>
                  <a:srgbClr val="0000FF"/>
                </a:solidFill>
                <a:ea typeface="ＭＳ Ｐゴシック" charset="0"/>
              </a:rPr>
              <a:t>NASA Uses </a:t>
            </a:r>
            <a:r>
              <a:rPr lang="ja-JP" altLang="en-US" sz="1800" dirty="0">
                <a:solidFill>
                  <a:srgbClr val="0000FF"/>
                </a:solidFill>
                <a:ea typeface="ＭＳ Ｐゴシック" charset="0"/>
              </a:rPr>
              <a:t>‘</a:t>
            </a:r>
            <a:r>
              <a:rPr lang="en-US" sz="1800" dirty="0">
                <a:solidFill>
                  <a:srgbClr val="0000FF"/>
                </a:solidFill>
                <a:ea typeface="ＭＳ Ｐゴシック" charset="0"/>
              </a:rPr>
              <a:t>Warm</a:t>
            </a:r>
            <a:r>
              <a:rPr lang="ja-JP" altLang="en-US" sz="1800" dirty="0">
                <a:solidFill>
                  <a:srgbClr val="0000FF"/>
                </a:solidFill>
                <a:ea typeface="ＭＳ Ｐゴシック" charset="0"/>
              </a:rPr>
              <a:t>’</a:t>
            </a:r>
            <a:r>
              <a:rPr lang="en-US" sz="1800" dirty="0">
                <a:solidFill>
                  <a:srgbClr val="0000FF"/>
                </a:solidFill>
                <a:ea typeface="ＭＳ Ｐゴシック" charset="0"/>
              </a:rPr>
              <a:t> Superconductors For Fast Circuit</a:t>
            </a:r>
          </a:p>
          <a:p>
            <a:pPr lvl="1">
              <a:buFont typeface="Wingdings" charset="0"/>
              <a:buNone/>
            </a:pPr>
            <a:r>
              <a:rPr lang="en-US" sz="1800" dirty="0">
                <a:ea typeface="ＭＳ Ｐゴシック" charset="0"/>
              </a:rPr>
              <a:t>5. 0.492, 12/02/87, </a:t>
            </a:r>
            <a:r>
              <a:rPr lang="en-US" sz="1800" dirty="0">
                <a:solidFill>
                  <a:srgbClr val="0000FF"/>
                </a:solidFill>
                <a:ea typeface="ＭＳ Ｐゴシック" charset="0"/>
              </a:rPr>
              <a:t>Telecommunications Tale of Two Companies</a:t>
            </a:r>
          </a:p>
          <a:p>
            <a:pPr lvl="1">
              <a:buFont typeface="Wingdings" charset="0"/>
              <a:buNone/>
            </a:pPr>
            <a:r>
              <a:rPr lang="en-US" sz="1800" dirty="0">
                <a:ea typeface="ＭＳ Ｐゴシック" charset="0"/>
              </a:rPr>
              <a:t>6. 0.491, 07/09/91, </a:t>
            </a:r>
            <a:r>
              <a:rPr lang="en-US" sz="1800" dirty="0">
                <a:solidFill>
                  <a:srgbClr val="0000FF"/>
                </a:solidFill>
                <a:ea typeface="ＭＳ Ｐゴシック" charset="0"/>
              </a:rPr>
              <a:t>Soviets May Adapt Parts of SS-20 Missile For Commercial Use</a:t>
            </a:r>
          </a:p>
          <a:p>
            <a:pPr lvl="1">
              <a:buFont typeface="Wingdings" charset="0"/>
              <a:buNone/>
            </a:pPr>
            <a:r>
              <a:rPr lang="en-US" sz="1800" dirty="0">
                <a:ea typeface="ＭＳ Ｐゴシック" charset="0"/>
              </a:rPr>
              <a:t>7. 0.490, 07/12/88, </a:t>
            </a:r>
            <a:r>
              <a:rPr lang="en-US" sz="1800" dirty="0">
                <a:solidFill>
                  <a:srgbClr val="0000FF"/>
                </a:solidFill>
                <a:ea typeface="ＭＳ Ｐゴシック" charset="0"/>
              </a:rPr>
              <a:t>Gaping Gap: Pentagon Lags in Race To Match the Soviets In Rocket Launchers</a:t>
            </a:r>
          </a:p>
          <a:p>
            <a:pPr lvl="1">
              <a:buFont typeface="Wingdings" charset="0"/>
              <a:buNone/>
            </a:pPr>
            <a:r>
              <a:rPr lang="en-US" sz="1800" dirty="0">
                <a:ea typeface="ＭＳ Ｐゴシック" charset="0"/>
              </a:rPr>
              <a:t>8. 0.490, 06/14/90, </a:t>
            </a:r>
            <a:r>
              <a:rPr lang="en-US" sz="1800" dirty="0">
                <a:solidFill>
                  <a:srgbClr val="0000FF"/>
                </a:solidFill>
                <a:ea typeface="ＭＳ Ｐゴシック" charset="0"/>
              </a:rPr>
              <a:t>Rescue of Satellite By Space Agency To Cost $90 Million</a:t>
            </a:r>
          </a:p>
        </p:txBody>
      </p:sp>
      <p:sp>
        <p:nvSpPr>
          <p:cNvPr id="28678" name="TextBox 3"/>
          <p:cNvSpPr txBox="1">
            <a:spLocks noChangeArrowheads="1"/>
          </p:cNvSpPr>
          <p:nvPr/>
        </p:nvSpPr>
        <p:spPr bwMode="auto">
          <a:xfrm>
            <a:off x="678872" y="1119287"/>
            <a:ext cx="327025" cy="4000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Lucida Sans" charset="0"/>
                <a:ea typeface="ＭＳ Ｐゴシック" charset="0"/>
                <a:cs typeface="Arial Unicode MS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9pPr>
          </a:lstStyle>
          <a:p>
            <a:pPr eaLnBrk="1" hangingPunct="1"/>
            <a:r>
              <a:rPr lang="en-US" sz="2000" dirty="0">
                <a:solidFill>
                  <a:srgbClr val="00A000"/>
                </a:solidFill>
              </a:rPr>
              <a:t>2</a:t>
            </a:r>
            <a:endParaRPr lang="en-US" dirty="0">
              <a:solidFill>
                <a:srgbClr val="00A000"/>
              </a:solidFill>
            </a:endParaRPr>
          </a:p>
        </p:txBody>
      </p:sp>
      <p:sp>
        <p:nvSpPr>
          <p:cNvPr id="28679" name="TextBox 4"/>
          <p:cNvSpPr txBox="1">
            <a:spLocks noChangeArrowheads="1"/>
          </p:cNvSpPr>
          <p:nvPr/>
        </p:nvSpPr>
        <p:spPr bwMode="auto">
          <a:xfrm>
            <a:off x="678872" y="1424078"/>
            <a:ext cx="327025" cy="4000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Lucida Sans" charset="0"/>
                <a:ea typeface="ＭＳ Ｐゴシック" charset="0"/>
                <a:cs typeface="Arial Unicode MS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9pPr>
          </a:lstStyle>
          <a:p>
            <a:pPr eaLnBrk="1" hangingPunct="1"/>
            <a:r>
              <a:rPr lang="en-US" sz="2000" dirty="0">
                <a:solidFill>
                  <a:srgbClr val="00A000"/>
                </a:solidFill>
              </a:rPr>
              <a:t>1</a:t>
            </a:r>
            <a:endParaRPr lang="en-US" dirty="0">
              <a:solidFill>
                <a:srgbClr val="00A000"/>
              </a:solidFill>
            </a:endParaRPr>
          </a:p>
        </p:txBody>
      </p:sp>
      <p:sp>
        <p:nvSpPr>
          <p:cNvPr id="28680" name="TextBox 5"/>
          <p:cNvSpPr txBox="1">
            <a:spLocks noChangeArrowheads="1"/>
          </p:cNvSpPr>
          <p:nvPr/>
        </p:nvSpPr>
        <p:spPr bwMode="auto">
          <a:xfrm>
            <a:off x="678872" y="2673259"/>
            <a:ext cx="327025" cy="4000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Lucida Sans" charset="0"/>
                <a:ea typeface="ＭＳ Ｐゴシック" charset="0"/>
                <a:cs typeface="Arial Unicode MS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9pPr>
          </a:lstStyle>
          <a:p>
            <a:pPr eaLnBrk="1" hangingPunct="1"/>
            <a:r>
              <a:rPr lang="en-US" sz="2000" dirty="0">
                <a:solidFill>
                  <a:srgbClr val="00A000"/>
                </a:solidFill>
              </a:rPr>
              <a:t>8</a:t>
            </a:r>
            <a:endParaRPr lang="en-US" dirty="0">
              <a:solidFill>
                <a:srgbClr val="00A000"/>
              </a:solidFill>
            </a:endParaRPr>
          </a:p>
        </p:txBody>
      </p:sp>
      <p:sp>
        <p:nvSpPr>
          <p:cNvPr id="28677" name="TextBox 8"/>
          <p:cNvSpPr txBox="1">
            <a:spLocks noChangeArrowheads="1"/>
          </p:cNvSpPr>
          <p:nvPr/>
        </p:nvSpPr>
        <p:spPr bwMode="auto">
          <a:xfrm>
            <a:off x="7620000" y="-33338"/>
            <a:ext cx="1166813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Lucida Sans" charset="0"/>
                <a:ea typeface="ＭＳ Ｐゴシック" charset="0"/>
                <a:cs typeface="Arial Unicode MS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9pPr>
          </a:lstStyle>
          <a:p>
            <a:pPr eaLnBrk="1" hangingPunct="1"/>
            <a:r>
              <a:rPr lang="en-US" sz="1600">
                <a:solidFill>
                  <a:srgbClr val="FBFCFF"/>
                </a:solidFill>
              </a:rPr>
              <a:t>Sec. 9.1.1</a:t>
            </a:r>
          </a:p>
        </p:txBody>
      </p:sp>
    </p:spTree>
    <p:extLst>
      <p:ext uri="{BB962C8B-B14F-4D97-AF65-F5344CB8AC3E}">
        <p14:creationId xmlns:p14="http://schemas.microsoft.com/office/powerpoint/2010/main" val="205463199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8" grpId="0"/>
      <p:bldP spid="28679" grpId="0"/>
      <p:bldP spid="28680" grpId="0"/>
    </p:bldLst>
  </p:timing>
</p:sld>
</file>

<file path=ppt/theme/theme1.xml><?xml version="1.0" encoding="utf-8"?>
<a:theme xmlns:a="http://schemas.openxmlformats.org/drawingml/2006/main" name="Default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Theme.thmx</Template>
  <TotalTime>8530</TotalTime>
  <Words>2090</Words>
  <Application>Microsoft Macintosh PowerPoint</Application>
  <PresentationFormat>On-screen Show (4:3)</PresentationFormat>
  <Paragraphs>316</Paragraphs>
  <Slides>28</Slides>
  <Notes>10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28</vt:i4>
      </vt:variant>
    </vt:vector>
  </HeadingPairs>
  <TitlesOfParts>
    <vt:vector size="31" baseType="lpstr">
      <vt:lpstr>Default Theme</vt:lpstr>
      <vt:lpstr>Microsoft Equation</vt:lpstr>
      <vt:lpstr>Microsoft Equation 3.0</vt:lpstr>
      <vt:lpstr>Relevance Feedback  and  Query Expansion</vt:lpstr>
      <vt:lpstr>Importance of Recall</vt:lpstr>
      <vt:lpstr>The gap between the user and the system</vt:lpstr>
      <vt:lpstr>The gap between the user and the system</vt:lpstr>
      <vt:lpstr>Relevance Feedback</vt:lpstr>
      <vt:lpstr>Example: similar pages</vt:lpstr>
      <vt:lpstr>Example 2: Initial query/results</vt:lpstr>
      <vt:lpstr>Expanded query after relevance feedback</vt:lpstr>
      <vt:lpstr>Results for expanded query</vt:lpstr>
      <vt:lpstr>The theoretically best query </vt:lpstr>
      <vt:lpstr>Key concept: Centroid</vt:lpstr>
      <vt:lpstr>Rocchio Algorithm</vt:lpstr>
      <vt:lpstr>Rocchio Algorithm (SMART system)</vt:lpstr>
      <vt:lpstr>Relevance feedback on initial query </vt:lpstr>
      <vt:lpstr>Relevance Feedback in vector spaces</vt:lpstr>
      <vt:lpstr>Relevance Feedback: Assumptions</vt:lpstr>
      <vt:lpstr>Violation of A1</vt:lpstr>
      <vt:lpstr>Violation of A2</vt:lpstr>
      <vt:lpstr>Evaluation of relevance feedback strategies</vt:lpstr>
      <vt:lpstr>Evaluation of relevance feedback</vt:lpstr>
      <vt:lpstr>Evaluation: Caveat</vt:lpstr>
      <vt:lpstr>Relevance Feedback: Problems</vt:lpstr>
      <vt:lpstr>Relevance Feedback on the Web</vt:lpstr>
      <vt:lpstr>Excite Relevance Feedback</vt:lpstr>
      <vt:lpstr>Pseudo relevance feedback</vt:lpstr>
      <vt:lpstr>Query Expansion</vt:lpstr>
      <vt:lpstr>Thesaurus-based query expansion</vt:lpstr>
      <vt:lpstr>Sources and Acknowledgements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Information Retrieval</dc:title>
  <dc:subject/>
  <dc:creator>Debapriyo Majumdar</dc:creator>
  <cp:keywords/>
  <dc:description/>
  <cp:lastModifiedBy>Debapriyo Majumdar</cp:lastModifiedBy>
  <cp:revision>770</cp:revision>
  <dcterms:created xsi:type="dcterms:W3CDTF">2014-08-02T12:52:59Z</dcterms:created>
  <dcterms:modified xsi:type="dcterms:W3CDTF">2015-02-12T06:01:46Z</dcterms:modified>
  <cp:category/>
</cp:coreProperties>
</file>