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2" r:id="rId6"/>
    <p:sldId id="261" r:id="rId7"/>
    <p:sldId id="266" r:id="rId8"/>
    <p:sldId id="273" r:id="rId9"/>
    <p:sldId id="274" r:id="rId10"/>
    <p:sldId id="257" r:id="rId11"/>
    <p:sldId id="276" r:id="rId12"/>
    <p:sldId id="271" r:id="rId13"/>
    <p:sldId id="272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image" Target="../media/image5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28/03/15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28/03/15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28/03/15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28/03/15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28/03/15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28/03/15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28/03/15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28/03/15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28/03/15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28/03/15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28/03/15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28/03/15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28/03/15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28/03/15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6.emf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2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3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8"/>
            <a:ext cx="7772400" cy="259347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Text Classification</a:t>
            </a:r>
            <a:br>
              <a:rPr lang="en-US" sz="4400" dirty="0" smtClean="0"/>
            </a:br>
            <a:r>
              <a:rPr lang="en-US" sz="4400" dirty="0" smtClean="0"/>
              <a:t>using</a:t>
            </a:r>
            <a:br>
              <a:rPr lang="en-US" sz="4400" dirty="0" smtClean="0"/>
            </a:br>
            <a:r>
              <a:rPr lang="en-US" sz="4400" dirty="0" smtClean="0"/>
              <a:t>Support Vector Machine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7463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Debapriyo Majumdar</a:t>
            </a:r>
          </a:p>
          <a:p>
            <a:r>
              <a:rPr lang="en-US" sz="2400" dirty="0" smtClean="0"/>
              <a:t>Information Retrieval – Spring 2015</a:t>
            </a:r>
          </a:p>
          <a:p>
            <a:r>
              <a:rPr lang="en-US" sz="2400" dirty="0" smtClean="0"/>
              <a:t>Indian Statistical Institute Kolkata</a:t>
            </a:r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4866640" y="2773680"/>
            <a:ext cx="38201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23240" y="2458720"/>
            <a:ext cx="311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Case: not linearly separable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3944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216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5984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18640" y="2397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84400" y="2397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749040" y="2265680"/>
            <a:ext cx="863600" cy="33528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564880" y="11582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45120" y="12090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88560" y="251968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52720" y="2299368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72480" y="18719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44640" y="1534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866640" y="1070543"/>
            <a:ext cx="0" cy="1713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4" name="Content Placeholder 4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073014"/>
              </p:ext>
            </p:extLst>
          </p:nvPr>
        </p:nvGraphicFramePr>
        <p:xfrm>
          <a:off x="3605212" y="1521460"/>
          <a:ext cx="1121086" cy="70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3" imgW="711200" imgH="444500" progId="Equation.3">
                  <p:embed/>
                </p:oleObj>
              </mc:Choice>
              <mc:Fallback>
                <p:oleObj name="Equation" r:id="rId3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5212" y="1521460"/>
                        <a:ext cx="1121086" cy="701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/>
          <p:cNvCxnSpPr/>
          <p:nvPr/>
        </p:nvCxnSpPr>
        <p:spPr>
          <a:xfrm flipV="1">
            <a:off x="4866640" y="1043272"/>
            <a:ext cx="3393440" cy="14256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508000" y="3175491"/>
            <a:ext cx="8178800" cy="1912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Data may not be linearly separable</a:t>
            </a:r>
          </a:p>
          <a:p>
            <a:r>
              <a:rPr lang="en-US" sz="2000" dirty="0" smtClean="0"/>
              <a:t>Map the data into a higher dimensional space</a:t>
            </a:r>
          </a:p>
          <a:p>
            <a:r>
              <a:rPr lang="en-US" sz="2000" dirty="0" smtClean="0"/>
              <a:t>Data can become separable in the higher dimensional space</a:t>
            </a:r>
          </a:p>
          <a:p>
            <a:r>
              <a:rPr lang="en-US" sz="2000" dirty="0" smtClean="0"/>
              <a:t>Idea: add more features</a:t>
            </a:r>
          </a:p>
          <a:p>
            <a:r>
              <a:rPr lang="en-US" sz="2000" dirty="0" smtClean="0"/>
              <a:t>Learn linear rule in feature space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420452"/>
              </p:ext>
            </p:extLst>
          </p:nvPr>
        </p:nvGraphicFramePr>
        <p:xfrm>
          <a:off x="3251201" y="5127626"/>
          <a:ext cx="2123439" cy="370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07813"/>
                <a:gridCol w="707813"/>
                <a:gridCol w="7078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60826"/>
              </p:ext>
            </p:extLst>
          </p:nvPr>
        </p:nvGraphicFramePr>
        <p:xfrm>
          <a:off x="1259840" y="6170930"/>
          <a:ext cx="6095997" cy="370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1910080" y="5611813"/>
            <a:ext cx="1838960" cy="476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29188" y="5611813"/>
            <a:ext cx="1806892" cy="476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6" grpId="0" animBg="1"/>
      <p:bldP spid="30" grpId="0" animBg="1"/>
      <p:bldP spid="33" grpId="0" animBg="1"/>
      <p:bldP spid="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Dual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3829050" cy="437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Primal SVM Optimization problem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88691"/>
              </p:ext>
            </p:extLst>
          </p:nvPr>
        </p:nvGraphicFramePr>
        <p:xfrm>
          <a:off x="1039813" y="1643063"/>
          <a:ext cx="266541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Equation" r:id="rId3" imgW="1739900" imgH="711200" progId="Equation.3">
                  <p:embed/>
                </p:oleObj>
              </mc:Choice>
              <mc:Fallback>
                <p:oleObj name="Equation" r:id="rId3" imgW="17399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9813" y="1643063"/>
                        <a:ext cx="2665412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37256"/>
              </p:ext>
            </p:extLst>
          </p:nvPr>
        </p:nvGraphicFramePr>
        <p:xfrm>
          <a:off x="3594100" y="3555087"/>
          <a:ext cx="15335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Equation" r:id="rId5" imgW="914400" imgH="457200" progId="Equation.3">
                  <p:embed/>
                </p:oleObj>
              </mc:Choice>
              <mc:Fallback>
                <p:oleObj name="Equation" r:id="rId5" imgW="914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4100" y="3555087"/>
                        <a:ext cx="153352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155037"/>
            <a:ext cx="8229600" cy="474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b="1" dirty="0" smtClean="0"/>
              <a:t>w</a:t>
            </a:r>
            <a:r>
              <a:rPr lang="en-US" sz="2000" b="1" baseline="30000" dirty="0" smtClean="0"/>
              <a:t>*</a:t>
            </a:r>
            <a:r>
              <a:rPr lang="en-US" sz="2000" b="1" dirty="0" smtClean="0"/>
              <a:t> </a:t>
            </a:r>
            <a:r>
              <a:rPr lang="en-US" sz="2000" dirty="0" smtClean="0"/>
              <a:t>is a solution to the primal and </a:t>
            </a:r>
            <a:r>
              <a:rPr lang="en-US" sz="2000" b="1" i="1" dirty="0" smtClean="0"/>
              <a:t>α</a:t>
            </a:r>
            <a:r>
              <a:rPr lang="en-US" sz="2000" i="1" baseline="30000" dirty="0" smtClean="0"/>
              <a:t>*</a:t>
            </a:r>
            <a:r>
              <a:rPr lang="en-US" sz="2000" i="1" dirty="0" smtClean="0"/>
              <a:t> = </a:t>
            </a:r>
            <a:r>
              <a:rPr lang="en-US" sz="2000" dirty="0" smtClean="0"/>
              <a:t>(</a:t>
            </a:r>
            <a:r>
              <a:rPr lang="en-US" sz="2000" i="1" dirty="0" smtClean="0"/>
              <a:t>α</a:t>
            </a:r>
            <a:r>
              <a:rPr lang="en-US" sz="2000" baseline="30000" dirty="0" smtClean="0"/>
              <a:t>*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) is a solution to the dual, then 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422784"/>
            <a:ext cx="8229600" cy="2117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Mapping into the features space with </a:t>
            </a:r>
            <a:r>
              <a:rPr lang="en-US" sz="2000" dirty="0" err="1" smtClean="0"/>
              <a:t>Φ</a:t>
            </a:r>
            <a:endParaRPr lang="en-US" sz="2000" dirty="0" smtClean="0"/>
          </a:p>
          <a:p>
            <a:r>
              <a:rPr lang="en-US" sz="2000" dirty="0" smtClean="0"/>
              <a:t>Even higher dimension; </a:t>
            </a:r>
            <a:r>
              <a:rPr lang="en-US" sz="2000" i="1" dirty="0" smtClean="0"/>
              <a:t>p </a:t>
            </a:r>
            <a:r>
              <a:rPr lang="en-US" sz="2000" dirty="0" smtClean="0"/>
              <a:t>attributes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i="1" dirty="0" smtClean="0">
                <a:sym typeface="Wingdings"/>
              </a:rPr>
              <a:t>O</a:t>
            </a:r>
            <a:r>
              <a:rPr lang="en-US" sz="2000" dirty="0" smtClean="0">
                <a:sym typeface="Wingdings"/>
              </a:rPr>
              <a:t>(</a:t>
            </a:r>
            <a:r>
              <a:rPr lang="en-US" sz="2000" i="1" dirty="0" err="1" smtClean="0">
                <a:sym typeface="Wingdings"/>
              </a:rPr>
              <a:t>np</a:t>
            </a:r>
            <a:r>
              <a:rPr lang="en-US" sz="2000" dirty="0" smtClean="0">
                <a:sym typeface="Wingdings"/>
              </a:rPr>
              <a:t>) attributes with a </a:t>
            </a:r>
            <a:r>
              <a:rPr lang="en-US" sz="2000" i="1" dirty="0" smtClean="0">
                <a:sym typeface="Wingdings"/>
              </a:rPr>
              <a:t>n </a:t>
            </a:r>
            <a:r>
              <a:rPr lang="en-US" sz="2000" dirty="0" smtClean="0">
                <a:sym typeface="Wingdings"/>
              </a:rPr>
              <a:t>degree polynomial </a:t>
            </a:r>
            <a:r>
              <a:rPr lang="en-US" sz="2000" dirty="0" err="1" smtClean="0"/>
              <a:t>Φ</a:t>
            </a:r>
            <a:endParaRPr lang="en-US" sz="2000" dirty="0"/>
          </a:p>
          <a:p>
            <a:r>
              <a:rPr lang="en-US" sz="2000" dirty="0"/>
              <a:t>The dual problem depends only on the inner </a:t>
            </a:r>
            <a:r>
              <a:rPr lang="en-US" sz="2000" dirty="0" smtClean="0"/>
              <a:t>products</a:t>
            </a:r>
          </a:p>
          <a:p>
            <a:r>
              <a:rPr lang="en-US" sz="2000" dirty="0" smtClean="0"/>
              <a:t>What if there was some way to compute </a:t>
            </a:r>
            <a:r>
              <a:rPr lang="en-US" sz="2000" dirty="0" err="1" smtClean="0"/>
              <a:t>Φ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)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err="1"/>
              <a:t>Φ</a:t>
            </a:r>
            <a:r>
              <a:rPr lang="en-US" sz="2000" dirty="0" smtClean="0"/>
              <a:t>(</a:t>
            </a:r>
            <a:r>
              <a:rPr lang="en-US" sz="2000" b="1" dirty="0" err="1" smtClean="0"/>
              <a:t>x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)?</a:t>
            </a:r>
            <a:endParaRPr lang="en-US" sz="2000" i="1" baseline="-25000" dirty="0" smtClean="0"/>
          </a:p>
          <a:p>
            <a:r>
              <a:rPr lang="en-US" sz="2000" dirty="0" smtClean="0"/>
              <a:t>Kernel functions: functions such that </a:t>
            </a:r>
            <a:r>
              <a:rPr lang="en-US" sz="2000" i="1" dirty="0" smtClean="0"/>
              <a:t>K</a:t>
            </a:r>
            <a:r>
              <a:rPr lang="en-US" sz="2000" dirty="0" smtClean="0"/>
              <a:t>(</a:t>
            </a:r>
            <a:r>
              <a:rPr lang="en-US" sz="2000" b="1" i="1" dirty="0" smtClean="0"/>
              <a:t>a</a:t>
            </a:r>
            <a:r>
              <a:rPr lang="en-US" sz="2000" dirty="0" smtClean="0"/>
              <a:t>, </a:t>
            </a:r>
            <a:r>
              <a:rPr lang="en-US" sz="2000" b="1" i="1" dirty="0" smtClean="0"/>
              <a:t>b</a:t>
            </a:r>
            <a:r>
              <a:rPr lang="en-US" sz="2000" dirty="0" smtClean="0"/>
              <a:t>) = </a:t>
            </a:r>
            <a:r>
              <a:rPr lang="en-US" sz="2000" dirty="0" err="1"/>
              <a:t>Φ</a:t>
            </a:r>
            <a:r>
              <a:rPr lang="en-US" sz="2000" dirty="0" smtClean="0"/>
              <a:t>(</a:t>
            </a:r>
            <a:r>
              <a:rPr lang="en-US" sz="2000" b="1" i="1" dirty="0" smtClean="0"/>
              <a:t>a</a:t>
            </a:r>
            <a:r>
              <a:rPr lang="en-US" sz="2000" dirty="0" smtClean="0"/>
              <a:t>)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err="1"/>
              <a:t>Φ</a:t>
            </a:r>
            <a:r>
              <a:rPr lang="en-US" sz="2000" dirty="0" smtClean="0"/>
              <a:t>(</a:t>
            </a:r>
            <a:r>
              <a:rPr lang="en-US" sz="2000" b="1" i="1" dirty="0" smtClean="0"/>
              <a:t>b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78375" y="1102850"/>
            <a:ext cx="3829050" cy="437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/>
              <a:t>Dual SVM Optimization problem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42116"/>
              </p:ext>
            </p:extLst>
          </p:nvPr>
        </p:nvGraphicFramePr>
        <p:xfrm>
          <a:off x="5028418" y="1546223"/>
          <a:ext cx="3446463" cy="1502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Equation" r:id="rId7" imgW="2184400" imgH="952500" progId="Equation.3">
                  <p:embed/>
                </p:oleObj>
              </mc:Choice>
              <mc:Fallback>
                <p:oleObj name="Equation" r:id="rId7" imgW="21844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8418" y="1546223"/>
                        <a:ext cx="3446463" cy="1502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646643"/>
              </p:ext>
            </p:extLst>
          </p:nvPr>
        </p:nvGraphicFramePr>
        <p:xfrm>
          <a:off x="6858000" y="3870325"/>
          <a:ext cx="22399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Equation" r:id="rId9" imgW="1422400" imgH="228600" progId="Equation.3">
                  <p:embed/>
                </p:oleObj>
              </mc:Choice>
              <mc:Fallback>
                <p:oleObj name="Equation" r:id="rId9" imgW="142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0" y="3870325"/>
                        <a:ext cx="2239963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 flipV="1">
            <a:off x="7976395" y="2071689"/>
            <a:ext cx="357980" cy="1698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ontent Placeholder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07313"/>
              </p:ext>
            </p:extLst>
          </p:nvPr>
        </p:nvGraphicFramePr>
        <p:xfrm>
          <a:off x="1738313" y="2874963"/>
          <a:ext cx="11414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Equation" r:id="rId11" imgW="723900" imgH="215900" progId="Equation.3">
                  <p:embed/>
                </p:oleObj>
              </mc:Choice>
              <mc:Fallback>
                <p:oleObj name="Equation" r:id="rId11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38313" y="2874963"/>
                        <a:ext cx="1141412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 flipV="1">
            <a:off x="1658940" y="2732088"/>
            <a:ext cx="238123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6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SVM 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Linear: </a:t>
            </a:r>
            <a:r>
              <a:rPr lang="en-US" sz="2400" i="1" dirty="0" smtClean="0"/>
              <a:t>K</a:t>
            </a:r>
            <a:r>
              <a:rPr lang="en-US" sz="2400" dirty="0" smtClean="0"/>
              <a:t>(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b="1" dirty="0" smtClean="0"/>
              <a:t>b</a:t>
            </a:r>
            <a:r>
              <a:rPr lang="en-US" sz="2400" dirty="0" smtClean="0"/>
              <a:t>) = </a:t>
            </a:r>
            <a:r>
              <a:rPr lang="en-US" sz="2400" b="1" dirty="0" smtClean="0"/>
              <a:t>a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dirty="0" smtClean="0"/>
              <a:t> b </a:t>
            </a:r>
          </a:p>
          <a:p>
            <a:r>
              <a:rPr lang="en-US" sz="2400" dirty="0" smtClean="0"/>
              <a:t>Polynomial: </a:t>
            </a:r>
            <a:r>
              <a:rPr lang="en-US" sz="2400" i="1" dirty="0"/>
              <a:t>K</a:t>
            </a:r>
            <a:r>
              <a:rPr lang="en-US" sz="2400" dirty="0"/>
              <a:t>(</a:t>
            </a:r>
            <a:r>
              <a:rPr lang="en-US" sz="2400" b="1" dirty="0"/>
              <a:t>a</a:t>
            </a:r>
            <a:r>
              <a:rPr lang="en-US" sz="2400" dirty="0"/>
              <a:t>, </a:t>
            </a:r>
            <a:r>
              <a:rPr lang="en-US" sz="2400" b="1" dirty="0"/>
              <a:t>b</a:t>
            </a:r>
            <a:r>
              <a:rPr lang="en-US" sz="2400" dirty="0"/>
              <a:t>) = </a:t>
            </a:r>
            <a:r>
              <a:rPr lang="en-US" sz="2400" dirty="0" smtClean="0"/>
              <a:t>[</a:t>
            </a:r>
            <a:r>
              <a:rPr lang="en-US" sz="2400" b="1" dirty="0" smtClean="0"/>
              <a:t>a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dirty="0"/>
              <a:t> </a:t>
            </a:r>
            <a:r>
              <a:rPr lang="en-US" sz="2400" b="1" dirty="0" smtClean="0"/>
              <a:t>b</a:t>
            </a:r>
            <a:r>
              <a:rPr lang="en-US" sz="2400" dirty="0" smtClean="0"/>
              <a:t> + 1]</a:t>
            </a:r>
            <a:r>
              <a:rPr lang="en-US" sz="2400" i="1" baseline="30000" dirty="0" smtClean="0"/>
              <a:t>d</a:t>
            </a:r>
            <a:endParaRPr lang="en-US" sz="2400" dirty="0" smtClean="0"/>
          </a:p>
          <a:p>
            <a:r>
              <a:rPr lang="en-US" sz="2400" dirty="0" smtClean="0"/>
              <a:t>Radial basis function: </a:t>
            </a:r>
            <a:r>
              <a:rPr lang="en-US" sz="2400" i="1" dirty="0"/>
              <a:t>K</a:t>
            </a:r>
            <a:r>
              <a:rPr lang="en-US" sz="2400" dirty="0"/>
              <a:t>(</a:t>
            </a:r>
            <a:r>
              <a:rPr lang="en-US" sz="2400" b="1" dirty="0"/>
              <a:t>a</a:t>
            </a:r>
            <a:r>
              <a:rPr lang="en-US" sz="2400" dirty="0"/>
              <a:t>, </a:t>
            </a:r>
            <a:r>
              <a:rPr lang="en-US" sz="2400" b="1" dirty="0"/>
              <a:t>b</a:t>
            </a:r>
            <a:r>
              <a:rPr lang="en-US" sz="2400" dirty="0"/>
              <a:t>) = </a:t>
            </a:r>
            <a:r>
              <a:rPr lang="en-US" sz="2400" dirty="0" err="1" smtClean="0"/>
              <a:t>exp</a:t>
            </a:r>
            <a:r>
              <a:rPr lang="en-US" sz="2400" dirty="0" smtClean="0"/>
              <a:t>(−</a:t>
            </a:r>
            <a:r>
              <a:rPr lang="en-US" sz="2400" dirty="0" err="1" smtClean="0"/>
              <a:t>γ</a:t>
            </a:r>
            <a:r>
              <a:rPr lang="en-US" sz="2400" dirty="0" smtClean="0"/>
              <a:t>[</a:t>
            </a:r>
            <a:r>
              <a:rPr lang="en-US" sz="2400" b="1" dirty="0" smtClean="0"/>
              <a:t>a </a:t>
            </a:r>
            <a:r>
              <a:rPr lang="en-US" sz="2400" dirty="0"/>
              <a:t>−</a:t>
            </a:r>
            <a:r>
              <a:rPr lang="en-US" sz="2400" b="1" dirty="0" smtClean="0"/>
              <a:t> b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Sigmoid: </a:t>
            </a:r>
            <a:r>
              <a:rPr lang="en-US" sz="2400" i="1" dirty="0" smtClean="0"/>
              <a:t>K</a:t>
            </a:r>
            <a:r>
              <a:rPr lang="en-US" sz="2400" dirty="0"/>
              <a:t>(</a:t>
            </a:r>
            <a:r>
              <a:rPr lang="en-US" sz="2400" b="1" dirty="0"/>
              <a:t>a</a:t>
            </a:r>
            <a:r>
              <a:rPr lang="en-US" sz="2400" dirty="0"/>
              <a:t>, </a:t>
            </a:r>
            <a:r>
              <a:rPr lang="en-US" sz="2400" b="1" dirty="0"/>
              <a:t>b</a:t>
            </a:r>
            <a:r>
              <a:rPr lang="en-US" sz="2400" dirty="0"/>
              <a:t>) = </a:t>
            </a:r>
            <a:r>
              <a:rPr lang="en-US" sz="2400" dirty="0" err="1" smtClean="0"/>
              <a:t>tanh</a:t>
            </a:r>
            <a:r>
              <a:rPr lang="en-US" sz="2400" dirty="0" smtClean="0"/>
              <a:t>(</a:t>
            </a:r>
            <a:r>
              <a:rPr lang="en-US" sz="2400" dirty="0" err="1" smtClean="0"/>
              <a:t>γ</a:t>
            </a:r>
            <a:r>
              <a:rPr lang="en-US" sz="2400" dirty="0"/>
              <a:t>[</a:t>
            </a:r>
            <a:r>
              <a:rPr lang="en-US" sz="2400" b="1" dirty="0"/>
              <a:t>a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dirty="0" smtClean="0"/>
              <a:t> </a:t>
            </a:r>
            <a:r>
              <a:rPr lang="en-US" sz="2400" b="1" dirty="0"/>
              <a:t>b</a:t>
            </a:r>
            <a:r>
              <a:rPr lang="en-US" sz="2400" dirty="0" smtClean="0"/>
              <a:t>] + </a:t>
            </a:r>
            <a:r>
              <a:rPr lang="en-US" sz="2400" i="1" dirty="0" smtClean="0"/>
              <a:t>c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Example: degree-2 polynomial</a:t>
            </a:r>
          </a:p>
          <a:p>
            <a:r>
              <a:rPr lang="en-US" sz="2400" dirty="0" err="1" smtClean="0"/>
              <a:t>Φ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= </a:t>
            </a:r>
            <a:r>
              <a:rPr lang="en-US" sz="2400" dirty="0" err="1"/>
              <a:t>Φ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i="1" dirty="0"/>
              <a:t>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=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</a:t>
            </a:r>
            <a:r>
              <a:rPr lang="en-US" sz="2400" i="1" dirty="0" smtClean="0"/>
              <a:t> 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,√2</a:t>
            </a:r>
            <a:r>
              <a:rPr lang="en-US" sz="2400" i="1" dirty="0"/>
              <a:t>x</a:t>
            </a:r>
            <a:r>
              <a:rPr lang="en-US" sz="2400" baseline="-25000" dirty="0"/>
              <a:t>1</a:t>
            </a:r>
            <a:r>
              <a:rPr lang="en-US" sz="2400" dirty="0" smtClean="0"/>
              <a:t>,√2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/>
              <a:t>,√</a:t>
            </a:r>
            <a:r>
              <a:rPr lang="en-US" sz="2400" dirty="0" smtClean="0"/>
              <a:t>2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,1)</a:t>
            </a:r>
          </a:p>
          <a:p>
            <a:r>
              <a:rPr lang="en-US" sz="2400" i="1" dirty="0" smtClean="0"/>
              <a:t>K</a:t>
            </a:r>
            <a:r>
              <a:rPr lang="en-US" sz="2400" dirty="0" smtClean="0"/>
              <a:t>(</a:t>
            </a:r>
            <a:r>
              <a:rPr lang="en-US" sz="2400" b="1" dirty="0" smtClean="0"/>
              <a:t>a</a:t>
            </a:r>
            <a:r>
              <a:rPr lang="en-US" sz="2400" dirty="0" smtClean="0"/>
              <a:t>, </a:t>
            </a:r>
            <a:r>
              <a:rPr lang="en-US" sz="2400" b="1" dirty="0" smtClean="0"/>
              <a:t>b</a:t>
            </a:r>
            <a:r>
              <a:rPr lang="en-US" sz="2400" dirty="0" smtClean="0"/>
              <a:t>) = </a:t>
            </a:r>
            <a:r>
              <a:rPr lang="en-US" sz="2400" dirty="0"/>
              <a:t>[</a:t>
            </a:r>
            <a:r>
              <a:rPr lang="en-US" sz="2400" b="1" dirty="0"/>
              <a:t>a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b="1" dirty="0"/>
              <a:t> b</a:t>
            </a:r>
            <a:r>
              <a:rPr lang="en-US" sz="2400" dirty="0"/>
              <a:t> + 1</a:t>
            </a:r>
            <a:r>
              <a:rPr lang="en-US" sz="2400" dirty="0" smtClean="0"/>
              <a:t>]</a:t>
            </a:r>
            <a:r>
              <a:rPr lang="en-US" sz="2400" baseline="30000" dirty="0"/>
              <a:t>2</a:t>
            </a:r>
            <a:endParaRPr lang="en-US" sz="2400" dirty="0"/>
          </a:p>
          <a:p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SVM Kernels: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4200" y="1102850"/>
            <a:ext cx="3829050" cy="437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Degree 2 polynomial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57750" y="1102850"/>
            <a:ext cx="3829050" cy="437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Radial basis function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27240"/>
              </p:ext>
            </p:extLst>
          </p:nvPr>
        </p:nvGraphicFramePr>
        <p:xfrm>
          <a:off x="1341438" y="1838325"/>
          <a:ext cx="18684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3" imgW="1219200" imgH="228600" progId="Equation.3">
                  <p:embed/>
                </p:oleObj>
              </mc:Choice>
              <mc:Fallback>
                <p:oleObj name="Equation" r:id="rId3" imgW="1219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1438" y="1838325"/>
                        <a:ext cx="1868487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Shot 2015-03-27 at 2.21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524125"/>
            <a:ext cx="3829050" cy="3085623"/>
          </a:xfrm>
          <a:prstGeom prst="rect">
            <a:avLst/>
          </a:prstGeom>
        </p:spPr>
      </p:pic>
      <p:pic>
        <p:nvPicPr>
          <p:cNvPr id="10" name="Picture 9" descr="Screen Shot 2015-03-27 at 2.21.30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3"/>
          <a:stretch/>
        </p:blipFill>
        <p:spPr>
          <a:xfrm>
            <a:off x="4857750" y="2524125"/>
            <a:ext cx="3829050" cy="308562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254638"/>
              </p:ext>
            </p:extLst>
          </p:nvPr>
        </p:nvGraphicFramePr>
        <p:xfrm>
          <a:off x="5922963" y="1790700"/>
          <a:ext cx="16938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7" imgW="1104900" imgH="292100" progId="Equation.3">
                  <p:embed/>
                </p:oleObj>
              </mc:Choice>
              <mc:Fallback>
                <p:oleObj name="Equation" r:id="rId7" imgW="1104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2963" y="1790700"/>
                        <a:ext cx="1693862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39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Thorsten </a:t>
            </a:r>
            <a:r>
              <a:rPr lang="en-US" dirty="0" err="1" smtClean="0"/>
              <a:t>Joachims</a:t>
            </a:r>
            <a:r>
              <a:rPr lang="en-US" dirty="0" smtClean="0"/>
              <a:t>’ lecture notes for </a:t>
            </a:r>
            <a:r>
              <a:rPr lang="en-US" smtClean="0"/>
              <a:t>some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Linear 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47920" y="1102851"/>
            <a:ext cx="3788683" cy="443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Line (generally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) that separates the two classes of points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Choose a “good” line</a:t>
            </a:r>
          </a:p>
          <a:p>
            <a:r>
              <a:rPr lang="en-US" sz="2200" dirty="0" smtClean="0"/>
              <a:t>Optimize some objective function</a:t>
            </a:r>
          </a:p>
          <a:p>
            <a:r>
              <a:rPr lang="en-US" sz="2200" dirty="0" smtClean="0"/>
              <a:t>LDA: objective function depending on mean and scatter </a:t>
            </a:r>
          </a:p>
          <a:p>
            <a:r>
              <a:rPr lang="en-US" sz="2200" dirty="0" smtClean="0"/>
              <a:t>Depends on all the points</a:t>
            </a:r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88737" y="1497263"/>
            <a:ext cx="0" cy="3796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8738" y="5293895"/>
            <a:ext cx="40779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78480" y="31902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3098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34080" y="2966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9440" y="35560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56000" y="3860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2768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53360" y="2712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40480" y="32512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88080" y="3677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67200" y="3220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9240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9520" y="277368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1200" y="17678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2976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7840" y="2661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4480" y="3342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06880" y="34950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59280" y="36474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11680" y="39268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2400" y="3743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27200" y="31699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30960" y="3454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1384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50720" y="4201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33600" y="37287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15440" y="4683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87600" y="4089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36320" y="3058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2956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6160" y="44500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87880" y="4739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63520" y="4505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79040" y="4937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53360" y="48260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05000" y="29362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45920" y="1497263"/>
            <a:ext cx="2194560" cy="371657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98320" y="1507559"/>
            <a:ext cx="1910080" cy="3790441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05000" y="1416939"/>
            <a:ext cx="1651000" cy="3881061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26920" y="1371629"/>
            <a:ext cx="1295400" cy="3926371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65960" y="1360282"/>
            <a:ext cx="1295400" cy="3926371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46085" y="1357822"/>
            <a:ext cx="1295400" cy="3926371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457200" y="5533893"/>
            <a:ext cx="8229600" cy="939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There can be many such lines</a:t>
            </a:r>
            <a:r>
              <a:rPr lang="en-US" sz="2200" dirty="0" smtClean="0">
                <a:solidFill>
                  <a:srgbClr val="008000"/>
                </a:solidFill>
              </a:rPr>
              <a:t>, many parameters to optimize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8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Recall: A Linear Classifier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47920" y="1102851"/>
            <a:ext cx="3788683" cy="44310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do we really want? </a:t>
            </a:r>
          </a:p>
          <a:p>
            <a:r>
              <a:rPr lang="en-US" sz="2400" dirty="0" smtClean="0"/>
              <a:t>Primarily – least number of misclassifications</a:t>
            </a:r>
          </a:p>
          <a:p>
            <a:r>
              <a:rPr lang="en-US" sz="2400" dirty="0" smtClean="0"/>
              <a:t>Consider a separation line</a:t>
            </a:r>
          </a:p>
          <a:p>
            <a:r>
              <a:rPr lang="en-US" sz="2400" dirty="0" smtClean="0"/>
              <a:t>When will we worry about misclassification? </a:t>
            </a:r>
          </a:p>
          <a:p>
            <a:r>
              <a:rPr lang="en-US" sz="2400" dirty="0" smtClean="0"/>
              <a:t>Answer: when the test point is near the margin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88737" y="1497263"/>
            <a:ext cx="0" cy="3796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8738" y="5293895"/>
            <a:ext cx="40779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78480" y="31902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3098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34080" y="2966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9440" y="35560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56000" y="3860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2768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53360" y="2712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40480" y="32512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88080" y="3677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67200" y="3220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9240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9520" y="277368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1200" y="17678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2976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7840" y="2661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4480" y="3342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06880" y="34950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59280" y="36474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11680" y="39268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2400" y="3743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27200" y="31699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30960" y="3454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1384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50720" y="4201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33600" y="37287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15440" y="4683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87600" y="4089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36320" y="3058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2956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6160" y="44500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87880" y="4739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63520" y="4505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79040" y="4937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53360" y="48260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05000" y="29362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798320" y="1507559"/>
            <a:ext cx="1910080" cy="3790441"/>
          </a:xfrm>
          <a:prstGeom prst="line">
            <a:avLst/>
          </a:prstGeom>
          <a:ln w="254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457200" y="5533893"/>
            <a:ext cx="8229600" cy="939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 – why consider scatter, mean </a:t>
            </a:r>
            <a:r>
              <a:rPr lang="en-US" sz="2400" dirty="0" err="1"/>
              <a:t>etc</a:t>
            </a:r>
            <a:r>
              <a:rPr lang="en-US" sz="2400" dirty="0"/>
              <a:t> (those depend on all points), rather just concentrate on the “border”</a:t>
            </a:r>
          </a:p>
        </p:txBody>
      </p:sp>
      <p:sp>
        <p:nvSpPr>
          <p:cNvPr id="3" name="Diamond 2"/>
          <p:cNvSpPr/>
          <p:nvPr/>
        </p:nvSpPr>
        <p:spPr>
          <a:xfrm>
            <a:off x="3779520" y="1620442"/>
            <a:ext cx="182880" cy="196554"/>
          </a:xfrm>
          <a:prstGeom prst="diamon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/>
        </p:nvSpPr>
        <p:spPr>
          <a:xfrm>
            <a:off x="3319194" y="2563643"/>
            <a:ext cx="182880" cy="196554"/>
          </a:xfrm>
          <a:prstGeom prst="diamon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1239520" y="4486038"/>
            <a:ext cx="182880" cy="196554"/>
          </a:xfrm>
          <a:prstGeom prst="diamon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/>
        </p:nvSpPr>
        <p:spPr>
          <a:xfrm>
            <a:off x="2841079" y="3024166"/>
            <a:ext cx="182880" cy="196554"/>
          </a:xfrm>
          <a:prstGeom prst="diamon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/>
        </p:nvSpPr>
        <p:spPr>
          <a:xfrm>
            <a:off x="2245267" y="3339673"/>
            <a:ext cx="182880" cy="196554"/>
          </a:xfrm>
          <a:prstGeom prst="diamond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2184730" y="1452890"/>
            <a:ext cx="1727200" cy="369592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84250" y="1633802"/>
            <a:ext cx="1727200" cy="369592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Vector Machine: intuition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47920" y="1102851"/>
            <a:ext cx="3788683" cy="44310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Recall: A projection line </a:t>
            </a:r>
            <a:r>
              <a:rPr lang="en-US" sz="2400" i="1" dirty="0" smtClean="0"/>
              <a:t>w </a:t>
            </a:r>
            <a:r>
              <a:rPr lang="en-US" sz="2400" dirty="0" smtClean="0"/>
              <a:t>for the points lets us define a separation line </a:t>
            </a:r>
            <a:r>
              <a:rPr lang="en-US" sz="2400" i="1" dirty="0" smtClean="0"/>
              <a:t>L</a:t>
            </a:r>
          </a:p>
          <a:p>
            <a:r>
              <a:rPr lang="en-US" sz="2400" dirty="0" smtClean="0"/>
              <a:t>How? [not mean and scatter]</a:t>
            </a:r>
          </a:p>
          <a:p>
            <a:r>
              <a:rPr lang="en-US" sz="2400" dirty="0" smtClean="0"/>
              <a:t>Identify </a:t>
            </a:r>
            <a:r>
              <a:rPr lang="en-US" sz="2400" i="1" dirty="0" smtClean="0"/>
              <a:t>support vectors</a:t>
            </a:r>
            <a:r>
              <a:rPr lang="en-US" sz="2400" dirty="0" smtClean="0"/>
              <a:t>, the training data points that act as “support”</a:t>
            </a:r>
            <a:endParaRPr lang="en-US" sz="2400" i="1" dirty="0" smtClean="0"/>
          </a:p>
          <a:p>
            <a:r>
              <a:rPr lang="en-US" sz="2400" dirty="0" smtClean="0"/>
              <a:t>Separation line </a:t>
            </a:r>
            <a:r>
              <a:rPr lang="en-US" sz="2400" i="1" dirty="0" smtClean="0"/>
              <a:t>L</a:t>
            </a:r>
            <a:r>
              <a:rPr lang="en-US" sz="2400" dirty="0" smtClean="0"/>
              <a:t> between support vectors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88737" y="1497263"/>
            <a:ext cx="0" cy="3796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8738" y="5293895"/>
            <a:ext cx="40779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78480" y="31902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3098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34080" y="2966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9440" y="35560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56000" y="3860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2768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53360" y="2712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40480" y="32512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88080" y="3677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67200" y="3220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9240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9520" y="277368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1200" y="17678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2976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7840" y="2661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4480" y="3342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06880" y="34950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59280" y="36474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11680" y="39268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2400" y="3743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27200" y="31699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30960" y="3454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1384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50720" y="4201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33600" y="37287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15440" y="4683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87600" y="4089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36320" y="3058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2956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6160" y="44500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87880" y="4739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63520" y="4505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79040" y="4937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53360" y="48260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05000" y="29362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457200" y="5533893"/>
            <a:ext cx="8229600" cy="939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Maximize the </a:t>
            </a:r>
            <a:r>
              <a:rPr lang="en-US" sz="2400" i="1" dirty="0" smtClean="0"/>
              <a:t>margin</a:t>
            </a:r>
            <a:r>
              <a:rPr lang="en-US" sz="2400" dirty="0" smtClean="0"/>
              <a:t>: the distance between lines </a:t>
            </a:r>
            <a:r>
              <a:rPr lang="en-US" sz="2400" i="1" dirty="0" smtClean="0"/>
              <a:t>L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and </a:t>
            </a:r>
            <a:r>
              <a:rPr lang="en-US" sz="2400" i="1" dirty="0" smtClean="0"/>
              <a:t>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</a:t>
            </a:r>
            <a:r>
              <a:rPr lang="en-US" sz="2400" dirty="0" err="1" smtClean="0"/>
              <a:t>hyperplanes</a:t>
            </a:r>
            <a:r>
              <a:rPr lang="en-US" sz="2400" dirty="0" smtClean="0"/>
              <a:t>) defined by the support vectors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768088" y="3251200"/>
            <a:ext cx="4098552" cy="2042695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925790" y="1525158"/>
            <a:ext cx="1727200" cy="3695923"/>
          </a:xfrm>
          <a:prstGeom prst="line">
            <a:avLst/>
          </a:prstGeom>
          <a:ln w="254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88738" y="4617720"/>
            <a:ext cx="1314382" cy="676175"/>
          </a:xfrm>
          <a:prstGeom prst="line">
            <a:avLst/>
          </a:prstGeom>
          <a:ln w="38100">
            <a:solidFill>
              <a:srgbClr val="0000FF"/>
            </a:solidFill>
            <a:prstDash val="solid"/>
            <a:headEnd type="stealth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18917" y="4683760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w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90209" y="4984795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L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09342" y="1155826"/>
            <a:ext cx="182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support vectors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76" name="Curved Connector 75"/>
          <p:cNvCxnSpPr>
            <a:stCxn id="70" idx="2"/>
            <a:endCxn id="20" idx="0"/>
          </p:cNvCxnSpPr>
          <p:nvPr/>
        </p:nvCxnSpPr>
        <p:spPr>
          <a:xfrm rot="5400000">
            <a:off x="2573155" y="1766324"/>
            <a:ext cx="1187562" cy="70523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70" idx="2"/>
            <a:endCxn id="16" idx="0"/>
          </p:cNvCxnSpPr>
          <p:nvPr/>
        </p:nvCxnSpPr>
        <p:spPr>
          <a:xfrm rot="5400000">
            <a:off x="2344555" y="2381004"/>
            <a:ext cx="2030842" cy="31915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84" idx="2"/>
            <a:endCxn id="41" idx="0"/>
          </p:cNvCxnSpPr>
          <p:nvPr/>
        </p:nvCxnSpPr>
        <p:spPr>
          <a:xfrm rot="16200000" flipH="1">
            <a:off x="722408" y="1992407"/>
            <a:ext cx="2673097" cy="163264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32423" y="1102851"/>
            <a:ext cx="182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support vectors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36489" y="4792444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04565" y="4966831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endParaRPr lang="en-US" b="1" i="1" dirty="0">
              <a:latin typeface="Times New Roman"/>
              <a:cs typeface="Times New Roman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3159925" y="4561840"/>
            <a:ext cx="493065" cy="2792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/>
          <p:nvPr/>
        </p:nvCxnSpPr>
        <p:spPr>
          <a:xfrm flipV="1">
            <a:off x="1950719" y="4683760"/>
            <a:ext cx="1440081" cy="93273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9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84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280" y="1102851"/>
            <a:ext cx="4033520" cy="7021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Distance of </a:t>
            </a:r>
            <a:r>
              <a:rPr lang="en-US" i="1" dirty="0" smtClean="0"/>
              <a:t>L </a:t>
            </a:r>
            <a:r>
              <a:rPr lang="en-US" dirty="0" smtClean="0"/>
              <a:t>from origin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88737" y="1497263"/>
            <a:ext cx="0" cy="3796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88738" y="5293895"/>
            <a:ext cx="33159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88738" y="4196080"/>
            <a:ext cx="1161982" cy="1097815"/>
          </a:xfrm>
          <a:prstGeom prst="line">
            <a:avLst/>
          </a:prstGeom>
          <a:ln w="38100">
            <a:solidFill>
              <a:srgbClr val="0000FF"/>
            </a:solidFill>
            <a:prstDash val="solid"/>
            <a:headEnd type="stealth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1138" y="4365228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w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11200" y="2021840"/>
            <a:ext cx="3149600" cy="3495040"/>
          </a:xfrm>
          <a:prstGeom prst="line">
            <a:avLst/>
          </a:prstGeom>
          <a:ln w="254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784060"/>
              </p:ext>
            </p:extLst>
          </p:nvPr>
        </p:nvGraphicFramePr>
        <p:xfrm>
          <a:off x="1950720" y="3108008"/>
          <a:ext cx="14208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" name="Equation" r:id="rId3" imgW="749300" imgH="165100" progId="Equation.3">
                  <p:embed/>
                </p:oleObj>
              </mc:Choice>
              <mc:Fallback>
                <p:oleObj name="Equation" r:id="rId3" imgW="749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0720" y="3108008"/>
                        <a:ext cx="1420812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1950720" y="1016000"/>
            <a:ext cx="2245360" cy="1381760"/>
          </a:xfrm>
          <a:prstGeom prst="cloudCallout">
            <a:avLst>
              <a:gd name="adj1" fmla="val -31109"/>
              <a:gd name="adj2" fmla="val 932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581470"/>
              </p:ext>
            </p:extLst>
          </p:nvPr>
        </p:nvGraphicFramePr>
        <p:xfrm>
          <a:off x="2206943" y="1433197"/>
          <a:ext cx="18065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Equation" r:id="rId5" imgW="952500" imgH="203200" progId="Equation.3">
                  <p:embed/>
                </p:oleObj>
              </mc:Choice>
              <mc:Fallback>
                <p:oleObj name="Equation" r:id="rId5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6943" y="1433197"/>
                        <a:ext cx="18065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flipH="1">
            <a:off x="788738" y="3830320"/>
            <a:ext cx="1559810" cy="14635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41138" y="3982720"/>
            <a:ext cx="1559810" cy="1463575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887979"/>
              </p:ext>
            </p:extLst>
          </p:nvPr>
        </p:nvGraphicFramePr>
        <p:xfrm>
          <a:off x="5510530" y="2021840"/>
          <a:ext cx="1726548" cy="78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Equation" r:id="rId7" imgW="1028700" imgH="469900" progId="Equation.3">
                  <p:embed/>
                </p:oleObj>
              </mc:Choice>
              <mc:Fallback>
                <p:oleObj name="Equation" r:id="rId7" imgW="1028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0530" y="2021840"/>
                        <a:ext cx="1726548" cy="788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08633"/>
              </p:ext>
            </p:extLst>
          </p:nvPr>
        </p:nvGraphicFramePr>
        <p:xfrm>
          <a:off x="2017381" y="4365228"/>
          <a:ext cx="430546" cy="68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Equation" r:id="rId9" imgW="279400" imgH="444500" progId="Equation.3">
                  <p:embed/>
                </p:oleObj>
              </mc:Choice>
              <mc:Fallback>
                <p:oleObj name="Equation" r:id="rId9" imgW="279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7381" y="4365228"/>
                        <a:ext cx="430546" cy="687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94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Vector Machine: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88737" y="1497263"/>
            <a:ext cx="0" cy="3796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8738" y="5293895"/>
            <a:ext cx="40779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78480" y="31902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3098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34080" y="2966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9440" y="35560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56000" y="3860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2768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53360" y="2712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40480" y="32512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88080" y="3677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67200" y="3220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9240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9520" y="277368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1200" y="17678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2976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7840" y="2661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4480" y="3342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06880" y="34950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59280" y="36474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11680" y="39268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2400" y="3743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27200" y="31699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30960" y="3454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1384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50720" y="4201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33600" y="37287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15440" y="4683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87600" y="4089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36320" y="3058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2956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6160" y="44500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87880" y="4739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63520" y="4505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79040" y="4937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53360" y="48260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05000" y="29362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5059206" y="1154136"/>
            <a:ext cx="3627593" cy="215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Denote the two classes as </a:t>
            </a:r>
            <a:r>
              <a:rPr lang="en-US" sz="2400" i="1" dirty="0" smtClean="0"/>
              <a:t>y </a:t>
            </a:r>
            <a:r>
              <a:rPr lang="en-US" sz="2400" dirty="0" smtClean="0"/>
              <a:t>= +1 and −1</a:t>
            </a:r>
          </a:p>
          <a:p>
            <a:r>
              <a:rPr lang="en-US" sz="2400" dirty="0" smtClean="0"/>
              <a:t>Then for a unlabeled point </a:t>
            </a:r>
            <a:r>
              <a:rPr lang="en-US" sz="2400" b="1" dirty="0" smtClean="0"/>
              <a:t>x</a:t>
            </a:r>
            <a:r>
              <a:rPr lang="en-US" sz="2400" dirty="0" smtClean="0"/>
              <a:t>, the classification problem is:  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768088" y="3251200"/>
            <a:ext cx="4098552" cy="2042695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18640" y="1350211"/>
            <a:ext cx="1834350" cy="3870870"/>
          </a:xfrm>
          <a:prstGeom prst="line">
            <a:avLst/>
          </a:prstGeom>
          <a:ln w="254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88738" y="4617720"/>
            <a:ext cx="1314382" cy="676175"/>
          </a:xfrm>
          <a:prstGeom prst="line">
            <a:avLst/>
          </a:prstGeom>
          <a:ln w="38100">
            <a:solidFill>
              <a:srgbClr val="0000FF"/>
            </a:solidFill>
            <a:prstDash val="solid"/>
            <a:headEnd type="stealth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18917" y="4683760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w</a:t>
            </a:r>
            <a:endParaRPr lang="en-US" b="1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71894"/>
              </p:ext>
            </p:extLst>
          </p:nvPr>
        </p:nvGraphicFramePr>
        <p:xfrm>
          <a:off x="3667125" y="4964113"/>
          <a:ext cx="18097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" name="Equation" r:id="rId3" imgW="952500" imgH="177800" progId="Equation.3">
                  <p:embed/>
                </p:oleObj>
              </mc:Choice>
              <mc:Fallback>
                <p:oleObj name="Equation" r:id="rId3" imgW="952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25" y="4964113"/>
                        <a:ext cx="180975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404456"/>
              </p:ext>
            </p:extLst>
          </p:nvPr>
        </p:nvGraphicFramePr>
        <p:xfrm>
          <a:off x="2692400" y="1720691"/>
          <a:ext cx="146843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" name="Equation" r:id="rId5" imgW="774700" imgH="177800" progId="Equation.3">
                  <p:embed/>
                </p:oleObj>
              </mc:Choice>
              <mc:Fallback>
                <p:oleObj name="Equation" r:id="rId5" imgW="774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2400" y="1720691"/>
                        <a:ext cx="1468438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030751"/>
              </p:ext>
            </p:extLst>
          </p:nvPr>
        </p:nvGraphicFramePr>
        <p:xfrm>
          <a:off x="791946" y="2405772"/>
          <a:ext cx="14716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" name="Equation" r:id="rId7" imgW="774700" imgH="177800" progId="Equation.3">
                  <p:embed/>
                </p:oleObj>
              </mc:Choice>
              <mc:Fallback>
                <p:oleObj name="Equation" r:id="rId7" imgW="774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1946" y="2405772"/>
                        <a:ext cx="1471612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449138"/>
              </p:ext>
            </p:extLst>
          </p:nvPr>
        </p:nvGraphicFramePr>
        <p:xfrm>
          <a:off x="5476875" y="3414713"/>
          <a:ext cx="293528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" name="Equation" r:id="rId9" imgW="1549400" imgH="203200" progId="Equation.3">
                  <p:embed/>
                </p:oleObj>
              </mc:Choice>
              <mc:Fallback>
                <p:oleObj name="Equation" r:id="rId9" imgW="1549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76875" y="3414713"/>
                        <a:ext cx="293528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64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2258496" y="1633802"/>
            <a:ext cx="1551504" cy="333302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05280" y="1497263"/>
            <a:ext cx="1806170" cy="383246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Vector Machine: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88737" y="1497263"/>
            <a:ext cx="0" cy="3796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8738" y="5293895"/>
            <a:ext cx="40779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078480" y="31902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3098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34080" y="2966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9440" y="35560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56000" y="3860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2768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53360" y="2712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40480" y="32512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88080" y="3677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67200" y="3220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9240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9520" y="277368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1200" y="17678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2976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7840" y="2661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4480" y="3342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06880" y="34950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59280" y="36474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11680" y="39268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2400" y="3743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27200" y="31699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30960" y="3454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1384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50720" y="4201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33600" y="37287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15440" y="4683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87600" y="4089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36320" y="3058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2956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6160" y="44500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87880" y="4739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63520" y="4505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79040" y="4937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53360" y="48260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05000" y="29362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5059206" y="1154136"/>
            <a:ext cx="3627593" cy="1761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Scale </a:t>
            </a:r>
            <a:r>
              <a:rPr lang="en-US" sz="2400" b="1" dirty="0" smtClean="0"/>
              <a:t>w </a:t>
            </a:r>
            <a:r>
              <a:rPr lang="en-US" sz="2400" dirty="0" smtClean="0"/>
              <a:t>and </a:t>
            </a:r>
            <a:r>
              <a:rPr lang="en-US" sz="2400" i="1" dirty="0" smtClean="0"/>
              <a:t>b </a:t>
            </a:r>
            <a:r>
              <a:rPr lang="en-US" sz="2400" dirty="0" smtClean="0"/>
              <a:t>such that we have the lines are defined by these equations</a:t>
            </a:r>
          </a:p>
          <a:p>
            <a:r>
              <a:rPr lang="en-US" sz="2400" dirty="0" smtClean="0"/>
              <a:t>Then we have: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768088" y="3251200"/>
            <a:ext cx="4098552" cy="2042695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042160" y="1767840"/>
            <a:ext cx="1610830" cy="3453241"/>
          </a:xfrm>
          <a:prstGeom prst="line">
            <a:avLst/>
          </a:prstGeom>
          <a:ln w="254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88738" y="4617720"/>
            <a:ext cx="1314382" cy="676175"/>
          </a:xfrm>
          <a:prstGeom prst="line">
            <a:avLst/>
          </a:prstGeom>
          <a:ln w="38100">
            <a:solidFill>
              <a:srgbClr val="0000FF"/>
            </a:solidFill>
            <a:prstDash val="solid"/>
            <a:headEnd type="stealth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18917" y="4683760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w</a:t>
            </a:r>
            <a:endParaRPr lang="en-US" b="1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348380"/>
              </p:ext>
            </p:extLst>
          </p:nvPr>
        </p:nvGraphicFramePr>
        <p:xfrm>
          <a:off x="3667125" y="4964113"/>
          <a:ext cx="18097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0" name="Equation" r:id="rId3" imgW="952500" imgH="177800" progId="Equation.3">
                  <p:embed/>
                </p:oleObj>
              </mc:Choice>
              <mc:Fallback>
                <p:oleObj name="Equation" r:id="rId3" imgW="952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25" y="4964113"/>
                        <a:ext cx="1809750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82801"/>
              </p:ext>
            </p:extLst>
          </p:nvPr>
        </p:nvGraphicFramePr>
        <p:xfrm>
          <a:off x="2406650" y="1504950"/>
          <a:ext cx="1855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" name="Equation" r:id="rId5" imgW="977900" imgH="203200" progId="Equation.3">
                  <p:embed/>
                </p:oleObj>
              </mc:Choice>
              <mc:Fallback>
                <p:oleObj name="Equation" r:id="rId5" imgW="977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6650" y="1504950"/>
                        <a:ext cx="185578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13571"/>
              </p:ext>
            </p:extLst>
          </p:nvPr>
        </p:nvGraphicFramePr>
        <p:xfrm>
          <a:off x="244475" y="1133475"/>
          <a:ext cx="20018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" name="Equation" r:id="rId7" imgW="1054100" imgH="203200" progId="Equation.3">
                  <p:embed/>
                </p:oleObj>
              </mc:Choice>
              <mc:Fallback>
                <p:oleObj name="Equation" r:id="rId7" imgW="1054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475" y="1133475"/>
                        <a:ext cx="200183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186627"/>
              </p:ext>
            </p:extLst>
          </p:nvPr>
        </p:nvGraphicFramePr>
        <p:xfrm>
          <a:off x="5447347" y="2728595"/>
          <a:ext cx="33004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3" name="Equation" r:id="rId9" imgW="1968500" imgH="444500" progId="Equation.3">
                  <p:embed/>
                </p:oleObj>
              </mc:Choice>
              <mc:Fallback>
                <p:oleObj name="Equation" r:id="rId9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47347" y="2728595"/>
                        <a:ext cx="3300413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Content Placeholder 2"/>
          <p:cNvSpPr txBox="1">
            <a:spLocks/>
          </p:cNvSpPr>
          <p:nvPr/>
        </p:nvSpPr>
        <p:spPr>
          <a:xfrm>
            <a:off x="5059207" y="3653496"/>
            <a:ext cx="3627593" cy="96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The margin (separation of the two classes)</a:t>
            </a:r>
            <a:endParaRPr lang="en-US" sz="2200" dirty="0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540474"/>
              </p:ext>
            </p:extLst>
          </p:nvPr>
        </p:nvGraphicFramePr>
        <p:xfrm>
          <a:off x="6237605" y="4466760"/>
          <a:ext cx="1574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4" name="Equation" r:id="rId11" imgW="939800" imgH="444500" progId="Equation.3">
                  <p:embed/>
                </p:oleObj>
              </mc:Choice>
              <mc:Fallback>
                <p:oleObj name="Equation" r:id="rId11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7605" y="4466760"/>
                        <a:ext cx="15748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826293"/>
              </p:ext>
            </p:extLst>
          </p:nvPr>
        </p:nvGraphicFramePr>
        <p:xfrm>
          <a:off x="1262063" y="5322888"/>
          <a:ext cx="2617787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" name="Equation" r:id="rId13" imgW="1562100" imgH="889000" progId="Equation.3">
                  <p:embed/>
                </p:oleObj>
              </mc:Choice>
              <mc:Fallback>
                <p:oleObj name="Equation" r:id="rId13" imgW="15621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62063" y="5322888"/>
                        <a:ext cx="2617787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34605"/>
              </p:ext>
            </p:extLst>
          </p:nvPr>
        </p:nvGraphicFramePr>
        <p:xfrm>
          <a:off x="6716713" y="5492750"/>
          <a:ext cx="19605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6" name="Equation" r:id="rId15" imgW="1168400" imgH="635000" progId="Equation.3">
                  <p:embed/>
                </p:oleObj>
              </mc:Choice>
              <mc:Fallback>
                <p:oleObj name="Equation" r:id="rId15" imgW="11684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16713" y="5492750"/>
                        <a:ext cx="196056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033520" y="6356350"/>
            <a:ext cx="25196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64170" y="5955658"/>
            <a:ext cx="285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Two classes as </a:t>
            </a:r>
            <a:r>
              <a:rPr lang="en-US" i="1" dirty="0" err="1" smtClean="0">
                <a:latin typeface="Times New Roman"/>
                <a:cs typeface="Times New Roman"/>
              </a:rPr>
              <a:t>y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i="1" dirty="0">
                <a:latin typeface="Times New Roman"/>
                <a:cs typeface="Times New Roman"/>
              </a:rPr>
              <a:t>=−</a:t>
            </a:r>
            <a:r>
              <a:rPr lang="en-US" dirty="0" smtClean="0">
                <a:latin typeface="Times New Roman"/>
                <a:cs typeface="Times New Roman"/>
              </a:rPr>
              <a:t>1, +1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551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2258496" y="1633802"/>
            <a:ext cx="1551504" cy="333302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05280" y="1497263"/>
            <a:ext cx="1806170" cy="383246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 margin SVM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88737" y="1497263"/>
            <a:ext cx="0" cy="3796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8738" y="5293895"/>
            <a:ext cx="40779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43120" y="31902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08480" y="3521483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34080" y="2966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33520" y="35560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56000" y="38608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27680" y="23876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47440" y="2712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40480" y="325120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88080" y="3677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67200" y="32207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9240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9520" y="277368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21200" y="176784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29760" y="2153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7840" y="2661920"/>
            <a:ext cx="121920" cy="1219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54480" y="3342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00406" y="29667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59280" y="36474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11680" y="39268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2400" y="3743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00960" y="2620005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30960" y="3454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13840" y="41452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50720" y="4201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133600" y="372872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15440" y="4683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87600" y="40894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36320" y="30581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11960" y="41060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6160" y="445008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87880" y="47396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63520" y="45059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79040" y="493776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53360" y="482600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05000" y="2936240"/>
            <a:ext cx="91440" cy="111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4960940" y="2750993"/>
            <a:ext cx="3725860" cy="1814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non-ideal case</a:t>
            </a:r>
          </a:p>
          <a:p>
            <a:r>
              <a:rPr lang="en-US" sz="2000" dirty="0" smtClean="0"/>
              <a:t>Non separable training data</a:t>
            </a:r>
          </a:p>
          <a:p>
            <a:r>
              <a:rPr lang="en-US" sz="2000" dirty="0" smtClean="0"/>
              <a:t>Slack variables </a:t>
            </a:r>
            <a:r>
              <a:rPr lang="en-US" sz="2000" i="1" dirty="0" err="1" smtClean="0"/>
              <a:t>ξ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for each training data point</a:t>
            </a:r>
          </a:p>
          <a:p>
            <a:pPr marL="0" indent="0">
              <a:buNone/>
            </a:pPr>
            <a:r>
              <a:rPr lang="en-US" sz="2000" dirty="0" smtClean="0"/>
              <a:t>Soft margin SVM</a:t>
            </a:r>
            <a:endParaRPr lang="en-US" sz="20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768088" y="3251200"/>
            <a:ext cx="4098552" cy="2042695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042160" y="1767840"/>
            <a:ext cx="1610830" cy="3453241"/>
          </a:xfrm>
          <a:prstGeom prst="line">
            <a:avLst/>
          </a:prstGeom>
          <a:ln w="25400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88738" y="4617720"/>
            <a:ext cx="1314382" cy="676175"/>
          </a:xfrm>
          <a:prstGeom prst="line">
            <a:avLst/>
          </a:prstGeom>
          <a:ln w="38100">
            <a:solidFill>
              <a:srgbClr val="0000FF"/>
            </a:solidFill>
            <a:prstDash val="solid"/>
            <a:headEnd type="stealth"/>
            <a:tailEnd type="non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18917" y="4683760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w</a:t>
            </a:r>
            <a:endParaRPr lang="en-US" b="1" dirty="0">
              <a:latin typeface="Times New Roman"/>
              <a:cs typeface="Times New Roman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63270"/>
              </p:ext>
            </p:extLst>
          </p:nvPr>
        </p:nvGraphicFramePr>
        <p:xfrm>
          <a:off x="5849938" y="1608138"/>
          <a:ext cx="1957387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" name="Equation" r:id="rId3" imgW="1168400" imgH="635000" progId="Equation.3">
                  <p:embed/>
                </p:oleObj>
              </mc:Choice>
              <mc:Fallback>
                <p:oleObj name="Equation" r:id="rId3" imgW="11684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9938" y="1608138"/>
                        <a:ext cx="1957387" cy="106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90782"/>
              </p:ext>
            </p:extLst>
          </p:nvPr>
        </p:nvGraphicFramePr>
        <p:xfrm>
          <a:off x="4508500" y="3378200"/>
          <a:ext cx="1270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7" name="Equation" r:id="rId5" imgW="127000" imgH="101600" progId="Equation.3">
                  <p:embed/>
                </p:oleObj>
              </mc:Choice>
              <mc:Fallback>
                <p:oleObj name="Equation" r:id="rId5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8500" y="3378200"/>
                        <a:ext cx="127000" cy="10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2447680" y="3047120"/>
            <a:ext cx="567086" cy="2336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33" idx="1"/>
          </p:cNvCxnSpPr>
          <p:nvPr/>
        </p:nvCxnSpPr>
        <p:spPr>
          <a:xfrm flipV="1">
            <a:off x="2247234" y="2675885"/>
            <a:ext cx="353726" cy="1695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521680" y="3342640"/>
            <a:ext cx="506000" cy="2081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261360" y="4312920"/>
            <a:ext cx="235135" cy="137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310016" y="4321294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δ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4960939" y="1133475"/>
            <a:ext cx="3725862" cy="58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(Hard margin) SVM Primal</a:t>
            </a:r>
            <a:endParaRPr lang="en-US" sz="2000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43145" y="3430508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ξ</a:t>
            </a:r>
            <a:r>
              <a:rPr lang="en-US" i="1" baseline="-250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i</a:t>
            </a:r>
            <a:endParaRPr lang="en-US" i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143446" y="2407443"/>
            <a:ext cx="41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ξ</a:t>
            </a:r>
            <a:r>
              <a:rPr lang="en-US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 lang="en-US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56102"/>
              </p:ext>
            </p:extLst>
          </p:nvPr>
        </p:nvGraphicFramePr>
        <p:xfrm>
          <a:off x="5172075" y="4449763"/>
          <a:ext cx="23622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8" name="Equation" r:id="rId7" imgW="1409700" imgH="939800" progId="Equation.3">
                  <p:embed/>
                </p:oleObj>
              </mc:Choice>
              <mc:Fallback>
                <p:oleObj name="Equation" r:id="rId7" imgW="14097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2075" y="4449763"/>
                        <a:ext cx="23622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Content Placeholder 2"/>
          <p:cNvSpPr txBox="1">
            <a:spLocks/>
          </p:cNvSpPr>
          <p:nvPr/>
        </p:nvSpPr>
        <p:spPr>
          <a:xfrm>
            <a:off x="778753" y="5857876"/>
            <a:ext cx="7908046" cy="813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C</a:t>
            </a:r>
            <a:r>
              <a:rPr lang="en-US" sz="2000" dirty="0" smtClean="0"/>
              <a:t> is the controlling parameter</a:t>
            </a:r>
            <a:endParaRPr lang="en-US" sz="2000" dirty="0"/>
          </a:p>
          <a:p>
            <a:r>
              <a:rPr lang="en-US" sz="2000" dirty="0" smtClean="0"/>
              <a:t>Small </a:t>
            </a:r>
            <a:r>
              <a:rPr lang="en-US" sz="2000" i="1" dirty="0" smtClean="0"/>
              <a:t>C </a:t>
            </a:r>
            <a:r>
              <a:rPr lang="en-US" sz="2000" dirty="0" smtClean="0">
                <a:sym typeface="Wingdings"/>
              </a:rPr>
              <a:t> allows large </a:t>
            </a:r>
            <a:r>
              <a:rPr lang="en-US" sz="2000" i="1" dirty="0" err="1" smtClean="0"/>
              <a:t>ξ</a:t>
            </a:r>
            <a:r>
              <a:rPr lang="en-US" sz="2000" i="1" baseline="-25000" dirty="0" err="1" smtClean="0"/>
              <a:t>i</a:t>
            </a:r>
            <a:r>
              <a:rPr lang="en-US" sz="2000" dirty="0" err="1" smtClean="0"/>
              <a:t>’s</a:t>
            </a:r>
            <a:r>
              <a:rPr lang="en-US" sz="2000" dirty="0" smtClean="0"/>
              <a:t>; large </a:t>
            </a:r>
            <a:r>
              <a:rPr lang="en-US" sz="2000" i="1" dirty="0" smtClean="0"/>
              <a:t>C </a:t>
            </a:r>
            <a:r>
              <a:rPr lang="en-US" sz="2000" dirty="0" smtClean="0">
                <a:sym typeface="Wingdings"/>
              </a:rPr>
              <a:t> forces small </a:t>
            </a:r>
            <a:r>
              <a:rPr lang="en-US" sz="2000" i="1" dirty="0" err="1"/>
              <a:t>ξ</a:t>
            </a:r>
            <a:r>
              <a:rPr lang="en-US" sz="2000" i="1" baseline="-25000" dirty="0" err="1"/>
              <a:t>i</a:t>
            </a:r>
            <a:r>
              <a:rPr lang="en-US" sz="2000" dirty="0" err="1"/>
              <a:t>’s</a:t>
            </a:r>
            <a:endParaRPr lang="en-US" sz="2000" dirty="0" smtClean="0"/>
          </a:p>
        </p:txBody>
      </p:sp>
      <p:sp>
        <p:nvSpPr>
          <p:cNvPr id="76" name="Rounded Rectangular Callout 75"/>
          <p:cNvSpPr/>
          <p:nvPr/>
        </p:nvSpPr>
        <p:spPr>
          <a:xfrm>
            <a:off x="7302500" y="4145281"/>
            <a:ext cx="1770062" cy="1184444"/>
          </a:xfrm>
          <a:prstGeom prst="wedgeRoundRectCallout">
            <a:avLst>
              <a:gd name="adj1" fmla="val -70218"/>
              <a:gd name="adj2" fmla="val -52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/>
                <a:cs typeface="Times New Roman"/>
              </a:rPr>
              <a:t>Sum: an upper bound on #of misclassifications on training data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83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1"/>
      <p:bldP spid="73" grpId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Dual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3829050" cy="437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Primal SVM Optimization problem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61391"/>
            <a:ext cx="8229600" cy="474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/>
              <a:t>Theorem: The solution </a:t>
            </a:r>
            <a:r>
              <a:rPr lang="en-US" sz="2000" b="1" dirty="0" smtClean="0"/>
              <a:t>w</a:t>
            </a:r>
            <a:r>
              <a:rPr lang="en-US" sz="2000" b="1" baseline="30000" dirty="0" smtClean="0"/>
              <a:t>*</a:t>
            </a:r>
            <a:r>
              <a:rPr lang="en-US" sz="2000" dirty="0" smtClean="0"/>
              <a:t>can always be written as a linear combination 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371652"/>
              </p:ext>
            </p:extLst>
          </p:nvPr>
        </p:nvGraphicFramePr>
        <p:xfrm>
          <a:off x="1039813" y="1643063"/>
          <a:ext cx="266541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3" imgW="1739900" imgH="711200" progId="Equation.3">
                  <p:embed/>
                </p:oleObj>
              </mc:Choice>
              <mc:Fallback>
                <p:oleObj name="Equation" r:id="rId3" imgW="17399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9813" y="1643063"/>
                        <a:ext cx="2665412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411986"/>
              </p:ext>
            </p:extLst>
          </p:nvPr>
        </p:nvGraphicFramePr>
        <p:xfrm>
          <a:off x="3244850" y="3524260"/>
          <a:ext cx="15335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5" imgW="914400" imgH="457200" progId="Equation.3">
                  <p:embed/>
                </p:oleObj>
              </mc:Choice>
              <mc:Fallback>
                <p:oleObj name="Equation" r:id="rId5" imgW="914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4850" y="3524260"/>
                        <a:ext cx="153352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321850"/>
            <a:ext cx="8229600" cy="474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of the training vectors </a:t>
            </a:r>
            <a:r>
              <a:rPr lang="en-US" sz="2000" b="1" dirty="0" smtClean="0"/>
              <a:t>x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 with 0 ≤ </a:t>
            </a:r>
            <a:r>
              <a:rPr lang="en-US" sz="2000" i="1" dirty="0" smtClean="0"/>
              <a:t>α</a:t>
            </a:r>
            <a:r>
              <a:rPr lang="en-US" sz="2000" i="1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≤ </a:t>
            </a:r>
            <a:r>
              <a:rPr lang="en-US" sz="2000" i="1" dirty="0" smtClean="0"/>
              <a:t>C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732347"/>
            <a:ext cx="8229600" cy="187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Properties:</a:t>
            </a:r>
          </a:p>
          <a:p>
            <a:r>
              <a:rPr lang="en-US" sz="2000" dirty="0" smtClean="0"/>
              <a:t>The factors </a:t>
            </a:r>
            <a:r>
              <a:rPr lang="en-US" sz="2000" i="1" dirty="0"/>
              <a:t>α</a:t>
            </a:r>
            <a:r>
              <a:rPr lang="en-US" sz="2000" i="1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 smtClean="0"/>
              <a:t>indicate influence of the training examples </a:t>
            </a:r>
            <a:r>
              <a:rPr lang="en-US" sz="2000" b="1" dirty="0" smtClean="0"/>
              <a:t>x</a:t>
            </a:r>
            <a:r>
              <a:rPr lang="en-US" sz="2000" i="1" baseline="-25000" dirty="0" smtClean="0"/>
              <a:t>i</a:t>
            </a:r>
          </a:p>
          <a:p>
            <a:r>
              <a:rPr lang="en-US" sz="2000" dirty="0" smtClean="0"/>
              <a:t>If </a:t>
            </a:r>
            <a:r>
              <a:rPr lang="en-US" sz="2000" dirty="0" err="1" smtClean="0"/>
              <a:t>ξ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&gt; 0, then </a:t>
            </a:r>
            <a:r>
              <a:rPr lang="en-US" sz="2000" i="1" dirty="0"/>
              <a:t>α</a:t>
            </a:r>
            <a:r>
              <a:rPr lang="en-US" sz="2000" i="1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≤ </a:t>
            </a:r>
            <a:r>
              <a:rPr lang="en-US" sz="2000" i="1" dirty="0" smtClean="0"/>
              <a:t>C. </a:t>
            </a:r>
            <a:r>
              <a:rPr lang="en-US" sz="2000" dirty="0" smtClean="0"/>
              <a:t>If </a:t>
            </a:r>
            <a:r>
              <a:rPr lang="en-US" sz="2000" i="1" dirty="0" smtClean="0"/>
              <a:t>α</a:t>
            </a:r>
            <a:r>
              <a:rPr lang="en-US" sz="2000" i="1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&lt; </a:t>
            </a:r>
            <a:r>
              <a:rPr lang="en-US" sz="2000" i="1" dirty="0" smtClean="0"/>
              <a:t>C</a:t>
            </a:r>
            <a:r>
              <a:rPr lang="en-US" sz="2000" dirty="0" smtClean="0"/>
              <a:t>, then </a:t>
            </a:r>
            <a:r>
              <a:rPr lang="en-US" sz="2000" dirty="0" err="1"/>
              <a:t>ξ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 smtClean="0"/>
              <a:t>= </a:t>
            </a:r>
            <a:r>
              <a:rPr lang="en-US" sz="2000" dirty="0"/>
              <a:t>0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x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is a support vector if and only if </a:t>
            </a:r>
            <a:r>
              <a:rPr lang="en-US" sz="2000" i="1" dirty="0"/>
              <a:t>α</a:t>
            </a:r>
            <a:r>
              <a:rPr lang="en-US" sz="2000" i="1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 smtClean="0"/>
              <a:t>&gt; 0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0 </a:t>
            </a:r>
            <a:r>
              <a:rPr lang="en-US" sz="2000" dirty="0" smtClean="0"/>
              <a:t>&lt; </a:t>
            </a:r>
            <a:r>
              <a:rPr lang="en-US" sz="2000" i="1" dirty="0"/>
              <a:t>α</a:t>
            </a:r>
            <a:r>
              <a:rPr lang="en-US" sz="2000" i="1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 smtClean="0"/>
              <a:t>&lt; </a:t>
            </a:r>
            <a:r>
              <a:rPr lang="en-US" sz="2000" i="1" dirty="0" smtClean="0"/>
              <a:t>C</a:t>
            </a:r>
            <a:r>
              <a:rPr lang="en-US" sz="2000" dirty="0" smtClean="0"/>
              <a:t>, then </a:t>
            </a:r>
            <a:r>
              <a:rPr lang="en-US" sz="2000" i="1" dirty="0" err="1" smtClean="0"/>
              <a:t>y</a:t>
            </a:r>
            <a:r>
              <a:rPr lang="en-US" sz="2000" i="1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w</a:t>
            </a:r>
            <a:r>
              <a:rPr lang="en-US" sz="2000" b="1" baseline="30000" dirty="0" smtClean="0"/>
              <a:t>*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>
                <a:sym typeface="Wingdings"/>
              </a:rPr>
              <a:t> </a:t>
            </a:r>
            <a:r>
              <a:rPr lang="en-US" sz="2000" b="1" dirty="0" smtClean="0"/>
              <a:t>x</a:t>
            </a:r>
            <a:r>
              <a:rPr lang="en-US" sz="2000" i="1" baseline="-25000" dirty="0"/>
              <a:t>i</a:t>
            </a:r>
            <a:r>
              <a:rPr lang="en-US" sz="2000" b="1" dirty="0" smtClean="0"/>
              <a:t> </a:t>
            </a:r>
            <a:r>
              <a:rPr lang="en-US" sz="2000" dirty="0" smtClean="0"/>
              <a:t>+ </a:t>
            </a:r>
            <a:r>
              <a:rPr lang="en-US" sz="2000" i="1" dirty="0" smtClean="0"/>
              <a:t>b</a:t>
            </a:r>
            <a:r>
              <a:rPr lang="en-US" sz="2000" dirty="0" smtClean="0"/>
              <a:t>) = 1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78375" y="1102850"/>
            <a:ext cx="3829050" cy="437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dirty="0" smtClean="0"/>
              <a:t>Dual SVM Optimization problem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03819"/>
              </p:ext>
            </p:extLst>
          </p:nvPr>
        </p:nvGraphicFramePr>
        <p:xfrm>
          <a:off x="5028418" y="1546223"/>
          <a:ext cx="3446463" cy="1502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7" imgW="2184400" imgH="952500" progId="Equation.3">
                  <p:embed/>
                </p:oleObj>
              </mc:Choice>
              <mc:Fallback>
                <p:oleObj name="Equation" r:id="rId7" imgW="21844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8418" y="1546223"/>
                        <a:ext cx="3446463" cy="1502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539750" y="3185205"/>
            <a:ext cx="7985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1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5408</TotalTime>
  <Words>756</Words>
  <Application>Microsoft Macintosh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Theme</vt:lpstr>
      <vt:lpstr>Equation</vt:lpstr>
      <vt:lpstr>Text Classification using Support Vector Machine</vt:lpstr>
      <vt:lpstr>A Linear Classifier</vt:lpstr>
      <vt:lpstr>Recall: A Linear Classifier</vt:lpstr>
      <vt:lpstr>Support Vector Machine: intuition</vt:lpstr>
      <vt:lpstr>Basics</vt:lpstr>
      <vt:lpstr>Support Vector Machine: classification</vt:lpstr>
      <vt:lpstr>Support Vector Machine: training</vt:lpstr>
      <vt:lpstr>Soft margin SVM</vt:lpstr>
      <vt:lpstr>Dual SVM</vt:lpstr>
      <vt:lpstr>Case: not linearly separable</vt:lpstr>
      <vt:lpstr>Dual SVM</vt:lpstr>
      <vt:lpstr>SVM kernels</vt:lpstr>
      <vt:lpstr>SVM Kernels: Intuition</vt:lpstr>
      <vt:lpstr>Acknowledgments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Debapriyo Majumdar</dc:creator>
  <cp:lastModifiedBy>Debapriyo Majumdar</cp:lastModifiedBy>
  <cp:revision>458</cp:revision>
  <dcterms:created xsi:type="dcterms:W3CDTF">2014-08-02T12:52:59Z</dcterms:created>
  <dcterms:modified xsi:type="dcterms:W3CDTF">2015-03-28T10:22:18Z</dcterms:modified>
</cp:coreProperties>
</file>