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8" r:id="rId3"/>
    <p:sldId id="279" r:id="rId4"/>
    <p:sldId id="303" r:id="rId5"/>
    <p:sldId id="280" r:id="rId6"/>
    <p:sldId id="281" r:id="rId7"/>
    <p:sldId id="302" r:id="rId8"/>
    <p:sldId id="282" r:id="rId9"/>
    <p:sldId id="283" r:id="rId10"/>
    <p:sldId id="284" r:id="rId11"/>
    <p:sldId id="301" r:id="rId12"/>
    <p:sldId id="286" r:id="rId13"/>
    <p:sldId id="287" r:id="rId14"/>
    <p:sldId id="291" r:id="rId15"/>
    <p:sldId id="304" r:id="rId16"/>
    <p:sldId id="305" r:id="rId17"/>
    <p:sldId id="306" r:id="rId18"/>
    <p:sldId id="307" r:id="rId19"/>
    <p:sldId id="289" r:id="rId20"/>
    <p:sldId id="308" r:id="rId21"/>
    <p:sldId id="309" r:id="rId22"/>
    <p:sldId id="310" r:id="rId23"/>
    <p:sldId id="311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2112" y="-7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48634952"/>
        <c:axId val="-2136613672"/>
      </c:scatterChart>
      <c:valAx>
        <c:axId val="-2048634952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36613672"/>
        <c:crosses val="autoZero"/>
        <c:crossBetween val="midCat"/>
      </c:valAx>
      <c:valAx>
        <c:axId val="-2136613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4863495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38331528"/>
        <c:axId val="-2038373880"/>
      </c:scatterChart>
      <c:valAx>
        <c:axId val="-2038331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38373880"/>
        <c:crosses val="autoZero"/>
        <c:crossBetween val="midCat"/>
      </c:valAx>
      <c:valAx>
        <c:axId val="-2038373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3833152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45549816"/>
        <c:axId val="2080806744"/>
      </c:scatterChart>
      <c:valAx>
        <c:axId val="2145549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080806744"/>
        <c:crosses val="autoZero"/>
        <c:crossBetween val="midCat"/>
      </c:valAx>
      <c:valAx>
        <c:axId val="2080806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14554981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94814872"/>
        <c:axId val="-2095042104"/>
      </c:scatterChart>
      <c:valAx>
        <c:axId val="-2094814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95042104"/>
        <c:crosses val="autoZero"/>
        <c:crossBetween val="midCat"/>
      </c:valAx>
      <c:valAx>
        <c:axId val="-20950421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9481487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8164984"/>
        <c:axId val="-2139066280"/>
      </c:scatterChart>
      <c:valAx>
        <c:axId val="-2138164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39066280"/>
        <c:crosses val="autoZero"/>
        <c:crossBetween val="midCat"/>
      </c:valAx>
      <c:valAx>
        <c:axId val="-2139066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3816498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38021144"/>
        <c:axId val="-2038018088"/>
      </c:scatterChart>
      <c:valAx>
        <c:axId val="-2038021144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38018088"/>
        <c:crosses val="autoZero"/>
        <c:crossBetween val="midCat"/>
      </c:valAx>
      <c:valAx>
        <c:axId val="-2038018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3802114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Y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Sheet3!$A$2:$A$5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</c:numCache>
            </c:numRef>
          </c:xVal>
          <c:yVal>
            <c:numRef>
              <c:f>Sheet3!$B$2:$B$5</c:f>
              <c:numCache>
                <c:formatCode>General</c:formatCode>
                <c:ptCount val="4"/>
                <c:pt idx="0">
                  <c:v>1.0</c:v>
                </c:pt>
                <c:pt idx="1">
                  <c:v>3.0</c:v>
                </c:pt>
                <c:pt idx="2">
                  <c:v>7.0</c:v>
                </c:pt>
                <c:pt idx="3">
                  <c:v>10.0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37555240"/>
        <c:axId val="-2037552184"/>
      </c:scatterChart>
      <c:valAx>
        <c:axId val="-2037555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37552184"/>
        <c:crosses val="autoZero"/>
        <c:crossBetween val="midCat"/>
      </c:valAx>
      <c:valAx>
        <c:axId val="-2037552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3755524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69945032"/>
        <c:axId val="-2070167512"/>
      </c:scatterChart>
      <c:valAx>
        <c:axId val="-2069945032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0167512"/>
        <c:crosses val="autoZero"/>
        <c:crossBetween val="midCat"/>
      </c:valAx>
      <c:valAx>
        <c:axId val="-2070167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6994503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38301368"/>
        <c:axId val="-2038298312"/>
      </c:scatterChart>
      <c:valAx>
        <c:axId val="-2038301368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38298312"/>
        <c:crosses val="autoZero"/>
        <c:crossBetween val="midCat"/>
      </c:valAx>
      <c:valAx>
        <c:axId val="-2038298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3830136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Y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Sheet3!$A$2:$A$5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</c:numCache>
            </c:numRef>
          </c:xVal>
          <c:yVal>
            <c:numRef>
              <c:f>Sheet3!$B$2:$B$5</c:f>
              <c:numCache>
                <c:formatCode>General</c:formatCode>
                <c:ptCount val="4"/>
                <c:pt idx="0">
                  <c:v>1.0</c:v>
                </c:pt>
                <c:pt idx="1">
                  <c:v>3.0</c:v>
                </c:pt>
                <c:pt idx="2">
                  <c:v>7.0</c:v>
                </c:pt>
                <c:pt idx="3">
                  <c:v>10.0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94900216"/>
        <c:axId val="-2094730296"/>
      </c:scatterChart>
      <c:valAx>
        <c:axId val="-2094900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94730296"/>
        <c:crosses val="autoZero"/>
        <c:crossBetween val="midCat"/>
      </c:valAx>
      <c:valAx>
        <c:axId val="-2094730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9490021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88905512"/>
        <c:axId val="-2089404664"/>
      </c:scatterChart>
      <c:valAx>
        <c:axId val="-2088905512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89404664"/>
        <c:crosses val="autoZero"/>
        <c:crossBetween val="midCat"/>
      </c:valAx>
      <c:valAx>
        <c:axId val="-2089404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8890551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Blood sugar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Sheet2!$A$2:$A$15</c:f>
              <c:numCache>
                <c:formatCode>General</c:formatCode>
                <c:ptCount val="14"/>
                <c:pt idx="0">
                  <c:v>10.0</c:v>
                </c:pt>
                <c:pt idx="1">
                  <c:v>20.0</c:v>
                </c:pt>
                <c:pt idx="2">
                  <c:v>22.0</c:v>
                </c:pt>
                <c:pt idx="3">
                  <c:v>12.0</c:v>
                </c:pt>
                <c:pt idx="4">
                  <c:v>35.0</c:v>
                </c:pt>
                <c:pt idx="5">
                  <c:v>55.0</c:v>
                </c:pt>
                <c:pt idx="6">
                  <c:v>67.0</c:v>
                </c:pt>
                <c:pt idx="7">
                  <c:v>43.0</c:v>
                </c:pt>
                <c:pt idx="8">
                  <c:v>42.0</c:v>
                </c:pt>
                <c:pt idx="9">
                  <c:v>60.0</c:v>
                </c:pt>
                <c:pt idx="10">
                  <c:v>30.0</c:v>
                </c:pt>
                <c:pt idx="11">
                  <c:v>40.0</c:v>
                </c:pt>
                <c:pt idx="12">
                  <c:v>62.0</c:v>
                </c:pt>
                <c:pt idx="13">
                  <c:v>75.0</c:v>
                </c:pt>
              </c:numCache>
            </c:numRef>
          </c:xVal>
          <c:yVal>
            <c:numRef>
              <c:f>Sheet2!$B$2:$B$15</c:f>
              <c:numCache>
                <c:formatCode>General</c:formatCode>
                <c:ptCount val="1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1.0</c:v>
                </c:pt>
                <c:pt idx="5">
                  <c:v>0.0</c:v>
                </c:pt>
                <c:pt idx="6">
                  <c:v>1.0</c:v>
                </c:pt>
                <c:pt idx="7">
                  <c:v>0.0</c:v>
                </c:pt>
                <c:pt idx="8">
                  <c:v>1.0</c:v>
                </c:pt>
                <c:pt idx="9">
                  <c:v>1.0</c:v>
                </c:pt>
                <c:pt idx="10">
                  <c:v>0.0</c:v>
                </c:pt>
                <c:pt idx="11">
                  <c:v>1.0</c:v>
                </c:pt>
                <c:pt idx="12">
                  <c:v>0.0</c:v>
                </c:pt>
                <c:pt idx="13">
                  <c:v>1.0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94053880"/>
        <c:axId val="-2094050824"/>
      </c:scatterChart>
      <c:valAx>
        <c:axId val="-2094053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94050824"/>
        <c:crosses val="autoZero"/>
        <c:crossBetween val="midCat"/>
      </c:valAx>
      <c:valAx>
        <c:axId val="-2094050824"/>
        <c:scaling>
          <c:orientation val="minMax"/>
          <c:max val="1.0"/>
        </c:scaling>
        <c:delete val="0"/>
        <c:axPos val="l"/>
        <c:majorGridlines/>
        <c:numFmt formatCode="General" sourceLinked="1"/>
        <c:majorTickMark val="none"/>
        <c:minorTickMark val="none"/>
        <c:tickLblPos val="none"/>
        <c:crossAx val="-2094053880"/>
        <c:crosses val="autoZero"/>
        <c:crossBetween val="midCat"/>
        <c:majorUnit val="0.1"/>
        <c:minorUnit val="0.02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[Examples.xlsx]Sheet2!$B$1</c:f>
              <c:strCache>
                <c:ptCount val="1"/>
                <c:pt idx="0">
                  <c:v>Blood sugar</c:v>
                </c:pt>
              </c:strCache>
            </c:strRef>
          </c:tx>
          <c:spPr>
            <a:ln w="47625">
              <a:noFill/>
            </a:ln>
          </c:spPr>
          <c:xVal>
            <c:numRef>
              <c:f>[Examples.xlsx]Sheet2!$A$2:$A$15</c:f>
              <c:numCache>
                <c:formatCode>General</c:formatCode>
                <c:ptCount val="14"/>
                <c:pt idx="0">
                  <c:v>10.0</c:v>
                </c:pt>
                <c:pt idx="1">
                  <c:v>20.0</c:v>
                </c:pt>
                <c:pt idx="2">
                  <c:v>22.0</c:v>
                </c:pt>
                <c:pt idx="3">
                  <c:v>12.0</c:v>
                </c:pt>
                <c:pt idx="4">
                  <c:v>35.0</c:v>
                </c:pt>
                <c:pt idx="5">
                  <c:v>55.0</c:v>
                </c:pt>
                <c:pt idx="6">
                  <c:v>67.0</c:v>
                </c:pt>
                <c:pt idx="7">
                  <c:v>43.0</c:v>
                </c:pt>
                <c:pt idx="8">
                  <c:v>42.0</c:v>
                </c:pt>
                <c:pt idx="9">
                  <c:v>60.0</c:v>
                </c:pt>
                <c:pt idx="10">
                  <c:v>30.0</c:v>
                </c:pt>
                <c:pt idx="11">
                  <c:v>40.0</c:v>
                </c:pt>
                <c:pt idx="12">
                  <c:v>62.0</c:v>
                </c:pt>
                <c:pt idx="13">
                  <c:v>75.0</c:v>
                </c:pt>
              </c:numCache>
            </c:numRef>
          </c:xVal>
          <c:yVal>
            <c:numRef>
              <c:f>[Examples.xlsx]Sheet2!$B$2:$B$15</c:f>
              <c:numCache>
                <c:formatCode>General</c:formatCode>
                <c:ptCount val="1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1.0</c:v>
                </c:pt>
                <c:pt idx="5">
                  <c:v>0.0</c:v>
                </c:pt>
                <c:pt idx="6">
                  <c:v>1.0</c:v>
                </c:pt>
                <c:pt idx="7">
                  <c:v>0.0</c:v>
                </c:pt>
                <c:pt idx="8">
                  <c:v>1.0</c:v>
                </c:pt>
                <c:pt idx="9">
                  <c:v>1.0</c:v>
                </c:pt>
                <c:pt idx="10">
                  <c:v>0.0</c:v>
                </c:pt>
                <c:pt idx="11">
                  <c:v>1.0</c:v>
                </c:pt>
                <c:pt idx="12">
                  <c:v>0.0</c:v>
                </c:pt>
                <c:pt idx="13">
                  <c:v>1.0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89100952"/>
        <c:axId val="-2094822296"/>
      </c:scatterChart>
      <c:valAx>
        <c:axId val="-2089100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94822296"/>
        <c:crosses val="autoZero"/>
        <c:crossBetween val="midCat"/>
      </c:valAx>
      <c:valAx>
        <c:axId val="-2094822296"/>
        <c:scaling>
          <c:orientation val="minMax"/>
          <c:max val="1.0"/>
        </c:scaling>
        <c:delete val="0"/>
        <c:axPos val="l"/>
        <c:majorGridlines/>
        <c:numFmt formatCode="General" sourceLinked="1"/>
        <c:majorTickMark val="none"/>
        <c:minorTickMark val="none"/>
        <c:tickLblPos val="none"/>
        <c:crossAx val="-2089100952"/>
        <c:crosses val="autoZero"/>
        <c:crossBetween val="midCat"/>
        <c:majorUnit val="0.1"/>
        <c:minorUnit val="0.02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12/09/14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12/09/14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83283-9BD9-774E-AC54-847D0E689E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5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12/09/14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12/09/14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12/09/14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12/09/14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12/09/14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12/09/14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12/09/14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12/09/14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12/09/14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12/09/14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12/09/14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12/09/14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aedsayad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Supervised Learning</a:t>
            </a:r>
            <a:br>
              <a:rPr lang="en-US" sz="44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Regression, Classification</a:t>
            </a:r>
            <a:br>
              <a:rPr lang="en-US" sz="3100" dirty="0" smtClean="0"/>
            </a:br>
            <a:r>
              <a:rPr lang="en-US" sz="3100" dirty="0" smtClean="0"/>
              <a:t>Linear regression, </a:t>
            </a:r>
            <a:r>
              <a:rPr lang="en-US" sz="3100" i="1" dirty="0" smtClean="0"/>
              <a:t>k-</a:t>
            </a:r>
            <a:r>
              <a:rPr lang="en-US" sz="3100" dirty="0" smtClean="0"/>
              <a:t>NN classification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Data Mining – Fall 2014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August 11, 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Another example: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7789"/>
            <a:ext cx="8229600" cy="18883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 that a person’s age is 24, predict if (s)he has high blood sugar</a:t>
            </a:r>
          </a:p>
          <a:p>
            <a:r>
              <a:rPr lang="en-US" dirty="0" smtClean="0"/>
              <a:t>Discrete values of the target variable (Y / N)</a:t>
            </a:r>
          </a:p>
          <a:p>
            <a:r>
              <a:rPr lang="en-US" dirty="0" smtClean="0"/>
              <a:t>Many ways of approaching this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378437"/>
              </p:ext>
            </p:extLst>
          </p:nvPr>
        </p:nvGraphicFramePr>
        <p:xfrm>
          <a:off x="1363578" y="948675"/>
          <a:ext cx="5655845" cy="2853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214951"/>
            <a:ext cx="2442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High blood sugar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157026" y="3120668"/>
            <a:ext cx="3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157026" y="926906"/>
            <a:ext cx="3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Y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715751" y="3722723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871369" y="1327016"/>
            <a:ext cx="1657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Training set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747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7789"/>
            <a:ext cx="8229600" cy="1888375"/>
          </a:xfrm>
        </p:spPr>
        <p:txBody>
          <a:bodyPr>
            <a:normAutofit/>
          </a:bodyPr>
          <a:lstStyle/>
          <a:p>
            <a:r>
              <a:rPr lang="en-US" dirty="0" smtClean="0"/>
              <a:t>One approach: what other data points are nearest to the new point?</a:t>
            </a:r>
          </a:p>
          <a:p>
            <a:r>
              <a:rPr lang="en-US" dirty="0" smtClean="0"/>
              <a:t>Other approaches?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2425931"/>
              </p:ext>
            </p:extLst>
          </p:nvPr>
        </p:nvGraphicFramePr>
        <p:xfrm>
          <a:off x="1363578" y="948675"/>
          <a:ext cx="5655845" cy="2853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214951"/>
            <a:ext cx="2442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High blood sugar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157026" y="3120668"/>
            <a:ext cx="3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157026" y="926906"/>
            <a:ext cx="3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Y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715751" y="3722723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168316" y="1113593"/>
            <a:ext cx="1" cy="2228515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5-Point Star 12"/>
          <p:cNvSpPr/>
          <p:nvPr/>
        </p:nvSpPr>
        <p:spPr>
          <a:xfrm>
            <a:off x="3034636" y="3181686"/>
            <a:ext cx="294105" cy="28562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4" name="5-Point Star 13"/>
          <p:cNvSpPr/>
          <p:nvPr/>
        </p:nvSpPr>
        <p:spPr>
          <a:xfrm>
            <a:off x="3021263" y="970783"/>
            <a:ext cx="294105" cy="28562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720135" y="3522668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24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0585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k-</a:t>
            </a:r>
            <a:r>
              <a:rPr lang="en-US" dirty="0" smtClean="0"/>
              <a:t>nearest neighbor classification</a:t>
            </a:r>
          </a:p>
          <a:p>
            <a:r>
              <a:rPr lang="en-US" dirty="0" smtClean="0"/>
              <a:t>Naïve Bayes classification</a:t>
            </a:r>
          </a:p>
          <a:p>
            <a:r>
              <a:rPr lang="en-US" dirty="0" smtClean="0"/>
              <a:t>Decision Tree</a:t>
            </a:r>
          </a:p>
          <a:p>
            <a:r>
              <a:rPr lang="en-US" dirty="0" smtClean="0"/>
              <a:t>Linear Discriminant Analysis</a:t>
            </a:r>
          </a:p>
          <a:p>
            <a:r>
              <a:rPr lang="en-US" dirty="0" smtClean="0"/>
              <a:t>Logistics Regression</a:t>
            </a:r>
          </a:p>
          <a:p>
            <a:r>
              <a:rPr lang="en-US" dirty="0" smtClean="0"/>
              <a:t>Support Vector Machine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66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or Regression?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Given data about some cars: engine size, number of seats, petrol / diesel, has airbag or not, price</a:t>
            </a:r>
          </a:p>
          <a:p>
            <a:endParaRPr lang="en-US" dirty="0" smtClean="0"/>
          </a:p>
          <a:p>
            <a:r>
              <a:rPr lang="en-US" dirty="0" smtClean="0"/>
              <a:t>Problem 1: Given engine size of a new car, what is likely to be the price?</a:t>
            </a:r>
          </a:p>
          <a:p>
            <a:endParaRPr lang="en-US" dirty="0" smtClean="0"/>
          </a:p>
          <a:p>
            <a:r>
              <a:rPr lang="en-US" dirty="0" smtClean="0"/>
              <a:t>Problem 2: Given the engine size of a new car, is it likely that the car is run by petrol?</a:t>
            </a:r>
          </a:p>
          <a:p>
            <a:endParaRPr lang="en-US" dirty="0" smtClean="0"/>
          </a:p>
          <a:p>
            <a:r>
              <a:rPr lang="en-US" dirty="0" smtClean="0"/>
              <a:t>Problem 3: Given the engine size, is it likely that the car has airbags?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15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522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Age, Income and Owning a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335012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71853" y="316029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82435" y="300656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flat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flat</a:t>
            </a:r>
            <a:endParaRPr lang="en-US" sz="2000" dirty="0"/>
          </a:p>
        </p:txBody>
      </p:sp>
      <p:sp>
        <p:nvSpPr>
          <p:cNvPr id="25" name="Oval 24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9"/>
            <a:ext cx="8229600" cy="150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Given a new person’s age and income, predict – does  (s)he own a flat?</a:t>
            </a:r>
          </a:p>
        </p:txBody>
      </p:sp>
      <p:sp>
        <p:nvSpPr>
          <p:cNvPr id="28" name="5-Point Star 27"/>
          <p:cNvSpPr/>
          <p:nvPr/>
        </p:nvSpPr>
        <p:spPr>
          <a:xfrm>
            <a:off x="5712985" y="1373880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2443069" y="3491834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4182961" y="2608182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63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Age, Income and Owning a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40833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71853" y="316029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82435" y="300656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9"/>
            <a:ext cx="8229600" cy="150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Nearest neighbor approach</a:t>
            </a:r>
          </a:p>
          <a:p>
            <a:r>
              <a:rPr lang="en-US" dirty="0" smtClean="0"/>
              <a:t>Find nearest neighbors among the known data points and check their labels</a:t>
            </a:r>
          </a:p>
        </p:txBody>
      </p:sp>
      <p:sp>
        <p:nvSpPr>
          <p:cNvPr id="28" name="5-Point Star 27"/>
          <p:cNvSpPr/>
          <p:nvPr/>
        </p:nvSpPr>
        <p:spPr>
          <a:xfrm>
            <a:off x="5712985" y="1373880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endCxn id="13" idx="2"/>
          </p:cNvCxnSpPr>
          <p:nvPr/>
        </p:nvCxnSpPr>
        <p:spPr>
          <a:xfrm>
            <a:off x="5962316" y="1574407"/>
            <a:ext cx="726566" cy="2557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5-Point Star 39"/>
          <p:cNvSpPr/>
          <p:nvPr/>
        </p:nvSpPr>
        <p:spPr>
          <a:xfrm>
            <a:off x="4223744" y="2514209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22" idx="7"/>
          </p:cNvCxnSpPr>
          <p:nvPr/>
        </p:nvCxnSpPr>
        <p:spPr>
          <a:xfrm flipH="1">
            <a:off x="4196335" y="2704434"/>
            <a:ext cx="174310" cy="136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flat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flat</a:t>
            </a:r>
            <a:endParaRPr lang="en-US" sz="2000" dirty="0"/>
          </a:p>
        </p:txBody>
      </p:sp>
      <p:sp>
        <p:nvSpPr>
          <p:cNvPr id="51" name="Oval 50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7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Age, Income and Owning a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876338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71853" y="316029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82435" y="300656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9"/>
            <a:ext cx="8229600" cy="150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1-Nearest Neighbor (1-NN) Algorithm:</a:t>
            </a:r>
          </a:p>
          <a:p>
            <a:pPr lvl="1"/>
            <a:r>
              <a:rPr lang="en-US" dirty="0" smtClean="0"/>
              <a:t>Find the </a:t>
            </a:r>
            <a:r>
              <a:rPr lang="en-US" i="1" dirty="0" smtClean="0"/>
              <a:t>closest</a:t>
            </a:r>
            <a:r>
              <a:rPr lang="en-US" dirty="0" smtClean="0"/>
              <a:t> point in the training set</a:t>
            </a:r>
          </a:p>
          <a:p>
            <a:pPr lvl="1"/>
            <a:r>
              <a:rPr lang="en-US" dirty="0" smtClean="0"/>
              <a:t>Output the label of the nearest neighbor</a:t>
            </a:r>
          </a:p>
        </p:txBody>
      </p:sp>
      <p:sp>
        <p:nvSpPr>
          <p:cNvPr id="28" name="5-Point Star 27"/>
          <p:cNvSpPr/>
          <p:nvPr/>
        </p:nvSpPr>
        <p:spPr>
          <a:xfrm>
            <a:off x="5712985" y="1373880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endCxn id="13" idx="2"/>
          </p:cNvCxnSpPr>
          <p:nvPr/>
        </p:nvCxnSpPr>
        <p:spPr>
          <a:xfrm>
            <a:off x="5962316" y="1574407"/>
            <a:ext cx="726566" cy="2557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5-Point Star 39"/>
          <p:cNvSpPr/>
          <p:nvPr/>
        </p:nvSpPr>
        <p:spPr>
          <a:xfrm>
            <a:off x="4223744" y="2514209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22" idx="7"/>
          </p:cNvCxnSpPr>
          <p:nvPr/>
        </p:nvCxnSpPr>
        <p:spPr>
          <a:xfrm flipH="1">
            <a:off x="4196335" y="2704434"/>
            <a:ext cx="174310" cy="136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flat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flat</a:t>
            </a:r>
            <a:endParaRPr lang="en-US" sz="2000" dirty="0"/>
          </a:p>
        </p:txBody>
      </p:sp>
      <p:sp>
        <p:nvSpPr>
          <p:cNvPr id="35" name="Oval 34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7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i="1" dirty="0"/>
              <a:t>k-</a:t>
            </a:r>
            <a:r>
              <a:rPr lang="en-US" dirty="0"/>
              <a:t>Nearest Neighbor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0090438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71853" y="316029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82435" y="300656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9"/>
            <a:ext cx="8229600" cy="150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</a:t>
            </a:r>
            <a:r>
              <a:rPr lang="en-US" i="1" dirty="0" smtClean="0"/>
              <a:t>k</a:t>
            </a:r>
            <a:r>
              <a:rPr lang="en-US" dirty="0" smtClean="0"/>
              <a:t>-Nearest Neighbor (</a:t>
            </a:r>
            <a:r>
              <a:rPr lang="en-US" i="1" dirty="0" smtClean="0"/>
              <a:t>k</a:t>
            </a:r>
            <a:r>
              <a:rPr lang="en-US" dirty="0" smtClean="0"/>
              <a:t>-NN) Algorithm:</a:t>
            </a:r>
          </a:p>
          <a:p>
            <a:pPr lvl="1"/>
            <a:r>
              <a:rPr lang="en-US" dirty="0" smtClean="0"/>
              <a:t>Find the </a:t>
            </a:r>
            <a:r>
              <a:rPr lang="en-US" i="1" dirty="0" smtClean="0"/>
              <a:t>closest</a:t>
            </a:r>
            <a:r>
              <a:rPr lang="en-US" dirty="0" smtClean="0"/>
              <a:t> </a:t>
            </a:r>
            <a:r>
              <a:rPr lang="en-US" i="1" dirty="0" smtClean="0"/>
              <a:t>k </a:t>
            </a:r>
            <a:r>
              <a:rPr lang="en-US" dirty="0" smtClean="0"/>
              <a:t>point in the training set</a:t>
            </a:r>
          </a:p>
          <a:p>
            <a:pPr lvl="1"/>
            <a:r>
              <a:rPr lang="en-US" dirty="0" smtClean="0"/>
              <a:t>Majority vote among the labels of the </a:t>
            </a:r>
            <a:r>
              <a:rPr lang="en-US" i="1" dirty="0" smtClean="0"/>
              <a:t>k </a:t>
            </a:r>
            <a:r>
              <a:rPr lang="en-US" dirty="0" smtClean="0"/>
              <a:t>points</a:t>
            </a:r>
          </a:p>
        </p:txBody>
      </p:sp>
      <p:sp>
        <p:nvSpPr>
          <p:cNvPr id="28" name="5-Point Star 27"/>
          <p:cNvSpPr/>
          <p:nvPr/>
        </p:nvSpPr>
        <p:spPr>
          <a:xfrm>
            <a:off x="5712985" y="1373880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28" idx="2"/>
          </p:cNvCxnSpPr>
          <p:nvPr/>
        </p:nvCxnSpPr>
        <p:spPr>
          <a:xfrm flipH="1">
            <a:off x="5231722" y="1729874"/>
            <a:ext cx="549306" cy="6029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1" idx="0"/>
          </p:cNvCxnSpPr>
          <p:nvPr/>
        </p:nvCxnSpPr>
        <p:spPr>
          <a:xfrm flipH="1">
            <a:off x="5432248" y="1729874"/>
            <a:ext cx="348780" cy="8996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3" idx="2"/>
          </p:cNvCxnSpPr>
          <p:nvPr/>
        </p:nvCxnSpPr>
        <p:spPr>
          <a:xfrm>
            <a:off x="5962316" y="1574407"/>
            <a:ext cx="726566" cy="2557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5-Point Star 39"/>
          <p:cNvSpPr/>
          <p:nvPr/>
        </p:nvSpPr>
        <p:spPr>
          <a:xfrm>
            <a:off x="4223744" y="2514209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22" idx="7"/>
          </p:cNvCxnSpPr>
          <p:nvPr/>
        </p:nvCxnSpPr>
        <p:spPr>
          <a:xfrm flipH="1">
            <a:off x="4196335" y="2704434"/>
            <a:ext cx="174310" cy="136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41" idx="0"/>
          </p:cNvCxnSpPr>
          <p:nvPr/>
        </p:nvCxnSpPr>
        <p:spPr>
          <a:xfrm>
            <a:off x="4392864" y="2704434"/>
            <a:ext cx="93579" cy="308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20" idx="7"/>
          </p:cNvCxnSpPr>
          <p:nvPr/>
        </p:nvCxnSpPr>
        <p:spPr>
          <a:xfrm flipH="1">
            <a:off x="3981088" y="2704434"/>
            <a:ext cx="411776" cy="2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flat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flat</a:t>
            </a:r>
            <a:endParaRPr lang="en-US" sz="2000" dirty="0"/>
          </a:p>
        </p:txBody>
      </p:sp>
      <p:sp>
        <p:nvSpPr>
          <p:cNvPr id="35" name="Oval 34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77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Distance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2787367"/>
          </a:xfrm>
        </p:spPr>
        <p:txBody>
          <a:bodyPr/>
          <a:lstStyle/>
          <a:p>
            <a:r>
              <a:rPr lang="en-US" dirty="0" smtClean="0"/>
              <a:t>How to measure distance to find closest points?</a:t>
            </a:r>
          </a:p>
          <a:p>
            <a:r>
              <a:rPr lang="en-US" dirty="0" smtClean="0"/>
              <a:t>Euclidean: Distance between vectors </a:t>
            </a:r>
            <a:r>
              <a:rPr lang="en-US" i="1" dirty="0" smtClean="0"/>
              <a:t>x =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, … 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/>
              <a:t>)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y = </a:t>
            </a:r>
            <a:r>
              <a:rPr lang="en-US" dirty="0" smtClean="0"/>
              <a:t>(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/>
              <a:t>, … ,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9539" t="10647" b="58291"/>
          <a:stretch/>
        </p:blipFill>
        <p:spPr>
          <a:xfrm>
            <a:off x="2860842" y="2687059"/>
            <a:ext cx="2472490" cy="1203158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064000"/>
            <a:ext cx="8229600" cy="901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Manhattan distance: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41501" t="40329" r="12749" b="28609"/>
          <a:stretch/>
        </p:blipFill>
        <p:spPr>
          <a:xfrm>
            <a:off x="3823368" y="3761880"/>
            <a:ext cx="1870911" cy="1203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3878" y="5681571"/>
            <a:ext cx="4461708" cy="518026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6216316" y="1778000"/>
            <a:ext cx="227263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75874" y="2211137"/>
            <a:ext cx="227263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467897" y="4800603"/>
            <a:ext cx="8229600" cy="9010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Generalized squared </a:t>
            </a:r>
            <a:r>
              <a:rPr lang="en-US" dirty="0" err="1" smtClean="0"/>
              <a:t>interpoint</a:t>
            </a:r>
            <a:r>
              <a:rPr lang="en-US" dirty="0" smtClean="0"/>
              <a:t> distance: </a:t>
            </a:r>
            <a:r>
              <a:rPr lang="en-US" i="1" dirty="0" smtClean="0"/>
              <a:t>S </a:t>
            </a:r>
            <a:r>
              <a:rPr lang="en-US" dirty="0" smtClean="0"/>
              <a:t>is the covariance matrix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871579" y="6092653"/>
            <a:ext cx="5507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1F497D"/>
                </a:solidFill>
              </a:rPr>
              <a:t>The </a:t>
            </a:r>
            <a:r>
              <a:rPr lang="en-US" sz="2800" b="1" dirty="0" err="1" smtClean="0">
                <a:solidFill>
                  <a:srgbClr val="1F497D"/>
                </a:solidFill>
              </a:rPr>
              <a:t>Maholanobis</a:t>
            </a:r>
            <a:r>
              <a:rPr lang="en-US" sz="2800" b="1" dirty="0" smtClean="0">
                <a:solidFill>
                  <a:srgbClr val="1F497D"/>
                </a:solidFill>
              </a:rPr>
              <a:t> distance (1936)</a:t>
            </a:r>
            <a:endParaRPr lang="en-US" sz="2800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64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Example: Size of Engine </a:t>
            </a:r>
            <a:r>
              <a:rPr lang="en-US" dirty="0" err="1" smtClean="0"/>
              <a:t>vs</a:t>
            </a:r>
            <a:r>
              <a:rPr lang="en-US" dirty="0" smtClean="0"/>
              <a:t>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31702293"/>
              </p:ext>
            </p:extLst>
          </p:nvPr>
        </p:nvGraphicFramePr>
        <p:xfrm>
          <a:off x="1066800" y="1193801"/>
          <a:ext cx="6311900" cy="353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70200" y="45847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Engine displacement (cc)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660402" y="26543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 (</a:t>
            </a:r>
            <a:r>
              <a:rPr lang="en-US" dirty="0" err="1" smtClean="0"/>
              <a:t>bhp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5130800"/>
            <a:ext cx="8229600" cy="9953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 unknown car has an engine of size 1800cc. What is likely to be the power of the engine?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16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setup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20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163054"/>
            <a:ext cx="8229600" cy="5193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F497D"/>
              </a:buClr>
            </a:pPr>
            <a:r>
              <a:rPr lang="en-US" dirty="0" smtClean="0">
                <a:solidFill>
                  <a:srgbClr val="1F497D"/>
                </a:solidFill>
              </a:rPr>
              <a:t>Training data / set</a:t>
            </a:r>
            <a:r>
              <a:rPr lang="en-US" dirty="0" smtClean="0">
                <a:solidFill>
                  <a:prstClr val="black"/>
                </a:solidFill>
              </a:rPr>
              <a:t>: set of </a:t>
            </a:r>
            <a:r>
              <a:rPr lang="en-US" i="1" dirty="0" smtClean="0">
                <a:solidFill>
                  <a:srgbClr val="1F497D"/>
                </a:solidFill>
              </a:rPr>
              <a:t>input data points </a:t>
            </a:r>
            <a:r>
              <a:rPr lang="en-US" dirty="0" smtClean="0">
                <a:solidFill>
                  <a:prstClr val="black"/>
                </a:solidFill>
              </a:rPr>
              <a:t>and </a:t>
            </a:r>
            <a:r>
              <a:rPr lang="en-US" i="1" dirty="0" smtClean="0">
                <a:solidFill>
                  <a:srgbClr val="1F497D"/>
                </a:solidFill>
              </a:rPr>
              <a:t>given answers </a:t>
            </a:r>
            <a:r>
              <a:rPr lang="en-US" dirty="0" smtClean="0">
                <a:solidFill>
                  <a:srgbClr val="000000"/>
                </a:solidFill>
              </a:rPr>
              <a:t>for the data points</a:t>
            </a:r>
            <a:endParaRPr lang="en-US" i="1" dirty="0" smtClean="0">
              <a:solidFill>
                <a:srgbClr val="000000"/>
              </a:solidFill>
            </a:endParaRPr>
          </a:p>
          <a:p>
            <a:pPr>
              <a:buClr>
                <a:srgbClr val="1F497D"/>
              </a:buClr>
            </a:pPr>
            <a:r>
              <a:rPr lang="en-US" dirty="0" smtClean="0">
                <a:solidFill>
                  <a:srgbClr val="1F497D"/>
                </a:solidFill>
              </a:rPr>
              <a:t>Labels</a:t>
            </a:r>
            <a:r>
              <a:rPr lang="en-US" dirty="0" smtClean="0">
                <a:solidFill>
                  <a:prstClr val="black"/>
                </a:solidFill>
              </a:rPr>
              <a:t>: the list of </a:t>
            </a:r>
            <a:r>
              <a:rPr lang="en-US" i="1" dirty="0" smtClean="0">
                <a:solidFill>
                  <a:srgbClr val="1F497D"/>
                </a:solidFill>
              </a:rPr>
              <a:t>possible answers</a:t>
            </a:r>
          </a:p>
          <a:p>
            <a:pPr>
              <a:buClr>
                <a:srgbClr val="1F497D"/>
              </a:buClr>
            </a:pPr>
            <a:r>
              <a:rPr lang="en-US" dirty="0" smtClean="0">
                <a:solidFill>
                  <a:srgbClr val="1F497D"/>
                </a:solidFill>
              </a:rPr>
              <a:t>Test data / set</a:t>
            </a:r>
            <a:r>
              <a:rPr lang="en-US" dirty="0" smtClean="0">
                <a:solidFill>
                  <a:prstClr val="black"/>
                </a:solidFill>
              </a:rPr>
              <a:t>: inputs to the classification algorithm for </a:t>
            </a:r>
            <a:r>
              <a:rPr lang="en-US" i="1" dirty="0" smtClean="0">
                <a:solidFill>
                  <a:srgbClr val="1F497D"/>
                </a:solidFill>
              </a:rPr>
              <a:t>finding labels</a:t>
            </a:r>
          </a:p>
          <a:p>
            <a:pPr lvl="1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Used for evaluating the algorithm in case the answers are known </a:t>
            </a:r>
            <a:r>
              <a:rPr lang="en-US" smtClean="0">
                <a:solidFill>
                  <a:prstClr val="black"/>
                </a:solidFill>
              </a:rPr>
              <a:t>(</a:t>
            </a:r>
            <a:r>
              <a:rPr lang="en-US" smtClean="0">
                <a:solidFill>
                  <a:prstClr val="black"/>
                </a:solidFill>
              </a:rPr>
              <a:t>but not </a:t>
            </a:r>
            <a:r>
              <a:rPr lang="en-US" dirty="0" smtClean="0">
                <a:solidFill>
                  <a:prstClr val="black"/>
                </a:solidFill>
              </a:rPr>
              <a:t>known to the algorithm)</a:t>
            </a:r>
            <a:endParaRPr lang="en-US" dirty="0">
              <a:solidFill>
                <a:prstClr val="black"/>
              </a:solidFill>
            </a:endParaRPr>
          </a:p>
          <a:p>
            <a:pPr>
              <a:buClr>
                <a:srgbClr val="1F497D"/>
              </a:buClr>
            </a:pPr>
            <a:r>
              <a:rPr lang="en-US" dirty="0" smtClean="0">
                <a:solidFill>
                  <a:srgbClr val="1F497D"/>
                </a:solidFill>
              </a:rPr>
              <a:t>Classification task</a:t>
            </a:r>
            <a:r>
              <a:rPr lang="en-US" dirty="0" smtClean="0">
                <a:solidFill>
                  <a:prstClr val="black"/>
                </a:solidFill>
              </a:rPr>
              <a:t>: </a:t>
            </a:r>
            <a:r>
              <a:rPr lang="en-US" i="1" dirty="0" smtClean="0">
                <a:solidFill>
                  <a:srgbClr val="1F497D"/>
                </a:solidFill>
              </a:rPr>
              <a:t>Determining labels </a:t>
            </a:r>
            <a:r>
              <a:rPr lang="en-US" dirty="0" smtClean="0">
                <a:solidFill>
                  <a:prstClr val="black"/>
                </a:solidFill>
              </a:rPr>
              <a:t>of the data points for which the label is not known or not passed to the algorithm</a:t>
            </a:r>
            <a:endParaRPr lang="en-US" dirty="0">
              <a:solidFill>
                <a:prstClr val="black"/>
              </a:solidFill>
            </a:endParaRPr>
          </a:p>
          <a:p>
            <a:pPr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Features: </a:t>
            </a:r>
            <a:r>
              <a:rPr lang="en-US" i="1" dirty="0" smtClean="0">
                <a:solidFill>
                  <a:schemeClr val="tx2"/>
                </a:solidFill>
              </a:rPr>
              <a:t>attributes</a:t>
            </a:r>
            <a:r>
              <a:rPr lang="en-US" dirty="0" smtClean="0">
                <a:solidFill>
                  <a:prstClr val="black"/>
                </a:solidFill>
              </a:rPr>
              <a:t> that represent the data</a:t>
            </a:r>
          </a:p>
        </p:txBody>
      </p:sp>
    </p:spTree>
    <p:extLst>
      <p:ext uri="{BB962C8B-B14F-4D97-AF65-F5344CB8AC3E}">
        <p14:creationId xmlns:p14="http://schemas.microsoft.com/office/powerpoint/2010/main" val="2910069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set accuracy: the correct performance measure</a:t>
            </a:r>
          </a:p>
          <a:p>
            <a:r>
              <a:rPr lang="tr-TR" dirty="0" err="1" smtClean="0"/>
              <a:t>Accuracy</a:t>
            </a:r>
            <a:r>
              <a:rPr lang="tr-TR" dirty="0" smtClean="0"/>
              <a:t> =  #of </a:t>
            </a:r>
            <a:r>
              <a:rPr lang="tr-TR" dirty="0" err="1" smtClean="0"/>
              <a:t>correct</a:t>
            </a:r>
            <a:r>
              <a:rPr lang="tr-TR" dirty="0" smtClean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 / #of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answers</a:t>
            </a:r>
            <a:endParaRPr lang="tr-TR" dirty="0" smtClean="0"/>
          </a:p>
          <a:p>
            <a:pPr marL="342900" lvl="1" indent="-34290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Need </a:t>
            </a:r>
            <a:r>
              <a:rPr lang="en-US" sz="2800" dirty="0"/>
              <a:t>to know the true test labels </a:t>
            </a:r>
            <a:endParaRPr lang="en-US" sz="2800" dirty="0" smtClean="0"/>
          </a:p>
          <a:p>
            <a:pPr lvl="1">
              <a:buClr>
                <a:srgbClr val="4F81BD"/>
              </a:buClr>
            </a:pPr>
            <a:r>
              <a:rPr lang="tr-TR" dirty="0">
                <a:solidFill>
                  <a:prstClr val="black"/>
                </a:solidFill>
              </a:rPr>
              <a:t>Option: </a:t>
            </a:r>
            <a:r>
              <a:rPr lang="tr-TR" dirty="0" err="1">
                <a:solidFill>
                  <a:prstClr val="black"/>
                </a:solidFill>
              </a:rPr>
              <a:t>use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training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set </a:t>
            </a:r>
            <a:r>
              <a:rPr lang="tr-TR" dirty="0" err="1" smtClean="0">
                <a:solidFill>
                  <a:prstClr val="black"/>
                </a:solidFill>
              </a:rPr>
              <a:t>itself</a:t>
            </a:r>
            <a:endParaRPr lang="tr-TR" dirty="0" smtClean="0">
              <a:solidFill>
                <a:prstClr val="black"/>
              </a:solidFill>
            </a:endParaRPr>
          </a:p>
          <a:p>
            <a:pPr lvl="1">
              <a:buClr>
                <a:srgbClr val="4F81BD"/>
              </a:buClr>
            </a:pPr>
            <a:r>
              <a:rPr lang="tr-TR" dirty="0" err="1" smtClean="0">
                <a:solidFill>
                  <a:prstClr val="black"/>
                </a:solidFill>
              </a:rPr>
              <a:t>Parameter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selection</a:t>
            </a:r>
            <a:r>
              <a:rPr lang="tr-TR" dirty="0" smtClean="0">
                <a:solidFill>
                  <a:prstClr val="black"/>
                </a:solidFill>
              </a:rPr>
              <a:t> (</a:t>
            </a:r>
            <a:r>
              <a:rPr lang="tr-TR" dirty="0" err="1" smtClean="0">
                <a:solidFill>
                  <a:prstClr val="black"/>
                </a:solidFill>
              </a:rPr>
              <a:t>for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i="1" dirty="0" smtClean="0">
                <a:solidFill>
                  <a:prstClr val="black"/>
                </a:solidFill>
              </a:rPr>
              <a:t>k-</a:t>
            </a:r>
            <a:r>
              <a:rPr lang="tr-TR" dirty="0" smtClean="0">
                <a:solidFill>
                  <a:prstClr val="black"/>
                </a:solidFill>
              </a:rPr>
              <a:t>NN) </a:t>
            </a:r>
            <a:r>
              <a:rPr lang="tr-TR" dirty="0" err="1" smtClean="0">
                <a:solidFill>
                  <a:prstClr val="black"/>
                </a:solidFill>
              </a:rPr>
              <a:t>by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accuracy</a:t>
            </a:r>
            <a:r>
              <a:rPr lang="tr-TR" dirty="0" smtClean="0">
                <a:solidFill>
                  <a:prstClr val="black"/>
                </a:solidFill>
              </a:rPr>
              <a:t> on </a:t>
            </a:r>
            <a:r>
              <a:rPr lang="tr-TR" dirty="0" err="1" smtClean="0">
                <a:solidFill>
                  <a:prstClr val="black"/>
                </a:solidFill>
              </a:rPr>
              <a:t>training</a:t>
            </a:r>
            <a:r>
              <a:rPr lang="tr-TR" dirty="0" smtClean="0">
                <a:solidFill>
                  <a:prstClr val="black"/>
                </a:solidFill>
              </a:rPr>
              <a:t> set</a:t>
            </a:r>
            <a:endParaRPr lang="tr-TR" dirty="0">
              <a:solidFill>
                <a:prstClr val="black"/>
              </a:solidFill>
            </a:endParaRPr>
          </a:p>
          <a:p>
            <a:pPr marL="342900" lvl="1" indent="-34290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err="1" smtClean="0"/>
              <a:t>Overfitting</a:t>
            </a:r>
            <a:r>
              <a:rPr lang="en-US" sz="2800" dirty="0" smtClean="0"/>
              <a:t>: a classifier performs too good on training set compared to new (unlabeled) test data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11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Better validation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Leave one out:</a:t>
            </a:r>
          </a:p>
          <a:p>
            <a:pPr lvl="1"/>
            <a:r>
              <a:rPr lang="en-US" dirty="0" smtClean="0"/>
              <a:t>For each training data point </a:t>
            </a:r>
            <a:r>
              <a:rPr lang="en-US" i="1" dirty="0" smtClean="0"/>
              <a:t>x </a:t>
            </a:r>
            <a:r>
              <a:rPr lang="en-US" dirty="0" smtClean="0"/>
              <a:t>of training set </a:t>
            </a:r>
            <a:r>
              <a:rPr lang="en-US" i="1" dirty="0"/>
              <a:t>D</a:t>
            </a:r>
            <a:endParaRPr lang="en-US" i="1" dirty="0" smtClean="0"/>
          </a:p>
          <a:p>
            <a:pPr lvl="1"/>
            <a:r>
              <a:rPr lang="en-US" dirty="0" smtClean="0"/>
              <a:t>Construct training set </a:t>
            </a:r>
            <a:r>
              <a:rPr lang="en-US" i="1" dirty="0" smtClean="0"/>
              <a:t>D – x, </a:t>
            </a:r>
            <a:r>
              <a:rPr lang="en-US" dirty="0" smtClean="0"/>
              <a:t>test set {</a:t>
            </a:r>
            <a:r>
              <a:rPr lang="en-US" i="1" dirty="0" smtClean="0"/>
              <a:t>x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Train on </a:t>
            </a:r>
            <a:r>
              <a:rPr lang="en-US" i="1" dirty="0"/>
              <a:t>D – </a:t>
            </a:r>
            <a:r>
              <a:rPr lang="en-US" i="1" dirty="0" smtClean="0"/>
              <a:t>x, </a:t>
            </a:r>
            <a:r>
              <a:rPr lang="en-US" dirty="0" smtClean="0"/>
              <a:t>test on </a:t>
            </a:r>
            <a:r>
              <a:rPr lang="en-US" i="1" dirty="0" smtClean="0"/>
              <a:t>x</a:t>
            </a:r>
          </a:p>
          <a:p>
            <a:pPr lvl="1"/>
            <a:r>
              <a:rPr lang="en-US" dirty="0" smtClean="0"/>
              <a:t>Overall accuracy = average over all such cases</a:t>
            </a:r>
          </a:p>
          <a:p>
            <a:pPr lvl="1"/>
            <a:r>
              <a:rPr lang="en-US" dirty="0" smtClean="0"/>
              <a:t>Expensive to compute</a:t>
            </a:r>
          </a:p>
          <a:p>
            <a:r>
              <a:rPr lang="en-US" dirty="0" smtClean="0"/>
              <a:t>Hold out set: </a:t>
            </a:r>
          </a:p>
          <a:p>
            <a:pPr lvl="1"/>
            <a:r>
              <a:rPr lang="en-US" dirty="0" smtClean="0"/>
              <a:t>Randomly choose </a:t>
            </a:r>
            <a:r>
              <a:rPr lang="en-US" i="1" dirty="0" smtClean="0"/>
              <a:t>x% </a:t>
            </a:r>
            <a:r>
              <a:rPr lang="en-US" dirty="0" smtClean="0"/>
              <a:t>(say 25-30%) of the training data, set aside as test set</a:t>
            </a:r>
          </a:p>
          <a:p>
            <a:pPr lvl="1"/>
            <a:r>
              <a:rPr lang="en-US" dirty="0" smtClean="0"/>
              <a:t>Train on the rest of training data, test on the test set</a:t>
            </a:r>
          </a:p>
          <a:p>
            <a:pPr lvl="1"/>
            <a:r>
              <a:rPr lang="en-US" dirty="0" smtClean="0"/>
              <a:t>Easy to compute, but tends to have higher variance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8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k-</a:t>
            </a:r>
            <a:r>
              <a:rPr lang="en-US" dirty="0" smtClean="0"/>
              <a:t>fold Cross Validation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Randomly divide the training data into </a:t>
            </a:r>
            <a:r>
              <a:rPr lang="en-US" i="1" dirty="0" smtClean="0"/>
              <a:t>k </a:t>
            </a:r>
            <a:r>
              <a:rPr lang="en-US" dirty="0" smtClean="0"/>
              <a:t>partitions </a:t>
            </a:r>
            <a:r>
              <a:rPr lang="en-US" i="1" dirty="0" smtClean="0"/>
              <a:t>D</a:t>
            </a:r>
            <a:r>
              <a:rPr lang="en-US" i="1" baseline="-25000" dirty="0" smtClean="0"/>
              <a:t>1</a:t>
            </a:r>
            <a:r>
              <a:rPr lang="en-US" dirty="0" smtClean="0"/>
              <a:t>,…,</a:t>
            </a:r>
            <a:r>
              <a:rPr lang="en-US" i="1" dirty="0"/>
              <a:t>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k</a:t>
            </a:r>
            <a:r>
              <a:rPr lang="en-US" dirty="0" smtClean="0"/>
              <a:t> : possibly equal division</a:t>
            </a:r>
          </a:p>
          <a:p>
            <a:r>
              <a:rPr lang="en-US" dirty="0" smtClean="0"/>
              <a:t>For each fold </a:t>
            </a:r>
            <a:r>
              <a:rPr lang="en-US" i="1" dirty="0" smtClean="0"/>
              <a:t>D</a:t>
            </a:r>
            <a:r>
              <a:rPr lang="en-US" i="1" baseline="-25000" dirty="0" smtClean="0"/>
              <a:t>i</a:t>
            </a:r>
          </a:p>
          <a:p>
            <a:pPr lvl="1"/>
            <a:r>
              <a:rPr lang="en-US" dirty="0" smtClean="0"/>
              <a:t>Train a classifier with training data = </a:t>
            </a:r>
            <a:r>
              <a:rPr lang="en-US" i="1" dirty="0" smtClean="0"/>
              <a:t>D – D</a:t>
            </a:r>
            <a:r>
              <a:rPr lang="en-US" i="1" baseline="-25000" dirty="0" smtClean="0"/>
              <a:t>i</a:t>
            </a:r>
          </a:p>
          <a:p>
            <a:pPr lvl="1"/>
            <a:r>
              <a:rPr lang="en-US" dirty="0" smtClean="0"/>
              <a:t>Test and validate with </a:t>
            </a:r>
            <a:r>
              <a:rPr lang="en-US" i="1" dirty="0" smtClean="0"/>
              <a:t>D</a:t>
            </a:r>
            <a:r>
              <a:rPr lang="en-US" i="1" baseline="-25000" dirty="0" smtClean="0"/>
              <a:t>i</a:t>
            </a:r>
          </a:p>
          <a:p>
            <a:r>
              <a:rPr lang="en-US" dirty="0" smtClean="0"/>
              <a:t>Overall accuracy: average accuracy over all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92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Lecture videos by Prof. Andrew Ng, Stanford University</a:t>
            </a:r>
          </a:p>
          <a:p>
            <a:pPr marL="0" indent="0">
              <a:buNone/>
            </a:pPr>
            <a:r>
              <a:rPr lang="en-US" sz="2400" dirty="0" smtClean="0"/>
              <a:t>    Available on </a:t>
            </a:r>
            <a:r>
              <a:rPr lang="en-US" sz="2400" dirty="0" err="1" smtClean="0"/>
              <a:t>Coursera</a:t>
            </a:r>
            <a:r>
              <a:rPr lang="en-US" sz="2400" dirty="0" smtClean="0"/>
              <a:t> (Course: Machine Learning)</a:t>
            </a:r>
          </a:p>
          <a:p>
            <a:r>
              <a:rPr lang="en-US" dirty="0" smtClean="0"/>
              <a:t>Data Mining Map: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://www.saedsayad.com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59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Example: Size of Engine </a:t>
            </a:r>
            <a:r>
              <a:rPr lang="en-US" dirty="0" err="1" smtClean="0"/>
              <a:t>vs</a:t>
            </a:r>
            <a:r>
              <a:rPr lang="en-US" dirty="0" smtClean="0"/>
              <a:t>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22904570"/>
              </p:ext>
            </p:extLst>
          </p:nvPr>
        </p:nvGraphicFramePr>
        <p:xfrm>
          <a:off x="1066800" y="1193801"/>
          <a:ext cx="6311900" cy="353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70200" y="45847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Engine displacement (cc)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660402" y="26543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 (</a:t>
            </a:r>
            <a:r>
              <a:rPr lang="en-US" dirty="0" err="1" smtClean="0"/>
              <a:t>bhp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5130800"/>
            <a:ext cx="8229600" cy="995363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Intuitively, the two variables have a relation</a:t>
            </a:r>
          </a:p>
          <a:p>
            <a:r>
              <a:rPr lang="en-US" sz="2400" dirty="0" smtClean="0"/>
              <a:t>Learn the relation from the given data</a:t>
            </a:r>
          </a:p>
          <a:p>
            <a:r>
              <a:rPr lang="en-US" sz="2400" dirty="0" smtClean="0"/>
              <a:t>Predict the </a:t>
            </a:r>
            <a:r>
              <a:rPr lang="en-US" sz="2400" i="1" dirty="0" smtClean="0"/>
              <a:t>target variable</a:t>
            </a:r>
            <a:r>
              <a:rPr lang="en-US" sz="2400" dirty="0" smtClean="0"/>
              <a:t> after learning</a:t>
            </a:r>
            <a:endParaRPr lang="en-US" dirty="0"/>
          </a:p>
        </p:txBody>
      </p:sp>
      <p:cxnSp>
        <p:nvCxnSpPr>
          <p:cNvPr id="5" name="Straight Arrow Connector 4"/>
          <p:cNvCxnSpPr>
            <a:stCxn id="6" idx="0"/>
          </p:cNvCxnSpPr>
          <p:nvPr/>
        </p:nvCxnSpPr>
        <p:spPr>
          <a:xfrm flipV="1">
            <a:off x="741947" y="3502526"/>
            <a:ext cx="127000" cy="7265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40631" y="4229068"/>
            <a:ext cx="1002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Target</a:t>
            </a:r>
          </a:p>
          <a:p>
            <a:r>
              <a:rPr lang="en-US" dirty="0" smtClean="0"/>
              <a:t>Variable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13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Exercise: on a simpler set of data points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424947"/>
            <a:ext cx="8229600" cy="1701216"/>
          </a:xfrm>
        </p:spPr>
        <p:txBody>
          <a:bodyPr/>
          <a:lstStyle/>
          <a:p>
            <a:r>
              <a:rPr lang="en-US" dirty="0" smtClean="0"/>
              <a:t>Predict </a:t>
            </a:r>
            <a:r>
              <a:rPr lang="en-US" i="1" dirty="0" smtClean="0"/>
              <a:t>y </a:t>
            </a:r>
            <a:r>
              <a:rPr lang="en-US" dirty="0" smtClean="0"/>
              <a:t>for </a:t>
            </a:r>
            <a:r>
              <a:rPr lang="en-US" i="1" dirty="0" smtClean="0"/>
              <a:t>x = </a:t>
            </a:r>
            <a:r>
              <a:rPr lang="en-US" dirty="0" smtClean="0"/>
              <a:t>2.5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8929829"/>
              </p:ext>
            </p:extLst>
          </p:nvPr>
        </p:nvGraphicFramePr>
        <p:xfrm>
          <a:off x="985587" y="1263650"/>
          <a:ext cx="5083676" cy="2639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-320510" y="2314408"/>
            <a:ext cx="234281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48831" y="3769231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807625"/>
              </p:ext>
            </p:extLst>
          </p:nvPr>
        </p:nvGraphicFramePr>
        <p:xfrm>
          <a:off x="6698579" y="1340518"/>
          <a:ext cx="1707484" cy="1905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53742"/>
                <a:gridCol w="853742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089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Linear Regression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97750925"/>
              </p:ext>
            </p:extLst>
          </p:nvPr>
        </p:nvGraphicFramePr>
        <p:xfrm>
          <a:off x="1066800" y="1193801"/>
          <a:ext cx="6311900" cy="353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70200" y="45847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Engine displacement (cc)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660402" y="26543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 (</a:t>
            </a:r>
            <a:r>
              <a:rPr lang="en-US" dirty="0" err="1" smtClean="0"/>
              <a:t>bhp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5130800"/>
            <a:ext cx="8229600" cy="9953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Assume: the relation is linear</a:t>
            </a:r>
          </a:p>
          <a:p>
            <a:r>
              <a:rPr lang="en-US" sz="2400" dirty="0" smtClean="0"/>
              <a:t>Then for a given </a:t>
            </a:r>
            <a:r>
              <a:rPr lang="en-US" sz="2400" i="1" dirty="0" smtClean="0"/>
              <a:t>x (=1800), </a:t>
            </a:r>
            <a:r>
              <a:rPr lang="en-US" sz="2400" dirty="0" smtClean="0"/>
              <a:t>predict the value of </a:t>
            </a:r>
            <a:r>
              <a:rPr lang="en-US" sz="2400" i="1" dirty="0" smtClean="0"/>
              <a:t>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251200" y="1549400"/>
            <a:ext cx="3771900" cy="177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588000" y="2209800"/>
            <a:ext cx="0" cy="20447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52105" y="1978967"/>
            <a:ext cx="1657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Training set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513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Linear Regression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30539947"/>
              </p:ext>
            </p:extLst>
          </p:nvPr>
        </p:nvGraphicFramePr>
        <p:xfrm>
          <a:off x="1066800" y="1193801"/>
          <a:ext cx="6311900" cy="353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70200" y="45847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Engine displacement (cc)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660402" y="26543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 (</a:t>
            </a:r>
            <a:r>
              <a:rPr lang="en-US" dirty="0" err="1" smtClean="0"/>
              <a:t>bhp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5130800"/>
            <a:ext cx="8229600" cy="122555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Linear regression</a:t>
            </a:r>
          </a:p>
          <a:p>
            <a:r>
              <a:rPr lang="en-US" sz="2400" dirty="0" smtClean="0"/>
              <a:t>Assume </a:t>
            </a:r>
            <a:r>
              <a:rPr lang="en-US" sz="2400" i="1" dirty="0" smtClean="0"/>
              <a:t>y = a . x + b</a:t>
            </a:r>
          </a:p>
          <a:p>
            <a:r>
              <a:rPr lang="en-US" sz="2400" dirty="0" smtClean="0"/>
              <a:t>Try to find suitable </a:t>
            </a:r>
            <a:r>
              <a:rPr lang="en-US" sz="2400" i="1" dirty="0" smtClean="0"/>
              <a:t>a </a:t>
            </a:r>
            <a:r>
              <a:rPr lang="en-US" sz="2400" dirty="0" smtClean="0"/>
              <a:t>and </a:t>
            </a:r>
            <a:r>
              <a:rPr lang="en-US" sz="2400" i="1" dirty="0" smtClean="0"/>
              <a:t>b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251200" y="1549400"/>
            <a:ext cx="3771900" cy="177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588000" y="2209800"/>
            <a:ext cx="0" cy="20447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735053" y="4952797"/>
            <a:ext cx="3195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rgbClr val="FF0000"/>
                </a:solidFill>
              </a:rPr>
              <a:t>Optional exercise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781256"/>
              </p:ext>
            </p:extLst>
          </p:nvPr>
        </p:nvGraphicFramePr>
        <p:xfrm>
          <a:off x="7607298" y="1333500"/>
          <a:ext cx="1255964" cy="33223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27982"/>
                <a:gridCol w="627982"/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</a:rPr>
                        <a:t>Engine (cc)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</a:rPr>
                        <a:t>Power (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bhp</a:t>
                      </a:r>
                      <a:r>
                        <a:rPr lang="en-US" sz="1600" u="none" strike="noStrike" dirty="0" smtClean="0">
                          <a:effectLst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1800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98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Exercise: using </a:t>
            </a:r>
            <a:r>
              <a:rPr lang="en-US" dirty="0"/>
              <a:t>L</a:t>
            </a:r>
            <a:r>
              <a:rPr lang="en-US" dirty="0" smtClean="0"/>
              <a:t>inear </a:t>
            </a:r>
            <a:r>
              <a:rPr lang="en-US" dirty="0"/>
              <a:t>R</a:t>
            </a:r>
            <a:r>
              <a:rPr lang="en-US" dirty="0" smtClean="0"/>
              <a:t>egression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424947"/>
            <a:ext cx="8229600" cy="1701216"/>
          </a:xfrm>
        </p:spPr>
        <p:txBody>
          <a:bodyPr/>
          <a:lstStyle/>
          <a:p>
            <a:r>
              <a:rPr lang="en-US" dirty="0" smtClean="0"/>
              <a:t>Define a regression line of your choice</a:t>
            </a:r>
          </a:p>
          <a:p>
            <a:r>
              <a:rPr lang="en-US" dirty="0" smtClean="0"/>
              <a:t>Predict </a:t>
            </a:r>
            <a:r>
              <a:rPr lang="en-US" i="1" dirty="0" smtClean="0"/>
              <a:t>y </a:t>
            </a:r>
            <a:r>
              <a:rPr lang="en-US" dirty="0" smtClean="0"/>
              <a:t>for </a:t>
            </a:r>
            <a:r>
              <a:rPr lang="en-US" i="1" dirty="0" smtClean="0"/>
              <a:t>x = </a:t>
            </a:r>
            <a:r>
              <a:rPr lang="en-US" dirty="0" smtClean="0"/>
              <a:t>2.5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099544"/>
              </p:ext>
            </p:extLst>
          </p:nvPr>
        </p:nvGraphicFramePr>
        <p:xfrm>
          <a:off x="985587" y="1263650"/>
          <a:ext cx="5083676" cy="2639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-320510" y="2314408"/>
            <a:ext cx="234281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48831" y="3769231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0297"/>
              </p:ext>
            </p:extLst>
          </p:nvPr>
        </p:nvGraphicFramePr>
        <p:xfrm>
          <a:off x="6698579" y="1340518"/>
          <a:ext cx="1707484" cy="1905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53742"/>
                <a:gridCol w="853742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309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Choosing the parameters right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216402"/>
            <a:ext cx="8229600" cy="19097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data points: (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 smtClean="0"/>
              <a:t>), </a:t>
            </a:r>
            <a:r>
              <a:rPr lang="en-US" dirty="0"/>
              <a:t>(</a:t>
            </a:r>
            <a:r>
              <a:rPr lang="en-US" i="1" dirty="0" smtClean="0"/>
              <a:t>x</a:t>
            </a:r>
            <a:r>
              <a:rPr lang="en-US" i="1" baseline="-25000" dirty="0" smtClean="0"/>
              <a:t>2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i="1" baseline="-25000" dirty="0" smtClean="0"/>
              <a:t>2</a:t>
            </a:r>
            <a:r>
              <a:rPr lang="en-US" dirty="0" smtClean="0"/>
              <a:t>), … , </a:t>
            </a:r>
            <a:r>
              <a:rPr lang="en-US" dirty="0"/>
              <a:t>(</a:t>
            </a:r>
            <a:r>
              <a:rPr lang="en-US" i="1" dirty="0" err="1" smtClean="0"/>
              <a:t>x</a:t>
            </a:r>
            <a:r>
              <a:rPr lang="en-US" i="1" baseline="-25000" dirty="0" err="1"/>
              <a:t>m</a:t>
            </a:r>
            <a:r>
              <a:rPr lang="en-US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/>
              <a:t>m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regression line: </a:t>
            </a:r>
            <a:r>
              <a:rPr lang="en-US" i="1" dirty="0" smtClean="0"/>
              <a:t>f(x) = y = a . x + b</a:t>
            </a:r>
            <a:endParaRPr lang="en-US" dirty="0" smtClean="0"/>
          </a:p>
          <a:p>
            <a:r>
              <a:rPr lang="en-US" i="1" dirty="0" smtClean="0"/>
              <a:t>Least-square cost function</a:t>
            </a:r>
            <a:r>
              <a:rPr lang="en-US" dirty="0" smtClean="0"/>
              <a:t>: </a:t>
            </a:r>
            <a:r>
              <a:rPr lang="en-US" i="1" dirty="0" smtClean="0"/>
              <a:t>J =</a:t>
            </a:r>
            <a:r>
              <a:rPr lang="en-US" dirty="0" smtClean="0"/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Σ</a:t>
            </a:r>
            <a:r>
              <a:rPr lang="en-US" sz="3200" i="1" baseline="-25000" dirty="0" err="1" smtClean="0">
                <a:solidFill>
                  <a:schemeClr val="tx2"/>
                </a:solidFill>
              </a:rPr>
              <a:t>i</a:t>
            </a:r>
            <a:r>
              <a:rPr lang="en-US" dirty="0" smtClean="0">
                <a:solidFill>
                  <a:schemeClr val="tx2"/>
                </a:solidFill>
              </a:rPr>
              <a:t> ( </a:t>
            </a:r>
            <a:r>
              <a:rPr lang="en-US" i="1" dirty="0" smtClean="0">
                <a:solidFill>
                  <a:schemeClr val="tx2"/>
                </a:solidFill>
              </a:rPr>
              <a:t>f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i="1" dirty="0" smtClean="0">
                <a:solidFill>
                  <a:schemeClr val="tx2"/>
                </a:solidFill>
              </a:rPr>
              <a:t>x</a:t>
            </a:r>
            <a:r>
              <a:rPr lang="en-US" i="1" baseline="-25000" dirty="0" smtClean="0">
                <a:solidFill>
                  <a:schemeClr val="tx2"/>
                </a:solidFill>
              </a:rPr>
              <a:t>i</a:t>
            </a:r>
            <a:r>
              <a:rPr lang="en-US" dirty="0">
                <a:solidFill>
                  <a:schemeClr val="tx2"/>
                </a:solidFill>
              </a:rPr>
              <a:t>)</a:t>
            </a:r>
            <a:r>
              <a:rPr lang="en-US" i="1" dirty="0" smtClean="0">
                <a:solidFill>
                  <a:schemeClr val="tx2"/>
                </a:solidFill>
              </a:rPr>
              <a:t> – </a:t>
            </a:r>
            <a:r>
              <a:rPr lang="en-US" i="1" dirty="0" err="1" smtClean="0">
                <a:solidFill>
                  <a:schemeClr val="tx2"/>
                </a:solidFill>
              </a:rPr>
              <a:t>y</a:t>
            </a:r>
            <a:r>
              <a:rPr lang="en-US" i="1" baseline="-25000" dirty="0" err="1" smtClean="0">
                <a:solidFill>
                  <a:schemeClr val="tx2"/>
                </a:solidFill>
              </a:rPr>
              <a:t>i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r>
              <a:rPr lang="en-US" baseline="30000" dirty="0" smtClean="0">
                <a:solidFill>
                  <a:schemeClr val="tx2"/>
                </a:solidFill>
              </a:rPr>
              <a:t>2</a:t>
            </a:r>
            <a:endParaRPr lang="en-US" baseline="30000" dirty="0">
              <a:solidFill>
                <a:schemeClr val="tx2"/>
              </a:solidFill>
            </a:endParaRPr>
          </a:p>
          <a:p>
            <a:r>
              <a:rPr lang="en-US" dirty="0" smtClean="0"/>
              <a:t>Goal: minimize </a:t>
            </a:r>
            <a:r>
              <a:rPr lang="en-US" i="1" dirty="0" smtClean="0"/>
              <a:t>J </a:t>
            </a:r>
            <a:r>
              <a:rPr lang="en-US" dirty="0" smtClean="0"/>
              <a:t>over choices of </a:t>
            </a:r>
            <a:r>
              <a:rPr lang="en-US" i="1" dirty="0" smtClean="0"/>
              <a:t>a </a:t>
            </a:r>
            <a:r>
              <a:rPr lang="en-US" dirty="0" smtClean="0"/>
              <a:t>and </a:t>
            </a:r>
            <a:r>
              <a:rPr lang="en-US" i="1" dirty="0" smtClean="0"/>
              <a:t>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8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1965331"/>
              </p:ext>
            </p:extLst>
          </p:nvPr>
        </p:nvGraphicFramePr>
        <p:xfrm>
          <a:off x="1066800" y="1193801"/>
          <a:ext cx="4787900" cy="2819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44700" y="3835402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x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635000" y="2514601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y </a:t>
            </a:r>
            <a:endParaRPr lang="en-US" i="1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854700" y="1320802"/>
            <a:ext cx="2984500" cy="190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Goal: minimizing the deviation from the actual data points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1905000" y="1511300"/>
            <a:ext cx="3556000" cy="1943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9594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Minimize the Cost Function?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29263"/>
            <a:ext cx="8229600" cy="25969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Goal: </a:t>
            </a:r>
            <a:r>
              <a:rPr lang="en-US" i="1" dirty="0" smtClean="0"/>
              <a:t>minimize J for all values of a and b</a:t>
            </a:r>
            <a:endParaRPr lang="en-US" dirty="0" smtClean="0"/>
          </a:p>
          <a:p>
            <a:r>
              <a:rPr lang="en-US" dirty="0" smtClean="0"/>
              <a:t>Start from some </a:t>
            </a:r>
            <a:r>
              <a:rPr lang="en-US" i="1" dirty="0" smtClean="0"/>
              <a:t>a = a</a:t>
            </a:r>
            <a:r>
              <a:rPr lang="en-US" i="1" baseline="-25000" dirty="0" smtClean="0"/>
              <a:t>0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b = b</a:t>
            </a:r>
            <a:r>
              <a:rPr lang="en-US" i="1" baseline="-25000" dirty="0" smtClean="0"/>
              <a:t>0</a:t>
            </a:r>
            <a:endParaRPr lang="en-US" i="1" dirty="0" smtClean="0"/>
          </a:p>
          <a:p>
            <a:r>
              <a:rPr lang="en-US" dirty="0" smtClean="0"/>
              <a:t>Compute:      </a:t>
            </a:r>
            <a:r>
              <a:rPr lang="en-US" i="1" dirty="0" smtClean="0"/>
              <a:t>J(a</a:t>
            </a:r>
            <a:r>
              <a:rPr lang="en-US" i="1" baseline="-25000" dirty="0" smtClean="0"/>
              <a:t>0</a:t>
            </a:r>
            <a:r>
              <a:rPr lang="en-US" i="1" dirty="0" smtClean="0"/>
              <a:t>,b</a:t>
            </a:r>
            <a:r>
              <a:rPr lang="en-US" i="1" baseline="-25000" dirty="0"/>
              <a:t>0</a:t>
            </a:r>
            <a:r>
              <a:rPr lang="en-US" i="1" dirty="0" smtClean="0"/>
              <a:t>)</a:t>
            </a:r>
            <a:endParaRPr lang="en-US" dirty="0" smtClean="0"/>
          </a:p>
          <a:p>
            <a:r>
              <a:rPr lang="en-US" dirty="0" smtClean="0"/>
              <a:t>Simultaneously change </a:t>
            </a:r>
            <a:r>
              <a:rPr lang="en-US" i="1" dirty="0" smtClean="0"/>
              <a:t>a </a:t>
            </a:r>
            <a:r>
              <a:rPr lang="en-US" dirty="0" smtClean="0"/>
              <a:t>and </a:t>
            </a:r>
            <a:r>
              <a:rPr lang="en-US" i="1" dirty="0" smtClean="0"/>
              <a:t>b towards the negative gradient </a:t>
            </a:r>
            <a:r>
              <a:rPr lang="en-US" dirty="0" smtClean="0"/>
              <a:t>and eventually hope to arrive an optimal</a:t>
            </a:r>
          </a:p>
          <a:p>
            <a:r>
              <a:rPr lang="en-US" dirty="0" smtClean="0"/>
              <a:t>Question: Can there be more than one optimal?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95054" y="1136316"/>
            <a:ext cx="1" cy="229936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975895" y="2366220"/>
            <a:ext cx="435810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26527" y="2340422"/>
            <a:ext cx="307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/>
                <a:cs typeface="Times New Roman"/>
              </a:rPr>
              <a:t>a</a:t>
            </a:r>
            <a:endParaRPr lang="en-US" sz="2000" i="1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60843" y="1136316"/>
            <a:ext cx="307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4" name="Oval 13"/>
          <p:cNvSpPr/>
          <p:nvPr/>
        </p:nvSpPr>
        <p:spPr>
          <a:xfrm>
            <a:off x="3729789" y="2045368"/>
            <a:ext cx="160422" cy="1871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7700" y="1715168"/>
            <a:ext cx="2959100" cy="5842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 rot="10800000">
            <a:off x="2286004" y="4384849"/>
            <a:ext cx="481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/>
                <a:cs typeface="Times New Roman"/>
              </a:rPr>
              <a:t>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523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2868</TotalTime>
  <Words>1178</Words>
  <Application>Microsoft Macintosh PowerPoint</Application>
  <PresentationFormat>On-screen Show (4:3)</PresentationFormat>
  <Paragraphs>240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Theme</vt:lpstr>
      <vt:lpstr>Supervised Learning  Regression, Classification Linear regression, k-NN classification</vt:lpstr>
      <vt:lpstr>An Example: Size of Engine vs Power</vt:lpstr>
      <vt:lpstr>An Example: Size of Engine vs Power</vt:lpstr>
      <vt:lpstr>Exercise: on a simpler set of data points</vt:lpstr>
      <vt:lpstr>Linear Regression</vt:lpstr>
      <vt:lpstr>Linear Regression</vt:lpstr>
      <vt:lpstr>Exercise: using Linear Regression</vt:lpstr>
      <vt:lpstr>Choosing the parameters right</vt:lpstr>
      <vt:lpstr>How to Minimize the Cost Function?</vt:lpstr>
      <vt:lpstr>Another example: </vt:lpstr>
      <vt:lpstr>Classification problem</vt:lpstr>
      <vt:lpstr>Classification Algorithms</vt:lpstr>
      <vt:lpstr>Classification or Regression?</vt:lpstr>
      <vt:lpstr>Classification</vt:lpstr>
      <vt:lpstr>Example: Age, Income and Owning a flat</vt:lpstr>
      <vt:lpstr>Example: Age, Income and Owning a flat</vt:lpstr>
      <vt:lpstr>Example: Age, Income and Owning a flat</vt:lpstr>
      <vt:lpstr>The k-Nearest Neighbor Algorithm</vt:lpstr>
      <vt:lpstr>Distance measures</vt:lpstr>
      <vt:lpstr>Classification setup</vt:lpstr>
      <vt:lpstr>Evaluation</vt:lpstr>
      <vt:lpstr>Better validation methods</vt:lpstr>
      <vt:lpstr>The k-fold Cross Validation Method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268</cp:revision>
  <dcterms:created xsi:type="dcterms:W3CDTF">2014-08-02T12:52:59Z</dcterms:created>
  <dcterms:modified xsi:type="dcterms:W3CDTF">2014-09-12T09:00:00Z</dcterms:modified>
</cp:coreProperties>
</file>