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33"/>
  </p:notesMasterIdLst>
  <p:handoutMasterIdLst>
    <p:handoutMasterId r:id="rId34"/>
  </p:handoutMasterIdLst>
  <p:sldIdLst>
    <p:sldId id="532" r:id="rId2"/>
    <p:sldId id="591" r:id="rId3"/>
    <p:sldId id="586" r:id="rId4"/>
    <p:sldId id="587" r:id="rId5"/>
    <p:sldId id="588" r:id="rId6"/>
    <p:sldId id="589" r:id="rId7"/>
    <p:sldId id="590" r:id="rId8"/>
    <p:sldId id="592" r:id="rId9"/>
    <p:sldId id="548" r:id="rId10"/>
    <p:sldId id="549" r:id="rId11"/>
    <p:sldId id="552" r:id="rId12"/>
    <p:sldId id="553" r:id="rId13"/>
    <p:sldId id="554" r:id="rId14"/>
    <p:sldId id="555" r:id="rId15"/>
    <p:sldId id="556" r:id="rId16"/>
    <p:sldId id="557" r:id="rId17"/>
    <p:sldId id="593" r:id="rId18"/>
    <p:sldId id="594" r:id="rId19"/>
    <p:sldId id="595" r:id="rId20"/>
    <p:sldId id="558" r:id="rId21"/>
    <p:sldId id="559" r:id="rId22"/>
    <p:sldId id="560" r:id="rId23"/>
    <p:sldId id="561" r:id="rId24"/>
    <p:sldId id="562" r:id="rId25"/>
    <p:sldId id="563" r:id="rId26"/>
    <p:sldId id="564" r:id="rId27"/>
    <p:sldId id="565" r:id="rId28"/>
    <p:sldId id="566" r:id="rId29"/>
    <p:sldId id="567" r:id="rId30"/>
    <p:sldId id="584" r:id="rId31"/>
    <p:sldId id="585" r:id="rId32"/>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6600"/>
    <a:srgbClr val="CC0099"/>
    <a:srgbClr val="FF0000"/>
    <a:srgbClr val="996600"/>
    <a:srgbClr val="FF99FF"/>
    <a:srgbClr val="FF3300"/>
    <a:srgbClr val="000000"/>
    <a:srgbClr val="CC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661" autoAdjust="0"/>
    <p:restoredTop sz="90651" autoAdjust="0"/>
  </p:normalViewPr>
  <p:slideViewPr>
    <p:cSldViewPr>
      <p:cViewPr>
        <p:scale>
          <a:sx n="80" d="100"/>
          <a:sy n="80" d="100"/>
        </p:scale>
        <p:origin x="-786" y="108"/>
      </p:cViewPr>
      <p:guideLst>
        <p:guide orient="horz" pos="2160"/>
        <p:guide pos="2880"/>
      </p:guideLst>
    </p:cSldViewPr>
  </p:slideViewPr>
  <p:outlineViewPr>
    <p:cViewPr>
      <p:scale>
        <a:sx n="33" d="100"/>
        <a:sy n="33" d="100"/>
      </p:scale>
      <p:origin x="0" y="47004"/>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B8FF1B-1BE0-46F8-A60F-1A6AD09AEFC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19C32BF-D119-4A54-9FEE-66B9A73E9B25}">
      <dgm:prSet>
        <dgm:style>
          <a:lnRef idx="1">
            <a:schemeClr val="accent1"/>
          </a:lnRef>
          <a:fillRef idx="2">
            <a:schemeClr val="accent1"/>
          </a:fillRef>
          <a:effectRef idx="1">
            <a:schemeClr val="accent1"/>
          </a:effectRef>
          <a:fontRef idx="minor">
            <a:schemeClr val="dk1"/>
          </a:fontRef>
        </dgm:style>
      </dgm:prSet>
      <dgm:spPr/>
      <dgm:t>
        <a:bodyPr/>
        <a:lstStyle/>
        <a:p>
          <a:pPr rtl="0"/>
          <a:r>
            <a:rPr lang="en-US" b="1" cap="none" spc="0" dirty="0" smtClean="0">
              <a:ln w="12700">
                <a:solidFill>
                  <a:srgbClr val="0000FF"/>
                </a:solidFill>
                <a:prstDash val="solid"/>
              </a:ln>
              <a:solidFill>
                <a:srgbClr val="CC0000"/>
              </a:solidFill>
              <a:effectLst>
                <a:outerShdw blurRad="41275" dist="20320" dir="1800000" algn="tl" rotWithShape="0">
                  <a:srgbClr val="000000">
                    <a:alpha val="40000"/>
                  </a:srgbClr>
                </a:outerShdw>
              </a:effectLst>
            </a:rPr>
            <a:t>Questions Please!</a:t>
          </a:r>
          <a:endParaRPr lang="en-US" b="1" cap="none" spc="0" dirty="0">
            <a:ln w="12700">
              <a:solidFill>
                <a:srgbClr val="0000FF"/>
              </a:solidFill>
              <a:prstDash val="solid"/>
            </a:ln>
            <a:solidFill>
              <a:srgbClr val="CC0000"/>
            </a:solidFill>
            <a:effectLst>
              <a:outerShdw blurRad="41275" dist="20320" dir="1800000" algn="tl" rotWithShape="0">
                <a:srgbClr val="000000">
                  <a:alpha val="40000"/>
                </a:srgbClr>
              </a:outerShdw>
            </a:effectLst>
          </a:endParaRPr>
        </a:p>
      </dgm:t>
    </dgm:pt>
    <dgm:pt modelId="{28041794-94CF-4D43-B080-2CDF91708487}" type="parTrans" cxnId="{4116E03C-46DF-4DA1-9438-DDDE5E5CE3EC}">
      <dgm:prSet/>
      <dgm:spPr/>
      <dgm:t>
        <a:bodyPr/>
        <a:lstStyle/>
        <a:p>
          <a:endParaRPr lang="en-US" b="1" cap="none" spc="0">
            <a:ln w="12700">
              <a:solidFill>
                <a:srgbClr val="0000FF"/>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6AF40E74-5B03-4D96-B989-FB4255F99840}" type="sibTrans" cxnId="{4116E03C-46DF-4DA1-9438-DDDE5E5CE3EC}">
      <dgm:prSet/>
      <dgm:spPr/>
      <dgm:t>
        <a:bodyPr/>
        <a:lstStyle/>
        <a:p>
          <a:endParaRPr lang="en-US" b="1" cap="none" spc="0">
            <a:ln w="12700">
              <a:solidFill>
                <a:srgbClr val="0000FF"/>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AFF033B5-B195-4640-BE12-97DBAD2556B9}" type="pres">
      <dgm:prSet presAssocID="{FAB8FF1B-1BE0-46F8-A60F-1A6AD09AEFC0}" presName="linear" presStyleCnt="0">
        <dgm:presLayoutVars>
          <dgm:animLvl val="lvl"/>
          <dgm:resizeHandles val="exact"/>
        </dgm:presLayoutVars>
      </dgm:prSet>
      <dgm:spPr/>
      <dgm:t>
        <a:bodyPr/>
        <a:lstStyle/>
        <a:p>
          <a:endParaRPr lang="en-US"/>
        </a:p>
      </dgm:t>
    </dgm:pt>
    <dgm:pt modelId="{3F1F4D3E-E6B6-4A2A-8C0D-92BDA7F2760E}" type="pres">
      <dgm:prSet presAssocID="{B19C32BF-D119-4A54-9FEE-66B9A73E9B25}" presName="parentText" presStyleLbl="node1" presStyleIdx="0" presStyleCnt="1" custScaleY="175038">
        <dgm:presLayoutVars>
          <dgm:chMax val="0"/>
          <dgm:bulletEnabled val="1"/>
        </dgm:presLayoutVars>
      </dgm:prSet>
      <dgm:spPr/>
      <dgm:t>
        <a:bodyPr/>
        <a:lstStyle/>
        <a:p>
          <a:endParaRPr lang="en-US"/>
        </a:p>
      </dgm:t>
    </dgm:pt>
  </dgm:ptLst>
  <dgm:cxnLst>
    <dgm:cxn modelId="{4116E03C-46DF-4DA1-9438-DDDE5E5CE3EC}" srcId="{FAB8FF1B-1BE0-46F8-A60F-1A6AD09AEFC0}" destId="{B19C32BF-D119-4A54-9FEE-66B9A73E9B25}" srcOrd="0" destOrd="0" parTransId="{28041794-94CF-4D43-B080-2CDF91708487}" sibTransId="{6AF40E74-5B03-4D96-B989-FB4255F99840}"/>
    <dgm:cxn modelId="{17F1C01A-4654-4873-A75A-3FE1F1B85EE4}" type="presOf" srcId="{B19C32BF-D119-4A54-9FEE-66B9A73E9B25}" destId="{3F1F4D3E-E6B6-4A2A-8C0D-92BDA7F2760E}" srcOrd="0" destOrd="0" presId="urn:microsoft.com/office/officeart/2005/8/layout/vList2"/>
    <dgm:cxn modelId="{88CD94E7-3E26-4DEE-B9C8-9DEF581FA436}" type="presOf" srcId="{FAB8FF1B-1BE0-46F8-A60F-1A6AD09AEFC0}" destId="{AFF033B5-B195-4640-BE12-97DBAD2556B9}" srcOrd="0" destOrd="0" presId="urn:microsoft.com/office/officeart/2005/8/layout/vList2"/>
    <dgm:cxn modelId="{913E129D-3159-44F3-B8E2-E4FD31793E7A}" type="presParOf" srcId="{AFF033B5-B195-4640-BE12-97DBAD2556B9}" destId="{3F1F4D3E-E6B6-4A2A-8C0D-92BDA7F2760E}" srcOrd="0" destOrd="0" presId="urn:microsoft.com/office/officeart/2005/8/layout/vList2"/>
  </dgm:cxnLst>
  <dgm:bg>
    <a:effectLst>
      <a:glow rad="228600">
        <a:schemeClr val="accent2">
          <a:satMod val="175000"/>
          <a:alpha val="40000"/>
        </a:schemeClr>
      </a:glow>
    </a:effect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907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59075"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59076"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59077"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2DEFEBB-9865-4343-ABA3-817152FED3C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0659"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643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70661"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0662"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0663"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E1D5554-184E-4AC3-8772-8BDD2303B32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ln/>
        </p:spPr>
      </p:sp>
      <p:sp>
        <p:nvSpPr>
          <p:cNvPr id="148483"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endParaRPr lang="en-IN"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FC046C-F4F9-4D09-83E0-B29ADA7AE41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218153-631B-41C3-A883-51ABDD30A07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FAA779-C49C-4E72-A0D6-5F0BB7250D3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11572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600200"/>
            <a:ext cx="39243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10100" y="1600200"/>
            <a:ext cx="3924300" cy="4572000"/>
          </a:xfrm>
        </p:spPr>
        <p:txBody>
          <a:bodyPr rtlCol="0">
            <a:normAutofit/>
          </a:bodyPr>
          <a:lstStyle/>
          <a:p>
            <a:pPr lvl="0"/>
            <a:r>
              <a:rPr lang="en-US" noProof="0" dirty="0" smtClean="0"/>
              <a:t>Click icon to add clip art</a:t>
            </a:r>
            <a:endParaRPr lang="en-US" noProof="0" dirty="0"/>
          </a:p>
        </p:txBody>
      </p:sp>
      <p:sp>
        <p:nvSpPr>
          <p:cNvPr id="5" name="Date Placeholder 4"/>
          <p:cNvSpPr>
            <a:spLocks noGrp="1"/>
          </p:cNvSpPr>
          <p:nvPr>
            <p:ph type="dt" sz="quarter" idx="10"/>
          </p:nvPr>
        </p:nvSpPr>
        <p:spPr>
          <a:xfrm>
            <a:off x="228600" y="6324600"/>
            <a:ext cx="1676400" cy="2476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2057400" y="6324600"/>
            <a:ext cx="2895600" cy="2476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7772400" y="6324600"/>
            <a:ext cx="1066800" cy="247650"/>
          </a:xfrm>
        </p:spPr>
        <p:txBody>
          <a:bodyPr/>
          <a:lstStyle>
            <a:lvl1pPr>
              <a:defRPr/>
            </a:lvl1pPr>
          </a:lstStyle>
          <a:p>
            <a:pPr>
              <a:defRPr/>
            </a:pPr>
            <a:fld id="{C5AD6497-9D5C-4534-A535-3FAD6AA530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379CBD-D9B7-4726-BD3D-9F1717F5B89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7F01F4-1DD4-41CE-99E1-E8231169CD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E50680-E536-4BAD-A12A-D8DFD5DF182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88282B4-DC52-42E4-BA22-53CF7099E5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DFF06FE-396C-4348-B5B9-373543F62E4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81BCB83-FD9E-44DE-BB99-74DBAED2C17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9D81D77-FAAA-4BFF-B993-4CFC56055FF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E0C2BE-D458-4A19-9C3E-1B61D128A28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53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253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3A61DDE-51F9-473E-9F20-BEFDBC8BCF1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4"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abitrapalchoudhury@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s.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228600" y="228600"/>
            <a:ext cx="8610600" cy="2971800"/>
          </a:xfrm>
        </p:spPr>
        <p:txBody>
          <a:bodyPr/>
          <a:lstStyle/>
          <a:p>
            <a:pPr eaLnBrk="1" hangingPunct="1"/>
            <a:r>
              <a:rPr lang="en-US" sz="6600" b="1" dirty="0" smtClean="0">
                <a:solidFill>
                  <a:srgbClr val="FF0000"/>
                </a:solidFill>
                <a:latin typeface="Arial Narrow" pitchFamily="34" charset="0"/>
                <a:cs typeface="Times New Roman" pitchFamily="18" charset="0"/>
              </a:rPr>
              <a:t>A New Insight of Genomics Through Mathematics</a:t>
            </a:r>
          </a:p>
        </p:txBody>
      </p:sp>
      <p:sp>
        <p:nvSpPr>
          <p:cNvPr id="2052" name="Rectangle 4"/>
          <p:cNvSpPr>
            <a:spLocks noGrp="1" noChangeArrowheads="1"/>
          </p:cNvSpPr>
          <p:nvPr>
            <p:ph type="subTitle" idx="1"/>
          </p:nvPr>
        </p:nvSpPr>
        <p:spPr>
          <a:xfrm>
            <a:off x="457200" y="3962400"/>
            <a:ext cx="8305800" cy="2209800"/>
          </a:xfrm>
        </p:spPr>
        <p:txBody>
          <a:bodyPr/>
          <a:lstStyle/>
          <a:p>
            <a:pPr eaLnBrk="1" hangingPunct="1">
              <a:lnSpc>
                <a:spcPct val="90000"/>
              </a:lnSpc>
              <a:buFont typeface="Arial" charset="0"/>
              <a:buNone/>
              <a:defRPr/>
            </a:pPr>
            <a:endParaRPr lang="en-US" sz="2000" b="1" dirty="0" smtClean="0">
              <a:solidFill>
                <a:schemeClr val="accent2">
                  <a:lumMod val="50000"/>
                </a:schemeClr>
              </a:solidFill>
            </a:endParaRPr>
          </a:p>
          <a:p>
            <a:pPr eaLnBrk="1" hangingPunct="1">
              <a:lnSpc>
                <a:spcPct val="90000"/>
              </a:lnSpc>
              <a:buFont typeface="Arial" charset="0"/>
              <a:buNone/>
              <a:defRPr/>
            </a:pPr>
            <a:r>
              <a:rPr lang="en-US" sz="2000" b="1" dirty="0" smtClean="0">
                <a:solidFill>
                  <a:schemeClr val="accent2">
                    <a:lumMod val="50000"/>
                  </a:schemeClr>
                </a:solidFill>
              </a:rPr>
              <a:t>SK Sarif Hassan</a:t>
            </a:r>
          </a:p>
          <a:p>
            <a:pPr eaLnBrk="1" hangingPunct="1">
              <a:lnSpc>
                <a:spcPct val="90000"/>
              </a:lnSpc>
              <a:buFont typeface="Arial" charset="0"/>
              <a:buNone/>
              <a:defRPr/>
            </a:pPr>
            <a:r>
              <a:rPr lang="en-US" sz="2000" b="1" dirty="0" smtClean="0">
                <a:solidFill>
                  <a:schemeClr val="accent2">
                    <a:lumMod val="50000"/>
                  </a:schemeClr>
                </a:solidFill>
              </a:rPr>
              <a:t>Applied Statistics Unit</a:t>
            </a:r>
          </a:p>
          <a:p>
            <a:pPr eaLnBrk="1" hangingPunct="1">
              <a:lnSpc>
                <a:spcPct val="90000"/>
              </a:lnSpc>
              <a:buFont typeface="Arial" charset="0"/>
              <a:buNone/>
              <a:defRPr/>
            </a:pPr>
            <a:r>
              <a:rPr lang="en-US" sz="2000" b="1" dirty="0" smtClean="0">
                <a:solidFill>
                  <a:schemeClr val="accent2">
                    <a:lumMod val="50000"/>
                  </a:schemeClr>
                </a:solidFill>
              </a:rPr>
              <a:t>Indian Statistical Institute</a:t>
            </a:r>
          </a:p>
          <a:p>
            <a:pPr eaLnBrk="1" hangingPunct="1">
              <a:lnSpc>
                <a:spcPct val="90000"/>
              </a:lnSpc>
              <a:buFont typeface="Arial" charset="0"/>
              <a:buNone/>
              <a:defRPr/>
            </a:pPr>
            <a:r>
              <a:rPr lang="en-US" sz="2000" b="1" dirty="0" smtClean="0">
                <a:solidFill>
                  <a:schemeClr val="accent2">
                    <a:lumMod val="50000"/>
                  </a:schemeClr>
                </a:solidFill>
              </a:rPr>
              <a:t>Kolkata 700108</a:t>
            </a:r>
          </a:p>
          <a:p>
            <a:pPr eaLnBrk="1" hangingPunct="1">
              <a:lnSpc>
                <a:spcPct val="90000"/>
              </a:lnSpc>
              <a:buFont typeface="Arial" charset="0"/>
              <a:buNone/>
              <a:defRPr/>
            </a:pPr>
            <a:r>
              <a:rPr lang="en-US" sz="2000" dirty="0" smtClean="0">
                <a:solidFill>
                  <a:srgbClr val="990000"/>
                </a:solidFill>
                <a:hlinkClick r:id="rId2"/>
              </a:rPr>
              <a:t>E-mail: sarimif@gmail.com</a:t>
            </a:r>
            <a:endParaRPr lang="en-US" sz="2000" dirty="0" smtClean="0">
              <a:solidFill>
                <a:srgbClr val="990000"/>
              </a:solidFill>
            </a:endParaRPr>
          </a:p>
          <a:p>
            <a:pPr eaLnBrk="1" hangingPunct="1">
              <a:lnSpc>
                <a:spcPct val="90000"/>
              </a:lnSpc>
              <a:buFont typeface="Arial" charset="0"/>
              <a:buNone/>
              <a:defRPr/>
            </a:pPr>
            <a:endParaRPr lang="en-US" sz="2000" dirty="0" smtClean="0">
              <a:solidFill>
                <a:srgbClr val="990000"/>
              </a:solidFill>
            </a:endParaRPr>
          </a:p>
          <a:p>
            <a:pPr eaLnBrk="1" hangingPunct="1">
              <a:lnSpc>
                <a:spcPct val="90000"/>
              </a:lnSpc>
              <a:buFont typeface="Arial" charset="0"/>
              <a:buNone/>
              <a:defRPr/>
            </a:pP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ctrTitle"/>
          </p:nvPr>
        </p:nvSpPr>
        <p:spPr>
          <a:xfrm>
            <a:off x="457200" y="304800"/>
            <a:ext cx="7772400" cy="1470025"/>
          </a:xfrm>
        </p:spPr>
        <p:txBody>
          <a:bodyPr/>
          <a:lstStyle/>
          <a:p>
            <a:pPr eaLnBrk="1" hangingPunct="1"/>
            <a:r>
              <a:rPr lang="en-US" smtClean="0"/>
              <a:t>Origin of work</a:t>
            </a:r>
          </a:p>
        </p:txBody>
      </p:sp>
      <p:sp>
        <p:nvSpPr>
          <p:cNvPr id="124931" name="Subtitle 2"/>
          <p:cNvSpPr>
            <a:spLocks noGrp="1"/>
          </p:cNvSpPr>
          <p:nvPr>
            <p:ph type="subTitle" idx="1"/>
          </p:nvPr>
        </p:nvSpPr>
        <p:spPr>
          <a:xfrm>
            <a:off x="304800" y="1524000"/>
            <a:ext cx="8305800" cy="4800600"/>
          </a:xfrm>
        </p:spPr>
        <p:txBody>
          <a:bodyPr/>
          <a:lstStyle/>
          <a:p>
            <a:pPr algn="just" eaLnBrk="1" hangingPunct="1">
              <a:lnSpc>
                <a:spcPct val="90000"/>
              </a:lnSpc>
            </a:pPr>
            <a:r>
              <a:rPr lang="en-US" b="1" smtClean="0">
                <a:solidFill>
                  <a:srgbClr val="FF0000"/>
                </a:solidFill>
              </a:rPr>
              <a:t>Nature could make 4**936 OR sequences, in stead has selected only 300 as functional OR in human and 300 are considered to be non-functional (called pseudo genes). What governs this selection process? </a:t>
            </a:r>
          </a:p>
          <a:p>
            <a:pPr algn="just" eaLnBrk="1" hangingPunct="1">
              <a:lnSpc>
                <a:spcPct val="90000"/>
              </a:lnSpc>
            </a:pPr>
            <a:endParaRPr lang="en-US" b="1" smtClean="0">
              <a:solidFill>
                <a:srgbClr val="0000FF"/>
              </a:solidFill>
            </a:endParaRPr>
          </a:p>
          <a:p>
            <a:pPr algn="just" eaLnBrk="1" hangingPunct="1">
              <a:lnSpc>
                <a:spcPct val="90000"/>
              </a:lnSpc>
            </a:pPr>
            <a:r>
              <a:rPr lang="en-US" b="1" smtClean="0">
                <a:solidFill>
                  <a:srgbClr val="0000FF"/>
                </a:solidFill>
              </a:rPr>
              <a:t>What are the selection keys?</a:t>
            </a:r>
          </a:p>
          <a:p>
            <a:pPr algn="just" eaLnBrk="1" hangingPunct="1">
              <a:lnSpc>
                <a:spcPct val="90000"/>
              </a:lnSpc>
            </a:pPr>
            <a:endParaRPr lang="en-US" b="1" smtClean="0">
              <a:solidFill>
                <a:srgbClr val="FF0000"/>
              </a:solidFill>
            </a:endParaRPr>
          </a:p>
          <a:p>
            <a:pPr algn="just" eaLnBrk="1" hangingPunct="1">
              <a:lnSpc>
                <a:spcPct val="90000"/>
              </a:lnSpc>
            </a:pPr>
            <a:r>
              <a:rPr lang="en-US" b="1" smtClean="0">
                <a:solidFill>
                  <a:srgbClr val="FF0000"/>
                </a:solidFill>
              </a:rPr>
              <a:t>This observation motivated us…</a:t>
            </a:r>
            <a:endParaRPr lang="en-US" smtClean="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latin typeface="Times New Roman" pitchFamily="18" charset="0"/>
                <a:cs typeface="Times New Roman" pitchFamily="18" charset="0"/>
              </a:rPr>
              <a:t>OR1D2, OR1D4 and OR1D5</a:t>
            </a:r>
          </a:p>
        </p:txBody>
      </p:sp>
      <p:sp>
        <p:nvSpPr>
          <p:cNvPr id="128003" name="Rectangle 3"/>
          <p:cNvSpPr>
            <a:spLocks noGrp="1" noChangeArrowheads="1"/>
          </p:cNvSpPr>
          <p:nvPr>
            <p:ph idx="1"/>
          </p:nvPr>
        </p:nvSpPr>
        <p:spPr/>
        <p:txBody>
          <a:bodyPr/>
          <a:lstStyle/>
          <a:p>
            <a:pPr algn="just" eaLnBrk="1" hangingPunct="1"/>
            <a:r>
              <a:rPr lang="en-US" b="1" smtClean="0">
                <a:solidFill>
                  <a:srgbClr val="FF0000"/>
                </a:solidFill>
                <a:latin typeface="Times New Roman" pitchFamily="18" charset="0"/>
                <a:cs typeface="Times New Roman" pitchFamily="18" charset="0"/>
                <a:hlinkClick r:id="rId3" action="ppaction://hlinkfile"/>
              </a:rPr>
              <a:t>OR1D2</a:t>
            </a:r>
            <a:r>
              <a:rPr lang="en-US" b="1" smtClean="0">
                <a:solidFill>
                  <a:srgbClr val="FF0000"/>
                </a:solidFill>
                <a:latin typeface="Times New Roman" pitchFamily="18" charset="0"/>
                <a:cs typeface="Times New Roman" pitchFamily="18" charset="0"/>
              </a:rPr>
              <a:t> was used as query in BLASTn search for similar ORs in HORDE and </a:t>
            </a:r>
            <a:r>
              <a:rPr lang="en-US" b="1" smtClean="0">
                <a:solidFill>
                  <a:srgbClr val="FF0000"/>
                </a:solidFill>
                <a:latin typeface="Times New Roman" pitchFamily="18" charset="0"/>
                <a:cs typeface="Times New Roman" pitchFamily="18" charset="0"/>
                <a:hlinkClick r:id="rId3" action="ppaction://hlinkfile"/>
              </a:rPr>
              <a:t>OR1D4</a:t>
            </a:r>
            <a:r>
              <a:rPr lang="en-US" b="1" smtClean="0">
                <a:solidFill>
                  <a:srgbClr val="FF0000"/>
                </a:solidFill>
                <a:latin typeface="Times New Roman" pitchFamily="18" charset="0"/>
                <a:cs typeface="Times New Roman" pitchFamily="18" charset="0"/>
              </a:rPr>
              <a:t> and </a:t>
            </a:r>
            <a:r>
              <a:rPr lang="en-US" b="1" smtClean="0">
                <a:solidFill>
                  <a:srgbClr val="FF0000"/>
                </a:solidFill>
                <a:latin typeface="Times New Roman" pitchFamily="18" charset="0"/>
                <a:cs typeface="Times New Roman" pitchFamily="18" charset="0"/>
                <a:hlinkClick r:id="rId3" action="ppaction://hlinkfile"/>
              </a:rPr>
              <a:t>OR1D5 </a:t>
            </a:r>
            <a:r>
              <a:rPr lang="en-US" b="1" smtClean="0">
                <a:solidFill>
                  <a:srgbClr val="FF0000"/>
                </a:solidFill>
                <a:latin typeface="Times New Roman" pitchFamily="18" charset="0"/>
                <a:cs typeface="Times New Roman" pitchFamily="18" charset="0"/>
              </a:rPr>
              <a:t>with more than 80% identical sequences were found in the same genomic loci and the above three ORs have 108 base pair mismatches among them.</a:t>
            </a:r>
          </a:p>
          <a:p>
            <a:pPr algn="just" eaLnBrk="1" hangingPunct="1"/>
            <a:r>
              <a:rPr lang="en-US" b="1" smtClean="0">
                <a:solidFill>
                  <a:srgbClr val="7030A0"/>
                </a:solidFill>
                <a:latin typeface="Times New Roman" pitchFamily="18" charset="0"/>
                <a:cs typeface="Times New Roman" pitchFamily="18" charset="0"/>
              </a:rPr>
              <a:t>As per HORDE, ORs with &gt;80% nucleotide match are called members of the same subfamily of OR. &gt;60% : OR Family.</a:t>
            </a: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en-US" b="1" smtClean="0"/>
              <a:t>Methodology: L-System</a:t>
            </a:r>
          </a:p>
        </p:txBody>
      </p:sp>
      <p:sp>
        <p:nvSpPr>
          <p:cNvPr id="129027" name="Rectangle 3"/>
          <p:cNvSpPr>
            <a:spLocks noGrp="1" noChangeArrowheads="1"/>
          </p:cNvSpPr>
          <p:nvPr>
            <p:ph idx="1"/>
          </p:nvPr>
        </p:nvSpPr>
        <p:spPr/>
        <p:txBody>
          <a:bodyPr/>
          <a:lstStyle/>
          <a:p>
            <a:pPr algn="just" eaLnBrk="1" hangingPunct="1"/>
            <a:r>
              <a:rPr lang="en-US" sz="3600" dirty="0" smtClean="0">
                <a:solidFill>
                  <a:srgbClr val="CC3300"/>
                </a:solidFill>
                <a:latin typeface="Times New Roman" pitchFamily="18" charset="0"/>
                <a:cs typeface="Times New Roman" pitchFamily="18" charset="0"/>
              </a:rPr>
              <a:t>In an attempt to find a mathematical rule in those mismatches, we find that </a:t>
            </a:r>
            <a:r>
              <a:rPr lang="en-US" sz="3600" dirty="0" smtClean="0">
                <a:solidFill>
                  <a:srgbClr val="00B050"/>
                </a:solidFill>
                <a:latin typeface="Times New Roman" pitchFamily="18" charset="0"/>
                <a:cs typeface="Times New Roman" pitchFamily="18" charset="0"/>
              </a:rPr>
              <a:t>L-system</a:t>
            </a:r>
            <a:r>
              <a:rPr lang="en-US" sz="3600" dirty="0" smtClean="0">
                <a:solidFill>
                  <a:srgbClr val="CC3300"/>
                </a:solidFill>
                <a:latin typeface="Times New Roman" pitchFamily="18" charset="0"/>
                <a:cs typeface="Times New Roman" pitchFamily="18" charset="0"/>
              </a:rPr>
              <a:t> generated sequence can be inserted into the OR1D2 subfamily specific </a:t>
            </a:r>
            <a:r>
              <a:rPr lang="en-US" sz="3600" b="1" u="sng" dirty="0" smtClean="0">
                <a:solidFill>
                  <a:srgbClr val="CC3300"/>
                </a:solidFill>
                <a:latin typeface="Times New Roman" pitchFamily="18" charset="0"/>
                <a:cs typeface="Times New Roman" pitchFamily="18" charset="0"/>
                <a:hlinkClick r:id="rId3" action="ppaction://hlinkfile"/>
              </a:rPr>
              <a:t>Star-Model</a:t>
            </a:r>
            <a:r>
              <a:rPr lang="en-US" sz="3600" b="1" dirty="0" smtClean="0">
                <a:solidFill>
                  <a:srgbClr val="CC3300"/>
                </a:solidFill>
                <a:latin typeface="Times New Roman" pitchFamily="18" charset="0"/>
                <a:cs typeface="Times New Roman" pitchFamily="18" charset="0"/>
              </a:rPr>
              <a:t> </a:t>
            </a:r>
            <a:r>
              <a:rPr lang="en-US" sz="3600" dirty="0" smtClean="0">
                <a:solidFill>
                  <a:srgbClr val="CC3300"/>
                </a:solidFill>
                <a:latin typeface="Times New Roman" pitchFamily="18" charset="0"/>
                <a:cs typeface="Times New Roman" pitchFamily="18" charset="0"/>
              </a:rPr>
              <a:t>and a close relative of the full length olfactory receptors of the same subfamily can be generated.</a:t>
            </a:r>
            <a:endParaRPr lang="en-US" sz="3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ext Box 4"/>
          <p:cNvSpPr txBox="1">
            <a:spLocks noChangeArrowheads="1"/>
          </p:cNvSpPr>
          <p:nvPr/>
        </p:nvSpPr>
        <p:spPr bwMode="auto">
          <a:xfrm>
            <a:off x="533400" y="1600200"/>
            <a:ext cx="8153400" cy="4400550"/>
          </a:xfrm>
          <a:prstGeom prst="rect">
            <a:avLst/>
          </a:prstGeom>
          <a:noFill/>
          <a:ln w="12700" cap="sq">
            <a:noFill/>
            <a:miter lim="800000"/>
            <a:headEnd/>
            <a:tailEnd/>
          </a:ln>
        </p:spPr>
        <p:txBody>
          <a:bodyPr>
            <a:spAutoFit/>
          </a:bodyPr>
          <a:lstStyle/>
          <a:p>
            <a:pPr eaLnBrk="0" hangingPunct="0"/>
            <a:r>
              <a:rPr lang="en-US" sz="3200" b="1">
                <a:solidFill>
                  <a:srgbClr val="CC3300"/>
                </a:solidFill>
              </a:rPr>
              <a:t>Set of Variables:</a:t>
            </a:r>
            <a:r>
              <a:rPr lang="en-US" sz="4000" b="1"/>
              <a:t> A, T, C, and G.</a:t>
            </a:r>
          </a:p>
          <a:p>
            <a:pPr eaLnBrk="0" hangingPunct="0"/>
            <a:r>
              <a:rPr lang="en-US" sz="4000" b="1">
                <a:solidFill>
                  <a:srgbClr val="CC3300"/>
                </a:solidFill>
              </a:rPr>
              <a:t>Axiom: </a:t>
            </a:r>
            <a:r>
              <a:rPr lang="en-US" sz="2800" b="1"/>
              <a:t>C (C is the starting symbol)</a:t>
            </a:r>
          </a:p>
          <a:p>
            <a:pPr eaLnBrk="0" hangingPunct="0"/>
            <a:r>
              <a:rPr lang="en-US" sz="4000" b="1">
                <a:solidFill>
                  <a:srgbClr val="CC3300"/>
                </a:solidFill>
              </a:rPr>
              <a:t>Production Rule:</a:t>
            </a:r>
            <a:r>
              <a:rPr lang="en-US" sz="4000" b="1"/>
              <a:t> </a:t>
            </a:r>
          </a:p>
          <a:p>
            <a:pPr eaLnBrk="0" hangingPunct="0"/>
            <a:endParaRPr lang="en-US" sz="3200" b="1">
              <a:solidFill>
                <a:srgbClr val="FF9900"/>
              </a:solidFill>
            </a:endParaRPr>
          </a:p>
          <a:p>
            <a:pPr eaLnBrk="0" hangingPunct="0"/>
            <a:r>
              <a:rPr lang="en-US" sz="3200" b="1">
                <a:solidFill>
                  <a:srgbClr val="FF9900"/>
                </a:solidFill>
              </a:rPr>
              <a:t>A → CTG</a:t>
            </a:r>
          </a:p>
          <a:p>
            <a:pPr eaLnBrk="0" hangingPunct="0"/>
            <a:r>
              <a:rPr lang="en-US" sz="3200" b="1">
                <a:solidFill>
                  <a:srgbClr val="FF9900"/>
                </a:solidFill>
              </a:rPr>
              <a:t>C→CCA</a:t>
            </a:r>
          </a:p>
          <a:p>
            <a:pPr eaLnBrk="0" hangingPunct="0"/>
            <a:r>
              <a:rPr lang="en-US" sz="3200" b="1">
                <a:solidFill>
                  <a:srgbClr val="FF9900"/>
                </a:solidFill>
              </a:rPr>
              <a:t>T→TGC </a:t>
            </a:r>
          </a:p>
          <a:p>
            <a:pPr eaLnBrk="0" hangingPunct="0"/>
            <a:r>
              <a:rPr lang="en-US" sz="3200" b="1">
                <a:solidFill>
                  <a:srgbClr val="FF9900"/>
                </a:solidFill>
              </a:rPr>
              <a:t>and G→GAC</a:t>
            </a:r>
            <a:endParaRPr lang="en-US" sz="3200">
              <a:solidFill>
                <a:srgbClr val="FF9900"/>
              </a:solidFill>
              <a:latin typeface="Century Gothic" pitchFamily="34" charset="0"/>
            </a:endParaRPr>
          </a:p>
        </p:txBody>
      </p:sp>
      <p:sp>
        <p:nvSpPr>
          <p:cNvPr id="130051" name="Rectangle 2"/>
          <p:cNvSpPr>
            <a:spLocks noGrp="1" noChangeArrowheads="1"/>
          </p:cNvSpPr>
          <p:nvPr>
            <p:ph type="title"/>
          </p:nvPr>
        </p:nvSpPr>
        <p:spPr/>
        <p:txBody>
          <a:bodyPr/>
          <a:lstStyle/>
          <a:p>
            <a:pPr eaLnBrk="1" hangingPunct="1"/>
            <a:r>
              <a:rPr lang="en-US" smtClean="0"/>
              <a:t>The L-System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r>
              <a:rPr lang="en-US" smtClean="0"/>
              <a:t>The L-System Generated Sequence</a:t>
            </a:r>
          </a:p>
        </p:txBody>
      </p:sp>
      <p:sp>
        <p:nvSpPr>
          <p:cNvPr id="131075" name="Rectangle 3"/>
          <p:cNvSpPr>
            <a:spLocks noGrp="1" noChangeArrowheads="1"/>
          </p:cNvSpPr>
          <p:nvPr>
            <p:ph idx="1"/>
          </p:nvPr>
        </p:nvSpPr>
        <p:spPr/>
        <p:txBody>
          <a:bodyPr/>
          <a:lstStyle/>
          <a:p>
            <a:pPr algn="just" eaLnBrk="1" hangingPunct="1">
              <a:buFont typeface="Arial" pitchFamily="34" charset="0"/>
              <a:buNone/>
            </a:pPr>
            <a:r>
              <a:rPr lang="en-US" sz="1600" b="1" smtClean="0">
                <a:solidFill>
                  <a:srgbClr val="7030A0"/>
                </a:solidFill>
                <a:latin typeface="Lucida Console" pitchFamily="49" charset="0"/>
              </a:rPr>
              <a:t>ATGGATGGAGCCAACCAGAGTGAGTCCTCACAGTTCCTTCTCCTGGGGATGTCAGAGAGTCC</a:t>
            </a:r>
          </a:p>
          <a:p>
            <a:pPr algn="just" eaLnBrk="1" hangingPunct="1">
              <a:buFont typeface="Arial" pitchFamily="34" charset="0"/>
              <a:buNone/>
            </a:pPr>
            <a:r>
              <a:rPr lang="en-US" sz="1600" b="1" smtClean="0">
                <a:solidFill>
                  <a:srgbClr val="7030A0"/>
                </a:solidFill>
                <a:latin typeface="Lucida Console" pitchFamily="49" charset="0"/>
              </a:rPr>
              <a:t>TGAGCAGCAGCAGATCCTGTTTTGGATGTTCCTGTCCATGTACCTGGTCACGGTGCTGGGAA</a:t>
            </a:r>
          </a:p>
          <a:p>
            <a:pPr algn="just" eaLnBrk="1" hangingPunct="1">
              <a:buFont typeface="Arial" pitchFamily="34" charset="0"/>
              <a:buNone/>
            </a:pPr>
            <a:r>
              <a:rPr lang="en-US" sz="1600" b="1" smtClean="0">
                <a:solidFill>
                  <a:srgbClr val="7030A0"/>
                </a:solidFill>
                <a:latin typeface="Lucida Console" pitchFamily="49" charset="0"/>
              </a:rPr>
              <a:t>ATGTGCTCATCATCCTGGCCATCAGCTCTGATTCCCCCCTGCACACCCCCGTGTACTTCTTCC</a:t>
            </a:r>
          </a:p>
          <a:p>
            <a:pPr algn="just" eaLnBrk="1" hangingPunct="1">
              <a:buFont typeface="Arial" pitchFamily="34" charset="0"/>
              <a:buNone/>
            </a:pPr>
            <a:r>
              <a:rPr lang="en-US" sz="1600" b="1" smtClean="0">
                <a:solidFill>
                  <a:srgbClr val="7030A0"/>
                </a:solidFill>
                <a:latin typeface="Lucida Console" pitchFamily="49" charset="0"/>
              </a:rPr>
              <a:t>TGGCCAACCTCTCCTTCACTGACCTCTTCTTTGTCACCAACACAATCCCCAAGATGCTGGTGA</a:t>
            </a:r>
          </a:p>
          <a:p>
            <a:pPr algn="just" eaLnBrk="1" hangingPunct="1">
              <a:buFont typeface="Arial" pitchFamily="34" charset="0"/>
              <a:buNone/>
            </a:pPr>
            <a:r>
              <a:rPr lang="en-US" sz="1600" b="1" smtClean="0">
                <a:solidFill>
                  <a:srgbClr val="7030A0"/>
                </a:solidFill>
                <a:latin typeface="Lucida Console" pitchFamily="49" charset="0"/>
              </a:rPr>
              <a:t>ACCTCCAGTCCCAGAACAAAGCCATCTCCTATGCAGGGTGTCTGACACAGCTCTACTTCCTG</a:t>
            </a:r>
          </a:p>
          <a:p>
            <a:pPr algn="just" eaLnBrk="1" hangingPunct="1">
              <a:buFont typeface="Arial" pitchFamily="34" charset="0"/>
              <a:buNone/>
            </a:pPr>
            <a:r>
              <a:rPr lang="en-US" sz="1600" b="1" smtClean="0">
                <a:solidFill>
                  <a:srgbClr val="7030A0"/>
                </a:solidFill>
                <a:latin typeface="Lucida Console" pitchFamily="49" charset="0"/>
              </a:rPr>
              <a:t>GTCTCCTTGGTGACCCTGGACAACCTCATCCTGGCCGTGATGGCCTATGATCGCTATGTGGCC</a:t>
            </a:r>
          </a:p>
          <a:p>
            <a:pPr algn="just" eaLnBrk="1" hangingPunct="1">
              <a:buFont typeface="Arial" pitchFamily="34" charset="0"/>
              <a:buNone/>
            </a:pPr>
            <a:r>
              <a:rPr lang="en-US" sz="1600" b="1" smtClean="0">
                <a:solidFill>
                  <a:srgbClr val="7030A0"/>
                </a:solidFill>
                <a:latin typeface="Lucida Console" pitchFamily="49" charset="0"/>
              </a:rPr>
              <a:t>AGCTGCTGCCCCCTCCACTACGCCACAGCCATGAGCCCTGCGCTCTGTCTCTTCCTCCTGTCC</a:t>
            </a:r>
          </a:p>
          <a:p>
            <a:pPr algn="just" eaLnBrk="1" hangingPunct="1">
              <a:buFont typeface="Arial" pitchFamily="34" charset="0"/>
              <a:buNone/>
            </a:pPr>
            <a:r>
              <a:rPr lang="en-US" sz="1600" b="1" smtClean="0">
                <a:solidFill>
                  <a:srgbClr val="7030A0"/>
                </a:solidFill>
                <a:latin typeface="Lucida Console" pitchFamily="49" charset="0"/>
              </a:rPr>
              <a:t>TTGTGTTGGGCGCTGTCAGTCCTCTATGGCCTCCTGCCCACCGTCCTCATGACCAGCGTGACC</a:t>
            </a:r>
          </a:p>
          <a:p>
            <a:pPr algn="just" eaLnBrk="1" hangingPunct="1">
              <a:buFont typeface="Arial" pitchFamily="34" charset="0"/>
              <a:buNone/>
            </a:pPr>
            <a:r>
              <a:rPr lang="en-US" sz="1600" b="1" smtClean="0">
                <a:solidFill>
                  <a:srgbClr val="7030A0"/>
                </a:solidFill>
                <a:latin typeface="Lucida Console" pitchFamily="49" charset="0"/>
              </a:rPr>
              <a:t>TTCTGTGGGCCTCGAGACATCCACTACGTCTTCTGTGACATGTACCTGGTGCTGCGGTTGGCA</a:t>
            </a:r>
          </a:p>
          <a:p>
            <a:pPr algn="just" eaLnBrk="1" hangingPunct="1">
              <a:buFont typeface="Arial" pitchFamily="34" charset="0"/>
              <a:buNone/>
            </a:pPr>
            <a:r>
              <a:rPr lang="en-US" sz="1600" b="1" smtClean="0">
                <a:solidFill>
                  <a:srgbClr val="7030A0"/>
                </a:solidFill>
                <a:latin typeface="Lucida Console" pitchFamily="49" charset="0"/>
              </a:rPr>
              <a:t>TGTTCCAACAGCCACATGAATCACACAGCGCTGATTGCCACGGGCTGCTTCATCTTCCTCACT</a:t>
            </a:r>
          </a:p>
          <a:p>
            <a:pPr algn="just" eaLnBrk="1" hangingPunct="1">
              <a:buFont typeface="Arial" pitchFamily="34" charset="0"/>
              <a:buNone/>
            </a:pPr>
            <a:r>
              <a:rPr lang="en-US" sz="1600" b="1" smtClean="0">
                <a:solidFill>
                  <a:srgbClr val="7030A0"/>
                </a:solidFill>
                <a:latin typeface="Lucida Console" pitchFamily="49" charset="0"/>
              </a:rPr>
              <a:t>CCCTTGGGATTCCTGACCAGGTCCTATGTCCCCATTGTCAGACCCATCCTGGGAATACCCTCC</a:t>
            </a:r>
          </a:p>
          <a:p>
            <a:pPr algn="just" eaLnBrk="1" hangingPunct="1">
              <a:buFont typeface="Arial" pitchFamily="34" charset="0"/>
              <a:buNone/>
            </a:pPr>
            <a:r>
              <a:rPr lang="en-US" sz="1600" b="1" smtClean="0">
                <a:solidFill>
                  <a:srgbClr val="7030A0"/>
                </a:solidFill>
                <a:latin typeface="Lucida Console" pitchFamily="49" charset="0"/>
              </a:rPr>
              <a:t>GCCTCTAAGAAATACAAAGCCTTCTCCACCTGTGCCTCCCATTTGGGTGGAGTCTCCCTCTTA</a:t>
            </a:r>
          </a:p>
          <a:p>
            <a:pPr algn="just" eaLnBrk="1" hangingPunct="1">
              <a:buFont typeface="Arial" pitchFamily="34" charset="0"/>
              <a:buNone/>
            </a:pPr>
            <a:r>
              <a:rPr lang="en-US" sz="1600" b="1" smtClean="0">
                <a:solidFill>
                  <a:srgbClr val="7030A0"/>
                </a:solidFill>
                <a:latin typeface="Lucida Console" pitchFamily="49" charset="0"/>
              </a:rPr>
              <a:t>TATGGGACCCTTCCTATGGTTTACCTGGAGCCCCTCCATACCTACTCCCTGAAGGACTCAGTA</a:t>
            </a:r>
          </a:p>
          <a:p>
            <a:pPr algn="just" eaLnBrk="1" hangingPunct="1">
              <a:buFont typeface="Arial" pitchFamily="34" charset="0"/>
              <a:buNone/>
            </a:pPr>
            <a:r>
              <a:rPr lang="en-US" sz="1600" b="1" smtClean="0">
                <a:solidFill>
                  <a:srgbClr val="7030A0"/>
                </a:solidFill>
                <a:latin typeface="Lucida Console" pitchFamily="49" charset="0"/>
              </a:rPr>
              <a:t>GCCACAGTGATGTATGCTGTGGTGACACCCATGATGAACCCGTTCATCTACAGCCTGAGGAA</a:t>
            </a:r>
          </a:p>
          <a:p>
            <a:pPr algn="just" eaLnBrk="1" hangingPunct="1">
              <a:buFont typeface="Arial" pitchFamily="34" charset="0"/>
              <a:buNone/>
            </a:pPr>
            <a:r>
              <a:rPr lang="en-US" sz="1600" b="1" smtClean="0">
                <a:solidFill>
                  <a:srgbClr val="7030A0"/>
                </a:solidFill>
                <a:latin typeface="Lucida Console" pitchFamily="49" charset="0"/>
              </a:rPr>
              <a:t>CAAGGACATGCATGGGGCTCAGGGAAGACTCCTACGCAGACCCTTTGAGAGGCAAACA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457200" y="381000"/>
            <a:ext cx="7772400" cy="1470025"/>
          </a:xfrm>
        </p:spPr>
        <p:txBody>
          <a:bodyPr/>
          <a:lstStyle/>
          <a:p>
            <a:pPr eaLnBrk="1" hangingPunct="1"/>
            <a:r>
              <a:rPr lang="en-US" smtClean="0"/>
              <a:t>Conclusion in Research</a:t>
            </a:r>
          </a:p>
        </p:txBody>
      </p:sp>
      <p:sp>
        <p:nvSpPr>
          <p:cNvPr id="132099" name="Subtitle 3"/>
          <p:cNvSpPr>
            <a:spLocks noGrp="1"/>
          </p:cNvSpPr>
          <p:nvPr>
            <p:ph type="subTitle" idx="1"/>
          </p:nvPr>
        </p:nvSpPr>
        <p:spPr>
          <a:xfrm>
            <a:off x="457200" y="1600200"/>
            <a:ext cx="8458200" cy="4800600"/>
          </a:xfrm>
        </p:spPr>
        <p:txBody>
          <a:bodyPr/>
          <a:lstStyle/>
          <a:p>
            <a:pPr algn="l" eaLnBrk="1" hangingPunct="1"/>
            <a:r>
              <a:rPr lang="en-US" smtClean="0">
                <a:solidFill>
                  <a:srgbClr val="FF0000"/>
                </a:solidFill>
              </a:rPr>
              <a:t>We claim In two ways:</a:t>
            </a:r>
          </a:p>
          <a:p>
            <a:pPr algn="just" eaLnBrk="1" hangingPunct="1">
              <a:buFont typeface="Arial" pitchFamily="34" charset="0"/>
              <a:buAutoNum type="arabicPeriod"/>
            </a:pPr>
            <a:r>
              <a:rPr lang="en-US" b="1" i="1" smtClean="0">
                <a:solidFill>
                  <a:srgbClr val="0000FF"/>
                </a:solidFill>
                <a:latin typeface="Agency FB" pitchFamily="34" charset="0"/>
              </a:rPr>
              <a:t> If The above sequence functions </a:t>
            </a:r>
            <a:r>
              <a:rPr lang="en-US" b="1" smtClean="0">
                <a:solidFill>
                  <a:srgbClr val="FF0000"/>
                </a:solidFill>
                <a:latin typeface="Agency FB" pitchFamily="34" charset="0"/>
              </a:rPr>
              <a:t>as OR1D2, then we could say that this remarkable mathematical principle could be utilized for making new subfamily OR members from any OR subfamily. Aroma and electronic nose industry might utilize this rule in future.</a:t>
            </a:r>
          </a:p>
          <a:p>
            <a:pPr algn="just" eaLnBrk="1" hangingPunct="1">
              <a:buFont typeface="Arial" pitchFamily="34" charset="0"/>
              <a:buAutoNum type="arabicPeriod"/>
            </a:pPr>
            <a:r>
              <a:rPr lang="en-US" b="1" i="1" smtClean="0">
                <a:solidFill>
                  <a:srgbClr val="0000FF"/>
                </a:solidFill>
                <a:latin typeface="Agency FB" pitchFamily="34" charset="0"/>
              </a:rPr>
              <a:t> If the above sequence is not at all functioning </a:t>
            </a:r>
            <a:r>
              <a:rPr lang="en-US" b="1" smtClean="0">
                <a:solidFill>
                  <a:srgbClr val="FF0000"/>
                </a:solidFill>
                <a:latin typeface="Agency FB" pitchFamily="34" charset="0"/>
              </a:rPr>
              <a:t>as OR1D2, then we could be able to find out the selection key (the functioning part for the olfaction purpose).</a:t>
            </a:r>
          </a:p>
          <a:p>
            <a:pPr algn="just" eaLnBrk="1" hangingPunct="1"/>
            <a:endParaRPr lang="en-US" smtClean="0">
              <a:solidFill>
                <a:srgbClr val="FF0000"/>
              </a:solidFill>
            </a:endParaRPr>
          </a:p>
          <a:p>
            <a:pPr algn="l" eaLnBrk="1" hangingPunct="1"/>
            <a:endParaRPr lang="en-US" smtClean="0">
              <a:solidFill>
                <a:srgbClr val="FF0000"/>
              </a:solidFill>
            </a:endParaRPr>
          </a:p>
        </p:txBody>
      </p:sp>
      <p:sp>
        <p:nvSpPr>
          <p:cNvPr id="132100" name="Text Box 4"/>
          <p:cNvSpPr txBox="1">
            <a:spLocks noChangeArrowheads="1"/>
          </p:cNvSpPr>
          <p:nvPr/>
        </p:nvSpPr>
        <p:spPr bwMode="auto">
          <a:xfrm>
            <a:off x="762000" y="228600"/>
            <a:ext cx="7467600" cy="2530475"/>
          </a:xfrm>
          <a:prstGeom prst="rect">
            <a:avLst/>
          </a:prstGeom>
          <a:noFill/>
          <a:ln w="12700" cap="sq">
            <a:noFill/>
            <a:miter lim="800000"/>
            <a:headEnd/>
            <a:tailEnd/>
          </a:ln>
        </p:spPr>
        <p:txBody>
          <a:bodyPr>
            <a:spAutoFit/>
          </a:bodyPr>
          <a:lstStyle/>
          <a:p>
            <a:pPr>
              <a:spcBef>
                <a:spcPct val="40000"/>
              </a:spcBef>
              <a:buClr>
                <a:srgbClr val="000000"/>
              </a:buClr>
            </a:pPr>
            <a:endParaRPr lang="en-US">
              <a:solidFill>
                <a:srgbClr val="000000"/>
              </a:solidFill>
              <a:latin typeface="Century Gothic" pitchFamily="34" charset="0"/>
            </a:endParaRPr>
          </a:p>
          <a:p>
            <a:pPr>
              <a:spcBef>
                <a:spcPct val="40000"/>
              </a:spcBef>
              <a:buClr>
                <a:srgbClr val="000000"/>
              </a:buClr>
            </a:pPr>
            <a:endParaRPr lang="en-US">
              <a:solidFill>
                <a:srgbClr val="000000"/>
              </a:solidFill>
              <a:latin typeface="Century Gothic" pitchFamily="34" charset="0"/>
            </a:endParaRPr>
          </a:p>
          <a:p>
            <a:pPr>
              <a:spcBef>
                <a:spcPct val="40000"/>
              </a:spcBef>
              <a:buClr>
                <a:srgbClr val="000000"/>
              </a:buClr>
            </a:pPr>
            <a:endParaRPr lang="en-US">
              <a:solidFill>
                <a:srgbClr val="000000"/>
              </a:solidFill>
              <a:latin typeface="Century Gothic" pitchFamily="34" charset="0"/>
            </a:endParaRPr>
          </a:p>
          <a:p>
            <a:pPr>
              <a:spcBef>
                <a:spcPct val="40000"/>
              </a:spcBef>
              <a:buClr>
                <a:srgbClr val="000000"/>
              </a:buClr>
            </a:pPr>
            <a:endParaRPr lang="en-US">
              <a:solidFill>
                <a:srgbClr val="000000"/>
              </a:solidFill>
              <a:latin typeface="Century Gothic" pitchFamily="34" charset="0"/>
            </a:endParaRPr>
          </a:p>
          <a:p>
            <a:pPr>
              <a:spcBef>
                <a:spcPct val="40000"/>
              </a:spcBef>
              <a:buClr>
                <a:srgbClr val="000000"/>
              </a:buClr>
            </a:pPr>
            <a:endParaRPr lang="en-US">
              <a:solidFill>
                <a:srgbClr val="000000"/>
              </a:solidFill>
              <a:latin typeface="Century Gothic"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1"/>
          <p:cNvSpPr>
            <a:spLocks noGrp="1"/>
          </p:cNvSpPr>
          <p:nvPr>
            <p:ph type="title"/>
          </p:nvPr>
        </p:nvSpPr>
        <p:spPr/>
        <p:txBody>
          <a:bodyPr/>
          <a:lstStyle/>
          <a:p>
            <a:pPr eaLnBrk="1" hangingPunct="1"/>
            <a:r>
              <a:rPr lang="en-US" b="1" smtClean="0">
                <a:solidFill>
                  <a:srgbClr val="FF0000"/>
                </a:solidFill>
              </a:rPr>
              <a:t>A Big Question to The Biologists!!</a:t>
            </a:r>
          </a:p>
        </p:txBody>
      </p:sp>
      <p:sp>
        <p:nvSpPr>
          <p:cNvPr id="133123" name="Content Placeholder 2"/>
          <p:cNvSpPr>
            <a:spLocks noGrp="1"/>
          </p:cNvSpPr>
          <p:nvPr>
            <p:ph idx="1"/>
          </p:nvPr>
        </p:nvSpPr>
        <p:spPr/>
        <p:txBody>
          <a:bodyPr/>
          <a:lstStyle/>
          <a:p>
            <a:pPr algn="just" eaLnBrk="1" hangingPunct="1"/>
            <a:r>
              <a:rPr lang="en-US" b="1" dirty="0" smtClean="0">
                <a:solidFill>
                  <a:srgbClr val="0000FF"/>
                </a:solidFill>
                <a:latin typeface="Times" pitchFamily="18" charset="0"/>
              </a:rPr>
              <a:t>Since already we know the functioning of OR1D2, our research outcome has to be experimentally confirmed about the dilemma as posed in the previous slide.</a:t>
            </a:r>
          </a:p>
          <a:p>
            <a:pPr algn="just" eaLnBrk="1" hangingPunct="1"/>
            <a:r>
              <a:rPr lang="en-US" b="1" dirty="0" smtClean="0">
                <a:solidFill>
                  <a:srgbClr val="0000FF"/>
                </a:solidFill>
                <a:latin typeface="Times" pitchFamily="18" charset="0"/>
              </a:rPr>
              <a:t>That is, whether the created DNA sequence is at all functioning or not functioning</a:t>
            </a:r>
            <a:r>
              <a:rPr lang="en-US" b="1" dirty="0" smtClean="0">
                <a:solidFill>
                  <a:srgbClr val="0000FF"/>
                </a:solidFill>
                <a:latin typeface="Times" pitchFamily="18"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latin typeface="Agency FB" pitchFamily="34" charset="0"/>
              </a:rPr>
              <a:t>Another Approach</a:t>
            </a:r>
            <a:endParaRPr lang="en-US" b="1" dirty="0">
              <a:solidFill>
                <a:srgbClr val="7030A0"/>
              </a:solidFill>
              <a:latin typeface="Agency FB" pitchFamily="34" charset="0"/>
            </a:endParaRPr>
          </a:p>
        </p:txBody>
      </p:sp>
      <p:sp>
        <p:nvSpPr>
          <p:cNvPr id="3" name="Content Placeholder 2"/>
          <p:cNvSpPr>
            <a:spLocks noGrp="1"/>
          </p:cNvSpPr>
          <p:nvPr>
            <p:ph idx="1"/>
          </p:nvPr>
        </p:nvSpPr>
        <p:spPr/>
        <p:txBody>
          <a:bodyPr/>
          <a:lstStyle/>
          <a:p>
            <a:pPr algn="just"/>
            <a:r>
              <a:rPr lang="en-US" sz="3600" b="1" dirty="0" smtClean="0">
                <a:solidFill>
                  <a:schemeClr val="tx2"/>
                </a:solidFill>
                <a:latin typeface="Agency FB" pitchFamily="34" charset="0"/>
              </a:rPr>
              <a:t>Now you may have the following question…</a:t>
            </a:r>
          </a:p>
          <a:p>
            <a:pPr algn="just"/>
            <a:r>
              <a:rPr lang="en-US" sz="3600" b="1" dirty="0" smtClean="0">
                <a:latin typeface="Agency FB" pitchFamily="34" charset="0"/>
              </a:rPr>
              <a:t>We have designed a variable region of ORs. Why not the full receptors?</a:t>
            </a:r>
          </a:p>
          <a:p>
            <a:pPr algn="just"/>
            <a:r>
              <a:rPr lang="en-US" sz="3600" b="1" dirty="0" smtClean="0">
                <a:latin typeface="Agency FB" pitchFamily="34" charset="0"/>
              </a:rPr>
              <a:t>To answer this question we are ready with a set of L-systems to capture the whole receptor even genome.</a:t>
            </a:r>
          </a:p>
          <a:p>
            <a:pPr algn="just"/>
            <a:r>
              <a:rPr lang="en-US" sz="3600" b="1" dirty="0" smtClean="0">
                <a:latin typeface="Agency FB" pitchFamily="34" charset="0"/>
              </a:rPr>
              <a:t>The procedure is shown in the next few slides…</a:t>
            </a:r>
          </a:p>
          <a:p>
            <a:endParaRPr lang="en-US" dirty="0" smtClean="0">
              <a:latin typeface="Agency FB"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0000"/>
                </a:solidFill>
              </a:rPr>
              <a:t>But, Is the Procedure have some novelty?</a:t>
            </a:r>
            <a:endParaRPr lang="en-US" sz="4000" dirty="0">
              <a:solidFill>
                <a:srgbClr val="FF0000"/>
              </a:solidFill>
            </a:endParaRPr>
          </a:p>
        </p:txBody>
      </p:sp>
      <p:sp>
        <p:nvSpPr>
          <p:cNvPr id="3" name="Content Placeholder 2"/>
          <p:cNvSpPr>
            <a:spLocks noGrp="1"/>
          </p:cNvSpPr>
          <p:nvPr>
            <p:ph idx="1"/>
          </p:nvPr>
        </p:nvSpPr>
        <p:spPr/>
        <p:txBody>
          <a:bodyPr/>
          <a:lstStyle/>
          <a:p>
            <a:pPr algn="just">
              <a:buNone/>
            </a:pPr>
            <a:r>
              <a:rPr lang="en-US" sz="4800" b="1" dirty="0" smtClean="0">
                <a:solidFill>
                  <a:srgbClr val="CC0099"/>
                </a:solidFill>
              </a:rPr>
              <a:t>    The beauty of the proposed methodology would enlighten us to answers of some unanswered questions in “</a:t>
            </a:r>
            <a:r>
              <a:rPr lang="en-US" sz="4800" b="1" dirty="0" smtClean="0">
                <a:solidFill>
                  <a:srgbClr val="0070C0"/>
                </a:solidFill>
              </a:rPr>
              <a:t>Evolutionary Science</a:t>
            </a:r>
            <a:r>
              <a:rPr lang="en-US" sz="4800" b="1" dirty="0" smtClean="0">
                <a:solidFill>
                  <a:srgbClr val="CC0099"/>
                </a:solidFill>
              </a:rPr>
              <a:t>”.</a:t>
            </a:r>
          </a:p>
          <a:p>
            <a:pPr algn="just">
              <a:buNone/>
            </a:pPr>
            <a:endParaRPr lang="en-US" sz="4800" b="1" dirty="0">
              <a:solidFill>
                <a:srgbClr val="CC009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OR1D2, OR1D4, OR1D5</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6278562"/>
          </a:xfrm>
        </p:spPr>
        <p:txBody>
          <a:bodyPr/>
          <a:lstStyle/>
          <a:p>
            <a:pPr algn="just"/>
            <a:r>
              <a:rPr lang="en-US" sz="5400" b="1" dirty="0" smtClean="0">
                <a:latin typeface="Arial Narrow" pitchFamily="34" charset="0"/>
              </a:rPr>
              <a:t>We have started our journey from </a:t>
            </a:r>
            <a:r>
              <a:rPr lang="en-US" sz="5400" b="1" dirty="0" smtClean="0">
                <a:solidFill>
                  <a:srgbClr val="CC0099"/>
                </a:solidFill>
                <a:latin typeface="Arial Narrow" pitchFamily="34" charset="0"/>
              </a:rPr>
              <a:t>Human</a:t>
            </a:r>
            <a:r>
              <a:rPr lang="en-US" sz="5400" b="1" dirty="0" smtClean="0">
                <a:latin typeface="Arial Narrow" pitchFamily="34" charset="0"/>
              </a:rPr>
              <a:t> </a:t>
            </a:r>
            <a:r>
              <a:rPr lang="en-US" sz="5400" b="1" dirty="0" smtClean="0">
                <a:solidFill>
                  <a:srgbClr val="FF6600"/>
                </a:solidFill>
                <a:latin typeface="Arial Narrow" pitchFamily="34" charset="0"/>
              </a:rPr>
              <a:t>Olfactory Receptor </a:t>
            </a:r>
            <a:r>
              <a:rPr lang="en-US" sz="5400" b="1" dirty="0" smtClean="0">
                <a:solidFill>
                  <a:srgbClr val="00B050"/>
                </a:solidFill>
                <a:latin typeface="Arial Narrow" pitchFamily="34" charset="0"/>
              </a:rPr>
              <a:t>OR1D2.</a:t>
            </a:r>
            <a:endParaRPr lang="en-US" sz="5400" b="1" dirty="0">
              <a:latin typeface="Arial Narrow"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idx="1"/>
          </p:nvPr>
        </p:nvSpPr>
        <p:spPr>
          <a:xfrm rot="10800000" flipV="1">
            <a:off x="457200" y="685800"/>
            <a:ext cx="8305800" cy="5943600"/>
          </a:xfrm>
        </p:spPr>
        <p:style>
          <a:lnRef idx="1">
            <a:schemeClr val="accent5"/>
          </a:lnRef>
          <a:fillRef idx="2">
            <a:schemeClr val="accent5"/>
          </a:fillRef>
          <a:effectRef idx="1">
            <a:schemeClr val="accent5"/>
          </a:effectRef>
          <a:fontRef idx="minor">
            <a:schemeClr val="dk1"/>
          </a:fontRef>
        </p:style>
        <p:txBody>
          <a:bodyPr rtlCol="0" anchor="ctr">
            <a:normAutofit/>
          </a:bodyPr>
          <a:lstStyle/>
          <a:p>
            <a:pPr algn="ctr" eaLnBrk="1" fontAlgn="auto" hangingPunct="1">
              <a:spcAft>
                <a:spcPts val="0"/>
              </a:spcAft>
              <a:buFont typeface="Arial" pitchFamily="34" charset="0"/>
              <a:buNone/>
              <a:defRPr/>
            </a:pPr>
            <a:r>
              <a:rPr lang="en-US" sz="4000" i="1" dirty="0" smtClean="0">
                <a:solidFill>
                  <a:srgbClr val="C00000"/>
                </a:solidFill>
                <a:latin typeface="Algerian" pitchFamily="82" charset="0"/>
              </a:rPr>
              <a:t>Our Immediate Research Endeavors</a:t>
            </a:r>
            <a:r>
              <a:rPr lang="en-US" sz="4000" dirty="0" smtClean="0">
                <a:solidFill>
                  <a:srgbClr val="0000FF"/>
                </a:solidFill>
              </a:rPr>
              <a:t> </a:t>
            </a:r>
          </a:p>
          <a:p>
            <a:pPr eaLnBrk="1" fontAlgn="auto" hangingPunct="1">
              <a:spcAft>
                <a:spcPts val="0"/>
              </a:spcAft>
              <a:buFont typeface="Arial" pitchFamily="34" charset="0"/>
              <a:buNone/>
              <a:defRPr/>
            </a:pPr>
            <a:endParaRPr lang="en-US" sz="3600" b="1" i="1"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None/>
              <a:defRPr/>
            </a:pPr>
            <a:r>
              <a:rPr lang="en-US" sz="3600" b="1" i="1" dirty="0" smtClean="0">
                <a:solidFill>
                  <a:srgbClr val="FF0000"/>
                </a:solidFill>
                <a:latin typeface="Times New Roman" pitchFamily="18" charset="0"/>
                <a:cs typeface="Times New Roman" pitchFamily="18" charset="0"/>
              </a:rPr>
              <a:t>   </a:t>
            </a:r>
            <a:r>
              <a:rPr lang="en-US" sz="3600" b="1" dirty="0" smtClean="0">
                <a:solidFill>
                  <a:srgbClr val="7030A0"/>
                </a:solidFill>
                <a:latin typeface="Times New Roman" pitchFamily="18" charset="0"/>
                <a:cs typeface="Times New Roman" pitchFamily="18" charset="0"/>
              </a:rPr>
              <a:t> </a:t>
            </a:r>
            <a:r>
              <a:rPr lang="en-US" sz="3600" b="1" i="1" dirty="0" smtClean="0">
                <a:solidFill>
                  <a:srgbClr val="FF0000"/>
                </a:solidFill>
                <a:latin typeface="Times New Roman" pitchFamily="18" charset="0"/>
                <a:cs typeface="Times New Roman" pitchFamily="18" charset="0"/>
              </a:rPr>
              <a:t>Fractals and Mathematical Morphology</a:t>
            </a:r>
            <a:r>
              <a:rPr lang="en-US" sz="3600" b="1" i="1" dirty="0" smtClean="0">
                <a:solidFill>
                  <a:srgbClr val="7030A0"/>
                </a:solidFill>
                <a:latin typeface="Times New Roman" pitchFamily="18" charset="0"/>
                <a:cs typeface="Times New Roman" pitchFamily="18" charset="0"/>
              </a:rPr>
              <a:t> </a:t>
            </a:r>
            <a:r>
              <a:rPr lang="en-US" sz="3600" b="1" dirty="0" smtClean="0">
                <a:solidFill>
                  <a:srgbClr val="7030A0"/>
                </a:solidFill>
                <a:latin typeface="Times New Roman" pitchFamily="18" charset="0"/>
                <a:cs typeface="Times New Roman" pitchFamily="18" charset="0"/>
              </a:rPr>
              <a:t>In Deciphering The Quantitative Content In DNA sequences.</a:t>
            </a:r>
          </a:p>
          <a:p>
            <a:pPr eaLnBrk="1" fontAlgn="auto" hangingPunct="1">
              <a:spcAft>
                <a:spcPts val="0"/>
              </a:spcAft>
              <a:buFont typeface="Arial" pitchFamily="34" charset="0"/>
              <a:buNone/>
              <a:defRPr/>
            </a:pPr>
            <a:endParaRPr lang="en-US"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16739">
                                            <p:bg/>
                                          </p:spTgt>
                                        </p:tgtEl>
                                        <p:attrNameLst>
                                          <p:attrName>style.visibility</p:attrName>
                                        </p:attrNameLst>
                                      </p:cBhvr>
                                      <p:to>
                                        <p:strVal val="visible"/>
                                      </p:to>
                                    </p:set>
                                    <p:animEffect transition="in" filter="plus(in)">
                                      <p:cBhvr>
                                        <p:cTn id="7" dur="2000"/>
                                        <p:tgtEl>
                                          <p:spTgt spid="116739">
                                            <p:bg/>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16739">
                                            <p:txEl>
                                              <p:pRg st="0" end="0"/>
                                            </p:txEl>
                                          </p:spTgt>
                                        </p:tgtEl>
                                        <p:attrNameLst>
                                          <p:attrName>style.visibility</p:attrName>
                                        </p:attrNameLst>
                                      </p:cBhvr>
                                      <p:to>
                                        <p:strVal val="visible"/>
                                      </p:to>
                                    </p:set>
                                    <p:animEffect transition="in" filter="plus(in)">
                                      <p:cBhvr>
                                        <p:cTn id="12" dur="2000"/>
                                        <p:tgtEl>
                                          <p:spTgt spid="1167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116739">
                                            <p:txEl>
                                              <p:pRg st="2" end="2"/>
                                            </p:txEl>
                                          </p:spTgt>
                                        </p:tgtEl>
                                        <p:attrNameLst>
                                          <p:attrName>style.visibility</p:attrName>
                                        </p:attrNameLst>
                                      </p:cBhvr>
                                      <p:to>
                                        <p:strVal val="visible"/>
                                      </p:to>
                                    </p:set>
                                    <p:animEffect transition="in" filter="plus(in)">
                                      <p:cBhvr>
                                        <p:cTn id="17" dur="2000"/>
                                        <p:tgtEl>
                                          <p:spTgt spid="1167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r>
              <a:rPr lang="en-US" smtClean="0"/>
              <a:t>Color Template of DNA, OR1D2</a:t>
            </a:r>
          </a:p>
        </p:txBody>
      </p:sp>
      <p:pic>
        <p:nvPicPr>
          <p:cNvPr id="4" name="Content Placeholder 3" descr="OR1D2 COLOR TEMPLATE11.JPG"/>
          <p:cNvPicPr>
            <a:picLocks noGrp="1" noChangeAspect="1"/>
          </p:cNvPicPr>
          <p:nvPr>
            <p:ph idx="1"/>
          </p:nvPr>
        </p:nvPicPr>
        <p:blipFill>
          <a:blip r:embed="rId3"/>
          <a:stretch>
            <a:fillRect/>
          </a:stretch>
        </p:blipFill>
        <p:spPr>
          <a:xfrm>
            <a:off x="881062" y="2296319"/>
            <a:ext cx="7381875" cy="3133725"/>
          </a:xfrm>
          <a:ln w="228600" cap="sq" cmpd="thickThin">
            <a:solidFill>
              <a:srgbClr val="000000"/>
            </a:solidFill>
          </a:ln>
          <a:effectLst>
            <a:innerShdw blurRad="76200">
              <a:srgbClr val="000000"/>
            </a:innerShdw>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eaLnBrk="1" hangingPunct="1"/>
            <a:r>
              <a:rPr lang="en-US" smtClean="0"/>
              <a:t>Color Template of ‘A’, OR1D2</a:t>
            </a:r>
          </a:p>
        </p:txBody>
      </p:sp>
      <p:pic>
        <p:nvPicPr>
          <p:cNvPr id="4" name="Content Placeholder 3" descr="or1d2 color A.JPG"/>
          <p:cNvPicPr>
            <a:picLocks noGrp="1" noChangeAspect="1"/>
          </p:cNvPicPr>
          <p:nvPr>
            <p:ph idx="1"/>
          </p:nvPr>
        </p:nvPicPr>
        <p:blipFill>
          <a:blip r:embed="rId3"/>
          <a:stretch>
            <a:fillRect/>
          </a:stretch>
        </p:blipFill>
        <p:spPr>
          <a:xfrm>
            <a:off x="1271587" y="2291556"/>
            <a:ext cx="6600825" cy="3143250"/>
          </a:xfrm>
          <a:ln w="228600" cap="sq" cmpd="thickThin">
            <a:solidFill>
              <a:srgbClr val="000000"/>
            </a:solidFill>
          </a:ln>
          <a:effectLst>
            <a:innerShdw blurRad="76200">
              <a:srgbClr val="000000"/>
            </a:innerShdw>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r>
              <a:rPr lang="en-US" smtClean="0"/>
              <a:t>Color Template ‘T’, OR1D2</a:t>
            </a:r>
          </a:p>
        </p:txBody>
      </p:sp>
      <p:pic>
        <p:nvPicPr>
          <p:cNvPr id="4" name="Content Placeholder 3" descr="or1d2 t.JPG"/>
          <p:cNvPicPr>
            <a:picLocks noGrp="1" noChangeAspect="1"/>
          </p:cNvPicPr>
          <p:nvPr>
            <p:ph idx="1"/>
          </p:nvPr>
        </p:nvPicPr>
        <p:blipFill>
          <a:blip r:embed="rId3"/>
          <a:stretch>
            <a:fillRect/>
          </a:stretch>
        </p:blipFill>
        <p:spPr>
          <a:xfrm>
            <a:off x="942975" y="2305844"/>
            <a:ext cx="7258050" cy="3114675"/>
          </a:xfrm>
          <a:ln w="228600" cap="sq" cmpd="thickThin">
            <a:solidFill>
              <a:srgbClr val="000000"/>
            </a:solidFill>
          </a:ln>
          <a:effectLst>
            <a:innerShdw blurRad="76200">
              <a:srgbClr val="000000"/>
            </a:innerShdw>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r>
              <a:rPr lang="en-US" smtClean="0"/>
              <a:t>Color Template of ‘C’, OR1D2</a:t>
            </a:r>
          </a:p>
        </p:txBody>
      </p:sp>
      <p:pic>
        <p:nvPicPr>
          <p:cNvPr id="4" name="Content Placeholder 3" descr="or1d2 c.JPG"/>
          <p:cNvPicPr>
            <a:picLocks noGrp="1" noChangeAspect="1"/>
          </p:cNvPicPr>
          <p:nvPr>
            <p:ph idx="1"/>
          </p:nvPr>
        </p:nvPicPr>
        <p:blipFill>
          <a:blip r:embed="rId3"/>
          <a:stretch>
            <a:fillRect/>
          </a:stretch>
        </p:blipFill>
        <p:spPr>
          <a:xfrm>
            <a:off x="981075" y="2291556"/>
            <a:ext cx="7181850" cy="3143250"/>
          </a:xfrm>
          <a:ln w="228600" cap="sq" cmpd="thickThin">
            <a:solidFill>
              <a:srgbClr val="000000"/>
            </a:solidFill>
          </a:ln>
          <a:effectLst>
            <a:innerShdw blurRad="76200">
              <a:srgbClr val="000000"/>
            </a:innerShdw>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r>
              <a:rPr lang="en-US" smtClean="0"/>
              <a:t>Color Template ‘G’, OR1D2</a:t>
            </a:r>
          </a:p>
        </p:txBody>
      </p:sp>
      <p:pic>
        <p:nvPicPr>
          <p:cNvPr id="5" name="Content Placeholder 4" descr="or1d2 g.JPG"/>
          <p:cNvPicPr>
            <a:picLocks noGrp="1" noChangeAspect="1"/>
          </p:cNvPicPr>
          <p:nvPr>
            <p:ph idx="1"/>
          </p:nvPr>
        </p:nvPicPr>
        <p:blipFill>
          <a:blip r:embed="rId3"/>
          <a:stretch>
            <a:fillRect/>
          </a:stretch>
        </p:blipFill>
        <p:spPr>
          <a:xfrm>
            <a:off x="885825" y="2310606"/>
            <a:ext cx="7372350" cy="3105150"/>
          </a:xfrm>
          <a:ln w="228600" cap="sq" cmpd="thickThin">
            <a:solidFill>
              <a:srgbClr val="000000"/>
            </a:solidFill>
          </a:ln>
          <a:effectLst>
            <a:innerShdw blurRad="76200">
              <a:srgbClr val="000000"/>
            </a:innerShdw>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 </a:t>
            </a:r>
            <a:r>
              <a:rPr lang="en-US" b="1" dirty="0" smtClean="0">
                <a:solidFill>
                  <a:srgbClr val="990000"/>
                </a:solidFill>
                <a:latin typeface="Bell MT" pitchFamily="18" charset="0"/>
              </a:rPr>
              <a:t>Succolarity: A Measure for Continuous Density</a:t>
            </a:r>
            <a:endParaRPr lang="en-US" b="1" dirty="0">
              <a:solidFill>
                <a:srgbClr val="990000"/>
              </a:solidFill>
              <a:latin typeface="Bell MT" pitchFamily="18" charset="0"/>
            </a:endParaRPr>
          </a:p>
        </p:txBody>
      </p:sp>
      <p:sp>
        <p:nvSpPr>
          <p:cNvPr id="122883" name="Rectangle 3"/>
          <p:cNvSpPr>
            <a:spLocks noGrp="1" noChangeArrowheads="1"/>
          </p:cNvSpPr>
          <p:nvPr>
            <p:ph idx="1"/>
          </p:nvPr>
        </p:nvSpPr>
        <p:spPr>
          <a:xfrm>
            <a:off x="914400" y="1600200"/>
            <a:ext cx="7772400" cy="4525963"/>
          </a:xfrm>
        </p:spPr>
        <p:txBody>
          <a:bodyPr rtlCol="0" anchor="ctr">
            <a:normAutofit lnSpcReduction="10000"/>
          </a:bodyPr>
          <a:lstStyle/>
          <a:p>
            <a:pPr algn="just" eaLnBrk="1" fontAlgn="auto" hangingPunct="1">
              <a:spcAft>
                <a:spcPts val="0"/>
              </a:spcAft>
              <a:buFont typeface="Arial" pitchFamily="34" charset="0"/>
              <a:buNone/>
              <a:defRPr/>
            </a:pPr>
            <a:endParaRPr lang="en-US" dirty="0" smtClean="0">
              <a:solidFill>
                <a:srgbClr val="002060"/>
              </a:solidFill>
            </a:endParaRPr>
          </a:p>
          <a:p>
            <a:pPr algn="just" eaLnBrk="1" fontAlgn="auto" hangingPunct="1">
              <a:spcAft>
                <a:spcPts val="0"/>
              </a:spcAft>
              <a:buFont typeface="Arial" pitchFamily="34" charset="0"/>
              <a:buNone/>
              <a:defRPr/>
            </a:pPr>
            <a:endParaRPr lang="en-US" dirty="0" smtClean="0">
              <a:solidFill>
                <a:srgbClr val="002060"/>
              </a:solidFill>
            </a:endParaRPr>
          </a:p>
          <a:p>
            <a:pPr algn="just" eaLnBrk="1" fontAlgn="auto" hangingPunct="1">
              <a:spcAft>
                <a:spcPts val="0"/>
              </a:spcAft>
              <a:buFont typeface="Arial" pitchFamily="34" charset="0"/>
              <a:buNone/>
              <a:defRPr/>
            </a:pPr>
            <a:endParaRPr lang="en-US" dirty="0" smtClean="0">
              <a:solidFill>
                <a:srgbClr val="002060"/>
              </a:solidFill>
            </a:endParaRPr>
          </a:p>
          <a:p>
            <a:pPr algn="just" eaLnBrk="1" fontAlgn="auto" hangingPunct="1">
              <a:spcAft>
                <a:spcPts val="0"/>
              </a:spcAft>
              <a:buFont typeface="Arial" pitchFamily="34" charset="0"/>
              <a:buNone/>
              <a:defRPr/>
            </a:pPr>
            <a:r>
              <a:rPr lang="en-US" dirty="0" smtClean="0">
                <a:solidFill>
                  <a:srgbClr val="002060"/>
                </a:solidFill>
              </a:rPr>
              <a:t>Succolarity of The Template of A:  0.001026 </a:t>
            </a:r>
          </a:p>
          <a:p>
            <a:pPr eaLnBrk="1" fontAlgn="auto" hangingPunct="1">
              <a:spcAft>
                <a:spcPts val="0"/>
              </a:spcAft>
              <a:buFont typeface="Arial" pitchFamily="34" charset="0"/>
              <a:buNone/>
              <a:defRPr/>
            </a:pPr>
            <a:r>
              <a:rPr lang="en-US" dirty="0" smtClean="0">
                <a:solidFill>
                  <a:srgbClr val="002060"/>
                </a:solidFill>
              </a:rPr>
              <a:t>Succolarity of The Template of T:  0.001690</a:t>
            </a:r>
          </a:p>
          <a:p>
            <a:pPr eaLnBrk="1" fontAlgn="auto" hangingPunct="1">
              <a:spcAft>
                <a:spcPts val="0"/>
              </a:spcAft>
              <a:buFont typeface="Arial" pitchFamily="34" charset="0"/>
              <a:buNone/>
              <a:defRPr/>
            </a:pPr>
            <a:r>
              <a:rPr lang="en-US" dirty="0" smtClean="0">
                <a:solidFill>
                  <a:srgbClr val="002060"/>
                </a:solidFill>
              </a:rPr>
              <a:t>Succolarity of The Template of G: 0.000522</a:t>
            </a:r>
          </a:p>
          <a:p>
            <a:pPr eaLnBrk="1" fontAlgn="auto" hangingPunct="1">
              <a:spcAft>
                <a:spcPts val="0"/>
              </a:spcAft>
              <a:buFont typeface="Arial" pitchFamily="34" charset="0"/>
              <a:buNone/>
              <a:defRPr/>
            </a:pPr>
            <a:r>
              <a:rPr lang="en-US" dirty="0" smtClean="0">
                <a:solidFill>
                  <a:srgbClr val="002060"/>
                </a:solidFill>
              </a:rPr>
              <a:t>Succolarity of The Template of C: 0.001482</a:t>
            </a:r>
          </a:p>
          <a:p>
            <a:pPr eaLnBrk="1" fontAlgn="auto" hangingPunct="1">
              <a:spcAft>
                <a:spcPts val="0"/>
              </a:spcAft>
              <a:buFont typeface="Arial" pitchFamily="34" charset="0"/>
              <a:buNone/>
              <a:defRPr/>
            </a:pPr>
            <a:r>
              <a:rPr lang="en-US" dirty="0" smtClean="0">
                <a:solidFill>
                  <a:srgbClr val="002060"/>
                </a:solidFill>
              </a:rPr>
              <a:t> </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hangingPunct="1"/>
            <a:r>
              <a:rPr lang="en-US" smtClean="0"/>
              <a:t>DNA Sequence: A Multi-Fractal</a:t>
            </a:r>
          </a:p>
        </p:txBody>
      </p:sp>
      <p:sp>
        <p:nvSpPr>
          <p:cNvPr id="141315" name="Rectangle 3"/>
          <p:cNvSpPr>
            <a:spLocks noGrp="1" noChangeArrowheads="1"/>
          </p:cNvSpPr>
          <p:nvPr>
            <p:ph idx="1"/>
          </p:nvPr>
        </p:nvSpPr>
        <p:spPr/>
        <p:txBody>
          <a:bodyPr anchor="ctr"/>
          <a:lstStyle/>
          <a:p>
            <a:pPr eaLnBrk="1" hangingPunct="1">
              <a:buFont typeface="Arial" pitchFamily="34" charset="0"/>
              <a:buNone/>
            </a:pPr>
            <a:r>
              <a:rPr lang="en-US" sz="4400" b="1" smtClean="0">
                <a:solidFill>
                  <a:srgbClr val="002060"/>
                </a:solidFill>
              </a:rPr>
              <a:t>    </a:t>
            </a:r>
          </a:p>
          <a:p>
            <a:pPr eaLnBrk="1" hangingPunct="1">
              <a:buFont typeface="Arial" pitchFamily="34" charset="0"/>
              <a:buNone/>
            </a:pPr>
            <a:endParaRPr lang="en-US" sz="4400" b="1" smtClean="0">
              <a:solidFill>
                <a:srgbClr val="002060"/>
              </a:solidFill>
            </a:endParaRPr>
          </a:p>
          <a:p>
            <a:pPr eaLnBrk="1" hangingPunct="1">
              <a:buFont typeface="Arial" pitchFamily="34" charset="0"/>
              <a:buNone/>
            </a:pPr>
            <a:r>
              <a:rPr lang="en-US" sz="4400" b="1" smtClean="0">
                <a:solidFill>
                  <a:srgbClr val="002060"/>
                </a:solidFill>
              </a:rPr>
              <a:t>   The Texture of A, T, C, and G generate  Fractals.</a:t>
            </a:r>
          </a:p>
          <a:p>
            <a:pPr eaLnBrk="1" hangingPunct="1">
              <a:buFont typeface="Arial" pitchFamily="34" charset="0"/>
              <a:buNone/>
            </a:pPr>
            <a:endParaRPr lang="en-US" smtClean="0"/>
          </a:p>
          <a:p>
            <a:pPr eaLnBrk="1" hangingPunct="1">
              <a:buFont typeface="Arial" pitchFamily="34" charset="0"/>
              <a:buNone/>
            </a:pPr>
            <a:endParaRPr lang="en-US" smtClean="0"/>
          </a:p>
          <a:p>
            <a:pPr eaLnBrk="1" hangingPunct="1">
              <a:buFont typeface="Arial" pitchFamily="34" charset="0"/>
              <a:buNone/>
            </a:pPr>
            <a:endParaRPr lang="en-US" smtClean="0"/>
          </a:p>
          <a:p>
            <a:pPr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p:cNvSpPr>
            <a:spLocks noGrp="1"/>
          </p:cNvSpPr>
          <p:nvPr>
            <p:ph type="title"/>
          </p:nvPr>
        </p:nvSpPr>
        <p:spPr>
          <a:xfrm>
            <a:off x="457200" y="274638"/>
            <a:ext cx="8229600" cy="715962"/>
          </a:xfrm>
        </p:spPr>
        <p:txBody>
          <a:bodyPr/>
          <a:lstStyle/>
          <a:p>
            <a:r>
              <a:rPr lang="en-US" smtClean="0">
                <a:solidFill>
                  <a:srgbClr val="FF0000"/>
                </a:solidFill>
                <a:latin typeface="Times New Roman" pitchFamily="18" charset="0"/>
                <a:cs typeface="Times New Roman" pitchFamily="18" charset="0"/>
              </a:rPr>
              <a:t>References</a:t>
            </a:r>
          </a:p>
        </p:txBody>
      </p:sp>
      <p:sp>
        <p:nvSpPr>
          <p:cNvPr id="142339" name="Content Placeholder 2"/>
          <p:cNvSpPr>
            <a:spLocks noGrp="1"/>
          </p:cNvSpPr>
          <p:nvPr>
            <p:ph idx="1"/>
          </p:nvPr>
        </p:nvSpPr>
        <p:spPr>
          <a:xfrm>
            <a:off x="457200" y="914400"/>
            <a:ext cx="8229600" cy="5638800"/>
          </a:xfrm>
        </p:spPr>
        <p:txBody>
          <a:bodyPr/>
          <a:lstStyle/>
          <a:p>
            <a:pPr algn="just"/>
            <a:r>
              <a:rPr lang="en-US" sz="2000" smtClean="0">
                <a:solidFill>
                  <a:srgbClr val="3F592D"/>
                </a:solidFill>
                <a:latin typeface="Arial Narrow" pitchFamily="34" charset="0"/>
              </a:rPr>
              <a:t>Malnic B, Godfrey P-A, Buck L-B (</a:t>
            </a:r>
            <a:r>
              <a:rPr lang="en-US" sz="2000" b="1" smtClean="0">
                <a:solidFill>
                  <a:srgbClr val="FF0000"/>
                </a:solidFill>
                <a:latin typeface="Arial Narrow" pitchFamily="34" charset="0"/>
              </a:rPr>
              <a:t>2004</a:t>
            </a:r>
            <a:r>
              <a:rPr lang="en-US" sz="2000" smtClean="0">
                <a:solidFill>
                  <a:srgbClr val="3F592D"/>
                </a:solidFill>
                <a:latin typeface="Arial Narrow" pitchFamily="34" charset="0"/>
              </a:rPr>
              <a:t>) </a:t>
            </a:r>
            <a:r>
              <a:rPr lang="en-US" sz="2000" b="1" smtClean="0">
                <a:solidFill>
                  <a:srgbClr val="3F592D"/>
                </a:solidFill>
                <a:latin typeface="Arial Narrow" pitchFamily="34" charset="0"/>
              </a:rPr>
              <a:t>The human olfactory receptor gene family. </a:t>
            </a:r>
            <a:r>
              <a:rPr lang="en-US" sz="2000" b="1" smtClean="0">
                <a:solidFill>
                  <a:srgbClr val="0070C0"/>
                </a:solidFill>
                <a:latin typeface="Arial Narrow" pitchFamily="34" charset="0"/>
              </a:rPr>
              <a:t>Proc. Natl. Acad. Sci U. S. A. 101: 2584-2589 </a:t>
            </a:r>
            <a:r>
              <a:rPr lang="en-US" sz="2000" smtClean="0">
                <a:solidFill>
                  <a:srgbClr val="3F592D"/>
                </a:solidFill>
                <a:latin typeface="Arial Narrow" pitchFamily="34" charset="0"/>
              </a:rPr>
              <a:t>and Erratum in: </a:t>
            </a:r>
            <a:r>
              <a:rPr lang="en-US" sz="2000" b="1" smtClean="0">
                <a:solidFill>
                  <a:srgbClr val="0070C0"/>
                </a:solidFill>
                <a:latin typeface="Arial Narrow" pitchFamily="34" charset="0"/>
              </a:rPr>
              <a:t>Proc Natl Acad Sci U. S. A. (</a:t>
            </a:r>
            <a:r>
              <a:rPr lang="en-US" sz="2000" b="1" smtClean="0">
                <a:solidFill>
                  <a:srgbClr val="FF0000"/>
                </a:solidFill>
                <a:latin typeface="Arial Narrow" pitchFamily="34" charset="0"/>
              </a:rPr>
              <a:t>2004</a:t>
            </a:r>
            <a:r>
              <a:rPr lang="en-US" sz="2000" b="1" smtClean="0">
                <a:solidFill>
                  <a:srgbClr val="0070C0"/>
                </a:solidFill>
                <a:latin typeface="Arial Narrow" pitchFamily="34" charset="0"/>
              </a:rPr>
              <a:t>) 101: 7205.</a:t>
            </a:r>
          </a:p>
          <a:p>
            <a:pPr algn="just"/>
            <a:r>
              <a:rPr lang="en-US" sz="2000" smtClean="0">
                <a:solidFill>
                  <a:srgbClr val="3F592D"/>
                </a:solidFill>
                <a:latin typeface="Arial Narrow" pitchFamily="34" charset="0"/>
              </a:rPr>
              <a:t> Young J-M, Endicott R-M, Parghi S-S, Walker M, Kidd J-M, Trask B-J (</a:t>
            </a:r>
            <a:r>
              <a:rPr lang="en-US" sz="2000" b="1" smtClean="0">
                <a:solidFill>
                  <a:srgbClr val="FF0000"/>
                </a:solidFill>
                <a:latin typeface="Arial Narrow" pitchFamily="34" charset="0"/>
              </a:rPr>
              <a:t>2008</a:t>
            </a:r>
            <a:r>
              <a:rPr lang="en-US" sz="2000" smtClean="0">
                <a:solidFill>
                  <a:srgbClr val="3F592D"/>
                </a:solidFill>
                <a:latin typeface="Arial Narrow" pitchFamily="34" charset="0"/>
              </a:rPr>
              <a:t>) </a:t>
            </a:r>
            <a:r>
              <a:rPr lang="en-US" sz="2000" b="1" smtClean="0">
                <a:solidFill>
                  <a:srgbClr val="3F592D"/>
                </a:solidFill>
                <a:latin typeface="Arial Narrow" pitchFamily="34" charset="0"/>
              </a:rPr>
              <a:t>Extensive copy number variation of the human olfactory receptor gene family. </a:t>
            </a:r>
            <a:r>
              <a:rPr lang="de-DE" sz="2000" b="1" smtClean="0">
                <a:solidFill>
                  <a:srgbClr val="0070C0"/>
                </a:solidFill>
                <a:latin typeface="Arial Narrow" pitchFamily="34" charset="0"/>
              </a:rPr>
              <a:t>Am. J. Hum. Genet. 83: 228–242.</a:t>
            </a:r>
          </a:p>
          <a:p>
            <a:pPr algn="just"/>
            <a:r>
              <a:rPr lang="en-US" sz="2000" smtClean="0">
                <a:solidFill>
                  <a:srgbClr val="3F592D"/>
                </a:solidFill>
                <a:latin typeface="Arial Narrow" pitchFamily="34" charset="0"/>
              </a:rPr>
              <a:t> Malnic B, Hirono J, Sato T, Buck L-B (</a:t>
            </a:r>
            <a:r>
              <a:rPr lang="en-US" sz="2000" b="1" smtClean="0">
                <a:solidFill>
                  <a:srgbClr val="FF0000"/>
                </a:solidFill>
                <a:latin typeface="Arial Narrow" pitchFamily="34" charset="0"/>
              </a:rPr>
              <a:t>1999</a:t>
            </a:r>
            <a:r>
              <a:rPr lang="en-US" sz="2000" smtClean="0">
                <a:solidFill>
                  <a:srgbClr val="3F592D"/>
                </a:solidFill>
                <a:latin typeface="Arial Narrow" pitchFamily="34" charset="0"/>
              </a:rPr>
              <a:t>) </a:t>
            </a:r>
            <a:r>
              <a:rPr lang="en-US" sz="2000" b="1" smtClean="0">
                <a:solidFill>
                  <a:srgbClr val="3F592D"/>
                </a:solidFill>
                <a:latin typeface="Arial Narrow" pitchFamily="34" charset="0"/>
              </a:rPr>
              <a:t>Combinatorial receptor codes for odors. </a:t>
            </a:r>
            <a:r>
              <a:rPr lang="en-US" sz="2000" b="1" smtClean="0">
                <a:solidFill>
                  <a:srgbClr val="0070C0"/>
                </a:solidFill>
                <a:latin typeface="Arial Narrow" pitchFamily="34" charset="0"/>
              </a:rPr>
              <a:t>Cell 96: 713-723</a:t>
            </a:r>
            <a:r>
              <a:rPr lang="en-US" sz="2000" b="1" smtClean="0">
                <a:solidFill>
                  <a:srgbClr val="3F592D"/>
                </a:solidFill>
                <a:latin typeface="Arial Narrow" pitchFamily="34" charset="0"/>
              </a:rPr>
              <a:t>.</a:t>
            </a:r>
          </a:p>
          <a:p>
            <a:pPr algn="just"/>
            <a:r>
              <a:rPr lang="en-US" sz="2000" smtClean="0">
                <a:solidFill>
                  <a:srgbClr val="3F592D"/>
                </a:solidFill>
                <a:latin typeface="Arial Narrow" pitchFamily="34" charset="0"/>
              </a:rPr>
              <a:t>SK. S. Hassan, Pabitra Pal Choudhury, Arunava Goswami, R. L. Brahmachary </a:t>
            </a:r>
            <a:r>
              <a:rPr lang="en-US" sz="2000" b="1" smtClean="0">
                <a:solidFill>
                  <a:srgbClr val="3F592D"/>
                </a:solidFill>
                <a:latin typeface="Arial Narrow" pitchFamily="34" charset="0"/>
              </a:rPr>
              <a:t>Designing exons for human olfactory receptor gene subfamilies using a mathematical paradigm </a:t>
            </a:r>
            <a:r>
              <a:rPr lang="en-US" sz="2000" smtClean="0">
                <a:solidFill>
                  <a:srgbClr val="3F592D"/>
                </a:solidFill>
                <a:latin typeface="Arial Narrow" pitchFamily="34" charset="0"/>
              </a:rPr>
              <a:t>under editorial board review in </a:t>
            </a:r>
            <a:r>
              <a:rPr lang="en-US" sz="2000" b="1" smtClean="0">
                <a:solidFill>
                  <a:srgbClr val="0070C0"/>
                </a:solidFill>
                <a:latin typeface="Arial Narrow" pitchFamily="34" charset="0"/>
              </a:rPr>
              <a:t>Proc. Natl. Acad. Sci U. S. A (October, </a:t>
            </a:r>
            <a:r>
              <a:rPr lang="en-US" sz="2000" b="1" smtClean="0">
                <a:solidFill>
                  <a:srgbClr val="FF0000"/>
                </a:solidFill>
                <a:latin typeface="Arial Narrow" pitchFamily="34" charset="0"/>
              </a:rPr>
              <a:t>2009</a:t>
            </a:r>
            <a:r>
              <a:rPr lang="en-US" sz="2000" b="1" smtClean="0">
                <a:solidFill>
                  <a:srgbClr val="0070C0"/>
                </a:solidFill>
                <a:latin typeface="Arial Narrow" pitchFamily="34" charset="0"/>
              </a:rPr>
              <a:t>).</a:t>
            </a:r>
          </a:p>
          <a:p>
            <a:pPr algn="just"/>
            <a:r>
              <a:rPr lang="en-US" sz="2000" smtClean="0">
                <a:solidFill>
                  <a:srgbClr val="3F592D"/>
                </a:solidFill>
                <a:latin typeface="Arial Narrow" pitchFamily="34" charset="0"/>
              </a:rPr>
              <a:t>Glusman G, Yanai I, Rubin I, Lancet D (</a:t>
            </a:r>
            <a:r>
              <a:rPr lang="en-US" sz="2000" b="1" smtClean="0">
                <a:solidFill>
                  <a:srgbClr val="FF0000"/>
                </a:solidFill>
                <a:latin typeface="Arial Narrow" pitchFamily="34" charset="0"/>
              </a:rPr>
              <a:t>2001</a:t>
            </a:r>
            <a:r>
              <a:rPr lang="en-US" sz="2000" smtClean="0">
                <a:solidFill>
                  <a:srgbClr val="3F592D"/>
                </a:solidFill>
                <a:latin typeface="Arial Narrow" pitchFamily="34" charset="0"/>
              </a:rPr>
              <a:t>) </a:t>
            </a:r>
            <a:r>
              <a:rPr lang="en-US" sz="2000" b="1" smtClean="0">
                <a:solidFill>
                  <a:srgbClr val="3F592D"/>
                </a:solidFill>
                <a:latin typeface="Arial Narrow" pitchFamily="34" charset="0"/>
              </a:rPr>
              <a:t>The complete human olfactory subgenome. </a:t>
            </a:r>
            <a:r>
              <a:rPr lang="en-US" sz="2000" b="1" smtClean="0">
                <a:solidFill>
                  <a:srgbClr val="0070C0"/>
                </a:solidFill>
                <a:latin typeface="Arial Narrow" pitchFamily="34" charset="0"/>
              </a:rPr>
              <a:t>Genome Research 11: 685-702.</a:t>
            </a:r>
          </a:p>
          <a:p>
            <a:pPr algn="just"/>
            <a:r>
              <a:rPr lang="en-US" sz="2000" smtClean="0">
                <a:solidFill>
                  <a:srgbClr val="3F592D"/>
                </a:solidFill>
                <a:latin typeface="Arial Narrow" pitchFamily="34" charset="0"/>
              </a:rPr>
              <a:t> Prusinkiewicz P, Lindenmayer A (</a:t>
            </a:r>
            <a:r>
              <a:rPr lang="en-US" sz="2000" b="1" smtClean="0">
                <a:solidFill>
                  <a:srgbClr val="FF0000"/>
                </a:solidFill>
                <a:latin typeface="Arial Narrow" pitchFamily="34" charset="0"/>
              </a:rPr>
              <a:t>1990</a:t>
            </a:r>
            <a:r>
              <a:rPr lang="en-US" sz="2000" smtClean="0">
                <a:solidFill>
                  <a:srgbClr val="3F592D"/>
                </a:solidFill>
                <a:latin typeface="Arial Narrow" pitchFamily="34" charset="0"/>
              </a:rPr>
              <a:t>) in </a:t>
            </a:r>
            <a:r>
              <a:rPr lang="en-US" sz="2000" b="1" smtClean="0">
                <a:solidFill>
                  <a:srgbClr val="3F592D"/>
                </a:solidFill>
                <a:latin typeface="Arial Narrow" pitchFamily="34" charset="0"/>
              </a:rPr>
              <a:t>The algorithmic beauty of plants, </a:t>
            </a:r>
            <a:r>
              <a:rPr lang="en-US" sz="2000" b="1" smtClean="0">
                <a:solidFill>
                  <a:srgbClr val="0070C0"/>
                </a:solidFill>
                <a:latin typeface="Arial Narrow" pitchFamily="34" charset="0"/>
              </a:rPr>
              <a:t>Springer-Verlag ISBN 978-0387972978.</a:t>
            </a:r>
          </a:p>
          <a:p>
            <a:pPr algn="just">
              <a:buFont typeface="Arial" pitchFamily="34" charset="0"/>
              <a:buNone/>
            </a:pPr>
            <a:endParaRPr lang="en-US" sz="2000" b="1" smtClean="0">
              <a:solidFill>
                <a:srgbClr val="0070C0"/>
              </a:solidFill>
              <a:latin typeface="Arial Narrow"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p:txBody>
          <a:bodyPr/>
          <a:lstStyle/>
          <a:p>
            <a:r>
              <a:rPr lang="en-US" smtClean="0">
                <a:solidFill>
                  <a:srgbClr val="FF0000"/>
                </a:solidFill>
                <a:latin typeface="Times New Roman" pitchFamily="18" charset="0"/>
                <a:cs typeface="Times New Roman" pitchFamily="18" charset="0"/>
              </a:rPr>
              <a:t>References…</a:t>
            </a:r>
          </a:p>
        </p:txBody>
      </p:sp>
      <p:sp>
        <p:nvSpPr>
          <p:cNvPr id="143363" name="Content Placeholder 2"/>
          <p:cNvSpPr>
            <a:spLocks noGrp="1"/>
          </p:cNvSpPr>
          <p:nvPr>
            <p:ph idx="1"/>
          </p:nvPr>
        </p:nvSpPr>
        <p:spPr/>
        <p:txBody>
          <a:bodyPr/>
          <a:lstStyle/>
          <a:p>
            <a:endParaRPr lang="en-US" smtClean="0"/>
          </a:p>
          <a:p>
            <a:r>
              <a:rPr lang="en-US" sz="2000" smtClean="0">
                <a:latin typeface="Arial Narrow" pitchFamily="34" charset="0"/>
              </a:rPr>
              <a:t>Yu Zu-Guo et al </a:t>
            </a:r>
            <a:r>
              <a:rPr lang="en-US" sz="2000" b="1" smtClean="0">
                <a:solidFill>
                  <a:srgbClr val="FF0000"/>
                </a:solidFill>
                <a:latin typeface="Arial Narrow" pitchFamily="34" charset="0"/>
              </a:rPr>
              <a:t>2002</a:t>
            </a:r>
            <a:r>
              <a:rPr lang="en-US" sz="2000" smtClean="0">
                <a:latin typeface="Arial Narrow" pitchFamily="34" charset="0"/>
              </a:rPr>
              <a:t> </a:t>
            </a:r>
            <a:r>
              <a:rPr lang="en-US" sz="2000" b="1" smtClean="0">
                <a:latin typeface="Arial Narrow" pitchFamily="34" charset="0"/>
              </a:rPr>
              <a:t>Fractals in DNA sequence analysis </a:t>
            </a:r>
            <a:r>
              <a:rPr lang="en-US" sz="2000" smtClean="0">
                <a:latin typeface="Arial Narrow" pitchFamily="34" charset="0"/>
              </a:rPr>
              <a:t>,</a:t>
            </a:r>
            <a:r>
              <a:rPr lang="en-US" sz="2000" smtClean="0">
                <a:solidFill>
                  <a:srgbClr val="0000FF"/>
                </a:solidFill>
                <a:latin typeface="Arial Narrow" pitchFamily="34" charset="0"/>
              </a:rPr>
              <a:t>Chinese Phys. 11 1313-1318</a:t>
            </a:r>
          </a:p>
          <a:p>
            <a:r>
              <a:rPr lang="en-US" sz="2000" smtClean="0">
                <a:latin typeface="Arial Narrow" pitchFamily="34" charset="0"/>
              </a:rPr>
              <a:t>Claire Ainsworth et al , </a:t>
            </a:r>
            <a:r>
              <a:rPr lang="en-US" sz="2000" b="1" smtClean="0">
                <a:solidFill>
                  <a:srgbClr val="FF0000"/>
                </a:solidFill>
                <a:latin typeface="Arial Narrow" pitchFamily="34" charset="0"/>
              </a:rPr>
              <a:t>September, 2009</a:t>
            </a:r>
            <a:r>
              <a:rPr lang="en-US" sz="2000" smtClean="0">
                <a:latin typeface="Arial Narrow" pitchFamily="34" charset="0"/>
              </a:rPr>
              <a:t>, </a:t>
            </a:r>
            <a:r>
              <a:rPr lang="en-US" sz="2000" b="1" smtClean="0">
                <a:latin typeface="Arial Narrow" pitchFamily="34" charset="0"/>
              </a:rPr>
              <a:t>Cells go fractal</a:t>
            </a:r>
            <a:r>
              <a:rPr lang="en-US" sz="2000" smtClean="0">
                <a:solidFill>
                  <a:srgbClr val="0000FF"/>
                </a:solidFill>
                <a:latin typeface="Arial Narrow" pitchFamily="34" charset="0"/>
              </a:rPr>
              <a:t>: Nature</a:t>
            </a:r>
          </a:p>
          <a:p>
            <a:r>
              <a:rPr lang="en-US" sz="2000" smtClean="0">
                <a:solidFill>
                  <a:srgbClr val="0000FF"/>
                </a:solidFill>
                <a:latin typeface="Arial Narrow" pitchFamily="34" charset="0"/>
              </a:rPr>
              <a:t>B. Mandelbrot., The fractal Geometry of Nature, </a:t>
            </a:r>
            <a:r>
              <a:rPr lang="en-US" sz="2000" b="1" smtClean="0">
                <a:solidFill>
                  <a:srgbClr val="FF0000"/>
                </a:solidFill>
                <a:latin typeface="Arial Narrow" pitchFamily="34" charset="0"/>
              </a:rPr>
              <a:t>1975</a:t>
            </a:r>
            <a:r>
              <a:rPr lang="en-US" sz="2000" smtClean="0">
                <a:solidFill>
                  <a:srgbClr val="0000FF"/>
                </a:solidFill>
                <a:latin typeface="Arial Narrow" pitchFamily="34" charset="0"/>
              </a:rPr>
              <a:t>.</a:t>
            </a:r>
          </a:p>
          <a:p>
            <a:r>
              <a:rPr lang="en-US" sz="2000" smtClean="0">
                <a:solidFill>
                  <a:srgbClr val="0000FF"/>
                </a:solidFill>
                <a:latin typeface="Arial Narrow" pitchFamily="34" charset="0"/>
              </a:rPr>
              <a:t>Bransley, Fractals Everywhere. Springer Verlag.</a:t>
            </a:r>
          </a:p>
          <a:p>
            <a:pPr algn="just"/>
            <a:r>
              <a:rPr lang="en-US" sz="2000" b="1" smtClean="0">
                <a:solidFill>
                  <a:srgbClr val="0070C0"/>
                </a:solidFill>
                <a:latin typeface="Arial Narrow" pitchFamily="34" charset="0"/>
              </a:rPr>
              <a:t>P. P. Choudhury, S. Sahoo, B. K Nayak, and Sk. S. Hassan</a:t>
            </a:r>
            <a:r>
              <a:rPr lang="en-US" sz="2000" smtClean="0">
                <a:latin typeface="Arial Narrow" pitchFamily="34" charset="0"/>
              </a:rPr>
              <a:t>, Carry Value Transformation: It’s Application in Fractal Formation 2009 IEEE International Advanced Computing Conference (IACC 2009), Patiala, India, 6-7 March, pp 2613-2618, 2009</a:t>
            </a:r>
            <a:endParaRPr lang="en-US" sz="2000" smtClean="0">
              <a:solidFill>
                <a:srgbClr val="0000FF"/>
              </a:solidFill>
              <a:latin typeface="Arial Narrow" pitchFamily="34" charset="0"/>
            </a:endParaRPr>
          </a:p>
          <a:p>
            <a:endParaRPr lang="en-US" sz="2000" smtClean="0">
              <a:solidFill>
                <a:srgbClr val="0000FF"/>
              </a:solidFill>
              <a:latin typeface="Arial Narrow" pitchFamily="34" charset="0"/>
            </a:endParaRPr>
          </a:p>
          <a:p>
            <a:endParaRPr lang="en-US" sz="2000" smtClean="0">
              <a:solidFill>
                <a:srgbClr val="0000FF"/>
              </a:solidFill>
              <a:latin typeface="Arial Narrow" pitchFamily="34" charset="0"/>
            </a:endParaRPr>
          </a:p>
          <a:p>
            <a:endParaRPr lang="en-US" sz="2000" smtClean="0">
              <a:solidFill>
                <a:srgbClr val="0000FF"/>
              </a:solidFill>
              <a:latin typeface="Arial Narrow" pitchFamily="34" charset="0"/>
            </a:endParaRPr>
          </a:p>
          <a:p>
            <a:endParaRPr lang="en-US" sz="2000" smtClean="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5638800"/>
          </a:xfrm>
        </p:spPr>
        <p:txBody>
          <a:bodyPr/>
          <a:lstStyle/>
          <a:p>
            <a:pPr algn="l"/>
            <a:r>
              <a:rPr lang="en-US" sz="4000" b="1" dirty="0" smtClean="0">
                <a:solidFill>
                  <a:srgbClr val="7030A0"/>
                </a:solidFill>
                <a:latin typeface="Arial Narrow" pitchFamily="34" charset="0"/>
              </a:rPr>
              <a:t/>
            </a:r>
            <a:br>
              <a:rPr lang="en-US" sz="4000" b="1" dirty="0" smtClean="0">
                <a:solidFill>
                  <a:srgbClr val="7030A0"/>
                </a:solidFill>
                <a:latin typeface="Arial Narrow" pitchFamily="34" charset="0"/>
              </a:rPr>
            </a:br>
            <a:r>
              <a:rPr lang="en-US" sz="4000" b="1" dirty="0" smtClean="0">
                <a:solidFill>
                  <a:srgbClr val="7030A0"/>
                </a:solidFill>
                <a:latin typeface="Arial Narrow" pitchFamily="34" charset="0"/>
              </a:rPr>
              <a:t/>
            </a:r>
            <a:br>
              <a:rPr lang="en-US" sz="4000" b="1" dirty="0" smtClean="0">
                <a:solidFill>
                  <a:srgbClr val="7030A0"/>
                </a:solidFill>
                <a:latin typeface="Arial Narrow" pitchFamily="34" charset="0"/>
              </a:rPr>
            </a:br>
            <a:r>
              <a:rPr lang="en-US" sz="4000" b="1" dirty="0" smtClean="0">
                <a:solidFill>
                  <a:srgbClr val="00B050"/>
                </a:solidFill>
                <a:latin typeface="Arial Narrow" pitchFamily="34" charset="0"/>
              </a:rPr>
              <a:t>Now, You may have some following honest questions which I had…</a:t>
            </a:r>
            <a:r>
              <a:rPr lang="en-US" sz="4000" b="1" dirty="0" smtClean="0">
                <a:solidFill>
                  <a:srgbClr val="7030A0"/>
                </a:solidFill>
                <a:latin typeface="Bradley Hand ITC" pitchFamily="66" charset="0"/>
              </a:rPr>
              <a:t/>
            </a:r>
            <a:br>
              <a:rPr lang="en-US" sz="4000" b="1" dirty="0" smtClean="0">
                <a:solidFill>
                  <a:srgbClr val="7030A0"/>
                </a:solidFill>
                <a:latin typeface="Bradley Hand ITC" pitchFamily="66" charset="0"/>
              </a:rPr>
            </a:br>
            <a:r>
              <a:rPr lang="en-US" sz="4000" b="1" dirty="0" smtClean="0">
                <a:solidFill>
                  <a:srgbClr val="FF0000"/>
                </a:solidFill>
                <a:latin typeface="Bradley Hand ITC" pitchFamily="66" charset="0"/>
              </a:rPr>
              <a:t>*</a:t>
            </a:r>
            <a:r>
              <a:rPr lang="en-US" sz="4000" b="1" dirty="0" smtClean="0">
                <a:solidFill>
                  <a:srgbClr val="7030A0"/>
                </a:solidFill>
                <a:latin typeface="Bradley Hand ITC" pitchFamily="66" charset="0"/>
              </a:rPr>
              <a:t> </a:t>
            </a:r>
            <a:r>
              <a:rPr lang="en-US" sz="4000" b="1" dirty="0" smtClean="0">
                <a:solidFill>
                  <a:srgbClr val="7030A0"/>
                </a:solidFill>
                <a:latin typeface="Times New Roman" pitchFamily="18" charset="0"/>
                <a:cs typeface="Times New Roman" pitchFamily="18" charset="0"/>
              </a:rPr>
              <a:t>Why </a:t>
            </a:r>
            <a:r>
              <a:rPr lang="en-US" sz="4000" b="1" dirty="0" smtClean="0">
                <a:solidFill>
                  <a:srgbClr val="CC0099"/>
                </a:solidFill>
                <a:latin typeface="Times New Roman" pitchFamily="18" charset="0"/>
                <a:cs typeface="Times New Roman" pitchFamily="18" charset="0"/>
              </a:rPr>
              <a:t>Human</a:t>
            </a:r>
            <a:r>
              <a:rPr lang="en-US" sz="4000" b="1" dirty="0" smtClean="0">
                <a:solidFill>
                  <a:srgbClr val="7030A0"/>
                </a:solidFill>
                <a:latin typeface="Times New Roman" pitchFamily="18" charset="0"/>
                <a:cs typeface="Times New Roman" pitchFamily="18" charset="0"/>
              </a:rPr>
              <a:t>?</a:t>
            </a:r>
            <a:br>
              <a:rPr lang="en-US" sz="4000" b="1" dirty="0" smtClean="0">
                <a:solidFill>
                  <a:srgbClr val="7030A0"/>
                </a:solidFill>
                <a:latin typeface="Times New Roman" pitchFamily="18" charset="0"/>
                <a:cs typeface="Times New Roman" pitchFamily="18" charset="0"/>
              </a:rPr>
            </a:br>
            <a:r>
              <a:rPr lang="en-US" sz="4000" b="1" dirty="0" smtClean="0">
                <a:solidFill>
                  <a:srgbClr val="FF0000"/>
                </a:solidFill>
                <a:latin typeface="Bradley Hand ITC" pitchFamily="66" charset="0"/>
                <a:cs typeface="Times New Roman" pitchFamily="18" charset="0"/>
              </a:rPr>
              <a:t>**</a:t>
            </a:r>
            <a:r>
              <a:rPr lang="en-US" sz="4000" b="1" dirty="0" smtClean="0">
                <a:solidFill>
                  <a:srgbClr val="7030A0"/>
                </a:solidFill>
                <a:latin typeface="Times New Roman" pitchFamily="18" charset="0"/>
                <a:cs typeface="Times New Roman" pitchFamily="18" charset="0"/>
              </a:rPr>
              <a:t>Why </a:t>
            </a:r>
            <a:r>
              <a:rPr lang="en-US" sz="4000" b="1" dirty="0" smtClean="0">
                <a:solidFill>
                  <a:srgbClr val="FF6600"/>
                </a:solidFill>
                <a:latin typeface="Times New Roman" pitchFamily="18" charset="0"/>
                <a:cs typeface="Times New Roman" pitchFamily="18" charset="0"/>
              </a:rPr>
              <a:t>Olfactory Receptor</a:t>
            </a:r>
            <a:r>
              <a:rPr lang="en-US" sz="4000" b="1" dirty="0" smtClean="0">
                <a:solidFill>
                  <a:srgbClr val="7030A0"/>
                </a:solidFill>
                <a:latin typeface="Times New Roman" pitchFamily="18" charset="0"/>
                <a:cs typeface="Times New Roman" pitchFamily="18" charset="0"/>
              </a:rPr>
              <a:t>?</a:t>
            </a:r>
            <a:r>
              <a:rPr lang="en-US" sz="4000" b="1" dirty="0" smtClean="0">
                <a:solidFill>
                  <a:srgbClr val="7030A0"/>
                </a:solidFill>
                <a:latin typeface="Times New Roman" pitchFamily="18" charset="0"/>
                <a:cs typeface="Times New Roman" pitchFamily="18" charset="0"/>
              </a:rPr>
              <a:t/>
            </a:r>
            <a:br>
              <a:rPr lang="en-US" sz="4000" b="1" dirty="0" smtClean="0">
                <a:solidFill>
                  <a:srgbClr val="7030A0"/>
                </a:solidFill>
                <a:latin typeface="Times New Roman" pitchFamily="18" charset="0"/>
                <a:cs typeface="Times New Roman" pitchFamily="18" charset="0"/>
              </a:rPr>
            </a:br>
            <a:r>
              <a:rPr lang="en-US" sz="4000" b="1" dirty="0" smtClean="0">
                <a:solidFill>
                  <a:srgbClr val="FF0000"/>
                </a:solidFill>
                <a:latin typeface="Bradley Hand ITC" pitchFamily="66" charset="0"/>
                <a:cs typeface="Times New Roman" pitchFamily="18" charset="0"/>
              </a:rPr>
              <a:t>***</a:t>
            </a:r>
            <a:r>
              <a:rPr lang="en-US" sz="4000" b="1" dirty="0" smtClean="0">
                <a:solidFill>
                  <a:srgbClr val="7030A0"/>
                </a:solidFill>
                <a:latin typeface="Times New Roman" pitchFamily="18" charset="0"/>
                <a:cs typeface="Times New Roman" pitchFamily="18" charset="0"/>
              </a:rPr>
              <a:t>Why </a:t>
            </a:r>
            <a:r>
              <a:rPr lang="en-US" sz="4000" b="1" dirty="0" smtClean="0">
                <a:solidFill>
                  <a:srgbClr val="00B050"/>
                </a:solidFill>
                <a:latin typeface="Times New Roman" pitchFamily="18" charset="0"/>
                <a:cs typeface="Times New Roman" pitchFamily="18" charset="0"/>
              </a:rPr>
              <a:t>OR1D2</a:t>
            </a:r>
            <a:r>
              <a:rPr lang="en-US" sz="4000" b="1" dirty="0" smtClean="0">
                <a:solidFill>
                  <a:srgbClr val="7030A0"/>
                </a:solidFill>
                <a:latin typeface="Times New Roman" pitchFamily="18" charset="0"/>
                <a:cs typeface="Times New Roman" pitchFamily="18" charset="0"/>
              </a:rPr>
              <a:t>?</a:t>
            </a:r>
            <a:br>
              <a:rPr lang="en-US" sz="4000" b="1" dirty="0" smtClean="0">
                <a:solidFill>
                  <a:srgbClr val="7030A0"/>
                </a:solidFill>
                <a:latin typeface="Times New Roman" pitchFamily="18" charset="0"/>
                <a:cs typeface="Times New Roman" pitchFamily="18" charset="0"/>
              </a:rPr>
            </a:br>
            <a:r>
              <a:rPr lang="en-US" sz="4000" b="1" dirty="0" smtClean="0">
                <a:solidFill>
                  <a:srgbClr val="7030A0"/>
                </a:solidFill>
                <a:latin typeface="Times New Roman" pitchFamily="18" charset="0"/>
                <a:cs typeface="Times New Roman" pitchFamily="18" charset="0"/>
              </a:rPr>
              <a:t/>
            </a:r>
            <a:br>
              <a:rPr lang="en-US" sz="4000" b="1" dirty="0" smtClean="0">
                <a:solidFill>
                  <a:srgbClr val="7030A0"/>
                </a:solidFill>
                <a:latin typeface="Times New Roman" pitchFamily="18" charset="0"/>
                <a:cs typeface="Times New Roman" pitchFamily="18" charset="0"/>
              </a:rPr>
            </a:br>
            <a:r>
              <a:rPr lang="en-US" sz="4000" b="1" dirty="0" smtClean="0">
                <a:solidFill>
                  <a:srgbClr val="7030A0"/>
                </a:solidFill>
                <a:latin typeface="Times New Roman" pitchFamily="18" charset="0"/>
                <a:cs typeface="Times New Roman" pitchFamily="18" charset="0"/>
              </a:rPr>
              <a:t/>
            </a:r>
            <a:br>
              <a:rPr lang="en-US" sz="4000" b="1" dirty="0" smtClean="0">
                <a:solidFill>
                  <a:srgbClr val="7030A0"/>
                </a:solidFill>
                <a:latin typeface="Times New Roman" pitchFamily="18" charset="0"/>
                <a:cs typeface="Times New Roman" pitchFamily="18" charset="0"/>
              </a:rPr>
            </a:br>
            <a:endParaRPr lang="en-US" sz="4000" b="1"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5410" name="Picture 2"/>
          <p:cNvPicPr>
            <a:picLocks noChangeAspect="1" noChangeArrowheads="1"/>
          </p:cNvPicPr>
          <p:nvPr/>
        </p:nvPicPr>
        <p:blipFill>
          <a:blip r:embed="rId3"/>
          <a:srcRect/>
          <a:stretch>
            <a:fillRect/>
          </a:stretch>
        </p:blipFill>
        <p:spPr bwMode="auto">
          <a:xfrm>
            <a:off x="838200" y="685800"/>
            <a:ext cx="7731125" cy="5257800"/>
          </a:xfrm>
          <a:prstGeom prst="rect">
            <a:avLst/>
          </a:prstGeom>
          <a:noFill/>
          <a:ln w="9525">
            <a:noFill/>
            <a:miter lim="800000"/>
            <a:headEnd/>
            <a:tailEnd/>
          </a:ln>
        </p:spPr>
      </p:pic>
      <p:sp>
        <p:nvSpPr>
          <p:cNvPr id="145411" name="Content Placeholder 2"/>
          <p:cNvSpPr>
            <a:spLocks noGrp="1"/>
          </p:cNvSpPr>
          <p:nvPr>
            <p:ph idx="1"/>
          </p:nvPr>
        </p:nvSpPr>
        <p:spPr/>
        <p:txBody>
          <a:bodyPr anchor="ctr"/>
          <a:lstStyle/>
          <a:p>
            <a:pPr eaLnBrk="1" hangingPunct="1">
              <a:buFont typeface="Arial" pitchFamily="34" charset="0"/>
              <a:buNone/>
            </a:pPr>
            <a:r>
              <a:rPr lang="en-US" sz="9600" smtClean="0"/>
              <a:t> </a:t>
            </a:r>
          </a:p>
          <a:p>
            <a:pPr eaLnBrk="1" hangingPunct="1">
              <a:buFont typeface="Arial" pitchFamily="34" charset="0"/>
              <a:buNone/>
            </a:pPr>
            <a:r>
              <a:rPr lang="en-US" sz="9600" b="1" smtClean="0">
                <a:solidFill>
                  <a:srgbClr val="FF0000"/>
                </a:solidFill>
                <a:latin typeface="Bradley Hand ITC" pitchFamily="66" charset="0"/>
              </a:rPr>
              <a:t> </a:t>
            </a:r>
            <a:r>
              <a:rPr lang="en-US" sz="9600" b="1" smtClean="0">
                <a:solidFill>
                  <a:srgbClr val="FF99FF"/>
                </a:solidFill>
                <a:latin typeface="Bradley Hand ITC" pitchFamily="66" charset="0"/>
              </a:rPr>
              <a:t>Thanking You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914400"/>
          </a:xfrm>
        </p:spPr>
        <p:txBody>
          <a:bodyPr/>
          <a:lstStyle/>
          <a:p>
            <a:r>
              <a:rPr lang="en-US" b="1" dirty="0" smtClean="0">
                <a:solidFill>
                  <a:srgbClr val="FF6600"/>
                </a:solidFill>
              </a:rPr>
              <a:t>Why Human?</a:t>
            </a:r>
            <a:endParaRPr lang="en-US" b="1" dirty="0">
              <a:solidFill>
                <a:srgbClr val="FF6600"/>
              </a:solidFill>
            </a:endParaRPr>
          </a:p>
        </p:txBody>
      </p:sp>
      <p:sp>
        <p:nvSpPr>
          <p:cNvPr id="3" name="Text Placeholder 2"/>
          <p:cNvSpPr>
            <a:spLocks noGrp="1"/>
          </p:cNvSpPr>
          <p:nvPr>
            <p:ph type="body" sz="half" idx="1"/>
          </p:nvPr>
        </p:nvSpPr>
        <p:spPr>
          <a:xfrm>
            <a:off x="533400" y="1295400"/>
            <a:ext cx="8382000" cy="5181600"/>
          </a:xfrm>
        </p:spPr>
        <p:txBody>
          <a:bodyPr/>
          <a:lstStyle/>
          <a:p>
            <a:pPr algn="just">
              <a:buNone/>
            </a:pPr>
            <a:endParaRPr lang="en-US" b="1" dirty="0" smtClean="0">
              <a:solidFill>
                <a:srgbClr val="002060"/>
              </a:solidFill>
            </a:endParaRPr>
          </a:p>
          <a:p>
            <a:pPr algn="just"/>
            <a:r>
              <a:rPr lang="en-US" b="1" dirty="0" smtClean="0">
                <a:solidFill>
                  <a:srgbClr val="002060"/>
                </a:solidFill>
              </a:rPr>
              <a:t>Human Chromosomes are less in numbers than other species.</a:t>
            </a:r>
          </a:p>
          <a:p>
            <a:pPr algn="just"/>
            <a:r>
              <a:rPr lang="en-US" b="1" dirty="0" smtClean="0">
                <a:solidFill>
                  <a:srgbClr val="002060"/>
                </a:solidFill>
              </a:rPr>
              <a:t>In other words… human </a:t>
            </a:r>
            <a:r>
              <a:rPr lang="en-US" b="1" dirty="0" smtClean="0">
                <a:solidFill>
                  <a:srgbClr val="002060"/>
                </a:solidFill>
              </a:rPr>
              <a:t>DNA sequences </a:t>
            </a:r>
            <a:r>
              <a:rPr lang="en-US" b="1" dirty="0" smtClean="0">
                <a:solidFill>
                  <a:srgbClr val="002060"/>
                </a:solidFill>
              </a:rPr>
              <a:t>are much lesser than others. </a:t>
            </a:r>
          </a:p>
          <a:p>
            <a:pPr algn="just"/>
            <a:r>
              <a:rPr lang="en-US" b="1" dirty="0" smtClean="0">
                <a:solidFill>
                  <a:srgbClr val="002060"/>
                </a:solidFill>
              </a:rPr>
              <a:t>Due to our computational complexity, we took Human Genome for analysis.</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305800" cy="1219200"/>
          </a:xfrm>
        </p:spPr>
        <p:txBody>
          <a:bodyPr/>
          <a:lstStyle/>
          <a:p>
            <a:r>
              <a:rPr lang="en-US" b="1" dirty="0" smtClean="0">
                <a:solidFill>
                  <a:srgbClr val="FF6600"/>
                </a:solidFill>
              </a:rPr>
              <a:t>Why we start our journey from Olfaction?</a:t>
            </a:r>
            <a:endParaRPr lang="en-US" b="1" dirty="0">
              <a:solidFill>
                <a:srgbClr val="FF6600"/>
              </a:solidFill>
            </a:endParaRPr>
          </a:p>
        </p:txBody>
      </p:sp>
      <p:sp>
        <p:nvSpPr>
          <p:cNvPr id="3" name="Text Placeholder 2"/>
          <p:cNvSpPr>
            <a:spLocks noGrp="1"/>
          </p:cNvSpPr>
          <p:nvPr>
            <p:ph type="body" sz="half" idx="1"/>
          </p:nvPr>
        </p:nvSpPr>
        <p:spPr>
          <a:xfrm>
            <a:off x="533400" y="1295400"/>
            <a:ext cx="8382000" cy="5181600"/>
          </a:xfrm>
        </p:spPr>
        <p:txBody>
          <a:bodyPr/>
          <a:lstStyle/>
          <a:p>
            <a:pPr algn="just"/>
            <a:endParaRPr lang="en-US" b="1" dirty="0" smtClean="0">
              <a:solidFill>
                <a:srgbClr val="002060"/>
              </a:solidFill>
            </a:endParaRPr>
          </a:p>
          <a:p>
            <a:pPr algn="just"/>
            <a:r>
              <a:rPr lang="en-US" b="1" dirty="0" smtClean="0">
                <a:solidFill>
                  <a:srgbClr val="002060"/>
                </a:solidFill>
              </a:rPr>
              <a:t>We took Olfactory Receptors (ORs) because of its unique features…</a:t>
            </a:r>
          </a:p>
          <a:p>
            <a:pPr algn="just"/>
            <a:r>
              <a:rPr lang="en-US" b="1" dirty="0" smtClean="0">
                <a:solidFill>
                  <a:srgbClr val="002060"/>
                </a:solidFill>
              </a:rPr>
              <a:t>ORs loci in human genome occur in clusters and unevenly spread over 21 chromosomes. </a:t>
            </a:r>
          </a:p>
          <a:p>
            <a:pPr algn="just"/>
            <a:r>
              <a:rPr lang="en-US" b="1" dirty="0" smtClean="0">
                <a:solidFill>
                  <a:srgbClr val="002060"/>
                </a:solidFill>
              </a:rPr>
              <a:t>Human ORs are free from any stop codon. Such receptors are known to the biologist as as exons.</a:t>
            </a:r>
          </a:p>
          <a:p>
            <a:pPr algn="just">
              <a:buNone/>
            </a:pP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305800" cy="1219200"/>
          </a:xfrm>
        </p:spPr>
        <p:txBody>
          <a:bodyPr/>
          <a:lstStyle/>
          <a:p>
            <a:r>
              <a:rPr lang="en-US" b="1" dirty="0" smtClean="0">
                <a:solidFill>
                  <a:srgbClr val="FF6600"/>
                </a:solidFill>
              </a:rPr>
              <a:t>Before going to ‘</a:t>
            </a:r>
            <a:r>
              <a:rPr lang="en-US" b="1" dirty="0" smtClean="0">
                <a:solidFill>
                  <a:srgbClr val="FF6600"/>
                </a:solidFill>
              </a:rPr>
              <a:t>Why OR1D2’ </a:t>
            </a:r>
            <a:r>
              <a:rPr lang="en-US" b="1" dirty="0" smtClean="0">
                <a:solidFill>
                  <a:srgbClr val="FF6600"/>
                </a:solidFill>
              </a:rPr>
              <a:t>let </a:t>
            </a:r>
            <a:r>
              <a:rPr lang="en-US" b="1" dirty="0" smtClean="0">
                <a:solidFill>
                  <a:srgbClr val="FF6600"/>
                </a:solidFill>
              </a:rPr>
              <a:t>us warm up</a:t>
            </a:r>
            <a:r>
              <a:rPr lang="en-US" b="1" dirty="0" smtClean="0">
                <a:solidFill>
                  <a:srgbClr val="FF6600"/>
                </a:solidFill>
              </a:rPr>
              <a:t> </a:t>
            </a:r>
            <a:r>
              <a:rPr lang="en-US" b="1" dirty="0" smtClean="0">
                <a:solidFill>
                  <a:srgbClr val="FF6600"/>
                </a:solidFill>
              </a:rPr>
              <a:t>What is </a:t>
            </a:r>
            <a:r>
              <a:rPr lang="en-US" b="1" dirty="0" smtClean="0">
                <a:solidFill>
                  <a:srgbClr val="92D050"/>
                </a:solidFill>
              </a:rPr>
              <a:t>OR</a:t>
            </a:r>
            <a:r>
              <a:rPr lang="en-US" b="1" dirty="0" smtClean="0">
                <a:solidFill>
                  <a:srgbClr val="C00000"/>
                </a:solidFill>
              </a:rPr>
              <a:t>1</a:t>
            </a:r>
            <a:r>
              <a:rPr lang="en-US" b="1" dirty="0" smtClean="0">
                <a:solidFill>
                  <a:srgbClr val="00B0F0"/>
                </a:solidFill>
              </a:rPr>
              <a:t>D</a:t>
            </a:r>
            <a:r>
              <a:rPr lang="en-US" b="1" dirty="0" smtClean="0">
                <a:solidFill>
                  <a:srgbClr val="00B050"/>
                </a:solidFill>
              </a:rPr>
              <a:t>2</a:t>
            </a:r>
            <a:r>
              <a:rPr lang="en-US" b="1" dirty="0" smtClean="0">
                <a:solidFill>
                  <a:srgbClr val="FF6600"/>
                </a:solidFill>
              </a:rPr>
              <a:t>?</a:t>
            </a:r>
            <a:endParaRPr lang="en-US" b="1" dirty="0">
              <a:solidFill>
                <a:srgbClr val="FF6600"/>
              </a:solidFill>
            </a:endParaRPr>
          </a:p>
        </p:txBody>
      </p:sp>
      <p:sp>
        <p:nvSpPr>
          <p:cNvPr id="3" name="Text Placeholder 2"/>
          <p:cNvSpPr>
            <a:spLocks noGrp="1"/>
          </p:cNvSpPr>
          <p:nvPr>
            <p:ph type="body" sz="half" idx="1"/>
          </p:nvPr>
        </p:nvSpPr>
        <p:spPr>
          <a:xfrm>
            <a:off x="533400" y="1524000"/>
            <a:ext cx="8382000" cy="4953000"/>
          </a:xfrm>
        </p:spPr>
        <p:txBody>
          <a:bodyPr/>
          <a:lstStyle/>
          <a:p>
            <a:pPr algn="just">
              <a:buNone/>
            </a:pPr>
            <a:endParaRPr lang="en-US" sz="4400" b="1" dirty="0" smtClean="0">
              <a:solidFill>
                <a:srgbClr val="92D050"/>
              </a:solidFill>
            </a:endParaRPr>
          </a:p>
          <a:p>
            <a:pPr algn="just"/>
            <a:r>
              <a:rPr lang="en-US" sz="4400" b="1" dirty="0" smtClean="0">
                <a:solidFill>
                  <a:srgbClr val="92D050"/>
                </a:solidFill>
              </a:rPr>
              <a:t>OR </a:t>
            </a:r>
            <a:r>
              <a:rPr lang="en-US" sz="4400" b="1" dirty="0" smtClean="0">
                <a:solidFill>
                  <a:srgbClr val="002060"/>
                </a:solidFill>
              </a:rPr>
              <a:t>denotes Olfactory Receptors.</a:t>
            </a:r>
          </a:p>
          <a:p>
            <a:pPr algn="just"/>
            <a:r>
              <a:rPr lang="en-US" sz="4400" b="1" dirty="0" smtClean="0">
                <a:solidFill>
                  <a:srgbClr val="996600"/>
                </a:solidFill>
              </a:rPr>
              <a:t>1</a:t>
            </a:r>
            <a:r>
              <a:rPr lang="en-US" sz="4400" b="1" dirty="0" smtClean="0">
                <a:solidFill>
                  <a:srgbClr val="92D050"/>
                </a:solidFill>
              </a:rPr>
              <a:t> </a:t>
            </a:r>
            <a:r>
              <a:rPr lang="en-US" sz="4400" b="1" dirty="0" smtClean="0">
                <a:solidFill>
                  <a:srgbClr val="002060"/>
                </a:solidFill>
              </a:rPr>
              <a:t>denotes family name.</a:t>
            </a:r>
          </a:p>
          <a:p>
            <a:pPr algn="just"/>
            <a:r>
              <a:rPr lang="en-US" sz="4400" b="1" dirty="0" smtClean="0">
                <a:solidFill>
                  <a:srgbClr val="00B0F0"/>
                </a:solidFill>
              </a:rPr>
              <a:t>D</a:t>
            </a:r>
            <a:r>
              <a:rPr lang="en-US" sz="4400" b="1" dirty="0" smtClean="0">
                <a:solidFill>
                  <a:srgbClr val="92D050"/>
                </a:solidFill>
              </a:rPr>
              <a:t> </a:t>
            </a:r>
            <a:r>
              <a:rPr lang="en-US" sz="4400" b="1" dirty="0" smtClean="0">
                <a:solidFill>
                  <a:srgbClr val="002060"/>
                </a:solidFill>
              </a:rPr>
              <a:t>denotes subfamily name.</a:t>
            </a:r>
          </a:p>
          <a:p>
            <a:pPr algn="just"/>
            <a:r>
              <a:rPr lang="en-US" sz="4400" b="1" dirty="0" smtClean="0">
                <a:solidFill>
                  <a:srgbClr val="00B050"/>
                </a:solidFill>
              </a:rPr>
              <a:t>2</a:t>
            </a:r>
            <a:r>
              <a:rPr lang="en-US" sz="4400" b="1" dirty="0" smtClean="0">
                <a:solidFill>
                  <a:srgbClr val="92D050"/>
                </a:solidFill>
              </a:rPr>
              <a:t> </a:t>
            </a:r>
            <a:r>
              <a:rPr lang="en-US" sz="4400" b="1" dirty="0" smtClean="0">
                <a:solidFill>
                  <a:srgbClr val="002060"/>
                </a:solidFill>
              </a:rPr>
              <a:t>denotes the member name.</a:t>
            </a:r>
          </a:p>
          <a:p>
            <a:pPr algn="just">
              <a:buNone/>
            </a:pPr>
            <a:r>
              <a:rPr lang="en-US" sz="4400" b="1" dirty="0" smtClean="0">
                <a:solidFill>
                  <a:srgbClr val="92D050"/>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pPr eaLnBrk="1" hangingPunct="1"/>
            <a:r>
              <a:rPr lang="en-US" sz="4800" b="1" dirty="0" smtClean="0">
                <a:solidFill>
                  <a:srgbClr val="7030A0"/>
                </a:solidFill>
                <a:latin typeface="Castellar" pitchFamily="18" charset="0"/>
              </a:rPr>
              <a:t>Why or1d2?</a:t>
            </a:r>
          </a:p>
        </p:txBody>
      </p:sp>
      <p:sp>
        <p:nvSpPr>
          <p:cNvPr id="108547" name="Rectangle 3"/>
          <p:cNvSpPr>
            <a:spLocks noGrp="1" noChangeArrowheads="1"/>
          </p:cNvSpPr>
          <p:nvPr>
            <p:ph idx="1"/>
          </p:nvPr>
        </p:nvSpPr>
        <p:spPr/>
        <p:txBody>
          <a:bodyPr>
            <a:normAutofit/>
          </a:bodyPr>
          <a:lstStyle/>
          <a:p>
            <a:pPr eaLnBrk="1" hangingPunct="1">
              <a:buFont typeface="Arial" charset="0"/>
              <a:buChar char="•"/>
              <a:defRPr/>
            </a:pPr>
            <a:r>
              <a:rPr lang="en-US" b="1" dirty="0" smtClean="0">
                <a:solidFill>
                  <a:srgbClr val="FF0000"/>
                </a:solidFill>
                <a:latin typeface="Times New Roman" pitchFamily="18" charset="0"/>
                <a:cs typeface="Times New Roman" pitchFamily="18" charset="0"/>
              </a:rPr>
              <a:t>Ligands for only </a:t>
            </a:r>
            <a:r>
              <a:rPr lang="en-US" b="1" dirty="0" smtClean="0">
                <a:solidFill>
                  <a:srgbClr val="00B050"/>
                </a:solidFill>
                <a:latin typeface="Times New Roman" pitchFamily="18" charset="0"/>
                <a:cs typeface="Times New Roman" pitchFamily="18" charset="0"/>
              </a:rPr>
              <a:t>T</a:t>
            </a:r>
            <a:r>
              <a:rPr lang="en-US" b="1" dirty="0" smtClean="0">
                <a:solidFill>
                  <a:srgbClr val="00B050"/>
                </a:solidFill>
                <a:latin typeface="Times New Roman" pitchFamily="18" charset="0"/>
                <a:cs typeface="Times New Roman" pitchFamily="18" charset="0"/>
              </a:rPr>
              <a:t>wo</a:t>
            </a:r>
            <a:r>
              <a:rPr lang="en-US" b="1" dirty="0" smtClean="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human olfactory receptors are known.</a:t>
            </a:r>
          </a:p>
          <a:p>
            <a:pPr eaLnBrk="1" hangingPunct="1">
              <a:buFont typeface="Arial" charset="0"/>
              <a:buNone/>
              <a:defRPr/>
            </a:pPr>
            <a:endParaRPr lang="en-US" b="1" dirty="0" smtClean="0">
              <a:solidFill>
                <a:srgbClr val="FF0000"/>
              </a:solidFill>
              <a:latin typeface="Times New Roman" pitchFamily="18" charset="0"/>
              <a:cs typeface="Times New Roman" pitchFamily="18" charset="0"/>
            </a:endParaRPr>
          </a:p>
          <a:p>
            <a:pPr eaLnBrk="1" hangingPunct="1">
              <a:buFont typeface="Arial" charset="0"/>
              <a:buChar char="•"/>
              <a:defRPr/>
            </a:pPr>
            <a:r>
              <a:rPr lang="en-US" dirty="0" smtClean="0">
                <a:latin typeface="Times New Roman" pitchFamily="18" charset="0"/>
                <a:cs typeface="Times New Roman" pitchFamily="18" charset="0"/>
              </a:rPr>
              <a:t>One of them, OR1D2, binds to Bourgeonal, a volatile chemical constituent of the fragrance of mythical flower, </a:t>
            </a:r>
            <a:r>
              <a:rPr lang="en-US" b="1" dirty="0" smtClean="0">
                <a:solidFill>
                  <a:srgbClr val="E46C0A"/>
                </a:solidFill>
                <a:latin typeface="Times New Roman" pitchFamily="18" charset="0"/>
                <a:cs typeface="Times New Roman" pitchFamily="18" charset="0"/>
              </a:rPr>
              <a:t>Lily of the valley </a:t>
            </a:r>
            <a:r>
              <a:rPr lang="en-US" dirty="0" smtClean="0">
                <a:latin typeface="Times New Roman" pitchFamily="18" charset="0"/>
                <a:cs typeface="Times New Roman" pitchFamily="18" charset="0"/>
              </a:rPr>
              <a:t>or </a:t>
            </a:r>
            <a:r>
              <a:rPr lang="en-US" b="1" u="sng" dirty="0" smtClean="0">
                <a:solidFill>
                  <a:srgbClr val="7030A0"/>
                </a:solidFill>
                <a:latin typeface="Times New Roman" pitchFamily="18" charset="0"/>
                <a:cs typeface="Times New Roman" pitchFamily="18" charset="0"/>
              </a:rPr>
              <a:t>Our Lady's tears</a:t>
            </a:r>
            <a:r>
              <a:rPr lang="en-US" dirty="0" smtClean="0">
                <a:latin typeface="Times New Roman" pitchFamily="18" charset="0"/>
                <a:cs typeface="Times New Roman" pitchFamily="18" charset="0"/>
              </a:rPr>
              <a:t>, </a:t>
            </a:r>
            <a:r>
              <a:rPr lang="en-US" b="1" u="sng" dirty="0" smtClean="0">
                <a:solidFill>
                  <a:srgbClr val="002060"/>
                </a:solidFill>
                <a:latin typeface="Times New Roman" pitchFamily="18" charset="0"/>
                <a:cs typeface="Times New Roman" pitchFamily="18" charset="0"/>
              </a:rPr>
              <a:t>Convallaria majalis</a:t>
            </a:r>
            <a:r>
              <a:rPr lang="en-US" dirty="0" smtClean="0">
                <a:latin typeface="Times New Roman" pitchFamily="18" charset="0"/>
                <a:cs typeface="Times New Roman" pitchFamily="18" charset="0"/>
              </a:rPr>
              <a:t> (also the </a:t>
            </a:r>
            <a:r>
              <a:rPr lang="en-US" b="1" u="sng" dirty="0" smtClean="0">
                <a:latin typeface="Times New Roman" pitchFamily="18" charset="0"/>
                <a:cs typeface="Times New Roman" pitchFamily="18" charset="0"/>
              </a:rPr>
              <a:t>national flower of Finland).</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p:cNvSpPr>
            <a:spLocks noChangeArrowheads="1"/>
          </p:cNvSpPr>
          <p:nvPr/>
        </p:nvSpPr>
        <p:spPr bwMode="auto">
          <a:xfrm>
            <a:off x="152400" y="381000"/>
            <a:ext cx="8686800" cy="5632450"/>
          </a:xfrm>
          <a:prstGeom prst="rect">
            <a:avLst/>
          </a:prstGeom>
          <a:noFill/>
          <a:ln w="9525">
            <a:noFill/>
            <a:miter lim="800000"/>
            <a:headEnd/>
            <a:tailEnd/>
          </a:ln>
        </p:spPr>
        <p:txBody>
          <a:bodyPr anchor="ctr">
            <a:spAutoFit/>
          </a:bodyPr>
          <a:lstStyle/>
          <a:p>
            <a:pPr algn="jus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800" dirty="0">
              <a:latin typeface="Courier New" pitchFamily="49" charset="0"/>
              <a:ea typeface="Times New Roman" pitchFamily="18" charset="0"/>
              <a:cs typeface="Courier New" pitchFamily="49" charset="0"/>
            </a:endParaRPr>
          </a:p>
          <a:p>
            <a:pPr algn="jus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800" b="1" dirty="0">
                <a:latin typeface="Courier New" pitchFamily="49" charset="0"/>
                <a:ea typeface="Times New Roman" pitchFamily="18" charset="0"/>
                <a:cs typeface="Courier New" pitchFamily="49" charset="0"/>
              </a:rPr>
              <a:t>&gt;Human Olfactory Receptor </a:t>
            </a:r>
            <a:r>
              <a:rPr lang="en-US" sz="1800" dirty="0">
                <a:latin typeface="Courier New" pitchFamily="49" charset="0"/>
                <a:ea typeface="Times New Roman" pitchFamily="18" charset="0"/>
                <a:cs typeface="Courier New" pitchFamily="49" charset="0"/>
              </a:rPr>
              <a:t>(</a:t>
            </a:r>
            <a:r>
              <a:rPr lang="en-US" sz="1800" b="1" dirty="0">
                <a:solidFill>
                  <a:srgbClr val="CC0000"/>
                </a:solidFill>
                <a:ea typeface="Times New Roman" pitchFamily="18" charset="0"/>
                <a:cs typeface="Courier New" pitchFamily="49" charset="0"/>
              </a:rPr>
              <a:t>OR1D2)</a:t>
            </a:r>
            <a:r>
              <a:rPr lang="en-US" sz="1800" dirty="0">
                <a:latin typeface="Courier New" pitchFamily="49" charset="0"/>
                <a:ea typeface="Times New Roman" pitchFamily="18" charset="0"/>
                <a:cs typeface="Courier New" pitchFamily="49" charset="0"/>
              </a:rPr>
              <a:t>: </a:t>
            </a:r>
            <a:r>
              <a:rPr lang="en-US" sz="1800" b="1" dirty="0">
                <a:solidFill>
                  <a:srgbClr val="FF0000"/>
                </a:solidFill>
                <a:latin typeface="Courier New" pitchFamily="49" charset="0"/>
                <a:ea typeface="Times New Roman" pitchFamily="18" charset="0"/>
                <a:cs typeface="Courier New" pitchFamily="49" charset="0"/>
              </a:rPr>
              <a:t>Full length gene sequence (Exon)= 936 bp (A,T,G,C) </a:t>
            </a:r>
            <a:endParaRPr lang="en-US" sz="1800" b="1" dirty="0">
              <a:solidFill>
                <a:srgbClr val="FF0000"/>
              </a:solidFill>
              <a:latin typeface="Arial" pitchFamily="34" charset="0"/>
              <a:ea typeface="Times New Roman" pitchFamily="18" charset="0"/>
              <a:cs typeface="Courier New" pitchFamily="49" charset="0"/>
            </a:endParaRPr>
          </a:p>
          <a:p>
            <a:pPr algn="just" eaLnBrk="0" hangingPunct="0">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800" b="1" dirty="0">
                <a:solidFill>
                  <a:srgbClr val="0000FF"/>
                </a:solidFill>
                <a:latin typeface="Lucida Console" pitchFamily="49" charset="0"/>
                <a:ea typeface="Times New Roman" pitchFamily="18" charset="0"/>
                <a:cs typeface="Courier New" pitchFamily="49" charset="0"/>
              </a:rPr>
              <a:t>ATGGATGGAGGCAACCAGAGTGAAGGTTCAGAGTTCCTTCTCCTGGGGATGTCAGAGAGTCCTGAGCAGCAGCGGATCCTGTTTTGGATGTTCCTGTCCATGTACCTGGTCACGGTGGTGGGAAATGTGCTCATCATCCTGGCCATCAGCTCTGATTCCCGCCTGCACACCCCCGTGTACTTCTTCCTGGCCAACCTCTCCTTCACTGACCTCTTCTTTGTCACCAACACAATCCCCAAGATGCTGGTGAACCTCCAGTCCCATAACAAAGCCATCTCCTATGCAGGGTGTCTGACACAGCTCTACTTCCTGGTCTCCTTGGTGGCCCTGGACAACCTCATCCTGGCTGTGATGGCATATGACCGCTATGTGGCCATCTGCTGCCCCCTCCACTACACCACAGCCATGAGCCCTAAGCTCTGTATCTTACTCCTTTCCTTGTGTTGGGTCCTATCCGTCCTCTATGGCCTCATACACACCCTCCTCATGACCAGAGTGACCTTCTGTGGGTCACGAAAAATCCACTACATCTTCTGTGAGATGTATGTATTGCTGAGGATGGCATGTTCCAACATTCAGATTAATCACACAGTGCTGATTGCCACAGGCTGCTTCATCTTCCTCATTCCCTTTGGATTCGTGATCATTTCCTATGTGCTGATTATCAGAGCCATCCTCAGAATACCCTCAGTCTCTAAGAAATACAAAGCCTTCTCCACCTGTGCCTCCCATTTGGGTGCAGTCTCCCTCTTCTATGGGACACTTTGTATGGTATACCTAAAGCCCCTCCATACCTACTCTGTGAAGGACTCAGTAGCCACAGTGATGTATGCTGTGGTGACACCCATGATGAATCCCTTCATCTACAGCCTGAGGAACAAGGACATGCATGGGGCTCTGGGAAGACTCCTAGATAAACACTTTAAGAGGCTGACA</a:t>
            </a:r>
          </a:p>
          <a:p>
            <a:pPr algn="just" eaLnBrk="0" hangingPunct="0">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800" b="1" dirty="0">
                <a:solidFill>
                  <a:srgbClr val="FF0000"/>
                </a:solidFill>
                <a:latin typeface="Courier New" pitchFamily="49" charset="0"/>
                <a:ea typeface="Times New Roman" pitchFamily="18" charset="0"/>
                <a:cs typeface="Courier New" pitchFamily="49" charset="0"/>
              </a:rPr>
              <a:t>*** Sequence is collected from HORDE </a:t>
            </a:r>
            <a:r>
              <a:rPr lang="en-US" sz="1800" dirty="0"/>
              <a:t>http://genome.weizmann.ac.il/horde/</a:t>
            </a:r>
            <a:endParaRPr lang="en-US" sz="1800" b="1" dirty="0">
              <a:solidFill>
                <a:srgbClr val="FF0000"/>
              </a:solidFill>
              <a:latin typeface="Courier New" pitchFamily="49"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28600" y="230188"/>
            <a:ext cx="8534400" cy="1141412"/>
          </a:xfrm>
        </p:spPr>
        <p:txBody>
          <a:bodyPr/>
          <a:lstStyle/>
          <a:p>
            <a:pPr eaLnBrk="1" hangingPunct="1"/>
            <a:r>
              <a:rPr lang="en-US" b="1" smtClean="0">
                <a:latin typeface="Times" pitchFamily="18" charset="0"/>
              </a:rPr>
              <a:t> </a:t>
            </a:r>
            <a:r>
              <a:rPr lang="en-US" sz="4800" b="1" smtClean="0">
                <a:solidFill>
                  <a:srgbClr val="3F592D"/>
                </a:solidFill>
                <a:latin typeface="Bradley Hand ITC" pitchFamily="66" charset="0"/>
              </a:rPr>
              <a:t>An Invitation To The Problem</a:t>
            </a:r>
          </a:p>
        </p:txBody>
      </p:sp>
      <p:sp>
        <p:nvSpPr>
          <p:cNvPr id="6" name="Text Placeholder 2"/>
          <p:cNvSpPr>
            <a:spLocks noGrp="1"/>
          </p:cNvSpPr>
          <p:nvPr>
            <p:ph type="body" sz="quarter" idx="4294967295"/>
          </p:nvPr>
        </p:nvSpPr>
        <p:spPr>
          <a:xfrm>
            <a:off x="381000" y="1219200"/>
            <a:ext cx="8077200" cy="5257800"/>
          </a:xfrm>
        </p:spPr>
        <p:txBody>
          <a:bodyPr anchor="ctr"/>
          <a:lstStyle/>
          <a:p>
            <a:pPr marL="0" indent="0" algn="just">
              <a:lnSpc>
                <a:spcPct val="90000"/>
              </a:lnSpc>
              <a:spcBef>
                <a:spcPct val="0"/>
              </a:spcBef>
              <a:buFontTx/>
              <a:buNone/>
            </a:pPr>
            <a:r>
              <a:rPr lang="en-US" b="1" smtClean="0">
                <a:solidFill>
                  <a:srgbClr val="D60093"/>
                </a:solidFill>
                <a:latin typeface="Times" pitchFamily="18" charset="0"/>
                <a:cs typeface="Times New Roman" pitchFamily="18" charset="0"/>
              </a:rPr>
              <a:t>It appears that OR1D2 is string of A, T, C,  and G randomly inserted one after another.</a:t>
            </a:r>
          </a:p>
          <a:p>
            <a:pPr marL="457200" lvl="1" indent="0">
              <a:lnSpc>
                <a:spcPct val="90000"/>
              </a:lnSpc>
              <a:spcBef>
                <a:spcPct val="0"/>
              </a:spcBef>
              <a:buFontTx/>
              <a:buNone/>
            </a:pPr>
            <a:endParaRPr lang="en-US" sz="3200" b="1" i="1" smtClean="0">
              <a:solidFill>
                <a:srgbClr val="002060"/>
              </a:solidFill>
              <a:latin typeface="ZapfChancery"/>
              <a:cs typeface="Times New Roman" pitchFamily="18" charset="0"/>
            </a:endParaRPr>
          </a:p>
          <a:p>
            <a:pPr marL="457200" lvl="1" indent="0">
              <a:lnSpc>
                <a:spcPct val="90000"/>
              </a:lnSpc>
              <a:spcBef>
                <a:spcPct val="0"/>
              </a:spcBef>
              <a:buFontTx/>
              <a:buNone/>
            </a:pPr>
            <a:r>
              <a:rPr lang="en-US" sz="3200" b="1" i="1" smtClean="0">
                <a:solidFill>
                  <a:srgbClr val="002060"/>
                </a:solidFill>
                <a:latin typeface="ZapfChancery"/>
                <a:cs typeface="Times New Roman" pitchFamily="18" charset="0"/>
              </a:rPr>
              <a:t>In realty, this may not be the case!!!!</a:t>
            </a:r>
          </a:p>
          <a:p>
            <a:pPr marL="457200" lvl="1" indent="0">
              <a:lnSpc>
                <a:spcPct val="90000"/>
              </a:lnSpc>
              <a:spcBef>
                <a:spcPct val="0"/>
              </a:spcBef>
              <a:buFontTx/>
              <a:buNone/>
            </a:pPr>
            <a:endParaRPr lang="en-US" sz="3200" b="1" i="1" smtClean="0">
              <a:solidFill>
                <a:srgbClr val="002060"/>
              </a:solidFill>
              <a:latin typeface="ZapfChancery"/>
              <a:cs typeface="Times New Roman" pitchFamily="18" charset="0"/>
            </a:endParaRPr>
          </a:p>
          <a:p>
            <a:pPr marL="457200" lvl="1" indent="0" algn="just">
              <a:lnSpc>
                <a:spcPct val="90000"/>
              </a:lnSpc>
              <a:spcBef>
                <a:spcPct val="0"/>
              </a:spcBef>
              <a:buFontTx/>
              <a:buNone/>
            </a:pPr>
            <a:r>
              <a:rPr lang="en-US" sz="3200" smtClean="0">
                <a:latin typeface="Times" pitchFamily="18" charset="0"/>
                <a:cs typeface="Times New Roman" pitchFamily="18" charset="0"/>
              </a:rPr>
              <a:t>Had it been so, then neither we would be able</a:t>
            </a:r>
            <a:r>
              <a:rPr lang="en-US" sz="3200" smtClean="0">
                <a:solidFill>
                  <a:srgbClr val="4A452A"/>
                </a:solidFill>
                <a:latin typeface="Times" pitchFamily="18" charset="0"/>
                <a:cs typeface="Times New Roman" pitchFamily="18" charset="0"/>
              </a:rPr>
              <a:t> </a:t>
            </a:r>
            <a:r>
              <a:rPr lang="en-US" sz="3200" smtClean="0">
                <a:latin typeface="Times" pitchFamily="18" charset="0"/>
                <a:cs typeface="Times New Roman" pitchFamily="18" charset="0"/>
              </a:rPr>
              <a:t>to smell the </a:t>
            </a:r>
            <a:r>
              <a:rPr lang="en-US" sz="3200" smtClean="0">
                <a:solidFill>
                  <a:srgbClr val="0000FF"/>
                </a:solidFill>
                <a:latin typeface="Times" pitchFamily="18" charset="0"/>
                <a:cs typeface="Times New Roman" pitchFamily="18" charset="0"/>
              </a:rPr>
              <a:t>fragrance of rose properly </a:t>
            </a:r>
            <a:r>
              <a:rPr lang="en-US" sz="3200" smtClean="0">
                <a:latin typeface="Times" pitchFamily="18" charset="0"/>
                <a:cs typeface="Times New Roman" pitchFamily="18" charset="0"/>
              </a:rPr>
              <a:t>nor </a:t>
            </a:r>
            <a:r>
              <a:rPr lang="en-US" sz="3200" smtClean="0">
                <a:solidFill>
                  <a:srgbClr val="0000FF"/>
                </a:solidFill>
                <a:latin typeface="Times" pitchFamily="18" charset="0"/>
                <a:cs typeface="Times New Roman" pitchFamily="18" charset="0"/>
              </a:rPr>
              <a:t>distinguish from that of Lilly.</a:t>
            </a:r>
          </a:p>
          <a:p>
            <a:pPr marL="457200" lvl="1" indent="0">
              <a:lnSpc>
                <a:spcPct val="90000"/>
              </a:lnSpc>
              <a:spcBef>
                <a:spcPct val="0"/>
              </a:spcBef>
              <a:buFontTx/>
              <a:buNone/>
            </a:pPr>
            <a:endParaRPr lang="en-US" sz="3200" b="1" smtClean="0">
              <a:solidFill>
                <a:srgbClr val="FF0000"/>
              </a:solidFill>
              <a:latin typeface="Times" pitchFamily="18" charset="0"/>
              <a:cs typeface="Times New Roman" pitchFamily="18" charset="0"/>
            </a:endParaRPr>
          </a:p>
          <a:p>
            <a:pPr marL="457200" lvl="1" indent="0">
              <a:lnSpc>
                <a:spcPct val="90000"/>
              </a:lnSpc>
              <a:spcBef>
                <a:spcPct val="0"/>
              </a:spcBef>
              <a:buFontTx/>
              <a:buNone/>
            </a:pPr>
            <a:r>
              <a:rPr lang="en-US" sz="3200" b="1" smtClean="0">
                <a:solidFill>
                  <a:srgbClr val="FF0000"/>
                </a:solidFill>
                <a:latin typeface="Times" pitchFamily="18" charset="0"/>
                <a:cs typeface="Times New Roman" pitchFamily="18" charset="0"/>
              </a:rPr>
              <a:t>So, There Must Be A Beautiful Organization in The Sequence.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fade">
                                      <p:cBhvr>
                                        <p:cTn id="15" dur="2000"/>
                                        <p:tgtEl>
                                          <p:spTgt spid="6">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animEffect transition="in" filter="fade">
                                      <p:cBhvr>
                                        <p:cTn id="18" dur="2000"/>
                                        <p:tgtEl>
                                          <p:spTgt spid="6">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fade">
                                      <p:cBhvr>
                                        <p:cTn id="21" dur="2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1177</TotalTime>
  <Words>1232</Words>
  <Application>Microsoft PowerPoint</Application>
  <PresentationFormat>On-screen Show (4:3)</PresentationFormat>
  <Paragraphs>138</Paragraphs>
  <Slides>31</Slides>
  <Notes>20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A New Insight of Genomics Through Mathematics</vt:lpstr>
      <vt:lpstr>We have started our journey from Human Olfactory Receptor OR1D2.</vt:lpstr>
      <vt:lpstr>  Now, You may have some following honest questions which I had… * Why Human? **Why Olfactory Receptor? ***Why OR1D2?   </vt:lpstr>
      <vt:lpstr>Why Human?</vt:lpstr>
      <vt:lpstr>Why we start our journey from Olfaction?</vt:lpstr>
      <vt:lpstr>Before going to ‘Why OR1D2’ let us warm up What is OR1D2?</vt:lpstr>
      <vt:lpstr>Why or1d2?</vt:lpstr>
      <vt:lpstr>Slide 8</vt:lpstr>
      <vt:lpstr> An Invitation To The Problem</vt:lpstr>
      <vt:lpstr>Origin of work</vt:lpstr>
      <vt:lpstr>OR1D2, OR1D4 and OR1D5</vt:lpstr>
      <vt:lpstr>Methodology: L-System</vt:lpstr>
      <vt:lpstr>The L-System </vt:lpstr>
      <vt:lpstr>The L-System Generated Sequence</vt:lpstr>
      <vt:lpstr>Conclusion in Research</vt:lpstr>
      <vt:lpstr>A Big Question to The Biologists!!</vt:lpstr>
      <vt:lpstr>Another Approach</vt:lpstr>
      <vt:lpstr>But, Is the Procedure have some novelty?</vt:lpstr>
      <vt:lpstr>OR1D2, OR1D4, OR1D5</vt:lpstr>
      <vt:lpstr>Slide 20</vt:lpstr>
      <vt:lpstr>Color Template of DNA, OR1D2</vt:lpstr>
      <vt:lpstr>Color Template of ‘A’, OR1D2</vt:lpstr>
      <vt:lpstr>Color Template ‘T’, OR1D2</vt:lpstr>
      <vt:lpstr>Color Template of ‘C’, OR1D2</vt:lpstr>
      <vt:lpstr>Color Template ‘G’, OR1D2</vt:lpstr>
      <vt:lpstr> Succolarity: A Measure for Continuous Density</vt:lpstr>
      <vt:lpstr>DNA Sequence: A Multi-Fractal</vt:lpstr>
      <vt:lpstr>References</vt:lpstr>
      <vt:lpstr>References…</vt:lpstr>
      <vt:lpstr>Slide 30</vt:lpstr>
      <vt:lpstr>Slide 31</vt:lpstr>
    </vt:vector>
  </TitlesOfParts>
  <Company>silicon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Extraction of linear properties from Non-linear Boolean functions </dc:title>
  <dc:creator>silicon</dc:creator>
  <cp:lastModifiedBy>sd</cp:lastModifiedBy>
  <cp:revision>255</cp:revision>
  <cp:lastPrinted>1601-01-01T00:00:00Z</cp:lastPrinted>
  <dcterms:created xsi:type="dcterms:W3CDTF">2005-04-02T08:37:26Z</dcterms:created>
  <dcterms:modified xsi:type="dcterms:W3CDTF">2010-06-29T15:08:38Z</dcterms:modified>
</cp:coreProperties>
</file>