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legacyDocTextInfo.bin" ContentType="application/vnd.ms-office.legacyDocTextInfo"/>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ms-office.legacyDiagramTex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sldIdLst>
    <p:sldId id="257" r:id="rId2"/>
    <p:sldId id="280" r:id="rId3"/>
    <p:sldId id="287" r:id="rId4"/>
    <p:sldId id="261" r:id="rId5"/>
    <p:sldId id="258" r:id="rId6"/>
    <p:sldId id="260" r:id="rId7"/>
    <p:sldId id="259" r:id="rId8"/>
    <p:sldId id="267" r:id="rId9"/>
    <p:sldId id="285" r:id="rId10"/>
    <p:sldId id="279" r:id="rId11"/>
    <p:sldId id="265" r:id="rId12"/>
    <p:sldId id="278" r:id="rId13"/>
    <p:sldId id="264" r:id="rId14"/>
    <p:sldId id="263" r:id="rId15"/>
    <p:sldId id="269" r:id="rId16"/>
    <p:sldId id="281" r:id="rId17"/>
    <p:sldId id="282" r:id="rId18"/>
    <p:sldId id="283" r:id="rId19"/>
    <p:sldId id="277" r:id="rId20"/>
    <p:sldId id="273" r:id="rId21"/>
    <p:sldId id="270" r:id="rId22"/>
    <p:sldId id="271" r:id="rId23"/>
    <p:sldId id="276" r:id="rId24"/>
    <p:sldId id="274" r:id="rId25"/>
    <p:sldId id="28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149" autoAdjust="0"/>
    <p:restoredTop sz="96481" autoAdjust="0"/>
  </p:normalViewPr>
  <p:slideViewPr>
    <p:cSldViewPr>
      <p:cViewPr>
        <p:scale>
          <a:sx n="125" d="100"/>
          <a:sy n="125" d="100"/>
        </p:scale>
        <p:origin x="408" y="51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06/relationships/legacyDocTextInfo" Target="legacyDocTextInfo.bin"/><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3" Type="http://schemas.microsoft.com/office/2006/relationships/legacyDiagramText" Target="legacyDiagramText3.bin"/><Relationship Id="rId7" Type="http://schemas.microsoft.com/office/2006/relationships/legacyDiagramText" Target="legacyDiagramText7.bin"/><Relationship Id="rId2" Type="http://schemas.microsoft.com/office/2006/relationships/legacyDiagramText" Target="legacyDiagramText2.bin"/><Relationship Id="rId1" Type="http://schemas.microsoft.com/office/2006/relationships/legacyDiagramText" Target="legacyDiagramText1.bin"/><Relationship Id="rId6" Type="http://schemas.microsoft.com/office/2006/relationships/legacyDiagramText" Target="legacyDiagramText6.bin"/><Relationship Id="rId5" Type="http://schemas.microsoft.com/office/2006/relationships/legacyDiagramText" Target="legacyDiagramText5.bin"/><Relationship Id="rId4" Type="http://schemas.microsoft.com/office/2006/relationships/legacyDiagramText" Target="legacyDiagramText4.bin"/></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A434313-5239-4BA4-97E1-8D53D24EEB6E}" type="datetimeFigureOut">
              <a:rPr lang="en-US" smtClean="0"/>
              <a:pPr/>
              <a:t>11/11/2010</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E36629B-6B49-4D72-99AB-73E53E1BADF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fld id="{5A434313-5239-4BA4-97E1-8D53D24EEB6E}" type="datetimeFigureOut">
              <a:rPr lang="en-US" smtClean="0"/>
              <a:pPr/>
              <a:t>11/11/2010</a:t>
            </a:fld>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E36629B-6B49-4D72-99AB-73E53E1BADF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A434313-5239-4BA4-97E1-8D53D24EEB6E}" type="datetimeFigureOut">
              <a:rPr lang="en-US" smtClean="0"/>
              <a:pPr/>
              <a:t>11/11/2010</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9E36629B-6B49-4D72-99AB-73E53E1BADF2}"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fld id="{5A434313-5239-4BA4-97E1-8D53D24EEB6E}" type="datetimeFigureOut">
              <a:rPr lang="en-US" smtClean="0"/>
              <a:pPr/>
              <a:t>11/11/2010</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36629B-6B49-4D72-99AB-73E53E1BADF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fld id="{5A434313-5239-4BA4-97E1-8D53D24EEB6E}" type="datetimeFigureOut">
              <a:rPr lang="en-US" smtClean="0"/>
              <a:pPr/>
              <a:t>11/11/2010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9E36629B-6B49-4D72-99AB-73E53E1BADF2}"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A434313-5239-4BA4-97E1-8D53D24EEB6E}" type="datetimeFigureOut">
              <a:rPr lang="en-US" smtClean="0"/>
              <a:pPr/>
              <a:t>11/11/2010</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E36629B-6B49-4D72-99AB-73E53E1BADF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one.cu/" TargetMode="External"/><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hyperlink" Target="mailto:oneweb@one.gov.cu"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7400" y="1295400"/>
            <a:ext cx="6629400" cy="1066800"/>
          </a:xfrm>
        </p:spPr>
        <p:txBody>
          <a:bodyPr>
            <a:normAutofit fontScale="90000"/>
          </a:bodyPr>
          <a:lstStyle/>
          <a:p>
            <a:r>
              <a:rPr lang="en-US" dirty="0" smtClean="0"/>
              <a:t/>
            </a:r>
            <a:br>
              <a:rPr lang="en-US" dirty="0" smtClean="0"/>
            </a:br>
            <a:r>
              <a:rPr lang="en-US" sz="3600" dirty="0" smtClean="0"/>
              <a:t>Statistical </a:t>
            </a:r>
            <a:r>
              <a:rPr lang="en-US" sz="3600" dirty="0"/>
              <a:t>System in </a:t>
            </a:r>
            <a:r>
              <a:rPr lang="en-US" sz="3600" dirty="0" smtClean="0"/>
              <a:t>Cuba</a:t>
            </a:r>
            <a:r>
              <a:rPr lang="en-US" dirty="0" smtClean="0"/>
              <a:t/>
            </a:r>
            <a:br>
              <a:rPr lang="en-US" dirty="0" smtClean="0"/>
            </a:br>
            <a:endParaRPr lang="en-US" dirty="0"/>
          </a:p>
        </p:txBody>
      </p:sp>
      <p:pic>
        <p:nvPicPr>
          <p:cNvPr id="4" name="Content Placeholder 3" descr="images.jpg"/>
          <p:cNvPicPr>
            <a:picLocks noGrp="1" noChangeAspect="1"/>
          </p:cNvPicPr>
          <p:nvPr>
            <p:ph idx="1"/>
          </p:nvPr>
        </p:nvPicPr>
        <p:blipFill>
          <a:blip r:embed="rId2" cstate="print"/>
          <a:stretch>
            <a:fillRect/>
          </a:stretch>
        </p:blipFill>
        <p:spPr>
          <a:xfrm>
            <a:off x="609600" y="1219200"/>
            <a:ext cx="1257300" cy="838200"/>
          </a:xfrm>
        </p:spPr>
      </p:pic>
      <p:sp>
        <p:nvSpPr>
          <p:cNvPr id="5" name="TextBox 4"/>
          <p:cNvSpPr txBox="1"/>
          <p:nvPr/>
        </p:nvSpPr>
        <p:spPr>
          <a:xfrm>
            <a:off x="5029200" y="5867400"/>
            <a:ext cx="2590800" cy="369332"/>
          </a:xfrm>
          <a:prstGeom prst="rect">
            <a:avLst/>
          </a:prstGeom>
          <a:noFill/>
        </p:spPr>
        <p:txBody>
          <a:bodyPr wrap="square" rtlCol="0">
            <a:spAutoFit/>
          </a:bodyPr>
          <a:lstStyle/>
          <a:p>
            <a:r>
              <a:rPr lang="en-US" dirty="0" smtClean="0"/>
              <a:t>Marilyn Milan </a:t>
            </a:r>
            <a:r>
              <a:rPr lang="en-US" dirty="0"/>
              <a:t>T</a:t>
            </a:r>
            <a:r>
              <a:rPr lang="en-US" dirty="0" smtClean="0"/>
              <a:t>oledo</a:t>
            </a:r>
            <a:endParaRPr lang="en-US" dirty="0"/>
          </a:p>
        </p:txBody>
      </p:sp>
      <p:sp>
        <p:nvSpPr>
          <p:cNvPr id="6" name="Content Placeholder 2"/>
          <p:cNvSpPr txBox="1">
            <a:spLocks/>
          </p:cNvSpPr>
          <p:nvPr/>
        </p:nvSpPr>
        <p:spPr>
          <a:xfrm>
            <a:off x="533400" y="5715000"/>
            <a:ext cx="2819400" cy="685800"/>
          </a:xfrm>
          <a:prstGeom prst="rect">
            <a:avLst/>
          </a:prstGeom>
        </p:spPr>
        <p:txBody>
          <a:bodyPr vert="horz">
            <a:normAutofit fontScale="77500" lnSpcReduction="20000"/>
          </a:bodyPr>
          <a:lstStyle/>
          <a:p>
            <a:pPr marL="274320" marR="0" lvl="0" indent="-274320" algn="l" defTabSz="914400" rtl="0" eaLnBrk="1" fontAlgn="auto" latinLnBrk="0" hangingPunct="1">
              <a:lnSpc>
                <a:spcPct val="100000"/>
              </a:lnSpc>
              <a:spcBef>
                <a:spcPts val="600"/>
              </a:spcBef>
              <a:spcAft>
                <a:spcPts val="0"/>
              </a:spcAft>
              <a:buClr>
                <a:schemeClr val="tx2"/>
              </a:buClr>
              <a:buSzPct val="73000"/>
              <a:tabLst/>
              <a:defRPr/>
            </a:pPr>
            <a:r>
              <a:rPr kumimoji="0" lang="en-US" sz="2600" b="0" i="0" u="none" strike="noStrike" kern="1200" cap="none" spc="0" normalizeH="0" baseline="0" noProof="0" dirty="0" smtClean="0">
                <a:ln>
                  <a:noFill/>
                </a:ln>
                <a:solidFill>
                  <a:srgbClr val="002060"/>
                </a:solidFill>
                <a:effectLst/>
                <a:uLnTx/>
                <a:uFillTx/>
                <a:latin typeface="+mn-lt"/>
                <a:ea typeface="+mn-ea"/>
                <a:cs typeface="+mn-cs"/>
                <a:hlinkClick r:id="rId3"/>
              </a:rPr>
              <a:t>www.one.cu</a:t>
            </a:r>
            <a:endParaRPr kumimoji="0" lang="en-US" sz="2600" b="0" i="0" u="none" strike="noStrike" kern="1200" cap="none" spc="0" normalizeH="0" baseline="0" noProof="0" dirty="0" smtClean="0">
              <a:ln>
                <a:noFill/>
              </a:ln>
              <a:solidFill>
                <a:srgbClr val="002060"/>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tx2"/>
              </a:buClr>
              <a:buSzPct val="73000"/>
              <a:tabLst/>
              <a:defRPr/>
            </a:pPr>
            <a:r>
              <a:rPr kumimoji="0" lang="en-US" sz="2600" b="0" i="0" u="none" strike="noStrike" kern="1200" cap="none" spc="0" normalizeH="0" baseline="0" noProof="0" dirty="0" smtClean="0">
                <a:ln>
                  <a:noFill/>
                </a:ln>
                <a:solidFill>
                  <a:srgbClr val="002060"/>
                </a:solidFill>
                <a:effectLst/>
                <a:uLnTx/>
                <a:uFillTx/>
                <a:latin typeface="+mn-lt"/>
                <a:ea typeface="+mn-ea"/>
                <a:cs typeface="+mn-cs"/>
                <a:hlinkClick r:id="rId4"/>
              </a:rPr>
              <a:t>oneweb@one.gov.cu</a:t>
            </a:r>
            <a:endParaRPr kumimoji="0" lang="en-US" sz="2600" b="0" i="0" u="none" strike="noStrike" kern="1200" cap="none" spc="0" normalizeH="0" baseline="0" noProof="0" dirty="0" smtClean="0">
              <a:ln>
                <a:noFill/>
              </a:ln>
              <a:solidFill>
                <a:srgbClr val="002060"/>
              </a:solidFill>
              <a:effectLst/>
              <a:uLnTx/>
              <a:uFillTx/>
              <a:latin typeface="+mn-lt"/>
              <a:ea typeface="+mn-ea"/>
              <a:cs typeface="+mn-cs"/>
            </a:endParaRPr>
          </a:p>
          <a:p>
            <a:pPr marL="274320" marR="0" lvl="0" indent="-274320" algn="l" defTabSz="914400" rtl="0" eaLnBrk="1" fontAlgn="auto" latinLnBrk="0" hangingPunct="1">
              <a:lnSpc>
                <a:spcPct val="100000"/>
              </a:lnSpc>
              <a:spcBef>
                <a:spcPts val="600"/>
              </a:spcBef>
              <a:spcAft>
                <a:spcPts val="0"/>
              </a:spcAft>
              <a:buClr>
                <a:schemeClr val="tx2"/>
              </a:buClr>
              <a:buSzPct val="73000"/>
              <a:buFont typeface="Wingdings 2"/>
              <a:buChar char=""/>
              <a:tabLst/>
              <a:defRPr/>
            </a:pPr>
            <a:endParaRPr kumimoji="0" lang="en-IN" sz="2600" b="0" i="0" u="none" strike="noStrike" kern="1200" cap="none" spc="0" normalizeH="0" baseline="0" noProof="0" dirty="0">
              <a:ln>
                <a:noFill/>
              </a:ln>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792162"/>
          </a:xfrm>
        </p:spPr>
        <p:txBody>
          <a:bodyPr>
            <a:normAutofit/>
          </a:bodyPr>
          <a:lstStyle/>
          <a:p>
            <a:r>
              <a:rPr lang="en-US" dirty="0" smtClean="0"/>
              <a:t>The Cuban Statistical System</a:t>
            </a:r>
            <a:endParaRPr lang="en-US" dirty="0"/>
          </a:p>
        </p:txBody>
      </p:sp>
      <p:sp>
        <p:nvSpPr>
          <p:cNvPr id="3" name="Content Placeholder 2"/>
          <p:cNvSpPr>
            <a:spLocks noGrp="1"/>
          </p:cNvSpPr>
          <p:nvPr>
            <p:ph idx="1"/>
          </p:nvPr>
        </p:nvSpPr>
        <p:spPr>
          <a:xfrm>
            <a:off x="152400" y="838200"/>
            <a:ext cx="7772400" cy="6019800"/>
          </a:xfrm>
        </p:spPr>
        <p:txBody>
          <a:bodyPr>
            <a:normAutofit fontScale="55000" lnSpcReduction="20000"/>
          </a:bodyPr>
          <a:lstStyle/>
          <a:p>
            <a:pPr algn="just">
              <a:buNone/>
            </a:pPr>
            <a:endParaRPr lang="en-US" sz="4800" dirty="0" smtClean="0"/>
          </a:p>
          <a:p>
            <a:pPr algn="just"/>
            <a:r>
              <a:rPr lang="en-US" sz="4800" dirty="0" smtClean="0"/>
              <a:t>Cuba </a:t>
            </a:r>
            <a:r>
              <a:rPr lang="en-US" sz="4800" dirty="0" smtClean="0"/>
              <a:t>is a member of the Committee on United Nations statistics and Cuba was recently elected President of the Special Committee on Population and Development Unit for the period 2010-2012.</a:t>
            </a:r>
          </a:p>
          <a:p>
            <a:pPr algn="just">
              <a:buNone/>
            </a:pPr>
            <a:endParaRPr lang="en-US" sz="4800" dirty="0" smtClean="0"/>
          </a:p>
          <a:p>
            <a:pPr algn="just"/>
            <a:r>
              <a:rPr lang="en-US" sz="4800" dirty="0" smtClean="0"/>
              <a:t>The Millennium Development Goals are rectories by the National Institute of Economic Research, but its work is based on the information provided by the NSO, through national statistics system.</a:t>
            </a:r>
          </a:p>
          <a:p>
            <a:pPr algn="just">
              <a:buNone/>
            </a:pPr>
            <a:endParaRPr lang="en-US" sz="4800" dirty="0" smtClean="0"/>
          </a:p>
          <a:p>
            <a:pPr algn="just"/>
            <a:r>
              <a:rPr lang="en-US" sz="4800" dirty="0" smtClean="0"/>
              <a:t>The statistical yearbook of 2009 has a new chapter devoted to the Millennium Development Goals.</a:t>
            </a:r>
          </a:p>
          <a:p>
            <a:pPr algn="just">
              <a:buNone/>
            </a:pPr>
            <a:endParaRPr lang="en-US" dirty="0" smtClean="0"/>
          </a:p>
          <a:p>
            <a:pPr algn="just"/>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822960"/>
          </a:xfrm>
        </p:spPr>
        <p:txBody>
          <a:bodyPr>
            <a:normAutofit fontScale="90000"/>
          </a:bodyPr>
          <a:lstStyle/>
          <a:p>
            <a:r>
              <a:rPr lang="en-US" dirty="0" smtClean="0"/>
              <a:t>The Cuban Statistical System</a:t>
            </a:r>
            <a:endParaRPr lang="en-US" dirty="0"/>
          </a:p>
        </p:txBody>
      </p:sp>
      <p:sp>
        <p:nvSpPr>
          <p:cNvPr id="3" name="Content Placeholder 2"/>
          <p:cNvSpPr>
            <a:spLocks noGrp="1"/>
          </p:cNvSpPr>
          <p:nvPr>
            <p:ph idx="1"/>
          </p:nvPr>
        </p:nvSpPr>
        <p:spPr/>
        <p:txBody>
          <a:bodyPr>
            <a:normAutofit fontScale="77500" lnSpcReduction="20000"/>
          </a:bodyPr>
          <a:lstStyle/>
          <a:p>
            <a:pPr algn="just">
              <a:buNone/>
            </a:pPr>
            <a:r>
              <a:rPr lang="en-US" dirty="0" smtClean="0"/>
              <a:t>   </a:t>
            </a:r>
            <a:r>
              <a:rPr lang="en-US" sz="2300" dirty="0" smtClean="0"/>
              <a:t>The National Statistical System seamlessly integrating a common methodological framework to Cuba's state statistical information</a:t>
            </a:r>
            <a:r>
              <a:rPr lang="en-US" sz="2300" dirty="0" smtClean="0"/>
              <a:t>.</a:t>
            </a:r>
          </a:p>
          <a:p>
            <a:pPr algn="just">
              <a:buNone/>
            </a:pPr>
            <a:endParaRPr lang="en-US" sz="2300" dirty="0" smtClean="0"/>
          </a:p>
          <a:p>
            <a:pPr algn="just">
              <a:buNone/>
            </a:pPr>
            <a:r>
              <a:rPr lang="en-US" sz="2300" dirty="0" smtClean="0"/>
              <a:t>    In </a:t>
            </a:r>
            <a:r>
              <a:rPr lang="en-US" sz="2300" dirty="0" smtClean="0"/>
              <a:t>organizing the National Statistical Information System, NSO take cares to avoid unnecessary proliferation of statistics, that do not really correspond to the information needs of management bodies, and to minimize the reporting burden on reporting establishments.</a:t>
            </a:r>
          </a:p>
          <a:p>
            <a:pPr algn="just">
              <a:buNone/>
            </a:pPr>
            <a:r>
              <a:rPr lang="en-US" sz="2300" dirty="0" smtClean="0"/>
              <a:t/>
            </a:r>
            <a:br>
              <a:rPr lang="en-US" sz="2300" dirty="0" smtClean="0"/>
            </a:br>
            <a:r>
              <a:rPr lang="en-US" sz="2300" dirty="0" smtClean="0"/>
              <a:t>It is divided into three subsystems:</a:t>
            </a:r>
          </a:p>
          <a:p>
            <a:pPr algn="just">
              <a:buNone/>
            </a:pPr>
            <a:r>
              <a:rPr lang="en-US" sz="2300" dirty="0" smtClean="0"/>
              <a:t/>
            </a:r>
            <a:br>
              <a:rPr lang="en-US" sz="2300" dirty="0" smtClean="0"/>
            </a:br>
            <a:r>
              <a:rPr lang="en-US" sz="2300" dirty="0" smtClean="0"/>
              <a:t>• National Statistical Information System - Form, Methodology, Nomenclature</a:t>
            </a:r>
          </a:p>
          <a:p>
            <a:pPr algn="just">
              <a:buNone/>
            </a:pPr>
            <a:r>
              <a:rPr lang="en-US" sz="2300" dirty="0" smtClean="0"/>
              <a:t/>
            </a:r>
            <a:br>
              <a:rPr lang="en-US" sz="2300" dirty="0" smtClean="0"/>
            </a:br>
            <a:r>
              <a:rPr lang="en-US" sz="2300" dirty="0" smtClean="0"/>
              <a:t>• Territorial Statistical Information System</a:t>
            </a:r>
          </a:p>
          <a:p>
            <a:pPr algn="just">
              <a:buNone/>
            </a:pPr>
            <a:r>
              <a:rPr lang="en-US" sz="2300" dirty="0" smtClean="0"/>
              <a:t/>
            </a:r>
            <a:br>
              <a:rPr lang="en-US" sz="2300" dirty="0" smtClean="0"/>
            </a:br>
            <a:r>
              <a:rPr lang="en-US" sz="2300" dirty="0" smtClean="0"/>
              <a:t>• Supplemental Statistical Information System</a:t>
            </a:r>
          </a:p>
          <a:p>
            <a:pPr algn="just">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6" name="Diagram 2"/>
          <p:cNvGraphicFramePr>
            <a:graphicFrameLocks/>
          </p:cNvGraphicFramePr>
          <p:nvPr>
            <p:ph idx="1"/>
          </p:nvPr>
        </p:nvGraphicFramePr>
        <p:xfrm>
          <a:off x="152400" y="152400"/>
          <a:ext cx="7848600" cy="6324600"/>
        </p:xfrm>
        <a:graphic>
          <a:graphicData uri="http://schemas.openxmlformats.org/drawingml/2006/compatibility">
            <com:legacyDrawing xmlns:com="http://schemas.openxmlformats.org/drawingml/2006/compatibility" spid="_x0000_s1026"/>
          </a:graphicData>
        </a:graphic>
      </p:graphicFrame>
      <p:sp>
        <p:nvSpPr>
          <p:cNvPr id="5" name="TextBox 4"/>
          <p:cNvSpPr txBox="1"/>
          <p:nvPr/>
        </p:nvSpPr>
        <p:spPr>
          <a:xfrm>
            <a:off x="3505200" y="2209800"/>
            <a:ext cx="1143000" cy="584775"/>
          </a:xfrm>
          <a:prstGeom prst="rect">
            <a:avLst/>
          </a:prstGeom>
          <a:solidFill>
            <a:schemeClr val="accent2">
              <a:lumMod val="60000"/>
              <a:lumOff val="40000"/>
            </a:schemeClr>
          </a:solidFill>
        </p:spPr>
        <p:txBody>
          <a:bodyPr wrap="square" rtlCol="0">
            <a:spAutoFit/>
          </a:bodyPr>
          <a:lstStyle/>
          <a:p>
            <a:r>
              <a:rPr lang="en-US" sz="3200" b="1" dirty="0" smtClean="0"/>
              <a:t>NSIS</a:t>
            </a:r>
            <a:endParaRPr lang="en-US" sz="3200" b="1" dirty="0"/>
          </a:p>
        </p:txBody>
      </p:sp>
      <p:sp>
        <p:nvSpPr>
          <p:cNvPr id="6" name="TextBox 5"/>
          <p:cNvSpPr txBox="1"/>
          <p:nvPr/>
        </p:nvSpPr>
        <p:spPr>
          <a:xfrm>
            <a:off x="1981200" y="3886200"/>
            <a:ext cx="1066800" cy="584775"/>
          </a:xfrm>
          <a:prstGeom prst="rect">
            <a:avLst/>
          </a:prstGeom>
          <a:solidFill>
            <a:schemeClr val="accent4">
              <a:lumMod val="40000"/>
              <a:lumOff val="60000"/>
            </a:schemeClr>
          </a:solidFill>
        </p:spPr>
        <p:txBody>
          <a:bodyPr wrap="square" rtlCol="0">
            <a:spAutoFit/>
          </a:bodyPr>
          <a:lstStyle/>
          <a:p>
            <a:r>
              <a:rPr lang="en-US" sz="3200" b="1" dirty="0" smtClean="0"/>
              <a:t>TSIS</a:t>
            </a:r>
            <a:endParaRPr lang="en-US" sz="3200" b="1" dirty="0"/>
          </a:p>
        </p:txBody>
      </p:sp>
      <p:sp>
        <p:nvSpPr>
          <p:cNvPr id="7" name="TextBox 6"/>
          <p:cNvSpPr txBox="1"/>
          <p:nvPr/>
        </p:nvSpPr>
        <p:spPr>
          <a:xfrm>
            <a:off x="4953000" y="990600"/>
            <a:ext cx="2895600" cy="769441"/>
          </a:xfrm>
          <a:prstGeom prst="rect">
            <a:avLst/>
          </a:prstGeom>
          <a:solidFill>
            <a:schemeClr val="accent4">
              <a:lumMod val="60000"/>
              <a:lumOff val="40000"/>
            </a:schemeClr>
          </a:solidFill>
        </p:spPr>
        <p:txBody>
          <a:bodyPr wrap="square" rtlCol="0">
            <a:spAutoFit/>
          </a:bodyPr>
          <a:lstStyle/>
          <a:p>
            <a:r>
              <a:rPr lang="en-US" sz="2200" b="1" dirty="0" smtClean="0"/>
              <a:t>National Statistical Information System</a:t>
            </a:r>
            <a:endParaRPr lang="en-US" sz="2200" b="1" dirty="0"/>
          </a:p>
        </p:txBody>
      </p:sp>
      <p:sp>
        <p:nvSpPr>
          <p:cNvPr id="8" name="TextBox 7"/>
          <p:cNvSpPr txBox="1"/>
          <p:nvPr/>
        </p:nvSpPr>
        <p:spPr>
          <a:xfrm>
            <a:off x="304800" y="5562600"/>
            <a:ext cx="2895600" cy="769441"/>
          </a:xfrm>
          <a:prstGeom prst="rect">
            <a:avLst/>
          </a:prstGeom>
          <a:solidFill>
            <a:schemeClr val="accent4">
              <a:lumMod val="60000"/>
              <a:lumOff val="40000"/>
            </a:schemeClr>
          </a:solidFill>
        </p:spPr>
        <p:txBody>
          <a:bodyPr wrap="square" rtlCol="0">
            <a:spAutoFit/>
          </a:bodyPr>
          <a:lstStyle/>
          <a:p>
            <a:r>
              <a:rPr lang="en-US" sz="2200" b="1" dirty="0" smtClean="0"/>
              <a:t>Territorial Statistical Information System</a:t>
            </a:r>
            <a:endParaRPr lang="en-US" sz="2200" b="1" dirty="0"/>
          </a:p>
        </p:txBody>
      </p:sp>
      <p:sp>
        <p:nvSpPr>
          <p:cNvPr id="9" name="TextBox 8"/>
          <p:cNvSpPr txBox="1"/>
          <p:nvPr/>
        </p:nvSpPr>
        <p:spPr>
          <a:xfrm>
            <a:off x="4800600" y="5562600"/>
            <a:ext cx="3048000" cy="707886"/>
          </a:xfrm>
          <a:prstGeom prst="rect">
            <a:avLst/>
          </a:prstGeom>
          <a:solidFill>
            <a:schemeClr val="accent4">
              <a:lumMod val="60000"/>
              <a:lumOff val="40000"/>
            </a:schemeClr>
          </a:solidFill>
        </p:spPr>
        <p:txBody>
          <a:bodyPr wrap="square" rtlCol="0">
            <a:spAutoFit/>
          </a:bodyPr>
          <a:lstStyle/>
          <a:p>
            <a:r>
              <a:rPr lang="en-US" sz="2000" b="1" dirty="0" smtClean="0"/>
              <a:t>Supplemental Statistical Information System</a:t>
            </a:r>
            <a:endParaRPr lang="en-US" sz="2000" b="1" dirty="0"/>
          </a:p>
        </p:txBody>
      </p:sp>
      <p:sp>
        <p:nvSpPr>
          <p:cNvPr id="10" name="TextBox 9"/>
          <p:cNvSpPr txBox="1"/>
          <p:nvPr/>
        </p:nvSpPr>
        <p:spPr>
          <a:xfrm>
            <a:off x="5181600" y="3886200"/>
            <a:ext cx="990600" cy="584775"/>
          </a:xfrm>
          <a:prstGeom prst="rect">
            <a:avLst/>
          </a:prstGeom>
          <a:solidFill>
            <a:schemeClr val="tx2">
              <a:lumMod val="60000"/>
              <a:lumOff val="40000"/>
            </a:schemeClr>
          </a:solidFill>
        </p:spPr>
        <p:txBody>
          <a:bodyPr wrap="square" rtlCol="0">
            <a:spAutoFit/>
          </a:bodyPr>
          <a:lstStyle/>
          <a:p>
            <a:r>
              <a:rPr lang="en-US" sz="3200" b="1" dirty="0" smtClean="0"/>
              <a:t>SSIS</a:t>
            </a:r>
            <a:endParaRPr lang="en-US" sz="3200" b="1" dirty="0"/>
          </a:p>
        </p:txBody>
      </p:sp>
      <p:sp>
        <p:nvSpPr>
          <p:cNvPr id="11" name="TextBox 10"/>
          <p:cNvSpPr txBox="1"/>
          <p:nvPr/>
        </p:nvSpPr>
        <p:spPr>
          <a:xfrm>
            <a:off x="3657600" y="3886200"/>
            <a:ext cx="914400" cy="584775"/>
          </a:xfrm>
          <a:prstGeom prst="rect">
            <a:avLst/>
          </a:prstGeom>
          <a:solidFill>
            <a:srgbClr val="7030A0"/>
          </a:solidFill>
        </p:spPr>
        <p:txBody>
          <a:bodyPr wrap="square" rtlCol="0">
            <a:spAutoFit/>
          </a:bodyPr>
          <a:lstStyle/>
          <a:p>
            <a:r>
              <a:rPr lang="en-US" sz="3200" b="1" dirty="0" smtClean="0"/>
              <a:t>NSS</a:t>
            </a:r>
            <a:endParaRPr lang="en-US" sz="3200" b="1"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381000"/>
            <a:ext cx="7924800" cy="487362"/>
          </a:xfrm>
        </p:spPr>
        <p:txBody>
          <a:bodyPr>
            <a:noAutofit/>
          </a:bodyPr>
          <a:lstStyle/>
          <a:p>
            <a:r>
              <a:rPr lang="en-US" sz="2800" dirty="0" smtClean="0"/>
              <a:t>National Statistical Information System</a:t>
            </a:r>
            <a:endParaRPr lang="en-US" sz="2800" dirty="0"/>
          </a:p>
        </p:txBody>
      </p:sp>
      <p:sp>
        <p:nvSpPr>
          <p:cNvPr id="3" name="Content Placeholder 2"/>
          <p:cNvSpPr>
            <a:spLocks noGrp="1"/>
          </p:cNvSpPr>
          <p:nvPr>
            <p:ph idx="1"/>
          </p:nvPr>
        </p:nvSpPr>
        <p:spPr>
          <a:xfrm>
            <a:off x="228600" y="1066800"/>
            <a:ext cx="7696200" cy="5486400"/>
          </a:xfrm>
        </p:spPr>
        <p:txBody>
          <a:bodyPr>
            <a:normAutofit fontScale="25000" lnSpcReduction="20000"/>
          </a:bodyPr>
          <a:lstStyle/>
          <a:p>
            <a:pPr algn="just"/>
            <a:r>
              <a:rPr lang="en-US" sz="4800" dirty="0" smtClean="0"/>
              <a:t>The </a:t>
            </a:r>
            <a:r>
              <a:rPr lang="en-US" sz="4800" dirty="0" smtClean="0"/>
              <a:t>National Statistical Information System is approved annually by order of the Chief of the </a:t>
            </a:r>
            <a:r>
              <a:rPr lang="en-US" sz="4800" dirty="0" smtClean="0"/>
              <a:t>NSO.</a:t>
            </a:r>
            <a:endParaRPr lang="en-US" sz="4800" dirty="0" smtClean="0"/>
          </a:p>
          <a:p>
            <a:pPr algn="just">
              <a:buNone/>
            </a:pPr>
            <a:endParaRPr lang="en-US" sz="4800" dirty="0" smtClean="0"/>
          </a:p>
          <a:p>
            <a:pPr algn="just"/>
            <a:r>
              <a:rPr lang="en-US" sz="4800" dirty="0" smtClean="0"/>
              <a:t>The </a:t>
            </a:r>
            <a:r>
              <a:rPr lang="en-US" sz="4800" dirty="0" smtClean="0"/>
              <a:t>NSO established </a:t>
            </a:r>
            <a:r>
              <a:rPr lang="en-US" sz="4800" dirty="0" smtClean="0"/>
              <a:t>methodological standards and classification of this system, prepared in accordance with the System of National Accounts of Cuba, which is the general methodological foundation of statistics. For this purpose determines:</a:t>
            </a:r>
          </a:p>
          <a:p>
            <a:pPr algn="just">
              <a:buNone/>
            </a:pPr>
            <a:r>
              <a:rPr lang="en-US" sz="4800" dirty="0" smtClean="0"/>
              <a:t/>
            </a:r>
            <a:br>
              <a:rPr lang="en-US" sz="4800" dirty="0" smtClean="0"/>
            </a:br>
            <a:r>
              <a:rPr lang="en-US" sz="4800" dirty="0" smtClean="0"/>
              <a:t> - forms to capture the units of observation and reporting establishments;</a:t>
            </a:r>
          </a:p>
          <a:p>
            <a:pPr algn="just">
              <a:buNone/>
            </a:pPr>
            <a:r>
              <a:rPr lang="en-US" sz="4800" dirty="0" smtClean="0"/>
              <a:t/>
            </a:r>
            <a:br>
              <a:rPr lang="en-US" sz="4800" dirty="0" smtClean="0"/>
            </a:br>
            <a:r>
              <a:rPr lang="en-US" sz="4800" dirty="0" smtClean="0"/>
              <a:t> - statistical indicators of the system;</a:t>
            </a:r>
          </a:p>
          <a:p>
            <a:pPr algn="just">
              <a:buNone/>
            </a:pPr>
            <a:r>
              <a:rPr lang="en-US" sz="4800" dirty="0" smtClean="0"/>
              <a:t/>
            </a:r>
            <a:br>
              <a:rPr lang="en-US" sz="4800" dirty="0" smtClean="0"/>
            </a:br>
            <a:r>
              <a:rPr lang="en-US" sz="4800" dirty="0" smtClean="0"/>
              <a:t> - methodological content of the indicators and their calculation method, </a:t>
            </a:r>
            <a:r>
              <a:rPr lang="en-US" sz="4800" dirty="0" smtClean="0"/>
              <a:t>and</a:t>
            </a:r>
          </a:p>
          <a:p>
            <a:pPr algn="just">
              <a:buNone/>
            </a:pPr>
            <a:r>
              <a:rPr lang="en-US" sz="4800" dirty="0" smtClean="0"/>
              <a:t> </a:t>
            </a:r>
            <a:r>
              <a:rPr lang="en-US" sz="4800" dirty="0" smtClean="0"/>
              <a:t>   </a:t>
            </a:r>
          </a:p>
          <a:p>
            <a:pPr algn="just">
              <a:buNone/>
            </a:pPr>
            <a:r>
              <a:rPr lang="en-US" sz="4800" dirty="0" smtClean="0"/>
              <a:t> </a:t>
            </a:r>
            <a:r>
              <a:rPr lang="en-US" sz="4800" dirty="0" smtClean="0"/>
              <a:t>      - classification </a:t>
            </a:r>
            <a:r>
              <a:rPr lang="en-US" sz="4800" dirty="0" smtClean="0"/>
              <a:t>systems used in the system</a:t>
            </a:r>
            <a:r>
              <a:rPr lang="en-US" sz="4800" dirty="0" smtClean="0"/>
              <a:t>.</a:t>
            </a:r>
          </a:p>
          <a:p>
            <a:pPr algn="just">
              <a:buNone/>
            </a:pPr>
            <a:endParaRPr lang="en-US" sz="4800" dirty="0" smtClean="0"/>
          </a:p>
          <a:p>
            <a:pPr algn="just"/>
            <a:r>
              <a:rPr lang="en-US" sz="4800" dirty="0" smtClean="0"/>
              <a:t>Also corresponds to the NSO to determine the units of observation and reporting establishments of this system.</a:t>
            </a:r>
          </a:p>
          <a:p>
            <a:pPr algn="just">
              <a:buNone/>
            </a:pPr>
            <a:endParaRPr lang="en-US" sz="4800" dirty="0" smtClean="0"/>
          </a:p>
          <a:p>
            <a:pPr algn="just"/>
            <a:r>
              <a:rPr lang="en-US" sz="4800" dirty="0" smtClean="0"/>
              <a:t>Collect information on population and business entities.</a:t>
            </a:r>
          </a:p>
          <a:p>
            <a:pPr algn="just">
              <a:buNone/>
            </a:pPr>
            <a:endParaRPr lang="en-US" sz="4800" dirty="0" smtClean="0"/>
          </a:p>
          <a:p>
            <a:pPr algn="just">
              <a:buNone/>
            </a:pPr>
            <a:r>
              <a:rPr lang="en-US" sz="4800" dirty="0" smtClean="0"/>
              <a:t>      - For the companies reported a total of 7080 units of observation or reporting establishments.</a:t>
            </a:r>
          </a:p>
          <a:p>
            <a:pPr algn="just">
              <a:buNone/>
            </a:pPr>
            <a:endParaRPr lang="en-US" sz="4800" dirty="0" smtClean="0"/>
          </a:p>
          <a:p>
            <a:pPr algn="just">
              <a:buNone/>
            </a:pPr>
            <a:r>
              <a:rPr lang="en-US" sz="4800" dirty="0" smtClean="0"/>
              <a:t>      - For the collection of information related to population, apply quizzes to 100 thousand households across the country, rural and urban.</a:t>
            </a:r>
            <a:r>
              <a:rPr lang="es-ES" sz="4800" dirty="0" smtClean="0"/>
              <a:t> </a:t>
            </a:r>
            <a:endParaRPr lang="es-ES" sz="4800" dirty="0" smtClean="0"/>
          </a:p>
          <a:p>
            <a:pPr algn="just">
              <a:buNone/>
            </a:pPr>
            <a:endParaRPr lang="es-ES" sz="4800" dirty="0" smtClean="0"/>
          </a:p>
          <a:p>
            <a:pPr algn="just">
              <a:buNone/>
            </a:pPr>
            <a:r>
              <a:rPr lang="en-US" sz="4800" dirty="0" smtClean="0"/>
              <a:t>      Includes </a:t>
            </a:r>
            <a:r>
              <a:rPr lang="en-US" sz="4800" dirty="0" smtClean="0"/>
              <a:t>statistics and analysis to meet the information needs of state and government for the purpose of understanding the behavior of the economic, demographic and social impacts, especially for the control of the national economic plan and budget, international statistical undertakings, to the public and other institutions.</a:t>
            </a:r>
          </a:p>
          <a:p>
            <a:pPr algn="just">
              <a:buNone/>
            </a:pPr>
            <a:endParaRPr lang="es-ES" sz="4800" dirty="0" smtClean="0"/>
          </a:p>
          <a:p>
            <a:pPr algn="just">
              <a:buNone/>
            </a:pPr>
            <a:endParaRPr lang="en-US" sz="4800" dirty="0" smtClean="0"/>
          </a:p>
          <a:p>
            <a:pPr algn="just">
              <a:buNone/>
            </a:pPr>
            <a:endParaRPr lang="en-US" sz="4800" dirty="0" smtClean="0"/>
          </a:p>
          <a:p>
            <a:pPr algn="just">
              <a:buNone/>
            </a:pPr>
            <a:endParaRPr lang="en-US" sz="5600" dirty="0" smtClean="0"/>
          </a:p>
          <a:p>
            <a:pPr algn="just"/>
            <a:endParaRPr lang="en-US" sz="5600" dirty="0" smtClean="0"/>
          </a:p>
          <a:p>
            <a:pPr algn="just">
              <a:buNone/>
            </a:pPr>
            <a:endParaRPr lang="en-US" sz="60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304800"/>
            <a:ext cx="8077200" cy="822960"/>
          </a:xfrm>
        </p:spPr>
        <p:txBody>
          <a:bodyPr>
            <a:normAutofit/>
          </a:bodyPr>
          <a:lstStyle/>
          <a:p>
            <a:r>
              <a:rPr lang="en-US" sz="2700" dirty="0" smtClean="0"/>
              <a:t>Territorial Statistical Information System</a:t>
            </a:r>
            <a:endParaRPr lang="en-US" sz="2700" dirty="0"/>
          </a:p>
        </p:txBody>
      </p:sp>
      <p:sp>
        <p:nvSpPr>
          <p:cNvPr id="3" name="Content Placeholder 2"/>
          <p:cNvSpPr>
            <a:spLocks noGrp="1"/>
          </p:cNvSpPr>
          <p:nvPr>
            <p:ph idx="1"/>
          </p:nvPr>
        </p:nvSpPr>
        <p:spPr>
          <a:xfrm>
            <a:off x="457200" y="1447800"/>
            <a:ext cx="7239000" cy="4846320"/>
          </a:xfrm>
        </p:spPr>
        <p:txBody>
          <a:bodyPr>
            <a:normAutofit fontScale="62500" lnSpcReduction="20000"/>
          </a:bodyPr>
          <a:lstStyle/>
          <a:p>
            <a:r>
              <a:rPr lang="en-US" dirty="0" smtClean="0"/>
              <a:t>Includes the development of statistics to meet reporting requirements of the organs of state and government at the territorial level, so this system consists of 15 independent subsystems.</a:t>
            </a:r>
          </a:p>
          <a:p>
            <a:pPr>
              <a:buNone/>
            </a:pPr>
            <a:endParaRPr lang="en-US" dirty="0" smtClean="0"/>
          </a:p>
          <a:p>
            <a:r>
              <a:rPr lang="en-US" dirty="0" smtClean="0"/>
              <a:t>By </a:t>
            </a:r>
            <a:r>
              <a:rPr lang="en-US" dirty="0"/>
              <a:t>territorial bodies are drawn towards the respective projects of information systems, by setting out the required coordination. </a:t>
            </a:r>
            <a:endParaRPr lang="en-US" dirty="0" smtClean="0"/>
          </a:p>
          <a:p>
            <a:endParaRPr lang="en-US" dirty="0" smtClean="0"/>
          </a:p>
          <a:p>
            <a:pPr>
              <a:buNone/>
            </a:pPr>
            <a:r>
              <a:rPr lang="en-US" dirty="0" smtClean="0"/>
              <a:t>     These projects will include:</a:t>
            </a:r>
          </a:p>
          <a:p>
            <a:pPr>
              <a:buNone/>
            </a:pPr>
            <a:r>
              <a:rPr lang="en-US" dirty="0" smtClean="0"/>
              <a:t/>
            </a:r>
            <a:br>
              <a:rPr lang="en-US" dirty="0" smtClean="0"/>
            </a:br>
            <a:r>
              <a:rPr lang="en-US" dirty="0" smtClean="0"/>
              <a:t> - statistical observation units of the system;</a:t>
            </a:r>
            <a:br>
              <a:rPr lang="en-US" dirty="0" smtClean="0"/>
            </a:br>
            <a:endParaRPr lang="en-US" dirty="0" smtClean="0"/>
          </a:p>
          <a:p>
            <a:pPr>
              <a:buNone/>
            </a:pPr>
            <a:r>
              <a:rPr lang="en-US" dirty="0" smtClean="0"/>
              <a:t>      - information forms, and</a:t>
            </a:r>
          </a:p>
          <a:p>
            <a:pPr>
              <a:buNone/>
            </a:pPr>
            <a:r>
              <a:rPr lang="en-US" dirty="0" smtClean="0"/>
              <a:t/>
            </a:r>
            <a:br>
              <a:rPr lang="en-US" dirty="0" smtClean="0"/>
            </a:br>
            <a:r>
              <a:rPr lang="en-US" dirty="0" smtClean="0"/>
              <a:t> - bodies or agencies with responsibility for the collection, processing and issuance of the statistics.</a:t>
            </a:r>
          </a:p>
          <a:p>
            <a:pPr>
              <a:buNone/>
            </a:pPr>
            <a:endParaRPr lang="en-US" dirty="0" smtClean="0"/>
          </a:p>
          <a:p>
            <a:r>
              <a:rPr lang="en-US" dirty="0" smtClean="0"/>
              <a:t>The Territorial Statistical Information Systems are approved by order of the Chief of the NSO.</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001000" cy="563562"/>
          </a:xfrm>
        </p:spPr>
        <p:txBody>
          <a:bodyPr>
            <a:noAutofit/>
          </a:bodyPr>
          <a:lstStyle/>
          <a:p>
            <a:r>
              <a:rPr lang="en-US" sz="2600" dirty="0" smtClean="0"/>
              <a:t>Supplemental Statistical Information System</a:t>
            </a:r>
            <a:endParaRPr lang="en-US" sz="2600" dirty="0"/>
          </a:p>
        </p:txBody>
      </p:sp>
      <p:sp>
        <p:nvSpPr>
          <p:cNvPr id="3" name="Content Placeholder 2"/>
          <p:cNvSpPr>
            <a:spLocks noGrp="1"/>
          </p:cNvSpPr>
          <p:nvPr>
            <p:ph idx="1"/>
          </p:nvPr>
        </p:nvSpPr>
        <p:spPr>
          <a:xfrm>
            <a:off x="0" y="914400"/>
            <a:ext cx="8001000" cy="5638800"/>
          </a:xfrm>
        </p:spPr>
        <p:txBody>
          <a:bodyPr>
            <a:normAutofit fontScale="25000" lnSpcReduction="20000"/>
          </a:bodyPr>
          <a:lstStyle/>
          <a:p>
            <a:pPr algn="just"/>
            <a:r>
              <a:rPr lang="en-US" sz="5600" dirty="0" smtClean="0"/>
              <a:t>Includes the compilation of statistics and analysis to meet the information needs of the organs, agencies and institutions for purposes of administrative control of their bodies, so this system is composed of subsystems for the various organs, bodies and state institutions and they are the ones responsible for the organization and operation of their respective complementary, so that:</a:t>
            </a:r>
          </a:p>
          <a:p>
            <a:pPr algn="just">
              <a:buNone/>
            </a:pPr>
            <a:r>
              <a:rPr lang="en-US" sz="5600" dirty="0" smtClean="0"/>
              <a:t/>
            </a:r>
            <a:br>
              <a:rPr lang="en-US" sz="5600" dirty="0" smtClean="0"/>
            </a:br>
            <a:r>
              <a:rPr lang="en-US" sz="5600" dirty="0" smtClean="0"/>
              <a:t> - dictate </a:t>
            </a:r>
            <a:r>
              <a:rPr lang="en-US" sz="5600" dirty="0"/>
              <a:t>specific standards of their information systems in the framework of establishing the general rules of the National Statistical System, </a:t>
            </a:r>
            <a:r>
              <a:rPr lang="en-US" sz="5600" dirty="0" smtClean="0"/>
              <a:t>and</a:t>
            </a:r>
          </a:p>
          <a:p>
            <a:pPr algn="just">
              <a:buNone/>
            </a:pPr>
            <a:r>
              <a:rPr lang="en-US" sz="5600" dirty="0"/>
              <a:t/>
            </a:r>
            <a:br>
              <a:rPr lang="en-US" sz="5600" dirty="0"/>
            </a:br>
            <a:r>
              <a:rPr lang="en-US" sz="5600" dirty="0" smtClean="0"/>
              <a:t>- </a:t>
            </a:r>
            <a:r>
              <a:rPr lang="en-US" sz="5600" dirty="0"/>
              <a:t> </a:t>
            </a:r>
            <a:r>
              <a:rPr lang="en-US" sz="5600" dirty="0" smtClean="0"/>
              <a:t>control the operation of their information systems.</a:t>
            </a:r>
          </a:p>
          <a:p>
            <a:pPr algn="just">
              <a:buNone/>
            </a:pPr>
            <a:endParaRPr lang="en-US" sz="5600" dirty="0" smtClean="0"/>
          </a:p>
          <a:p>
            <a:pPr algn="just"/>
            <a:r>
              <a:rPr lang="en-US" sz="5600" dirty="0" smtClean="0"/>
              <a:t>NSO, as the governing body, ensures the proper functioning of Supplementary Statistical Information System and to this end:</a:t>
            </a:r>
          </a:p>
          <a:p>
            <a:pPr algn="just">
              <a:buNone/>
            </a:pPr>
            <a:r>
              <a:rPr lang="en-US" sz="5600" dirty="0" smtClean="0"/>
              <a:t/>
            </a:r>
            <a:br>
              <a:rPr lang="en-US" sz="5600" dirty="0" smtClean="0"/>
            </a:br>
            <a:r>
              <a:rPr lang="en-US" sz="5600" dirty="0" smtClean="0"/>
              <a:t>-  understand and analyze complementary systems;</a:t>
            </a:r>
          </a:p>
          <a:p>
            <a:pPr algn="just">
              <a:buNone/>
            </a:pPr>
            <a:r>
              <a:rPr lang="en-US" sz="5600" dirty="0" smtClean="0"/>
              <a:t/>
            </a:r>
            <a:br>
              <a:rPr lang="en-US" sz="5600" dirty="0" smtClean="0"/>
            </a:br>
            <a:r>
              <a:rPr lang="en-US" sz="5600" dirty="0" smtClean="0"/>
              <a:t>- works so that such systems do not produce statistics that can be offered through timely processing of primary information collected by the National Statistical Information System;</a:t>
            </a:r>
          </a:p>
          <a:p>
            <a:pPr algn="just">
              <a:buNone/>
            </a:pPr>
            <a:r>
              <a:rPr lang="en-US" sz="5600" dirty="0" smtClean="0"/>
              <a:t/>
            </a:r>
            <a:br>
              <a:rPr lang="en-US" sz="5600" dirty="0" smtClean="0"/>
            </a:br>
            <a:r>
              <a:rPr lang="en-US" sz="5600" dirty="0" smtClean="0"/>
              <a:t> - provides, at the request of agencies, providing advice on methodological and operational aspects;</a:t>
            </a:r>
          </a:p>
          <a:p>
            <a:pPr algn="just">
              <a:buNone/>
            </a:pPr>
            <a:r>
              <a:rPr lang="en-US" sz="5600" dirty="0" smtClean="0"/>
              <a:t/>
            </a:r>
            <a:br>
              <a:rPr lang="en-US" sz="5600" dirty="0" smtClean="0"/>
            </a:br>
            <a:r>
              <a:rPr lang="en-US" sz="5600" dirty="0" smtClean="0"/>
              <a:t> - reports to the Heads of Central Administration of the State to detect deficiencies in the respective computer systems and makes recommendations on how to eradicate them.</a:t>
            </a:r>
          </a:p>
          <a:p>
            <a:pPr algn="just">
              <a:buNone/>
            </a:pPr>
            <a:endParaRPr lang="en-US" sz="5600" dirty="0" smtClean="0"/>
          </a:p>
          <a:p>
            <a:pPr algn="just"/>
            <a:r>
              <a:rPr lang="en-US" sz="5600" dirty="0" smtClean="0"/>
              <a:t>The Supplemental Statistical Information Systems available are approved by the heads of agencies or institutions concerned.</a:t>
            </a:r>
          </a:p>
          <a:p>
            <a:pPr algn="just"/>
            <a:endParaRPr lang="en-US" sz="5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365760"/>
          </a:xfrm>
        </p:spPr>
        <p:txBody>
          <a:bodyPr>
            <a:normAutofit fontScale="90000"/>
          </a:bodyPr>
          <a:lstStyle/>
          <a:p>
            <a:r>
              <a:rPr lang="en-IN" dirty="0" smtClean="0"/>
              <a:t>National Accounts</a:t>
            </a:r>
            <a:endParaRPr lang="en-IN" dirty="0"/>
          </a:p>
        </p:txBody>
      </p:sp>
      <p:graphicFrame>
        <p:nvGraphicFramePr>
          <p:cNvPr id="6" name="Content Placeholder 5"/>
          <p:cNvGraphicFramePr>
            <a:graphicFrameLocks noGrp="1"/>
          </p:cNvGraphicFramePr>
          <p:nvPr>
            <p:ph idx="1"/>
          </p:nvPr>
        </p:nvGraphicFramePr>
        <p:xfrm>
          <a:off x="304800" y="2514598"/>
          <a:ext cx="7239000" cy="4272219"/>
        </p:xfrm>
        <a:graphic>
          <a:graphicData uri="http://schemas.openxmlformats.org/drawingml/2006/table">
            <a:tbl>
              <a:tblPr firstRow="1" bandRow="1">
                <a:tableStyleId>{5C22544A-7EE6-4342-B048-85BDC9FD1C3A}</a:tableStyleId>
              </a:tblPr>
              <a:tblGrid>
                <a:gridCol w="5410200"/>
                <a:gridCol w="1828800"/>
              </a:tblGrid>
              <a:tr h="186171">
                <a:tc>
                  <a:txBody>
                    <a:bodyPr/>
                    <a:lstStyle/>
                    <a:p>
                      <a:pPr algn="l" fontAlgn="b"/>
                      <a:r>
                        <a:rPr lang="en-US" sz="1100" dirty="0" smtClean="0"/>
                        <a:t> </a:t>
                      </a:r>
                      <a:r>
                        <a:rPr lang="en-IN" sz="1100" b="0" i="0" u="none" strike="noStrike" dirty="0" smtClean="0">
                          <a:solidFill>
                            <a:srgbClr val="000000"/>
                          </a:solidFill>
                          <a:latin typeface="Calibri"/>
                        </a:rPr>
                        <a:t>GDP </a:t>
                      </a:r>
                      <a:r>
                        <a:rPr lang="en-IN" sz="1100" b="0" i="0" u="none" strike="noStrike" dirty="0">
                          <a:solidFill>
                            <a:srgbClr val="000000"/>
                          </a:solidFill>
                          <a:latin typeface="Calibri"/>
                        </a:rPr>
                        <a:t>2009</a:t>
                      </a:r>
                    </a:p>
                  </a:txBody>
                  <a:tcPr marL="0" marR="0" marT="0" marB="0" anchor="b"/>
                </a:tc>
                <a:tc>
                  <a:txBody>
                    <a:bodyPr/>
                    <a:lstStyle/>
                    <a:p>
                      <a:pPr algn="l" fontAlgn="b"/>
                      <a:r>
                        <a:rPr lang="en-IN" sz="1200" b="0" i="0" u="none" strike="noStrike" dirty="0">
                          <a:solidFill>
                            <a:srgbClr val="000000"/>
                          </a:solidFill>
                          <a:latin typeface="Arial"/>
                        </a:rPr>
                        <a:t>Structure </a:t>
                      </a:r>
                      <a:r>
                        <a:rPr lang="en-IN" sz="1200" b="0" i="0" u="none" strike="noStrike" dirty="0" smtClean="0">
                          <a:solidFill>
                            <a:srgbClr val="000000"/>
                          </a:solidFill>
                          <a:latin typeface="Arial"/>
                        </a:rPr>
                        <a:t>(%)</a:t>
                      </a:r>
                      <a:endParaRPr lang="en-IN" sz="1100" b="0" i="0" u="none" strike="noStrike" dirty="0">
                        <a:solidFill>
                          <a:srgbClr val="000000"/>
                        </a:solidFill>
                        <a:latin typeface="Calibri"/>
                      </a:endParaRPr>
                    </a:p>
                  </a:txBody>
                  <a:tcPr marL="85725" marR="0" marT="0" marB="0"/>
                </a:tc>
              </a:tr>
              <a:tr h="186171">
                <a:tc>
                  <a:txBody>
                    <a:bodyPr/>
                    <a:lstStyle/>
                    <a:p>
                      <a:pPr algn="l" fontAlgn="b"/>
                      <a:r>
                        <a:rPr lang="en-IN" sz="1200" b="0" i="0" u="none" strike="noStrike" dirty="0" smtClean="0">
                          <a:solidFill>
                            <a:srgbClr val="000000"/>
                          </a:solidFill>
                          <a:latin typeface="Arial"/>
                        </a:rPr>
                        <a:t>Agriculture</a:t>
                      </a:r>
                      <a:r>
                        <a:rPr lang="en-IN" sz="1200" b="0" i="0" u="none" strike="noStrike" dirty="0">
                          <a:solidFill>
                            <a:srgbClr val="000000"/>
                          </a:solidFill>
                          <a:latin typeface="Arial"/>
                        </a:rPr>
                        <a:t>, livestock and forestry</a:t>
                      </a:r>
                    </a:p>
                  </a:txBody>
                  <a:tcPr marL="85725" marR="0" marT="0" marB="0" anchor="b"/>
                </a:tc>
                <a:tc>
                  <a:txBody>
                    <a:bodyPr/>
                    <a:lstStyle/>
                    <a:p>
                      <a:pPr algn="r" fontAlgn="b"/>
                      <a:r>
                        <a:rPr lang="en-IN" sz="1400" b="0" i="0" u="none" strike="noStrike" dirty="0" smtClean="0">
                          <a:solidFill>
                            <a:srgbClr val="000000"/>
                          </a:solidFill>
                          <a:latin typeface="Calibri"/>
                        </a:rPr>
                        <a:t>3.7</a:t>
                      </a:r>
                    </a:p>
                  </a:txBody>
                  <a:tcPr marL="0" marR="0" marT="0" marB="0" anchor="b"/>
                </a:tc>
              </a:tr>
              <a:tr h="186171">
                <a:tc>
                  <a:txBody>
                    <a:bodyPr/>
                    <a:lstStyle/>
                    <a:p>
                      <a:pPr algn="l" fontAlgn="b"/>
                      <a:r>
                        <a:rPr lang="en-IN" sz="1200" b="0" i="0" u="none" strike="noStrike" dirty="0" smtClean="0">
                          <a:solidFill>
                            <a:srgbClr val="000000"/>
                          </a:solidFill>
                          <a:latin typeface="Arial"/>
                        </a:rPr>
                        <a:t>Fishing</a:t>
                      </a:r>
                      <a:endParaRPr lang="en-IN" sz="1200" b="0" i="0" u="none" strike="noStrike" dirty="0">
                        <a:solidFill>
                          <a:srgbClr val="000000"/>
                        </a:solidFill>
                        <a:latin typeface="Arial"/>
                      </a:endParaRP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0.2</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Exploitation </a:t>
                      </a:r>
                      <a:r>
                        <a:rPr lang="en-IN" sz="1200" b="0" i="0" u="none" strike="noStrike" dirty="0">
                          <a:solidFill>
                            <a:srgbClr val="000000"/>
                          </a:solidFill>
                          <a:latin typeface="Arial"/>
                        </a:rPr>
                        <a:t>of mines and quarries</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0.6</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Sugar </a:t>
                      </a:r>
                      <a:r>
                        <a:rPr lang="en-IN" sz="1200" b="0" i="0" u="none" strike="noStrike" dirty="0">
                          <a:solidFill>
                            <a:srgbClr val="000000"/>
                          </a:solidFill>
                          <a:latin typeface="Arial"/>
                        </a:rPr>
                        <a:t>industry</a:t>
                      </a:r>
                    </a:p>
                  </a:txBody>
                  <a:tcPr marL="85725" marR="0" marT="0" marB="0" anchor="b"/>
                </a:tc>
                <a:tc>
                  <a:txBody>
                    <a:bodyPr/>
                    <a:lstStyle/>
                    <a:p>
                      <a:pPr algn="r" fontAlgn="b"/>
                      <a:r>
                        <a:rPr lang="en-IN" sz="1400" b="0" i="0" u="none" strike="noStrike" dirty="0" smtClean="0">
                          <a:solidFill>
                            <a:srgbClr val="000000"/>
                          </a:solidFill>
                          <a:latin typeface="Calibri"/>
                        </a:rPr>
                        <a:t>0.4</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Manufacturing </a:t>
                      </a:r>
                      <a:r>
                        <a:rPr lang="en-IN" sz="1200" b="0" i="0" u="none" strike="noStrike" dirty="0">
                          <a:solidFill>
                            <a:srgbClr val="000000"/>
                          </a:solidFill>
                          <a:latin typeface="Arial"/>
                        </a:rPr>
                        <a:t>(excluding sugar industry)</a:t>
                      </a:r>
                    </a:p>
                  </a:txBody>
                  <a:tcPr marL="85725" marR="0" marT="0" marB="0" anchor="b"/>
                </a:tc>
                <a:tc>
                  <a:txBody>
                    <a:bodyPr/>
                    <a:lstStyle/>
                    <a:p>
                      <a:pPr algn="r" fontAlgn="b"/>
                      <a:r>
                        <a:rPr lang="en-IN" sz="1400" b="0" i="0" u="none" strike="noStrike" dirty="0" smtClean="0">
                          <a:solidFill>
                            <a:srgbClr val="000000"/>
                          </a:solidFill>
                          <a:latin typeface="Calibri"/>
                        </a:rPr>
                        <a:t>14.5</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Construction</a:t>
                      </a:r>
                      <a:endParaRPr lang="en-IN" sz="1200" b="0" i="0" u="none" strike="noStrike" dirty="0">
                        <a:solidFill>
                          <a:srgbClr val="000000"/>
                        </a:solidFill>
                        <a:latin typeface="Arial"/>
                      </a:endParaRPr>
                    </a:p>
                  </a:txBody>
                  <a:tcPr marL="85725" marR="0" marT="0" marB="0" anchor="b"/>
                </a:tc>
                <a:tc>
                  <a:txBody>
                    <a:bodyPr/>
                    <a:lstStyle/>
                    <a:p>
                      <a:pPr algn="r" fontAlgn="b"/>
                      <a:r>
                        <a:rPr lang="en-IN" sz="1400" b="0" i="0" u="none" strike="noStrike" dirty="0" smtClean="0">
                          <a:solidFill>
                            <a:srgbClr val="000000"/>
                          </a:solidFill>
                          <a:latin typeface="Calibri"/>
                        </a:rPr>
                        <a:t>5.4</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Electricity</a:t>
                      </a:r>
                      <a:r>
                        <a:rPr lang="en-IN" sz="1200" b="0" i="0" u="none" strike="noStrike" dirty="0">
                          <a:solidFill>
                            <a:srgbClr val="000000"/>
                          </a:solidFill>
                          <a:latin typeface="Arial"/>
                        </a:rPr>
                        <a:t>, gas and water</a:t>
                      </a:r>
                    </a:p>
                  </a:txBody>
                  <a:tcPr marL="85725" marR="0" marT="0" marB="0" anchor="b"/>
                </a:tc>
                <a:tc>
                  <a:txBody>
                    <a:bodyPr/>
                    <a:lstStyle/>
                    <a:p>
                      <a:pPr algn="r" fontAlgn="b"/>
                      <a:r>
                        <a:rPr lang="en-IN" sz="1400" b="0" i="0" u="none" strike="noStrike" dirty="0" smtClean="0">
                          <a:solidFill>
                            <a:srgbClr val="000000"/>
                          </a:solidFill>
                          <a:latin typeface="Calibri"/>
                        </a:rPr>
                        <a:t>1.6</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Transportation</a:t>
                      </a:r>
                      <a:r>
                        <a:rPr lang="en-IN" sz="1200" b="0" i="0" u="none" strike="noStrike" dirty="0">
                          <a:solidFill>
                            <a:srgbClr val="000000"/>
                          </a:solidFill>
                          <a:latin typeface="Arial"/>
                        </a:rPr>
                        <a:t>, warehousing and communications</a:t>
                      </a:r>
                    </a:p>
                  </a:txBody>
                  <a:tcPr marL="85725" marR="0" marT="0" marB="0" anchor="b"/>
                </a:tc>
                <a:tc>
                  <a:txBody>
                    <a:bodyPr/>
                    <a:lstStyle/>
                    <a:p>
                      <a:pPr algn="r" fontAlgn="b"/>
                      <a:r>
                        <a:rPr lang="en-US" sz="1400" b="0" i="0" u="none" strike="noStrike" dirty="0" smtClean="0">
                          <a:solidFill>
                            <a:srgbClr val="000000"/>
                          </a:solidFill>
                          <a:latin typeface="Calibri"/>
                        </a:rPr>
                        <a:t>8.3</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Trade </a:t>
                      </a:r>
                      <a:r>
                        <a:rPr lang="en-IN" sz="1200" b="0" i="0" u="none" strike="noStrike" dirty="0">
                          <a:solidFill>
                            <a:srgbClr val="000000"/>
                          </a:solidFill>
                          <a:latin typeface="Arial"/>
                        </a:rPr>
                        <a:t>and repair of personal effects</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18.6</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Hotels </a:t>
                      </a:r>
                      <a:r>
                        <a:rPr lang="en-IN" sz="1200" b="0" i="0" u="none" strike="noStrike" dirty="0">
                          <a:solidFill>
                            <a:srgbClr val="000000"/>
                          </a:solidFill>
                          <a:latin typeface="Arial"/>
                        </a:rPr>
                        <a:t>and restaurants</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4.5</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Financial </a:t>
                      </a:r>
                      <a:r>
                        <a:rPr lang="en-IN" sz="1200" b="0" i="0" u="none" strike="noStrike" dirty="0">
                          <a:solidFill>
                            <a:srgbClr val="000000"/>
                          </a:solidFill>
                          <a:latin typeface="Arial"/>
                        </a:rPr>
                        <a:t>intermediation</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1.9</a:t>
                      </a:r>
                      <a:endParaRPr lang="en-IN" sz="1400" b="0" i="0" u="none" strike="noStrike" dirty="0">
                        <a:solidFill>
                          <a:srgbClr val="000000"/>
                        </a:solidFill>
                        <a:latin typeface="Calibri"/>
                      </a:endParaRPr>
                    </a:p>
                  </a:txBody>
                  <a:tcPr marL="0" marR="0" marT="0" marB="0" anchor="b"/>
                </a:tc>
              </a:tr>
              <a:tr h="229464">
                <a:tc>
                  <a:txBody>
                    <a:bodyPr/>
                    <a:lstStyle/>
                    <a:p>
                      <a:pPr algn="l" fontAlgn="b"/>
                      <a:r>
                        <a:rPr lang="en-IN" sz="1200" b="0" i="0" u="none" strike="noStrike" dirty="0" smtClean="0">
                          <a:solidFill>
                            <a:srgbClr val="000000"/>
                          </a:solidFill>
                          <a:latin typeface="Arial"/>
                        </a:rPr>
                        <a:t>Enterprises services</a:t>
                      </a:r>
                      <a:r>
                        <a:rPr lang="en-IN" sz="1200" b="0" i="0" u="none" strike="noStrike" dirty="0">
                          <a:solidFill>
                            <a:srgbClr val="000000"/>
                          </a:solidFill>
                          <a:latin typeface="Arial"/>
                        </a:rPr>
                        <a:t>, activities and rental </a:t>
                      </a:r>
                      <a:r>
                        <a:rPr lang="en-IN" sz="1200" b="0" i="0" u="none" strike="noStrike" dirty="0" err="1">
                          <a:solidFill>
                            <a:srgbClr val="000000"/>
                          </a:solidFill>
                          <a:latin typeface="Arial"/>
                        </a:rPr>
                        <a:t>inmoviliarias</a:t>
                      </a:r>
                      <a:endParaRPr lang="en-IN" sz="1200" b="0" i="0" u="none" strike="noStrike" dirty="0">
                        <a:solidFill>
                          <a:srgbClr val="000000"/>
                        </a:solidFill>
                        <a:latin typeface="Arial"/>
                      </a:endParaRP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2.6</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Public </a:t>
                      </a:r>
                      <a:r>
                        <a:rPr lang="en-IN" sz="1200" b="0" i="0" u="none" strike="noStrike" dirty="0">
                          <a:solidFill>
                            <a:srgbClr val="000000"/>
                          </a:solidFill>
                          <a:latin typeface="Arial"/>
                        </a:rPr>
                        <a:t>administration, </a:t>
                      </a:r>
                      <a:r>
                        <a:rPr lang="en-IN" sz="1200" b="0" i="0" u="none" strike="noStrike" dirty="0" smtClean="0">
                          <a:solidFill>
                            <a:srgbClr val="000000"/>
                          </a:solidFill>
                          <a:latin typeface="Arial"/>
                        </a:rPr>
                        <a:t>defence </a:t>
                      </a:r>
                      <a:r>
                        <a:rPr lang="en-IN" sz="1200" b="0" i="0" u="none" strike="noStrike" dirty="0">
                          <a:solidFill>
                            <a:srgbClr val="000000"/>
                          </a:solidFill>
                          <a:latin typeface="Arial"/>
                        </a:rPr>
                        <a:t>and social security</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3.4</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a:solidFill>
                            <a:srgbClr val="000000"/>
                          </a:solidFill>
                          <a:latin typeface="Arial"/>
                        </a:rPr>
                        <a:t>Science and Technological Innovation</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0.4</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Education</a:t>
                      </a:r>
                      <a:endParaRPr lang="en-IN" sz="1200" b="0" i="0" u="none" strike="noStrike" dirty="0">
                        <a:solidFill>
                          <a:srgbClr val="000000"/>
                        </a:solidFill>
                        <a:latin typeface="Arial"/>
                      </a:endParaRP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9.6</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dirty="0" smtClean="0">
                          <a:solidFill>
                            <a:srgbClr val="000000"/>
                          </a:solidFill>
                          <a:latin typeface="Arial"/>
                        </a:rPr>
                        <a:t>Public </a:t>
                      </a:r>
                      <a:r>
                        <a:rPr lang="en-IN" sz="1200" b="0" i="0" u="none" strike="noStrike" dirty="0">
                          <a:solidFill>
                            <a:srgbClr val="000000"/>
                          </a:solidFill>
                          <a:latin typeface="Arial"/>
                        </a:rPr>
                        <a:t>health and social care</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15.8</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a:solidFill>
                            <a:srgbClr val="000000"/>
                          </a:solidFill>
                          <a:latin typeface="Arial"/>
                        </a:rPr>
                        <a:t>Culture and Sports</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4.3</a:t>
                      </a:r>
                      <a:endParaRPr lang="en-IN" sz="1400" b="0" i="0" u="none" strike="noStrike" dirty="0">
                        <a:solidFill>
                          <a:srgbClr val="000000"/>
                        </a:solidFill>
                        <a:latin typeface="Calibri"/>
                      </a:endParaRPr>
                    </a:p>
                  </a:txBody>
                  <a:tcPr marL="0" marR="0" marT="0" marB="0" anchor="b"/>
                </a:tc>
              </a:tr>
              <a:tr h="229464">
                <a:tc>
                  <a:txBody>
                    <a:bodyPr/>
                    <a:lstStyle/>
                    <a:p>
                      <a:pPr algn="l" fontAlgn="b"/>
                      <a:r>
                        <a:rPr lang="en-IN" sz="1200" b="0" i="0" u="none" strike="noStrike" dirty="0" smtClean="0">
                          <a:solidFill>
                            <a:srgbClr val="000000"/>
                          </a:solidFill>
                          <a:latin typeface="Arial"/>
                        </a:rPr>
                        <a:t>Other </a:t>
                      </a:r>
                      <a:r>
                        <a:rPr lang="en-IN" sz="1200" b="0" i="0" u="none" strike="noStrike" dirty="0">
                          <a:solidFill>
                            <a:srgbClr val="000000"/>
                          </a:solidFill>
                          <a:latin typeface="Arial"/>
                        </a:rPr>
                        <a:t>community service activities, associations and personal</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3.0</a:t>
                      </a:r>
                      <a:endParaRPr lang="en-IN" sz="1400" b="0" i="0" u="none" strike="noStrike" dirty="0">
                        <a:solidFill>
                          <a:srgbClr val="000000"/>
                        </a:solidFill>
                        <a:latin typeface="Calibri"/>
                      </a:endParaRPr>
                    </a:p>
                  </a:txBody>
                  <a:tcPr marL="0" marR="0" marT="0" marB="0" anchor="b"/>
                </a:tc>
              </a:tr>
              <a:tr h="186171">
                <a:tc>
                  <a:txBody>
                    <a:bodyPr/>
                    <a:lstStyle/>
                    <a:p>
                      <a:pPr algn="l" fontAlgn="b"/>
                      <a:r>
                        <a:rPr lang="en-IN" sz="1200" b="0" i="0" u="none" strike="noStrike">
                          <a:solidFill>
                            <a:srgbClr val="000000"/>
                          </a:solidFill>
                          <a:latin typeface="Arial"/>
                        </a:rPr>
                        <a:t>Import duties</a:t>
                      </a:r>
                    </a:p>
                  </a:txBody>
                  <a:tcPr marL="85725" marR="0" marT="0" marB="0" anchor="b"/>
                </a:tc>
                <a:tc>
                  <a:txBody>
                    <a:bodyPr/>
                    <a:lstStyle/>
                    <a:p>
                      <a:pPr algn="r" fontAlgn="b"/>
                      <a:r>
                        <a:rPr lang="en-IN" sz="1400" b="0" i="0" u="none" strike="noStrike" dirty="0">
                          <a:solidFill>
                            <a:srgbClr val="000000"/>
                          </a:solidFill>
                          <a:latin typeface="Calibri"/>
                        </a:rPr>
                        <a:t> </a:t>
                      </a:r>
                      <a:r>
                        <a:rPr lang="en-IN" sz="1400" b="0" i="0" u="none" strike="noStrike" dirty="0" smtClean="0">
                          <a:solidFill>
                            <a:srgbClr val="000000"/>
                          </a:solidFill>
                          <a:latin typeface="Calibri"/>
                        </a:rPr>
                        <a:t>1.0</a:t>
                      </a:r>
                      <a:endParaRPr lang="en-IN" sz="1400" b="0" i="0" u="none" strike="noStrike" dirty="0">
                        <a:solidFill>
                          <a:srgbClr val="000000"/>
                        </a:solidFill>
                        <a:latin typeface="Calibri"/>
                      </a:endParaRPr>
                    </a:p>
                  </a:txBody>
                  <a:tcPr marL="0" marR="0" marT="0" marB="0" anchor="b"/>
                </a:tc>
              </a:tr>
            </a:tbl>
          </a:graphicData>
        </a:graphic>
      </p:graphicFrame>
      <p:sp>
        <p:nvSpPr>
          <p:cNvPr id="4" name="TextBox 3"/>
          <p:cNvSpPr txBox="1"/>
          <p:nvPr/>
        </p:nvSpPr>
        <p:spPr>
          <a:xfrm>
            <a:off x="152400" y="762000"/>
            <a:ext cx="7848600" cy="1754326"/>
          </a:xfrm>
          <a:prstGeom prst="rect">
            <a:avLst/>
          </a:prstGeom>
          <a:noFill/>
        </p:spPr>
        <p:txBody>
          <a:bodyPr wrap="square" rtlCol="0">
            <a:spAutoFit/>
          </a:bodyPr>
          <a:lstStyle/>
          <a:p>
            <a:r>
              <a:rPr lang="en-IN" sz="1200" dirty="0" smtClean="0"/>
              <a:t>Cuba follows the best practices recommended in the methodology of National Accounts System, 1993 United Nations.</a:t>
            </a:r>
          </a:p>
          <a:p>
            <a:endParaRPr lang="en-US" sz="1200" dirty="0" smtClean="0"/>
          </a:p>
          <a:p>
            <a:r>
              <a:rPr lang="en-IN" sz="1200" dirty="0" smtClean="0"/>
              <a:t>Cuba presents economic information according to the International Standard Industrial Classification, adapted to the Cuban economy and called Nomenclature of Economic </a:t>
            </a:r>
            <a:r>
              <a:rPr lang="en-IN" sz="1200" dirty="0" smtClean="0"/>
              <a:t>Activities.</a:t>
            </a:r>
          </a:p>
          <a:p>
            <a:endParaRPr lang="en-US" sz="1200" dirty="0" smtClean="0"/>
          </a:p>
          <a:p>
            <a:r>
              <a:rPr lang="en-IN" sz="1200" dirty="0" smtClean="0"/>
              <a:t>Cuba computing the CPI in three markets, the informal, formal and agricultural products and livestock</a:t>
            </a:r>
            <a:r>
              <a:rPr lang="en-IN" sz="1200" dirty="0" smtClean="0"/>
              <a:t>.</a:t>
            </a:r>
          </a:p>
          <a:p>
            <a:endParaRPr lang="en-IN" sz="1200" b="1" dirty="0" smtClean="0"/>
          </a:p>
          <a:p>
            <a:r>
              <a:rPr lang="en-IN" sz="1200" dirty="0" smtClean="0"/>
              <a:t>GDP is calculated quarterly.</a:t>
            </a:r>
            <a:endParaRPr lang="en-IN" sz="12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75360"/>
          </a:xfrm>
        </p:spPr>
        <p:txBody>
          <a:bodyPr>
            <a:normAutofit fontScale="90000"/>
          </a:bodyPr>
          <a:lstStyle/>
          <a:p>
            <a:r>
              <a:rPr lang="en-IN" dirty="0" smtClean="0"/>
              <a:t>Social and education Statistics</a:t>
            </a:r>
            <a:br>
              <a:rPr lang="en-IN" dirty="0" smtClean="0"/>
            </a:br>
            <a:endParaRPr lang="en-IN" dirty="0"/>
          </a:p>
        </p:txBody>
      </p:sp>
      <p:sp>
        <p:nvSpPr>
          <p:cNvPr id="3" name="Content Placeholder 2"/>
          <p:cNvSpPr>
            <a:spLocks noGrp="1"/>
          </p:cNvSpPr>
          <p:nvPr>
            <p:ph idx="1"/>
          </p:nvPr>
        </p:nvSpPr>
        <p:spPr/>
        <p:txBody>
          <a:bodyPr>
            <a:normAutofit/>
          </a:bodyPr>
          <a:lstStyle/>
          <a:p>
            <a:r>
              <a:rPr lang="en-IN" dirty="0" smtClean="0"/>
              <a:t>Main data sources for social indicators:</a:t>
            </a:r>
          </a:p>
          <a:p>
            <a:pPr>
              <a:buNone/>
            </a:pPr>
            <a:r>
              <a:rPr lang="en-IN" dirty="0" smtClean="0"/>
              <a:t>   </a:t>
            </a:r>
          </a:p>
          <a:p>
            <a:pPr>
              <a:buFont typeface="Wingdings" pitchFamily="2" charset="2"/>
              <a:buChar char="§"/>
            </a:pPr>
            <a:r>
              <a:rPr lang="en-IN" dirty="0" smtClean="0"/>
              <a:t>Population Census</a:t>
            </a:r>
          </a:p>
          <a:p>
            <a:pPr>
              <a:buFont typeface="Wingdings" pitchFamily="2" charset="2"/>
              <a:buChar char="§"/>
            </a:pPr>
            <a:r>
              <a:rPr lang="en-IN" dirty="0" smtClean="0"/>
              <a:t>Household surveys (surveys of employment, income and expenses, living conditions)</a:t>
            </a:r>
          </a:p>
          <a:p>
            <a:pPr>
              <a:buFont typeface="Wingdings" pitchFamily="2" charset="2"/>
              <a:buChar char="§"/>
            </a:pPr>
            <a:r>
              <a:rPr lang="en-IN" dirty="0" smtClean="0"/>
              <a:t>Administrative records</a:t>
            </a:r>
          </a:p>
          <a:p>
            <a:pPr>
              <a:buFont typeface="Wingdings" pitchFamily="2" charset="2"/>
              <a:buChar char="§"/>
            </a:pPr>
            <a:r>
              <a:rPr lang="en-IN" dirty="0" smtClean="0"/>
              <a:t>Survey Multiple Indicator Cluster</a:t>
            </a:r>
          </a:p>
          <a:p>
            <a:pPr>
              <a:buFont typeface="Wingdings" pitchFamily="2" charset="2"/>
              <a:buChar char="§"/>
            </a:pPr>
            <a:r>
              <a:rPr lang="en-IN" dirty="0" smtClean="0"/>
              <a:t>Time Use Survey</a:t>
            </a:r>
          </a:p>
          <a:p>
            <a:pPr>
              <a:buFont typeface="Wingdings" pitchFamily="2" charset="2"/>
              <a:buChar char="§"/>
            </a:pPr>
            <a:r>
              <a:rPr lang="en-IN" dirty="0" smtClean="0"/>
              <a:t>Ministry of Education</a:t>
            </a:r>
          </a:p>
          <a:p>
            <a:pPr>
              <a:buFont typeface="Wingdings" pitchFamily="2" charset="2"/>
              <a:buChar char="§"/>
            </a:pPr>
            <a:r>
              <a:rPr lang="en-IN" dirty="0" smtClean="0"/>
              <a:t>Ministry of Higher Education</a:t>
            </a:r>
            <a:endParaRPr lang="en-IN"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Social and education Statistics</a:t>
            </a:r>
            <a:endParaRPr lang="en-IN" dirty="0"/>
          </a:p>
        </p:txBody>
      </p:sp>
      <p:sp>
        <p:nvSpPr>
          <p:cNvPr id="3" name="Content Placeholder 2"/>
          <p:cNvSpPr>
            <a:spLocks noGrp="1"/>
          </p:cNvSpPr>
          <p:nvPr>
            <p:ph idx="1"/>
          </p:nvPr>
        </p:nvSpPr>
        <p:spPr/>
        <p:txBody>
          <a:bodyPr>
            <a:normAutofit fontScale="62500" lnSpcReduction="20000"/>
          </a:bodyPr>
          <a:lstStyle/>
          <a:p>
            <a:r>
              <a:rPr lang="en-IN" dirty="0" smtClean="0"/>
              <a:t>Using the information on social statistics;</a:t>
            </a:r>
          </a:p>
          <a:p>
            <a:endParaRPr lang="en-IN" dirty="0" smtClean="0"/>
          </a:p>
          <a:p>
            <a:pPr marL="514350" indent="-514350">
              <a:buFont typeface="+mj-lt"/>
              <a:buAutoNum type="arabicPeriod"/>
            </a:pPr>
            <a:r>
              <a:rPr lang="en-IN" dirty="0" smtClean="0"/>
              <a:t>Identification, description and explanation of relevant relationships between variables of social welfare.</a:t>
            </a:r>
            <a:br>
              <a:rPr lang="en-IN" dirty="0" smtClean="0"/>
            </a:br>
            <a:endParaRPr lang="en-IN" dirty="0" smtClean="0"/>
          </a:p>
          <a:p>
            <a:pPr marL="514350" indent="-514350">
              <a:buFont typeface="+mj-lt"/>
              <a:buAutoNum type="arabicPeriod"/>
            </a:pPr>
            <a:r>
              <a:rPr lang="en-IN" dirty="0" smtClean="0"/>
              <a:t>Measurement of levels, distribution and social welfare changes.</a:t>
            </a:r>
            <a:br>
              <a:rPr lang="en-IN" dirty="0" smtClean="0"/>
            </a:br>
            <a:endParaRPr lang="en-IN" dirty="0" smtClean="0"/>
          </a:p>
          <a:p>
            <a:pPr marL="514350" indent="-514350">
              <a:buFont typeface="+mj-lt"/>
              <a:buAutoNum type="arabicPeriod"/>
            </a:pPr>
            <a:r>
              <a:rPr lang="en-IN" dirty="0" smtClean="0"/>
              <a:t>Contributes to the development of social policy according to its peculiarities in each territory.</a:t>
            </a:r>
            <a:br>
              <a:rPr lang="en-IN" dirty="0" smtClean="0"/>
            </a:br>
            <a:endParaRPr lang="en-IN" dirty="0" smtClean="0"/>
          </a:p>
          <a:p>
            <a:pPr marL="514350" indent="-514350">
              <a:buFont typeface="+mj-lt"/>
              <a:buAutoNum type="arabicPeriod"/>
            </a:pPr>
            <a:r>
              <a:rPr lang="en-IN" dirty="0" smtClean="0"/>
              <a:t>Contributes to the design of strategies and plans for implementing that policy.</a:t>
            </a:r>
            <a:br>
              <a:rPr lang="en-IN" dirty="0" smtClean="0"/>
            </a:br>
            <a:endParaRPr lang="en-IN" dirty="0" smtClean="0"/>
          </a:p>
          <a:p>
            <a:pPr marL="514350" indent="-514350">
              <a:buFont typeface="+mj-lt"/>
              <a:buAutoNum type="arabicPeriod"/>
            </a:pPr>
            <a:r>
              <a:rPr lang="en-IN" dirty="0" smtClean="0"/>
              <a:t>Social indicators help the decision making of public policy grounded in empirical evidence.</a:t>
            </a:r>
            <a:br>
              <a:rPr lang="en-IN" dirty="0" smtClean="0"/>
            </a:br>
            <a:endParaRPr lang="en-IN" dirty="0" smtClean="0"/>
          </a:p>
          <a:p>
            <a:pPr marL="514350" indent="-514350">
              <a:buFont typeface="+mj-lt"/>
              <a:buAutoNum type="arabicPeriod"/>
            </a:pPr>
            <a:r>
              <a:rPr lang="en-IN" dirty="0" smtClean="0"/>
              <a:t>Meets the needs of information requested by international agencies (UNESCO, ECLAC, UNICEF, WHO and others)</a:t>
            </a:r>
            <a:br>
              <a:rPr lang="en-IN" dirty="0" smtClean="0"/>
            </a:br>
            <a:endParaRPr lang="en-IN" dirty="0" smtClean="0"/>
          </a:p>
          <a:p>
            <a:pPr marL="514350" indent="-514350">
              <a:buFont typeface="+mj-lt"/>
              <a:buAutoNum type="arabicPeriod"/>
            </a:pPr>
            <a:r>
              <a:rPr lang="en-IN" dirty="0" smtClean="0"/>
              <a:t>In the evaluation of the Millennium Development Goals and monitoring achieve the objectives of education for all.</a:t>
            </a:r>
          </a:p>
          <a:p>
            <a:endParaRPr lang="en-IN"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Census</a:t>
            </a:r>
            <a:endParaRPr lang="en-US" dirty="0"/>
          </a:p>
        </p:txBody>
      </p:sp>
      <p:sp>
        <p:nvSpPr>
          <p:cNvPr id="3" name="Content Placeholder 2"/>
          <p:cNvSpPr>
            <a:spLocks noGrp="1"/>
          </p:cNvSpPr>
          <p:nvPr>
            <p:ph idx="1"/>
          </p:nvPr>
        </p:nvSpPr>
        <p:spPr>
          <a:xfrm>
            <a:off x="457200" y="1524000"/>
            <a:ext cx="6324600" cy="3352800"/>
          </a:xfrm>
        </p:spPr>
        <p:txBody>
          <a:bodyPr>
            <a:normAutofit fontScale="47500" lnSpcReduction="20000"/>
          </a:bodyPr>
          <a:lstStyle/>
          <a:p>
            <a:pPr algn="just">
              <a:lnSpc>
                <a:spcPct val="170000"/>
              </a:lnSpc>
              <a:buNone/>
            </a:pPr>
            <a:r>
              <a:rPr lang="en-US" sz="3300" dirty="0" smtClean="0"/>
              <a:t/>
            </a:r>
            <a:br>
              <a:rPr lang="en-US" sz="3300" dirty="0" smtClean="0"/>
            </a:br>
            <a:r>
              <a:rPr lang="en-US" sz="3600" dirty="0" smtClean="0"/>
              <a:t>       Cuba undertake the next census in September 2012, part of the Global Round of Census 2010, adopted by the Statistical Commission United Nations, where some 60 countries have collected data and its inhabitants since 2005, start of the round, until the next 2014.</a:t>
            </a:r>
          </a:p>
          <a:p>
            <a:pPr>
              <a:buNone/>
            </a:pPr>
            <a:endParaRPr lang="en-US" sz="3600" dirty="0" smtClean="0"/>
          </a:p>
          <a:p>
            <a:pPr>
              <a:buNone/>
            </a:pPr>
            <a:r>
              <a:rPr lang="en-US" sz="3600" dirty="0" smtClean="0"/>
              <a:t>       With the new census will change the base year of national accounts.</a:t>
            </a:r>
          </a:p>
          <a:p>
            <a:pPr>
              <a:buNone/>
            </a:pPr>
            <a:endParaRPr lang="en-US" sz="3600" dirty="0" smtClean="0"/>
          </a:p>
          <a:p>
            <a:pPr>
              <a:buNone/>
            </a:pPr>
            <a:endParaRPr lang="en-US" sz="3600" dirty="0" smtClean="0"/>
          </a:p>
          <a:p>
            <a:pPr>
              <a:buNone/>
            </a:pPr>
            <a:endParaRPr lang="en-US" sz="3300" dirty="0" smtClean="0"/>
          </a:p>
          <a:p>
            <a:pPr>
              <a:buFont typeface="Wingdings" pitchFamily="2" charset="2"/>
              <a:buChar char="§"/>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buNone/>
            </a:pPr>
            <a:r>
              <a:rPr lang="en-US" dirty="0" smtClean="0"/>
              <a:t>   National Statistics Office Cuba was created on April </a:t>
            </a:r>
            <a:r>
              <a:rPr lang="en-US" dirty="0" smtClean="0"/>
              <a:t>21, </a:t>
            </a:r>
            <a:r>
              <a:rPr lang="en-US" dirty="0" smtClean="0"/>
              <a:t>1994, as a result of the reorganization of the agencies of the central state administration, from the late State Statistics Committee that was created on November 30, 1976, </a:t>
            </a:r>
            <a:r>
              <a:rPr lang="en-IN" dirty="0" smtClean="0"/>
              <a:t>which was preceded in these functions by the Central Board of Planning.</a:t>
            </a:r>
          </a:p>
          <a:p>
            <a:pPr>
              <a:buNone/>
            </a:pPr>
            <a:r>
              <a:rPr lang="en-US" dirty="0" smtClean="0"/>
              <a:t/>
            </a:r>
            <a:br>
              <a:rPr lang="en-US" dirty="0" smtClean="0"/>
            </a:br>
            <a:endParaRPr lang="en-IN" dirty="0"/>
          </a:p>
        </p:txBody>
      </p:sp>
      <p:sp>
        <p:nvSpPr>
          <p:cNvPr id="4" name="Title 1"/>
          <p:cNvSpPr>
            <a:spLocks noGrp="1"/>
          </p:cNvSpPr>
          <p:nvPr>
            <p:ph type="title"/>
          </p:nvPr>
        </p:nvSpPr>
        <p:spPr>
          <a:xfrm>
            <a:off x="228600" y="381000"/>
            <a:ext cx="8229600" cy="792162"/>
          </a:xfrm>
        </p:spPr>
        <p:txBody>
          <a:bodyPr>
            <a:normAutofit/>
          </a:bodyPr>
          <a:lstStyle/>
          <a:p>
            <a:r>
              <a:rPr lang="en-US" dirty="0" smtClean="0"/>
              <a:t>The Cuban Statistical System</a:t>
            </a:r>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Statistical Yearbook</a:t>
            </a:r>
            <a:r>
              <a:rPr lang="en-US" dirty="0" smtClean="0"/>
              <a:t/>
            </a:r>
            <a:br>
              <a:rPr lang="en-US" dirty="0" smtClean="0"/>
            </a:br>
            <a:endParaRPr lang="en-US" dirty="0"/>
          </a:p>
        </p:txBody>
      </p:sp>
      <p:sp>
        <p:nvSpPr>
          <p:cNvPr id="3" name="Content Placeholder 2"/>
          <p:cNvSpPr>
            <a:spLocks noGrp="1"/>
          </p:cNvSpPr>
          <p:nvPr>
            <p:ph idx="1"/>
          </p:nvPr>
        </p:nvSpPr>
        <p:spPr>
          <a:xfrm>
            <a:off x="457200" y="1752600"/>
            <a:ext cx="3200400" cy="4373563"/>
          </a:xfrm>
        </p:spPr>
        <p:txBody>
          <a:bodyPr>
            <a:noAutofit/>
          </a:bodyPr>
          <a:lstStyle/>
          <a:p>
            <a:pPr>
              <a:spcBef>
                <a:spcPts val="0"/>
              </a:spcBef>
              <a:buNone/>
            </a:pPr>
            <a:r>
              <a:rPr lang="en-US" sz="1300" u="sng" dirty="0" smtClean="0"/>
              <a:t>Chapters</a:t>
            </a:r>
            <a:endParaRPr lang="es-ES" sz="1300" u="sng" dirty="0"/>
          </a:p>
          <a:p>
            <a:pPr>
              <a:spcBef>
                <a:spcPts val="0"/>
              </a:spcBef>
              <a:buNone/>
            </a:pPr>
            <a:r>
              <a:rPr lang="en-US" sz="1300" dirty="0" smtClean="0"/>
              <a:t>      Territory</a:t>
            </a:r>
            <a:br>
              <a:rPr lang="en-US" sz="1300" dirty="0" smtClean="0"/>
            </a:br>
            <a:r>
              <a:rPr lang="en-US" sz="1300" dirty="0" smtClean="0"/>
              <a:t/>
            </a:r>
            <a:br>
              <a:rPr lang="en-US" sz="1300" dirty="0" smtClean="0"/>
            </a:br>
            <a:r>
              <a:rPr lang="en-US" sz="1300" dirty="0" smtClean="0"/>
              <a:t>Environment</a:t>
            </a:r>
            <a:br>
              <a:rPr lang="en-US" sz="1300" dirty="0" smtClean="0"/>
            </a:br>
            <a:r>
              <a:rPr lang="en-US" sz="1300" dirty="0" smtClean="0"/>
              <a:t>			</a:t>
            </a:r>
            <a:br>
              <a:rPr lang="en-US" sz="1300" dirty="0" smtClean="0"/>
            </a:br>
            <a:r>
              <a:rPr lang="en-US" sz="1300" dirty="0" smtClean="0"/>
              <a:t>Population</a:t>
            </a:r>
            <a:br>
              <a:rPr lang="en-US" sz="1300" dirty="0" smtClean="0"/>
            </a:br>
            <a:r>
              <a:rPr lang="en-US" sz="1300" dirty="0" smtClean="0"/>
              <a:t/>
            </a:r>
            <a:br>
              <a:rPr lang="en-US" sz="1300" dirty="0" smtClean="0"/>
            </a:br>
            <a:r>
              <a:rPr lang="en-US" sz="1300" dirty="0" smtClean="0"/>
              <a:t>Institutional Organization</a:t>
            </a:r>
            <a:br>
              <a:rPr lang="en-US" sz="1300" dirty="0" smtClean="0"/>
            </a:br>
            <a:r>
              <a:rPr lang="en-US" sz="1300" dirty="0" smtClean="0"/>
              <a:t/>
            </a:r>
            <a:br>
              <a:rPr lang="en-US" sz="1300" dirty="0" smtClean="0"/>
            </a:br>
            <a:r>
              <a:rPr lang="en-US" sz="1300" dirty="0" smtClean="0"/>
              <a:t>National Accounts</a:t>
            </a:r>
            <a:br>
              <a:rPr lang="en-US" sz="1300" dirty="0" smtClean="0"/>
            </a:br>
            <a:r>
              <a:rPr lang="en-US" sz="1300" dirty="0" smtClean="0"/>
              <a:t/>
            </a:r>
            <a:br>
              <a:rPr lang="en-US" sz="1300" dirty="0" smtClean="0"/>
            </a:br>
            <a:r>
              <a:rPr lang="en-US" sz="1300" dirty="0" smtClean="0"/>
              <a:t>Finance</a:t>
            </a:r>
            <a:br>
              <a:rPr lang="en-US" sz="1300" dirty="0" smtClean="0"/>
            </a:br>
            <a:r>
              <a:rPr lang="en-US" sz="1300" dirty="0" smtClean="0"/>
              <a:t/>
            </a:r>
            <a:br>
              <a:rPr lang="en-US" sz="1300" dirty="0" smtClean="0"/>
            </a:br>
            <a:r>
              <a:rPr lang="en-US" sz="1300" dirty="0"/>
              <a:t>Employment and Wages</a:t>
            </a:r>
            <a:br>
              <a:rPr lang="en-US" sz="1300" dirty="0"/>
            </a:br>
            <a:r>
              <a:rPr lang="en-US" sz="1300" dirty="0"/>
              <a:t/>
            </a:r>
            <a:br>
              <a:rPr lang="en-US" sz="1300" dirty="0"/>
            </a:br>
            <a:r>
              <a:rPr lang="en-US" sz="1300" dirty="0" smtClean="0"/>
              <a:t>External Sector</a:t>
            </a:r>
            <a:br>
              <a:rPr lang="en-US" sz="1300" dirty="0" smtClean="0"/>
            </a:br>
            <a:r>
              <a:rPr lang="en-US" sz="1300" dirty="0" smtClean="0"/>
              <a:t/>
            </a:r>
            <a:br>
              <a:rPr lang="en-US" sz="1300" dirty="0" smtClean="0"/>
            </a:br>
            <a:r>
              <a:rPr lang="en-US" sz="1300" dirty="0" smtClean="0"/>
              <a:t>Agriculture, Forestry and Fisheries</a:t>
            </a:r>
            <a:br>
              <a:rPr lang="en-US" sz="1300" dirty="0" smtClean="0"/>
            </a:br>
            <a:r>
              <a:rPr lang="en-US" sz="1300" dirty="0" smtClean="0"/>
              <a:t/>
            </a:r>
            <a:br>
              <a:rPr lang="en-US" sz="1300" dirty="0" smtClean="0"/>
            </a:br>
            <a:r>
              <a:rPr lang="en-US" sz="1300" dirty="0" smtClean="0"/>
              <a:t/>
            </a:r>
            <a:br>
              <a:rPr lang="en-US" sz="1300" dirty="0" smtClean="0"/>
            </a:br>
            <a:r>
              <a:rPr lang="en-US" sz="1300" dirty="0" smtClean="0"/>
              <a:t>Mining &amp; Energy</a:t>
            </a:r>
            <a:br>
              <a:rPr lang="en-US" sz="1300" dirty="0" smtClean="0"/>
            </a:br>
            <a:r>
              <a:rPr lang="en-US" sz="1300" dirty="0" smtClean="0"/>
              <a:t/>
            </a:r>
            <a:br>
              <a:rPr lang="en-US" sz="1300" dirty="0" smtClean="0"/>
            </a:br>
            <a:r>
              <a:rPr lang="en-US" sz="1300" dirty="0" smtClean="0"/>
              <a:t>Industry</a:t>
            </a:r>
          </a:p>
        </p:txBody>
      </p:sp>
      <p:sp>
        <p:nvSpPr>
          <p:cNvPr id="5" name="TextBox 4"/>
          <p:cNvSpPr txBox="1"/>
          <p:nvPr/>
        </p:nvSpPr>
        <p:spPr>
          <a:xfrm>
            <a:off x="457200" y="914400"/>
            <a:ext cx="7010400" cy="1138773"/>
          </a:xfrm>
          <a:prstGeom prst="rect">
            <a:avLst/>
          </a:prstGeom>
          <a:noFill/>
        </p:spPr>
        <p:txBody>
          <a:bodyPr wrap="square" rtlCol="0">
            <a:spAutoFit/>
          </a:bodyPr>
          <a:lstStyle/>
          <a:p>
            <a:r>
              <a:rPr lang="en-US" dirty="0" smtClean="0"/>
              <a:t> </a:t>
            </a:r>
            <a:r>
              <a:rPr lang="en-US" sz="1600" dirty="0" smtClean="0"/>
              <a:t>Statistical yearbooks in Cuba have 22 chapters, by theme, which displays information at the national and handouts for each of the territories. The statistical series coincide with the chapters of Statistical Yearbook (22).</a:t>
            </a:r>
          </a:p>
          <a:p>
            <a:endParaRPr lang="en-US" dirty="0"/>
          </a:p>
        </p:txBody>
      </p:sp>
      <p:sp>
        <p:nvSpPr>
          <p:cNvPr id="7" name="TextBox 6"/>
          <p:cNvSpPr txBox="1"/>
          <p:nvPr/>
        </p:nvSpPr>
        <p:spPr>
          <a:xfrm>
            <a:off x="3810000" y="1905000"/>
            <a:ext cx="4724400" cy="4616648"/>
          </a:xfrm>
          <a:prstGeom prst="rect">
            <a:avLst/>
          </a:prstGeom>
          <a:noFill/>
        </p:spPr>
        <p:txBody>
          <a:bodyPr wrap="square" rtlCol="0">
            <a:spAutoFit/>
          </a:bodyPr>
          <a:lstStyle/>
          <a:p>
            <a:r>
              <a:rPr lang="en-US" sz="1400" dirty="0" smtClean="0"/>
              <a:t>Construction and Investment</a:t>
            </a:r>
            <a:br>
              <a:rPr lang="en-US" sz="1400" dirty="0" smtClean="0"/>
            </a:br>
            <a:r>
              <a:rPr lang="en-US" sz="1400" dirty="0" smtClean="0"/>
              <a:t/>
            </a:r>
            <a:br>
              <a:rPr lang="en-US" sz="1400" dirty="0" smtClean="0"/>
            </a:br>
            <a:r>
              <a:rPr lang="en-US" sz="1400" dirty="0" smtClean="0"/>
              <a:t>Transportation</a:t>
            </a:r>
            <a:br>
              <a:rPr lang="en-US" sz="1400" dirty="0" smtClean="0"/>
            </a:br>
            <a:r>
              <a:rPr lang="en-US" sz="1400" dirty="0" smtClean="0"/>
              <a:t/>
            </a:r>
            <a:br>
              <a:rPr lang="en-US" sz="1400" dirty="0" smtClean="0"/>
            </a:br>
            <a:r>
              <a:rPr lang="en-US" sz="1400" dirty="0" smtClean="0"/>
              <a:t>Internal Trade</a:t>
            </a:r>
            <a:br>
              <a:rPr lang="en-US" sz="1400" dirty="0" smtClean="0"/>
            </a:br>
            <a:r>
              <a:rPr lang="en-US" sz="1400" dirty="0" smtClean="0"/>
              <a:t/>
            </a:r>
            <a:br>
              <a:rPr lang="en-US" sz="1400" dirty="0" smtClean="0"/>
            </a:br>
            <a:r>
              <a:rPr lang="en-US" sz="1400" dirty="0" smtClean="0"/>
              <a:t>Tourism</a:t>
            </a:r>
            <a:br>
              <a:rPr lang="en-US" sz="1400" dirty="0" smtClean="0"/>
            </a:br>
            <a:r>
              <a:rPr lang="en-US" sz="1400" dirty="0" smtClean="0"/>
              <a:t/>
            </a:r>
            <a:br>
              <a:rPr lang="en-US" sz="1400" dirty="0" smtClean="0"/>
            </a:br>
            <a:r>
              <a:rPr lang="en-US" sz="1400" dirty="0" smtClean="0"/>
              <a:t>Science and Technology</a:t>
            </a:r>
            <a:br>
              <a:rPr lang="en-US" sz="1400" dirty="0" smtClean="0"/>
            </a:br>
            <a:r>
              <a:rPr lang="en-US" sz="1400" dirty="0" smtClean="0"/>
              <a:t/>
            </a:r>
            <a:br>
              <a:rPr lang="en-US" sz="1400" dirty="0" smtClean="0"/>
            </a:br>
            <a:r>
              <a:rPr lang="en-US" sz="1400" dirty="0" smtClean="0"/>
              <a:t>Information Technology and Communications</a:t>
            </a:r>
            <a:br>
              <a:rPr lang="en-US" sz="1400" dirty="0" smtClean="0"/>
            </a:br>
            <a:r>
              <a:rPr lang="en-US" sz="1400" dirty="0" smtClean="0"/>
              <a:t/>
            </a:r>
            <a:br>
              <a:rPr lang="en-US" sz="1400" dirty="0" smtClean="0"/>
            </a:br>
            <a:r>
              <a:rPr lang="en-US" sz="1400" dirty="0" smtClean="0"/>
              <a:t>Education</a:t>
            </a:r>
            <a:br>
              <a:rPr lang="en-US" sz="1400" dirty="0" smtClean="0"/>
            </a:br>
            <a:r>
              <a:rPr lang="en-US" sz="1400" dirty="0" smtClean="0"/>
              <a:t/>
            </a:r>
            <a:br>
              <a:rPr lang="en-US" sz="1400" dirty="0" smtClean="0"/>
            </a:br>
            <a:r>
              <a:rPr lang="en-US" sz="1400" dirty="0" smtClean="0"/>
              <a:t>Public Health and Social Care</a:t>
            </a:r>
            <a:br>
              <a:rPr lang="en-US" sz="1400" dirty="0" smtClean="0"/>
            </a:br>
            <a:r>
              <a:rPr lang="en-US" sz="1400" dirty="0" smtClean="0"/>
              <a:t/>
            </a:r>
            <a:br>
              <a:rPr lang="en-US" sz="1400" dirty="0" smtClean="0"/>
            </a:br>
            <a:r>
              <a:rPr lang="en-US" sz="1400" dirty="0" smtClean="0"/>
              <a:t>Culture</a:t>
            </a:r>
            <a:br>
              <a:rPr lang="en-US" sz="1400" dirty="0" smtClean="0"/>
            </a:br>
            <a:r>
              <a:rPr lang="en-US" sz="1400" dirty="0" smtClean="0"/>
              <a:t/>
            </a:r>
            <a:br>
              <a:rPr lang="en-US" sz="1400" dirty="0" smtClean="0"/>
            </a:br>
            <a:r>
              <a:rPr lang="en-US" sz="1400" dirty="0" smtClean="0"/>
              <a:t>Sports and Physical Culture</a:t>
            </a:r>
            <a:br>
              <a:rPr lang="en-US" sz="1400" dirty="0" smtClean="0"/>
            </a:br>
            <a:r>
              <a:rPr lang="en-US" sz="1400" dirty="0" smtClean="0"/>
              <a:t/>
            </a:r>
            <a:br>
              <a:rPr lang="en-US" sz="1400" dirty="0" smtClean="0"/>
            </a:br>
            <a:r>
              <a:rPr lang="en-US" sz="1400" dirty="0" smtClean="0"/>
              <a:t>Electoral process in Cuba</a:t>
            </a:r>
            <a:endParaRPr lang="en-US" sz="1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533400"/>
          </a:xfrm>
        </p:spPr>
        <p:txBody>
          <a:bodyPr>
            <a:normAutofit fontScale="90000"/>
          </a:bodyPr>
          <a:lstStyle/>
          <a:p>
            <a:r>
              <a:rPr lang="en-US" sz="4000" dirty="0" smtClean="0"/>
              <a:t>Logs and Classifiers </a:t>
            </a:r>
            <a:r>
              <a:rPr lang="en-US" dirty="0" smtClean="0"/>
              <a:t/>
            </a:r>
            <a:br>
              <a:rPr lang="en-US" dirty="0" smtClean="0"/>
            </a:br>
            <a:endParaRPr lang="en-US" dirty="0"/>
          </a:p>
        </p:txBody>
      </p:sp>
      <p:sp>
        <p:nvSpPr>
          <p:cNvPr id="3" name="Content Placeholder 2"/>
          <p:cNvSpPr>
            <a:spLocks noGrp="1"/>
          </p:cNvSpPr>
          <p:nvPr>
            <p:ph idx="1"/>
          </p:nvPr>
        </p:nvSpPr>
        <p:spPr>
          <a:xfrm>
            <a:off x="304800" y="990600"/>
            <a:ext cx="3581400" cy="3581400"/>
          </a:xfrm>
        </p:spPr>
        <p:txBody>
          <a:bodyPr>
            <a:normAutofit fontScale="55000" lnSpcReduction="20000"/>
          </a:bodyPr>
          <a:lstStyle/>
          <a:p>
            <a:pPr>
              <a:buNone/>
            </a:pPr>
            <a:r>
              <a:rPr lang="en-US" sz="4900" dirty="0" smtClean="0"/>
              <a:t> </a:t>
            </a:r>
            <a:r>
              <a:rPr lang="en-US" sz="2900" dirty="0" smtClean="0"/>
              <a:t>Logs </a:t>
            </a:r>
          </a:p>
          <a:p>
            <a:pPr>
              <a:buNone/>
            </a:pPr>
            <a:endParaRPr lang="en-US" sz="2900" dirty="0" smtClean="0"/>
          </a:p>
          <a:p>
            <a:pPr>
              <a:buNone/>
            </a:pPr>
            <a:r>
              <a:rPr lang="en-US" sz="2900" dirty="0"/>
              <a:t> </a:t>
            </a:r>
            <a:r>
              <a:rPr lang="en-US" sz="2900" dirty="0" smtClean="0"/>
              <a:t>      - State Register of enterprises and budgeted  </a:t>
            </a:r>
          </a:p>
          <a:p>
            <a:pPr>
              <a:buNone/>
            </a:pPr>
            <a:r>
              <a:rPr lang="en-US" sz="2900" dirty="0" smtClean="0"/>
              <a:t/>
            </a:r>
            <a:br>
              <a:rPr lang="en-US" sz="2900" dirty="0" smtClean="0"/>
            </a:br>
            <a:r>
              <a:rPr lang="en-US" sz="2900" dirty="0" smtClean="0"/>
              <a:t>- List of 100% Cuban corporations with their code</a:t>
            </a:r>
          </a:p>
          <a:p>
            <a:pPr>
              <a:buNone/>
            </a:pPr>
            <a:r>
              <a:rPr lang="en-US" sz="2900" dirty="0" smtClean="0"/>
              <a:t/>
            </a:r>
            <a:br>
              <a:rPr lang="en-US" sz="2900" dirty="0" smtClean="0"/>
            </a:br>
            <a:r>
              <a:rPr lang="en-US" sz="2900" dirty="0" smtClean="0"/>
              <a:t>- Monthly </a:t>
            </a:r>
            <a:r>
              <a:rPr lang="en-US" sz="2900" dirty="0"/>
              <a:t>Bulletin REEUP </a:t>
            </a:r>
            <a:r>
              <a:rPr lang="en-US" sz="2900" dirty="0" smtClean="0"/>
              <a:t>Update</a:t>
            </a:r>
          </a:p>
          <a:p>
            <a:pPr>
              <a:buNone/>
            </a:pPr>
            <a:r>
              <a:rPr lang="en-US" sz="2900" dirty="0"/>
              <a:t/>
            </a:r>
            <a:br>
              <a:rPr lang="en-US" sz="2900" dirty="0"/>
            </a:br>
            <a:r>
              <a:rPr lang="en-US" sz="2900" dirty="0" smtClean="0"/>
              <a:t>- Records of cooperatives </a:t>
            </a:r>
          </a:p>
          <a:p>
            <a:pPr>
              <a:buNone/>
            </a:pPr>
            <a:r>
              <a:rPr lang="en-US" sz="2900" dirty="0" smtClean="0"/>
              <a:t/>
            </a:r>
            <a:br>
              <a:rPr lang="en-US" sz="2900" dirty="0" smtClean="0"/>
            </a:br>
            <a:r>
              <a:rPr lang="en-US" sz="2900" dirty="0" smtClean="0"/>
              <a:t>- Summary table entities</a:t>
            </a:r>
          </a:p>
          <a:p>
            <a:pPr>
              <a:buNone/>
            </a:pPr>
            <a:endParaRPr lang="en-US" sz="5500" dirty="0"/>
          </a:p>
          <a:p>
            <a:pPr>
              <a:buNone/>
            </a:pPr>
            <a:endParaRPr lang="en-US" sz="5500" dirty="0"/>
          </a:p>
          <a:p>
            <a:pPr>
              <a:buNone/>
            </a:pPr>
            <a:endParaRPr lang="en-US" sz="5500" dirty="0" smtClean="0"/>
          </a:p>
          <a:p>
            <a:pPr>
              <a:buNone/>
            </a:pPr>
            <a:endParaRPr lang="en-US" dirty="0" smtClean="0"/>
          </a:p>
          <a:p>
            <a:endParaRPr lang="en-US" dirty="0"/>
          </a:p>
        </p:txBody>
      </p:sp>
      <p:sp>
        <p:nvSpPr>
          <p:cNvPr id="4" name="TextBox 3"/>
          <p:cNvSpPr txBox="1"/>
          <p:nvPr/>
        </p:nvSpPr>
        <p:spPr>
          <a:xfrm>
            <a:off x="4191000" y="1066800"/>
            <a:ext cx="3733800" cy="4770537"/>
          </a:xfrm>
          <a:prstGeom prst="rect">
            <a:avLst/>
          </a:prstGeom>
          <a:noFill/>
        </p:spPr>
        <p:txBody>
          <a:bodyPr wrap="square" rtlCol="0">
            <a:spAutoFit/>
          </a:bodyPr>
          <a:lstStyle/>
          <a:p>
            <a:pPr>
              <a:buNone/>
            </a:pPr>
            <a:r>
              <a:rPr lang="en-US" sz="1600" dirty="0" smtClean="0"/>
              <a:t>Classifiers</a:t>
            </a:r>
          </a:p>
          <a:p>
            <a:pPr>
              <a:buNone/>
            </a:pPr>
            <a:r>
              <a:rPr lang="en-US" sz="1600" dirty="0" smtClean="0"/>
              <a:t/>
            </a:r>
            <a:br>
              <a:rPr lang="en-US" sz="1600" dirty="0" smtClean="0"/>
            </a:br>
            <a:r>
              <a:rPr lang="en-US" sz="1600" dirty="0" smtClean="0"/>
              <a:t>- Nomenclature of Economic Activities </a:t>
            </a:r>
          </a:p>
          <a:p>
            <a:pPr>
              <a:buNone/>
            </a:pPr>
            <a:r>
              <a:rPr lang="en-US" sz="1600" dirty="0" smtClean="0"/>
              <a:t/>
            </a:r>
            <a:br>
              <a:rPr lang="en-US" sz="1600" dirty="0" smtClean="0"/>
            </a:br>
            <a:r>
              <a:rPr lang="en-US" sz="1600" dirty="0" smtClean="0"/>
              <a:t>- </a:t>
            </a:r>
            <a:r>
              <a:rPr lang="en-US" sz="1600" dirty="0" err="1" smtClean="0"/>
              <a:t>Correlator</a:t>
            </a:r>
            <a:endParaRPr lang="en-US" sz="1600" dirty="0" smtClean="0"/>
          </a:p>
          <a:p>
            <a:pPr>
              <a:buNone/>
            </a:pPr>
            <a:r>
              <a:rPr lang="en-US" sz="1600" dirty="0" smtClean="0"/>
              <a:t/>
            </a:r>
            <a:br>
              <a:rPr lang="en-US" sz="1600" dirty="0" smtClean="0"/>
            </a:br>
            <a:r>
              <a:rPr lang="en-US" sz="1600" dirty="0" smtClean="0"/>
              <a:t>- Harmonized System of Classification of Products</a:t>
            </a:r>
          </a:p>
          <a:p>
            <a:pPr>
              <a:buNone/>
            </a:pPr>
            <a:r>
              <a:rPr lang="en-US" sz="1600" dirty="0" smtClean="0"/>
              <a:t/>
            </a:r>
            <a:br>
              <a:rPr lang="en-US" sz="1600" dirty="0" smtClean="0"/>
            </a:br>
            <a:r>
              <a:rPr lang="en-US" sz="1600" dirty="0" smtClean="0"/>
              <a:t>- Product Sorter Cuba</a:t>
            </a:r>
          </a:p>
          <a:p>
            <a:pPr>
              <a:buNone/>
            </a:pPr>
            <a:r>
              <a:rPr lang="en-US" sz="1600" dirty="0" smtClean="0"/>
              <a:t/>
            </a:r>
            <a:br>
              <a:rPr lang="en-US" sz="1600" dirty="0" smtClean="0"/>
            </a:br>
            <a:r>
              <a:rPr lang="en-US" sz="1600" dirty="0" smtClean="0"/>
              <a:t>- Occupational classifications</a:t>
            </a:r>
          </a:p>
          <a:p>
            <a:pPr>
              <a:buNone/>
            </a:pPr>
            <a:r>
              <a:rPr lang="en-US" sz="1600" dirty="0" smtClean="0"/>
              <a:t/>
            </a:r>
            <a:br>
              <a:rPr lang="en-US" sz="1600" dirty="0" smtClean="0"/>
            </a:br>
            <a:r>
              <a:rPr lang="en-US" sz="1600" dirty="0" smtClean="0"/>
              <a:t>- Encoder Political-Administrative Division</a:t>
            </a:r>
          </a:p>
          <a:p>
            <a:pPr>
              <a:buNone/>
            </a:pPr>
            <a:r>
              <a:rPr lang="en-US" sz="1600" dirty="0" smtClean="0"/>
              <a:t/>
            </a:r>
            <a:br>
              <a:rPr lang="en-US" sz="1600" dirty="0" smtClean="0"/>
            </a:br>
            <a:r>
              <a:rPr lang="en-US" sz="1600" dirty="0" smtClean="0"/>
              <a:t>- Countries Encoder</a:t>
            </a:r>
          </a:p>
          <a:p>
            <a:pPr>
              <a:buNone/>
            </a:pPr>
            <a:r>
              <a:rPr lang="en-US" sz="1600" dirty="0" smtClean="0"/>
              <a:t/>
            </a:r>
            <a:br>
              <a:rPr lang="en-US" sz="1600" dirty="0" smtClean="0"/>
            </a:br>
            <a:r>
              <a:rPr lang="en-US" sz="1600" dirty="0" smtClean="0"/>
              <a:t>- Organizations Encoder</a:t>
            </a:r>
            <a:endParaRPr lang="en-US" sz="16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Publications</a:t>
            </a:r>
            <a:br>
              <a:rPr lang="en-US" dirty="0" smtClean="0"/>
            </a:br>
            <a:endParaRPr lang="en-US" dirty="0"/>
          </a:p>
        </p:txBody>
      </p:sp>
      <p:sp>
        <p:nvSpPr>
          <p:cNvPr id="3" name="Content Placeholder 2"/>
          <p:cNvSpPr>
            <a:spLocks noGrp="1"/>
          </p:cNvSpPr>
          <p:nvPr>
            <p:ph idx="1"/>
          </p:nvPr>
        </p:nvSpPr>
        <p:spPr>
          <a:xfrm>
            <a:off x="152400" y="1066800"/>
            <a:ext cx="4343400" cy="5562600"/>
          </a:xfrm>
        </p:spPr>
        <p:txBody>
          <a:bodyPr>
            <a:normAutofit fontScale="77500" lnSpcReduction="20000"/>
          </a:bodyPr>
          <a:lstStyle/>
          <a:p>
            <a:pPr>
              <a:buNone/>
            </a:pPr>
            <a:r>
              <a:rPr lang="en-US" dirty="0" smtClean="0"/>
              <a:t>      Monthly</a:t>
            </a:r>
            <a:br>
              <a:rPr lang="en-US" dirty="0" smtClean="0"/>
            </a:br>
            <a:r>
              <a:rPr lang="en-US" dirty="0" smtClean="0"/>
              <a:t/>
            </a:r>
            <a:br>
              <a:rPr lang="en-US" dirty="0" smtClean="0"/>
            </a:br>
            <a:r>
              <a:rPr lang="en-US" dirty="0" smtClean="0"/>
              <a:t>- Monthly Bulletin REEUP Update</a:t>
            </a:r>
          </a:p>
          <a:p>
            <a:pPr>
              <a:buNone/>
            </a:pPr>
            <a:r>
              <a:rPr lang="en-US" dirty="0" smtClean="0"/>
              <a:t/>
            </a:r>
            <a:br>
              <a:rPr lang="en-US" dirty="0" smtClean="0"/>
            </a:br>
            <a:r>
              <a:rPr lang="en-US" dirty="0" smtClean="0"/>
              <a:t>- List of 100% Cuban corporations with their code</a:t>
            </a:r>
          </a:p>
          <a:p>
            <a:pPr>
              <a:buNone/>
            </a:pPr>
            <a:r>
              <a:rPr lang="en-US" dirty="0" smtClean="0"/>
              <a:t/>
            </a:r>
            <a:br>
              <a:rPr lang="en-US" dirty="0" smtClean="0"/>
            </a:br>
            <a:r>
              <a:rPr lang="en-US" dirty="0" smtClean="0"/>
              <a:t>- State Register of enterprises and budgeted</a:t>
            </a:r>
          </a:p>
          <a:p>
            <a:pPr>
              <a:buNone/>
            </a:pPr>
            <a:r>
              <a:rPr lang="en-US" dirty="0" smtClean="0"/>
              <a:t/>
            </a:r>
            <a:br>
              <a:rPr lang="en-US" dirty="0" smtClean="0"/>
            </a:br>
            <a:r>
              <a:rPr lang="en-US" dirty="0" smtClean="0"/>
              <a:t>- Agricultural Sector. Leading Indicators</a:t>
            </a:r>
          </a:p>
          <a:p>
            <a:pPr>
              <a:buNone/>
            </a:pPr>
            <a:r>
              <a:rPr lang="en-US" dirty="0" smtClean="0"/>
              <a:t/>
            </a:r>
            <a:br>
              <a:rPr lang="en-US" dirty="0" smtClean="0"/>
            </a:br>
            <a:r>
              <a:rPr lang="en-US" dirty="0" smtClean="0"/>
              <a:t>- Forestry Sector. Selected Indicators</a:t>
            </a:r>
          </a:p>
          <a:p>
            <a:pPr>
              <a:buNone/>
            </a:pPr>
            <a:r>
              <a:rPr lang="en-US" dirty="0" smtClean="0"/>
              <a:t/>
            </a:r>
            <a:br>
              <a:rPr lang="en-US" dirty="0" smtClean="0"/>
            </a:br>
            <a:r>
              <a:rPr lang="en-US" dirty="0" smtClean="0"/>
              <a:t>- Tourism. International visitor arrivals</a:t>
            </a:r>
          </a:p>
          <a:p>
            <a:pPr>
              <a:buNone/>
            </a:pPr>
            <a:r>
              <a:rPr lang="en-US" dirty="0" smtClean="0"/>
              <a:t/>
            </a:r>
            <a:br>
              <a:rPr lang="en-US" dirty="0" smtClean="0"/>
            </a:br>
            <a:r>
              <a:rPr lang="en-US" dirty="0" smtClean="0"/>
              <a:t>- Sales in the Agricultural Market</a:t>
            </a:r>
            <a:endParaRPr lang="en-US" dirty="0"/>
          </a:p>
        </p:txBody>
      </p:sp>
      <p:sp>
        <p:nvSpPr>
          <p:cNvPr id="4" name="TextBox 3"/>
          <p:cNvSpPr txBox="1"/>
          <p:nvPr/>
        </p:nvSpPr>
        <p:spPr>
          <a:xfrm>
            <a:off x="4876800" y="990600"/>
            <a:ext cx="3276600" cy="5632311"/>
          </a:xfrm>
          <a:prstGeom prst="rect">
            <a:avLst/>
          </a:prstGeom>
          <a:noFill/>
        </p:spPr>
        <p:txBody>
          <a:bodyPr wrap="square" rtlCol="0">
            <a:spAutoFit/>
          </a:bodyPr>
          <a:lstStyle/>
          <a:p>
            <a:r>
              <a:rPr lang="en-US" dirty="0" smtClean="0"/>
              <a:t>Quarterly</a:t>
            </a:r>
            <a:br>
              <a:rPr lang="en-US" dirty="0" smtClean="0"/>
            </a:br>
            <a:r>
              <a:rPr lang="en-US" dirty="0" smtClean="0"/>
              <a:t> </a:t>
            </a:r>
            <a:br>
              <a:rPr lang="en-US" dirty="0" smtClean="0"/>
            </a:br>
            <a:r>
              <a:rPr lang="en-US" dirty="0" smtClean="0"/>
              <a:t>- Institutional Organization. Major players</a:t>
            </a:r>
          </a:p>
          <a:p>
            <a:r>
              <a:rPr lang="en-US" dirty="0" smtClean="0"/>
              <a:t/>
            </a:r>
            <a:br>
              <a:rPr lang="en-US" dirty="0" smtClean="0"/>
            </a:br>
            <a:r>
              <a:rPr lang="en-US" dirty="0" smtClean="0"/>
              <a:t>- Main indicators of </a:t>
            </a:r>
            <a:r>
              <a:rPr lang="en-US" dirty="0" err="1" smtClean="0"/>
              <a:t>Turquino</a:t>
            </a:r>
            <a:r>
              <a:rPr lang="en-US" dirty="0" smtClean="0"/>
              <a:t> Plan</a:t>
            </a:r>
          </a:p>
          <a:p>
            <a:r>
              <a:rPr lang="en-US" dirty="0" smtClean="0"/>
              <a:t/>
            </a:r>
            <a:br>
              <a:rPr lang="en-US" dirty="0" smtClean="0"/>
            </a:br>
            <a:r>
              <a:rPr lang="en-US" dirty="0" smtClean="0"/>
              <a:t>- </a:t>
            </a:r>
            <a:r>
              <a:rPr lang="en-US" dirty="0" err="1" smtClean="0"/>
              <a:t>Labour</a:t>
            </a:r>
            <a:r>
              <a:rPr lang="en-US" dirty="0" smtClean="0"/>
              <a:t> Protection. Selected Indicators</a:t>
            </a:r>
          </a:p>
          <a:p>
            <a:r>
              <a:rPr lang="en-US" dirty="0" smtClean="0"/>
              <a:t/>
            </a:r>
            <a:br>
              <a:rPr lang="en-US" dirty="0" smtClean="0"/>
            </a:br>
            <a:r>
              <a:rPr lang="en-US" dirty="0" smtClean="0"/>
              <a:t>- Records of cooperatives</a:t>
            </a:r>
          </a:p>
          <a:p>
            <a:r>
              <a:rPr lang="en-US" dirty="0" smtClean="0"/>
              <a:t/>
            </a:r>
            <a:br>
              <a:rPr lang="en-US" dirty="0" smtClean="0"/>
            </a:br>
            <a:r>
              <a:rPr lang="en-US" dirty="0" smtClean="0"/>
              <a:t>- Community Services. Selected Indicators</a:t>
            </a:r>
          </a:p>
          <a:p>
            <a:r>
              <a:rPr lang="en-US" dirty="0" smtClean="0"/>
              <a:t/>
            </a:r>
            <a:br>
              <a:rPr lang="en-US" dirty="0" smtClean="0"/>
            </a:br>
            <a:r>
              <a:rPr lang="en-US" dirty="0" smtClean="0"/>
              <a:t>- Summary table entities</a:t>
            </a:r>
          </a:p>
          <a:p>
            <a:endParaRPr lang="en-US" dirty="0" smtClean="0"/>
          </a:p>
          <a:p>
            <a:r>
              <a:rPr lang="en-US" dirty="0" smtClean="0"/>
              <a:t>- Tourism. Selected Indicators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39762"/>
          </a:xfrm>
        </p:spPr>
        <p:txBody>
          <a:bodyPr>
            <a:normAutofit/>
          </a:bodyPr>
          <a:lstStyle/>
          <a:p>
            <a:r>
              <a:rPr lang="en-US" dirty="0" smtClean="0"/>
              <a:t>Publications</a:t>
            </a:r>
            <a:endParaRPr lang="en-US" dirty="0"/>
          </a:p>
        </p:txBody>
      </p:sp>
      <p:sp>
        <p:nvSpPr>
          <p:cNvPr id="3" name="Content Placeholder 2"/>
          <p:cNvSpPr>
            <a:spLocks noGrp="1"/>
          </p:cNvSpPr>
          <p:nvPr>
            <p:ph idx="1"/>
          </p:nvPr>
        </p:nvSpPr>
        <p:spPr>
          <a:xfrm>
            <a:off x="457200" y="914400"/>
            <a:ext cx="4343400" cy="5791200"/>
          </a:xfrm>
        </p:spPr>
        <p:txBody>
          <a:bodyPr>
            <a:normAutofit fontScale="25000" lnSpcReduction="20000"/>
          </a:bodyPr>
          <a:lstStyle/>
          <a:p>
            <a:pPr>
              <a:buNone/>
            </a:pPr>
            <a:r>
              <a:rPr lang="en-US" dirty="0" smtClean="0"/>
              <a:t> </a:t>
            </a:r>
            <a:r>
              <a:rPr lang="en-US" sz="5500" dirty="0" smtClean="0"/>
              <a:t>Annual</a:t>
            </a:r>
          </a:p>
          <a:p>
            <a:pPr>
              <a:buNone/>
            </a:pPr>
            <a:endParaRPr lang="en-US" dirty="0" smtClean="0"/>
          </a:p>
          <a:p>
            <a:pPr>
              <a:buFontTx/>
              <a:buChar char="-"/>
            </a:pPr>
            <a:r>
              <a:rPr lang="en-US" sz="4600" dirty="0" smtClean="0"/>
              <a:t>Demographic Yearbook of Cuba</a:t>
            </a:r>
          </a:p>
          <a:p>
            <a:pPr>
              <a:buFontTx/>
              <a:buChar char="-"/>
            </a:pPr>
            <a:r>
              <a:rPr lang="en-US" sz="4600" dirty="0" smtClean="0"/>
              <a:t>Statistical Yearbook of Cuba</a:t>
            </a:r>
          </a:p>
          <a:p>
            <a:pPr>
              <a:buFontTx/>
              <a:buChar char="-"/>
            </a:pPr>
            <a:r>
              <a:rPr lang="en-US" sz="4600" dirty="0" smtClean="0"/>
              <a:t>Food Consumption</a:t>
            </a:r>
          </a:p>
          <a:p>
            <a:pPr>
              <a:buFontTx/>
              <a:buChar char="-"/>
            </a:pPr>
            <a:r>
              <a:rPr lang="en-US" sz="4600" dirty="0" smtClean="0"/>
              <a:t>Notebook Population and Development Studies</a:t>
            </a:r>
          </a:p>
          <a:p>
            <a:pPr>
              <a:buFontTx/>
              <a:buChar char="-"/>
            </a:pPr>
            <a:r>
              <a:rPr lang="en-US" sz="4600" dirty="0" smtClean="0"/>
              <a:t>Investment Execution</a:t>
            </a:r>
          </a:p>
          <a:p>
            <a:pPr>
              <a:buFontTx/>
              <a:buChar char="-"/>
            </a:pPr>
            <a:r>
              <a:rPr lang="en-US" sz="4600" dirty="0" smtClean="0"/>
              <a:t>Energy Statistics</a:t>
            </a:r>
          </a:p>
          <a:p>
            <a:pPr>
              <a:buFontTx/>
              <a:buChar char="-"/>
            </a:pPr>
            <a:r>
              <a:rPr lang="en-US" sz="4600" dirty="0" smtClean="0"/>
              <a:t>Investment costs for Environmental Protection</a:t>
            </a:r>
          </a:p>
          <a:p>
            <a:pPr>
              <a:buFontTx/>
              <a:buChar char="-"/>
            </a:pPr>
            <a:r>
              <a:rPr lang="en-US" sz="4600" dirty="0" smtClean="0"/>
              <a:t>Selected Energy Indicators</a:t>
            </a:r>
          </a:p>
          <a:p>
            <a:pPr>
              <a:buFontTx/>
              <a:buChar char="-"/>
            </a:pPr>
            <a:r>
              <a:rPr lang="en-US" sz="4600" dirty="0" smtClean="0"/>
              <a:t>Selected Indicators for Innovation</a:t>
            </a:r>
          </a:p>
          <a:p>
            <a:pPr>
              <a:buFontTx/>
              <a:buChar char="-"/>
            </a:pPr>
            <a:r>
              <a:rPr lang="en-US" sz="4600" dirty="0" smtClean="0"/>
              <a:t>National Inventory of Renewable Energy Sources</a:t>
            </a:r>
          </a:p>
          <a:p>
            <a:pPr>
              <a:buFontTx/>
              <a:buChar char="-"/>
            </a:pPr>
            <a:r>
              <a:rPr lang="en-US" sz="4600" dirty="0" smtClean="0"/>
              <a:t>Forestry in Cuba</a:t>
            </a:r>
          </a:p>
          <a:p>
            <a:pPr>
              <a:buFontTx/>
              <a:buChar char="-"/>
            </a:pPr>
            <a:r>
              <a:rPr lang="en-US" sz="4600" dirty="0" smtClean="0"/>
              <a:t>Surface movement and the cooperative in the CPA</a:t>
            </a:r>
          </a:p>
          <a:p>
            <a:pPr>
              <a:buFontTx/>
              <a:buChar char="-"/>
            </a:pPr>
            <a:r>
              <a:rPr lang="en-US" sz="4600" dirty="0" smtClean="0"/>
              <a:t>Index Numbers of Foreign Trade of goods</a:t>
            </a:r>
          </a:p>
          <a:p>
            <a:pPr>
              <a:buFontTx/>
              <a:buChar char="-"/>
            </a:pPr>
            <a:r>
              <a:rPr lang="en-US" sz="4600" dirty="0" smtClean="0"/>
              <a:t>Index Numbers of Exports</a:t>
            </a:r>
          </a:p>
          <a:p>
            <a:pPr>
              <a:buFontTx/>
              <a:buChar char="-"/>
            </a:pPr>
            <a:r>
              <a:rPr lang="en-US" sz="4600" dirty="0" smtClean="0"/>
              <a:t>Index Numbers of Imports</a:t>
            </a:r>
          </a:p>
          <a:p>
            <a:pPr>
              <a:buFontTx/>
              <a:buChar char="-"/>
            </a:pPr>
            <a:r>
              <a:rPr lang="en-US" sz="4600" dirty="0" smtClean="0"/>
              <a:t>Demographic Overview</a:t>
            </a:r>
          </a:p>
          <a:p>
            <a:pPr>
              <a:buFontTx/>
              <a:buChar char="-"/>
            </a:pPr>
            <a:r>
              <a:rPr lang="en-US" sz="4600" dirty="0" smtClean="0"/>
              <a:t>Cuba Economic &amp; Social</a:t>
            </a:r>
          </a:p>
          <a:p>
            <a:pPr>
              <a:buFontTx/>
              <a:buChar char="-"/>
            </a:pPr>
            <a:r>
              <a:rPr lang="en-US" sz="4600" dirty="0" smtClean="0"/>
              <a:t>Environmental Overview</a:t>
            </a:r>
          </a:p>
          <a:p>
            <a:pPr>
              <a:buFontTx/>
              <a:buChar char="-"/>
            </a:pPr>
            <a:r>
              <a:rPr lang="en-US" sz="4600" dirty="0" smtClean="0"/>
              <a:t>Panorama Place</a:t>
            </a:r>
          </a:p>
          <a:p>
            <a:pPr>
              <a:buFontTx/>
              <a:buChar char="-"/>
            </a:pPr>
            <a:r>
              <a:rPr lang="en-US" sz="4600" dirty="0" smtClean="0"/>
              <a:t>Panorama Land Use</a:t>
            </a:r>
          </a:p>
          <a:p>
            <a:pPr>
              <a:buFontTx/>
              <a:buChar char="-"/>
            </a:pPr>
            <a:r>
              <a:rPr lang="en-US" sz="4600" dirty="0" err="1" smtClean="0"/>
              <a:t>Turquino</a:t>
            </a:r>
            <a:r>
              <a:rPr lang="en-US" sz="4600" dirty="0" smtClean="0"/>
              <a:t> Plan</a:t>
            </a:r>
          </a:p>
          <a:p>
            <a:pPr>
              <a:buFontTx/>
              <a:buChar char="-"/>
            </a:pPr>
            <a:r>
              <a:rPr lang="en-US" sz="4600" dirty="0" smtClean="0"/>
              <a:t>Course Outline Course School and Home School</a:t>
            </a:r>
          </a:p>
          <a:p>
            <a:pPr>
              <a:buNone/>
            </a:pPr>
            <a:endParaRPr lang="en-US" dirty="0" smtClean="0"/>
          </a:p>
          <a:p>
            <a:endParaRPr lang="en-US" dirty="0"/>
          </a:p>
        </p:txBody>
      </p:sp>
      <p:sp>
        <p:nvSpPr>
          <p:cNvPr id="4" name="TextBox 3"/>
          <p:cNvSpPr txBox="1"/>
          <p:nvPr/>
        </p:nvSpPr>
        <p:spPr>
          <a:xfrm>
            <a:off x="4572000" y="914400"/>
            <a:ext cx="3505200" cy="3804118"/>
          </a:xfrm>
          <a:prstGeom prst="rect">
            <a:avLst/>
          </a:prstGeom>
          <a:noFill/>
        </p:spPr>
        <p:txBody>
          <a:bodyPr wrap="square" rtlCol="0">
            <a:spAutoFit/>
          </a:bodyPr>
          <a:lstStyle/>
          <a:p>
            <a:pPr marL="342900" indent="-342900">
              <a:lnSpc>
                <a:spcPct val="80000"/>
              </a:lnSpc>
              <a:spcBef>
                <a:spcPct val="20000"/>
              </a:spcBef>
            </a:pPr>
            <a:r>
              <a:rPr lang="en-US" sz="1200" dirty="0" smtClean="0"/>
              <a:t>Casual</a:t>
            </a:r>
          </a:p>
          <a:p>
            <a:pPr marL="342900" indent="-342900">
              <a:lnSpc>
                <a:spcPct val="80000"/>
              </a:lnSpc>
              <a:spcBef>
                <a:spcPct val="20000"/>
              </a:spcBef>
            </a:pPr>
            <a:endParaRPr lang="en-US" sz="1200" dirty="0" smtClean="0"/>
          </a:p>
          <a:p>
            <a:pPr marL="342900" indent="-342900">
              <a:lnSpc>
                <a:spcPct val="80000"/>
              </a:lnSpc>
              <a:spcBef>
                <a:spcPct val="20000"/>
              </a:spcBef>
            </a:pPr>
            <a:r>
              <a:rPr lang="en-US" sz="1200" dirty="0" smtClean="0"/>
              <a:t>-       </a:t>
            </a:r>
            <a:r>
              <a:rPr lang="en-US" sz="1200" dirty="0" err="1" smtClean="0"/>
              <a:t>Comex</a:t>
            </a:r>
            <a:r>
              <a:rPr lang="en-US" sz="1200" dirty="0" smtClean="0"/>
              <a:t> Bases</a:t>
            </a:r>
          </a:p>
          <a:p>
            <a:pPr marL="342900" indent="-342900">
              <a:lnSpc>
                <a:spcPct val="80000"/>
              </a:lnSpc>
              <a:spcBef>
                <a:spcPct val="20000"/>
              </a:spcBef>
              <a:buFontTx/>
              <a:buChar char="-"/>
            </a:pPr>
            <a:r>
              <a:rPr lang="en-US" sz="1200" dirty="0" smtClean="0"/>
              <a:t>Product Sorter Cuba (CPCU) </a:t>
            </a:r>
          </a:p>
          <a:p>
            <a:pPr marL="342900" indent="-342900">
              <a:lnSpc>
                <a:spcPct val="80000"/>
              </a:lnSpc>
              <a:spcBef>
                <a:spcPct val="20000"/>
              </a:spcBef>
              <a:buFontTx/>
              <a:buChar char="-"/>
            </a:pPr>
            <a:r>
              <a:rPr lang="en-US" sz="1200" dirty="0" smtClean="0"/>
              <a:t>Cuba in Figures 2007</a:t>
            </a:r>
          </a:p>
          <a:p>
            <a:pPr marL="342900" indent="-342900">
              <a:lnSpc>
                <a:spcPct val="80000"/>
              </a:lnSpc>
              <a:spcBef>
                <a:spcPct val="20000"/>
              </a:spcBef>
              <a:buFontTx/>
              <a:buChar char="-"/>
            </a:pPr>
            <a:r>
              <a:rPr lang="en-US" sz="1200" dirty="0" smtClean="0"/>
              <a:t>The gender perspective in statistics </a:t>
            </a:r>
            <a:r>
              <a:rPr lang="en-US" sz="1200" dirty="0" err="1" smtClean="0"/>
              <a:t>Turquino-Manati</a:t>
            </a:r>
            <a:r>
              <a:rPr lang="en-US" sz="1200" dirty="0" smtClean="0"/>
              <a:t> Plan</a:t>
            </a:r>
          </a:p>
          <a:p>
            <a:pPr marL="342900" indent="-342900">
              <a:lnSpc>
                <a:spcPct val="80000"/>
              </a:lnSpc>
              <a:spcBef>
                <a:spcPct val="20000"/>
              </a:spcBef>
              <a:buFontTx/>
              <a:buChar char="-"/>
            </a:pPr>
            <a:r>
              <a:rPr lang="en-US" sz="1200" dirty="0" smtClean="0"/>
              <a:t>The current status and perspective of the Cuban population: A challenge for sustainable territorial development</a:t>
            </a:r>
          </a:p>
          <a:p>
            <a:pPr marL="342900" indent="-342900">
              <a:lnSpc>
                <a:spcPct val="80000"/>
              </a:lnSpc>
              <a:spcBef>
                <a:spcPct val="20000"/>
              </a:spcBef>
              <a:buFontTx/>
              <a:buChar char="-"/>
            </a:pPr>
            <a:r>
              <a:rPr lang="en-US" sz="1200" dirty="0" smtClean="0"/>
              <a:t>Life expectancy. Cuba and Provinces 2005-2007. Estimates by sex and age.</a:t>
            </a:r>
          </a:p>
          <a:p>
            <a:pPr marL="342900" indent="-342900">
              <a:lnSpc>
                <a:spcPct val="80000"/>
              </a:lnSpc>
              <a:spcBef>
                <a:spcPct val="20000"/>
              </a:spcBef>
              <a:buFontTx/>
              <a:buChar char="-"/>
            </a:pPr>
            <a:r>
              <a:rPr lang="en-US" sz="1200" dirty="0" smtClean="0"/>
              <a:t>Internal Migration Studies</a:t>
            </a:r>
          </a:p>
          <a:p>
            <a:pPr marL="342900" indent="-342900">
              <a:lnSpc>
                <a:spcPct val="80000"/>
              </a:lnSpc>
              <a:spcBef>
                <a:spcPct val="20000"/>
              </a:spcBef>
              <a:buFontTx/>
              <a:buChar char="-"/>
            </a:pPr>
            <a:r>
              <a:rPr lang="en-US" sz="1200" dirty="0" smtClean="0"/>
              <a:t>Cuban Women: Statistics and Facts 1958 – 2008</a:t>
            </a:r>
          </a:p>
          <a:p>
            <a:pPr marL="342900" indent="-342900">
              <a:lnSpc>
                <a:spcPct val="80000"/>
              </a:lnSpc>
              <a:spcBef>
                <a:spcPct val="20000"/>
              </a:spcBef>
              <a:buFontTx/>
              <a:buChar char="-"/>
            </a:pPr>
            <a:r>
              <a:rPr lang="en-US" sz="1200" dirty="0" smtClean="0"/>
              <a:t>Population Projection</a:t>
            </a:r>
          </a:p>
          <a:p>
            <a:pPr marL="342900" indent="-342900">
              <a:lnSpc>
                <a:spcPct val="80000"/>
              </a:lnSpc>
              <a:spcBef>
                <a:spcPct val="20000"/>
              </a:spcBef>
              <a:buFontTx/>
              <a:buChar char="-"/>
            </a:pPr>
            <a:r>
              <a:rPr lang="en-US" sz="1200" dirty="0" smtClean="0"/>
              <a:t>Population series reconstructed CPV/2002 1982-2002. </a:t>
            </a:r>
            <a:r>
              <a:rPr lang="en-US" sz="1200" dirty="0" err="1" smtClean="0"/>
              <a:t>Vol</a:t>
            </a:r>
            <a:r>
              <a:rPr lang="en-US" sz="1200" dirty="0" smtClean="0"/>
              <a:t> I and II</a:t>
            </a:r>
          </a:p>
          <a:p>
            <a:pPr marL="342900" indent="-342900">
              <a:lnSpc>
                <a:spcPct val="80000"/>
              </a:lnSpc>
              <a:spcBef>
                <a:spcPct val="20000"/>
              </a:spcBef>
              <a:buFontTx/>
              <a:buChar char="-"/>
            </a:pPr>
            <a:r>
              <a:rPr lang="en-US" sz="1200" dirty="0" smtClean="0"/>
              <a:t>Existing surface sown seed and rice</a:t>
            </a:r>
          </a:p>
          <a:p>
            <a:pPr marL="342900" indent="-342900">
              <a:lnSpc>
                <a:spcPct val="80000"/>
              </a:lnSpc>
              <a:spcBef>
                <a:spcPct val="20000"/>
              </a:spcBef>
              <a:buFontTx/>
              <a:buChar char="-"/>
            </a:pPr>
            <a:r>
              <a:rPr lang="en-US" sz="1200" dirty="0" smtClean="0"/>
              <a:t>Existing surface sown seed and bean</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normAutofit/>
          </a:bodyPr>
          <a:lstStyle/>
          <a:p>
            <a:r>
              <a:rPr lang="en-US" dirty="0" smtClean="0"/>
              <a:t>Publications</a:t>
            </a:r>
            <a:endParaRPr lang="en-US" dirty="0"/>
          </a:p>
        </p:txBody>
      </p:sp>
      <p:sp>
        <p:nvSpPr>
          <p:cNvPr id="3" name="Content Placeholder 2"/>
          <p:cNvSpPr>
            <a:spLocks noGrp="1"/>
          </p:cNvSpPr>
          <p:nvPr>
            <p:ph idx="1"/>
          </p:nvPr>
        </p:nvSpPr>
        <p:spPr>
          <a:xfrm>
            <a:off x="0" y="1066800"/>
            <a:ext cx="4343400" cy="5638800"/>
          </a:xfrm>
        </p:spPr>
        <p:txBody>
          <a:bodyPr>
            <a:normAutofit fontScale="25000" lnSpcReduction="20000"/>
          </a:bodyPr>
          <a:lstStyle/>
          <a:p>
            <a:pPr>
              <a:buNone/>
            </a:pPr>
            <a:r>
              <a:rPr lang="en-US" sz="5600" dirty="0" smtClean="0"/>
              <a:t>        Interest</a:t>
            </a:r>
            <a:br>
              <a:rPr lang="en-US" sz="5600" dirty="0" smtClean="0"/>
            </a:br>
            <a:r>
              <a:rPr lang="en-US" sz="5600" dirty="0" smtClean="0"/>
              <a:t/>
            </a:r>
            <a:br>
              <a:rPr lang="en-US" sz="5600" dirty="0" smtClean="0"/>
            </a:br>
            <a:r>
              <a:rPr lang="en-US" sz="5600" dirty="0" smtClean="0"/>
              <a:t>- Latin America and the Caribbean. Growth Estimate for 2009</a:t>
            </a:r>
            <a:br>
              <a:rPr lang="en-US" sz="5600" dirty="0" smtClean="0"/>
            </a:br>
            <a:r>
              <a:rPr lang="en-US" sz="5600" dirty="0" smtClean="0"/>
              <a:t>- Statistical Yearbook for Latin America and the Caribbean 2007</a:t>
            </a:r>
            <a:br>
              <a:rPr lang="en-US" sz="5600" dirty="0" smtClean="0"/>
            </a:br>
            <a:r>
              <a:rPr lang="en-US" sz="5600" dirty="0" smtClean="0"/>
              <a:t>- Statistical Yearbook for Latin America and the Caribbean 2008</a:t>
            </a:r>
            <a:br>
              <a:rPr lang="en-US" sz="5600" dirty="0" smtClean="0"/>
            </a:br>
            <a:r>
              <a:rPr lang="en-US" sz="5600" dirty="0" smtClean="0"/>
              <a:t>- Preliminary Overview of the Economies of Latin America and the Caribbean 2008</a:t>
            </a:r>
            <a:br>
              <a:rPr lang="en-US" sz="5600" dirty="0" smtClean="0"/>
            </a:br>
            <a:r>
              <a:rPr lang="en-US" sz="5600" dirty="0" smtClean="0"/>
              <a:t>- Special Bulletin No. 30 FAO Representation in Cuba</a:t>
            </a:r>
            <a:br>
              <a:rPr lang="en-US" sz="5600" dirty="0" smtClean="0"/>
            </a:br>
            <a:r>
              <a:rPr lang="en-US" sz="5600" dirty="0" smtClean="0"/>
              <a:t>- NOTI FAO Bulletin December 2008</a:t>
            </a:r>
            <a:br>
              <a:rPr lang="en-US" sz="5600" dirty="0" smtClean="0"/>
            </a:br>
            <a:r>
              <a:rPr lang="en-US" sz="5600" dirty="0" smtClean="0"/>
              <a:t>- International crises and opportunities for regional cooperation</a:t>
            </a:r>
            <a:br>
              <a:rPr lang="en-US" sz="5600" dirty="0" smtClean="0"/>
            </a:br>
            <a:r>
              <a:rPr lang="en-US" sz="5600" dirty="0" smtClean="0"/>
              <a:t>- Trade in services in member countries of ALADI: Quantitative assessment and policy</a:t>
            </a:r>
            <a:br>
              <a:rPr lang="en-US" sz="5600" dirty="0" smtClean="0"/>
            </a:br>
            <a:r>
              <a:rPr lang="en-US" sz="5600" dirty="0" smtClean="0"/>
              <a:t>- The capacity building: Empowering People and Institutions</a:t>
            </a:r>
            <a:br>
              <a:rPr lang="en-US" sz="5600" dirty="0" smtClean="0"/>
            </a:br>
            <a:r>
              <a:rPr lang="en-US" sz="5600" dirty="0" smtClean="0"/>
              <a:t>- Unpaid productive work within households: Guatemala and Mexico</a:t>
            </a:r>
            <a:br>
              <a:rPr lang="en-US" sz="5600" dirty="0" smtClean="0"/>
            </a:br>
            <a:r>
              <a:rPr lang="en-US" sz="5600" dirty="0" smtClean="0"/>
              <a:t>- State of the World's Children 2009</a:t>
            </a:r>
          </a:p>
          <a:p>
            <a:pPr>
              <a:buNone/>
            </a:pPr>
            <a:r>
              <a:rPr lang="en-US" sz="5600" dirty="0" smtClean="0"/>
              <a:t>        - Economic Survey of Latin America and the Caribbean, 2007-2008</a:t>
            </a:r>
            <a:br>
              <a:rPr lang="en-US" sz="5600" dirty="0" smtClean="0"/>
            </a:br>
            <a:r>
              <a:rPr lang="en-US" sz="5600" dirty="0" smtClean="0"/>
              <a:t>- Economic Survey of Latin America and the Caribbean, 2008-2009</a:t>
            </a:r>
            <a:br>
              <a:rPr lang="en-US" sz="5600" dirty="0" smtClean="0"/>
            </a:br>
            <a:r>
              <a:rPr lang="en-US" sz="5600" dirty="0" smtClean="0"/>
              <a:t>- Incidence of-pocket health costs in seven Latin American countries</a:t>
            </a:r>
          </a:p>
          <a:p>
            <a:pPr>
              <a:buNone/>
            </a:pPr>
            <a:r>
              <a:rPr lang="en-US" sz="5600" dirty="0" smtClean="0"/>
              <a:t>         - Selected Statistical Indicators of Caribbean </a:t>
            </a:r>
            <a:r>
              <a:rPr lang="en-US" sz="5400" dirty="0" smtClean="0"/>
              <a:t>Countries </a:t>
            </a:r>
            <a:r>
              <a:rPr lang="en-US" sz="4900" dirty="0" smtClean="0"/>
              <a:t/>
            </a:r>
            <a:br>
              <a:rPr lang="en-US" sz="4900" dirty="0" smtClean="0"/>
            </a:br>
            <a:endParaRPr lang="en-US" sz="4900" dirty="0" smtClean="0"/>
          </a:p>
          <a:p>
            <a:pPr>
              <a:buNone/>
            </a:pPr>
            <a:endParaRPr lang="en-US" dirty="0" smtClean="0"/>
          </a:p>
          <a:p>
            <a:pPr>
              <a:buNone/>
            </a:pPr>
            <a:r>
              <a:rPr lang="en-US" dirty="0" smtClean="0"/>
              <a:t/>
            </a:r>
            <a:br>
              <a:rPr lang="en-US" dirty="0" smtClean="0"/>
            </a:br>
            <a:endParaRPr lang="en-US" dirty="0"/>
          </a:p>
        </p:txBody>
      </p:sp>
      <p:sp>
        <p:nvSpPr>
          <p:cNvPr id="4" name="TextBox 3"/>
          <p:cNvSpPr txBox="1"/>
          <p:nvPr/>
        </p:nvSpPr>
        <p:spPr>
          <a:xfrm>
            <a:off x="4343400" y="302359"/>
            <a:ext cx="3810000" cy="6555641"/>
          </a:xfrm>
          <a:prstGeom prst="rect">
            <a:avLst/>
          </a:prstGeom>
          <a:noFill/>
        </p:spPr>
        <p:txBody>
          <a:bodyPr wrap="square" rtlCol="0">
            <a:spAutoFit/>
          </a:bodyPr>
          <a:lstStyle/>
          <a:p>
            <a:r>
              <a:rPr lang="en-US" sz="1400" dirty="0" smtClean="0"/>
              <a:t>- Child Development Index</a:t>
            </a:r>
            <a:br>
              <a:rPr lang="en-US" sz="1400" dirty="0" smtClean="0"/>
            </a:br>
            <a:r>
              <a:rPr lang="en-US" sz="1400" dirty="0" smtClean="0"/>
              <a:t>- Report on Cooperation in Latin America</a:t>
            </a:r>
            <a:br>
              <a:rPr lang="en-US" sz="1400" dirty="0" smtClean="0"/>
            </a:br>
            <a:r>
              <a:rPr lang="en-US" sz="1400" dirty="0" smtClean="0"/>
              <a:t>- The volatility of international prices and policy challenges in Latin America and the Caribbean</a:t>
            </a:r>
            <a:br>
              <a:rPr lang="en-US" sz="1400" dirty="0" smtClean="0"/>
            </a:br>
            <a:r>
              <a:rPr lang="en-US" sz="1400" dirty="0" smtClean="0"/>
              <a:t>- Food trends, 1995-2007. Agricultural Sector Information, North America and the Caribbean</a:t>
            </a:r>
            <a:br>
              <a:rPr lang="en-US" sz="1400" dirty="0" smtClean="0"/>
            </a:br>
            <a:r>
              <a:rPr lang="en-US" sz="1400" dirty="0" smtClean="0"/>
              <a:t>- The learning of students from Latin America and the Caribbean</a:t>
            </a:r>
            <a:br>
              <a:rPr lang="en-US" sz="1400" dirty="0" smtClean="0"/>
            </a:br>
            <a:r>
              <a:rPr lang="en-US" sz="1400" dirty="0" smtClean="0"/>
              <a:t>- Indigenous peoples and African descendants in the data sources: experiences in Latin America</a:t>
            </a:r>
            <a:br>
              <a:rPr lang="en-US" sz="1400" dirty="0" smtClean="0"/>
            </a:br>
            <a:r>
              <a:rPr lang="en-US" sz="1400" dirty="0" smtClean="0"/>
              <a:t>- Neurons for an economy unsettled</a:t>
            </a:r>
            <a:br>
              <a:rPr lang="en-US" sz="1400" dirty="0" smtClean="0"/>
            </a:br>
            <a:r>
              <a:rPr lang="en-US" sz="1400" dirty="0" smtClean="0"/>
              <a:t>- Millennium Development Goals. Progression towards the right to health in Latin America and the Caribbean</a:t>
            </a:r>
            <a:br>
              <a:rPr lang="en-US" sz="1400" dirty="0" smtClean="0"/>
            </a:br>
            <a:r>
              <a:rPr lang="en-US" sz="1400" dirty="0" smtClean="0"/>
              <a:t>- Overview of the international insertion of Latin America and the Caribbean. Trends 2008</a:t>
            </a:r>
            <a:br>
              <a:rPr lang="en-US" sz="1400" dirty="0" smtClean="0"/>
            </a:br>
            <a:r>
              <a:rPr lang="en-US" sz="1400" dirty="0" smtClean="0"/>
              <a:t>- Social Panorama of Latin America 2008</a:t>
            </a:r>
            <a:br>
              <a:rPr lang="en-US" sz="1400" dirty="0" smtClean="0"/>
            </a:br>
            <a:r>
              <a:rPr lang="en-US" sz="1400" dirty="0" smtClean="0"/>
              <a:t>- Economic and Social Plan and State Budget for 2009</a:t>
            </a:r>
            <a:br>
              <a:rPr lang="en-US" sz="1400" dirty="0" smtClean="0"/>
            </a:br>
            <a:r>
              <a:rPr lang="en-US" sz="1400" dirty="0" smtClean="0"/>
              <a:t>- Periodic report on the progress of the Millennium Development Goals in Latin America and the Caribbean, 2008</a:t>
            </a:r>
            <a:br>
              <a:rPr lang="en-US" sz="1400" dirty="0" smtClean="0"/>
            </a:br>
            <a:r>
              <a:rPr lang="en-US" sz="1400" dirty="0" smtClean="0"/>
              <a:t>- Demographic changes and their impact on development in Latin America and the Caribbean</a:t>
            </a:r>
          </a:p>
          <a:p>
            <a:endParaRPr lang="en-US" sz="14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a:xfrm>
            <a:off x="457200" y="3200400"/>
            <a:ext cx="7239000" cy="3255336"/>
          </a:xfrm>
        </p:spPr>
        <p:txBody>
          <a:bodyPr/>
          <a:lstStyle/>
          <a:p>
            <a:pPr algn="ctr">
              <a:buNone/>
            </a:pPr>
            <a:r>
              <a:rPr lang="en-US" sz="4000" dirty="0" smtClean="0"/>
              <a:t>Thank You</a:t>
            </a:r>
            <a:endParaRPr lang="en-US" sz="40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14400"/>
          </a:xfrm>
        </p:spPr>
        <p:txBody>
          <a:bodyPr>
            <a:normAutofit/>
          </a:bodyPr>
          <a:lstStyle/>
          <a:p>
            <a:r>
              <a:rPr lang="en-US" dirty="0" smtClean="0"/>
              <a:t>The Cuban Statistical System</a:t>
            </a:r>
            <a:endParaRPr lang="en-US" dirty="0"/>
          </a:p>
        </p:txBody>
      </p:sp>
      <p:sp>
        <p:nvSpPr>
          <p:cNvPr id="3" name="Content Placeholder 2"/>
          <p:cNvSpPr>
            <a:spLocks noGrp="1"/>
          </p:cNvSpPr>
          <p:nvPr>
            <p:ph idx="1"/>
          </p:nvPr>
        </p:nvSpPr>
        <p:spPr>
          <a:xfrm>
            <a:off x="228600" y="1143000"/>
            <a:ext cx="7772400" cy="5638800"/>
          </a:xfrm>
        </p:spPr>
        <p:txBody>
          <a:bodyPr>
            <a:normAutofit fontScale="32500" lnSpcReduction="20000"/>
          </a:bodyPr>
          <a:lstStyle/>
          <a:p>
            <a:pPr algn="just"/>
            <a:r>
              <a:rPr lang="en-US" sz="4800" dirty="0" smtClean="0"/>
              <a:t>Cuba has a National Statistical System, coordinated by the </a:t>
            </a:r>
            <a:r>
              <a:rPr lang="en-US" sz="4800" b="1" dirty="0" smtClean="0"/>
              <a:t>NSO</a:t>
            </a:r>
            <a:r>
              <a:rPr lang="en-US" sz="4800" dirty="0" smtClean="0"/>
              <a:t>, with offices in all municipalities in the country working with the concept of capturing the economic and social data directly where it generates, in more than 7000 “center informants” throughout the island. </a:t>
            </a:r>
            <a:endParaRPr lang="en-US" sz="4800" dirty="0" smtClean="0"/>
          </a:p>
          <a:p>
            <a:pPr algn="just"/>
            <a:endParaRPr lang="en-US" sz="4800" dirty="0" smtClean="0"/>
          </a:p>
          <a:p>
            <a:pPr algn="just"/>
            <a:r>
              <a:rPr lang="en-US" sz="4800" dirty="0" smtClean="0"/>
              <a:t>This </a:t>
            </a:r>
            <a:r>
              <a:rPr lang="en-US" sz="4800" dirty="0" smtClean="0"/>
              <a:t>information is processed through the network of more than 2500 computers connected in real time, which ultimately provides you the updated information.</a:t>
            </a:r>
          </a:p>
          <a:p>
            <a:pPr>
              <a:buNone/>
            </a:pPr>
            <a:endParaRPr lang="en-US" sz="4800" dirty="0" smtClean="0"/>
          </a:p>
          <a:p>
            <a:pPr algn="just"/>
            <a:r>
              <a:rPr lang="en-US" sz="4800" dirty="0" smtClean="0"/>
              <a:t>NSO is assigned to the </a:t>
            </a:r>
            <a:r>
              <a:rPr lang="en-US" sz="4800" b="1" dirty="0" smtClean="0"/>
              <a:t>Ministry of Economy and Planning </a:t>
            </a:r>
            <a:r>
              <a:rPr lang="en-US" sz="4800" dirty="0" smtClean="0"/>
              <a:t>which is the agency responsible for directing, implementing and monitoring the implementation of the policy of state and government, regarding economy, planning and statistics.</a:t>
            </a:r>
          </a:p>
          <a:p>
            <a:endParaRPr lang="en-US" sz="4800" dirty="0" smtClean="0"/>
          </a:p>
          <a:p>
            <a:pPr algn="just"/>
            <a:r>
              <a:rPr lang="en-US" sz="4800" dirty="0" smtClean="0"/>
              <a:t>The statistical organization structure in Cuba, is a </a:t>
            </a:r>
            <a:r>
              <a:rPr lang="en-US" sz="4800" b="1" dirty="0" smtClean="0"/>
              <a:t>centralized function </a:t>
            </a:r>
            <a:r>
              <a:rPr lang="en-US" sz="4800" dirty="0" smtClean="0"/>
              <a:t>and </a:t>
            </a:r>
            <a:r>
              <a:rPr lang="en-IN" sz="4800" dirty="0" smtClean="0"/>
              <a:t>NSO has the technical and managerial autonomy which is financed by national budget. </a:t>
            </a:r>
          </a:p>
          <a:p>
            <a:pPr algn="just">
              <a:buNone/>
            </a:pPr>
            <a:endParaRPr lang="en-IN" sz="4800" dirty="0" smtClean="0"/>
          </a:p>
          <a:p>
            <a:pPr algn="just"/>
            <a:r>
              <a:rPr lang="en-IN" sz="4800" dirty="0" smtClean="0"/>
              <a:t>The most operational statistics are centralized in the territories and the central bodies of state administration.</a:t>
            </a:r>
          </a:p>
          <a:p>
            <a:pPr>
              <a:buNone/>
            </a:pPr>
            <a:endParaRPr lang="en-IN" sz="4800" dirty="0" smtClean="0"/>
          </a:p>
          <a:p>
            <a:r>
              <a:rPr lang="en-US" sz="4800" dirty="0" smtClean="0"/>
              <a:t>NSO has 15 territorial offices and 169 municipal offices</a:t>
            </a:r>
          </a:p>
          <a:p>
            <a:endParaRPr lang="en-US" sz="4800"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NSO - MISSION</a:t>
            </a:r>
            <a:endParaRPr lang="en-US" dirty="0"/>
          </a:p>
        </p:txBody>
      </p:sp>
      <p:sp>
        <p:nvSpPr>
          <p:cNvPr id="3" name="Content Placeholder 2"/>
          <p:cNvSpPr>
            <a:spLocks noGrp="1"/>
          </p:cNvSpPr>
          <p:nvPr>
            <p:ph idx="1"/>
          </p:nvPr>
        </p:nvSpPr>
        <p:spPr/>
        <p:txBody>
          <a:bodyPr/>
          <a:lstStyle/>
          <a:p>
            <a:pPr algn="just">
              <a:buNone/>
            </a:pPr>
            <a:r>
              <a:rPr lang="en-US" dirty="0" smtClean="0"/>
              <a:t>   Ensure </a:t>
            </a:r>
            <a:r>
              <a:rPr lang="en-US" dirty="0"/>
              <a:t>production of quality </a:t>
            </a:r>
            <a:r>
              <a:rPr lang="en-US" dirty="0" smtClean="0"/>
              <a:t>statistics through </a:t>
            </a:r>
            <a:r>
              <a:rPr lang="en-US" dirty="0"/>
              <a:t>the National Statistical System </a:t>
            </a:r>
            <a:r>
              <a:rPr lang="en-US" dirty="0" smtClean="0"/>
              <a:t>to exercise </a:t>
            </a:r>
            <a:r>
              <a:rPr lang="en-US" dirty="0"/>
              <a:t>proper </a:t>
            </a:r>
            <a:r>
              <a:rPr lang="en-US" dirty="0" smtClean="0"/>
              <a:t>management, implementation </a:t>
            </a:r>
            <a:r>
              <a:rPr lang="en-US" dirty="0"/>
              <a:t>and monitoring of the uptake of economic and social figures, and their proper distribution in accordance with the needs of the economy and other country's needs </a:t>
            </a:r>
            <a:r>
              <a:rPr lang="en-US" dirty="0" smtClean="0"/>
              <a:t>on statistical information.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NSO - VISION</a:t>
            </a:r>
            <a:endParaRPr lang="en-US" dirty="0"/>
          </a:p>
        </p:txBody>
      </p:sp>
      <p:sp>
        <p:nvSpPr>
          <p:cNvPr id="3" name="Content Placeholder 2"/>
          <p:cNvSpPr>
            <a:spLocks noGrp="1"/>
          </p:cNvSpPr>
          <p:nvPr>
            <p:ph idx="1"/>
          </p:nvPr>
        </p:nvSpPr>
        <p:spPr>
          <a:xfrm>
            <a:off x="457200" y="1609416"/>
            <a:ext cx="7239000" cy="3724584"/>
          </a:xfrm>
        </p:spPr>
        <p:txBody>
          <a:bodyPr>
            <a:normAutofit/>
          </a:bodyPr>
          <a:lstStyle/>
          <a:p>
            <a:pPr algn="just">
              <a:buNone/>
            </a:pPr>
            <a:r>
              <a:rPr lang="en-US" dirty="0" smtClean="0"/>
              <a:t/>
            </a:r>
            <a:br>
              <a:rPr lang="en-US" dirty="0" smtClean="0"/>
            </a:br>
            <a:r>
              <a:rPr lang="en-US" dirty="0" smtClean="0"/>
              <a:t>Build </a:t>
            </a:r>
            <a:r>
              <a:rPr lang="en-US" dirty="0"/>
              <a:t>a statistical </a:t>
            </a:r>
            <a:r>
              <a:rPr lang="en-US" dirty="0" smtClean="0"/>
              <a:t>system that is </a:t>
            </a:r>
            <a:r>
              <a:rPr lang="en-US" dirty="0"/>
              <a:t>capable of responding professional quality and timeliness of statistical information needs of the country to meet the goals of economic and social development and the appropriate international reflection, aware of being useful and necessary to society.</a:t>
            </a:r>
            <a:endParaRPr lang="en-US" dirty="0" smtClean="0"/>
          </a:p>
          <a:p>
            <a:pPr>
              <a:buNone/>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746760"/>
          </a:xfrm>
        </p:spPr>
        <p:txBody>
          <a:bodyPr/>
          <a:lstStyle/>
          <a:p>
            <a:r>
              <a:rPr lang="en-US" dirty="0" smtClean="0"/>
              <a:t>NSO - CAREER GOALS</a:t>
            </a:r>
            <a:endParaRPr lang="en-US" dirty="0"/>
          </a:p>
        </p:txBody>
      </p:sp>
      <p:sp>
        <p:nvSpPr>
          <p:cNvPr id="3" name="Content Placeholder 2"/>
          <p:cNvSpPr>
            <a:spLocks noGrp="1"/>
          </p:cNvSpPr>
          <p:nvPr>
            <p:ph idx="1"/>
          </p:nvPr>
        </p:nvSpPr>
        <p:spPr>
          <a:xfrm>
            <a:off x="76200" y="1371600"/>
            <a:ext cx="8001000" cy="5105400"/>
          </a:xfrm>
        </p:spPr>
        <p:txBody>
          <a:bodyPr>
            <a:normAutofit fontScale="85000" lnSpcReduction="20000"/>
          </a:bodyPr>
          <a:lstStyle/>
          <a:p>
            <a:pPr algn="just">
              <a:buNone/>
            </a:pPr>
            <a:r>
              <a:rPr lang="en-US" dirty="0" smtClean="0"/>
              <a:t/>
            </a:r>
            <a:br>
              <a:rPr lang="en-US" dirty="0" smtClean="0"/>
            </a:br>
            <a:r>
              <a:rPr lang="en-US" dirty="0" smtClean="0"/>
              <a:t>1</a:t>
            </a:r>
            <a:r>
              <a:rPr lang="en-US" sz="3500" dirty="0" smtClean="0"/>
              <a:t>.- </a:t>
            </a:r>
            <a:r>
              <a:rPr lang="en-US" sz="3500" dirty="0" smtClean="0"/>
              <a:t>To structure a complete training system of technical education system and ensure the updating of technical knowledge and methodology in accordance with the skill requirements of the statistical work.</a:t>
            </a:r>
          </a:p>
          <a:p>
            <a:pPr algn="just">
              <a:buNone/>
            </a:pPr>
            <a:r>
              <a:rPr lang="en-US" sz="3500" dirty="0" smtClean="0"/>
              <a:t/>
            </a:r>
            <a:br>
              <a:rPr lang="en-US" sz="3500" dirty="0" smtClean="0"/>
            </a:br>
            <a:r>
              <a:rPr lang="en-US" sz="3500" dirty="0" smtClean="0"/>
              <a:t>2.- </a:t>
            </a:r>
            <a:r>
              <a:rPr lang="en-US" sz="3500" dirty="0"/>
              <a:t>Ensure statistical discipline and compliance with regulations established for the collection of figures from reporting sources that make up the National Statistical System and </a:t>
            </a:r>
            <a:r>
              <a:rPr lang="en-US" sz="3500" dirty="0" smtClean="0"/>
              <a:t>to </a:t>
            </a:r>
            <a:r>
              <a:rPr lang="en-US" sz="3500" dirty="0"/>
              <a:t>ensure the accuracy and quality of information</a:t>
            </a:r>
            <a:r>
              <a:rPr lang="en-US" sz="3500" dirty="0" smtClean="0"/>
              <a:t>.</a:t>
            </a:r>
            <a:endParaRPr lang="en-US" sz="35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670560"/>
          </a:xfrm>
        </p:spPr>
        <p:txBody>
          <a:bodyPr/>
          <a:lstStyle/>
          <a:p>
            <a:r>
              <a:rPr lang="en-US" dirty="0" smtClean="0"/>
              <a:t>NSO - JOB OBJECTIVES </a:t>
            </a:r>
            <a:endParaRPr lang="en-US" dirty="0"/>
          </a:p>
        </p:txBody>
      </p:sp>
      <p:sp>
        <p:nvSpPr>
          <p:cNvPr id="3" name="Content Placeholder 2"/>
          <p:cNvSpPr>
            <a:spLocks noGrp="1"/>
          </p:cNvSpPr>
          <p:nvPr>
            <p:ph idx="1"/>
          </p:nvPr>
        </p:nvSpPr>
        <p:spPr>
          <a:xfrm>
            <a:off x="152400" y="1447800"/>
            <a:ext cx="7924800" cy="4800600"/>
          </a:xfrm>
        </p:spPr>
        <p:txBody>
          <a:bodyPr>
            <a:normAutofit fontScale="25000" lnSpcReduction="20000"/>
          </a:bodyPr>
          <a:lstStyle/>
          <a:p>
            <a:pPr algn="just">
              <a:buNone/>
            </a:pPr>
            <a:r>
              <a:rPr lang="en-US" sz="7200" dirty="0" smtClean="0"/>
              <a:t>    </a:t>
            </a:r>
            <a:r>
              <a:rPr lang="en-US" sz="6400" dirty="0" smtClean="0"/>
              <a:t>1 .- </a:t>
            </a:r>
            <a:r>
              <a:rPr lang="en-US" sz="6400" b="1" dirty="0" smtClean="0"/>
              <a:t>Strengthen the functioning of the system of data collection and processing</a:t>
            </a:r>
            <a:r>
              <a:rPr lang="en-US" sz="6400" dirty="0" smtClean="0"/>
              <a:t> of the NSO System according to the established methodology, seeking to ensure its rationality and discipline statistics from other sources. </a:t>
            </a:r>
          </a:p>
          <a:p>
            <a:pPr algn="just">
              <a:buNone/>
            </a:pPr>
            <a:r>
              <a:rPr lang="en-US" sz="6400" dirty="0" smtClean="0"/>
              <a:t/>
            </a:r>
            <a:br>
              <a:rPr lang="en-US" sz="6400" dirty="0" smtClean="0"/>
            </a:br>
            <a:r>
              <a:rPr lang="en-US" sz="6400" dirty="0" smtClean="0"/>
              <a:t>2 .- </a:t>
            </a:r>
            <a:r>
              <a:rPr lang="en-US" sz="6400" b="1" dirty="0" smtClean="0"/>
              <a:t>To ensure the quality and accuracy of data </a:t>
            </a:r>
            <a:r>
              <a:rPr lang="en-US" sz="6400" dirty="0" smtClean="0"/>
              <a:t>that is captured by the NSO System and the information received from other </a:t>
            </a:r>
            <a:r>
              <a:rPr lang="en-US" sz="6400" dirty="0" smtClean="0"/>
              <a:t>sources. </a:t>
            </a:r>
            <a:endParaRPr lang="en-US" sz="6400" dirty="0" smtClean="0"/>
          </a:p>
          <a:p>
            <a:pPr algn="just">
              <a:buNone/>
            </a:pPr>
            <a:r>
              <a:rPr lang="en-US" sz="6400" dirty="0" smtClean="0"/>
              <a:t/>
            </a:r>
            <a:br>
              <a:rPr lang="en-US" sz="6400" dirty="0" smtClean="0"/>
            </a:br>
            <a:r>
              <a:rPr lang="en-US" sz="6400" dirty="0" smtClean="0"/>
              <a:t>3 .- To improve statistical services in the country and means for dissemination to meet the requirements, both national and international commitments. </a:t>
            </a:r>
          </a:p>
          <a:p>
            <a:pPr algn="just">
              <a:buNone/>
            </a:pPr>
            <a:r>
              <a:rPr lang="en-US" sz="6400" dirty="0" smtClean="0"/>
              <a:t/>
            </a:r>
            <a:br>
              <a:rPr lang="en-US" sz="6400" dirty="0" smtClean="0"/>
            </a:br>
            <a:r>
              <a:rPr lang="en-US" sz="6400" dirty="0" smtClean="0"/>
              <a:t>4 .- To advance steadily in the </a:t>
            </a:r>
            <a:r>
              <a:rPr lang="en-US" sz="6400" b="1" dirty="0" smtClean="0"/>
              <a:t>formulation of new indicators</a:t>
            </a:r>
            <a:r>
              <a:rPr lang="en-US" sz="6400" dirty="0" smtClean="0"/>
              <a:t>, the improvement of existing methodologies and prioritize the addition of other procedures, analysis and research to provide the necessary statistical basis for drawing up the new base year of national accounts of Cuba. </a:t>
            </a:r>
          </a:p>
          <a:p>
            <a:pPr algn="just">
              <a:buNone/>
            </a:pPr>
            <a:r>
              <a:rPr lang="en-US" sz="6400" dirty="0" smtClean="0"/>
              <a:t/>
            </a:r>
            <a:br>
              <a:rPr lang="en-US" sz="6400" dirty="0" smtClean="0"/>
            </a:br>
            <a:r>
              <a:rPr lang="en-US" sz="6400" dirty="0" smtClean="0"/>
              <a:t>5 .- To ensure the efficient operation of computer and support the core business of the NSO System. </a:t>
            </a:r>
          </a:p>
          <a:p>
            <a:pPr algn="just">
              <a:buNone/>
            </a:pPr>
            <a:endParaRPr lang="en-US" sz="6400" dirty="0" smtClean="0"/>
          </a:p>
          <a:p>
            <a:pPr algn="just">
              <a:buNone/>
            </a:pPr>
            <a:r>
              <a:rPr lang="en-US" sz="6400" dirty="0" smtClean="0"/>
              <a:t>   </a:t>
            </a:r>
            <a:r>
              <a:rPr lang="en-US" sz="6400" dirty="0" smtClean="0"/>
              <a:t>  6.- </a:t>
            </a:r>
            <a:r>
              <a:rPr lang="en-US" sz="6400" dirty="0" smtClean="0"/>
              <a:t>To improve the internal organization of work and ensure a disciplined environment in the NSO System that maintains the provision for defense, strict control of the resources available and the necessary safety and security. </a:t>
            </a:r>
            <a:endParaRPr lang="en-US" sz="6400" dirty="0" smtClean="0"/>
          </a:p>
          <a:p>
            <a:pPr algn="just">
              <a:buNone/>
            </a:pPr>
            <a:r>
              <a:rPr lang="en-US" sz="7200" dirty="0" smtClean="0"/>
              <a:t>       </a:t>
            </a:r>
          </a:p>
          <a:p>
            <a:pPr algn="just"/>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594360"/>
          </a:xfrm>
        </p:spPr>
        <p:txBody>
          <a:bodyPr>
            <a:normAutofit/>
          </a:bodyPr>
          <a:lstStyle/>
          <a:p>
            <a:r>
              <a:rPr lang="en-US" sz="3600" dirty="0" smtClean="0"/>
              <a:t>NSO - POWERS AND FUNCTIONS </a:t>
            </a:r>
            <a:endParaRPr lang="en-US" sz="3600" dirty="0"/>
          </a:p>
        </p:txBody>
      </p:sp>
      <p:sp>
        <p:nvSpPr>
          <p:cNvPr id="3" name="Content Placeholder 2"/>
          <p:cNvSpPr>
            <a:spLocks noGrp="1"/>
          </p:cNvSpPr>
          <p:nvPr>
            <p:ph idx="1"/>
          </p:nvPr>
        </p:nvSpPr>
        <p:spPr>
          <a:xfrm>
            <a:off x="-152400" y="838200"/>
            <a:ext cx="8153400" cy="5867400"/>
          </a:xfrm>
        </p:spPr>
        <p:txBody>
          <a:bodyPr>
            <a:normAutofit fontScale="25000" lnSpcReduction="20000"/>
          </a:bodyPr>
          <a:lstStyle/>
          <a:p>
            <a:pPr algn="just">
              <a:buNone/>
            </a:pPr>
            <a:r>
              <a:rPr lang="en-US" dirty="0" smtClean="0"/>
              <a:t>         </a:t>
            </a:r>
            <a:r>
              <a:rPr lang="en-US" sz="5200" dirty="0" smtClean="0"/>
              <a:t>1.-Integrate the country's state statistical work in an </a:t>
            </a:r>
            <a:r>
              <a:rPr lang="en-US" sz="5200" dirty="0" smtClean="0"/>
              <a:t>efficient, </a:t>
            </a:r>
            <a:r>
              <a:rPr lang="en-US" sz="5200" dirty="0" smtClean="0"/>
              <a:t>designed to </a:t>
            </a:r>
            <a:r>
              <a:rPr lang="en-US" sz="5200" b="1" dirty="0" smtClean="0"/>
              <a:t>provide the information </a:t>
            </a:r>
            <a:r>
              <a:rPr lang="en-US" sz="5200" dirty="0" smtClean="0"/>
              <a:t>required to control the economic plan, the analysis of economic performance and other needs of the country;</a:t>
            </a:r>
          </a:p>
          <a:p>
            <a:pPr algn="just">
              <a:buNone/>
            </a:pPr>
            <a:r>
              <a:rPr lang="en-US" sz="5200" dirty="0" smtClean="0"/>
              <a:t/>
            </a:r>
            <a:br>
              <a:rPr lang="en-US" sz="5200" dirty="0" smtClean="0"/>
            </a:br>
            <a:r>
              <a:rPr lang="en-US" sz="5200" dirty="0" smtClean="0"/>
              <a:t> 2.-</a:t>
            </a:r>
            <a:r>
              <a:rPr lang="en-US" sz="5200" b="1" dirty="0" smtClean="0"/>
              <a:t>Centralize and deliver the country's official statistics </a:t>
            </a:r>
            <a:r>
              <a:rPr lang="en-US" sz="5200" dirty="0" smtClean="0"/>
              <a:t>including state, cooperative, mixed and private;</a:t>
            </a:r>
          </a:p>
          <a:p>
            <a:pPr algn="just">
              <a:buNone/>
            </a:pPr>
            <a:r>
              <a:rPr lang="en-US" sz="5200" dirty="0" smtClean="0"/>
              <a:t/>
            </a:r>
            <a:br>
              <a:rPr lang="en-US" sz="5200" dirty="0" smtClean="0"/>
            </a:br>
            <a:r>
              <a:rPr lang="en-US" sz="5200" dirty="0" smtClean="0"/>
              <a:t> 3.-</a:t>
            </a:r>
            <a:r>
              <a:rPr lang="en-US" sz="5200" b="1" dirty="0" smtClean="0"/>
              <a:t>Arrange and approve the centralized statistics </a:t>
            </a:r>
            <a:r>
              <a:rPr lang="en-US" sz="5200" dirty="0" smtClean="0"/>
              <a:t>designed to meet the information requirements of management and international statistical undertakings and territorial statistics designed to meet the requirements of the bodies of the government in the territories and approve the methodology and classification rules that used in them;</a:t>
            </a:r>
          </a:p>
          <a:p>
            <a:pPr algn="just">
              <a:buNone/>
            </a:pPr>
            <a:r>
              <a:rPr lang="en-US" sz="5200" dirty="0" smtClean="0"/>
              <a:t/>
            </a:r>
            <a:br>
              <a:rPr lang="en-US" sz="5200" dirty="0" smtClean="0"/>
            </a:br>
            <a:r>
              <a:rPr lang="en-US" sz="5200" dirty="0" smtClean="0"/>
              <a:t> 4.-</a:t>
            </a:r>
            <a:r>
              <a:rPr lang="en-US" sz="5200" b="1" dirty="0" smtClean="0"/>
              <a:t>Conducting methodologically statistical activity</a:t>
            </a:r>
            <a:r>
              <a:rPr lang="en-US" sz="5200" dirty="0" smtClean="0"/>
              <a:t> of the organs, agencies, institutions and government agencies and oversee the statistical work in them, organizing statistical audit and ensuring the authenticity of the information;</a:t>
            </a:r>
          </a:p>
          <a:p>
            <a:pPr algn="just">
              <a:buNone/>
            </a:pPr>
            <a:r>
              <a:rPr lang="en-US" sz="5200" dirty="0" smtClean="0"/>
              <a:t> </a:t>
            </a:r>
            <a:endParaRPr lang="en-US" sz="5200" dirty="0" smtClean="0"/>
          </a:p>
          <a:p>
            <a:pPr algn="just">
              <a:buNone/>
            </a:pPr>
            <a:r>
              <a:rPr lang="en-US" sz="5200" dirty="0" smtClean="0"/>
              <a:t>     </a:t>
            </a:r>
            <a:r>
              <a:rPr lang="en-US" sz="5200" dirty="0" smtClean="0"/>
              <a:t>   5.-</a:t>
            </a:r>
            <a:r>
              <a:rPr lang="en-US" sz="5200" b="1" dirty="0" smtClean="0"/>
              <a:t>Identify the units of statistical observation </a:t>
            </a:r>
            <a:r>
              <a:rPr lang="en-US" sz="5200" dirty="0" smtClean="0"/>
              <a:t>and </a:t>
            </a:r>
            <a:r>
              <a:rPr lang="en-US" sz="5200" dirty="0" smtClean="0"/>
              <a:t>to capture</a:t>
            </a:r>
            <a:r>
              <a:rPr lang="en-US" sz="5200" dirty="0" smtClean="0"/>
              <a:t>, through the regional network, the information for centralized statistics bodies and agencies, organizations, institutions and other organizational units and designated areas of both state, cooperative, mixed and private as to individuals and households;</a:t>
            </a:r>
          </a:p>
          <a:p>
            <a:pPr algn="just">
              <a:buNone/>
            </a:pPr>
            <a:r>
              <a:rPr lang="en-US" sz="5200" dirty="0" smtClean="0"/>
              <a:t/>
            </a:r>
            <a:br>
              <a:rPr lang="en-US" sz="5200" dirty="0" smtClean="0"/>
            </a:br>
            <a:r>
              <a:rPr lang="en-US" sz="5200" dirty="0" smtClean="0"/>
              <a:t> </a:t>
            </a:r>
            <a:r>
              <a:rPr lang="en-US" sz="5200" dirty="0" smtClean="0"/>
              <a:t>6.-</a:t>
            </a:r>
            <a:r>
              <a:rPr lang="en-US" sz="5200" dirty="0" smtClean="0"/>
              <a:t>Direct and / or run </a:t>
            </a:r>
            <a:r>
              <a:rPr lang="en-US" sz="5200" b="1" dirty="0" smtClean="0"/>
              <a:t>economic censuses and population</a:t>
            </a:r>
            <a:r>
              <a:rPr lang="en-US" sz="5200" dirty="0" smtClean="0"/>
              <a:t>, </a:t>
            </a:r>
            <a:r>
              <a:rPr lang="en-US" sz="5200" b="1" dirty="0" smtClean="0"/>
              <a:t>economic or social surveys </a:t>
            </a:r>
            <a:r>
              <a:rPr lang="en-US" sz="5200" dirty="0" smtClean="0"/>
              <a:t>of country and approve the conduct of such research bodies and organs of state when the nature and scope requires;</a:t>
            </a:r>
          </a:p>
          <a:p>
            <a:pPr algn="just">
              <a:buNone/>
            </a:pPr>
            <a:r>
              <a:rPr lang="en-US" sz="5200" dirty="0" smtClean="0"/>
              <a:t/>
            </a:r>
            <a:br>
              <a:rPr lang="en-US" sz="5200" dirty="0" smtClean="0"/>
            </a:br>
            <a:r>
              <a:rPr lang="en-US" sz="5200" dirty="0" smtClean="0"/>
              <a:t> </a:t>
            </a:r>
            <a:r>
              <a:rPr lang="en-US" sz="5200" dirty="0" smtClean="0"/>
              <a:t>7.-</a:t>
            </a:r>
            <a:r>
              <a:rPr lang="en-US" sz="5200" b="1" dirty="0" smtClean="0"/>
              <a:t>State record</a:t>
            </a:r>
            <a:r>
              <a:rPr lang="en-US" sz="5200" dirty="0" smtClean="0"/>
              <a:t> keeping business, budgeted units and other state entities from entities subordinate to the political, social and mass organizations and cooperatives and the basic units of cooperative production;</a:t>
            </a:r>
          </a:p>
          <a:p>
            <a:pPr algn="just">
              <a:buNone/>
            </a:pPr>
            <a:endParaRPr lang="en-US" sz="5200" dirty="0" smtClean="0"/>
          </a:p>
          <a:p>
            <a:pPr algn="just">
              <a:buNone/>
            </a:pPr>
            <a:endParaRPr lang="en-US" sz="4200" dirty="0" smtClean="0"/>
          </a:p>
          <a:p>
            <a:pPr algn="just">
              <a:buNone/>
            </a:pPr>
            <a:r>
              <a:rPr lang="en-US" dirty="0" smtClean="0"/>
              <a:t/>
            </a:r>
            <a:br>
              <a:rPr lang="en-US" dirty="0" smtClean="0"/>
            </a:b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39000" cy="975360"/>
          </a:xfrm>
        </p:spPr>
        <p:txBody>
          <a:bodyPr>
            <a:normAutofit fontScale="90000"/>
          </a:bodyPr>
          <a:lstStyle/>
          <a:p>
            <a:r>
              <a:rPr lang="en-IN" dirty="0" smtClean="0"/>
              <a:t>NSO structure</a:t>
            </a:r>
            <a:br>
              <a:rPr lang="en-IN" dirty="0" smtClean="0"/>
            </a:br>
            <a:endParaRPr lang="en-IN" dirty="0"/>
          </a:p>
        </p:txBody>
      </p:sp>
      <p:sp>
        <p:nvSpPr>
          <p:cNvPr id="3" name="Content Placeholder 2"/>
          <p:cNvSpPr>
            <a:spLocks noGrp="1"/>
          </p:cNvSpPr>
          <p:nvPr>
            <p:ph idx="1"/>
          </p:nvPr>
        </p:nvSpPr>
        <p:spPr>
          <a:xfrm>
            <a:off x="152400" y="838200"/>
            <a:ext cx="7772400" cy="5715000"/>
          </a:xfrm>
        </p:spPr>
        <p:txBody>
          <a:bodyPr>
            <a:noAutofit/>
          </a:bodyPr>
          <a:lstStyle/>
          <a:p>
            <a:r>
              <a:rPr lang="en-IN" sz="1050" dirty="0" smtClean="0"/>
              <a:t>General </a:t>
            </a:r>
            <a:r>
              <a:rPr lang="en-IN" sz="1050" dirty="0" smtClean="0"/>
              <a:t>direction</a:t>
            </a:r>
          </a:p>
          <a:p>
            <a:pPr>
              <a:buNone/>
            </a:pPr>
            <a:endParaRPr lang="en-IN" sz="1050" dirty="0" smtClean="0"/>
          </a:p>
          <a:p>
            <a:r>
              <a:rPr lang="en-IN" sz="1050" dirty="0" smtClean="0"/>
              <a:t>Department of Statistical systems</a:t>
            </a:r>
          </a:p>
          <a:p>
            <a:pPr>
              <a:buNone/>
            </a:pPr>
            <a:endParaRPr lang="en-IN" sz="1050" dirty="0" smtClean="0"/>
          </a:p>
          <a:p>
            <a:r>
              <a:rPr lang="en-IN" sz="1050" dirty="0" smtClean="0"/>
              <a:t>Department of National Accounts</a:t>
            </a:r>
          </a:p>
          <a:p>
            <a:pPr>
              <a:buNone/>
            </a:pPr>
            <a:endParaRPr lang="en-IN" sz="1050" dirty="0" smtClean="0"/>
          </a:p>
          <a:p>
            <a:r>
              <a:rPr lang="en-IN" sz="1050" dirty="0" smtClean="0"/>
              <a:t>Department of Industry</a:t>
            </a:r>
          </a:p>
          <a:p>
            <a:pPr>
              <a:buNone/>
            </a:pPr>
            <a:endParaRPr lang="en-IN" sz="1050" dirty="0" smtClean="0"/>
          </a:p>
          <a:p>
            <a:r>
              <a:rPr lang="en-IN" sz="1050" dirty="0" smtClean="0"/>
              <a:t>Department of agriculture and livestock activities</a:t>
            </a:r>
          </a:p>
          <a:p>
            <a:pPr>
              <a:buNone/>
            </a:pPr>
            <a:endParaRPr lang="en-IN" sz="1050" dirty="0" smtClean="0"/>
          </a:p>
          <a:p>
            <a:r>
              <a:rPr lang="en-IN" sz="1050" dirty="0" smtClean="0"/>
              <a:t>Department of Tourism and Trade</a:t>
            </a:r>
          </a:p>
          <a:p>
            <a:pPr>
              <a:buNone/>
            </a:pPr>
            <a:endParaRPr lang="en-IN" sz="1050" dirty="0" smtClean="0"/>
          </a:p>
          <a:p>
            <a:r>
              <a:rPr lang="en-IN" sz="1050" dirty="0" smtClean="0"/>
              <a:t>Social statistics department</a:t>
            </a:r>
          </a:p>
          <a:p>
            <a:pPr>
              <a:buNone/>
            </a:pPr>
            <a:endParaRPr lang="en-IN" sz="1050" dirty="0" smtClean="0"/>
          </a:p>
          <a:p>
            <a:r>
              <a:rPr lang="en-IN" sz="1050" dirty="0" smtClean="0"/>
              <a:t>Department Information</a:t>
            </a:r>
          </a:p>
          <a:p>
            <a:pPr>
              <a:buNone/>
            </a:pPr>
            <a:endParaRPr lang="en-IN" sz="1050" dirty="0" smtClean="0"/>
          </a:p>
          <a:p>
            <a:r>
              <a:rPr lang="en-IN" sz="1050" dirty="0" smtClean="0"/>
              <a:t>Department of Computer Science</a:t>
            </a:r>
          </a:p>
          <a:p>
            <a:pPr>
              <a:buNone/>
            </a:pPr>
            <a:endParaRPr lang="en-IN" sz="1050" dirty="0" smtClean="0"/>
          </a:p>
          <a:p>
            <a:r>
              <a:rPr lang="en-IN" sz="1050" dirty="0" smtClean="0"/>
              <a:t>International relations department, legal support and human resources</a:t>
            </a:r>
          </a:p>
          <a:p>
            <a:pPr>
              <a:buNone/>
            </a:pPr>
            <a:endParaRPr lang="en-IN" sz="1050" dirty="0" smtClean="0"/>
          </a:p>
          <a:p>
            <a:r>
              <a:rPr lang="en-IN" sz="1050" dirty="0" smtClean="0"/>
              <a:t>Protection department</a:t>
            </a:r>
          </a:p>
          <a:p>
            <a:pPr>
              <a:buNone/>
            </a:pPr>
            <a:endParaRPr lang="en-IN" sz="1050" dirty="0" smtClean="0"/>
          </a:p>
          <a:p>
            <a:r>
              <a:rPr lang="en-IN" sz="1050" dirty="0" smtClean="0"/>
              <a:t>Economy </a:t>
            </a:r>
            <a:r>
              <a:rPr lang="en-IN" sz="1050" dirty="0" smtClean="0"/>
              <a:t>Department</a:t>
            </a:r>
            <a:endParaRPr lang="en-US" sz="1050" dirty="0" smtClean="0"/>
          </a:p>
          <a:p>
            <a:pPr>
              <a:buNone/>
            </a:pPr>
            <a:r>
              <a:rPr lang="en-US" sz="1050" dirty="0" smtClean="0"/>
              <a:t> </a:t>
            </a:r>
            <a:r>
              <a:rPr lang="en-US" sz="1050" dirty="0" smtClean="0"/>
              <a:t>     The </a:t>
            </a:r>
            <a:r>
              <a:rPr lang="en-US" sz="1050" dirty="0" smtClean="0"/>
              <a:t>NSO is given a Center for Population and Development Studies and has a Bureau of Social and Economic Research which is responsible for the consulting business</a:t>
            </a:r>
            <a:r>
              <a:rPr lang="en-US" sz="1050" dirty="0" smtClean="0"/>
              <a:t>.</a:t>
            </a:r>
            <a:endParaRPr lang="en-IN" sz="105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787</TotalTime>
  <Words>1290</Words>
  <Application>Microsoft Office PowerPoint</Application>
  <PresentationFormat>On-screen Show (4:3)</PresentationFormat>
  <Paragraphs>313</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Opulent</vt:lpstr>
      <vt:lpstr> Statistical System in Cuba </vt:lpstr>
      <vt:lpstr>The Cuban Statistical System</vt:lpstr>
      <vt:lpstr>The Cuban Statistical System</vt:lpstr>
      <vt:lpstr>NSO - MISSION</vt:lpstr>
      <vt:lpstr>NSO - VISION</vt:lpstr>
      <vt:lpstr>NSO - CAREER GOALS</vt:lpstr>
      <vt:lpstr>NSO - JOB OBJECTIVES </vt:lpstr>
      <vt:lpstr>NSO - POWERS AND FUNCTIONS </vt:lpstr>
      <vt:lpstr>NSO structure </vt:lpstr>
      <vt:lpstr>The Cuban Statistical System</vt:lpstr>
      <vt:lpstr>The Cuban Statistical System</vt:lpstr>
      <vt:lpstr>Slide 12</vt:lpstr>
      <vt:lpstr>National Statistical Information System</vt:lpstr>
      <vt:lpstr>Territorial Statistical Information System</vt:lpstr>
      <vt:lpstr>Supplemental Statistical Information System</vt:lpstr>
      <vt:lpstr>National Accounts</vt:lpstr>
      <vt:lpstr>Social and education Statistics </vt:lpstr>
      <vt:lpstr>Social and education Statistics</vt:lpstr>
      <vt:lpstr>Census</vt:lpstr>
      <vt:lpstr>Statistical Yearbook </vt:lpstr>
      <vt:lpstr>Logs and Classifiers  </vt:lpstr>
      <vt:lpstr>Publications </vt:lpstr>
      <vt:lpstr>Publications</vt:lpstr>
      <vt:lpstr>Publications</vt:lpstr>
      <vt:lpstr>Slide 25</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Guest</dc:creator>
  <cp:lastModifiedBy>Guest</cp:lastModifiedBy>
  <cp:revision>135</cp:revision>
  <dcterms:created xsi:type="dcterms:W3CDTF">2010-11-05T07:17:04Z</dcterms:created>
  <dcterms:modified xsi:type="dcterms:W3CDTF">2010-11-11T04:44:15Z</dcterms:modified>
</cp:coreProperties>
</file>