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332" autoAdjust="0"/>
    <p:restoredTop sz="94660"/>
  </p:normalViewPr>
  <p:slideViewPr>
    <p:cSldViewPr>
      <p:cViewPr varScale="1">
        <p:scale>
          <a:sx n="74" d="100"/>
          <a:sy n="74" d="100"/>
        </p:scale>
        <p:origin x="-5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0257433273102179E-2"/>
          <c:y val="5.0862860892388534E-2"/>
          <c:w val="0.93974256672689782"/>
          <c:h val="0.89827427821522321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P1-P0</c:v>
                </c:pt>
              </c:strCache>
            </c:strRef>
          </c:tx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Sheet1!$B$2:$Z$2</c:f>
              <c:numCache>
                <c:formatCode>General</c:formatCode>
                <c:ptCount val="25"/>
                <c:pt idx="0">
                  <c:v>1.4859127749903523E-2</c:v>
                </c:pt>
                <c:pt idx="1">
                  <c:v>-1.526690200154102E-2</c:v>
                </c:pt>
                <c:pt idx="2">
                  <c:v>2.4230733038486871E-3</c:v>
                </c:pt>
                <c:pt idx="3">
                  <c:v>-3.6941896024464899E-3</c:v>
                </c:pt>
                <c:pt idx="4">
                  <c:v>7.2420752700937908E-3</c:v>
                </c:pt>
                <c:pt idx="5">
                  <c:v>-4.8674554440617107E-3</c:v>
                </c:pt>
                <c:pt idx="6">
                  <c:v>1.0526315789473691E-2</c:v>
                </c:pt>
                <c:pt idx="7">
                  <c:v>1.2332205609516547E-2</c:v>
                </c:pt>
                <c:pt idx="8">
                  <c:v>1.1373578302712193E-2</c:v>
                </c:pt>
                <c:pt idx="9">
                  <c:v>6.201422192822905E-3</c:v>
                </c:pt>
                <c:pt idx="10">
                  <c:v>8.177570093457957E-3</c:v>
                </c:pt>
                <c:pt idx="11">
                  <c:v>-4.4286979627988841E-4</c:v>
                </c:pt>
                <c:pt idx="12">
                  <c:v>1.7920242301867749E-2</c:v>
                </c:pt>
                <c:pt idx="13">
                  <c:v>1.7543859649122851E-2</c:v>
                </c:pt>
                <c:pt idx="14">
                  <c:v>5.2083333333333461E-3</c:v>
                </c:pt>
                <c:pt idx="15">
                  <c:v>4.2823529411764724E-3</c:v>
                </c:pt>
                <c:pt idx="16">
                  <c:v>1.1655810764484067E-2</c:v>
                </c:pt>
                <c:pt idx="17">
                  <c:v>2.083333333333337E-2</c:v>
                </c:pt>
                <c:pt idx="18">
                  <c:v>-6.9108500345542554E-4</c:v>
                </c:pt>
                <c:pt idx="19">
                  <c:v>6.0975609756097572E-3</c:v>
                </c:pt>
                <c:pt idx="20">
                  <c:v>1.0501750291715321E-2</c:v>
                </c:pt>
                <c:pt idx="21">
                  <c:v>9.7132963582475113E-3</c:v>
                </c:pt>
                <c:pt idx="22">
                  <c:v>1.0303613133672207E-2</c:v>
                </c:pt>
                <c:pt idx="23">
                  <c:v>1.0866997401370182E-2</c:v>
                </c:pt>
                <c:pt idx="24">
                  <c:v>8.3680452246355265E-3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P2-P0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Sheet1!$B$1:$Z$1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</c:v>
                </c:pt>
              </c:strCache>
            </c:strRef>
          </c:cat>
          <c:val>
            <c:numRef>
              <c:f>Sheet1!$B$3:$Z$3</c:f>
              <c:numCache>
                <c:formatCode>General</c:formatCode>
                <c:ptCount val="25"/>
                <c:pt idx="0">
                  <c:v>-5.7892705519104728E-4</c:v>
                </c:pt>
                <c:pt idx="1">
                  <c:v>2.454889171609298E-3</c:v>
                </c:pt>
                <c:pt idx="2">
                  <c:v>6.1870706690505322E-3</c:v>
                </c:pt>
                <c:pt idx="3">
                  <c:v>-5.0886850152905205E-3</c:v>
                </c:pt>
                <c:pt idx="4">
                  <c:v>1.3059479995251113E-3</c:v>
                </c:pt>
                <c:pt idx="5">
                  <c:v>-3.5944286356147936E-3</c:v>
                </c:pt>
                <c:pt idx="6">
                  <c:v>0</c:v>
                </c:pt>
                <c:pt idx="7">
                  <c:v>2.2554476335988937E-3</c:v>
                </c:pt>
                <c:pt idx="8">
                  <c:v>2.1872265966754243E-4</c:v>
                </c:pt>
                <c:pt idx="9">
                  <c:v>1.4883413262774929E-3</c:v>
                </c:pt>
                <c:pt idx="10">
                  <c:v>7.7881619937694854E-4</c:v>
                </c:pt>
                <c:pt idx="11">
                  <c:v>-2.8786536758193147E-3</c:v>
                </c:pt>
                <c:pt idx="12">
                  <c:v>-1.4512872286723871E-3</c:v>
                </c:pt>
                <c:pt idx="13">
                  <c:v>-4.3859649122807024E-3</c:v>
                </c:pt>
                <c:pt idx="14">
                  <c:v>5.2083333333333452E-3</c:v>
                </c:pt>
                <c:pt idx="15">
                  <c:v>4.9882352941176588E-3</c:v>
                </c:pt>
                <c:pt idx="16">
                  <c:v>2.3997257456290755E-3</c:v>
                </c:pt>
                <c:pt idx="17">
                  <c:v>0</c:v>
                </c:pt>
                <c:pt idx="18">
                  <c:v>1.0366275051831377E-2</c:v>
                </c:pt>
                <c:pt idx="19">
                  <c:v>0</c:v>
                </c:pt>
                <c:pt idx="20">
                  <c:v>1.1668611435239203E-3</c:v>
                </c:pt>
                <c:pt idx="21">
                  <c:v>3.3747102151010983E-3</c:v>
                </c:pt>
                <c:pt idx="22">
                  <c:v>2.6789394147547752E-3</c:v>
                </c:pt>
                <c:pt idx="23">
                  <c:v>7.0871722182849035E-4</c:v>
                </c:pt>
                <c:pt idx="24">
                  <c:v>1.3388872359416863E-3</c:v>
                </c:pt>
              </c:numCache>
            </c:numRef>
          </c:val>
        </c:ser>
        <c:marker val="1"/>
        <c:axId val="81344768"/>
        <c:axId val="81354752"/>
      </c:lineChart>
      <c:catAx>
        <c:axId val="813447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1354752"/>
        <c:crosses val="autoZero"/>
        <c:auto val="1"/>
        <c:lblAlgn val="ctr"/>
        <c:lblOffset val="100"/>
      </c:catAx>
      <c:valAx>
        <c:axId val="81354752"/>
        <c:scaling>
          <c:orientation val="minMax"/>
          <c:max val="8.0000000000000057E-2"/>
          <c:min val="-4.0000000000000029E-2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81344768"/>
        <c:crosses val="autoZero"/>
        <c:crossBetween val="between"/>
        <c:majorUnit val="2.0000000000000014E-2"/>
      </c:valAx>
    </c:plotArea>
    <c:legend>
      <c:legendPos val="t"/>
      <c:layout>
        <c:manualLayout>
          <c:xMode val="edge"/>
          <c:yMode val="edge"/>
          <c:x val="0.61061412462331133"/>
          <c:y val="6.7344783861467722E-2"/>
          <c:w val="0.24790755322251384"/>
          <c:h val="0.11762601682780002"/>
        </c:manualLayout>
      </c:layout>
      <c:spPr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1329584772149295E-2"/>
          <c:y val="0.10271033829104691"/>
          <c:w val="0.91969671966942101"/>
          <c:h val="0.84588910761154923"/>
        </c:manualLayout>
      </c:layout>
      <c:lineChart>
        <c:grouping val="standard"/>
        <c:ser>
          <c:idx val="0"/>
          <c:order val="0"/>
          <c:tx>
            <c:v>P1-P0</c:v>
          </c:tx>
          <c:marker>
            <c:symbol val="none"/>
          </c:marker>
          <c:cat>
            <c:strRef>
              <c:f>Sheet2!$B$50:$Z$50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  </c:v>
                </c:pt>
              </c:strCache>
            </c:strRef>
          </c:cat>
          <c:val>
            <c:numRef>
              <c:f>Sheet2!$B$51:$Z$51</c:f>
              <c:numCache>
                <c:formatCode>0.0%</c:formatCode>
                <c:ptCount val="25"/>
                <c:pt idx="0">
                  <c:v>3.0208204238443433E-3</c:v>
                </c:pt>
                <c:pt idx="1">
                  <c:v>-3.4584521006320514E-2</c:v>
                </c:pt>
                <c:pt idx="2">
                  <c:v>4.9572437724625142E-3</c:v>
                </c:pt>
                <c:pt idx="3">
                  <c:v>-2.3740550254058732E-2</c:v>
                </c:pt>
                <c:pt idx="4">
                  <c:v>2.5948072871483465E-3</c:v>
                </c:pt>
                <c:pt idx="5">
                  <c:v>-2.556078820175979E-3</c:v>
                </c:pt>
                <c:pt idx="6">
                  <c:v>1.5491386788945346E-4</c:v>
                </c:pt>
                <c:pt idx="7">
                  <c:v>1.2780394100879906E-2</c:v>
                </c:pt>
                <c:pt idx="8">
                  <c:v>2.1300656834799844E-3</c:v>
                </c:pt>
                <c:pt idx="9">
                  <c:v>3.2919196926508867E-3</c:v>
                </c:pt>
                <c:pt idx="10">
                  <c:v>8.1329780641963033E-4</c:v>
                </c:pt>
                <c:pt idx="11">
                  <c:v>0</c:v>
                </c:pt>
                <c:pt idx="12">
                  <c:v>1.1037613087123558E-2</c:v>
                </c:pt>
                <c:pt idx="13">
                  <c:v>1.5491386788945349E-4</c:v>
                </c:pt>
                <c:pt idx="14">
                  <c:v>3.8728466972363385E-5</c:v>
                </c:pt>
                <c:pt idx="15">
                  <c:v>3.2919196926508867E-3</c:v>
                </c:pt>
                <c:pt idx="16">
                  <c:v>1.3554963440327186E-3</c:v>
                </c:pt>
                <c:pt idx="17">
                  <c:v>7.7456933944726879E-5</c:v>
                </c:pt>
                <c:pt idx="18">
                  <c:v>0</c:v>
                </c:pt>
                <c:pt idx="19">
                  <c:v>7.7456933944726879E-5</c:v>
                </c:pt>
                <c:pt idx="20">
                  <c:v>3.3306481596232472E-3</c:v>
                </c:pt>
                <c:pt idx="21">
                  <c:v>1.1889639360515564E-2</c:v>
                </c:pt>
                <c:pt idx="22">
                  <c:v>5.6543561779650474E-3</c:v>
                </c:pt>
                <c:pt idx="23">
                  <c:v>1.8202379477010797E-3</c:v>
                </c:pt>
                <c:pt idx="24">
                  <c:v>8.3653488660304868E-3</c:v>
                </c:pt>
              </c:numCache>
            </c:numRef>
          </c:val>
        </c:ser>
        <c:ser>
          <c:idx val="1"/>
          <c:order val="1"/>
          <c:tx>
            <c:v>P2-P0</c:v>
          </c:tx>
          <c:marker>
            <c:symbol val="none"/>
          </c:marker>
          <c:cat>
            <c:strRef>
              <c:f>Sheet2!$B$50:$Z$50</c:f>
              <c:strCache>
                <c:ptCount val="25"/>
                <c:pt idx="0">
                  <c:v>AM</c:v>
                </c:pt>
                <c:pt idx="1">
                  <c:v>AP</c:v>
                </c:pt>
                <c:pt idx="2">
                  <c:v>BR</c:v>
                </c:pt>
                <c:pt idx="3">
                  <c:v>CBSE</c:v>
                </c:pt>
                <c:pt idx="4">
                  <c:v>CG</c:v>
                </c:pt>
                <c:pt idx="5">
                  <c:v>CISC</c:v>
                </c:pt>
                <c:pt idx="6">
                  <c:v>GO</c:v>
                </c:pt>
                <c:pt idx="7">
                  <c:v>GT</c:v>
                </c:pt>
                <c:pt idx="8">
                  <c:v>HP</c:v>
                </c:pt>
                <c:pt idx="9">
                  <c:v>JH</c:v>
                </c:pt>
                <c:pt idx="10">
                  <c:v>JK</c:v>
                </c:pt>
                <c:pt idx="11">
                  <c:v>KK</c:v>
                </c:pt>
                <c:pt idx="12">
                  <c:v>KL</c:v>
                </c:pt>
                <c:pt idx="13">
                  <c:v>MG</c:v>
                </c:pt>
                <c:pt idx="14">
                  <c:v>MN</c:v>
                </c:pt>
                <c:pt idx="15">
                  <c:v>MP</c:v>
                </c:pt>
                <c:pt idx="16">
                  <c:v>MR</c:v>
                </c:pt>
                <c:pt idx="17">
                  <c:v>MZ</c:v>
                </c:pt>
                <c:pt idx="18">
                  <c:v>NIOS</c:v>
                </c:pt>
                <c:pt idx="19">
                  <c:v>NL</c:v>
                </c:pt>
                <c:pt idx="20">
                  <c:v>PB</c:v>
                </c:pt>
                <c:pt idx="21">
                  <c:v>RJ</c:v>
                </c:pt>
                <c:pt idx="22">
                  <c:v>TN</c:v>
                </c:pt>
                <c:pt idx="23">
                  <c:v>UK</c:v>
                </c:pt>
                <c:pt idx="24">
                  <c:v>UP  </c:v>
                </c:pt>
              </c:strCache>
            </c:strRef>
          </c:cat>
          <c:val>
            <c:numRef>
              <c:f>Sheet2!$B$52:$Z$52</c:f>
              <c:numCache>
                <c:formatCode>0.0%</c:formatCode>
                <c:ptCount val="25"/>
                <c:pt idx="0">
                  <c:v>1.9364233486181691E-4</c:v>
                </c:pt>
                <c:pt idx="1">
                  <c:v>-6.5063824513570739E-3</c:v>
                </c:pt>
                <c:pt idx="2">
                  <c:v>-9.8757590779526769E-3</c:v>
                </c:pt>
                <c:pt idx="3">
                  <c:v>3.9580493245755403E-2</c:v>
                </c:pt>
                <c:pt idx="4">
                  <c:v>-3.4855620275127061E-4</c:v>
                </c:pt>
                <c:pt idx="5">
                  <c:v>1.5491386788945363E-3</c:v>
                </c:pt>
                <c:pt idx="6">
                  <c:v>0</c:v>
                </c:pt>
                <c:pt idx="7">
                  <c:v>-2.1300656834799844E-3</c:v>
                </c:pt>
                <c:pt idx="8">
                  <c:v>0</c:v>
                </c:pt>
                <c:pt idx="9">
                  <c:v>-4.6474160366836032E-4</c:v>
                </c:pt>
                <c:pt idx="10">
                  <c:v>-7.7456933944726838E-5</c:v>
                </c:pt>
                <c:pt idx="11">
                  <c:v>1.0456686082538119E-3</c:v>
                </c:pt>
                <c:pt idx="12">
                  <c:v>6.1965547155781427E-4</c:v>
                </c:pt>
                <c:pt idx="13">
                  <c:v>3.8728466972363399E-5</c:v>
                </c:pt>
                <c:pt idx="14">
                  <c:v>-3.8728466972363399E-5</c:v>
                </c:pt>
                <c:pt idx="15">
                  <c:v>-4.1439459660428789E-3</c:v>
                </c:pt>
                <c:pt idx="16">
                  <c:v>-2.3237080183418038E-4</c:v>
                </c:pt>
                <c:pt idx="17">
                  <c:v>0</c:v>
                </c:pt>
                <c:pt idx="18">
                  <c:v>-5.4219853761308711E-4</c:v>
                </c:pt>
                <c:pt idx="19">
                  <c:v>0</c:v>
                </c:pt>
                <c:pt idx="20">
                  <c:v>-6.5838393853017839E-4</c:v>
                </c:pt>
                <c:pt idx="21">
                  <c:v>-5.2670715082414185E-3</c:v>
                </c:pt>
                <c:pt idx="22">
                  <c:v>-1.6653240798116258E-3</c:v>
                </c:pt>
                <c:pt idx="23">
                  <c:v>-1.5491386788945354E-4</c:v>
                </c:pt>
                <c:pt idx="24">
                  <c:v>-2.0526087495352581E-3</c:v>
                </c:pt>
              </c:numCache>
            </c:numRef>
          </c:val>
        </c:ser>
        <c:marker val="1"/>
        <c:axId val="41845120"/>
        <c:axId val="41846656"/>
      </c:lineChart>
      <c:catAx>
        <c:axId val="41845120"/>
        <c:scaling>
          <c:orientation val="minMax"/>
        </c:scaling>
        <c:axPos val="b"/>
        <c:tickLblPos val="nextTo"/>
        <c:crossAx val="41846656"/>
        <c:crosses val="autoZero"/>
        <c:auto val="1"/>
        <c:lblAlgn val="ctr"/>
        <c:lblOffset val="100"/>
      </c:catAx>
      <c:valAx>
        <c:axId val="41846656"/>
        <c:scaling>
          <c:orientation val="minMax"/>
          <c:max val="4.0000000000000036E-2"/>
          <c:min val="-4.0000000000000036E-2"/>
        </c:scaling>
        <c:axPos val="l"/>
        <c:majorGridlines/>
        <c:numFmt formatCode="0%" sourceLinked="0"/>
        <c:tickLblPos val="nextTo"/>
        <c:crossAx val="418451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6469147238948212"/>
          <c:y val="0.12152769091522761"/>
          <c:w val="0.19676061837677791"/>
          <c:h val="0.1410089160961763"/>
        </c:manualLayout>
      </c:layout>
      <c:spPr>
        <a:ln>
          <a:solidFill>
            <a:schemeClr val="tx1"/>
          </a:solidFill>
        </a:ln>
      </c:spPr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4"/>
          <c:order val="0"/>
          <c:tx>
            <c:strRef>
              <c:f>'new decompositions'!$A$9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decompositions'!$B$9:$N$9</c:f>
              <c:numCache>
                <c:formatCode>0%</c:formatCode>
                <c:ptCount val="13"/>
                <c:pt idx="0">
                  <c:v>0.50899321906197004</c:v>
                </c:pt>
                <c:pt idx="1">
                  <c:v>0.491939159917122</c:v>
                </c:pt>
                <c:pt idx="2">
                  <c:v>0.47990112063282808</c:v>
                </c:pt>
                <c:pt idx="3">
                  <c:v>0.47727067244302102</c:v>
                </c:pt>
                <c:pt idx="4">
                  <c:v>0.45687447028910433</c:v>
                </c:pt>
                <c:pt idx="5">
                  <c:v>0.44802316820493415</c:v>
                </c:pt>
                <c:pt idx="6">
                  <c:v>0.41957619137313917</c:v>
                </c:pt>
                <c:pt idx="7">
                  <c:v>0.38545531594312016</c:v>
                </c:pt>
                <c:pt idx="8">
                  <c:v>0.33473441326050124</c:v>
                </c:pt>
                <c:pt idx="9">
                  <c:v>0.26460604792298797</c:v>
                </c:pt>
                <c:pt idx="10">
                  <c:v>0.15384293193717213</c:v>
                </c:pt>
                <c:pt idx="11">
                  <c:v>0.13583333333333308</c:v>
                </c:pt>
                <c:pt idx="12">
                  <c:v>4.4545454545454485E-2</c:v>
                </c:pt>
              </c:numCache>
            </c:numRef>
          </c:val>
        </c:ser>
        <c:ser>
          <c:idx val="6"/>
          <c:order val="1"/>
          <c:tx>
            <c:strRef>
              <c:f>'new decompositions'!$A$7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decompositions'!$B$7:$N$7</c:f>
              <c:numCache>
                <c:formatCode>0%</c:formatCode>
                <c:ptCount val="13"/>
                <c:pt idx="0">
                  <c:v>9.7184968920700596E-2</c:v>
                </c:pt>
                <c:pt idx="1">
                  <c:v>8.8979092107741659E-2</c:v>
                </c:pt>
                <c:pt idx="2">
                  <c:v>8.6032583105753804E-2</c:v>
                </c:pt>
                <c:pt idx="3">
                  <c:v>7.9789037483518538E-2</c:v>
                </c:pt>
                <c:pt idx="4">
                  <c:v>7.6812317544024844E-2</c:v>
                </c:pt>
                <c:pt idx="5">
                  <c:v>7.2722734978338699E-2</c:v>
                </c:pt>
                <c:pt idx="6">
                  <c:v>6.7225466189489505E-2</c:v>
                </c:pt>
                <c:pt idx="7">
                  <c:v>5.8353893963650004E-2</c:v>
                </c:pt>
                <c:pt idx="8">
                  <c:v>4.9914296477679414E-2</c:v>
                </c:pt>
                <c:pt idx="9">
                  <c:v>3.6279167102647218E-2</c:v>
                </c:pt>
                <c:pt idx="10">
                  <c:v>9.5602094240837595E-3</c:v>
                </c:pt>
                <c:pt idx="11">
                  <c:v>4.0625000000000001E-3</c:v>
                </c:pt>
                <c:pt idx="12">
                  <c:v>0</c:v>
                </c:pt>
              </c:numCache>
            </c:numRef>
          </c:val>
        </c:ser>
        <c:ser>
          <c:idx val="5"/>
          <c:order val="2"/>
          <c:tx>
            <c:strRef>
              <c:f>'new decompositions'!$A$8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decompositions'!$B$8:$N$8</c:f>
              <c:numCache>
                <c:formatCode>0%</c:formatCode>
                <c:ptCount val="13"/>
                <c:pt idx="0">
                  <c:v>5.5293840647956304E-2</c:v>
                </c:pt>
                <c:pt idx="1">
                  <c:v>5.4110943680542402E-2</c:v>
                </c:pt>
                <c:pt idx="2">
                  <c:v>5.5598455598455485E-2</c:v>
                </c:pt>
                <c:pt idx="3">
                  <c:v>5.3961197965718521E-2</c:v>
                </c:pt>
                <c:pt idx="4">
                  <c:v>5.3935398813447624E-2</c:v>
                </c:pt>
                <c:pt idx="5">
                  <c:v>5.2092672819740081E-2</c:v>
                </c:pt>
                <c:pt idx="6">
                  <c:v>5.1197023921642437E-2</c:v>
                </c:pt>
                <c:pt idx="7">
                  <c:v>4.8386853752707404E-2</c:v>
                </c:pt>
                <c:pt idx="8">
                  <c:v>4.9932190619702332E-2</c:v>
                </c:pt>
                <c:pt idx="9">
                  <c:v>5.5426389034215727E-2</c:v>
                </c:pt>
                <c:pt idx="10">
                  <c:v>3.1424083769633501E-2</c:v>
                </c:pt>
                <c:pt idx="11">
                  <c:v>1.8229166666666609E-2</c:v>
                </c:pt>
                <c:pt idx="12">
                  <c:v>3.6363636363636299E-3</c:v>
                </c:pt>
              </c:numCache>
            </c:numRef>
          </c:val>
        </c:ser>
        <c:ser>
          <c:idx val="1"/>
          <c:order val="3"/>
          <c:tx>
            <c:strRef>
              <c:f>'new decompositions'!$A$6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decompositions'!$B$6:$N$6</c:f>
              <c:numCache>
                <c:formatCode>0%</c:formatCode>
                <c:ptCount val="13"/>
                <c:pt idx="0">
                  <c:v>0.104009229610096</c:v>
                </c:pt>
                <c:pt idx="1">
                  <c:v>9.4049726878884785E-2</c:v>
                </c:pt>
                <c:pt idx="2">
                  <c:v>9.1058480082870374E-2</c:v>
                </c:pt>
                <c:pt idx="3">
                  <c:v>8.3850065925786546E-2</c:v>
                </c:pt>
                <c:pt idx="4">
                  <c:v>8.0931349467934843E-2</c:v>
                </c:pt>
                <c:pt idx="5">
                  <c:v>7.2966660388020341E-2</c:v>
                </c:pt>
                <c:pt idx="6">
                  <c:v>6.4240911659446273E-2</c:v>
                </c:pt>
                <c:pt idx="7">
                  <c:v>5.2589697711648932E-2</c:v>
                </c:pt>
                <c:pt idx="8">
                  <c:v>4.2486343944245657E-2</c:v>
                </c:pt>
                <c:pt idx="9">
                  <c:v>3.2439049911059926E-2</c:v>
                </c:pt>
                <c:pt idx="10">
                  <c:v>7.999999999999995E-3</c:v>
                </c:pt>
                <c:pt idx="11">
                  <c:v>2.3958333333333284E-3</c:v>
                </c:pt>
                <c:pt idx="12">
                  <c:v>0</c:v>
                </c:pt>
              </c:numCache>
            </c:numRef>
          </c:val>
        </c:ser>
        <c:ser>
          <c:idx val="0"/>
          <c:order val="4"/>
          <c:tx>
            <c:strRef>
              <c:f>'new decompositions'!$A$5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decompositions'!$B$5:$N$5</c:f>
              <c:numCache>
                <c:formatCode>0%</c:formatCode>
                <c:ptCount val="13"/>
                <c:pt idx="0">
                  <c:v>7.1626483330194002E-2</c:v>
                </c:pt>
                <c:pt idx="1">
                  <c:v>7.5462422301751736E-2</c:v>
                </c:pt>
                <c:pt idx="2">
                  <c:v>7.8294566343346833E-2</c:v>
                </c:pt>
                <c:pt idx="3">
                  <c:v>7.8191749858730439E-2</c:v>
                </c:pt>
                <c:pt idx="4">
                  <c:v>8.0369149637442294E-2</c:v>
                </c:pt>
                <c:pt idx="5">
                  <c:v>8.2473158786965484E-2</c:v>
                </c:pt>
                <c:pt idx="6">
                  <c:v>8.627990205311728E-2</c:v>
                </c:pt>
                <c:pt idx="7">
                  <c:v>9.3223467369808855E-2</c:v>
                </c:pt>
                <c:pt idx="8">
                  <c:v>0.10145507628555205</c:v>
                </c:pt>
                <c:pt idx="9">
                  <c:v>0.12164068222245404</c:v>
                </c:pt>
                <c:pt idx="10">
                  <c:v>0.18603141361256509</c:v>
                </c:pt>
                <c:pt idx="11">
                  <c:v>0.19708333333333308</c:v>
                </c:pt>
                <c:pt idx="12">
                  <c:v>0.27363636363636301</c:v>
                </c:pt>
              </c:numCache>
            </c:numRef>
          </c:val>
        </c:ser>
        <c:ser>
          <c:idx val="3"/>
          <c:order val="5"/>
          <c:tx>
            <c:strRef>
              <c:f>'new decompositions'!$A$4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decompositions'!$B$4:$N$4</c:f>
              <c:numCache>
                <c:formatCode>0%</c:formatCode>
                <c:ptCount val="13"/>
                <c:pt idx="0">
                  <c:v>0.17561970239216412</c:v>
                </c:pt>
                <c:pt idx="1">
                  <c:v>0.165736485213787</c:v>
                </c:pt>
                <c:pt idx="2">
                  <c:v>0.14851398436764213</c:v>
                </c:pt>
                <c:pt idx="3">
                  <c:v>0.13796948577886617</c:v>
                </c:pt>
                <c:pt idx="4">
                  <c:v>0.12024013560598899</c:v>
                </c:pt>
                <c:pt idx="5">
                  <c:v>0.11294876624599701</c:v>
                </c:pt>
                <c:pt idx="6">
                  <c:v>9.5165756262949597E-2</c:v>
                </c:pt>
                <c:pt idx="7">
                  <c:v>7.774178359544201E-2</c:v>
                </c:pt>
                <c:pt idx="8">
                  <c:v>6.0476549255980401E-2</c:v>
                </c:pt>
                <c:pt idx="9">
                  <c:v>4.48090404938788E-2</c:v>
                </c:pt>
                <c:pt idx="10">
                  <c:v>5.6984293193717214E-2</c:v>
                </c:pt>
                <c:pt idx="11">
                  <c:v>7.2604166666666595E-2</c:v>
                </c:pt>
                <c:pt idx="12">
                  <c:v>4.9999999999999926E-2</c:v>
                </c:pt>
              </c:numCache>
            </c:numRef>
          </c:val>
        </c:ser>
        <c:ser>
          <c:idx val="2"/>
          <c:order val="6"/>
          <c:tx>
            <c:strRef>
              <c:f>'new decompositions'!$A$3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decompositions'!$B$3:$N$3</c:f>
              <c:numCache>
                <c:formatCode>0%</c:formatCode>
                <c:ptCount val="13"/>
                <c:pt idx="0">
                  <c:v>0.139751365605575</c:v>
                </c:pt>
                <c:pt idx="1">
                  <c:v>0.17281220568845301</c:v>
                </c:pt>
                <c:pt idx="2">
                  <c:v>0.20223184857331208</c:v>
                </c:pt>
                <c:pt idx="3">
                  <c:v>0.222718025993595</c:v>
                </c:pt>
                <c:pt idx="4">
                  <c:v>0.26158489499952936</c:v>
                </c:pt>
                <c:pt idx="5">
                  <c:v>0.28358824637408125</c:v>
                </c:pt>
                <c:pt idx="6">
                  <c:v>0.33473723865134603</c:v>
                </c:pt>
                <c:pt idx="7">
                  <c:v>0.3909897353799795</c:v>
                </c:pt>
                <c:pt idx="8">
                  <c:v>0.46084761725371998</c:v>
                </c:pt>
                <c:pt idx="9">
                  <c:v>0.53650517944961762</c:v>
                </c:pt>
                <c:pt idx="10">
                  <c:v>0.59514136125654371</c:v>
                </c:pt>
                <c:pt idx="11">
                  <c:v>0.59208333333333296</c:v>
                </c:pt>
                <c:pt idx="12">
                  <c:v>0.63181818181818095</c:v>
                </c:pt>
              </c:numCache>
            </c:numRef>
          </c:val>
        </c:ser>
        <c:overlap val="100"/>
        <c:axId val="65697664"/>
        <c:axId val="65699200"/>
      </c:barChart>
      <c:catAx>
        <c:axId val="65697664"/>
        <c:scaling>
          <c:orientation val="minMax"/>
        </c:scaling>
        <c:axPos val="b"/>
        <c:tickLblPos val="nextTo"/>
        <c:crossAx val="65699200"/>
        <c:crosses val="autoZero"/>
        <c:auto val="1"/>
        <c:lblAlgn val="ctr"/>
        <c:lblOffset val="100"/>
      </c:catAx>
      <c:valAx>
        <c:axId val="65699200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56976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AIEEE 2012 -  Procedure 1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843285214348206"/>
          <c:y val="0.13329917664401539"/>
          <c:w val="0.69001290463691956"/>
          <c:h val="0.56137166073418965"/>
        </c:manualLayout>
      </c:layout>
      <c:barChart>
        <c:barDir val="col"/>
        <c:grouping val="stacked"/>
        <c:ser>
          <c:idx val="4"/>
          <c:order val="0"/>
          <c:tx>
            <c:strRef>
              <c:f>'new decompositions'!$A$19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decompositions'!$B$19:$N$19</c:f>
              <c:numCache>
                <c:formatCode>0%</c:formatCode>
                <c:ptCount val="13"/>
                <c:pt idx="0">
                  <c:v>0.50565831606705602</c:v>
                </c:pt>
                <c:pt idx="1">
                  <c:v>0.48897720851384424</c:v>
                </c:pt>
                <c:pt idx="2">
                  <c:v>0.47850456728505447</c:v>
                </c:pt>
                <c:pt idx="3">
                  <c:v>0.46803352797136899</c:v>
                </c:pt>
                <c:pt idx="4">
                  <c:v>0.45561352293059593</c:v>
                </c:pt>
                <c:pt idx="5">
                  <c:v>0.44005085703522301</c:v>
                </c:pt>
                <c:pt idx="6">
                  <c:v>0.41943680542475026</c:v>
                </c:pt>
                <c:pt idx="7">
                  <c:v>0.39192579338920858</c:v>
                </c:pt>
                <c:pt idx="8">
                  <c:v>0.34793746468261416</c:v>
                </c:pt>
                <c:pt idx="9">
                  <c:v>0.25988134475939301</c:v>
                </c:pt>
                <c:pt idx="10">
                  <c:v>0.27144815318614601</c:v>
                </c:pt>
                <c:pt idx="11">
                  <c:v>0.15976963350785317</c:v>
                </c:pt>
                <c:pt idx="12">
                  <c:v>0.129791666666666</c:v>
                </c:pt>
              </c:numCache>
            </c:numRef>
          </c:val>
        </c:ser>
        <c:ser>
          <c:idx val="6"/>
          <c:order val="1"/>
          <c:tx>
            <c:strRef>
              <c:f>'new decompositions'!$A$17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decompositions'!$B$17:$N$17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7.7338180311349314E-2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9.2651366037878088E-2</c:v>
                </c:pt>
                <c:pt idx="8">
                  <c:v>0.10230547550432273</c:v>
                </c:pt>
                <c:pt idx="9">
                  <c:v>0.12825028488552792</c:v>
                </c:pt>
                <c:pt idx="10">
                  <c:v>3.7714764047295103E-2</c:v>
                </c:pt>
                <c:pt idx="11">
                  <c:v>1.0963350785340303E-2</c:v>
                </c:pt>
                <c:pt idx="12">
                  <c:v>4.1666666666666597E-3</c:v>
                </c:pt>
              </c:numCache>
            </c:numRef>
          </c:val>
        </c:ser>
        <c:ser>
          <c:idx val="5"/>
          <c:order val="2"/>
          <c:tx>
            <c:strRef>
              <c:f>'new decompositions'!$A$18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decompositions'!$B$18:$N$18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9.4950179879829039E-2</c:v>
                </c:pt>
                <c:pt idx="2">
                  <c:v>9.0532382773137021E-2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2.9872955181149553E-2</c:v>
                </c:pt>
                <c:pt idx="10">
                  <c:v>5.4704405148059014E-2</c:v>
                </c:pt>
                <c:pt idx="11">
                  <c:v>3.2869109947643922E-2</c:v>
                </c:pt>
                <c:pt idx="12">
                  <c:v>1.8229166666666609E-2</c:v>
                </c:pt>
              </c:numCache>
            </c:numRef>
          </c:val>
        </c:ser>
        <c:ser>
          <c:idx val="1"/>
          <c:order val="3"/>
          <c:tx>
            <c:strRef>
              <c:f>'new decompositions'!$A$16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decompositions'!$B$16:$N$16</c:f>
              <c:numCache>
                <c:formatCode>0%</c:formatCode>
                <c:ptCount val="13"/>
                <c:pt idx="0">
                  <c:v>0.10174044076097107</c:v>
                </c:pt>
                <c:pt idx="1">
                  <c:v>9.2838576003013693E-2</c:v>
                </c:pt>
                <c:pt idx="2">
                  <c:v>8.7966851869290846E-2</c:v>
                </c:pt>
                <c:pt idx="3">
                  <c:v>8.3723865134677083E-2</c:v>
                </c:pt>
                <c:pt idx="4">
                  <c:v>7.8434880873905224E-2</c:v>
                </c:pt>
                <c:pt idx="5">
                  <c:v>7.258429082689774E-2</c:v>
                </c:pt>
                <c:pt idx="6">
                  <c:v>6.4230551893011842E-2</c:v>
                </c:pt>
                <c:pt idx="7">
                  <c:v>5.6227516715321495E-2</c:v>
                </c:pt>
                <c:pt idx="8">
                  <c:v>4.7091731022791461E-2</c:v>
                </c:pt>
                <c:pt idx="9">
                  <c:v>3.1279781523683922E-2</c:v>
                </c:pt>
                <c:pt idx="10">
                  <c:v>3.3684210526315719E-2</c:v>
                </c:pt>
                <c:pt idx="11">
                  <c:v>9.6230366492146557E-3</c:v>
                </c:pt>
                <c:pt idx="12">
                  <c:v>2.9166666666666599E-3</c:v>
                </c:pt>
              </c:numCache>
            </c:numRef>
          </c:val>
        </c:ser>
        <c:ser>
          <c:idx val="0"/>
          <c:order val="4"/>
          <c:tx>
            <c:strRef>
              <c:f>'new decompositions'!$A$15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decompositions'!$B$15:$N$15</c:f>
              <c:numCache>
                <c:formatCode>0%</c:formatCode>
                <c:ptCount val="13"/>
                <c:pt idx="0">
                  <c:v>7.1953286871350497E-2</c:v>
                </c:pt>
                <c:pt idx="1">
                  <c:v>7.6112262196270403E-2</c:v>
                </c:pt>
                <c:pt idx="2">
                  <c:v>7.7811470006591943E-2</c:v>
                </c:pt>
                <c:pt idx="3">
                  <c:v>7.8655113957430703E-2</c:v>
                </c:pt>
                <c:pt idx="4">
                  <c:v>8.1265655899802225E-2</c:v>
                </c:pt>
                <c:pt idx="5">
                  <c:v>8.3631569033716269E-2</c:v>
                </c:pt>
                <c:pt idx="6">
                  <c:v>8.7515539649651503E-2</c:v>
                </c:pt>
                <c:pt idx="7">
                  <c:v>9.148695734061571E-2</c:v>
                </c:pt>
                <c:pt idx="8">
                  <c:v>9.9903936711245006E-2</c:v>
                </c:pt>
                <c:pt idx="9">
                  <c:v>0.127311422921179</c:v>
                </c:pt>
                <c:pt idx="10">
                  <c:v>0.12045202469394101</c:v>
                </c:pt>
                <c:pt idx="11">
                  <c:v>0.18322513089005213</c:v>
                </c:pt>
                <c:pt idx="12">
                  <c:v>0.204375</c:v>
                </c:pt>
              </c:numCache>
            </c:numRef>
          </c:val>
        </c:ser>
        <c:ser>
          <c:idx val="3"/>
          <c:order val="5"/>
          <c:tx>
            <c:strRef>
              <c:f>'new decompositions'!$A$14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decompositions'!$B$14:$N$14</c:f>
              <c:numCache>
                <c:formatCode>0%</c:formatCode>
                <c:ptCount val="13"/>
                <c:pt idx="0">
                  <c:v>0.17263703145601808</c:v>
                </c:pt>
                <c:pt idx="1">
                  <c:v>0.15729892635147813</c:v>
                </c:pt>
                <c:pt idx="2">
                  <c:v>0.14455033430643113</c:v>
                </c:pt>
                <c:pt idx="3">
                  <c:v>0.132525899416085</c:v>
                </c:pt>
                <c:pt idx="4">
                  <c:v>0.12222243149072402</c:v>
                </c:pt>
                <c:pt idx="5">
                  <c:v>0.11154831418346194</c:v>
                </c:pt>
                <c:pt idx="6">
                  <c:v>9.902429836127348E-2</c:v>
                </c:pt>
                <c:pt idx="7">
                  <c:v>8.4395894151991752E-2</c:v>
                </c:pt>
                <c:pt idx="8">
                  <c:v>6.8088152194386797E-2</c:v>
                </c:pt>
                <c:pt idx="9">
                  <c:v>4.8281382427723799E-2</c:v>
                </c:pt>
                <c:pt idx="10">
                  <c:v>4.7586062571936823E-2</c:v>
                </c:pt>
                <c:pt idx="11">
                  <c:v>5.6356020942408373E-2</c:v>
                </c:pt>
                <c:pt idx="12">
                  <c:v>6.4895833333333375E-2</c:v>
                </c:pt>
              </c:numCache>
            </c:numRef>
          </c:val>
        </c:ser>
        <c:ser>
          <c:idx val="2"/>
          <c:order val="6"/>
          <c:tx>
            <c:strRef>
              <c:f>'new decompositions'!$A$13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decompositions'!$B$13:$N$13</c:f>
              <c:numCache>
                <c:formatCode>0%</c:formatCode>
                <c:ptCount val="13"/>
                <c:pt idx="0">
                  <c:v>0.14801092484460299</c:v>
                </c:pt>
                <c:pt idx="1">
                  <c:v>0.18477302693539199</c:v>
                </c:pt>
                <c:pt idx="2">
                  <c:v>0.21116677653263008</c:v>
                </c:pt>
                <c:pt idx="3">
                  <c:v>0.23706159352043607</c:v>
                </c:pt>
                <c:pt idx="4">
                  <c:v>0.26246350880497216</c:v>
                </c:pt>
                <c:pt idx="5">
                  <c:v>0.29218496892070039</c:v>
                </c:pt>
                <c:pt idx="6">
                  <c:v>0.329792804671312</c:v>
                </c:pt>
                <c:pt idx="7">
                  <c:v>0.37596383840286224</c:v>
                </c:pt>
                <c:pt idx="8">
                  <c:v>0.43697871538896244</c:v>
                </c:pt>
                <c:pt idx="9">
                  <c:v>0.53324606836801902</c:v>
                </c:pt>
                <c:pt idx="10">
                  <c:v>0.52682954902165868</c:v>
                </c:pt>
                <c:pt idx="11">
                  <c:v>0.59102617801047097</c:v>
                </c:pt>
                <c:pt idx="12">
                  <c:v>0.59802083333333333</c:v>
                </c:pt>
              </c:numCache>
            </c:numRef>
          </c:val>
        </c:ser>
        <c:overlap val="100"/>
        <c:axId val="65752448"/>
        <c:axId val="65758336"/>
      </c:barChart>
      <c:catAx>
        <c:axId val="65752448"/>
        <c:scaling>
          <c:orientation val="minMax"/>
        </c:scaling>
        <c:axPos val="b"/>
        <c:tickLblPos val="nextTo"/>
        <c:crossAx val="65758336"/>
        <c:crosses val="autoZero"/>
        <c:auto val="1"/>
        <c:lblAlgn val="ctr"/>
        <c:lblOffset val="100"/>
      </c:catAx>
      <c:valAx>
        <c:axId val="65758336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5752448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AIEEE 2012 -  Procedure 2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843285214348206"/>
          <c:y val="0.12917534792686997"/>
          <c:w val="0.69001290463691956"/>
          <c:h val="0.56444624834266699"/>
        </c:manualLayout>
      </c:layout>
      <c:barChart>
        <c:barDir val="col"/>
        <c:grouping val="stacked"/>
        <c:ser>
          <c:idx val="4"/>
          <c:order val="0"/>
          <c:tx>
            <c:strRef>
              <c:f>'new decompositions'!$A$29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decompositions'!$B$29:$N$29</c:f>
              <c:numCache>
                <c:formatCode>0%</c:formatCode>
                <c:ptCount val="13"/>
                <c:pt idx="0">
                  <c:v>0.52778677717084099</c:v>
                </c:pt>
                <c:pt idx="1">
                  <c:v>0.51363156903371598</c:v>
                </c:pt>
                <c:pt idx="2">
                  <c:v>0.50245220830586568</c:v>
                </c:pt>
                <c:pt idx="3">
                  <c:v>0.48804482953475226</c:v>
                </c:pt>
                <c:pt idx="4">
                  <c:v>0.46916658819097817</c:v>
                </c:pt>
                <c:pt idx="5">
                  <c:v>0.44466377848935701</c:v>
                </c:pt>
                <c:pt idx="6">
                  <c:v>0.41218873610849416</c:v>
                </c:pt>
                <c:pt idx="7">
                  <c:v>0.36443732931537698</c:v>
                </c:pt>
                <c:pt idx="8">
                  <c:v>0.3113279336974944</c:v>
                </c:pt>
                <c:pt idx="9">
                  <c:v>0.23354713822329112</c:v>
                </c:pt>
                <c:pt idx="10">
                  <c:v>0.12303664921465912</c:v>
                </c:pt>
                <c:pt idx="11">
                  <c:v>7.8541666666666607E-2</c:v>
                </c:pt>
                <c:pt idx="12">
                  <c:v>5.7272727272727218E-2</c:v>
                </c:pt>
              </c:numCache>
            </c:numRef>
          </c:val>
        </c:ser>
        <c:ser>
          <c:idx val="5"/>
          <c:order val="1"/>
          <c:tx>
            <c:strRef>
              <c:f>'new decompositions'!$A$28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decompositions'!$B$28:$N$28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9.4950179879829039E-2</c:v>
                </c:pt>
                <c:pt idx="2">
                  <c:v>9.0532382773137021E-2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5.0822433818143782E-2</c:v>
                </c:pt>
                <c:pt idx="10">
                  <c:v>2.1005235602094222E-2</c:v>
                </c:pt>
                <c:pt idx="11">
                  <c:v>5.4166666666666642E-3</c:v>
                </c:pt>
                <c:pt idx="12">
                  <c:v>2.7272727272727227E-3</c:v>
                </c:pt>
              </c:numCache>
            </c:numRef>
          </c:val>
        </c:ser>
        <c:ser>
          <c:idx val="1"/>
          <c:order val="2"/>
          <c:tx>
            <c:strRef>
              <c:f>'new decompositions'!$A$26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decompositions'!$B$26:$N$26</c:f>
              <c:numCache>
                <c:formatCode>0%</c:formatCode>
                <c:ptCount val="13"/>
                <c:pt idx="0">
                  <c:v>0.11255792051233696</c:v>
                </c:pt>
                <c:pt idx="1">
                  <c:v>0.10230740252401498</c:v>
                </c:pt>
                <c:pt idx="2">
                  <c:v>9.6137112722478504E-2</c:v>
                </c:pt>
                <c:pt idx="3">
                  <c:v>8.8178564701450371E-2</c:v>
                </c:pt>
                <c:pt idx="4">
                  <c:v>8.0553724456163447E-2</c:v>
                </c:pt>
                <c:pt idx="5">
                  <c:v>6.9704275758146542E-2</c:v>
                </c:pt>
                <c:pt idx="6">
                  <c:v>5.9301186664155202E-2</c:v>
                </c:pt>
                <c:pt idx="7">
                  <c:v>4.7778510217534598E-2</c:v>
                </c:pt>
                <c:pt idx="8">
                  <c:v>3.6856281785647003E-2</c:v>
                </c:pt>
                <c:pt idx="9">
                  <c:v>2.5127131945170997E-2</c:v>
                </c:pt>
                <c:pt idx="10">
                  <c:v>2.7434554973821915E-3</c:v>
                </c:pt>
                <c:pt idx="11">
                  <c:v>3.1250000000000017E-4</c:v>
                </c:pt>
                <c:pt idx="12">
                  <c:v>0</c:v>
                </c:pt>
              </c:numCache>
            </c:numRef>
          </c:val>
        </c:ser>
        <c:ser>
          <c:idx val="0"/>
          <c:order val="3"/>
          <c:tx>
            <c:strRef>
              <c:f>'new decompositions'!$A$25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decompositions'!$B$25:$N$25</c:f>
              <c:numCache>
                <c:formatCode>0%</c:formatCode>
                <c:ptCount val="13"/>
                <c:pt idx="0">
                  <c:v>5.6059521567150071E-2</c:v>
                </c:pt>
                <c:pt idx="1">
                  <c:v>6.4953851949519636E-2</c:v>
                </c:pt>
                <c:pt idx="2">
                  <c:v>7.0057444203785596E-2</c:v>
                </c:pt>
                <c:pt idx="3">
                  <c:v>7.5445469956677294E-2</c:v>
                </c:pt>
                <c:pt idx="4">
                  <c:v>8.0480271211978427E-2</c:v>
                </c:pt>
                <c:pt idx="5">
                  <c:v>8.6843096628366881E-2</c:v>
                </c:pt>
                <c:pt idx="6">
                  <c:v>9.3821812017329101E-2</c:v>
                </c:pt>
                <c:pt idx="7">
                  <c:v>0.103135888501742</c:v>
                </c:pt>
                <c:pt idx="8">
                  <c:v>0.114102467508005</c:v>
                </c:pt>
                <c:pt idx="9">
                  <c:v>0.12828711938892901</c:v>
                </c:pt>
                <c:pt idx="10">
                  <c:v>0.15284816753926717</c:v>
                </c:pt>
                <c:pt idx="11">
                  <c:v>0.118749999999999</c:v>
                </c:pt>
                <c:pt idx="12">
                  <c:v>0.10454545454545404</c:v>
                </c:pt>
              </c:numCache>
            </c:numRef>
          </c:val>
        </c:ser>
        <c:ser>
          <c:idx val="3"/>
          <c:order val="4"/>
          <c:tx>
            <c:strRef>
              <c:f>'new decompositions'!$A$24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decompositions'!$B$24:$N$24</c:f>
              <c:numCache>
                <c:formatCode>0%</c:formatCode>
                <c:ptCount val="13"/>
                <c:pt idx="0">
                  <c:v>0.19682614428329201</c:v>
                </c:pt>
                <c:pt idx="1">
                  <c:v>0.17586927858353699</c:v>
                </c:pt>
                <c:pt idx="2">
                  <c:v>0.15681702608531808</c:v>
                </c:pt>
                <c:pt idx="3">
                  <c:v>0.13830853268035401</c:v>
                </c:pt>
                <c:pt idx="4">
                  <c:v>0.121548168377436</c:v>
                </c:pt>
                <c:pt idx="5">
                  <c:v>0.10503861367489098</c:v>
                </c:pt>
                <c:pt idx="6">
                  <c:v>8.6385383311357991E-2</c:v>
                </c:pt>
                <c:pt idx="7">
                  <c:v>6.8842640549957604E-2</c:v>
                </c:pt>
                <c:pt idx="8">
                  <c:v>5.3303823695611235E-2</c:v>
                </c:pt>
                <c:pt idx="9">
                  <c:v>3.8196086638066278E-2</c:v>
                </c:pt>
                <c:pt idx="10">
                  <c:v>3.9476439790575898E-2</c:v>
                </c:pt>
                <c:pt idx="11">
                  <c:v>1.3229166666666606E-2</c:v>
                </c:pt>
                <c:pt idx="12">
                  <c:v>4.54545454545454E-3</c:v>
                </c:pt>
              </c:numCache>
            </c:numRef>
          </c:val>
        </c:ser>
        <c:ser>
          <c:idx val="2"/>
          <c:order val="5"/>
          <c:tx>
            <c:strRef>
              <c:f>'new decompositions'!$A$23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decompositions'!$B$23:$N$23</c:f>
              <c:numCache>
                <c:formatCode>0%</c:formatCode>
                <c:ptCount val="13"/>
                <c:pt idx="0">
                  <c:v>0.10676963646637706</c:v>
                </c:pt>
                <c:pt idx="1">
                  <c:v>0.14323789790920999</c:v>
                </c:pt>
                <c:pt idx="2">
                  <c:v>0.17453620868254999</c:v>
                </c:pt>
                <c:pt idx="3">
                  <c:v>0.21002260312676499</c:v>
                </c:pt>
                <c:pt idx="4">
                  <c:v>0.24825124776344212</c:v>
                </c:pt>
                <c:pt idx="5">
                  <c:v>0.29375023544923701</c:v>
                </c:pt>
                <c:pt idx="6">
                  <c:v>0.34830288189866243</c:v>
                </c:pt>
                <c:pt idx="7">
                  <c:v>0.41580563141538701</c:v>
                </c:pt>
                <c:pt idx="8">
                  <c:v>0.4844094933132414</c:v>
                </c:pt>
                <c:pt idx="9">
                  <c:v>0.57484252380454104</c:v>
                </c:pt>
                <c:pt idx="10">
                  <c:v>0.6818952879581146</c:v>
                </c:pt>
                <c:pt idx="11">
                  <c:v>0.78916666666666568</c:v>
                </c:pt>
                <c:pt idx="12">
                  <c:v>0.83363636363636162</c:v>
                </c:pt>
              </c:numCache>
            </c:numRef>
          </c:val>
        </c:ser>
        <c:ser>
          <c:idx val="6"/>
          <c:order val="6"/>
          <c:tx>
            <c:strRef>
              <c:f>'new decompositions'!$A$27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decompositions'!$B$27:$N$27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7.7338180311349314E-2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9.2651366037878088E-2</c:v>
                </c:pt>
                <c:pt idx="8">
                  <c:v>0.10230547550432273</c:v>
                </c:pt>
                <c:pt idx="9">
                  <c:v>2.8189808517317116E-2</c:v>
                </c:pt>
                <c:pt idx="10">
                  <c:v>4.7958115183245999E-3</c:v>
                </c:pt>
                <c:pt idx="11">
                  <c:v>6.2499999999999947E-4</c:v>
                </c:pt>
                <c:pt idx="12">
                  <c:v>0</c:v>
                </c:pt>
              </c:numCache>
            </c:numRef>
          </c:val>
        </c:ser>
        <c:overlap val="100"/>
        <c:axId val="65811968"/>
        <c:axId val="65813504"/>
      </c:barChart>
      <c:catAx>
        <c:axId val="65811968"/>
        <c:scaling>
          <c:orientation val="minMax"/>
        </c:scaling>
        <c:axPos val="b"/>
        <c:tickLblPos val="nextTo"/>
        <c:crossAx val="65813504"/>
        <c:crosses val="autoZero"/>
        <c:auto val="1"/>
        <c:lblAlgn val="ctr"/>
        <c:lblOffset val="100"/>
      </c:catAx>
      <c:valAx>
        <c:axId val="65813504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5811968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 smtClean="0"/>
              <a:t>AIEEE 2012 – Current procedure</a:t>
            </a:r>
            <a:endParaRPr lang="en-US" sz="1400" dirty="0"/>
          </a:p>
        </c:rich>
      </c:tx>
      <c:layout>
        <c:manualLayout>
          <c:xMode val="edge"/>
          <c:yMode val="edge"/>
          <c:x val="0.23557633420822396"/>
          <c:y val="5.5555555555555525E-2"/>
        </c:manualLayout>
      </c:layout>
    </c:title>
    <c:plotArea>
      <c:layout/>
      <c:barChart>
        <c:barDir val="col"/>
        <c:grouping val="stacked"/>
        <c:ser>
          <c:idx val="4"/>
          <c:order val="0"/>
          <c:tx>
            <c:strRef>
              <c:f>'new decompositions'!$A$9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decompositions'!$B$9:$N$9</c:f>
              <c:numCache>
                <c:formatCode>0%</c:formatCode>
                <c:ptCount val="13"/>
                <c:pt idx="0">
                  <c:v>0.50899321906197004</c:v>
                </c:pt>
                <c:pt idx="1">
                  <c:v>0.491939159917122</c:v>
                </c:pt>
                <c:pt idx="2">
                  <c:v>0.47990112063282808</c:v>
                </c:pt>
                <c:pt idx="3">
                  <c:v>0.47727067244302102</c:v>
                </c:pt>
                <c:pt idx="4">
                  <c:v>0.45687447028910422</c:v>
                </c:pt>
                <c:pt idx="5">
                  <c:v>0.4480231682049341</c:v>
                </c:pt>
                <c:pt idx="6">
                  <c:v>0.41957619137313912</c:v>
                </c:pt>
                <c:pt idx="7">
                  <c:v>0.3854553159431201</c:v>
                </c:pt>
                <c:pt idx="8">
                  <c:v>0.33473441326050113</c:v>
                </c:pt>
                <c:pt idx="9">
                  <c:v>0.26460604792298797</c:v>
                </c:pt>
                <c:pt idx="10">
                  <c:v>0.15384293193717208</c:v>
                </c:pt>
                <c:pt idx="11">
                  <c:v>0.13583333333333306</c:v>
                </c:pt>
                <c:pt idx="12">
                  <c:v>4.4545454545454485E-2</c:v>
                </c:pt>
              </c:numCache>
            </c:numRef>
          </c:val>
        </c:ser>
        <c:ser>
          <c:idx val="6"/>
          <c:order val="1"/>
          <c:tx>
            <c:strRef>
              <c:f>'new decompositions'!$A$7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decompositions'!$B$7:$N$7</c:f>
              <c:numCache>
                <c:formatCode>0%</c:formatCode>
                <c:ptCount val="13"/>
                <c:pt idx="0">
                  <c:v>9.7184968920700596E-2</c:v>
                </c:pt>
                <c:pt idx="1">
                  <c:v>8.8979092107741645E-2</c:v>
                </c:pt>
                <c:pt idx="2">
                  <c:v>8.6032583105753804E-2</c:v>
                </c:pt>
                <c:pt idx="3">
                  <c:v>7.9789037483518524E-2</c:v>
                </c:pt>
                <c:pt idx="4">
                  <c:v>7.681231754402483E-2</c:v>
                </c:pt>
                <c:pt idx="5">
                  <c:v>7.2722734978338657E-2</c:v>
                </c:pt>
                <c:pt idx="6">
                  <c:v>6.7225466189489505E-2</c:v>
                </c:pt>
                <c:pt idx="7">
                  <c:v>5.8353893963650004E-2</c:v>
                </c:pt>
                <c:pt idx="8">
                  <c:v>4.9914296477679414E-2</c:v>
                </c:pt>
                <c:pt idx="9">
                  <c:v>3.6279167102647211E-2</c:v>
                </c:pt>
                <c:pt idx="10">
                  <c:v>9.5602094240837595E-3</c:v>
                </c:pt>
                <c:pt idx="11">
                  <c:v>4.0625000000000001E-3</c:v>
                </c:pt>
                <c:pt idx="12">
                  <c:v>0</c:v>
                </c:pt>
              </c:numCache>
            </c:numRef>
          </c:val>
        </c:ser>
        <c:ser>
          <c:idx val="5"/>
          <c:order val="2"/>
          <c:tx>
            <c:strRef>
              <c:f>'new decompositions'!$A$8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decompositions'!$B$8:$N$8</c:f>
              <c:numCache>
                <c:formatCode>0%</c:formatCode>
                <c:ptCount val="13"/>
                <c:pt idx="0">
                  <c:v>5.5293840647956304E-2</c:v>
                </c:pt>
                <c:pt idx="1">
                  <c:v>5.4110943680542402E-2</c:v>
                </c:pt>
                <c:pt idx="2">
                  <c:v>5.5598455598455485E-2</c:v>
                </c:pt>
                <c:pt idx="3">
                  <c:v>5.3961197965718515E-2</c:v>
                </c:pt>
                <c:pt idx="4">
                  <c:v>5.3935398813447617E-2</c:v>
                </c:pt>
                <c:pt idx="5">
                  <c:v>5.2092672819740046E-2</c:v>
                </c:pt>
                <c:pt idx="6">
                  <c:v>5.119702392164243E-2</c:v>
                </c:pt>
                <c:pt idx="7">
                  <c:v>4.8386853752707404E-2</c:v>
                </c:pt>
                <c:pt idx="8">
                  <c:v>4.9932190619702319E-2</c:v>
                </c:pt>
                <c:pt idx="9">
                  <c:v>5.542638903421572E-2</c:v>
                </c:pt>
                <c:pt idx="10">
                  <c:v>3.1424083769633501E-2</c:v>
                </c:pt>
                <c:pt idx="11">
                  <c:v>1.8229166666666605E-2</c:v>
                </c:pt>
                <c:pt idx="12">
                  <c:v>3.6363636363636299E-3</c:v>
                </c:pt>
              </c:numCache>
            </c:numRef>
          </c:val>
        </c:ser>
        <c:ser>
          <c:idx val="1"/>
          <c:order val="3"/>
          <c:tx>
            <c:strRef>
              <c:f>'new decompositions'!$A$6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decompositions'!$B$6:$N$6</c:f>
              <c:numCache>
                <c:formatCode>0%</c:formatCode>
                <c:ptCount val="13"/>
                <c:pt idx="0">
                  <c:v>0.104009229610096</c:v>
                </c:pt>
                <c:pt idx="1">
                  <c:v>9.4049726878884785E-2</c:v>
                </c:pt>
                <c:pt idx="2">
                  <c:v>9.1058480082870361E-2</c:v>
                </c:pt>
                <c:pt idx="3">
                  <c:v>8.3850065925786491E-2</c:v>
                </c:pt>
                <c:pt idx="4">
                  <c:v>8.0931349467934829E-2</c:v>
                </c:pt>
                <c:pt idx="5">
                  <c:v>7.2966660388020327E-2</c:v>
                </c:pt>
                <c:pt idx="6">
                  <c:v>6.4240911659446245E-2</c:v>
                </c:pt>
                <c:pt idx="7">
                  <c:v>5.2589697711648918E-2</c:v>
                </c:pt>
                <c:pt idx="8">
                  <c:v>4.2486343944245636E-2</c:v>
                </c:pt>
                <c:pt idx="9">
                  <c:v>3.2439049911059913E-2</c:v>
                </c:pt>
                <c:pt idx="10">
                  <c:v>7.9999999999999932E-3</c:v>
                </c:pt>
                <c:pt idx="11">
                  <c:v>2.3958333333333292E-3</c:v>
                </c:pt>
                <c:pt idx="12">
                  <c:v>0</c:v>
                </c:pt>
              </c:numCache>
            </c:numRef>
          </c:val>
        </c:ser>
        <c:ser>
          <c:idx val="0"/>
          <c:order val="4"/>
          <c:tx>
            <c:strRef>
              <c:f>'new decompositions'!$A$5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decompositions'!$B$5:$N$5</c:f>
              <c:numCache>
                <c:formatCode>0%</c:formatCode>
                <c:ptCount val="13"/>
                <c:pt idx="0">
                  <c:v>7.1626483330194002E-2</c:v>
                </c:pt>
                <c:pt idx="1">
                  <c:v>7.5462422301751722E-2</c:v>
                </c:pt>
                <c:pt idx="2">
                  <c:v>7.8294566343346833E-2</c:v>
                </c:pt>
                <c:pt idx="3">
                  <c:v>7.8191749858730425E-2</c:v>
                </c:pt>
                <c:pt idx="4">
                  <c:v>8.0369149637442294E-2</c:v>
                </c:pt>
                <c:pt idx="5">
                  <c:v>8.2473158786965484E-2</c:v>
                </c:pt>
                <c:pt idx="6">
                  <c:v>8.627990205311728E-2</c:v>
                </c:pt>
                <c:pt idx="7">
                  <c:v>9.3223467369808841E-2</c:v>
                </c:pt>
                <c:pt idx="8">
                  <c:v>0.10145507628555203</c:v>
                </c:pt>
                <c:pt idx="9">
                  <c:v>0.12164068222245403</c:v>
                </c:pt>
                <c:pt idx="10">
                  <c:v>0.18603141361256506</c:v>
                </c:pt>
                <c:pt idx="11">
                  <c:v>0.19708333333333306</c:v>
                </c:pt>
                <c:pt idx="12">
                  <c:v>0.27363636363636301</c:v>
                </c:pt>
              </c:numCache>
            </c:numRef>
          </c:val>
        </c:ser>
        <c:ser>
          <c:idx val="3"/>
          <c:order val="5"/>
          <c:tx>
            <c:strRef>
              <c:f>'new decompositions'!$A$4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decompositions'!$B$4:$N$4</c:f>
              <c:numCache>
                <c:formatCode>0%</c:formatCode>
                <c:ptCount val="13"/>
                <c:pt idx="0">
                  <c:v>0.17561970239216407</c:v>
                </c:pt>
                <c:pt idx="1">
                  <c:v>0.165736485213787</c:v>
                </c:pt>
                <c:pt idx="2">
                  <c:v>0.14851398436764207</c:v>
                </c:pt>
                <c:pt idx="3">
                  <c:v>0.13796948577886611</c:v>
                </c:pt>
                <c:pt idx="4">
                  <c:v>0.12024013560598899</c:v>
                </c:pt>
                <c:pt idx="5">
                  <c:v>0.11294876624599701</c:v>
                </c:pt>
                <c:pt idx="6">
                  <c:v>9.5165756262949597E-2</c:v>
                </c:pt>
                <c:pt idx="7">
                  <c:v>7.774178359544201E-2</c:v>
                </c:pt>
                <c:pt idx="8">
                  <c:v>6.0476549255980401E-2</c:v>
                </c:pt>
                <c:pt idx="9">
                  <c:v>4.48090404938788E-2</c:v>
                </c:pt>
                <c:pt idx="10">
                  <c:v>5.6984293193717214E-2</c:v>
                </c:pt>
                <c:pt idx="11">
                  <c:v>7.2604166666666595E-2</c:v>
                </c:pt>
                <c:pt idx="12">
                  <c:v>4.999999999999992E-2</c:v>
                </c:pt>
              </c:numCache>
            </c:numRef>
          </c:val>
        </c:ser>
        <c:ser>
          <c:idx val="2"/>
          <c:order val="6"/>
          <c:tx>
            <c:strRef>
              <c:f>'new decompositions'!$A$3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decompositions'!$B$2:$N$2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decompositions'!$B$3:$N$3</c:f>
              <c:numCache>
                <c:formatCode>0%</c:formatCode>
                <c:ptCount val="13"/>
                <c:pt idx="0">
                  <c:v>0.139751365605575</c:v>
                </c:pt>
                <c:pt idx="1">
                  <c:v>0.17281220568845301</c:v>
                </c:pt>
                <c:pt idx="2">
                  <c:v>0.20223184857331206</c:v>
                </c:pt>
                <c:pt idx="3">
                  <c:v>0.222718025993595</c:v>
                </c:pt>
                <c:pt idx="4">
                  <c:v>0.26158489499952925</c:v>
                </c:pt>
                <c:pt idx="5">
                  <c:v>0.28358824637408114</c:v>
                </c:pt>
                <c:pt idx="6">
                  <c:v>0.33473723865134603</c:v>
                </c:pt>
                <c:pt idx="7">
                  <c:v>0.39098973537997933</c:v>
                </c:pt>
                <c:pt idx="8">
                  <c:v>0.46084761725371998</c:v>
                </c:pt>
                <c:pt idx="9">
                  <c:v>0.53650517944961773</c:v>
                </c:pt>
                <c:pt idx="10">
                  <c:v>0.59514136125654382</c:v>
                </c:pt>
                <c:pt idx="11">
                  <c:v>0.59208333333333296</c:v>
                </c:pt>
                <c:pt idx="12">
                  <c:v>0.63181818181818095</c:v>
                </c:pt>
              </c:numCache>
            </c:numRef>
          </c:val>
        </c:ser>
        <c:overlap val="100"/>
        <c:axId val="65842560"/>
        <c:axId val="65860736"/>
      </c:barChart>
      <c:catAx>
        <c:axId val="65842560"/>
        <c:scaling>
          <c:orientation val="minMax"/>
        </c:scaling>
        <c:axPos val="b"/>
        <c:tickLblPos val="nextTo"/>
        <c:crossAx val="65860736"/>
        <c:crosses val="autoZero"/>
        <c:auto val="1"/>
        <c:lblAlgn val="ctr"/>
        <c:lblOffset val="100"/>
      </c:catAx>
      <c:valAx>
        <c:axId val="65860736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5842560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244FB5E-82DC-4447-B12A-FAF507D45C8A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298D18-AFB7-44FF-B9ED-628BD0ECF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98D18-AFB7-44FF-B9ED-628BD0ECFCE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167CF-50FC-459E-8F5B-2426720C076B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AECF5-F685-44B3-AD8A-FEC4E43F4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Comments on Analysis submitted by Chairman-CBSE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Debasis</a:t>
            </a:r>
            <a:r>
              <a:rPr lang="en-US" dirty="0" smtClean="0"/>
              <a:t> </a:t>
            </a:r>
            <a:r>
              <a:rPr lang="en-US" dirty="0" err="1" smtClean="0"/>
              <a:t>Sengupta</a:t>
            </a:r>
            <a:endParaRPr lang="en-US" dirty="0" smtClean="0"/>
          </a:p>
          <a:p>
            <a:r>
              <a:rPr lang="en-US" dirty="0" smtClean="0"/>
              <a:t>Indian Statistical Institute</a:t>
            </a:r>
          </a:p>
          <a:p>
            <a:r>
              <a:rPr lang="en-US" sz="2800" dirty="0" smtClean="0"/>
              <a:t>April 14,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Share of boards in different percentile ranges of AIEEE 2012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Rest of the iceberg: How Procedure 1 or 2 would change the shares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4419600"/>
            <a:ext cx="44196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04800" y="4648200"/>
            <a:ext cx="4267200" cy="18288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Procedure 1 reduces marginally the dominance of CBSE students in merit list ,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Procedure 2 </a:t>
            </a:r>
            <a:r>
              <a:rPr lang="en-US" sz="2000" u="sng" dirty="0">
                <a:latin typeface="+mn-lt"/>
                <a:cs typeface="+mn-cs"/>
              </a:rPr>
              <a:t>increases</a:t>
            </a:r>
            <a:r>
              <a:rPr lang="en-US" sz="2000" dirty="0">
                <a:latin typeface="+mn-lt"/>
                <a:cs typeface="+mn-cs"/>
              </a:rPr>
              <a:t> drastically that dominance.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4800600" y="1600200"/>
          <a:ext cx="4343400" cy="262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0" y="4162425"/>
          <a:ext cx="4572000" cy="269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0" y="1447800"/>
          <a:ext cx="4572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Oval 13"/>
          <p:cNvSpPr/>
          <p:nvPr/>
        </p:nvSpPr>
        <p:spPr>
          <a:xfrm>
            <a:off x="7315200" y="4953000"/>
            <a:ext cx="10668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…and the numbers behind the charts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3276600"/>
          <a:ext cx="7238999" cy="1493520"/>
        </p:xfrm>
        <a:graphic>
          <a:graphicData uri="http://schemas.openxmlformats.org/drawingml/2006/table">
            <a:tbl>
              <a:tblPr/>
              <a:tblGrid>
                <a:gridCol w="839948"/>
                <a:gridCol w="513914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71284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Procedure 1: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5105400"/>
          <a:ext cx="7238995" cy="1493520"/>
        </p:xfrm>
        <a:graphic>
          <a:graphicData uri="http://schemas.openxmlformats.org/drawingml/2006/table">
            <a:tbl>
              <a:tblPr/>
              <a:tblGrid>
                <a:gridCol w="839946"/>
                <a:gridCol w="513914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71284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Procedure 2: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1447800"/>
          <a:ext cx="8077199" cy="1493520"/>
        </p:xfrm>
        <a:graphic>
          <a:graphicData uri="http://schemas.openxmlformats.org/drawingml/2006/table">
            <a:tbl>
              <a:tblPr/>
              <a:tblGrid>
                <a:gridCol w="842646"/>
                <a:gridCol w="515565"/>
                <a:gridCol w="648615"/>
                <a:gridCol w="648615"/>
                <a:gridCol w="648615"/>
                <a:gridCol w="648615"/>
                <a:gridCol w="648615"/>
                <a:gridCol w="648615"/>
                <a:gridCol w="648615"/>
                <a:gridCol w="648615"/>
                <a:gridCol w="715140"/>
                <a:gridCol w="81492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Current scenario: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Findings from simulation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1524000" y="1371600"/>
          <a:ext cx="5943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828800"/>
                <a:gridCol w="1371600"/>
                <a:gridCol w="1600200"/>
              </a:tblGrid>
              <a:tr h="2184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Present scenario</a:t>
                      </a:r>
                      <a:endParaRPr lang="en-US" dirty="0"/>
                    </a:p>
                  </a:txBody>
                  <a:tcPr marL="56095" marR="56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 1</a:t>
                      </a:r>
                      <a:endParaRPr lang="en-US" dirty="0"/>
                    </a:p>
                  </a:txBody>
                  <a:tcPr marL="56095" marR="56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 2</a:t>
                      </a:r>
                      <a:endParaRPr lang="en-US" dirty="0"/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0.01%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65.1%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E39"/>
                          </a:solidFill>
                        </a:rPr>
                        <a:t>61.9%</a:t>
                      </a:r>
                      <a:endParaRPr lang="en-US" dirty="0">
                        <a:solidFill>
                          <a:srgbClr val="007E39"/>
                        </a:solidFill>
                      </a:endParaRPr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82.7%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0.1%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60.5%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60.4%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80.1%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 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60.0%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60.0%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69.6%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10%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54.4%</a:t>
                      </a:r>
                      <a:endParaRPr lang="en-US" dirty="0"/>
                    </a:p>
                  </a:txBody>
                  <a:tcPr marL="56095" marR="5609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53.4%</a:t>
                      </a:r>
                      <a:endParaRPr lang="en-US" dirty="0"/>
                    </a:p>
                  </a:txBody>
                  <a:tcPr marL="56095" marR="5609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58.8%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59" name="Content Placeholder 4"/>
          <p:cNvSpPr>
            <a:spLocks noGrp="1"/>
          </p:cNvSpPr>
          <p:nvPr>
            <p:ph sz="half" idx="2"/>
          </p:nvPr>
        </p:nvSpPr>
        <p:spPr>
          <a:xfrm>
            <a:off x="533400" y="3429000"/>
            <a:ext cx="8305800" cy="3124200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sz="1800" dirty="0" smtClean="0"/>
              <a:t>Procedure 1 produces a </a:t>
            </a:r>
            <a:r>
              <a:rPr lang="en-US" sz="1800" u="sng" dirty="0" smtClean="0"/>
              <a:t>marginal reduction</a:t>
            </a:r>
            <a:r>
              <a:rPr lang="en-US" sz="1800" dirty="0" smtClean="0"/>
              <a:t> in CBSE’s share at the top; 2% reduction at the top 0.01%.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Procedure 2 brings a </a:t>
            </a:r>
            <a:r>
              <a:rPr lang="en-US" sz="1800" u="sng" dirty="0" smtClean="0"/>
              <a:t>great windfall</a:t>
            </a:r>
            <a:r>
              <a:rPr lang="en-US" sz="1800" dirty="0" smtClean="0"/>
              <a:t> to CBSE students.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CBSE students gain </a:t>
            </a:r>
            <a:r>
              <a:rPr lang="en-US" sz="1800" u="sng" dirty="0" smtClean="0"/>
              <a:t>more and more</a:t>
            </a:r>
            <a:r>
              <a:rPr lang="en-US" sz="1800" dirty="0" smtClean="0"/>
              <a:t> from Procedure 2 as one goes up the merit list </a:t>
            </a:r>
          </a:p>
          <a:p>
            <a:pPr lvl="1">
              <a:spcAft>
                <a:spcPts val="300"/>
              </a:spcAft>
            </a:pPr>
            <a:r>
              <a:rPr lang="en-US" sz="1600" dirty="0" smtClean="0"/>
              <a:t>share at top 1% increases by 10% , </a:t>
            </a:r>
          </a:p>
          <a:p>
            <a:pPr lvl="1">
              <a:spcAft>
                <a:spcPts val="300"/>
              </a:spcAft>
            </a:pPr>
            <a:r>
              <a:rPr lang="en-US" sz="1600" dirty="0" smtClean="0"/>
              <a:t>share at top 0.1% increases by 20%.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Table given in Slide 16 of Chairman-CBSE is in line with this finding. (Slide 15 erroneously shows CBSE’s share in top 0.01% under Procedure 1 as 88.2%. This goes against common sense and also against the trend of the adjacent column.)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smtClean="0"/>
              <a:t>How does Procedure 2 </a:t>
            </a:r>
            <a:r>
              <a:rPr lang="en-US" sz="3600" i="1" smtClean="0"/>
              <a:t>dramatically increase</a:t>
            </a:r>
            <a:r>
              <a:rPr lang="en-US" sz="3600" smtClean="0"/>
              <a:t> CBSE’s share of top-rankers?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smtClean="0"/>
              <a:t>It does so by practically turning the board score into another AIEEE score.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The composite score for each board has same mean as AIEEE scores from that board, but has much smaller spread.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The set of scores from each board get more concentrated around their respective means.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It is as if every student gets a second chance to perform at the same mean level.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As a result, top CBSE students gain conspicuously.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smtClean="0"/>
              <a:t>Why does Procedure 1 have only a mild effect on CBSE’s share of top-rankers?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798638"/>
            <a:ext cx="8229600" cy="452596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For CBSE, the students who do well in AIEEE are generally those who do well in board exam.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This may be guessed from the higher rank correlation (see page 21 of report) of CBSE and AIEEE scores.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They mostly hold on to their position in merit list.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For boards with less correlation with AIEEE, this is not the case.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Many AIEEE top-rankers from other boards move towards middle in terms of composite score.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If their board exams had been better aligned with AIEEE,  they would have gained more from Procedure 1.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Will smaller boards gain unfairly from Procedure 1?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6482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Consider the percentage of candidates from a board making it to top 5%.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Plot in Slide 6 and Table in Slide 8 of Chairman-CBSE shows that the maximum change effected by Procedure 1 is 2%.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Table in slide 7 of Chairman-CBSE shows that these percentages are below 5% (par-score)  for all small boards under Procedure 1. </a:t>
            </a:r>
          </a:p>
          <a:p>
            <a:pPr lvl="1">
              <a:spcAft>
                <a:spcPts val="600"/>
              </a:spcAft>
              <a:buNone/>
            </a:pPr>
            <a:r>
              <a:rPr lang="en-US" sz="1800" dirty="0" smtClean="0"/>
              <a:t>	(In fact, all boards except AP, CBSE, CISC and KK have below par representation.)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If boards with less than 1000 matched samples are regarded as ‘small’ and the rest are ‘large’, the difference in mean changes in the two groups are statistically insignificant at the 5% level.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Consider the percentage of the top 5% candidates coming from a board. 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Slide 5 of this presentation shows that the changes effected by Procedure 1 are well below  2% for all boards except AP and CBSE.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‘Small’ and ‘large’ boards  have statistically insignificant difference of mean change.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Answer to the question is NO.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Fate of students with common scores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700"/>
              </a:spcBef>
            </a:pPr>
            <a:r>
              <a:rPr lang="en-US" sz="2200" dirty="0" smtClean="0"/>
              <a:t>In 2012, five students (4 from CBSE, 1 from Maharashtra board) were tied at</a:t>
            </a:r>
          </a:p>
          <a:p>
            <a:pPr lvl="1">
              <a:spcBef>
                <a:spcPts val="700"/>
              </a:spcBef>
            </a:pPr>
            <a:r>
              <a:rPr lang="en-AU" sz="1900" dirty="0" smtClean="0"/>
              <a:t>AIEEE aggregate marks of 130 ,</a:t>
            </a:r>
          </a:p>
          <a:p>
            <a:pPr lvl="1">
              <a:spcBef>
                <a:spcPts val="700"/>
              </a:spcBef>
            </a:pPr>
            <a:r>
              <a:rPr lang="en-AU" sz="1900" dirty="0" smtClean="0"/>
              <a:t>board percentile of 93.1.</a:t>
            </a:r>
          </a:p>
          <a:p>
            <a:pPr>
              <a:spcBef>
                <a:spcPts val="700"/>
              </a:spcBef>
            </a:pPr>
            <a:r>
              <a:rPr lang="en-AU" sz="2200" dirty="0" smtClean="0"/>
              <a:t>According to Procedure 1, they shared rank 20,352.</a:t>
            </a:r>
          </a:p>
          <a:p>
            <a:pPr>
              <a:spcBef>
                <a:spcPts val="700"/>
              </a:spcBef>
            </a:pPr>
            <a:r>
              <a:rPr lang="en-AU" sz="2200" dirty="0" smtClean="0"/>
              <a:t>According to Procedure 2</a:t>
            </a:r>
          </a:p>
          <a:p>
            <a:pPr lvl="1">
              <a:spcBef>
                <a:spcPts val="700"/>
              </a:spcBef>
            </a:pPr>
            <a:r>
              <a:rPr lang="en-AU" sz="1900" dirty="0" smtClean="0"/>
              <a:t>CBSE students had shared rank 18,077,</a:t>
            </a:r>
          </a:p>
          <a:p>
            <a:pPr lvl="1">
              <a:spcBef>
                <a:spcPts val="700"/>
              </a:spcBef>
            </a:pPr>
            <a:r>
              <a:rPr lang="en-AU" sz="1900" dirty="0" smtClean="0"/>
              <a:t>Maharashtra board students had rank 34,175.</a:t>
            </a:r>
          </a:p>
          <a:p>
            <a:pPr>
              <a:spcBef>
                <a:spcPts val="700"/>
              </a:spcBef>
            </a:pPr>
            <a:r>
              <a:rPr lang="en-AU" sz="2200" dirty="0" smtClean="0"/>
              <a:t>The differential treatment is entirely due to </a:t>
            </a:r>
            <a:r>
              <a:rPr lang="en-AU" sz="2200" u="sng" dirty="0" smtClean="0"/>
              <a:t>relatively poor performance of other students </a:t>
            </a:r>
            <a:r>
              <a:rPr lang="en-AU" sz="2200" dirty="0" smtClean="0"/>
              <a:t>of Maharashtra board in AIEEE.</a:t>
            </a:r>
          </a:p>
          <a:p>
            <a:pPr>
              <a:spcBef>
                <a:spcPts val="700"/>
              </a:spcBef>
            </a:pPr>
            <a:r>
              <a:rPr lang="en-AU" sz="2200" dirty="0" smtClean="0"/>
              <a:t>This goes against the principle of fairness.</a:t>
            </a:r>
          </a:p>
          <a:p>
            <a:pPr>
              <a:spcBef>
                <a:spcPts val="700"/>
              </a:spcBef>
            </a:pPr>
            <a:r>
              <a:rPr lang="en-AU" sz="2200" dirty="0" smtClean="0"/>
              <a:t>Chairman-CBSE has tried to give a counter-example (Slide 11), involving 19 matched scores tied exactly as above. It is claimed that Procedure 2 would preserve the equivalence but Procedure 1 would not. This is impossible, as equal percentiles are treated equally by Procedure 1.</a:t>
            </a:r>
            <a:endParaRPr lang="en-US" sz="2200" dirty="0" smtClean="0"/>
          </a:p>
          <a:p>
            <a:pPr>
              <a:spcBef>
                <a:spcPts val="700"/>
              </a:spcBef>
            </a:pP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029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Chairman-CBSE mentions twice in his email message: Procedure 1 assumes same merit distribution across boards, Procedure 2 does not.</a:t>
            </a:r>
          </a:p>
          <a:p>
            <a:r>
              <a:rPr lang="en-US" sz="2000" dirty="0" smtClean="0"/>
              <a:t>This is a half truth. The other half is: Procedure 2 assumes that the disparity of merit distributions across boards can be precisely measured (and hence adjusted for) by the AIEEE/JEE-Main score.</a:t>
            </a:r>
          </a:p>
          <a:p>
            <a:r>
              <a:rPr lang="en-US" sz="2000" dirty="0" smtClean="0"/>
              <a:t>In reality, AIEEE/JEE-Main performance disparity across boards can result from</a:t>
            </a:r>
            <a:endParaRPr lang="en-US" sz="2400" dirty="0" smtClean="0"/>
          </a:p>
          <a:p>
            <a:pPr lvl="1"/>
            <a:r>
              <a:rPr lang="en-US" sz="1800" dirty="0" smtClean="0"/>
              <a:t>Difference in  merit/ability distributions,</a:t>
            </a:r>
          </a:p>
          <a:p>
            <a:pPr lvl="1"/>
            <a:r>
              <a:rPr lang="en-US" sz="1800" dirty="0" smtClean="0"/>
              <a:t>Difference of board examination pattern with AIEEE (rank correlations indicate this),</a:t>
            </a:r>
          </a:p>
          <a:p>
            <a:pPr lvl="1"/>
            <a:r>
              <a:rPr lang="en-AU" sz="1800" dirty="0" smtClean="0"/>
              <a:t>Lack of instruction in English and Hindi (only available languages for AIEEE/JEE-Main),</a:t>
            </a:r>
          </a:p>
          <a:p>
            <a:pPr lvl="1"/>
            <a:r>
              <a:rPr lang="en-AU" sz="1800" dirty="0" smtClean="0"/>
              <a:t>Less access to coaching,</a:t>
            </a:r>
          </a:p>
          <a:p>
            <a:pPr lvl="1"/>
            <a:r>
              <a:rPr lang="en-AU" sz="1800" dirty="0" smtClean="0"/>
              <a:t>Load of an extra subject in board (for some boards).</a:t>
            </a:r>
          </a:p>
          <a:p>
            <a:r>
              <a:rPr lang="en-AU" sz="2000" dirty="0" smtClean="0"/>
              <a:t>Adjusting only for one factor is impossible – in presence of confounding factors.</a:t>
            </a:r>
          </a:p>
          <a:p>
            <a:r>
              <a:rPr lang="en-AU" sz="2000" dirty="0" smtClean="0"/>
              <a:t>Disparity may worsen after adjustment.</a:t>
            </a:r>
            <a:endParaRPr lang="en-US" sz="2000" dirty="0" smtClean="0"/>
          </a:p>
          <a:p>
            <a:r>
              <a:rPr lang="en-US" sz="2000" dirty="0" smtClean="0"/>
              <a:t>AIEEE performance patterns are VERY disparate. If that is used to calibrate, 80% of MH board would be deemed equivalent to 50% of CBSE. The implied assumption of LARGE merit disparity among large boards is risky.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students with same AIEEE score move under two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Slide 10 of Chairman-CBSE shows the movements of ranks of candidates tied at AIEEE aggregate marks 130 (rank 27493).</a:t>
            </a:r>
          </a:p>
          <a:p>
            <a:r>
              <a:rPr lang="en-US" sz="1800" dirty="0" smtClean="0"/>
              <a:t>Claim : Procedure 1 shows greater movement of rank than Procedure 2.</a:t>
            </a:r>
          </a:p>
          <a:p>
            <a:r>
              <a:rPr lang="en-US" sz="1800" dirty="0" smtClean="0"/>
              <a:t>Fact : Barring stray cases, the range of movements differ only </a:t>
            </a:r>
            <a:r>
              <a:rPr lang="en-US" sz="1800" u="sng" dirty="0" smtClean="0"/>
              <a:t>minimally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In Slide 10, a large movement of rank of a UP candidate through Procedure 1 has been marked with an arrow. Greater movement can be seen in the case of some CBSE candidates for Procedure 2. The other marked case is not too far.</a:t>
            </a:r>
          </a:p>
          <a:p>
            <a:r>
              <a:rPr lang="en-US" sz="1800" dirty="0" smtClean="0"/>
              <a:t>The table given in Slide 13 gives an overall picture of rank movements. However, it is hard to draw conclusions from a large table. The normalization committee had looked at scatter plots of the ranks for a pictorial overview (Figure 3.5, page 23). The scatter for Procedure 2 was found to be marginally less dispersed.</a:t>
            </a:r>
          </a:p>
          <a:p>
            <a:r>
              <a:rPr lang="en-US" sz="1800" dirty="0" smtClean="0"/>
              <a:t>As explained in the report, this may be attributed to the board-specific distortions inflicted on board percentiles by Procedure 2, which bring them closer to AIEEE score.</a:t>
            </a:r>
          </a:p>
          <a:p>
            <a:r>
              <a:rPr lang="en-US" sz="1800" dirty="0" smtClean="0"/>
              <a:t>The low rank correlation between AIEEE percentiles (restricted to boards) and board percentiles, mentioned in page 21 of the report, imply that large movements in some cases are normal – if board percentiles are indeed given 40% importance.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900"/>
              </a:spcBef>
            </a:pPr>
            <a:r>
              <a:rPr lang="en-US" dirty="0" smtClean="0"/>
              <a:t>It is good to see some concrete analysis.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Summary of findings was missing.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I have summarized as I have understood.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I do not have access to the 516,416 sets of matched data (about 48.6% of AIEEE 2012 candidates).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I have done additional analysis from what I could get from the presentation.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I used same definitions and notations.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No contradiction with findings of </a:t>
            </a:r>
            <a:r>
              <a:rPr lang="en-US" dirty="0" err="1" smtClean="0"/>
              <a:t>Normalisation</a:t>
            </a:r>
            <a:r>
              <a:rPr lang="en-US" dirty="0" smtClean="0"/>
              <a:t> Committee.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Barring some errors (e.g., in slides 11, 12 and 15), the computations reported by Chairman-CBSE make sense.</a:t>
            </a:r>
          </a:p>
          <a:p>
            <a:r>
              <a:rPr lang="en-US" dirty="0" smtClean="0"/>
              <a:t>These computations corroborate the findings of the </a:t>
            </a:r>
            <a:r>
              <a:rPr lang="en-US" dirty="0" err="1" smtClean="0"/>
              <a:t>normalisation</a:t>
            </a:r>
            <a:r>
              <a:rPr lang="en-US" dirty="0" smtClean="0"/>
              <a:t> committee led by Prof. S.K. Joshi.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major issue: How the two procedures alter current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NIT’s are concerned with top 3% of rank list.</a:t>
            </a:r>
          </a:p>
          <a:p>
            <a:r>
              <a:rPr lang="en-US" sz="2800" dirty="0" smtClean="0"/>
              <a:t>Chairman-CBSE has computed, for each state, </a:t>
            </a:r>
          </a:p>
          <a:p>
            <a:endParaRPr lang="en-US" sz="2800" dirty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as a percentage.</a:t>
            </a:r>
          </a:p>
          <a:p>
            <a:r>
              <a:rPr lang="en-US" sz="2800" dirty="0" smtClean="0"/>
              <a:t>‘%age under procedure 1’ minus ‘%age under current scenario’ is called  P1 – P0.</a:t>
            </a:r>
          </a:p>
          <a:p>
            <a:r>
              <a:rPr lang="en-US" sz="2800" dirty="0" smtClean="0"/>
              <a:t>P2 – P0 is similarly defined.</a:t>
            </a:r>
          </a:p>
          <a:p>
            <a:r>
              <a:rPr lang="en-US" sz="2800" dirty="0" smtClean="0"/>
              <a:t>Comparative plot is reproduced here from page 6 of circulated presentation.</a:t>
            </a:r>
            <a:endParaRPr lang="en-US" sz="2800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14400" y="2743200"/>
          <a:ext cx="6335806" cy="838200"/>
        </p:xfrm>
        <a:graphic>
          <a:graphicData uri="http://schemas.openxmlformats.org/presentationml/2006/ole">
            <p:oleObj spid="_x0000_s1029" name="Equation" r:id="rId3" imgW="32637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Plot of P1–P0 and P2–P0 for 25 boards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1014776786"/>
              </p:ext>
            </p:extLst>
          </p:nvPr>
        </p:nvGraphicFramePr>
        <p:xfrm>
          <a:off x="457200" y="1600201"/>
          <a:ext cx="80772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3400" y="4191000"/>
            <a:ext cx="8305800" cy="2438400"/>
          </a:xfrm>
        </p:spPr>
        <p:txBody>
          <a:bodyPr>
            <a:noAutofit/>
          </a:bodyPr>
          <a:lstStyle/>
          <a:p>
            <a:pPr>
              <a:spcBef>
                <a:spcPts val="900"/>
              </a:spcBef>
            </a:pPr>
            <a:r>
              <a:rPr lang="en-US" sz="1600" dirty="0" smtClean="0"/>
              <a:t>Main conclusion: Maximum deviation is only about 2%.</a:t>
            </a:r>
          </a:p>
          <a:p>
            <a:pPr>
              <a:spcBef>
                <a:spcPts val="900"/>
              </a:spcBef>
            </a:pPr>
            <a:r>
              <a:rPr lang="en-US" sz="1600" dirty="0" smtClean="0"/>
              <a:t>No problem (on this aspect) with either procedure.</a:t>
            </a:r>
          </a:p>
          <a:p>
            <a:pPr>
              <a:spcBef>
                <a:spcPts val="900"/>
              </a:spcBef>
            </a:pPr>
            <a:r>
              <a:rPr lang="en-US" sz="1600" dirty="0" smtClean="0"/>
              <a:t>Larger deviations for P1 – P0 is found in </a:t>
            </a:r>
            <a:r>
              <a:rPr lang="en-US" sz="1600" u="sng" dirty="0" smtClean="0"/>
              <a:t>other percentile ranges</a:t>
            </a:r>
            <a:r>
              <a:rPr lang="en-US" sz="1600" dirty="0" smtClean="0"/>
              <a:t>, which do not matter to NIT’s.</a:t>
            </a:r>
          </a:p>
          <a:p>
            <a:pPr>
              <a:spcBef>
                <a:spcPts val="900"/>
              </a:spcBef>
            </a:pPr>
            <a:r>
              <a:rPr lang="en-US" sz="1600" dirty="0" smtClean="0"/>
              <a:t>Board scores often have less than 0.5 correlation with AIEEE scores (see page 21 of report).    A procedure giving 40% weight on board scores is </a:t>
            </a:r>
            <a:r>
              <a:rPr lang="en-US" sz="1600" u="sng" dirty="0" smtClean="0"/>
              <a:t>expected to</a:t>
            </a:r>
            <a:r>
              <a:rPr lang="en-US" sz="1600" dirty="0" smtClean="0"/>
              <a:t> produce some changes.</a:t>
            </a:r>
          </a:p>
          <a:p>
            <a:pPr>
              <a:spcBef>
                <a:spcPts val="900"/>
              </a:spcBef>
            </a:pPr>
            <a:r>
              <a:rPr lang="en-US" sz="1600" dirty="0" smtClean="0"/>
              <a:t>This fact was known to the </a:t>
            </a:r>
            <a:r>
              <a:rPr lang="en-US" sz="1600" dirty="0" err="1" smtClean="0"/>
              <a:t>normalisation</a:t>
            </a:r>
            <a:r>
              <a:rPr lang="en-US" sz="1600" dirty="0" smtClean="0"/>
              <a:t> committee from earlier analysis of over 2 </a:t>
            </a:r>
            <a:r>
              <a:rPr lang="en-US" sz="1600" dirty="0" err="1" smtClean="0"/>
              <a:t>lakh</a:t>
            </a:r>
            <a:r>
              <a:rPr lang="en-US" sz="1600" dirty="0" smtClean="0"/>
              <a:t> matched data (subset of present data), and included in the report (pages 22-23, F12-F21).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percentage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382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Consider, for each state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expressed as a percentage.</a:t>
            </a:r>
          </a:p>
          <a:p>
            <a:r>
              <a:rPr lang="en-US" dirty="0" smtClean="0"/>
              <a:t>This gives the composition of the top 5% students.</a:t>
            </a:r>
          </a:p>
          <a:p>
            <a:r>
              <a:rPr lang="en-US" dirty="0" smtClean="0"/>
              <a:t>This is a matter or direct relevance to NIT’s.</a:t>
            </a:r>
          </a:p>
          <a:p>
            <a:r>
              <a:rPr lang="en-US" dirty="0" smtClean="0"/>
              <a:t>P1 – P0 and P2 – P0 can be defined as before.</a:t>
            </a:r>
          </a:p>
          <a:p>
            <a:r>
              <a:rPr lang="en-US" dirty="0" smtClean="0"/>
              <a:t>Comparative plot is shown next.</a:t>
            </a:r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914399" y="2438400"/>
          <a:ext cx="6434417" cy="838200"/>
        </p:xfrm>
        <a:graphic>
          <a:graphicData uri="http://schemas.openxmlformats.org/presentationml/2006/ole">
            <p:oleObj spid="_x0000_s2052" name="Equation" r:id="rId3" imgW="331452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 in representation of boards in top 5%, for the two procedures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6200" y="4191000"/>
            <a:ext cx="9067800" cy="2438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 smtClean="0"/>
              <a:t>Main conclusion: CBSE gains from Procedure 2; AP board and CBSE lose from Procedure 1.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Under Procedure 1, 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AP board share declines from 20.5% to 17.5%; CBSE share declines from 61.7% to 59.4%.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Both boards have above-par representation even after decline, </a:t>
            </a:r>
          </a:p>
          <a:p>
            <a:pPr lvl="1">
              <a:spcBef>
                <a:spcPts val="60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as 10.8% of candidates in matched data set are from AP board; 39.6% from CBSE.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Under Procedure 2,  rise of  CBSE share is from 61.7% to 65.7%, which is further above-par.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7772400" cy="243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 of the iceberg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This finding (increase in CBSE’s already large share among top 5%) is not new.</a:t>
            </a:r>
          </a:p>
          <a:p>
            <a:r>
              <a:rPr lang="en-US" dirty="0" smtClean="0"/>
              <a:t>Same phenomenon was observed </a:t>
            </a:r>
            <a:r>
              <a:rPr lang="en-US" u="sng" dirty="0" smtClean="0"/>
              <a:t>from simulation study</a:t>
            </a:r>
            <a:r>
              <a:rPr lang="en-US" dirty="0" smtClean="0"/>
              <a:t> based on the 2 </a:t>
            </a:r>
            <a:r>
              <a:rPr lang="en-US" dirty="0" err="1" smtClean="0"/>
              <a:t>lakh</a:t>
            </a:r>
            <a:r>
              <a:rPr lang="en-US" dirty="0" smtClean="0"/>
              <a:t> matched cases available earlier.</a:t>
            </a:r>
          </a:p>
          <a:p>
            <a:r>
              <a:rPr lang="en-US" dirty="0" smtClean="0"/>
              <a:t>The present finding (though based on more data) is not necessarily the ultimate one, as the matched cases have different composition than the ‘set of all candidates’.</a:t>
            </a:r>
          </a:p>
          <a:p>
            <a:r>
              <a:rPr lang="en-US" dirty="0" smtClean="0"/>
              <a:t>In AIEEE 2012, 30% students were from CBSE; in matched part of data, 40% were from CBSE.</a:t>
            </a:r>
          </a:p>
          <a:p>
            <a:r>
              <a:rPr lang="en-US" dirty="0" smtClean="0"/>
              <a:t>Simulations indicate more dramatic increase (through Procedure 2) in CBSE’s share in top 1%, 0.1% etc.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conditions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10% Random samples chosen from AIEEE 2012 scores data.</a:t>
            </a:r>
          </a:p>
          <a:p>
            <a:r>
              <a:rPr lang="en-US" dirty="0" smtClean="0"/>
              <a:t>Presumed correlation between AIEEE and board scores:</a:t>
            </a:r>
          </a:p>
          <a:p>
            <a:pPr lvl="1"/>
            <a:r>
              <a:rPr lang="en-US" dirty="0" smtClean="0"/>
              <a:t>Observed correlations for AS, CBSE, JK, MR, MZ, UK (available till Feb’13)</a:t>
            </a:r>
          </a:p>
          <a:p>
            <a:pPr lvl="1"/>
            <a:r>
              <a:rPr lang="en-US" dirty="0" smtClean="0"/>
              <a:t>0.4 for other boards (observed value for most boards).</a:t>
            </a:r>
          </a:p>
          <a:p>
            <a:r>
              <a:rPr lang="en-US" dirty="0" smtClean="0"/>
              <a:t>100 separate simulation runs.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Actual performance of CBSE students in AIEEE 2012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672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sz="2800" dirty="0" smtClean="0"/>
              <a:t>30.1% of all AIEEE 2012 candidates were CBSE students. 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However, this groups constitutes</a:t>
            </a:r>
          </a:p>
          <a:p>
            <a:pPr lvl="1" eaLnBrk="1" hangingPunct="1"/>
            <a:r>
              <a:rPr lang="en-US" sz="2400" dirty="0" smtClean="0"/>
              <a:t>66 of the top 100 AIEEE rank holders,</a:t>
            </a:r>
          </a:p>
          <a:p>
            <a:pPr lvl="1" eaLnBrk="1" hangingPunct="1"/>
            <a:r>
              <a:rPr lang="en-US" sz="2400" dirty="0" smtClean="0"/>
              <a:t>608 of the top 1,000 AIEEE rank holders,</a:t>
            </a:r>
          </a:p>
          <a:p>
            <a:pPr lvl="1" eaLnBrk="1" hangingPunct="1"/>
            <a:r>
              <a:rPr lang="en-US" sz="2400" dirty="0" smtClean="0"/>
              <a:t>5,977 of the top 10,000 AIEEE rank holders,</a:t>
            </a:r>
          </a:p>
          <a:p>
            <a:pPr lvl="1" eaLnBrk="1" hangingPunct="1"/>
            <a:r>
              <a:rPr lang="en-US" sz="2400" dirty="0" smtClean="0"/>
              <a:t>54,430 of the top 100,000 AIEEE rank holders.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Slide 12 of Chairman-CBSE reports the corresponding values for the matched data set, which show similar trend. (Figure in that slide is correct, the numbers listed below are swapped.)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2081</Words>
  <Application>Microsoft Office PowerPoint</Application>
  <PresentationFormat>On-screen Show (4:3)</PresentationFormat>
  <Paragraphs>367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Comments on Analysis submitted by Chairman-CBSE</vt:lpstr>
      <vt:lpstr>General remarks</vt:lpstr>
      <vt:lpstr>A major issue: How the two procedures alter current scenario</vt:lpstr>
      <vt:lpstr>Plot of P1–P0 and P2–P0 for 25 boards</vt:lpstr>
      <vt:lpstr>Another percentage</vt:lpstr>
      <vt:lpstr>Change in representation of boards in top 5%, for the two procedures</vt:lpstr>
      <vt:lpstr>Tip of the iceberg</vt:lpstr>
      <vt:lpstr>Simulation conditions</vt:lpstr>
      <vt:lpstr>Actual performance of CBSE students in AIEEE 2012</vt:lpstr>
      <vt:lpstr>Share of boards in different percentile ranges of AIEEE 2012</vt:lpstr>
      <vt:lpstr>Rest of the iceberg: How Procedure 1 or 2 would change the shares</vt:lpstr>
      <vt:lpstr>…and the numbers behind the charts</vt:lpstr>
      <vt:lpstr>Findings from simulation</vt:lpstr>
      <vt:lpstr>How does Procedure 2 dramatically increase CBSE’s share of top-rankers?</vt:lpstr>
      <vt:lpstr>Why does Procedure 1 have only a mild effect on CBSE’s share of top-rankers?</vt:lpstr>
      <vt:lpstr>Will smaller boards gain unfairly from Procedure 1?</vt:lpstr>
      <vt:lpstr>Fate of students with common scores</vt:lpstr>
      <vt:lpstr>Assumptions</vt:lpstr>
      <vt:lpstr>How students with same AIEEE score move under two procedures</vt:lpstr>
      <vt:lpstr>In summary…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Analysis submitted by Chairman-CBSE</dc:title>
  <dc:creator>VAIO</dc:creator>
  <cp:lastModifiedBy>VAIO</cp:lastModifiedBy>
  <cp:revision>17</cp:revision>
  <dcterms:created xsi:type="dcterms:W3CDTF">2013-04-13T20:39:16Z</dcterms:created>
  <dcterms:modified xsi:type="dcterms:W3CDTF">2013-04-28T09:11:42Z</dcterms:modified>
</cp:coreProperties>
</file>