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4" r:id="rId3"/>
    <p:sldId id="295" r:id="rId4"/>
    <p:sldId id="296" r:id="rId5"/>
    <p:sldId id="297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8" r:id="rId16"/>
    <p:sldId id="309" r:id="rId17"/>
    <p:sldId id="307" r:id="rId18"/>
    <p:sldId id="310" r:id="rId19"/>
    <p:sldId id="311" r:id="rId20"/>
    <p:sldId id="312" r:id="rId21"/>
    <p:sldId id="313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7D0D"/>
    <a:srgbClr val="007E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5C3DA-FF64-4005-A37B-D1A475D4623F}" type="datetimeFigureOut">
              <a:rPr lang="en-US"/>
              <a:pPr>
                <a:defRPr/>
              </a:pPr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86DAF5-60E1-42E0-8D92-89149B9409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E155ED-CEC3-44F0-8749-87E10D1A5C03}" type="datetimeFigureOut">
              <a:rPr lang="en-US"/>
              <a:pPr>
                <a:defRPr/>
              </a:pPr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E310A7-7991-48D5-B92F-A8019D078E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EF284A-2BB2-471E-9F8F-FEEC87D6D971}" type="datetimeFigureOut">
              <a:rPr lang="en-US"/>
              <a:pPr>
                <a:defRPr/>
              </a:pPr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C62893-FE55-4B49-85CD-4B10F7300C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305CCF-BB8F-414F-8F54-2DCF8AD808F3}" type="datetimeFigureOut">
              <a:rPr lang="en-US"/>
              <a:pPr>
                <a:defRPr/>
              </a:pPr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B94B5D-1CF2-4C1F-AF83-AA48A1E7EC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F2381-D973-4AC1-9ABF-74013A2B7978}" type="datetimeFigureOut">
              <a:rPr lang="en-US"/>
              <a:pPr>
                <a:defRPr/>
              </a:pPr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B6BB0F-8039-4C2C-A173-13494CC709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4FCAF-75E1-4F75-94B3-8EA252AC6FE5}" type="datetimeFigureOut">
              <a:rPr lang="en-US"/>
              <a:pPr>
                <a:defRPr/>
              </a:pPr>
              <a:t>2/20/2013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259928-4180-4BDC-840A-04B8822141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4CB68C-41EA-43D8-A956-4122D1FAAA32}" type="datetimeFigureOut">
              <a:rPr lang="en-US"/>
              <a:pPr>
                <a:defRPr/>
              </a:pPr>
              <a:t>2/20/2013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F66F71-F6A4-4632-A1E8-E2C1700B7F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1A27CB-5350-4065-9307-AB7E3005FE39}" type="datetimeFigureOut">
              <a:rPr lang="en-US"/>
              <a:pPr>
                <a:defRPr/>
              </a:pPr>
              <a:t>2/20/2013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26A46-0F4B-40A5-9D77-4AA5DB903A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52928F-2F72-4996-976C-32DECF9F37C4}" type="datetimeFigureOut">
              <a:rPr lang="en-US"/>
              <a:pPr>
                <a:defRPr/>
              </a:pPr>
              <a:t>2/20/2013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14DBA-5472-44DD-B424-B521D38579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50139-8E79-4C26-954C-25DC9FE9C322}" type="datetimeFigureOut">
              <a:rPr lang="en-US"/>
              <a:pPr>
                <a:defRPr/>
              </a:pPr>
              <a:t>2/20/2013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0749B-3657-4B45-8CF1-18A7B92153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F5614-EA83-4657-A482-43339281646D}" type="datetimeFigureOut">
              <a:rPr lang="en-US"/>
              <a:pPr>
                <a:defRPr/>
              </a:pPr>
              <a:t>2/20/2013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6A8145-DAF9-4805-9AAB-C388498B63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3350E3C-5C23-49BE-9750-D8F6A435C3B1}" type="datetimeFigureOut">
              <a:rPr lang="en-US"/>
              <a:pPr>
                <a:defRPr/>
              </a:pPr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31D6BB5-26A9-460F-9EB7-E4C7530230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457200" y="1295400"/>
            <a:ext cx="8305800" cy="1470025"/>
          </a:xfrm>
        </p:spPr>
        <p:txBody>
          <a:bodyPr/>
          <a:lstStyle/>
          <a:p>
            <a:pPr eaLnBrk="1" hangingPunct="1"/>
            <a:r>
              <a:rPr lang="en-US" sz="4300" b="1" dirty="0" smtClean="0">
                <a:solidFill>
                  <a:srgbClr val="0070C0"/>
                </a:solidFill>
              </a:rPr>
              <a:t>Normalization of Board Marks for Admission to Engineering Courses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38600"/>
            <a:ext cx="6400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tx1"/>
                </a:solidFill>
              </a:rPr>
              <a:t>Findings and recommendations of the Joshi Committee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10600" cy="1143000"/>
          </a:xfrm>
        </p:spPr>
        <p:txBody>
          <a:bodyPr/>
          <a:lstStyle/>
          <a:p>
            <a:r>
              <a:rPr lang="en-US" sz="4200" dirty="0" smtClean="0">
                <a:solidFill>
                  <a:srgbClr val="0070C0"/>
                </a:solidFill>
              </a:rPr>
              <a:t>Issue: How to </a:t>
            </a:r>
            <a:r>
              <a:rPr lang="en-US" sz="4200" dirty="0" smtClean="0">
                <a:solidFill>
                  <a:srgbClr val="0070C0"/>
                </a:solidFill>
              </a:rPr>
              <a:t>Address </a:t>
            </a:r>
            <a:r>
              <a:rPr lang="en-US" sz="4200" dirty="0">
                <a:solidFill>
                  <a:srgbClr val="0070C0"/>
                </a:solidFill>
              </a:rPr>
              <a:t>D</a:t>
            </a:r>
            <a:r>
              <a:rPr lang="en-US" sz="4200" dirty="0" smtClean="0">
                <a:solidFill>
                  <a:srgbClr val="0070C0"/>
                </a:solidFill>
              </a:rPr>
              <a:t>ifferences </a:t>
            </a:r>
            <a:r>
              <a:rPr lang="en-US" sz="4200" dirty="0" smtClean="0">
                <a:solidFill>
                  <a:srgbClr val="0070C0"/>
                </a:solidFill>
              </a:rPr>
              <a:t>in </a:t>
            </a:r>
            <a:r>
              <a:rPr lang="en-US" sz="4200" dirty="0" smtClean="0">
                <a:solidFill>
                  <a:srgbClr val="0070C0"/>
                </a:solidFill>
              </a:rPr>
              <a:t>Marking </a:t>
            </a:r>
            <a:r>
              <a:rPr lang="en-US" sz="4200" dirty="0">
                <a:solidFill>
                  <a:srgbClr val="0070C0"/>
                </a:solidFill>
              </a:rPr>
              <a:t>P</a:t>
            </a:r>
            <a:r>
              <a:rPr lang="en-US" sz="4200" dirty="0" smtClean="0">
                <a:solidFill>
                  <a:srgbClr val="0070C0"/>
                </a:solidFill>
              </a:rPr>
              <a:t>attern </a:t>
            </a:r>
            <a:r>
              <a:rPr lang="en-US" sz="4200" dirty="0" smtClean="0">
                <a:solidFill>
                  <a:srgbClr val="0070C0"/>
                </a:solidFill>
              </a:rPr>
              <a:t>of </a:t>
            </a:r>
            <a:r>
              <a:rPr lang="en-US" sz="4200" dirty="0" smtClean="0">
                <a:solidFill>
                  <a:srgbClr val="0070C0"/>
                </a:solidFill>
              </a:rPr>
              <a:t>Different </a:t>
            </a:r>
            <a:r>
              <a:rPr lang="en-US" sz="4200" dirty="0">
                <a:solidFill>
                  <a:srgbClr val="0070C0"/>
                </a:solidFill>
              </a:rPr>
              <a:t>S</a:t>
            </a:r>
            <a:r>
              <a:rPr lang="en-US" sz="4200" dirty="0" smtClean="0">
                <a:solidFill>
                  <a:srgbClr val="0070C0"/>
                </a:solidFill>
              </a:rPr>
              <a:t>ubjects</a:t>
            </a:r>
            <a:endParaRPr lang="en-US" sz="42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525963"/>
          </a:xfrm>
        </p:spPr>
        <p:txBody>
          <a:bodyPr/>
          <a:lstStyle/>
          <a:p>
            <a:r>
              <a:rPr lang="en-US" sz="2400" dirty="0" smtClean="0"/>
              <a:t>Possible solution: Equate Board subject marks by using percentiles BEFORE aggregating.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Possible difficulty</a:t>
            </a:r>
          </a:p>
          <a:p>
            <a:pPr lvl="1"/>
            <a:r>
              <a:rPr lang="en-US" sz="2000" dirty="0" smtClean="0"/>
              <a:t>Much heavier computational burden,</a:t>
            </a:r>
          </a:p>
          <a:p>
            <a:pPr lvl="1"/>
            <a:r>
              <a:rPr lang="en-US" sz="2000" dirty="0" smtClean="0"/>
              <a:t>Greater chances of unforeseen hitches,</a:t>
            </a:r>
          </a:p>
          <a:p>
            <a:pPr lvl="1"/>
            <a:r>
              <a:rPr lang="en-US" sz="2000" dirty="0" smtClean="0"/>
              <a:t>Greater need for communication with several boards to resolve confusion,</a:t>
            </a:r>
          </a:p>
          <a:p>
            <a:pPr lvl="1"/>
            <a:r>
              <a:rPr lang="en-US" sz="2000" dirty="0" smtClean="0"/>
              <a:t>Time frame for computation is short,</a:t>
            </a:r>
          </a:p>
          <a:p>
            <a:pPr lvl="1"/>
            <a:r>
              <a:rPr lang="en-US" sz="2000" dirty="0" smtClean="0"/>
              <a:t>Data gathering/validation mechanism is not yet in place.</a:t>
            </a:r>
          </a:p>
          <a:p>
            <a:r>
              <a:rPr lang="en-US" sz="2400" dirty="0" smtClean="0">
                <a:solidFill>
                  <a:srgbClr val="017D0D"/>
                </a:solidFill>
              </a:rPr>
              <a:t>Joshi Committee Decision</a:t>
            </a:r>
            <a:r>
              <a:rPr lang="en-US" sz="2400" dirty="0" smtClean="0"/>
              <a:t>: Equate Board marks AFTER aggregation.</a:t>
            </a:r>
          </a:p>
          <a:p>
            <a:r>
              <a:rPr lang="en-US" sz="2400" dirty="0" smtClean="0">
                <a:solidFill>
                  <a:srgbClr val="7030A0"/>
                </a:solidFill>
              </a:rPr>
              <a:t>Saving grace</a:t>
            </a:r>
            <a:r>
              <a:rPr lang="en-US" sz="2400" dirty="0" smtClean="0"/>
              <a:t>: Usual aggregates are widely used (and accepted) for determining ranks within Boards.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Issue: Which </a:t>
            </a:r>
            <a:r>
              <a:rPr lang="en-US" dirty="0" smtClean="0">
                <a:solidFill>
                  <a:srgbClr val="0070C0"/>
                </a:solidFill>
              </a:rPr>
              <a:t>Subjects </a:t>
            </a:r>
            <a:r>
              <a:rPr lang="en-US" dirty="0" smtClean="0">
                <a:solidFill>
                  <a:srgbClr val="0070C0"/>
                </a:solidFill>
              </a:rPr>
              <a:t>to </a:t>
            </a:r>
            <a:r>
              <a:rPr lang="en-US" dirty="0" smtClean="0">
                <a:solidFill>
                  <a:srgbClr val="0070C0"/>
                </a:solidFill>
              </a:rPr>
              <a:t>Aggregate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sz="2400" dirty="0" smtClean="0"/>
              <a:t>Number of subjects should be as large as possible (emphasis on school education as a whole).</a:t>
            </a:r>
          </a:p>
          <a:p>
            <a:r>
              <a:rPr lang="en-US" sz="2400" dirty="0" smtClean="0"/>
              <a:t>Most boards have at least five subjects.</a:t>
            </a:r>
          </a:p>
          <a:p>
            <a:r>
              <a:rPr lang="en-US" sz="2400" dirty="0" smtClean="0"/>
              <a:t>Mathematics and Physics are REQUIRED for JEE-Main.</a:t>
            </a:r>
          </a:p>
          <a:p>
            <a:r>
              <a:rPr lang="en-US" sz="2400" dirty="0" smtClean="0">
                <a:solidFill>
                  <a:srgbClr val="017D0D"/>
                </a:solidFill>
              </a:rPr>
              <a:t>Joshi Committee decision </a:t>
            </a:r>
            <a:r>
              <a:rPr lang="en-US" sz="2400" dirty="0" smtClean="0"/>
              <a:t>is to use five subjects:</a:t>
            </a:r>
          </a:p>
          <a:p>
            <a:pPr lvl="1"/>
            <a:r>
              <a:rPr lang="en-US" sz="2000" dirty="0" smtClean="0"/>
              <a:t>Physics,</a:t>
            </a:r>
          </a:p>
          <a:p>
            <a:pPr lvl="1"/>
            <a:r>
              <a:rPr lang="en-US" sz="2000" dirty="0" smtClean="0"/>
              <a:t>Mathematics,</a:t>
            </a:r>
          </a:p>
          <a:p>
            <a:pPr lvl="1"/>
            <a:r>
              <a:rPr lang="en-US" sz="2000" dirty="0" smtClean="0"/>
              <a:t>Any one of Chemistry, Biology, Biotechnology, Computer Science,</a:t>
            </a:r>
          </a:p>
          <a:p>
            <a:pPr lvl="1"/>
            <a:r>
              <a:rPr lang="en-US" sz="2000" dirty="0" smtClean="0"/>
              <a:t>One language,</a:t>
            </a:r>
          </a:p>
          <a:p>
            <a:pPr lvl="1"/>
            <a:r>
              <a:rPr lang="en-US" sz="2000" dirty="0" smtClean="0"/>
              <a:t>Any subject other than above four.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200" dirty="0" smtClean="0">
                <a:solidFill>
                  <a:srgbClr val="0070C0"/>
                </a:solidFill>
              </a:rPr>
              <a:t>Issue: Basis </a:t>
            </a:r>
            <a:r>
              <a:rPr lang="en-US" sz="4200" dirty="0" smtClean="0">
                <a:solidFill>
                  <a:srgbClr val="0070C0"/>
                </a:solidFill>
              </a:rPr>
              <a:t>Group </a:t>
            </a:r>
            <a:r>
              <a:rPr lang="en-US" sz="4200" dirty="0" smtClean="0">
                <a:solidFill>
                  <a:srgbClr val="0070C0"/>
                </a:solidFill>
              </a:rPr>
              <a:t>for </a:t>
            </a:r>
            <a:r>
              <a:rPr lang="en-US" sz="4200" dirty="0" smtClean="0">
                <a:solidFill>
                  <a:srgbClr val="0070C0"/>
                </a:solidFill>
              </a:rPr>
              <a:t>Normalization</a:t>
            </a:r>
            <a:endParaRPr lang="en-US" sz="42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i="1" dirty="0" smtClean="0">
                <a:solidFill>
                  <a:srgbClr val="FF0000"/>
                </a:solidFill>
              </a:rPr>
              <a:t>Discarded Option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: All students</a:t>
            </a:r>
          </a:p>
          <a:p>
            <a:pPr lvl="1"/>
            <a:r>
              <a:rPr lang="en-US" sz="2400" dirty="0" smtClean="0"/>
              <a:t>All students do not have appropriate subject combinations.</a:t>
            </a:r>
          </a:p>
          <a:p>
            <a:r>
              <a:rPr lang="en-US" sz="2800" i="1" dirty="0" smtClean="0">
                <a:solidFill>
                  <a:srgbClr val="FF0000"/>
                </a:solidFill>
              </a:rPr>
              <a:t>Discarded Option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: Passed students with appropriate subject combinations</a:t>
            </a:r>
          </a:p>
          <a:p>
            <a:pPr lvl="1"/>
            <a:r>
              <a:rPr lang="en-US" sz="2400" dirty="0" smtClean="0"/>
              <a:t>Pass percentage varies from board to board,</a:t>
            </a:r>
          </a:p>
          <a:p>
            <a:pPr lvl="1"/>
            <a:r>
              <a:rPr lang="en-US" sz="2400" dirty="0" smtClean="0"/>
              <a:t>Truncating at pass-mark would create board to board disparity.</a:t>
            </a:r>
          </a:p>
          <a:p>
            <a:r>
              <a:rPr lang="en-US" sz="2800" i="1" dirty="0" smtClean="0">
                <a:solidFill>
                  <a:srgbClr val="017D0D"/>
                </a:solidFill>
              </a:rPr>
              <a:t>Chosen Option</a:t>
            </a:r>
            <a:r>
              <a:rPr lang="en-US" sz="2800" dirty="0" smtClean="0">
                <a:solidFill>
                  <a:srgbClr val="017D0D"/>
                </a:solidFill>
              </a:rPr>
              <a:t> </a:t>
            </a:r>
            <a:r>
              <a:rPr lang="en-US" sz="2800" dirty="0" smtClean="0"/>
              <a:t>: All students with appropriate subject combinations.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Issue: Nature of </a:t>
            </a:r>
            <a:r>
              <a:rPr lang="en-US" dirty="0" smtClean="0">
                <a:solidFill>
                  <a:srgbClr val="0070C0"/>
                </a:solidFill>
              </a:rPr>
              <a:t>Calibration </a:t>
            </a:r>
            <a:r>
              <a:rPr lang="en-US" dirty="0" smtClean="0">
                <a:solidFill>
                  <a:srgbClr val="0070C0"/>
                </a:solidFill>
              </a:rPr>
              <a:t>with JEE (Main) </a:t>
            </a:r>
            <a:r>
              <a:rPr lang="en-US" dirty="0" smtClean="0">
                <a:solidFill>
                  <a:srgbClr val="0070C0"/>
                </a:solidFill>
              </a:rPr>
              <a:t>Marks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Normalize Board aggregate marks to make their distribution match </a:t>
            </a:r>
          </a:p>
          <a:p>
            <a:pPr lvl="1"/>
            <a:r>
              <a:rPr lang="en-US" dirty="0" smtClean="0"/>
              <a:t>JEE (Main) aggregate marks of </a:t>
            </a:r>
            <a:r>
              <a:rPr lang="en-US" dirty="0" smtClean="0">
                <a:solidFill>
                  <a:srgbClr val="7030A0"/>
                </a:solidFill>
              </a:rPr>
              <a:t>all appearing candidates (Option 1)</a:t>
            </a:r>
          </a:p>
          <a:p>
            <a:pPr lvl="1"/>
            <a:r>
              <a:rPr lang="en-US" dirty="0" smtClean="0"/>
              <a:t>JEE (Main) aggregate marks of </a:t>
            </a:r>
            <a:r>
              <a:rPr lang="en-US" dirty="0" smtClean="0">
                <a:solidFill>
                  <a:srgbClr val="7030A0"/>
                </a:solidFill>
              </a:rPr>
              <a:t>candidates from that board only (Option 2)</a:t>
            </a:r>
          </a:p>
          <a:p>
            <a:r>
              <a:rPr lang="en-US" dirty="0" smtClean="0"/>
              <a:t>Choice between the two options were made on the basis of additional data analysis for validation.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Decisions of Joshi Committee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Objective 2: Validation and fine tuning of chosen scheme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Assumptions </a:t>
            </a:r>
            <a:r>
              <a:rPr lang="en-US" dirty="0" smtClean="0">
                <a:solidFill>
                  <a:srgbClr val="0070C0"/>
                </a:solidFill>
              </a:rPr>
              <a:t>Behind </a:t>
            </a:r>
            <a:r>
              <a:rPr lang="en-US" dirty="0" smtClean="0">
                <a:solidFill>
                  <a:srgbClr val="0070C0"/>
                </a:solidFill>
              </a:rPr>
              <a:t>the Options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Assumption behind Option 1</a:t>
            </a:r>
          </a:p>
          <a:p>
            <a:pPr lvl="1"/>
            <a:r>
              <a:rPr lang="en-US" dirty="0" smtClean="0"/>
              <a:t>All boards have same merit distribution.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Assumption behind Option 2</a:t>
            </a:r>
          </a:p>
          <a:p>
            <a:pPr lvl="1"/>
            <a:r>
              <a:rPr lang="en-US" dirty="0" smtClean="0"/>
              <a:t>Different boards have different merit distributions.</a:t>
            </a:r>
          </a:p>
          <a:p>
            <a:pPr lvl="1"/>
            <a:r>
              <a:rPr lang="en-US" dirty="0" smtClean="0"/>
              <a:t>This difference can be measured (and adjusted for) by the performance levels of students of different boards in JEE (Main)/AIEEE.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Risks of Adjustment through JEE (Main) Performance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sz="2200" dirty="0" smtClean="0"/>
              <a:t>Students of some boards perform poorly in JEE (Main) / AIEEE.</a:t>
            </a:r>
          </a:p>
          <a:p>
            <a:r>
              <a:rPr lang="en-US" sz="2200" dirty="0" smtClean="0"/>
              <a:t>This disparity may be due to</a:t>
            </a:r>
          </a:p>
          <a:p>
            <a:pPr lvl="1"/>
            <a:r>
              <a:rPr lang="en-US" sz="2000" dirty="0" smtClean="0"/>
              <a:t>Poor merit/ability,</a:t>
            </a:r>
          </a:p>
          <a:p>
            <a:pPr lvl="1"/>
            <a:r>
              <a:rPr lang="en-US" sz="2000" dirty="0" smtClean="0"/>
              <a:t>Non-alignment of board examination pattern with JEE (Main) / AIEEE</a:t>
            </a:r>
          </a:p>
          <a:p>
            <a:pPr lvl="1">
              <a:buNone/>
            </a:pPr>
            <a:r>
              <a:rPr lang="en-US" sz="2000" dirty="0" smtClean="0"/>
              <a:t>	(rank correlations indicate this),</a:t>
            </a:r>
          </a:p>
          <a:p>
            <a:pPr lvl="1"/>
            <a:r>
              <a:rPr lang="en-AU" sz="2000" dirty="0" smtClean="0"/>
              <a:t>Lack of instruction in English and Hindi</a:t>
            </a:r>
          </a:p>
          <a:p>
            <a:pPr lvl="1">
              <a:buNone/>
            </a:pPr>
            <a:r>
              <a:rPr lang="en-AU" sz="2000" dirty="0" smtClean="0"/>
              <a:t>	(only available languages for JEE-Main / AIEEE),</a:t>
            </a:r>
          </a:p>
          <a:p>
            <a:pPr lvl="1"/>
            <a:r>
              <a:rPr lang="en-AU" sz="2000" dirty="0" smtClean="0"/>
              <a:t>Less access to coaching,</a:t>
            </a:r>
          </a:p>
          <a:p>
            <a:pPr lvl="1"/>
            <a:r>
              <a:rPr lang="en-AU" sz="2000" dirty="0" smtClean="0"/>
              <a:t>Load of an extra subject in board (for some boards).</a:t>
            </a:r>
          </a:p>
          <a:p>
            <a:r>
              <a:rPr lang="en-AU" sz="2200" dirty="0" smtClean="0"/>
              <a:t>All these effects are confounded.</a:t>
            </a:r>
          </a:p>
          <a:p>
            <a:r>
              <a:rPr lang="en-AU" sz="2200" dirty="0" smtClean="0"/>
              <a:t>If performance disparity is attributed only to merit disparity, confounding factors are ignored.</a:t>
            </a:r>
          </a:p>
          <a:p>
            <a:r>
              <a:rPr lang="en-AU" sz="2200" dirty="0" smtClean="0"/>
              <a:t>Solution may be worse than the problem.</a:t>
            </a:r>
            <a:endParaRPr 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Findings from Analysis of 2012 Data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en-US" sz="2400" dirty="0" smtClean="0"/>
              <a:t>Option 2 requires different treatment of Board percentiles; Option 1 does not.</a:t>
            </a:r>
          </a:p>
          <a:p>
            <a:r>
              <a:rPr lang="en-US" sz="2400" dirty="0" smtClean="0"/>
              <a:t>The differential treatment of Board percentiles under Option 2 can be quite extreme:</a:t>
            </a:r>
          </a:p>
          <a:p>
            <a:pPr lvl="1"/>
            <a:r>
              <a:rPr lang="en-US" sz="2000" dirty="0" smtClean="0"/>
              <a:t>80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percentile of Maharashtra Board equated with 50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percentile of CBSE;</a:t>
            </a:r>
          </a:p>
          <a:p>
            <a:pPr lvl="1"/>
            <a:r>
              <a:rPr lang="en-US" sz="2000" dirty="0" smtClean="0"/>
              <a:t>Topper of Maharashtra Board has normalized Board score 331; Topper of Jharkhand Board has 274;</a:t>
            </a:r>
          </a:p>
          <a:p>
            <a:pPr lvl="1"/>
            <a:r>
              <a:rPr lang="en-US" sz="2000" dirty="0" smtClean="0"/>
              <a:t>A CBSE student with AIEEE marks 130 and Board percentile 93.1 has a rank of about 18,000; a Maharashtra Board student with that profile has a rank of about 34,000.</a:t>
            </a:r>
          </a:p>
          <a:p>
            <a:pPr lvl="1">
              <a:buNone/>
            </a:pPr>
            <a:r>
              <a:rPr lang="en-US" sz="2000" dirty="0" smtClean="0"/>
              <a:t>	This amounts to penalizing the Maharashtra Board student for poor AIEEE performance of peers from that Board.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Key Findings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rgbClr val="FF0000"/>
                </a:solidFill>
              </a:rPr>
              <a:t>Vastly different treatment of percentiles of different Boards (Option 2) would not be fair in the presence of confounding factors.</a:t>
            </a:r>
          </a:p>
          <a:p>
            <a:r>
              <a:rPr lang="en-US" sz="2800" dirty="0" smtClean="0"/>
              <a:t>Representation of various boards in different sections of the merit list</a:t>
            </a:r>
          </a:p>
          <a:p>
            <a:pPr lvl="1"/>
            <a:r>
              <a:rPr lang="en-US" sz="2400" dirty="0" smtClean="0"/>
              <a:t>Option 2 changes the present (2012) pattern substantially,</a:t>
            </a:r>
          </a:p>
          <a:p>
            <a:pPr lvl="1"/>
            <a:r>
              <a:rPr lang="en-US" sz="2400" dirty="0" smtClean="0"/>
              <a:t>Option 1 has less drastic impact.</a:t>
            </a:r>
          </a:p>
          <a:p>
            <a:r>
              <a:rPr lang="en-US" sz="2800" dirty="0" smtClean="0"/>
              <a:t>Option 1 would produce more equitable performance across boards.</a:t>
            </a:r>
          </a:p>
          <a:p>
            <a:r>
              <a:rPr lang="en-US" sz="2800" dirty="0" smtClean="0">
                <a:solidFill>
                  <a:srgbClr val="017D0D"/>
                </a:solidFill>
              </a:rPr>
              <a:t>Option 1 would be the right choice.</a:t>
            </a:r>
            <a:endParaRPr lang="en-US" sz="2800" dirty="0">
              <a:solidFill>
                <a:srgbClr val="017D0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2187575"/>
            <a:ext cx="7772400" cy="1470025"/>
          </a:xfrm>
        </p:spPr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Decisions of Joshi Committee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Objective 3: Issues relevant for implementation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The </a:t>
            </a:r>
            <a:r>
              <a:rPr lang="en-US" dirty="0" smtClean="0">
                <a:solidFill>
                  <a:srgbClr val="0070C0"/>
                </a:solidFill>
              </a:rPr>
              <a:t>Issue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Students leaving high school look for various career opportunities, including in Engineering.</a:t>
            </a:r>
          </a:p>
          <a:p>
            <a:r>
              <a:rPr lang="en-US" sz="2400" dirty="0" smtClean="0"/>
              <a:t>Many courses, many examinations.</a:t>
            </a:r>
          </a:p>
          <a:p>
            <a:r>
              <a:rPr lang="en-US" sz="2400" dirty="0" smtClean="0"/>
              <a:t>A lot of load on students.</a:t>
            </a:r>
          </a:p>
          <a:p>
            <a:r>
              <a:rPr lang="en-US" sz="2400" dirty="0" smtClean="0"/>
              <a:t>High stakes.</a:t>
            </a:r>
          </a:p>
          <a:p>
            <a:r>
              <a:rPr lang="en-US" sz="2400" dirty="0" smtClean="0"/>
              <a:t>Students turn to specialized coaching classes.</a:t>
            </a:r>
          </a:p>
          <a:p>
            <a:r>
              <a:rPr lang="en-US" sz="2400" dirty="0" smtClean="0"/>
              <a:t>General education neglected.</a:t>
            </a:r>
          </a:p>
          <a:p>
            <a:r>
              <a:rPr lang="en-US" sz="2400" dirty="0" smtClean="0"/>
              <a:t>Coaching distorts outcome of merit assessment examinations.</a:t>
            </a:r>
          </a:p>
          <a:p>
            <a:r>
              <a:rPr lang="en-US" sz="2400" dirty="0" smtClean="0"/>
              <a:t>Institutes of Technology/ Engineering Colleges suffer from this distortion.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Issues and Actions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sz="2800" dirty="0" smtClean="0"/>
              <a:t>How to implement the selected method</a:t>
            </a:r>
          </a:p>
          <a:p>
            <a:pPr lvl="1"/>
            <a:r>
              <a:rPr lang="en-US" sz="2400" dirty="0" smtClean="0"/>
              <a:t>Algorithm and Flowchart provided.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Operational issues</a:t>
            </a:r>
          </a:p>
          <a:p>
            <a:pPr lvl="1"/>
            <a:r>
              <a:rPr lang="en-US" sz="2400" dirty="0" smtClean="0"/>
              <a:t>Timelines for Processing and Analysis provided.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Other issues </a:t>
            </a:r>
          </a:p>
          <a:p>
            <a:pPr>
              <a:buNone/>
            </a:pPr>
            <a:r>
              <a:rPr lang="en-US" sz="2800" dirty="0" smtClean="0"/>
              <a:t>	(no action within purview of Joshi Committee)</a:t>
            </a:r>
          </a:p>
          <a:p>
            <a:pPr lvl="1"/>
            <a:r>
              <a:rPr lang="en-US" sz="2400" dirty="0" smtClean="0"/>
              <a:t>Collection of data,</a:t>
            </a:r>
          </a:p>
          <a:p>
            <a:pPr lvl="1"/>
            <a:r>
              <a:rPr lang="en-US" sz="2400" dirty="0" smtClean="0"/>
              <a:t>Formatting of data,</a:t>
            </a:r>
          </a:p>
          <a:p>
            <a:pPr lvl="1"/>
            <a:r>
              <a:rPr lang="en-US" sz="2400" dirty="0" smtClean="0"/>
              <a:t>Validation / Authentication of data,</a:t>
            </a:r>
          </a:p>
          <a:p>
            <a:pPr lvl="1"/>
            <a:r>
              <a:rPr lang="en-US" sz="2400" dirty="0" smtClean="0"/>
              <a:t>Adherence of time frames for data delivery.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Further Recommendation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rgbClr val="017D0D"/>
                </a:solidFill>
              </a:rPr>
              <a:t>A Core group may be formed by CBSE for implementation of the normalization scheme </a:t>
            </a:r>
            <a:r>
              <a:rPr lang="en-US" sz="2800" dirty="0" err="1" smtClean="0">
                <a:solidFill>
                  <a:srgbClr val="017D0D"/>
                </a:solidFill>
              </a:rPr>
              <a:t>focussing</a:t>
            </a:r>
            <a:r>
              <a:rPr lang="en-US" sz="2800" dirty="0" smtClean="0">
                <a:solidFill>
                  <a:srgbClr val="017D0D"/>
                </a:solidFill>
              </a:rPr>
              <a:t> on </a:t>
            </a:r>
          </a:p>
          <a:p>
            <a:pPr lvl="1"/>
            <a:r>
              <a:rPr lang="en-US" sz="2400" dirty="0" smtClean="0"/>
              <a:t>Data Collection,</a:t>
            </a:r>
          </a:p>
          <a:p>
            <a:pPr lvl="1"/>
            <a:r>
              <a:rPr lang="en-US" sz="2400" dirty="0" smtClean="0"/>
              <a:t>Nature of Data,</a:t>
            </a:r>
          </a:p>
          <a:p>
            <a:pPr lvl="1"/>
            <a:r>
              <a:rPr lang="en-US" sz="2400" dirty="0" smtClean="0"/>
              <a:t>Validation of Data,</a:t>
            </a:r>
          </a:p>
          <a:p>
            <a:pPr lvl="1"/>
            <a:r>
              <a:rPr lang="en-US" sz="2400" dirty="0" smtClean="0"/>
              <a:t>Timeline for Data Collection,</a:t>
            </a:r>
          </a:p>
          <a:p>
            <a:pPr lvl="1"/>
            <a:r>
              <a:rPr lang="en-US" sz="2400" dirty="0" smtClean="0"/>
              <a:t>Data Processing.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MHRD’s Response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Eliminate multiple entrance examinations by clubbing them together</a:t>
            </a:r>
          </a:p>
          <a:p>
            <a:pPr lvl="1"/>
            <a:r>
              <a:rPr lang="en-US" dirty="0" smtClean="0"/>
              <a:t>JEE (Main) for all engineering institutions/colleges,</a:t>
            </a:r>
          </a:p>
          <a:p>
            <a:pPr lvl="1"/>
            <a:r>
              <a:rPr lang="en-US" dirty="0" smtClean="0"/>
              <a:t>Another specialized examination for </a:t>
            </a:r>
            <a:r>
              <a:rPr lang="en-US" dirty="0" smtClean="0"/>
              <a:t>IITs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Take into consideration Board performance for engineering entrance decisions</a:t>
            </a:r>
          </a:p>
          <a:p>
            <a:pPr lvl="1"/>
            <a:r>
              <a:rPr lang="en-US" dirty="0" smtClean="0"/>
              <a:t>As an eligibility condition for admission to </a:t>
            </a:r>
            <a:r>
              <a:rPr lang="en-US" dirty="0" smtClean="0"/>
              <a:t>IITs</a:t>
            </a:r>
            <a:r>
              <a:rPr lang="en-US" dirty="0" smtClean="0"/>
              <a:t>,</a:t>
            </a:r>
          </a:p>
          <a:p>
            <a:pPr lvl="1"/>
            <a:r>
              <a:rPr lang="en-US" dirty="0" smtClean="0"/>
              <a:t>As a component in composite score for merit lists of </a:t>
            </a:r>
            <a:r>
              <a:rPr lang="en-US" dirty="0" smtClean="0"/>
              <a:t>NITs </a:t>
            </a:r>
            <a:r>
              <a:rPr lang="en-US" dirty="0" smtClean="0"/>
              <a:t>and other institutions/colleges.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Committees Formed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458200" cy="4525963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2800" dirty="0" smtClean="0"/>
              <a:t>Committees arising from deliberation in Council of IIT’s</a:t>
            </a:r>
          </a:p>
          <a:p>
            <a:pPr lvl="1"/>
            <a:r>
              <a:rPr lang="en-US" sz="2400" dirty="0" err="1" smtClean="0"/>
              <a:t>Damodar</a:t>
            </a:r>
            <a:r>
              <a:rPr lang="en-US" sz="2400" dirty="0" smtClean="0"/>
              <a:t> </a:t>
            </a:r>
            <a:r>
              <a:rPr lang="en-US" sz="2400" dirty="0" err="1" smtClean="0"/>
              <a:t>Acharya</a:t>
            </a:r>
            <a:r>
              <a:rPr lang="en-US" sz="2400" dirty="0" smtClean="0"/>
              <a:t> Committee (8 March, 2010): </a:t>
            </a:r>
          </a:p>
          <a:p>
            <a:pPr lvl="1">
              <a:spcAft>
                <a:spcPts val="1200"/>
              </a:spcAft>
              <a:buNone/>
            </a:pPr>
            <a:r>
              <a:rPr lang="en-US" sz="2400" i="1" dirty="0" smtClean="0"/>
              <a:t>	Inadequacy of present admission system brought into focus.</a:t>
            </a:r>
          </a:p>
          <a:p>
            <a:pPr lvl="1"/>
            <a:r>
              <a:rPr lang="en-US" sz="2400" dirty="0" smtClean="0"/>
              <a:t>T. </a:t>
            </a:r>
            <a:r>
              <a:rPr lang="en-US" sz="2400" dirty="0" err="1" smtClean="0"/>
              <a:t>Ramsami</a:t>
            </a:r>
            <a:r>
              <a:rPr lang="en-US" sz="2400" dirty="0" smtClean="0"/>
              <a:t> Committee (11 November, 2010): </a:t>
            </a:r>
          </a:p>
          <a:p>
            <a:pPr lvl="1">
              <a:spcAft>
                <a:spcPts val="1800"/>
              </a:spcAft>
              <a:buNone/>
            </a:pPr>
            <a:r>
              <a:rPr lang="en-US" sz="2400" i="1" dirty="0" smtClean="0"/>
              <a:t>	Feasibility of utilizing Board marks (in the form of percentiles) recognized.</a:t>
            </a:r>
          </a:p>
          <a:p>
            <a:pPr>
              <a:spcAft>
                <a:spcPts val="600"/>
              </a:spcAft>
            </a:pPr>
            <a:r>
              <a:rPr lang="en-US" sz="2800" dirty="0" smtClean="0"/>
              <a:t>Committee arising from deliberation in Council of NIT’s</a:t>
            </a:r>
          </a:p>
          <a:p>
            <a:pPr lvl="1"/>
            <a:r>
              <a:rPr lang="en-US" sz="2400" dirty="0" smtClean="0"/>
              <a:t>S.K. Joshi Committee (13 August, 2012): </a:t>
            </a:r>
          </a:p>
          <a:p>
            <a:pPr lvl="1">
              <a:buNone/>
            </a:pPr>
            <a:r>
              <a:rPr lang="en-US" sz="2400" i="1" dirty="0" smtClean="0"/>
              <a:t>	</a:t>
            </a:r>
            <a:r>
              <a:rPr lang="en-US" sz="2400" i="1" dirty="0" smtClean="0">
                <a:solidFill>
                  <a:srgbClr val="017D0D"/>
                </a:solidFill>
              </a:rPr>
              <a:t>Findings presented here.</a:t>
            </a:r>
            <a:endParaRPr lang="en-US" sz="2400" i="1" dirty="0">
              <a:solidFill>
                <a:srgbClr val="017D0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Objectives of Joshi Committee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rgbClr val="7030A0"/>
                </a:solidFill>
              </a:rPr>
              <a:t>Specified Terms of Reference</a:t>
            </a:r>
          </a:p>
          <a:p>
            <a:pPr lvl="1"/>
            <a:r>
              <a:rPr lang="en-US" sz="2400" dirty="0" smtClean="0"/>
              <a:t>Validating the normalization formula using actual results of various Board and refining it based on its validation.</a:t>
            </a:r>
          </a:p>
          <a:p>
            <a:r>
              <a:rPr lang="en-US" sz="2800" dirty="0" smtClean="0">
                <a:solidFill>
                  <a:srgbClr val="017D0D"/>
                </a:solidFill>
              </a:rPr>
              <a:t>Detailed objectives</a:t>
            </a:r>
          </a:p>
          <a:p>
            <a:pPr lvl="1"/>
            <a:r>
              <a:rPr lang="en-US" sz="2400" dirty="0" smtClean="0"/>
              <a:t>To evaluate implementation methodologies and effectiveness of various possible schemes,</a:t>
            </a:r>
          </a:p>
          <a:p>
            <a:pPr lvl="1"/>
            <a:r>
              <a:rPr lang="en-US" sz="2400" dirty="0" smtClean="0"/>
              <a:t>To validate the chosen scheme for its consistency and application for JEE (Main) 2013,</a:t>
            </a:r>
          </a:p>
          <a:p>
            <a:pPr lvl="1"/>
            <a:r>
              <a:rPr lang="en-US" sz="2400" dirty="0" smtClean="0"/>
              <a:t>To identify and enlist relevant issues, which are not covered under the scope of current study, for proper implementation of the scheme.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Inputs </a:t>
            </a:r>
            <a:r>
              <a:rPr lang="en-US" dirty="0" smtClean="0">
                <a:solidFill>
                  <a:srgbClr val="0070C0"/>
                </a:solidFill>
              </a:rPr>
              <a:t>Received </a:t>
            </a:r>
            <a:r>
              <a:rPr lang="en-US" dirty="0" smtClean="0">
                <a:solidFill>
                  <a:srgbClr val="0070C0"/>
                </a:solidFill>
              </a:rPr>
              <a:t>by Joshi Committee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dirty="0" smtClean="0"/>
              <a:t>Inputs obtained by formed by the Chairman of CBSE (implementing agency) from</a:t>
            </a:r>
          </a:p>
          <a:p>
            <a:pPr lvl="1"/>
            <a:r>
              <a:rPr lang="en-US" sz="2200" dirty="0" smtClean="0"/>
              <a:t>A ‘</a:t>
            </a:r>
            <a:r>
              <a:rPr lang="en-US" sz="2200" dirty="0" smtClean="0">
                <a:solidFill>
                  <a:srgbClr val="7030A0"/>
                </a:solidFill>
              </a:rPr>
              <a:t>Core Committee</a:t>
            </a:r>
            <a:r>
              <a:rPr lang="en-US" sz="2200" dirty="0" smtClean="0"/>
              <a:t>’ formed by </a:t>
            </a:r>
            <a:r>
              <a:rPr lang="en-US" sz="2200" dirty="0" err="1" smtClean="0"/>
              <a:t>Chariman</a:t>
            </a:r>
            <a:r>
              <a:rPr lang="en-US" sz="2200" dirty="0" smtClean="0"/>
              <a:t>-CBSE, comprising experts from ISI, IIT’s and other prominent institutions,</a:t>
            </a:r>
          </a:p>
          <a:p>
            <a:pPr lvl="1"/>
            <a:r>
              <a:rPr lang="en-US" sz="2200" dirty="0" smtClean="0"/>
              <a:t>Glenn Rowley of Australian Council for Educational Research </a:t>
            </a:r>
            <a:r>
              <a:rPr lang="en-US" sz="2200" dirty="0" smtClean="0">
                <a:solidFill>
                  <a:srgbClr val="7030A0"/>
                </a:solidFill>
              </a:rPr>
              <a:t>(ACER),</a:t>
            </a:r>
          </a:p>
          <a:p>
            <a:pPr lvl="1"/>
            <a:r>
              <a:rPr lang="en-US" sz="2200" dirty="0" smtClean="0"/>
              <a:t>Jim </a:t>
            </a:r>
            <a:r>
              <a:rPr lang="en-US" sz="2200" dirty="0" err="1" smtClean="0"/>
              <a:t>Tognolini</a:t>
            </a:r>
            <a:r>
              <a:rPr lang="en-US" sz="2200" dirty="0" smtClean="0"/>
              <a:t> and Jon </a:t>
            </a:r>
            <a:r>
              <a:rPr lang="en-US" sz="2200" dirty="0" err="1" smtClean="0"/>
              <a:t>Twing</a:t>
            </a:r>
            <a:r>
              <a:rPr lang="en-US" sz="2200" dirty="0" smtClean="0"/>
              <a:t> of Indian Centre for Assessment, Evaluation and Research </a:t>
            </a:r>
            <a:r>
              <a:rPr lang="en-US" sz="2200" dirty="0" smtClean="0">
                <a:solidFill>
                  <a:srgbClr val="7030A0"/>
                </a:solidFill>
              </a:rPr>
              <a:t>(CAER).</a:t>
            </a:r>
          </a:p>
          <a:p>
            <a:r>
              <a:rPr lang="en-US" sz="2600" dirty="0" smtClean="0"/>
              <a:t>Further analysis/validation by members of the Joshi Committee, including those participating from the ‘Core Committee’.</a:t>
            </a:r>
            <a:endParaRPr 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Decisions of Joshi Committee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Objective 1: Evaluation of methodologies/schemes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Issue: How to </a:t>
            </a:r>
            <a:r>
              <a:rPr lang="en-US" dirty="0" smtClean="0">
                <a:solidFill>
                  <a:srgbClr val="0070C0"/>
                </a:solidFill>
              </a:rPr>
              <a:t>Equate </a:t>
            </a:r>
            <a:r>
              <a:rPr lang="en-US" dirty="0" smtClean="0">
                <a:solidFill>
                  <a:srgbClr val="0070C0"/>
                </a:solidFill>
              </a:rPr>
              <a:t>Board </a:t>
            </a:r>
            <a:r>
              <a:rPr lang="en-US" dirty="0" smtClean="0">
                <a:solidFill>
                  <a:srgbClr val="0070C0"/>
                </a:solidFill>
              </a:rPr>
              <a:t>Marks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i="1" dirty="0" smtClean="0"/>
              <a:t>Framework provided by NIT Council </a:t>
            </a:r>
            <a:r>
              <a:rPr lang="en-US" sz="2200" dirty="0" smtClean="0"/>
              <a:t>: </a:t>
            </a:r>
          </a:p>
          <a:p>
            <a:pPr>
              <a:buNone/>
            </a:pPr>
            <a:r>
              <a:rPr lang="en-US" sz="2200" dirty="0" smtClean="0"/>
              <a:t>	60% weight on JEE-Main, 40% weight on Board scores.</a:t>
            </a:r>
          </a:p>
          <a:p>
            <a:r>
              <a:rPr lang="en-US" sz="2200" i="1" dirty="0" smtClean="0">
                <a:solidFill>
                  <a:srgbClr val="FF0000"/>
                </a:solidFill>
              </a:rPr>
              <a:t>Discarded option </a:t>
            </a:r>
            <a:r>
              <a:rPr lang="en-US" sz="2200" dirty="0" smtClean="0"/>
              <a:t>: Use of linear transformation</a:t>
            </a:r>
            <a:endParaRPr lang="en-US" sz="2200" i="1" dirty="0" smtClean="0"/>
          </a:p>
          <a:p>
            <a:pPr lvl="1"/>
            <a:r>
              <a:rPr lang="en-US" sz="2000" dirty="0" smtClean="0"/>
              <a:t>Adjustment only for mean and standard deviation ,</a:t>
            </a:r>
          </a:p>
          <a:p>
            <a:pPr lvl="1"/>
            <a:r>
              <a:rPr lang="en-US" sz="2000" dirty="0" smtClean="0"/>
              <a:t>2012 Boards data showed board-to-board difference in score distribution – even after such transformation.</a:t>
            </a:r>
          </a:p>
          <a:p>
            <a:r>
              <a:rPr lang="en-US" sz="2200" i="1" dirty="0" smtClean="0">
                <a:solidFill>
                  <a:srgbClr val="017D0D"/>
                </a:solidFill>
              </a:rPr>
              <a:t>Accepted (with modification) option </a:t>
            </a:r>
            <a:r>
              <a:rPr lang="en-US" sz="2200" dirty="0" smtClean="0"/>
              <a:t>: Use of Board percentiles</a:t>
            </a:r>
            <a:endParaRPr lang="en-US" sz="2200" i="1" dirty="0" smtClean="0"/>
          </a:p>
          <a:p>
            <a:pPr lvl="1"/>
            <a:r>
              <a:rPr lang="en-US" sz="2000" dirty="0" smtClean="0"/>
              <a:t>Percentiles of different boards treated at par,</a:t>
            </a:r>
          </a:p>
          <a:p>
            <a:pPr lvl="1"/>
            <a:r>
              <a:rPr lang="en-US" sz="2000" dirty="0" smtClean="0"/>
              <a:t>Recommended by </a:t>
            </a:r>
            <a:r>
              <a:rPr lang="en-US" sz="2000" dirty="0" err="1" smtClean="0"/>
              <a:t>Ramasami</a:t>
            </a:r>
            <a:r>
              <a:rPr lang="en-US" sz="2000" dirty="0" smtClean="0"/>
              <a:t> Committee.</a:t>
            </a:r>
          </a:p>
          <a:p>
            <a:r>
              <a:rPr lang="en-US" sz="2200" i="1" dirty="0" smtClean="0">
                <a:solidFill>
                  <a:srgbClr val="017D0D"/>
                </a:solidFill>
              </a:rPr>
              <a:t>Modification </a:t>
            </a:r>
            <a:r>
              <a:rPr lang="en-US" sz="2200" dirty="0" smtClean="0"/>
              <a:t>: Use of transformed Board percentiles</a:t>
            </a:r>
          </a:p>
          <a:p>
            <a:pPr lvl="1"/>
            <a:r>
              <a:rPr lang="en-US" sz="2000" dirty="0" smtClean="0"/>
              <a:t>Modification of </a:t>
            </a:r>
            <a:r>
              <a:rPr lang="en-US" sz="2000" i="1" dirty="0" smtClean="0"/>
              <a:t>all </a:t>
            </a:r>
            <a:r>
              <a:rPr lang="en-US" sz="2000" dirty="0" smtClean="0"/>
              <a:t>percentiles to bring them to JEE (Main) scale</a:t>
            </a:r>
          </a:p>
          <a:p>
            <a:pPr lvl="1"/>
            <a:r>
              <a:rPr lang="en-US" sz="2000" dirty="0" smtClean="0"/>
              <a:t>No change in relative ranking,</a:t>
            </a:r>
          </a:p>
          <a:p>
            <a:pPr lvl="1"/>
            <a:r>
              <a:rPr lang="en-US" sz="2000" dirty="0" smtClean="0"/>
              <a:t>Makes Board scores ready for combination with JEE (Main) score.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Issue: How to </a:t>
            </a:r>
            <a:r>
              <a:rPr lang="en-US" dirty="0" smtClean="0">
                <a:solidFill>
                  <a:srgbClr val="0070C0"/>
                </a:solidFill>
              </a:rPr>
              <a:t>Address </a:t>
            </a:r>
            <a:r>
              <a:rPr lang="en-US" dirty="0">
                <a:solidFill>
                  <a:srgbClr val="0070C0"/>
                </a:solidFill>
              </a:rPr>
              <a:t>D</a:t>
            </a:r>
            <a:r>
              <a:rPr lang="en-US" dirty="0" smtClean="0">
                <a:solidFill>
                  <a:srgbClr val="0070C0"/>
                </a:solidFill>
              </a:rPr>
              <a:t>ifference </a:t>
            </a:r>
            <a:r>
              <a:rPr lang="en-US" dirty="0" smtClean="0">
                <a:solidFill>
                  <a:srgbClr val="0070C0"/>
                </a:solidFill>
              </a:rPr>
              <a:t>of </a:t>
            </a:r>
            <a:r>
              <a:rPr lang="en-US" dirty="0">
                <a:solidFill>
                  <a:srgbClr val="0070C0"/>
                </a:solidFill>
              </a:rPr>
              <a:t>D</a:t>
            </a:r>
            <a:r>
              <a:rPr lang="en-US" dirty="0" smtClean="0">
                <a:solidFill>
                  <a:srgbClr val="0070C0"/>
                </a:solidFill>
              </a:rPr>
              <a:t>ifficulty Levels </a:t>
            </a:r>
            <a:r>
              <a:rPr lang="en-US" dirty="0" smtClean="0">
                <a:solidFill>
                  <a:srgbClr val="0070C0"/>
                </a:solidFill>
              </a:rPr>
              <a:t>of </a:t>
            </a:r>
            <a:r>
              <a:rPr lang="en-US" dirty="0" smtClean="0">
                <a:solidFill>
                  <a:srgbClr val="0070C0"/>
                </a:solidFill>
              </a:rPr>
              <a:t>Subjects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82000" cy="4525963"/>
          </a:xfrm>
        </p:spPr>
        <p:txBody>
          <a:bodyPr/>
          <a:lstStyle/>
          <a:p>
            <a:r>
              <a:rPr lang="en-US" sz="2400" dirty="0" smtClean="0"/>
              <a:t>‘</a:t>
            </a:r>
            <a:r>
              <a:rPr lang="en-US" sz="2400" dirty="0" err="1" smtClean="0"/>
              <a:t>Rasch</a:t>
            </a:r>
            <a:r>
              <a:rPr lang="en-US" sz="2400" dirty="0" smtClean="0"/>
              <a:t> model’ explicitly take into account difficulty level of a subject .</a:t>
            </a:r>
          </a:p>
          <a:p>
            <a:r>
              <a:rPr lang="en-US" sz="2400" dirty="0" smtClean="0"/>
              <a:t>Specialized computational methods based on such models are still at developmental stage.</a:t>
            </a:r>
          </a:p>
          <a:p>
            <a:r>
              <a:rPr lang="en-US" sz="2400" dirty="0" smtClean="0"/>
              <a:t>Such model can ‘compensate’ for differences of difficulty levels of subjects</a:t>
            </a:r>
          </a:p>
          <a:p>
            <a:pPr lvl="1"/>
            <a:r>
              <a:rPr lang="en-US" sz="2000" dirty="0" smtClean="0"/>
              <a:t>within a board, but</a:t>
            </a:r>
          </a:p>
          <a:p>
            <a:pPr lvl="1"/>
            <a:r>
              <a:rPr lang="en-US" sz="2000" dirty="0" smtClean="0"/>
              <a:t>not across boards.</a:t>
            </a:r>
          </a:p>
          <a:p>
            <a:r>
              <a:rPr lang="en-US" sz="2400" dirty="0" smtClean="0"/>
              <a:t>Use of this model also amounts to moving away from percentiles, recommended by </a:t>
            </a:r>
            <a:r>
              <a:rPr lang="en-US" sz="2400" dirty="0" err="1" smtClean="0"/>
              <a:t>Ramasami</a:t>
            </a:r>
            <a:r>
              <a:rPr lang="en-US" sz="2400" dirty="0" smtClean="0"/>
              <a:t> Committee.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Joshi committee does not recommend the use of such a model.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1339</TotalTime>
  <Words>1075</Words>
  <Application>Microsoft Office PowerPoint</Application>
  <PresentationFormat>On-screen Show (4:3)</PresentationFormat>
  <Paragraphs>150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Normalization of Board Marks for Admission to Engineering Courses</vt:lpstr>
      <vt:lpstr>The Issue</vt:lpstr>
      <vt:lpstr>MHRD’s Response</vt:lpstr>
      <vt:lpstr>Committees Formed</vt:lpstr>
      <vt:lpstr>Objectives of Joshi Committee</vt:lpstr>
      <vt:lpstr>Inputs Received by Joshi Committee</vt:lpstr>
      <vt:lpstr>Decisions of Joshi Committee</vt:lpstr>
      <vt:lpstr>Issue: How to Equate Board Marks</vt:lpstr>
      <vt:lpstr>Issue: How to Address Difference of Difficulty Levels of Subjects</vt:lpstr>
      <vt:lpstr>Issue: How to Address Differences in Marking Pattern of Different Subjects</vt:lpstr>
      <vt:lpstr>Issue: Which Subjects to Aggregate</vt:lpstr>
      <vt:lpstr>Issue: Basis Group for Normalization</vt:lpstr>
      <vt:lpstr>Issue: Nature of Calibration with JEE (Main) Marks</vt:lpstr>
      <vt:lpstr>Decisions of Joshi Committee</vt:lpstr>
      <vt:lpstr>Assumptions Behind the Options</vt:lpstr>
      <vt:lpstr>Risks of Adjustment through JEE (Main) Performance</vt:lpstr>
      <vt:lpstr>Findings from Analysis of 2012 Data</vt:lpstr>
      <vt:lpstr>Key Findings</vt:lpstr>
      <vt:lpstr>Decisions of Joshi Committee</vt:lpstr>
      <vt:lpstr>Issues and Actions</vt:lpstr>
      <vt:lpstr>Further Recommendation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Comparison of normalization schemes</dc:title>
  <dc:creator>VAIO</dc:creator>
  <cp:lastModifiedBy>Hp</cp:lastModifiedBy>
  <cp:revision>37</cp:revision>
  <dcterms:created xsi:type="dcterms:W3CDTF">2012-12-28T01:24:03Z</dcterms:created>
  <dcterms:modified xsi:type="dcterms:W3CDTF">2013-02-20T13:13:09Z</dcterms:modified>
</cp:coreProperties>
</file>