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3" r:id="rId9"/>
    <p:sldId id="261" r:id="rId10"/>
    <p:sldId id="265" r:id="rId11"/>
    <p:sldId id="266" r:id="rId12"/>
    <p:sldId id="270" r:id="rId13"/>
    <p:sldId id="276" r:id="rId14"/>
    <p:sldId id="271" r:id="rId15"/>
    <p:sldId id="272" r:id="rId16"/>
    <p:sldId id="274" r:id="rId17"/>
    <p:sldId id="273" r:id="rId18"/>
    <p:sldId id="278" r:id="rId19"/>
    <p:sldId id="275" r:id="rId20"/>
    <p:sldId id="268" r:id="rId21"/>
    <p:sldId id="280" r:id="rId22"/>
    <p:sldId id="283" r:id="rId23"/>
    <p:sldId id="284" r:id="rId24"/>
    <p:sldId id="285" r:id="rId25"/>
    <p:sldId id="287" r:id="rId26"/>
    <p:sldId id="286" r:id="rId27"/>
    <p:sldId id="288" r:id="rId28"/>
    <p:sldId id="289" r:id="rId29"/>
    <p:sldId id="290" r:id="rId30"/>
    <p:sldId id="279" r:id="rId31"/>
    <p:sldId id="311" r:id="rId32"/>
    <p:sldId id="312" r:id="rId33"/>
    <p:sldId id="313" r:id="rId34"/>
    <p:sldId id="315" r:id="rId35"/>
    <p:sldId id="310" r:id="rId36"/>
    <p:sldId id="309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5345"/>
  </p:normalViewPr>
  <p:slideViewPr>
    <p:cSldViewPr snapToGrid="0" snapToObjects="1">
      <p:cViewPr>
        <p:scale>
          <a:sx n="90" d="100"/>
          <a:sy n="90" d="100"/>
        </p:scale>
        <p:origin x="144" y="288"/>
      </p:cViewPr>
      <p:guideLst/>
    </p:cSldViewPr>
  </p:slideViewPr>
  <p:outlineViewPr>
    <p:cViewPr>
      <p:scale>
        <a:sx n="33" d="100"/>
        <a:sy n="33" d="100"/>
      </p:scale>
      <p:origin x="0" y="-279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AA757-A11D-4947-9EC2-2273A96268C7}" type="datetimeFigureOut">
              <a:rPr lang="en-US" smtClean="0"/>
              <a:t>2/19/20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3E3B8-FB8F-E946-817F-515B5704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12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86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6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8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7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3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3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3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0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1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4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2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43" r:id="rId6"/>
    <p:sldLayoutId id="2147483738" r:id="rId7"/>
    <p:sldLayoutId id="2147483739" r:id="rId8"/>
    <p:sldLayoutId id="2147483740" r:id="rId9"/>
    <p:sldLayoutId id="2147483742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82C661D-2593-4752-94D7-47A9A804CD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79172" y="10"/>
            <a:ext cx="5412828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6425D-7B3A-9846-9E94-992274A8A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 dirty="0"/>
              <a:t>High Dimensional Expanders (HDXs)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39A56-C363-BC4A-A986-3FD84A86F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000" dirty="0" err="1"/>
              <a:t>Prahladh</a:t>
            </a:r>
            <a:r>
              <a:rPr lang="en-US" sz="2000" dirty="0"/>
              <a:t> Harsha, TIFR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22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6EE4-AB78-084D-B4FD-848506E6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/>
              <a:t>Higher Dimension Analogues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C847C-0DC6-BC47-A25E-AB7FF8CE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121" y="2085043"/>
            <a:ext cx="5689642" cy="4428879"/>
          </a:xfrm>
        </p:spPr>
        <p:txBody>
          <a:bodyPr>
            <a:normAutofit/>
          </a:bodyPr>
          <a:lstStyle/>
          <a:p>
            <a:r>
              <a:rPr lang="en-US" sz="1700" dirty="0"/>
              <a:t>Several Candidate Definitions</a:t>
            </a:r>
          </a:p>
          <a:p>
            <a:r>
              <a:rPr lang="en-US" sz="1700" dirty="0"/>
              <a:t>CS perspective: 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7030A0"/>
                </a:solidFill>
              </a:rPr>
              <a:t>    </a:t>
            </a:r>
            <a:r>
              <a:rPr lang="en-US" sz="1800" dirty="0">
                <a:solidFill>
                  <a:srgbClr val="7030A0"/>
                </a:solidFill>
              </a:rPr>
              <a:t>[Louis, Yoshida, Soma-Yoshida]</a:t>
            </a:r>
            <a:endParaRPr lang="en-US" sz="1700" dirty="0"/>
          </a:p>
          <a:p>
            <a:pPr lvl="1"/>
            <a:r>
              <a:rPr lang="en-US" sz="1300" dirty="0"/>
              <a:t>Extend Spectral / Laplacian viewpoint</a:t>
            </a:r>
          </a:p>
          <a:p>
            <a:endParaRPr lang="en-US" sz="1700" dirty="0"/>
          </a:p>
          <a:p>
            <a:r>
              <a:rPr lang="en-US" sz="1700" dirty="0"/>
              <a:t>Math perspective:</a:t>
            </a:r>
          </a:p>
          <a:p>
            <a:pPr marL="0" indent="0">
              <a:buNone/>
            </a:pPr>
            <a:r>
              <a:rPr lang="en-US" sz="1700" dirty="0"/>
              <a:t>     </a:t>
            </a:r>
            <a:r>
              <a:rPr lang="en-US" sz="1700" dirty="0">
                <a:solidFill>
                  <a:srgbClr val="7030A0"/>
                </a:solidFill>
              </a:rPr>
              <a:t>[</a:t>
            </a:r>
            <a:r>
              <a:rPr lang="en-US" sz="1700" dirty="0" err="1">
                <a:solidFill>
                  <a:srgbClr val="7030A0"/>
                </a:solidFill>
              </a:rPr>
              <a:t>Linial-Meshulam</a:t>
            </a:r>
            <a:r>
              <a:rPr lang="en-US" sz="1700" dirty="0">
                <a:solidFill>
                  <a:srgbClr val="7030A0"/>
                </a:solidFill>
              </a:rPr>
              <a:t>, </a:t>
            </a:r>
            <a:r>
              <a:rPr lang="en-US" sz="1700" dirty="0" err="1">
                <a:solidFill>
                  <a:srgbClr val="7030A0"/>
                </a:solidFill>
              </a:rPr>
              <a:t>Gromov</a:t>
            </a:r>
            <a:r>
              <a:rPr lang="en-US" sz="1700" dirty="0">
                <a:solidFill>
                  <a:srgbClr val="7030A0"/>
                </a:solidFill>
              </a:rPr>
              <a:t>, ...]</a:t>
            </a:r>
          </a:p>
          <a:p>
            <a:pPr lvl="1"/>
            <a:r>
              <a:rPr lang="en-US" sz="1400" dirty="0"/>
              <a:t>topological expanders</a:t>
            </a:r>
          </a:p>
          <a:p>
            <a:pPr lvl="1"/>
            <a:r>
              <a:rPr lang="en-US" sz="1400" dirty="0"/>
              <a:t>cohomological expanders</a:t>
            </a:r>
          </a:p>
          <a:p>
            <a:pPr lvl="1"/>
            <a:r>
              <a:rPr lang="en-US" sz="1400" dirty="0"/>
              <a:t>co-boundary expanders</a:t>
            </a:r>
          </a:p>
          <a:p>
            <a:pPr lvl="1"/>
            <a:r>
              <a:rPr lang="en-US" sz="1400" dirty="0"/>
              <a:t>Link expanders </a:t>
            </a:r>
            <a:r>
              <a:rPr lang="en-US" sz="1400" dirty="0">
                <a:solidFill>
                  <a:srgbClr val="7030A0"/>
                </a:solidFill>
              </a:rPr>
              <a:t>[</a:t>
            </a:r>
            <a:r>
              <a:rPr lang="en-US" sz="1400" dirty="0" err="1">
                <a:solidFill>
                  <a:srgbClr val="7030A0"/>
                </a:solidFill>
              </a:rPr>
              <a:t>Dinur</a:t>
            </a:r>
            <a:r>
              <a:rPr lang="en-US" sz="1400" dirty="0">
                <a:solidFill>
                  <a:srgbClr val="7030A0"/>
                </a:solidFill>
              </a:rPr>
              <a:t>-Kaufman ‘18]</a:t>
            </a:r>
          </a:p>
          <a:p>
            <a:pPr lvl="1"/>
            <a:r>
              <a:rPr lang="en-US" sz="1400" dirty="0"/>
              <a:t>Random walk analogues </a:t>
            </a:r>
            <a:r>
              <a:rPr lang="en-US" sz="1400" dirty="0">
                <a:solidFill>
                  <a:srgbClr val="7030A0"/>
                </a:solidFill>
              </a:rPr>
              <a:t>[</a:t>
            </a:r>
            <a:r>
              <a:rPr lang="en-US" sz="1400" dirty="0" err="1">
                <a:solidFill>
                  <a:srgbClr val="7030A0"/>
                </a:solidFill>
              </a:rPr>
              <a:t>Dikstein</a:t>
            </a:r>
            <a:r>
              <a:rPr lang="en-US" sz="1400" dirty="0">
                <a:solidFill>
                  <a:srgbClr val="7030A0"/>
                </a:solidFill>
              </a:rPr>
              <a:t>-</a:t>
            </a:r>
            <a:r>
              <a:rPr lang="en-US" sz="1400" dirty="0" err="1">
                <a:solidFill>
                  <a:srgbClr val="7030A0"/>
                </a:solidFill>
              </a:rPr>
              <a:t>Dinur</a:t>
            </a:r>
            <a:r>
              <a:rPr lang="en-US" sz="1400" dirty="0">
                <a:solidFill>
                  <a:srgbClr val="7030A0"/>
                </a:solidFill>
              </a:rPr>
              <a:t>-</a:t>
            </a:r>
            <a:r>
              <a:rPr lang="en-US" sz="1400" dirty="0" err="1">
                <a:solidFill>
                  <a:srgbClr val="7030A0"/>
                </a:solidFill>
              </a:rPr>
              <a:t>Filmus</a:t>
            </a:r>
            <a:r>
              <a:rPr lang="en-US" sz="1400" dirty="0">
                <a:solidFill>
                  <a:srgbClr val="7030A0"/>
                </a:solidFill>
              </a:rPr>
              <a:t>-Harsha ‘18]</a:t>
            </a:r>
          </a:p>
          <a:p>
            <a:endParaRPr lang="en-US" sz="1700" dirty="0"/>
          </a:p>
          <a:p>
            <a:pPr lvl="1"/>
            <a:endParaRPr lang="en-US" sz="1300" dirty="0"/>
          </a:p>
          <a:p>
            <a:pPr lvl="1"/>
            <a:endParaRPr lang="en-US" sz="1300" dirty="0"/>
          </a:p>
          <a:p>
            <a:pPr lvl="1"/>
            <a:endParaRPr lang="en-US" sz="500" dirty="0"/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593B36C9-82FE-A241-B7B5-BB877237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78" y="1526268"/>
            <a:ext cx="5267077" cy="38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6EE4-AB78-084D-B4FD-848506E6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 dirty="0"/>
              <a:t>High Dimensional Expanders (HDXs)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C847C-0DC6-BC47-A25E-AB7FF8CE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>
            <a:normAutofit/>
          </a:bodyPr>
          <a:lstStyle/>
          <a:p>
            <a:r>
              <a:rPr lang="en-US" sz="1800" dirty="0"/>
              <a:t>Gold Standard of connectivity in graphs: </a:t>
            </a:r>
          </a:p>
          <a:p>
            <a:pPr marL="0" indent="0">
              <a:buNone/>
            </a:pPr>
            <a:r>
              <a:rPr lang="en-US" sz="1800" dirty="0"/>
              <a:t>                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Complete Graph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800" dirty="0"/>
              <a:t>Gold Standard of connectivity in </a:t>
            </a:r>
            <a:r>
              <a:rPr lang="en-US" sz="1800" dirty="0">
                <a:solidFill>
                  <a:srgbClr val="002060"/>
                </a:solidFill>
              </a:rPr>
              <a:t>hypergraphs</a:t>
            </a:r>
            <a:r>
              <a:rPr lang="en-US" sz="1800" dirty="0"/>
              <a:t>: </a:t>
            </a:r>
          </a:p>
          <a:p>
            <a:pPr marL="0" indent="0">
              <a:buNone/>
            </a:pPr>
            <a:r>
              <a:rPr lang="en-US" sz="1800" dirty="0"/>
              <a:t>     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k-uniform Complete Graph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1700" dirty="0"/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593B36C9-82FE-A241-B7B5-BB877237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78" y="1526268"/>
            <a:ext cx="5267077" cy="3805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DB6183-2497-F34D-927D-190A9C029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436" y="1238472"/>
            <a:ext cx="4538198" cy="457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8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Simplicial Complex Viewpoint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CEC62A5-AF6D-634A-8200-166D76BAE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95" y="2362362"/>
            <a:ext cx="1663766" cy="1618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0107772-56D2-654C-B2C8-3FDE861EE895}"/>
              </a:ext>
            </a:extLst>
          </p:cNvPr>
          <p:cNvSpPr txBox="1"/>
          <p:nvPr/>
        </p:nvSpPr>
        <p:spPr>
          <a:xfrm>
            <a:off x="450972" y="4408895"/>
            <a:ext cx="486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Given k-uniform hypergraph X, down close it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</p:spTree>
    <p:extLst>
      <p:ext uri="{BB962C8B-B14F-4D97-AF65-F5344CB8AC3E}">
        <p14:creationId xmlns:p14="http://schemas.microsoft.com/office/powerpoint/2010/main" val="233589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01" grpId="0" animBg="1"/>
      <p:bldP spid="102" grpId="0" animBg="1"/>
      <p:bldP spid="103" grpId="0" animBg="1"/>
      <p:bldP spid="104" grpId="0" animBg="1"/>
      <p:bldP spid="109" grpId="0" animBg="1"/>
      <p:bldP spid="110" grpId="0" animBg="1"/>
      <p:bldP spid="111" grpId="0" animBg="1"/>
      <p:bldP spid="112" grpId="0" animBg="1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60D671F-949B-9149-A8E7-7BB76C800B18}"/>
              </a:ext>
            </a:extLst>
          </p:cNvPr>
          <p:cNvSpPr/>
          <p:nvPr/>
        </p:nvSpPr>
        <p:spPr>
          <a:xfrm>
            <a:off x="4996206" y="2384981"/>
            <a:ext cx="6325386" cy="44730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Definition via </a:t>
            </a:r>
            <a:br>
              <a:rPr lang="en-US" sz="3400" dirty="0"/>
            </a:br>
            <a:r>
              <a:rPr lang="en-US" sz="3400" dirty="0"/>
              <a:t>Link expansion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3CB18-B8D5-664D-A5C6-28DC4D7C71AA}"/>
              </a:ext>
            </a:extLst>
          </p:cNvPr>
          <p:cNvSpPr txBox="1"/>
          <p:nvPr/>
        </p:nvSpPr>
        <p:spPr>
          <a:xfrm>
            <a:off x="8578690" y="2426542"/>
            <a:ext cx="228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Underlying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32794B-D3A0-C145-BE5E-495213051CD7}"/>
                  </a:ext>
                </a:extLst>
              </p:cNvPr>
              <p:cNvSpPr txBox="1"/>
              <p:nvPr/>
            </p:nvSpPr>
            <p:spPr>
              <a:xfrm>
                <a:off x="-78352" y="2884635"/>
                <a:ext cx="5074558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Link Definition: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Let s be any hyperedge in X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X(s)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\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(</a:t>
                </a:r>
                <a:r>
                  <a:rPr lang="en-US" dirty="0" err="1"/>
                  <a:t>ie</a:t>
                </a:r>
                <a:r>
                  <a:rPr lang="en-US" dirty="0"/>
                  <a:t>., all hyperedges that contain s)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-link HDX </a:t>
                </a:r>
                <a:r>
                  <a:rPr lang="en-US" dirty="0">
                    <a:solidFill>
                      <a:srgbClr val="7030A0"/>
                    </a:solidFill>
                  </a:rPr>
                  <a:t>[</a:t>
                </a:r>
                <a:r>
                  <a:rPr lang="en-US" dirty="0" err="1">
                    <a:solidFill>
                      <a:srgbClr val="7030A0"/>
                    </a:solidFill>
                  </a:rPr>
                  <a:t>Dinur</a:t>
                </a:r>
                <a:r>
                  <a:rPr lang="en-US" dirty="0">
                    <a:solidFill>
                      <a:srgbClr val="7030A0"/>
                    </a:solidFill>
                  </a:rPr>
                  <a:t>-Kaufman ‘17]: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If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0≤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Underlying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-expander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Then X is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-link HDX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32794B-D3A0-C145-BE5E-495213051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352" y="2884635"/>
                <a:ext cx="5074558" cy="3693319"/>
              </a:xfrm>
              <a:prstGeom prst="rect">
                <a:avLst/>
              </a:prstGeom>
              <a:blipFill>
                <a:blip r:embed="rId3"/>
                <a:stretch>
                  <a:fillRect l="-752" t="-342" r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47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Random Walk Definition of HDX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57480-53D6-EC46-8882-31666D471D74}"/>
              </a:ext>
            </a:extLst>
          </p:cNvPr>
          <p:cNvSpPr txBox="1"/>
          <p:nvPr/>
        </p:nvSpPr>
        <p:spPr>
          <a:xfrm>
            <a:off x="889746" y="2385234"/>
            <a:ext cx="4110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two types of walk on each layer X(</a:t>
            </a:r>
            <a:r>
              <a:rPr lang="en-US" sz="2400" dirty="0" err="1"/>
              <a:t>i</a:t>
            </a:r>
            <a:r>
              <a:rPr lang="en-US" sz="2400" dirty="0"/>
              <a:t>), 0 &lt; </a:t>
            </a:r>
            <a:r>
              <a:rPr lang="en-US" sz="2400" dirty="0" err="1"/>
              <a:t>i</a:t>
            </a:r>
            <a:r>
              <a:rPr lang="en-US" sz="2400" dirty="0"/>
              <a:t> &lt; k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Up-Down walk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Down-up walk</a:t>
            </a:r>
          </a:p>
        </p:txBody>
      </p:sp>
    </p:spTree>
    <p:extLst>
      <p:ext uri="{BB962C8B-B14F-4D97-AF65-F5344CB8AC3E}">
        <p14:creationId xmlns:p14="http://schemas.microsoft.com/office/powerpoint/2010/main" val="2715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Random Walk Definition of HDX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9C4C661-9CFC-6342-A404-899153F1B15A}"/>
              </a:ext>
            </a:extLst>
          </p:cNvPr>
          <p:cNvSpPr/>
          <p:nvPr/>
        </p:nvSpPr>
        <p:spPr>
          <a:xfrm>
            <a:off x="5211086" y="4185745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44238" y="2546461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 rot="5400000">
            <a:off x="8082778" y="2882788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 rot="16200000">
            <a:off x="7728391" y="2897605"/>
            <a:ext cx="314227" cy="313793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23046" y="2500504"/>
            <a:ext cx="6939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244238" y="4129338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X(i-1)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/>
              <p:nvPr/>
            </p:nvSpPr>
            <p:spPr>
              <a:xfrm>
                <a:off x="340376" y="2033284"/>
                <a:ext cx="5206252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Up-Down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∩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𝑂𝑛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𝑝𝑖𝑐𝑘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𝑐h𝑜𝑜𝑠𝑒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400" b="0" dirty="0">
                  <a:solidFill>
                    <a:srgbClr val="7030A0"/>
                  </a:solidFill>
                </a:endParaRPr>
              </a:p>
              <a:p>
                <a:pPr lvl="2"/>
                <a:r>
                  <a:rPr lang="en-US" sz="2400" dirty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𝑎𝑛𝑑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400" b="0" dirty="0">
                  <a:solidFill>
                    <a:srgbClr val="7030A0"/>
                  </a:solidFill>
                </a:endParaRPr>
              </a:p>
              <a:p>
                <a:endParaRPr lang="en-US" sz="2400" dirty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Down-Up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∪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𝑂𝑛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𝑝𝑖𝑐𝑘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𝑐h𝑜𝑜𝑠𝑒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b="0" dirty="0">
                  <a:solidFill>
                    <a:srgbClr val="7030A0"/>
                  </a:solidFill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7030A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76" y="2033284"/>
                <a:ext cx="5206252" cy="5262979"/>
              </a:xfrm>
              <a:prstGeom prst="rect">
                <a:avLst/>
              </a:prstGeom>
              <a:blipFill>
                <a:blip r:embed="rId2"/>
                <a:stretch>
                  <a:fillRect l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Oval 92">
            <a:extLst>
              <a:ext uri="{FF2B5EF4-FFF2-40B4-BE49-F238E27FC236}">
                <a16:creationId xmlns:a16="http://schemas.microsoft.com/office/drawing/2014/main" id="{E7E6B3CA-2748-F046-BB10-9E35CC2148A2}"/>
              </a:ext>
            </a:extLst>
          </p:cNvPr>
          <p:cNvSpPr/>
          <p:nvPr/>
        </p:nvSpPr>
        <p:spPr>
          <a:xfrm>
            <a:off x="5244238" y="120907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738E2C4-706D-E64B-974D-D7E1707EE861}"/>
              </a:ext>
            </a:extLst>
          </p:cNvPr>
          <p:cNvSpPr txBox="1"/>
          <p:nvPr/>
        </p:nvSpPr>
        <p:spPr>
          <a:xfrm>
            <a:off x="5277390" y="1152670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X(i+1)</a:t>
            </a:r>
          </a:p>
          <a:p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C6617A4-6631-2A40-87B5-4C267E0F9D2B}"/>
              </a:ext>
            </a:extLst>
          </p:cNvPr>
          <p:cNvSpPr/>
          <p:nvPr/>
        </p:nvSpPr>
        <p:spPr>
          <a:xfrm rot="2446087">
            <a:off x="7800974" y="1578574"/>
            <a:ext cx="436165" cy="35542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41E62B-51A1-4A44-8819-0DECFADA5227}"/>
              </a:ext>
            </a:extLst>
          </p:cNvPr>
          <p:cNvCxnSpPr/>
          <p:nvPr/>
        </p:nvCxnSpPr>
        <p:spPr>
          <a:xfrm>
            <a:off x="8068178" y="4474073"/>
            <a:ext cx="0" cy="3807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28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8" grpId="0"/>
      <p:bldP spid="93" grpId="0" animBg="1"/>
      <p:bldP spid="94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Random Walk Definition of HDX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9C4C661-9CFC-6342-A404-899153F1B15A}"/>
              </a:ext>
            </a:extLst>
          </p:cNvPr>
          <p:cNvSpPr/>
          <p:nvPr/>
        </p:nvSpPr>
        <p:spPr>
          <a:xfrm>
            <a:off x="5211086" y="4185745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44238" y="2546461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 rot="5400000">
            <a:off x="8082778" y="2882788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 rot="16200000">
            <a:off x="7728391" y="2897605"/>
            <a:ext cx="314227" cy="313793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23046" y="2500504"/>
            <a:ext cx="6939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244238" y="4129338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X(i-1)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/>
              <p:nvPr/>
            </p:nvSpPr>
            <p:spPr>
              <a:xfrm>
                <a:off x="340376" y="2033284"/>
                <a:ext cx="5206252" cy="6740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Up-Down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∩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</a:endParaRPr>
              </a:p>
              <a:p>
                <a:endParaRPr lang="en-US" sz="2400" dirty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Down-Up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∪</m:t>
                        </m:r>
                      </m:sup>
                    </m:sSup>
                  </m:oMath>
                </a14:m>
                <a:endParaRPr lang="en-US" sz="24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mbria Math" panose="02040503050406030204" pitchFamily="18" charset="0"/>
                  </a:rPr>
                  <a:t>On regular graphs: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X </a:t>
                </a:r>
                <a:r>
                  <a:rPr lang="en-US" sz="2400" dirty="0">
                    <a:latin typeface="Cambria Math" panose="02040503050406030204" pitchFamily="18" charset="0"/>
                  </a:rPr>
                  <a:t>is</a:t>
                </a:r>
                <a:r>
                  <a:rPr lang="en-US" sz="24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-expander </a:t>
                </a:r>
                <a:r>
                  <a:rPr lang="en-US" sz="2400" dirty="0">
                    <a:solidFill>
                      <a:srgbClr val="002060"/>
                    </a:solidFill>
                  </a:rPr>
                  <a:t>if on the vertex layer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∩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∪</m:t>
                        </m:r>
                      </m:sup>
                    </m:sSup>
                    <m:r>
                      <m:rPr>
                        <m:lit/>
                      </m:rP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400" dirty="0">
                  <a:solidFill>
                    <a:srgbClr val="002060"/>
                  </a:solidFill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Generalize to higher dimensions!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  <a:p>
                <a:pPr lvl="2"/>
                <a:endParaRPr lang="en-US" sz="2400" dirty="0">
                  <a:solidFill>
                    <a:srgbClr val="7030A0"/>
                  </a:solidFill>
                </a:endParaRPr>
              </a:p>
              <a:p>
                <a:pPr lvl="2"/>
                <a:endParaRPr lang="en-US" sz="2400" dirty="0">
                  <a:solidFill>
                    <a:srgbClr val="7030A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76" y="2033284"/>
                <a:ext cx="5206252" cy="6740307"/>
              </a:xfrm>
              <a:prstGeom prst="rect">
                <a:avLst/>
              </a:prstGeom>
              <a:blipFill>
                <a:blip r:embed="rId2"/>
                <a:stretch>
                  <a:fillRect l="-1460" r="-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Oval 92">
            <a:extLst>
              <a:ext uri="{FF2B5EF4-FFF2-40B4-BE49-F238E27FC236}">
                <a16:creationId xmlns:a16="http://schemas.microsoft.com/office/drawing/2014/main" id="{E7E6B3CA-2748-F046-BB10-9E35CC2148A2}"/>
              </a:ext>
            </a:extLst>
          </p:cNvPr>
          <p:cNvSpPr/>
          <p:nvPr/>
        </p:nvSpPr>
        <p:spPr>
          <a:xfrm>
            <a:off x="5244238" y="120907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738E2C4-706D-E64B-974D-D7E1707EE861}"/>
              </a:ext>
            </a:extLst>
          </p:cNvPr>
          <p:cNvSpPr txBox="1"/>
          <p:nvPr/>
        </p:nvSpPr>
        <p:spPr>
          <a:xfrm>
            <a:off x="5277390" y="1152670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X(i+1)</a:t>
            </a:r>
          </a:p>
          <a:p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C6617A4-6631-2A40-87B5-4C267E0F9D2B}"/>
              </a:ext>
            </a:extLst>
          </p:cNvPr>
          <p:cNvSpPr/>
          <p:nvPr/>
        </p:nvSpPr>
        <p:spPr>
          <a:xfrm rot="2446087">
            <a:off x="7800974" y="1578574"/>
            <a:ext cx="436165" cy="35542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41E62B-51A1-4A44-8819-0DECFADA5227}"/>
              </a:ext>
            </a:extLst>
          </p:cNvPr>
          <p:cNvCxnSpPr/>
          <p:nvPr/>
        </p:nvCxnSpPr>
        <p:spPr>
          <a:xfrm>
            <a:off x="8068178" y="4474073"/>
            <a:ext cx="0" cy="3807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5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Random Walk Definition of HDX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9C4C661-9CFC-6342-A404-899153F1B15A}"/>
              </a:ext>
            </a:extLst>
          </p:cNvPr>
          <p:cNvSpPr/>
          <p:nvPr/>
        </p:nvSpPr>
        <p:spPr>
          <a:xfrm>
            <a:off x="5211086" y="4185745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44238" y="2546461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 rot="5400000">
            <a:off x="8082778" y="2882788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 rot="16200000">
            <a:off x="7728391" y="2897605"/>
            <a:ext cx="314227" cy="313793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23046" y="2500504"/>
            <a:ext cx="6939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244238" y="4129338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X(i-1)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/>
              <p:nvPr/>
            </p:nvSpPr>
            <p:spPr>
              <a:xfrm>
                <a:off x="340376" y="2033284"/>
                <a:ext cx="5206252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Up-Down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∩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</a:endParaRPr>
              </a:p>
              <a:p>
                <a:endParaRPr lang="en-US" sz="2400" dirty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Down-Up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∪</m:t>
                        </m:r>
                      </m:sup>
                    </m:sSup>
                  </m:oMath>
                </a14:m>
                <a:endParaRPr lang="en-US" sz="24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  <a:p>
                <a:pPr lvl="2"/>
                <a:endParaRPr lang="en-US" sz="2400" dirty="0">
                  <a:solidFill>
                    <a:srgbClr val="7030A0"/>
                  </a:solidFill>
                </a:endParaRPr>
              </a:p>
              <a:p>
                <a:pPr lvl="2"/>
                <a:endParaRPr lang="en-US" sz="2400" dirty="0">
                  <a:solidFill>
                    <a:srgbClr val="7030A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76" y="2033284"/>
                <a:ext cx="5206252" cy="3785652"/>
              </a:xfrm>
              <a:prstGeom prst="rect">
                <a:avLst/>
              </a:prstGeom>
              <a:blipFill>
                <a:blip r:embed="rId2"/>
                <a:stretch>
                  <a:fillRect l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Oval 92">
            <a:extLst>
              <a:ext uri="{FF2B5EF4-FFF2-40B4-BE49-F238E27FC236}">
                <a16:creationId xmlns:a16="http://schemas.microsoft.com/office/drawing/2014/main" id="{E7E6B3CA-2748-F046-BB10-9E35CC2148A2}"/>
              </a:ext>
            </a:extLst>
          </p:cNvPr>
          <p:cNvSpPr/>
          <p:nvPr/>
        </p:nvSpPr>
        <p:spPr>
          <a:xfrm>
            <a:off x="5244238" y="120907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738E2C4-706D-E64B-974D-D7E1707EE861}"/>
              </a:ext>
            </a:extLst>
          </p:cNvPr>
          <p:cNvSpPr txBox="1"/>
          <p:nvPr/>
        </p:nvSpPr>
        <p:spPr>
          <a:xfrm>
            <a:off x="5277390" y="1152670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X(i+1)</a:t>
            </a:r>
          </a:p>
          <a:p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C6617A4-6631-2A40-87B5-4C267E0F9D2B}"/>
              </a:ext>
            </a:extLst>
          </p:cNvPr>
          <p:cNvSpPr/>
          <p:nvPr/>
        </p:nvSpPr>
        <p:spPr>
          <a:xfrm rot="2446087">
            <a:off x="7800974" y="1578574"/>
            <a:ext cx="436165" cy="35542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41E62B-51A1-4A44-8819-0DECFADA5227}"/>
              </a:ext>
            </a:extLst>
          </p:cNvPr>
          <p:cNvCxnSpPr/>
          <p:nvPr/>
        </p:nvCxnSpPr>
        <p:spPr>
          <a:xfrm>
            <a:off x="8068178" y="4474073"/>
            <a:ext cx="0" cy="3807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95A55B-B19C-4140-A085-94FAD4B760AC}"/>
                  </a:ext>
                </a:extLst>
              </p:cNvPr>
              <p:cNvSpPr txBox="1"/>
              <p:nvPr/>
            </p:nvSpPr>
            <p:spPr>
              <a:xfrm>
                <a:off x="287340" y="4165568"/>
                <a:ext cx="4804392" cy="2215991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Random Walk Definition of HDX: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b="0" dirty="0"/>
                  <a:t>If</a:t>
                </a:r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</a:rPr>
                  <a:t>for each layer </a:t>
                </a:r>
                <a:r>
                  <a:rPr lang="en-US" sz="2400" dirty="0" err="1">
                    <a:solidFill>
                      <a:srgbClr val="002060"/>
                    </a:solidFill>
                  </a:rPr>
                  <a:t>i</a:t>
                </a:r>
                <a:r>
                  <a:rPr lang="en-US" sz="2400" dirty="0">
                    <a:solidFill>
                      <a:srgbClr val="002060"/>
                    </a:solidFill>
                  </a:rPr>
                  <a:t>, 0 &lt; </a:t>
                </a:r>
                <a:r>
                  <a:rPr lang="en-US" sz="2400" dirty="0" err="1">
                    <a:solidFill>
                      <a:srgbClr val="002060"/>
                    </a:solidFill>
                  </a:rPr>
                  <a:t>i</a:t>
                </a:r>
                <a:r>
                  <a:rPr lang="en-US" sz="2400" dirty="0">
                    <a:solidFill>
                      <a:srgbClr val="002060"/>
                    </a:solidFill>
                  </a:rPr>
                  <a:t> &lt; k</a:t>
                </a:r>
              </a:p>
              <a:p>
                <a:pPr lvl="1"/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          </m:t>
                    </m:r>
                    <m:r>
                      <m:rPr>
                        <m:lit/>
                      </m:rP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∩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∪</m:t>
                        </m:r>
                      </m:sup>
                    </m:sSup>
                    <m:r>
                      <m:rPr>
                        <m:lit/>
                      </m:rP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400" b="0" dirty="0">
                  <a:solidFill>
                    <a:srgbClr val="7030A0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Then </a:t>
                </a:r>
                <a:r>
                  <a:rPr lang="en-US" sz="2400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>
                    <a:solidFill>
                      <a:srgbClr val="002060"/>
                    </a:solidFill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-HDX</a:t>
                </a:r>
              </a:p>
              <a:p>
                <a:endParaRPr lang="en-US" dirty="0">
                  <a:highlight>
                    <a:srgbClr val="C0C0C0"/>
                  </a:highligh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95A55B-B19C-4140-A085-94FAD4B76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40" y="4165568"/>
                <a:ext cx="4804392" cy="2215991"/>
              </a:xfrm>
              <a:prstGeom prst="rect">
                <a:avLst/>
              </a:prstGeom>
              <a:blipFill>
                <a:blip r:embed="rId3"/>
                <a:stretch>
                  <a:fillRect l="-1583" t="-1714" r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loud 4">
            <a:extLst>
              <a:ext uri="{FF2B5EF4-FFF2-40B4-BE49-F238E27FC236}">
                <a16:creationId xmlns:a16="http://schemas.microsoft.com/office/drawing/2014/main" id="{6904521E-762A-0147-8E31-5CA2F20F355A}"/>
              </a:ext>
            </a:extLst>
          </p:cNvPr>
          <p:cNvSpPr/>
          <p:nvPr/>
        </p:nvSpPr>
        <p:spPr>
          <a:xfrm>
            <a:off x="5975374" y="3090370"/>
            <a:ext cx="5024487" cy="23472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Clearly, complete k-uniform hypergraph is a 0-HDX</a:t>
            </a:r>
          </a:p>
        </p:txBody>
      </p:sp>
    </p:spTree>
    <p:extLst>
      <p:ext uri="{BB962C8B-B14F-4D97-AF65-F5344CB8AC3E}">
        <p14:creationId xmlns:p14="http://schemas.microsoft.com/office/powerpoint/2010/main" val="30579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Equivalence of definitions</a:t>
            </a:r>
            <a:endParaRPr lang="en-US" sz="3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E38EADC-B1A9-AF4D-8320-1E5EBF0DEED6}"/>
                  </a:ext>
                </a:extLst>
              </p:cNvPr>
              <p:cNvSpPr txBox="1"/>
              <p:nvPr/>
            </p:nvSpPr>
            <p:spPr>
              <a:xfrm>
                <a:off x="0" y="2910568"/>
                <a:ext cx="5215658" cy="381642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Theorem</a:t>
                </a:r>
              </a:p>
              <a:p>
                <a:pPr lvl="1"/>
                <a:r>
                  <a:rPr lang="en-US" sz="16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[Kaufman-Oppenheim ‘18, </a:t>
                </a:r>
                <a:r>
                  <a:rPr lang="en-US" sz="1600" dirty="0" err="1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Dikstein</a:t>
                </a:r>
                <a:r>
                  <a:rPr lang="en-US" sz="16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-</a:t>
                </a:r>
                <a:r>
                  <a:rPr lang="en-US" sz="1600" dirty="0" err="1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Dinur</a:t>
                </a:r>
                <a:r>
                  <a:rPr lang="en-US" sz="16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-</a:t>
                </a:r>
                <a:r>
                  <a:rPr lang="en-US" sz="1600" dirty="0" err="1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Filmus</a:t>
                </a:r>
                <a:r>
                  <a:rPr lang="en-US" sz="16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-Harsha ‘18]</a:t>
                </a:r>
                <a:endParaRPr lang="en-US" sz="1600" i="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 simplicial complex X with dim d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X 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-link HDX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X 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-HDX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X 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-HDX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X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-link HDX </a:t>
                </a:r>
              </a:p>
              <a:p>
                <a:pPr lvl="2"/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400" dirty="0">
                    <a:solidFill>
                      <a:schemeClr val="tx1"/>
                    </a:solidFill>
                  </a:rPr>
                  <a:t>	</a:t>
                </a:r>
              </a:p>
              <a:p>
                <a:endParaRPr lang="en-US" dirty="0">
                  <a:highlight>
                    <a:srgbClr val="C0C0C0"/>
                  </a:highlight>
                </a:endParaRPr>
              </a:p>
            </p:txBody>
          </p:sp>
        </mc:Choice>
        <mc:Fallback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E38EADC-B1A9-AF4D-8320-1E5EBF0DE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10568"/>
                <a:ext cx="5215658" cy="3816429"/>
              </a:xfrm>
              <a:prstGeom prst="rect">
                <a:avLst/>
              </a:prstGeom>
              <a:blipFill>
                <a:blip r:embed="rId3"/>
                <a:stretch>
                  <a:fillRect l="-1460" t="-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0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DDE6-5FC5-8048-B910-CF9A06F9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HDXs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2CD5B3-05F6-D349-88D7-9E6BC3CF14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5568" y="2007909"/>
                <a:ext cx="10168128" cy="461913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Probabilistic Construction: </a:t>
                </a:r>
              </a:p>
              <a:p>
                <a:pPr lvl="1"/>
                <a:r>
                  <a:rPr lang="en-US" dirty="0"/>
                  <a:t>A random subset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is a </a:t>
                </a:r>
                <a:r>
                  <a:rPr lang="el-GR" dirty="0">
                    <a:solidFill>
                      <a:schemeClr val="accent5">
                        <a:lumMod val="75000"/>
                      </a:schemeClr>
                    </a:solidFill>
                  </a:rPr>
                  <a:t>λ-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HDX</a:t>
                </a:r>
              </a:p>
              <a:p>
                <a:pPr lvl="1"/>
                <a:r>
                  <a:rPr lang="en-US" dirty="0"/>
                  <a:t>[generalizes random construction of expanders]</a:t>
                </a:r>
              </a:p>
              <a:p>
                <a:r>
                  <a:rPr lang="en-US" dirty="0"/>
                  <a:t>Sparser constructions are </a:t>
                </a:r>
                <a:r>
                  <a:rPr lang="en-US" dirty="0" err="1"/>
                  <a:t>whp</a:t>
                </a:r>
                <a:r>
                  <a:rPr lang="en-US" dirty="0"/>
                  <a:t>. not a HDX</a:t>
                </a:r>
              </a:p>
              <a:p>
                <a:r>
                  <a:rPr lang="en-US" dirty="0"/>
                  <a:t>No sparser constructions known under any other “random” model</a:t>
                </a:r>
              </a:p>
              <a:p>
                <a:r>
                  <a:rPr lang="en-US" dirty="0"/>
                  <a:t>Explicit sparse constructions (based on algebra)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  <a:r>
                  <a:rPr lang="en-US" dirty="0"/>
                  <a:t>edges</a:t>
                </a:r>
              </a:p>
              <a:p>
                <a:pPr lvl="1"/>
                <a:r>
                  <a:rPr lang="en-US" sz="2000" dirty="0">
                    <a:solidFill>
                      <a:srgbClr val="7030A0"/>
                    </a:solidFill>
                  </a:rPr>
                  <a:t>[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Lubotzky</a:t>
                </a:r>
                <a:r>
                  <a:rPr lang="en-US" sz="2000" dirty="0">
                    <a:solidFill>
                      <a:srgbClr val="7030A0"/>
                    </a:solidFill>
                  </a:rPr>
                  <a:t>-Samuels-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Vishne</a:t>
                </a:r>
                <a:r>
                  <a:rPr lang="en-US" sz="2000" dirty="0">
                    <a:solidFill>
                      <a:srgbClr val="7030A0"/>
                    </a:solidFill>
                  </a:rPr>
                  <a:t> ‘10]</a:t>
                </a:r>
              </a:p>
              <a:p>
                <a:pPr lvl="1"/>
                <a:r>
                  <a:rPr lang="en-US" sz="2000" dirty="0">
                    <a:solidFill>
                      <a:srgbClr val="7030A0"/>
                    </a:solidFill>
                  </a:rPr>
                  <a:t>[Kaufman-Oppenheim ‘18, Harsha-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Saptharishi</a:t>
                </a:r>
                <a:r>
                  <a:rPr lang="en-US" sz="2000" dirty="0">
                    <a:solidFill>
                      <a:srgbClr val="7030A0"/>
                    </a:solidFill>
                  </a:rPr>
                  <a:t> ’20]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2CD5B3-05F6-D349-88D7-9E6BC3CF14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5568" y="2007909"/>
                <a:ext cx="10168128" cy="4619134"/>
              </a:xfrm>
              <a:blipFill>
                <a:blip r:embed="rId2"/>
                <a:stretch>
                  <a:fillRect l="-999" t="-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88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/>
          </a:bodyPr>
          <a:lstStyle/>
          <a:p>
            <a:r>
              <a:rPr lang="en-US" dirty="0"/>
              <a:t>Graphs which are very well connected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First studied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Barzdin</a:t>
            </a:r>
            <a:r>
              <a:rPr lang="en-US" dirty="0">
                <a:solidFill>
                  <a:srgbClr val="7030A0"/>
                </a:solidFill>
              </a:rPr>
              <a:t>-Kolmogorov ’67]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Pinksker</a:t>
            </a:r>
            <a:r>
              <a:rPr lang="en-US" dirty="0">
                <a:solidFill>
                  <a:srgbClr val="7030A0"/>
                </a:solidFill>
              </a:rPr>
              <a:t> ’73]</a:t>
            </a:r>
          </a:p>
          <a:p>
            <a:pPr marL="914400" lvl="2" indent="0">
              <a:buNone/>
            </a:pPr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C061-4164-A247-A447-238BB0452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HDX Applications to TCS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1F63C-4699-AA4A-9D96-9DB8E7B58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Local-to-Global Testing</a:t>
            </a:r>
          </a:p>
          <a:p>
            <a:pPr lvl="1"/>
            <a:r>
              <a:rPr lang="en-US" dirty="0"/>
              <a:t>Property testing, agreement testing </a:t>
            </a:r>
            <a:r>
              <a:rPr lang="en-US" sz="2300" dirty="0">
                <a:solidFill>
                  <a:srgbClr val="7030A0"/>
                </a:solidFill>
              </a:rPr>
              <a:t>[</a:t>
            </a:r>
            <a:r>
              <a:rPr lang="en-US" sz="2300" dirty="0" err="1">
                <a:solidFill>
                  <a:srgbClr val="7030A0"/>
                </a:solidFill>
              </a:rPr>
              <a:t>Dinur</a:t>
            </a:r>
            <a:r>
              <a:rPr lang="en-US" sz="2300" dirty="0">
                <a:solidFill>
                  <a:srgbClr val="7030A0"/>
                </a:solidFill>
              </a:rPr>
              <a:t>-Kaufman ‘17]</a:t>
            </a:r>
          </a:p>
          <a:p>
            <a:pPr lvl="1"/>
            <a:endParaRPr lang="en-US" dirty="0"/>
          </a:p>
          <a:p>
            <a:r>
              <a:rPr lang="en-US" dirty="0"/>
              <a:t>Coding Theory</a:t>
            </a:r>
          </a:p>
          <a:p>
            <a:pPr lvl="1"/>
            <a:r>
              <a:rPr lang="en-US" dirty="0"/>
              <a:t>Efficient list-decodable codes </a:t>
            </a:r>
            <a:r>
              <a:rPr lang="en-US" sz="2300" dirty="0">
                <a:solidFill>
                  <a:srgbClr val="7030A0"/>
                </a:solidFill>
              </a:rPr>
              <a:t>[</a:t>
            </a:r>
            <a:r>
              <a:rPr lang="en-US" sz="2300" dirty="0" err="1">
                <a:solidFill>
                  <a:srgbClr val="7030A0"/>
                </a:solidFill>
              </a:rPr>
              <a:t>Dinur</a:t>
            </a:r>
            <a:r>
              <a:rPr lang="en-US" sz="2300" dirty="0">
                <a:solidFill>
                  <a:srgbClr val="7030A0"/>
                </a:solidFill>
              </a:rPr>
              <a:t>-Harsha-Kaufman-</a:t>
            </a:r>
            <a:r>
              <a:rPr lang="en-US" sz="2300" dirty="0" err="1">
                <a:solidFill>
                  <a:srgbClr val="7030A0"/>
                </a:solidFill>
              </a:rPr>
              <a:t>Livni</a:t>
            </a:r>
            <a:r>
              <a:rPr lang="en-US" sz="2300" dirty="0">
                <a:solidFill>
                  <a:srgbClr val="7030A0"/>
                </a:solidFill>
              </a:rPr>
              <a:t>-</a:t>
            </a:r>
            <a:r>
              <a:rPr lang="en-US" sz="2300" dirty="0" err="1">
                <a:solidFill>
                  <a:srgbClr val="7030A0"/>
                </a:solidFill>
              </a:rPr>
              <a:t>RonZewi-TaShma</a:t>
            </a:r>
            <a:r>
              <a:rPr lang="en-US" sz="2300" dirty="0">
                <a:solidFill>
                  <a:srgbClr val="7030A0"/>
                </a:solidFill>
              </a:rPr>
              <a:t> ’19, </a:t>
            </a:r>
            <a:r>
              <a:rPr lang="en-US" sz="2300" dirty="0" err="1">
                <a:solidFill>
                  <a:srgbClr val="7030A0"/>
                </a:solidFill>
              </a:rPr>
              <a:t>Alev-Jeranimo-Tulsiani</a:t>
            </a:r>
            <a:r>
              <a:rPr lang="en-US" sz="2300" dirty="0">
                <a:solidFill>
                  <a:srgbClr val="7030A0"/>
                </a:solidFill>
              </a:rPr>
              <a:t> ‘19]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/>
              <a:t>Locally testable codes </a:t>
            </a:r>
            <a:r>
              <a:rPr lang="en-US" sz="2300" dirty="0">
                <a:solidFill>
                  <a:srgbClr val="7030A0"/>
                </a:solidFill>
              </a:rPr>
              <a:t>[</a:t>
            </a:r>
            <a:r>
              <a:rPr lang="en-US" sz="2300" dirty="0" err="1">
                <a:solidFill>
                  <a:srgbClr val="7030A0"/>
                </a:solidFill>
              </a:rPr>
              <a:t>Dikstein</a:t>
            </a:r>
            <a:r>
              <a:rPr lang="en-US" sz="2300" dirty="0">
                <a:solidFill>
                  <a:srgbClr val="7030A0"/>
                </a:solidFill>
              </a:rPr>
              <a:t>-</a:t>
            </a:r>
            <a:r>
              <a:rPr lang="en-US" sz="2300" dirty="0" err="1">
                <a:solidFill>
                  <a:srgbClr val="7030A0"/>
                </a:solidFill>
              </a:rPr>
              <a:t>Dinur</a:t>
            </a:r>
            <a:r>
              <a:rPr lang="en-US" sz="2300" dirty="0">
                <a:solidFill>
                  <a:srgbClr val="7030A0"/>
                </a:solidFill>
              </a:rPr>
              <a:t>-Harsha-</a:t>
            </a:r>
            <a:r>
              <a:rPr lang="en-US" sz="2300" dirty="0" err="1">
                <a:solidFill>
                  <a:srgbClr val="7030A0"/>
                </a:solidFill>
              </a:rPr>
              <a:t>RonZewi</a:t>
            </a:r>
            <a:r>
              <a:rPr lang="en-US" sz="2300" dirty="0">
                <a:solidFill>
                  <a:srgbClr val="7030A0"/>
                </a:solidFill>
              </a:rPr>
              <a:t>-Kaufman ‘19, </a:t>
            </a:r>
            <a:r>
              <a:rPr lang="en-US" sz="2300" dirty="0" err="1">
                <a:solidFill>
                  <a:srgbClr val="7030A0"/>
                </a:solidFill>
              </a:rPr>
              <a:t>Dikstein</a:t>
            </a:r>
            <a:r>
              <a:rPr lang="en-US" sz="2300" dirty="0">
                <a:solidFill>
                  <a:srgbClr val="7030A0"/>
                </a:solidFill>
              </a:rPr>
              <a:t>-</a:t>
            </a:r>
            <a:r>
              <a:rPr lang="en-US" sz="2300" dirty="0" err="1">
                <a:solidFill>
                  <a:srgbClr val="7030A0"/>
                </a:solidFill>
              </a:rPr>
              <a:t>Dinur</a:t>
            </a:r>
            <a:r>
              <a:rPr lang="en-US" sz="2300" dirty="0">
                <a:solidFill>
                  <a:srgbClr val="7030A0"/>
                </a:solidFill>
              </a:rPr>
              <a:t>-Harsha-</a:t>
            </a:r>
            <a:r>
              <a:rPr lang="en-US" sz="2300" dirty="0" err="1">
                <a:solidFill>
                  <a:srgbClr val="7030A0"/>
                </a:solidFill>
              </a:rPr>
              <a:t>RonZewi</a:t>
            </a:r>
            <a:r>
              <a:rPr lang="en-US" sz="2300" dirty="0">
                <a:solidFill>
                  <a:srgbClr val="7030A0"/>
                </a:solidFill>
              </a:rPr>
              <a:t> ‘20]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dirty="0"/>
              <a:t>Approximate Sampling/Counting</a:t>
            </a:r>
          </a:p>
          <a:p>
            <a:pPr lvl="1"/>
            <a:r>
              <a:rPr lang="en-US" dirty="0"/>
              <a:t>Sampling/Counting bases of matroid </a:t>
            </a:r>
            <a:r>
              <a:rPr lang="en-US" sz="2300" dirty="0">
                <a:solidFill>
                  <a:srgbClr val="7030A0"/>
                </a:solidFill>
              </a:rPr>
              <a:t>[</a:t>
            </a:r>
            <a:r>
              <a:rPr lang="en-US" sz="2300" dirty="0" err="1">
                <a:solidFill>
                  <a:srgbClr val="7030A0"/>
                </a:solidFill>
              </a:rPr>
              <a:t>Anari</a:t>
            </a:r>
            <a:r>
              <a:rPr lang="en-US" sz="2300" dirty="0">
                <a:solidFill>
                  <a:srgbClr val="7030A0"/>
                </a:solidFill>
              </a:rPr>
              <a:t>-Liu-</a:t>
            </a:r>
            <a:r>
              <a:rPr lang="en-US" sz="2300" dirty="0" err="1">
                <a:solidFill>
                  <a:srgbClr val="7030A0"/>
                </a:solidFill>
              </a:rPr>
              <a:t>Gharan</a:t>
            </a:r>
            <a:r>
              <a:rPr lang="en-US" sz="2300" dirty="0">
                <a:solidFill>
                  <a:srgbClr val="7030A0"/>
                </a:solidFill>
              </a:rPr>
              <a:t>-</a:t>
            </a:r>
            <a:r>
              <a:rPr lang="en-US" sz="2300" dirty="0" err="1">
                <a:solidFill>
                  <a:srgbClr val="7030A0"/>
                </a:solidFill>
              </a:rPr>
              <a:t>Vinzent</a:t>
            </a:r>
            <a:r>
              <a:rPr lang="en-US" sz="2300" dirty="0">
                <a:solidFill>
                  <a:srgbClr val="7030A0"/>
                </a:solidFill>
              </a:rPr>
              <a:t> ‘19, </a:t>
            </a:r>
            <a:r>
              <a:rPr lang="en-US" sz="2300" dirty="0" err="1">
                <a:solidFill>
                  <a:srgbClr val="7030A0"/>
                </a:solidFill>
              </a:rPr>
              <a:t>Alev</a:t>
            </a:r>
            <a:r>
              <a:rPr lang="en-US" sz="2300" dirty="0">
                <a:solidFill>
                  <a:srgbClr val="7030A0"/>
                </a:solidFill>
              </a:rPr>
              <a:t>-Lau ‘20]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7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9B34-CD78-264A-88A4-80FF6F03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1:</a:t>
            </a:r>
            <a:br>
              <a:rPr lang="en-US" dirty="0"/>
            </a:br>
            <a:r>
              <a:rPr lang="en-US" dirty="0"/>
              <a:t>Sampling bases of Matroid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DD426-DA34-A74C-BDA5-C0DDAE88D2AF}"/>
              </a:ext>
            </a:extLst>
          </p:cNvPr>
          <p:cNvSpPr txBox="1"/>
          <p:nvPr/>
        </p:nvSpPr>
        <p:spPr>
          <a:xfrm>
            <a:off x="3523129" y="4276163"/>
            <a:ext cx="7221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Example: sample a random Spanning Tree</a:t>
            </a:r>
          </a:p>
        </p:txBody>
      </p:sp>
    </p:spTree>
    <p:extLst>
      <p:ext uri="{BB962C8B-B14F-4D97-AF65-F5344CB8AC3E}">
        <p14:creationId xmlns:p14="http://schemas.microsoft.com/office/powerpoint/2010/main" val="12668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8F70-03FA-214D-84CC-229F398E5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a random Spanning Tree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D93F57-17CB-B344-84E1-F69D1B2EC2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Problem: </a:t>
                </a:r>
                <a:r>
                  <a:rPr lang="en-US" dirty="0"/>
                  <a:t>given a graph G on n vertices, sample a uniformly random spanning tree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Observation:</a:t>
                </a:r>
                <a:r>
                  <a:rPr lang="en-US" dirty="0"/>
                  <a:t> The set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of forests  in a graph G form a simplicial complex of dimension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Note:</a:t>
                </a:r>
                <a:r>
                  <a:rPr lang="en-US" dirty="0"/>
                  <a:t> this is not a constant-dimensional complex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D93F57-17CB-B344-84E1-F69D1B2EC2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99" t="-1370" r="-1498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63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8F70-03FA-214D-84CC-229F398E5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a random Spanning Tree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D93F57-17CB-B344-84E1-F69D1B2EC2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5568" y="1891553"/>
                <a:ext cx="10260644" cy="458096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Problem: </a:t>
                </a:r>
                <a:r>
                  <a:rPr lang="en-US" dirty="0"/>
                  <a:t>given a graph G on n vertices, sample a uniformly random spanning tree</a:t>
                </a:r>
              </a:p>
              <a:p>
                <a:endParaRPr lang="en-US" dirty="0"/>
              </a:p>
              <a:p>
                <a:r>
                  <a:rPr lang="en-US" dirty="0"/>
                  <a:t>Consider the Down-Up walk on the top face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Ie., From a given MST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, drop a random edge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consider an MST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lit/>
                      </m:rP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∪{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for a random edge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Question:</a:t>
                </a:r>
                <a:r>
                  <a:rPr lang="en-US" dirty="0"/>
                  <a:t> Does this walk mix well? </a:t>
                </a:r>
              </a:p>
              <a:p>
                <a:pPr lvl="1"/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YES,</a:t>
                </a:r>
                <a:r>
                  <a:rPr lang="en-US" dirty="0"/>
                  <a:t> if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is an HDX.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D93F57-17CB-B344-84E1-F69D1B2EC2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5568" y="1891553"/>
                <a:ext cx="10260644" cy="4580965"/>
              </a:xfrm>
              <a:blipFill>
                <a:blip r:embed="rId2"/>
                <a:stretch>
                  <a:fillRect l="-989" t="-1105" r="-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7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7F3B1-97B3-EA4F-A119-CC891438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a random Spanning 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2AC0DE-B975-134C-91A7-690CF09B7A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By equivalence of HDX definitions, sufficient to show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is a link-HDX </a:t>
                </a:r>
              </a:p>
              <a:p>
                <a:endParaRPr lang="en-US" dirty="0"/>
              </a:p>
              <a:p>
                <a:r>
                  <a:rPr lang="en-US" dirty="0"/>
                  <a:t>Theorem </a:t>
                </a:r>
                <a:r>
                  <a:rPr lang="en-US" sz="2000" dirty="0">
                    <a:solidFill>
                      <a:srgbClr val="7030A0"/>
                    </a:solidFill>
                  </a:rPr>
                  <a:t>[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Anari</a:t>
                </a:r>
                <a:r>
                  <a:rPr lang="en-US" sz="2000" dirty="0">
                    <a:solidFill>
                      <a:srgbClr val="7030A0"/>
                    </a:solidFill>
                  </a:rPr>
                  <a:t>-Liu-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Gharan</a:t>
                </a:r>
                <a:r>
                  <a:rPr lang="en-US" sz="2000" dirty="0">
                    <a:solidFill>
                      <a:srgbClr val="7030A0"/>
                    </a:solidFill>
                  </a:rPr>
                  <a:t>-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Vinzent</a:t>
                </a:r>
                <a:r>
                  <a:rPr lang="en-US" sz="2000" dirty="0">
                    <a:solidFill>
                      <a:srgbClr val="7030A0"/>
                    </a:solidFill>
                  </a:rPr>
                  <a:t> ’19]:</a:t>
                </a:r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is a link-HDX (by considering rank 2 matroids)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Subsequent Improvements due to </a:t>
                </a:r>
                <a:r>
                  <a:rPr lang="en-US" sz="1800" dirty="0">
                    <a:solidFill>
                      <a:srgbClr val="7030A0"/>
                    </a:solidFill>
                  </a:rPr>
                  <a:t>[</a:t>
                </a:r>
                <a:r>
                  <a:rPr lang="en-US" sz="1800" dirty="0" err="1">
                    <a:solidFill>
                      <a:srgbClr val="7030A0"/>
                    </a:solidFill>
                  </a:rPr>
                  <a:t>Cryan</a:t>
                </a:r>
                <a:r>
                  <a:rPr lang="en-US" sz="1800" dirty="0">
                    <a:solidFill>
                      <a:srgbClr val="7030A0"/>
                    </a:solidFill>
                  </a:rPr>
                  <a:t>-Guo-Mousa ‘19, </a:t>
                </a:r>
                <a:r>
                  <a:rPr lang="en-US" sz="1800" dirty="0" err="1">
                    <a:solidFill>
                      <a:srgbClr val="7030A0"/>
                    </a:solidFill>
                  </a:rPr>
                  <a:t>Alev</a:t>
                </a:r>
                <a:r>
                  <a:rPr lang="en-US" sz="1800" dirty="0">
                    <a:solidFill>
                      <a:srgbClr val="7030A0"/>
                    </a:solidFill>
                  </a:rPr>
                  <a:t>-Lau ’20]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2AC0DE-B975-134C-91A7-690CF09B7A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99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463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9B34-CD78-264A-88A4-80FF6F03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2:</a:t>
            </a:r>
            <a:br>
              <a:rPr lang="en-US" dirty="0"/>
            </a:br>
            <a:r>
              <a:rPr lang="en-US" dirty="0"/>
              <a:t>Local-to-Global Testing</a:t>
            </a:r>
          </a:p>
        </p:txBody>
      </p:sp>
    </p:spTree>
    <p:extLst>
      <p:ext uri="{BB962C8B-B14F-4D97-AF65-F5344CB8AC3E}">
        <p14:creationId xmlns:p14="http://schemas.microsoft.com/office/powerpoint/2010/main" val="3162856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F54D-46BA-4D46-9E62-DC63CC6A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 Testing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277C9-37A5-F143-B692-DFF9185853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5569" y="2478023"/>
                <a:ext cx="4980432" cy="397117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Global Function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l-GR" dirty="0">
                  <a:solidFill>
                    <a:srgbClr val="002060"/>
                  </a:solidFill>
                </a:endParaRPr>
              </a:p>
              <a:p>
                <a:r>
                  <a:rPr lang="en-US" dirty="0"/>
                  <a:t>Specified as ensemble of local functions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When can the local ensemble of functions be “sewed” together to form a global function?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277C9-37A5-F143-B692-DFF9185853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5569" y="2478023"/>
                <a:ext cx="4980432" cy="3971175"/>
              </a:xfrm>
              <a:blipFill>
                <a:blip r:embed="rId2"/>
                <a:stretch>
                  <a:fillRect l="-1781" t="-1274" r="-1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649904-1407-984F-AF02-F49F910A869C}"/>
              </a:ext>
            </a:extLst>
          </p:cNvPr>
          <p:cNvSpPr/>
          <p:nvPr/>
        </p:nvSpPr>
        <p:spPr>
          <a:xfrm>
            <a:off x="5964122" y="5084381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18034A-F0D4-3A48-AE35-1C3A45B25143}"/>
              </a:ext>
            </a:extLst>
          </p:cNvPr>
          <p:cNvSpPr/>
          <p:nvPr/>
        </p:nvSpPr>
        <p:spPr>
          <a:xfrm>
            <a:off x="5997274" y="344509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DF6B7D-A252-8D40-9BE5-FC5DA5E450E8}"/>
              </a:ext>
            </a:extLst>
          </p:cNvPr>
          <p:cNvSpPr/>
          <p:nvPr/>
        </p:nvSpPr>
        <p:spPr>
          <a:xfrm>
            <a:off x="5997274" y="2107713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6D4001-BFC5-3945-9ED2-3E1289B6196D}"/>
                  </a:ext>
                </a:extLst>
              </p:cNvPr>
              <p:cNvSpPr txBox="1"/>
              <p:nvPr/>
            </p:nvSpPr>
            <p:spPr>
              <a:xfrm>
                <a:off x="10538899" y="2029009"/>
                <a:ext cx="583172" cy="53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6D4001-BFC5-3945-9ED2-3E1289B61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8899" y="2029009"/>
                <a:ext cx="583172" cy="533929"/>
              </a:xfrm>
              <a:prstGeom prst="rect">
                <a:avLst/>
              </a:prstGeom>
              <a:blipFill>
                <a:blip r:embed="rId3"/>
                <a:stretch>
                  <a:fillRect t="-4651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86037C-D0E5-FF46-83F0-2F8E91284DE0}"/>
                  </a:ext>
                </a:extLst>
              </p:cNvPr>
              <p:cNvSpPr txBox="1"/>
              <p:nvPr/>
            </p:nvSpPr>
            <p:spPr>
              <a:xfrm>
                <a:off x="10767037" y="5084381"/>
                <a:ext cx="355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86037C-D0E5-FF46-83F0-2F8E91284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037" y="5084381"/>
                <a:ext cx="355034" cy="276999"/>
              </a:xfrm>
              <a:prstGeom prst="rect">
                <a:avLst/>
              </a:prstGeom>
              <a:blipFill>
                <a:blip r:embed="rId4"/>
                <a:stretch>
                  <a:fillRect l="-20690" t="-4348" r="-2069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34C04C-9DE8-2D4A-8A8F-D42B4115AF54}"/>
                  </a:ext>
                </a:extLst>
              </p:cNvPr>
              <p:cNvSpPr txBox="1"/>
              <p:nvPr/>
            </p:nvSpPr>
            <p:spPr>
              <a:xfrm>
                <a:off x="8212369" y="6172200"/>
                <a:ext cx="10379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34C04C-9DE8-2D4A-8A8F-D42B4115A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369" y="6172200"/>
                <a:ext cx="1037912" cy="276999"/>
              </a:xfrm>
              <a:prstGeom prst="rect">
                <a:avLst/>
              </a:prstGeom>
              <a:blipFill>
                <a:blip r:embed="rId5"/>
                <a:stretch>
                  <a:fillRect l="-7317" t="-4348" r="-48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1FE209-9259-FE48-B238-11BAA1C2AC0C}"/>
                  </a:ext>
                </a:extLst>
              </p:cNvPr>
              <p:cNvSpPr txBox="1"/>
              <p:nvPr/>
            </p:nvSpPr>
            <p:spPr>
              <a:xfrm>
                <a:off x="7585979" y="1635726"/>
                <a:ext cx="2526210" cy="5488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1FE209-9259-FE48-B238-11BAA1C2A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979" y="1635726"/>
                <a:ext cx="2526210" cy="548868"/>
              </a:xfrm>
              <a:prstGeom prst="rect">
                <a:avLst/>
              </a:prstGeom>
              <a:blipFill>
                <a:blip r:embed="rId6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42592E-AF15-8E4C-8152-D44B0BCBE724}"/>
                  </a:ext>
                </a:extLst>
              </p:cNvPr>
              <p:cNvSpPr txBox="1"/>
              <p:nvPr/>
            </p:nvSpPr>
            <p:spPr>
              <a:xfrm>
                <a:off x="10632446" y="3273187"/>
                <a:ext cx="583172" cy="53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42592E-AF15-8E4C-8152-D44B0BCB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446" y="3273187"/>
                <a:ext cx="583172" cy="533929"/>
              </a:xfrm>
              <a:prstGeom prst="rect">
                <a:avLst/>
              </a:prstGeom>
              <a:blipFill>
                <a:blip r:embed="rId7"/>
                <a:stretch>
                  <a:fillRect t="-4651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02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F54D-46BA-4D46-9E62-DC63CC6A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 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277C9-37A5-F143-B692-DFF9185853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5569" y="2478023"/>
                <a:ext cx="4980432" cy="397117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Global Function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l-GR" dirty="0">
                  <a:solidFill>
                    <a:srgbClr val="002060"/>
                  </a:solidFill>
                </a:endParaRPr>
              </a:p>
              <a:p>
                <a:r>
                  <a:rPr lang="en-US" dirty="0"/>
                  <a:t>Specified as ensemble of local functions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sub>
                      </m:sSub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𝐼𝑓</m:t>
                    </m:r>
                    <m:r>
                      <a:rPr lang="en-US" i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num>
                          <m:den>
                            <m: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  <m:r>
                      <a:rPr lang="en-US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𝑖𝑚𝑝𝑙𝑖𝑒𝑠</m:t>
                    </m:r>
                  </m:oMath>
                </a14:m>
                <a:endParaRPr lang="en-US" b="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277C9-37A5-F143-B692-DFF9185853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5569" y="2478023"/>
                <a:ext cx="4980432" cy="3971175"/>
              </a:xfrm>
              <a:blipFill>
                <a:blip r:embed="rId2"/>
                <a:stretch>
                  <a:fillRect l="-1781" t="-318" r="-3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649904-1407-984F-AF02-F49F910A869C}"/>
              </a:ext>
            </a:extLst>
          </p:cNvPr>
          <p:cNvSpPr/>
          <p:nvPr/>
        </p:nvSpPr>
        <p:spPr>
          <a:xfrm>
            <a:off x="5964122" y="5084381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18034A-F0D4-3A48-AE35-1C3A45B25143}"/>
              </a:ext>
            </a:extLst>
          </p:cNvPr>
          <p:cNvSpPr/>
          <p:nvPr/>
        </p:nvSpPr>
        <p:spPr>
          <a:xfrm>
            <a:off x="5997274" y="344509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DF6B7D-A252-8D40-9BE5-FC5DA5E450E8}"/>
              </a:ext>
            </a:extLst>
          </p:cNvPr>
          <p:cNvSpPr/>
          <p:nvPr/>
        </p:nvSpPr>
        <p:spPr>
          <a:xfrm>
            <a:off x="5997274" y="2107713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6D4001-BFC5-3945-9ED2-3E1289B6196D}"/>
                  </a:ext>
                </a:extLst>
              </p:cNvPr>
              <p:cNvSpPr txBox="1"/>
              <p:nvPr/>
            </p:nvSpPr>
            <p:spPr>
              <a:xfrm>
                <a:off x="10538899" y="2029009"/>
                <a:ext cx="583172" cy="53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6D4001-BFC5-3945-9ED2-3E1289B61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8899" y="2029009"/>
                <a:ext cx="583172" cy="533929"/>
              </a:xfrm>
              <a:prstGeom prst="rect">
                <a:avLst/>
              </a:prstGeom>
              <a:blipFill>
                <a:blip r:embed="rId3"/>
                <a:stretch>
                  <a:fillRect t="-4651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86037C-D0E5-FF46-83F0-2F8E91284DE0}"/>
                  </a:ext>
                </a:extLst>
              </p:cNvPr>
              <p:cNvSpPr txBox="1"/>
              <p:nvPr/>
            </p:nvSpPr>
            <p:spPr>
              <a:xfrm>
                <a:off x="10767037" y="5084381"/>
                <a:ext cx="355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86037C-D0E5-FF46-83F0-2F8E91284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037" y="5084381"/>
                <a:ext cx="355034" cy="276999"/>
              </a:xfrm>
              <a:prstGeom prst="rect">
                <a:avLst/>
              </a:prstGeom>
              <a:blipFill>
                <a:blip r:embed="rId4"/>
                <a:stretch>
                  <a:fillRect l="-20690" t="-4348" r="-2069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34C04C-9DE8-2D4A-8A8F-D42B4115AF54}"/>
                  </a:ext>
                </a:extLst>
              </p:cNvPr>
              <p:cNvSpPr txBox="1"/>
              <p:nvPr/>
            </p:nvSpPr>
            <p:spPr>
              <a:xfrm>
                <a:off x="8212369" y="6172200"/>
                <a:ext cx="10379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34C04C-9DE8-2D4A-8A8F-D42B4115A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369" y="6172200"/>
                <a:ext cx="1037912" cy="276999"/>
              </a:xfrm>
              <a:prstGeom prst="rect">
                <a:avLst/>
              </a:prstGeom>
              <a:blipFill>
                <a:blip r:embed="rId5"/>
                <a:stretch>
                  <a:fillRect l="-7317" t="-4348" r="-48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1FE209-9259-FE48-B238-11BAA1C2AC0C}"/>
                  </a:ext>
                </a:extLst>
              </p:cNvPr>
              <p:cNvSpPr txBox="1"/>
              <p:nvPr/>
            </p:nvSpPr>
            <p:spPr>
              <a:xfrm>
                <a:off x="7585979" y="1635726"/>
                <a:ext cx="2526210" cy="5488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1FE209-9259-FE48-B238-11BAA1C2A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979" y="1635726"/>
                <a:ext cx="2526210" cy="548868"/>
              </a:xfrm>
              <a:prstGeom prst="rect">
                <a:avLst/>
              </a:prstGeom>
              <a:blipFill>
                <a:blip r:embed="rId6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42592E-AF15-8E4C-8152-D44B0BCBE724}"/>
                  </a:ext>
                </a:extLst>
              </p:cNvPr>
              <p:cNvSpPr txBox="1"/>
              <p:nvPr/>
            </p:nvSpPr>
            <p:spPr>
              <a:xfrm>
                <a:off x="10632446" y="3273187"/>
                <a:ext cx="583172" cy="53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42592E-AF15-8E4C-8152-D44B0BCB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446" y="3273187"/>
                <a:ext cx="583172" cy="533929"/>
              </a:xfrm>
              <a:prstGeom prst="rect">
                <a:avLst/>
              </a:prstGeom>
              <a:blipFill>
                <a:blip r:embed="rId7"/>
                <a:stretch>
                  <a:fillRect t="-4651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212C1F-3E6C-2443-BE5B-5BF61356A084}"/>
                  </a:ext>
                </a:extLst>
              </p:cNvPr>
              <p:cNvSpPr txBox="1"/>
              <p:nvPr/>
            </p:nvSpPr>
            <p:spPr>
              <a:xfrm flipH="1">
                <a:off x="7171182" y="2513122"/>
                <a:ext cx="1644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212C1F-3E6C-2443-BE5B-5BF61356A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171182" y="2513122"/>
                <a:ext cx="1644775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BA5BA91-F97C-674B-9A69-47A49D4BF7FD}"/>
                  </a:ext>
                </a:extLst>
              </p:cNvPr>
              <p:cNvSpPr/>
              <p:nvPr/>
            </p:nvSpPr>
            <p:spPr>
              <a:xfrm>
                <a:off x="5779503" y="3244334"/>
                <a:ext cx="632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BA5BA91-F97C-674B-9A69-47A49D4BF7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503" y="3244334"/>
                <a:ext cx="632994" cy="369332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82134B-34D9-D74F-9A75-CE2C5E307C59}"/>
                  </a:ext>
                </a:extLst>
              </p:cNvPr>
              <p:cNvSpPr txBox="1"/>
              <p:nvPr/>
            </p:nvSpPr>
            <p:spPr>
              <a:xfrm flipH="1">
                <a:off x="8550818" y="2503910"/>
                <a:ext cx="1644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’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82134B-34D9-D74F-9A75-CE2C5E307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550818" y="2503910"/>
                <a:ext cx="1644775" cy="276999"/>
              </a:xfrm>
              <a:prstGeom prst="rect">
                <a:avLst/>
              </a:prstGeom>
              <a:blipFill>
                <a:blip r:embed="rId10"/>
                <a:stretch>
                  <a:fillRect l="-6870" t="-21739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0E04B-6CD3-2542-8F1A-445396D2E213}"/>
                  </a:ext>
                </a:extLst>
              </p:cNvPr>
              <p:cNvSpPr txBox="1"/>
              <p:nvPr/>
            </p:nvSpPr>
            <p:spPr>
              <a:xfrm flipH="1">
                <a:off x="7941725" y="3759419"/>
                <a:ext cx="1644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0E04B-6CD3-2542-8F1A-445396D2E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41725" y="3759419"/>
                <a:ext cx="1644775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C7815D-9C0B-724D-B1F6-EF6CCAF70501}"/>
              </a:ext>
            </a:extLst>
          </p:cNvPr>
          <p:cNvCxnSpPr>
            <a:stCxn id="6" idx="2"/>
          </p:cNvCxnSpPr>
          <p:nvPr/>
        </p:nvCxnSpPr>
        <p:spPr>
          <a:xfrm>
            <a:off x="7993569" y="2790121"/>
            <a:ext cx="704604" cy="9692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C7AF07-2C9B-7C46-9FCD-100782BE0563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8764112" y="2780909"/>
            <a:ext cx="609093" cy="9657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>
            <a:extLst>
              <a:ext uri="{FF2B5EF4-FFF2-40B4-BE49-F238E27FC236}">
                <a16:creationId xmlns:a16="http://schemas.microsoft.com/office/drawing/2014/main" id="{56101787-3F02-8041-8A79-0F38092906F0}"/>
              </a:ext>
            </a:extLst>
          </p:cNvPr>
          <p:cNvSpPr/>
          <p:nvPr/>
        </p:nvSpPr>
        <p:spPr>
          <a:xfrm>
            <a:off x="6140810" y="4464772"/>
            <a:ext cx="5114725" cy="196327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about Approximate Agreement? </a:t>
            </a:r>
          </a:p>
        </p:txBody>
      </p:sp>
    </p:spTree>
    <p:extLst>
      <p:ext uri="{BB962C8B-B14F-4D97-AF65-F5344CB8AC3E}">
        <p14:creationId xmlns:p14="http://schemas.microsoft.com/office/powerpoint/2010/main" val="20870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F54D-46BA-4D46-9E62-DC63CC6A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 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277C9-37A5-F143-B692-DFF9185853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6059" y="2338185"/>
                <a:ext cx="5922708" cy="3971175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Approximate Local Agreement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𝑃𝑟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⊂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≥1−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l-GR" dirty="0">
                  <a:solidFill>
                    <a:srgbClr val="002060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Approximate Global Agreement</a:t>
                </a:r>
              </a:p>
              <a:p>
                <a:pPr marL="0" indent="0">
                  <a:buNone/>
                </a:pPr>
                <a:endParaRPr lang="en-US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∃ 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𝑃𝑟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≥1−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l-GR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Does </a:t>
                </a:r>
                <a:r>
                  <a:rPr lang="en-US" dirty="0" err="1"/>
                  <a:t>Apprx</a:t>
                </a:r>
                <a:r>
                  <a:rPr lang="en-US" dirty="0"/>
                  <a:t> Local Agreement imply </a:t>
                </a:r>
                <a:r>
                  <a:rPr lang="en-US" dirty="0" err="1"/>
                  <a:t>Apprx</a:t>
                </a:r>
                <a:r>
                  <a:rPr lang="en-US" dirty="0"/>
                  <a:t> Global Agreement?</a:t>
                </a:r>
              </a:p>
              <a:p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YES!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277C9-37A5-F143-B692-DFF9185853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6059" y="2338185"/>
                <a:ext cx="5922708" cy="3971175"/>
              </a:xfrm>
              <a:blipFill>
                <a:blip r:embed="rId2"/>
                <a:stretch>
                  <a:fillRect l="-857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649904-1407-984F-AF02-F49F910A869C}"/>
              </a:ext>
            </a:extLst>
          </p:cNvPr>
          <p:cNvSpPr/>
          <p:nvPr/>
        </p:nvSpPr>
        <p:spPr>
          <a:xfrm>
            <a:off x="5964122" y="5084381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18034A-F0D4-3A48-AE35-1C3A45B25143}"/>
              </a:ext>
            </a:extLst>
          </p:cNvPr>
          <p:cNvSpPr/>
          <p:nvPr/>
        </p:nvSpPr>
        <p:spPr>
          <a:xfrm>
            <a:off x="5997274" y="344509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DF6B7D-A252-8D40-9BE5-FC5DA5E450E8}"/>
              </a:ext>
            </a:extLst>
          </p:cNvPr>
          <p:cNvSpPr/>
          <p:nvPr/>
        </p:nvSpPr>
        <p:spPr>
          <a:xfrm>
            <a:off x="5997274" y="2107713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6D4001-BFC5-3945-9ED2-3E1289B6196D}"/>
                  </a:ext>
                </a:extLst>
              </p:cNvPr>
              <p:cNvSpPr txBox="1"/>
              <p:nvPr/>
            </p:nvSpPr>
            <p:spPr>
              <a:xfrm>
                <a:off x="10538899" y="2029009"/>
                <a:ext cx="583172" cy="53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6D4001-BFC5-3945-9ED2-3E1289B61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8899" y="2029009"/>
                <a:ext cx="583172" cy="533929"/>
              </a:xfrm>
              <a:prstGeom prst="rect">
                <a:avLst/>
              </a:prstGeom>
              <a:blipFill>
                <a:blip r:embed="rId3"/>
                <a:stretch>
                  <a:fillRect t="-4651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86037C-D0E5-FF46-83F0-2F8E91284DE0}"/>
                  </a:ext>
                </a:extLst>
              </p:cNvPr>
              <p:cNvSpPr txBox="1"/>
              <p:nvPr/>
            </p:nvSpPr>
            <p:spPr>
              <a:xfrm>
                <a:off x="10767037" y="5084381"/>
                <a:ext cx="355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86037C-D0E5-FF46-83F0-2F8E91284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037" y="5084381"/>
                <a:ext cx="355034" cy="276999"/>
              </a:xfrm>
              <a:prstGeom prst="rect">
                <a:avLst/>
              </a:prstGeom>
              <a:blipFill>
                <a:blip r:embed="rId4"/>
                <a:stretch>
                  <a:fillRect l="-20690" t="-4348" r="-2069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34C04C-9DE8-2D4A-8A8F-D42B4115AF54}"/>
                  </a:ext>
                </a:extLst>
              </p:cNvPr>
              <p:cNvSpPr txBox="1"/>
              <p:nvPr/>
            </p:nvSpPr>
            <p:spPr>
              <a:xfrm>
                <a:off x="8212369" y="6172200"/>
                <a:ext cx="10379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34C04C-9DE8-2D4A-8A8F-D42B4115A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369" y="6172200"/>
                <a:ext cx="1037912" cy="276999"/>
              </a:xfrm>
              <a:prstGeom prst="rect">
                <a:avLst/>
              </a:prstGeom>
              <a:blipFill>
                <a:blip r:embed="rId5"/>
                <a:stretch>
                  <a:fillRect l="-7317" t="-4348" r="-48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1FE209-9259-FE48-B238-11BAA1C2AC0C}"/>
                  </a:ext>
                </a:extLst>
              </p:cNvPr>
              <p:cNvSpPr txBox="1"/>
              <p:nvPr/>
            </p:nvSpPr>
            <p:spPr>
              <a:xfrm>
                <a:off x="7585979" y="1635726"/>
                <a:ext cx="2526210" cy="5488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1FE209-9259-FE48-B238-11BAA1C2A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979" y="1635726"/>
                <a:ext cx="2526210" cy="548868"/>
              </a:xfrm>
              <a:prstGeom prst="rect">
                <a:avLst/>
              </a:prstGeom>
              <a:blipFill>
                <a:blip r:embed="rId6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42592E-AF15-8E4C-8152-D44B0BCBE724}"/>
                  </a:ext>
                </a:extLst>
              </p:cNvPr>
              <p:cNvSpPr txBox="1"/>
              <p:nvPr/>
            </p:nvSpPr>
            <p:spPr>
              <a:xfrm>
                <a:off x="10632446" y="3273187"/>
                <a:ext cx="583172" cy="53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42592E-AF15-8E4C-8152-D44B0BCB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446" y="3273187"/>
                <a:ext cx="583172" cy="533929"/>
              </a:xfrm>
              <a:prstGeom prst="rect">
                <a:avLst/>
              </a:prstGeom>
              <a:blipFill>
                <a:blip r:embed="rId7"/>
                <a:stretch>
                  <a:fillRect t="-4651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212C1F-3E6C-2443-BE5B-5BF61356A084}"/>
                  </a:ext>
                </a:extLst>
              </p:cNvPr>
              <p:cNvSpPr txBox="1"/>
              <p:nvPr/>
            </p:nvSpPr>
            <p:spPr>
              <a:xfrm flipH="1">
                <a:off x="7171182" y="2513122"/>
                <a:ext cx="1644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212C1F-3E6C-2443-BE5B-5BF61356A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171182" y="2513122"/>
                <a:ext cx="1644775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82134B-34D9-D74F-9A75-CE2C5E307C59}"/>
                  </a:ext>
                </a:extLst>
              </p:cNvPr>
              <p:cNvSpPr txBox="1"/>
              <p:nvPr/>
            </p:nvSpPr>
            <p:spPr>
              <a:xfrm flipH="1">
                <a:off x="8550818" y="2503910"/>
                <a:ext cx="1644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’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82134B-34D9-D74F-9A75-CE2C5E307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550818" y="2503910"/>
                <a:ext cx="1644775" cy="276999"/>
              </a:xfrm>
              <a:prstGeom prst="rect">
                <a:avLst/>
              </a:prstGeom>
              <a:blipFill>
                <a:blip r:embed="rId9"/>
                <a:stretch>
                  <a:fillRect l="-6870" t="-21739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0E04B-6CD3-2542-8F1A-445396D2E213}"/>
                  </a:ext>
                </a:extLst>
              </p:cNvPr>
              <p:cNvSpPr txBox="1"/>
              <p:nvPr/>
            </p:nvSpPr>
            <p:spPr>
              <a:xfrm flipH="1">
                <a:off x="7941725" y="3759419"/>
                <a:ext cx="1644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0E04B-6CD3-2542-8F1A-445396D2E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41725" y="3759419"/>
                <a:ext cx="1644775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C7815D-9C0B-724D-B1F6-EF6CCAF70501}"/>
              </a:ext>
            </a:extLst>
          </p:cNvPr>
          <p:cNvCxnSpPr>
            <a:stCxn id="6" idx="2"/>
          </p:cNvCxnSpPr>
          <p:nvPr/>
        </p:nvCxnSpPr>
        <p:spPr>
          <a:xfrm>
            <a:off x="7993569" y="2790121"/>
            <a:ext cx="704604" cy="9692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C7AF07-2C9B-7C46-9FCD-100782BE0563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8764112" y="2780909"/>
            <a:ext cx="609093" cy="9657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loud 23">
            <a:extLst>
              <a:ext uri="{FF2B5EF4-FFF2-40B4-BE49-F238E27FC236}">
                <a16:creationId xmlns:a16="http://schemas.microsoft.com/office/drawing/2014/main" id="{85310F3E-3CC3-6749-A200-8D3CD142BAE9}"/>
              </a:ext>
            </a:extLst>
          </p:cNvPr>
          <p:cNvSpPr/>
          <p:nvPr/>
        </p:nvSpPr>
        <p:spPr>
          <a:xfrm>
            <a:off x="5532453" y="2330707"/>
            <a:ext cx="6567007" cy="35192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Theorem : </a:t>
            </a:r>
            <a:r>
              <a:rPr lang="en-US" dirty="0">
                <a:solidFill>
                  <a:srgbClr val="7030A0"/>
                </a:solidFill>
              </a:rPr>
              <a:t>[. . . , DG, IKW, DS, DN, DFH]</a:t>
            </a:r>
          </a:p>
          <a:p>
            <a:r>
              <a:rPr lang="en-US" dirty="0">
                <a:solidFill>
                  <a:schemeClr val="tx1"/>
                </a:solidFill>
              </a:rPr>
              <a:t>If k ≪ n and 0.01 &lt; t/k &lt; 0.99, then</a:t>
            </a:r>
          </a:p>
          <a:p>
            <a:r>
              <a:rPr lang="en-US" dirty="0" err="1">
                <a:solidFill>
                  <a:schemeClr val="tx1"/>
                </a:solidFill>
              </a:rPr>
              <a:t>Apprx</a:t>
            </a:r>
            <a:r>
              <a:rPr lang="en-US" dirty="0">
                <a:solidFill>
                  <a:schemeClr val="tx1"/>
                </a:solidFill>
              </a:rPr>
              <a:t> Local Agreement implies Global Agreement.</a:t>
            </a:r>
          </a:p>
          <a:p>
            <a:r>
              <a:rPr lang="en-US" dirty="0">
                <a:solidFill>
                  <a:schemeClr val="tx1"/>
                </a:solidFill>
              </a:rPr>
              <a:t>In fact, the majority-decoded function is a candidate global F</a:t>
            </a:r>
          </a:p>
        </p:txBody>
      </p:sp>
    </p:spTree>
    <p:extLst>
      <p:ext uri="{BB962C8B-B14F-4D97-AF65-F5344CB8AC3E}">
        <p14:creationId xmlns:p14="http://schemas.microsoft.com/office/powerpoint/2010/main" val="27433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F54D-46BA-4D46-9E62-DC63CC6A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 Testing on Sparser 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277C9-37A5-F143-B692-DFF9185853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6059" y="2338185"/>
                <a:ext cx="5922708" cy="3971175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Approximate Local Agreement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𝑃𝑟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⊂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≥1−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l-GR" dirty="0">
                  <a:solidFill>
                    <a:srgbClr val="002060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Approximate Global Agreement</a:t>
                </a:r>
              </a:p>
              <a:p>
                <a:pPr marL="0" indent="0">
                  <a:buNone/>
                </a:pPr>
                <a:endParaRPr lang="en-US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∃ 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𝑃𝑟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≥1−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Does a similar theorem hold on sparser systems?</a:t>
                </a:r>
              </a:p>
              <a:p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YES!</a:t>
                </a:r>
                <a:r>
                  <a:rPr lang="en-US" dirty="0">
                    <a:solidFill>
                      <a:srgbClr val="002060"/>
                    </a:solidFill>
                  </a:rPr>
                  <a:t> On HDXs </a:t>
                </a:r>
                <a:r>
                  <a:rPr lang="en-US" dirty="0">
                    <a:solidFill>
                      <a:srgbClr val="7030A0"/>
                    </a:solidFill>
                  </a:rPr>
                  <a:t>[</a:t>
                </a:r>
                <a:r>
                  <a:rPr lang="en-US" dirty="0" err="1">
                    <a:solidFill>
                      <a:srgbClr val="7030A0"/>
                    </a:solidFill>
                  </a:rPr>
                  <a:t>Dinur</a:t>
                </a:r>
                <a:r>
                  <a:rPr lang="en-US" dirty="0">
                    <a:solidFill>
                      <a:srgbClr val="7030A0"/>
                    </a:solidFill>
                  </a:rPr>
                  <a:t>-Kaufman ‘17]</a:t>
                </a:r>
                <a:endParaRPr lang="el-GR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277C9-37A5-F143-B692-DFF9185853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6059" y="2338185"/>
                <a:ext cx="5922708" cy="3971175"/>
              </a:xfrm>
              <a:blipFill>
                <a:blip r:embed="rId2"/>
                <a:stretch>
                  <a:fillRect l="-1285" t="-1911" r="-1713" b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649904-1407-984F-AF02-F49F910A869C}"/>
              </a:ext>
            </a:extLst>
          </p:cNvPr>
          <p:cNvSpPr/>
          <p:nvPr/>
        </p:nvSpPr>
        <p:spPr>
          <a:xfrm>
            <a:off x="5964122" y="5084381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18034A-F0D4-3A48-AE35-1C3A45B25143}"/>
              </a:ext>
            </a:extLst>
          </p:cNvPr>
          <p:cNvSpPr/>
          <p:nvPr/>
        </p:nvSpPr>
        <p:spPr>
          <a:xfrm>
            <a:off x="5997274" y="344509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DF6B7D-A252-8D40-9BE5-FC5DA5E450E8}"/>
              </a:ext>
            </a:extLst>
          </p:cNvPr>
          <p:cNvSpPr/>
          <p:nvPr/>
        </p:nvSpPr>
        <p:spPr>
          <a:xfrm>
            <a:off x="5997274" y="2107713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6D4001-BFC5-3945-9ED2-3E1289B6196D}"/>
                  </a:ext>
                </a:extLst>
              </p:cNvPr>
              <p:cNvSpPr txBox="1"/>
              <p:nvPr/>
            </p:nvSpPr>
            <p:spPr>
              <a:xfrm>
                <a:off x="10538899" y="2029009"/>
                <a:ext cx="583172" cy="53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6D4001-BFC5-3945-9ED2-3E1289B61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8899" y="2029009"/>
                <a:ext cx="583172" cy="533929"/>
              </a:xfrm>
              <a:prstGeom prst="rect">
                <a:avLst/>
              </a:prstGeom>
              <a:blipFill>
                <a:blip r:embed="rId3"/>
                <a:stretch>
                  <a:fillRect t="-4651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86037C-D0E5-FF46-83F0-2F8E91284DE0}"/>
                  </a:ext>
                </a:extLst>
              </p:cNvPr>
              <p:cNvSpPr txBox="1"/>
              <p:nvPr/>
            </p:nvSpPr>
            <p:spPr>
              <a:xfrm>
                <a:off x="10767037" y="5084381"/>
                <a:ext cx="355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86037C-D0E5-FF46-83F0-2F8E91284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037" y="5084381"/>
                <a:ext cx="355034" cy="276999"/>
              </a:xfrm>
              <a:prstGeom prst="rect">
                <a:avLst/>
              </a:prstGeom>
              <a:blipFill>
                <a:blip r:embed="rId4"/>
                <a:stretch>
                  <a:fillRect l="-20690" t="-4348" r="-2069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34C04C-9DE8-2D4A-8A8F-D42B4115AF54}"/>
                  </a:ext>
                </a:extLst>
              </p:cNvPr>
              <p:cNvSpPr txBox="1"/>
              <p:nvPr/>
            </p:nvSpPr>
            <p:spPr>
              <a:xfrm>
                <a:off x="8212369" y="6172200"/>
                <a:ext cx="10379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34C04C-9DE8-2D4A-8A8F-D42B4115A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369" y="6172200"/>
                <a:ext cx="1037912" cy="276999"/>
              </a:xfrm>
              <a:prstGeom prst="rect">
                <a:avLst/>
              </a:prstGeom>
              <a:blipFill>
                <a:blip r:embed="rId5"/>
                <a:stretch>
                  <a:fillRect l="-7317" t="-4348" r="-48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1FE209-9259-FE48-B238-11BAA1C2AC0C}"/>
                  </a:ext>
                </a:extLst>
              </p:cNvPr>
              <p:cNvSpPr txBox="1"/>
              <p:nvPr/>
            </p:nvSpPr>
            <p:spPr>
              <a:xfrm>
                <a:off x="7585979" y="1635726"/>
                <a:ext cx="2526210" cy="5488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1FE209-9259-FE48-B238-11BAA1C2A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979" y="1635726"/>
                <a:ext cx="2526210" cy="548868"/>
              </a:xfrm>
              <a:prstGeom prst="rect">
                <a:avLst/>
              </a:prstGeom>
              <a:blipFill>
                <a:blip r:embed="rId6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42592E-AF15-8E4C-8152-D44B0BCBE724}"/>
                  </a:ext>
                </a:extLst>
              </p:cNvPr>
              <p:cNvSpPr txBox="1"/>
              <p:nvPr/>
            </p:nvSpPr>
            <p:spPr>
              <a:xfrm>
                <a:off x="10632446" y="3273187"/>
                <a:ext cx="583172" cy="53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42592E-AF15-8E4C-8152-D44B0BCB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446" y="3273187"/>
                <a:ext cx="583172" cy="533929"/>
              </a:xfrm>
              <a:prstGeom prst="rect">
                <a:avLst/>
              </a:prstGeom>
              <a:blipFill>
                <a:blip r:embed="rId7"/>
                <a:stretch>
                  <a:fillRect t="-4651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212C1F-3E6C-2443-BE5B-5BF61356A084}"/>
                  </a:ext>
                </a:extLst>
              </p:cNvPr>
              <p:cNvSpPr txBox="1"/>
              <p:nvPr/>
            </p:nvSpPr>
            <p:spPr>
              <a:xfrm flipH="1">
                <a:off x="7171182" y="2513122"/>
                <a:ext cx="1644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212C1F-3E6C-2443-BE5B-5BF61356A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171182" y="2513122"/>
                <a:ext cx="1644775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82134B-34D9-D74F-9A75-CE2C5E307C59}"/>
                  </a:ext>
                </a:extLst>
              </p:cNvPr>
              <p:cNvSpPr txBox="1"/>
              <p:nvPr/>
            </p:nvSpPr>
            <p:spPr>
              <a:xfrm flipH="1">
                <a:off x="8550818" y="2503910"/>
                <a:ext cx="1644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’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82134B-34D9-D74F-9A75-CE2C5E307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550818" y="2503910"/>
                <a:ext cx="1644775" cy="276999"/>
              </a:xfrm>
              <a:prstGeom prst="rect">
                <a:avLst/>
              </a:prstGeom>
              <a:blipFill>
                <a:blip r:embed="rId9"/>
                <a:stretch>
                  <a:fillRect l="-6870" t="-21739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0E04B-6CD3-2542-8F1A-445396D2E213}"/>
                  </a:ext>
                </a:extLst>
              </p:cNvPr>
              <p:cNvSpPr txBox="1"/>
              <p:nvPr/>
            </p:nvSpPr>
            <p:spPr>
              <a:xfrm flipH="1">
                <a:off x="7941725" y="3759419"/>
                <a:ext cx="1644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0E04B-6CD3-2542-8F1A-445396D2E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41725" y="3759419"/>
                <a:ext cx="1644775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C7815D-9C0B-724D-B1F6-EF6CCAF70501}"/>
              </a:ext>
            </a:extLst>
          </p:cNvPr>
          <p:cNvCxnSpPr>
            <a:stCxn id="6" idx="2"/>
          </p:cNvCxnSpPr>
          <p:nvPr/>
        </p:nvCxnSpPr>
        <p:spPr>
          <a:xfrm>
            <a:off x="7993569" y="2790121"/>
            <a:ext cx="704604" cy="9692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C7AF07-2C9B-7C46-9FCD-100782BE0563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8764112" y="2780909"/>
            <a:ext cx="609093" cy="9657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loud 23">
            <a:extLst>
              <a:ext uri="{FF2B5EF4-FFF2-40B4-BE49-F238E27FC236}">
                <a16:creationId xmlns:a16="http://schemas.microsoft.com/office/drawing/2014/main" id="{85310F3E-3CC3-6749-A200-8D3CD142BAE9}"/>
              </a:ext>
            </a:extLst>
          </p:cNvPr>
          <p:cNvSpPr/>
          <p:nvPr/>
        </p:nvSpPr>
        <p:spPr>
          <a:xfrm>
            <a:off x="5532453" y="2330707"/>
            <a:ext cx="6567007" cy="35192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Theorem : </a:t>
            </a:r>
            <a:r>
              <a:rPr lang="en-US" dirty="0">
                <a:solidFill>
                  <a:srgbClr val="7030A0"/>
                </a:solidFill>
              </a:rPr>
              <a:t>[. . . , DG, IKW, DS, DN, DFH]</a:t>
            </a:r>
          </a:p>
          <a:p>
            <a:r>
              <a:rPr lang="en-US" dirty="0">
                <a:solidFill>
                  <a:schemeClr val="tx1"/>
                </a:solidFill>
              </a:rPr>
              <a:t>If k ≪ n and 0.01 &lt; t/k &lt; 0.99, then</a:t>
            </a:r>
          </a:p>
          <a:p>
            <a:r>
              <a:rPr lang="en-US" dirty="0" err="1">
                <a:solidFill>
                  <a:schemeClr val="tx1"/>
                </a:solidFill>
              </a:rPr>
              <a:t>Apprx</a:t>
            </a:r>
            <a:r>
              <a:rPr lang="en-US" dirty="0">
                <a:solidFill>
                  <a:schemeClr val="tx1"/>
                </a:solidFill>
              </a:rPr>
              <a:t> Local Agreement implies Global Agreement.</a:t>
            </a:r>
          </a:p>
          <a:p>
            <a:r>
              <a:rPr lang="en-US" dirty="0">
                <a:solidFill>
                  <a:schemeClr val="tx1"/>
                </a:solidFill>
              </a:rPr>
              <a:t>In fact, the majority-decoded function is a candidate global F</a:t>
            </a:r>
          </a:p>
        </p:txBody>
      </p:sp>
    </p:spTree>
    <p:extLst>
      <p:ext uri="{BB962C8B-B14F-4D97-AF65-F5344CB8AC3E}">
        <p14:creationId xmlns:p14="http://schemas.microsoft.com/office/powerpoint/2010/main" val="388664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/>
          </a:bodyPr>
          <a:lstStyle/>
          <a:p>
            <a:r>
              <a:rPr lang="en-US" dirty="0"/>
              <a:t>Graphs which are very well connected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Combinatorial Expansion:</a:t>
            </a:r>
          </a:p>
          <a:p>
            <a:pPr marL="457200" lvl="1" indent="0">
              <a:buNone/>
            </a:pPr>
            <a:r>
              <a:rPr lang="en-US" dirty="0"/>
              <a:t>  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∀S⊆V,   If |S|≤|V|/2 then |N(S)|≥A|S|.</a:t>
            </a:r>
          </a:p>
          <a:p>
            <a:pPr lvl="2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08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9B34-CD78-264A-88A4-80FF6F03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 function Analysis on HDXs</a:t>
            </a:r>
          </a:p>
        </p:txBody>
      </p:sp>
    </p:spTree>
    <p:extLst>
      <p:ext uri="{BB962C8B-B14F-4D97-AF65-F5344CB8AC3E}">
        <p14:creationId xmlns:p14="http://schemas.microsoft.com/office/powerpoint/2010/main" val="2819790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Boolean Function Analysis on HDXs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0107772-56D2-654C-B2C8-3FDE861EE895}"/>
                  </a:ext>
                </a:extLst>
              </p:cNvPr>
              <p:cNvSpPr txBox="1"/>
              <p:nvPr/>
            </p:nvSpPr>
            <p:spPr>
              <a:xfrm>
                <a:off x="282580" y="2382760"/>
                <a:ext cx="4693088" cy="4431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:= {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Down Operator: 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⊂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Up  Operator: 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⊂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0107772-56D2-654C-B2C8-3FDE861EE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80" y="2382760"/>
                <a:ext cx="4693088" cy="4431983"/>
              </a:xfrm>
              <a:prstGeom prst="rect">
                <a:avLst/>
              </a:prstGeom>
              <a:blipFill>
                <a:blip r:embed="rId4"/>
                <a:stretch>
                  <a:fillRect l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</p:spTree>
    <p:extLst>
      <p:ext uri="{BB962C8B-B14F-4D97-AF65-F5344CB8AC3E}">
        <p14:creationId xmlns:p14="http://schemas.microsoft.com/office/powerpoint/2010/main" val="11168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Boolean Function Analysis on HDXs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0107772-56D2-654C-B2C8-3FDE861EE895}"/>
                  </a:ext>
                </a:extLst>
              </p:cNvPr>
              <p:cNvSpPr txBox="1"/>
              <p:nvPr/>
            </p:nvSpPr>
            <p:spPr>
              <a:xfrm>
                <a:off x="267466" y="2249025"/>
                <a:ext cx="4016927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:= {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sz="1400" b="0" dirty="0"/>
              </a:p>
              <a:p>
                <a:r>
                  <a:rPr lang="en-US" sz="14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Down Operator: </a:t>
                </a:r>
                <a:endParaRPr lang="en-US" sz="140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:endParaRPr lang="en-US" sz="1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⊂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sz="1400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1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Up  Operator: </a:t>
                </a:r>
                <a:endParaRPr lang="en-US" sz="140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⊂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0107772-56D2-654C-B2C8-3FDE861EE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66" y="2249025"/>
                <a:ext cx="4016927" cy="27392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20D8A-0E08-984A-AA8F-F96D93A34E4E}"/>
                  </a:ext>
                </a:extLst>
              </p:cNvPr>
              <p:cNvSpPr txBox="1"/>
              <p:nvPr/>
            </p:nvSpPr>
            <p:spPr>
              <a:xfrm>
                <a:off x="541088" y="4813997"/>
                <a:ext cx="4500835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i="1" dirty="0">
                    <a:latin typeface="Cambria Math" panose="02040503050406030204" pitchFamily="18" charset="0"/>
                  </a:rPr>
                  <a:t>Inner  Product on Spaces C(</a:t>
                </a:r>
                <a:r>
                  <a:rPr lang="en-US" sz="2400" b="0" i="1" dirty="0" err="1">
                    <a:latin typeface="Cambria Math" panose="02040503050406030204" pitchFamily="18" charset="0"/>
                  </a:rPr>
                  <a:t>i</a:t>
                </a:r>
                <a:r>
                  <a:rPr lang="en-US" sz="2400" b="0" i="1" dirty="0">
                    <a:latin typeface="Cambria Math" panose="02040503050406030204" pitchFamily="18" charset="0"/>
                  </a:rPr>
                  <a:t>):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≔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b="0" dirty="0"/>
              </a:p>
              <a:p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𝑎𝑑𝑗𝑜𝑖𝑛𝑡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𝑒𝑎𝑐h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𝑜𝑡h𝑒𝑟</m:t>
                      </m:r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 </a:t>
                </a:r>
                <a:r>
                  <a:rPr lang="en-US" sz="2400" dirty="0" err="1"/>
                  <a:t>i.e</a:t>
                </a:r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−1  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20D8A-0E08-984A-AA8F-F96D93A34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88" y="4813997"/>
                <a:ext cx="4500835" cy="2246769"/>
              </a:xfrm>
              <a:prstGeom prst="rect">
                <a:avLst/>
              </a:prstGeom>
              <a:blipFill>
                <a:blip r:embed="rId5"/>
                <a:stretch>
                  <a:fillRect l="-1972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2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Boolean Function Analysis on HDXs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0107772-56D2-654C-B2C8-3FDE861EE895}"/>
                  </a:ext>
                </a:extLst>
              </p:cNvPr>
              <p:cNvSpPr txBox="1"/>
              <p:nvPr/>
            </p:nvSpPr>
            <p:spPr>
              <a:xfrm>
                <a:off x="267466" y="2249025"/>
                <a:ext cx="4016927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:= {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sz="1400" b="0" dirty="0"/>
              </a:p>
              <a:p>
                <a:r>
                  <a:rPr lang="en-US" sz="14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Down Operator: </a:t>
                </a:r>
                <a:endParaRPr lang="en-US" sz="140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:endParaRPr lang="en-US" sz="1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⊂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sz="1400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1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Up  Operator: </a:t>
                </a:r>
                <a:endParaRPr lang="en-US" sz="140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⊂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0107772-56D2-654C-B2C8-3FDE861EE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66" y="2249025"/>
                <a:ext cx="4016927" cy="27392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20D8A-0E08-984A-AA8F-F96D93A34E4E}"/>
                  </a:ext>
                </a:extLst>
              </p:cNvPr>
              <p:cNvSpPr txBox="1"/>
              <p:nvPr/>
            </p:nvSpPr>
            <p:spPr>
              <a:xfrm>
                <a:off x="541088" y="4813997"/>
                <a:ext cx="4500835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0" dirty="0"/>
                  <a:t>: Transition matrix of up-down walk (w/ lazy component) </a:t>
                </a:r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: Transition matrix of down-up walk (w/ lazy component)</a:t>
                </a:r>
                <a:endParaRPr lang="en-US" sz="2400" b="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20D8A-0E08-984A-AA8F-F96D93A34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88" y="4813997"/>
                <a:ext cx="4500835" cy="2246769"/>
              </a:xfrm>
              <a:prstGeom prst="rect">
                <a:avLst/>
              </a:prstGeom>
              <a:blipFill>
                <a:blip r:embed="rId5"/>
                <a:stretch>
                  <a:fillRect l="-1972" t="-1124" r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059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Boolean Function Analysis on HDXs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20D8A-0E08-984A-AA8F-F96D93A34E4E}"/>
                  </a:ext>
                </a:extLst>
              </p:cNvPr>
              <p:cNvSpPr txBox="1"/>
              <p:nvPr/>
            </p:nvSpPr>
            <p:spPr>
              <a:xfrm>
                <a:off x="429066" y="2137920"/>
                <a:ext cx="4957714" cy="4462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0" dirty="0"/>
                  <a:t>: Transition matrix of up-down walk (w/ lazy component) </a:t>
                </a:r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: Transition matrix of down-up walk (w/ lazy component)</a:t>
                </a:r>
              </a:p>
              <a:p>
                <a:endParaRPr lang="en-US" sz="2400" b="0" dirty="0"/>
              </a:p>
              <a:p>
                <a:endParaRPr lang="en-US" sz="2400" dirty="0"/>
              </a:p>
              <a:p>
                <a:r>
                  <a:rPr lang="en-US" sz="2400" b="0" dirty="0"/>
                  <a:t>Proving X is a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-HDX is equivalent to showing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m:rPr>
                          <m:lit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b="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20D8A-0E08-984A-AA8F-F96D93A34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66" y="2137920"/>
                <a:ext cx="4957714" cy="4462760"/>
              </a:xfrm>
              <a:prstGeom prst="rect">
                <a:avLst/>
              </a:prstGeom>
              <a:blipFill>
                <a:blip r:embed="rId4"/>
                <a:stretch>
                  <a:fillRect l="-1790" t="-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79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23FE-11FB-124B-B97A-4DF4C115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 basis of functions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AEBB49-319F-1942-8CF4-2433B6A463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9780" y="2035112"/>
                <a:ext cx="11662220" cy="4822888"/>
              </a:xfrm>
            </p:spPr>
            <p:txBody>
              <a:bodyPr/>
              <a:lstStyle/>
              <a:p>
                <a:r>
                  <a:rPr lang="en-US" b="0" dirty="0">
                    <a:latin typeface="Cambria Math" panose="02040503050406030204" pitchFamily="18" charset="0"/>
                  </a:rPr>
                  <a:t>What is a nice basis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en-US" b="0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:=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ker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≔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….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b="0" dirty="0"/>
                  <a:t>Theorem: If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ker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b="0" dirty="0"/>
                  <a:t> is trivial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⊕⋯⊕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Furthermore,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b="0" dirty="0"/>
                  <a:t> is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b="0" dirty="0"/>
                  <a:t>-HDX, then the above is an almost-orthonormal basis.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AEBB49-319F-1942-8CF4-2433B6A463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780" y="2035112"/>
                <a:ext cx="11662220" cy="4822888"/>
              </a:xfrm>
              <a:blipFill>
                <a:blip r:embed="rId2"/>
                <a:stretch>
                  <a:fillRect l="-1088" t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3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C736A-69D5-A742-B76A-86BB7D73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E791-809C-B442-8EC3-AC2C938A3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new object called high-dimensional expander</a:t>
            </a:r>
          </a:p>
          <a:p>
            <a:pPr lvl="1"/>
            <a:r>
              <a:rPr lang="en-US" dirty="0"/>
              <a:t>Which generalizes expander graphs to hypergraphs</a:t>
            </a:r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Local-to-Global Testing</a:t>
            </a:r>
          </a:p>
          <a:p>
            <a:pPr lvl="1"/>
            <a:r>
              <a:rPr lang="en-US" dirty="0"/>
              <a:t>Coding Theory</a:t>
            </a:r>
          </a:p>
          <a:p>
            <a:pPr lvl="1"/>
            <a:r>
              <a:rPr lang="en-US" dirty="0"/>
              <a:t>Approximate Sampling</a:t>
            </a:r>
          </a:p>
          <a:p>
            <a:pPr lvl="1"/>
            <a:r>
              <a:rPr lang="en-US" dirty="0"/>
              <a:t>…… ?</a:t>
            </a:r>
          </a:p>
        </p:txBody>
      </p:sp>
    </p:spTree>
    <p:extLst>
      <p:ext uri="{BB962C8B-B14F-4D97-AF65-F5344CB8AC3E}">
        <p14:creationId xmlns:p14="http://schemas.microsoft.com/office/powerpoint/2010/main" val="8037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82C661D-2593-4752-94D7-47A9A804CD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79172" y="10"/>
            <a:ext cx="541282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6425D-7B3A-9846-9E94-992274A8A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 dirty="0"/>
              <a:t>High Dimensional Expanders (HDXs)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39A56-C363-BC4A-A986-3FD84A86F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697" y="4774311"/>
            <a:ext cx="4023359" cy="1208141"/>
          </a:xfrm>
        </p:spPr>
        <p:txBody>
          <a:bodyPr>
            <a:normAutofit/>
          </a:bodyPr>
          <a:lstStyle/>
          <a:p>
            <a:r>
              <a:rPr lang="en-US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3122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/>
          </a:bodyPr>
          <a:lstStyle/>
          <a:p>
            <a:r>
              <a:rPr lang="en-US" dirty="0"/>
              <a:t>Graphs which are very well connected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Spectral Expansion:</a:t>
            </a:r>
          </a:p>
          <a:p>
            <a:pPr marL="457200" lvl="1" indent="0">
              <a:buNone/>
            </a:pPr>
            <a:r>
              <a:rPr lang="en-US" dirty="0"/>
              <a:t>      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λ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:=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max{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λ2,|λ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n|} ≤ 1−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μ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&lt;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dirty="0"/>
              <a:t>	(eigenvalues of normalized adjacency matrix)</a:t>
            </a:r>
          </a:p>
          <a:p>
            <a:pPr lvl="2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5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/>
          </a:bodyPr>
          <a:lstStyle/>
          <a:p>
            <a:r>
              <a:rPr lang="en-US" dirty="0"/>
              <a:t>Graphs which are very well connected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Random Walk: Walk mixes well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∥J/n−A∥≤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λ,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dirty="0"/>
              <a:t>  (J = all 1’s matrix and A - normalized adjacency matrix)</a:t>
            </a:r>
          </a:p>
          <a:p>
            <a:pPr lvl="2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Graphs which are very well connected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Gold Standard of connectivity: </a:t>
            </a:r>
          </a:p>
          <a:p>
            <a:pPr marL="0" indent="0">
              <a:buNone/>
            </a:pPr>
            <a:r>
              <a:rPr lang="en-US" dirty="0"/>
              <a:t>               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Complete Graph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highlight>
                  <a:srgbClr val="C0C0C0"/>
                </a:highlight>
              </a:rPr>
              <a:t>Theorem: </a:t>
            </a:r>
          </a:p>
          <a:p>
            <a:pPr marL="0" indent="0">
              <a:buNone/>
            </a:pPr>
            <a:r>
              <a:rPr lang="en-US" sz="2200" dirty="0">
                <a:highlight>
                  <a:srgbClr val="C0C0C0"/>
                </a:highlight>
              </a:rPr>
              <a:t>There exist explicit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constant degree </a:t>
            </a:r>
            <a:r>
              <a:rPr lang="en-US" sz="2200" dirty="0">
                <a:highlight>
                  <a:srgbClr val="C0C0C0"/>
                </a:highlight>
              </a:rPr>
              <a:t>expander graphs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3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853426"/>
          </a:xfrm>
        </p:spPr>
        <p:txBody>
          <a:bodyPr>
            <a:normAutofit/>
          </a:bodyPr>
          <a:lstStyle/>
          <a:p>
            <a:r>
              <a:rPr lang="en-US" dirty="0"/>
              <a:t>Applications:</a:t>
            </a:r>
          </a:p>
          <a:p>
            <a:pPr lvl="1"/>
            <a:r>
              <a:rPr lang="en-US" dirty="0"/>
              <a:t>Time-space tradeoffs</a:t>
            </a:r>
          </a:p>
          <a:p>
            <a:pPr lvl="1"/>
            <a:r>
              <a:rPr lang="en-US" dirty="0" err="1"/>
              <a:t>Byzantive</a:t>
            </a:r>
            <a:r>
              <a:rPr lang="en-US" dirty="0"/>
              <a:t> Agreement</a:t>
            </a:r>
          </a:p>
          <a:p>
            <a:pPr lvl="1"/>
            <a:r>
              <a:rPr lang="en-US" dirty="0" err="1"/>
              <a:t>Derandomization</a:t>
            </a:r>
            <a:endParaRPr lang="en-US" dirty="0"/>
          </a:p>
          <a:p>
            <a:pPr lvl="1"/>
            <a:r>
              <a:rPr lang="en-US" dirty="0"/>
              <a:t>Metric Embeddings</a:t>
            </a:r>
          </a:p>
          <a:p>
            <a:pPr lvl="1"/>
            <a:r>
              <a:rPr lang="en-US" dirty="0"/>
              <a:t>Proof of the PCP Theorem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Dinur</a:t>
            </a:r>
            <a:r>
              <a:rPr lang="en-US" dirty="0">
                <a:solidFill>
                  <a:srgbClr val="7030A0"/>
                </a:solidFill>
              </a:rPr>
              <a:t> ‘05]</a:t>
            </a:r>
          </a:p>
          <a:p>
            <a:pPr lvl="1"/>
            <a:r>
              <a:rPr lang="en-US" dirty="0" err="1"/>
              <a:t>Logspace</a:t>
            </a:r>
            <a:r>
              <a:rPr lang="en-US" dirty="0"/>
              <a:t> algorithm for undirected-connectivity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Reingold</a:t>
            </a:r>
            <a:r>
              <a:rPr lang="en-US" dirty="0">
                <a:solidFill>
                  <a:srgbClr val="7030A0"/>
                </a:solidFill>
              </a:rPr>
              <a:t> ‘05]</a:t>
            </a:r>
          </a:p>
          <a:p>
            <a:pPr lvl="1"/>
            <a:r>
              <a:rPr lang="en-US" dirty="0"/>
              <a:t>Coding Theory</a:t>
            </a:r>
          </a:p>
          <a:p>
            <a:pPr lvl="1"/>
            <a:r>
              <a:rPr lang="en-US" dirty="0"/>
              <a:t> …..</a:t>
            </a:r>
          </a:p>
          <a:p>
            <a:pPr lvl="1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/>
          </a:bodyPr>
          <a:lstStyle/>
          <a:p>
            <a:r>
              <a:rPr lang="en-US" dirty="0"/>
              <a:t>Coding Theory Applications</a:t>
            </a:r>
          </a:p>
          <a:p>
            <a:pPr lvl="1"/>
            <a:r>
              <a:rPr lang="en-US" dirty="0"/>
              <a:t>Constant rate, linear distance binary codes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Gallager</a:t>
            </a:r>
            <a:r>
              <a:rPr lang="en-US" dirty="0">
                <a:solidFill>
                  <a:srgbClr val="7030A0"/>
                </a:solidFill>
              </a:rPr>
              <a:t>]</a:t>
            </a:r>
          </a:p>
          <a:p>
            <a:pPr lvl="1"/>
            <a:r>
              <a:rPr lang="en-US" dirty="0"/>
              <a:t>Distance Amplification in codes 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7030A0"/>
                </a:solidFill>
              </a:rPr>
              <a:t>[Alon-Bruck-</a:t>
            </a:r>
            <a:r>
              <a:rPr lang="en-US" dirty="0" err="1">
                <a:solidFill>
                  <a:srgbClr val="7030A0"/>
                </a:solidFill>
              </a:rPr>
              <a:t>Naor</a:t>
            </a:r>
            <a:r>
              <a:rPr lang="en-US" dirty="0">
                <a:solidFill>
                  <a:srgbClr val="7030A0"/>
                </a:solidFill>
              </a:rPr>
              <a:t>-</a:t>
            </a:r>
            <a:r>
              <a:rPr lang="en-US" dirty="0" err="1">
                <a:solidFill>
                  <a:srgbClr val="7030A0"/>
                </a:solidFill>
              </a:rPr>
              <a:t>Naor</a:t>
            </a:r>
            <a:r>
              <a:rPr lang="en-US" dirty="0">
                <a:solidFill>
                  <a:srgbClr val="7030A0"/>
                </a:solidFill>
              </a:rPr>
              <a:t>-Roth]</a:t>
            </a:r>
          </a:p>
          <a:p>
            <a:pPr lvl="1"/>
            <a:r>
              <a:rPr lang="en-US" dirty="0"/>
              <a:t>Linear time (unique) decodable codes 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Sipser</a:t>
            </a:r>
            <a:r>
              <a:rPr lang="en-US" dirty="0">
                <a:solidFill>
                  <a:srgbClr val="7030A0"/>
                </a:solidFill>
              </a:rPr>
              <a:t>-Spielman]</a:t>
            </a:r>
          </a:p>
          <a:p>
            <a:pPr lvl="1"/>
            <a:r>
              <a:rPr lang="en-US" dirty="0"/>
              <a:t>Linear time list-decodable codes 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Guruswami-Indyk</a:t>
            </a:r>
            <a:r>
              <a:rPr lang="en-US" dirty="0">
                <a:solidFill>
                  <a:srgbClr val="7030A0"/>
                </a:solidFill>
              </a:rPr>
              <a:t>]</a:t>
            </a:r>
          </a:p>
          <a:p>
            <a:pPr lvl="1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7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06EE4-AB78-084D-B4FD-848506E6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/>
              <a:t>Higher Dimension Analogues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C847C-0DC6-BC47-A25E-AB7FF8CE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>
            <a:normAutofit/>
          </a:bodyPr>
          <a:lstStyle/>
          <a:p>
            <a:r>
              <a:rPr lang="en-US" sz="1700" dirty="0"/>
              <a:t>What about expansion in hypergraphs?</a:t>
            </a:r>
          </a:p>
          <a:p>
            <a:endParaRPr lang="en-US" sz="1700" dirty="0"/>
          </a:p>
          <a:p>
            <a:pPr lvl="1"/>
            <a:r>
              <a:rPr lang="en-US" sz="1700" dirty="0"/>
              <a:t>Edge – hyperedges (contain more than 2 vertices)</a:t>
            </a: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593B36C9-82FE-A241-B7B5-BB877237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78" y="1526268"/>
            <a:ext cx="5267077" cy="38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3E3823"/>
      </a:dk2>
      <a:lt2>
        <a:srgbClr val="E8E6E2"/>
      </a:lt2>
      <a:accent1>
        <a:srgbClr val="8FA5C4"/>
      </a:accent1>
      <a:accent2>
        <a:srgbClr val="78AAB4"/>
      </a:accent2>
      <a:accent3>
        <a:srgbClr val="7FAA9F"/>
      </a:accent3>
      <a:accent4>
        <a:srgbClr val="75AF89"/>
      </a:accent4>
      <a:accent5>
        <a:srgbClr val="84AC80"/>
      </a:accent5>
      <a:accent6>
        <a:srgbClr val="8EAA72"/>
      </a:accent6>
      <a:hlink>
        <a:srgbClr val="987F5C"/>
      </a:hlink>
      <a:folHlink>
        <a:srgbClr val="82828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2007</Words>
  <Application>Microsoft Macintosh PowerPoint</Application>
  <PresentationFormat>Widescreen</PresentationFormat>
  <Paragraphs>435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Avenir Next LT Pro</vt:lpstr>
      <vt:lpstr>Calibri</vt:lpstr>
      <vt:lpstr>Cambria Math</vt:lpstr>
      <vt:lpstr>AccentBoxVTI</vt:lpstr>
      <vt:lpstr>High Dimensional Expanders (HDXs)</vt:lpstr>
      <vt:lpstr>Expander Graphs </vt:lpstr>
      <vt:lpstr>Expander Graphs</vt:lpstr>
      <vt:lpstr>Expander Graphs</vt:lpstr>
      <vt:lpstr>Expander Graphs</vt:lpstr>
      <vt:lpstr>Expander Graphs</vt:lpstr>
      <vt:lpstr>Expander Graphs</vt:lpstr>
      <vt:lpstr>Expander Graphs</vt:lpstr>
      <vt:lpstr>Higher Dimension Analogues</vt:lpstr>
      <vt:lpstr>Higher Dimension Analogues</vt:lpstr>
      <vt:lpstr>High Dimensional Expanders (HDXs)</vt:lpstr>
      <vt:lpstr>Simplicial Complex Viewpoint</vt:lpstr>
      <vt:lpstr>Definition via  Link expansion </vt:lpstr>
      <vt:lpstr>Random Walk Definition of HDX</vt:lpstr>
      <vt:lpstr>Random Walk Definition of HDX</vt:lpstr>
      <vt:lpstr>Random Walk Definition of HDX</vt:lpstr>
      <vt:lpstr>Random Walk Definition of HDX</vt:lpstr>
      <vt:lpstr>Equivalence of definitions</vt:lpstr>
      <vt:lpstr>Sparse HDXs</vt:lpstr>
      <vt:lpstr>HDX Applications to TCS </vt:lpstr>
      <vt:lpstr>Application 1: Sampling bases of Matroid</vt:lpstr>
      <vt:lpstr>Sampling a random Spanning Tree</vt:lpstr>
      <vt:lpstr>Sampling a random Spanning Tree</vt:lpstr>
      <vt:lpstr>Sampling a random Spanning Tree</vt:lpstr>
      <vt:lpstr>Application 2: Local-to-Global Testing</vt:lpstr>
      <vt:lpstr>Agreement Testing</vt:lpstr>
      <vt:lpstr>Agreement Testing</vt:lpstr>
      <vt:lpstr>Agreement Testing</vt:lpstr>
      <vt:lpstr>Agreement Testing on Sparser Sets</vt:lpstr>
      <vt:lpstr>Boolean function Analysis on HDXs</vt:lpstr>
      <vt:lpstr>Boolean Function Analysis on HDXs</vt:lpstr>
      <vt:lpstr>Boolean Function Analysis on HDXs</vt:lpstr>
      <vt:lpstr>Boolean Function Analysis on HDXs</vt:lpstr>
      <vt:lpstr>Boolean Function Analysis on HDXs</vt:lpstr>
      <vt:lpstr>Nice basis of functions </vt:lpstr>
      <vt:lpstr>Summarizing …</vt:lpstr>
      <vt:lpstr>High Dimensional Expanders (HDXs)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Dimensional Expanders (HDXs)</dc:title>
  <dc:creator>Prahladh Harsha</dc:creator>
  <cp:lastModifiedBy>Prahladh Harsha</cp:lastModifiedBy>
  <cp:revision>32</cp:revision>
  <dcterms:created xsi:type="dcterms:W3CDTF">2020-01-30T08:58:58Z</dcterms:created>
  <dcterms:modified xsi:type="dcterms:W3CDTF">2020-02-19T12:19:54Z</dcterms:modified>
</cp:coreProperties>
</file>